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5" r:id="rId3"/>
    <p:sldId id="331" r:id="rId4"/>
    <p:sldId id="339" r:id="rId5"/>
    <p:sldId id="332" r:id="rId6"/>
    <p:sldId id="273" r:id="rId7"/>
    <p:sldId id="274" r:id="rId8"/>
    <p:sldId id="290" r:id="rId9"/>
    <p:sldId id="340" r:id="rId10"/>
    <p:sldId id="302" r:id="rId11"/>
    <p:sldId id="303" r:id="rId12"/>
    <p:sldId id="304" r:id="rId13"/>
    <p:sldId id="307" r:id="rId14"/>
    <p:sldId id="333" r:id="rId15"/>
    <p:sldId id="334" r:id="rId16"/>
    <p:sldId id="335" r:id="rId17"/>
    <p:sldId id="312" r:id="rId18"/>
    <p:sldId id="341" r:id="rId19"/>
    <p:sldId id="336" r:id="rId20"/>
    <p:sldId id="337" r:id="rId21"/>
    <p:sldId id="342" r:id="rId22"/>
    <p:sldId id="344" r:id="rId23"/>
    <p:sldId id="345" r:id="rId24"/>
    <p:sldId id="343" r:id="rId25"/>
    <p:sldId id="346" r:id="rId26"/>
    <p:sldId id="347" r:id="rId27"/>
    <p:sldId id="348"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9" autoAdjust="0"/>
    <p:restoredTop sz="80750" autoAdjust="0"/>
  </p:normalViewPr>
  <p:slideViewPr>
    <p:cSldViewPr>
      <p:cViewPr varScale="1">
        <p:scale>
          <a:sx n="85" d="100"/>
          <a:sy n="85" d="100"/>
        </p:scale>
        <p:origin x="1011"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93AB4-8169-4EDF-984C-961C8075434B}" type="datetimeFigureOut">
              <a:rPr lang="zh-CN" altLang="en-US" smtClean="0"/>
              <a:pPr/>
              <a:t>2020/2/8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D0DDF-1C29-4864-97BF-E56170AC0F4A}" type="slidenum">
              <a:rPr lang="zh-CN" altLang="en-US" smtClean="0"/>
              <a:pPr/>
              <a:t>‹#›</a:t>
            </a:fld>
            <a:endParaRPr lang="zh-CN" altLang="en-US"/>
          </a:p>
        </p:txBody>
      </p:sp>
    </p:spTree>
    <p:extLst>
      <p:ext uri="{BB962C8B-B14F-4D97-AF65-F5344CB8AC3E}">
        <p14:creationId xmlns:p14="http://schemas.microsoft.com/office/powerpoint/2010/main" val="183692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1</a:t>
            </a:fld>
            <a:endParaRPr lang="zh-CN" altLang="en-US"/>
          </a:p>
        </p:txBody>
      </p:sp>
    </p:spTree>
    <p:extLst>
      <p:ext uri="{BB962C8B-B14F-4D97-AF65-F5344CB8AC3E}">
        <p14:creationId xmlns:p14="http://schemas.microsoft.com/office/powerpoint/2010/main" val="196703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热力学：从宏观角度（能量角度）研究热学系统的热现象以及热学变化过程所遵循的基本规律</a:t>
            </a:r>
          </a:p>
        </p:txBody>
      </p:sp>
      <p:sp>
        <p:nvSpPr>
          <p:cNvPr id="4" name="灯片编号占位符 3"/>
          <p:cNvSpPr>
            <a:spLocks noGrp="1"/>
          </p:cNvSpPr>
          <p:nvPr>
            <p:ph type="sldNum" sz="quarter" idx="5"/>
          </p:nvPr>
        </p:nvSpPr>
        <p:spPr/>
        <p:txBody>
          <a:bodyPr/>
          <a:lstStyle/>
          <a:p>
            <a:fld id="{25DD0DDF-1C29-4864-97BF-E56170AC0F4A}" type="slidenum">
              <a:rPr lang="zh-CN" altLang="en-US" smtClean="0"/>
              <a:pPr/>
              <a:t>19</a:t>
            </a:fld>
            <a:endParaRPr lang="zh-CN" altLang="en-US"/>
          </a:p>
        </p:txBody>
      </p:sp>
    </p:spTree>
    <p:extLst>
      <p:ext uri="{BB962C8B-B14F-4D97-AF65-F5344CB8AC3E}">
        <p14:creationId xmlns:p14="http://schemas.microsoft.com/office/powerpoint/2010/main" val="1621150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adiabatic</a:t>
            </a:r>
            <a:r>
              <a:rPr lang="en-US" altLang="zh-CN" sz="1200" b="0" i="0" u="none" strike="noStrike" kern="1200" dirty="0">
                <a:solidFill>
                  <a:schemeClr val="tx1"/>
                </a:solidFill>
                <a:effectLst/>
                <a:latin typeface="+mn-lt"/>
                <a:ea typeface="+mn-ea"/>
                <a:cs typeface="+mn-cs"/>
              </a:rPr>
              <a:t>[,</a:t>
            </a:r>
            <a:r>
              <a:rPr lang="en-US" altLang="zh-CN" sz="1200" b="0" i="0" u="none" strike="noStrike" kern="1200" dirty="0" err="1">
                <a:solidFill>
                  <a:schemeClr val="tx1"/>
                </a:solidFill>
                <a:effectLst/>
                <a:latin typeface="+mn-lt"/>
                <a:ea typeface="+mn-ea"/>
                <a:cs typeface="+mn-cs"/>
              </a:rPr>
              <a:t>ædɪə'bætɪk</a:t>
            </a:r>
            <a:r>
              <a:rPr lang="en-US" altLang="zh-CN" sz="1200" b="0" i="0" u="none" strike="noStrike"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5"/>
          </p:nvPr>
        </p:nvSpPr>
        <p:spPr/>
        <p:txBody>
          <a:bodyPr/>
          <a:lstStyle/>
          <a:p>
            <a:fld id="{25DD0DDF-1C29-4864-97BF-E56170AC0F4A}" type="slidenum">
              <a:rPr lang="zh-CN" altLang="en-US" smtClean="0"/>
              <a:pPr/>
              <a:t>21</a:t>
            </a:fld>
            <a:endParaRPr lang="zh-CN" altLang="en-US"/>
          </a:p>
        </p:txBody>
      </p:sp>
    </p:spTree>
    <p:extLst>
      <p:ext uri="{BB962C8B-B14F-4D97-AF65-F5344CB8AC3E}">
        <p14:creationId xmlns:p14="http://schemas.microsoft.com/office/powerpoint/2010/main" val="3770264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5DD0DDF-1C29-4864-97BF-E56170AC0F4A}" type="slidenum">
              <a:rPr lang="zh-CN" altLang="en-US" smtClean="0"/>
              <a:pPr/>
              <a:t>23</a:t>
            </a:fld>
            <a:endParaRPr lang="zh-CN" altLang="en-US"/>
          </a:p>
        </p:txBody>
      </p:sp>
    </p:spTree>
    <p:extLst>
      <p:ext uri="{BB962C8B-B14F-4D97-AF65-F5344CB8AC3E}">
        <p14:creationId xmlns:p14="http://schemas.microsoft.com/office/powerpoint/2010/main" val="383111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5DD0DDF-1C29-4864-97BF-E56170AC0F4A}" type="slidenum">
              <a:rPr lang="zh-CN" altLang="en-US" smtClean="0"/>
              <a:pPr/>
              <a:t>26</a:t>
            </a:fld>
            <a:endParaRPr lang="zh-CN" altLang="en-US"/>
          </a:p>
        </p:txBody>
      </p:sp>
    </p:spTree>
    <p:extLst>
      <p:ext uri="{BB962C8B-B14F-4D97-AF65-F5344CB8AC3E}">
        <p14:creationId xmlns:p14="http://schemas.microsoft.com/office/powerpoint/2010/main" val="358609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2</a:t>
            </a:fld>
            <a:endParaRPr lang="zh-CN" altLang="en-US"/>
          </a:p>
        </p:txBody>
      </p:sp>
    </p:spTree>
    <p:extLst>
      <p:ext uri="{BB962C8B-B14F-4D97-AF65-F5344CB8AC3E}">
        <p14:creationId xmlns:p14="http://schemas.microsoft.com/office/powerpoint/2010/main" val="4074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11</a:t>
            </a:fld>
            <a:endParaRPr lang="zh-CN" altLang="en-US"/>
          </a:p>
        </p:txBody>
      </p:sp>
    </p:spTree>
    <p:extLst>
      <p:ext uri="{BB962C8B-B14F-4D97-AF65-F5344CB8AC3E}">
        <p14:creationId xmlns:p14="http://schemas.microsoft.com/office/powerpoint/2010/main" val="56282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a:p>
            <a:endParaRPr lang="en-US" altLang="zh-CN" baseline="0"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25DD0DDF-1C29-4864-97BF-E56170AC0F4A}"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3BBCFD7B-F1E3-4F92-9E8B-16F45AAD6D87}" type="datetimeFigureOut">
              <a:rPr lang="zh-CN" altLang="en-US" smtClean="0"/>
              <a:pPr/>
              <a:t>2020/2/8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B10CA-7A09-4E12-BEAF-B06FC8FAD24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3BBCFD7B-F1E3-4F92-9E8B-16F45AAD6D87}" type="datetimeFigureOut">
              <a:rPr lang="zh-CN" altLang="en-US" smtClean="0"/>
              <a:pPr/>
              <a:t>2020/2/8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B10CA-7A09-4E12-BEAF-B06FC8FAD24D}" type="slidenum">
              <a:rPr lang="zh-CN" altLang="en-US" smtClean="0"/>
              <a:pPr/>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3BBCFD7B-F1E3-4F92-9E8B-16F45AAD6D87}" type="datetimeFigureOut">
              <a:rPr lang="zh-CN" altLang="en-US" smtClean="0"/>
              <a:pPr/>
              <a:t>2020/2/8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B10CA-7A09-4E12-BEAF-B06FC8FAD24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3BBCFD7B-F1E3-4F92-9E8B-16F45AAD6D87}" type="datetimeFigureOut">
              <a:rPr lang="zh-CN" altLang="en-US" smtClean="0"/>
              <a:pPr/>
              <a:t>2020/2/8</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595B10CA-7A09-4E12-BEAF-B06FC8FAD24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3BBCFD7B-F1E3-4F92-9E8B-16F45AAD6D87}" type="datetimeFigureOut">
              <a:rPr lang="zh-CN" altLang="en-US" smtClean="0"/>
              <a:pPr/>
              <a:t>2020/2/8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B10CA-7A09-4E12-BEAF-B06FC8FAD24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3BBCFD7B-F1E3-4F92-9E8B-16F45AAD6D87}" type="datetimeFigureOut">
              <a:rPr lang="zh-CN" altLang="en-US" smtClean="0"/>
              <a:pPr/>
              <a:t>2020/2/8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B10CA-7A09-4E12-BEAF-B06FC8FAD24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3BBCFD7B-F1E3-4F92-9E8B-16F45AAD6D87}" type="datetimeFigureOut">
              <a:rPr lang="zh-CN" altLang="en-US" smtClean="0"/>
              <a:pPr/>
              <a:t>2020/2/8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5B10CA-7A09-4E12-BEAF-B06FC8FAD24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3BBCFD7B-F1E3-4F92-9E8B-16F45AAD6D87}" type="datetimeFigureOut">
              <a:rPr lang="zh-CN" altLang="en-US" smtClean="0"/>
              <a:pPr/>
              <a:t>2020/2/8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5B10CA-7A09-4E12-BEAF-B06FC8FAD24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BCFD7B-F1E3-4F92-9E8B-16F45AAD6D87}" type="datetimeFigureOut">
              <a:rPr lang="zh-CN" altLang="en-US" smtClean="0"/>
              <a:pPr/>
              <a:t>2020/2/8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5B10CA-7A09-4E12-BEAF-B06FC8FAD24D}"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3BBCFD7B-F1E3-4F92-9E8B-16F45AAD6D87}" type="datetimeFigureOut">
              <a:rPr lang="zh-CN" altLang="en-US" smtClean="0"/>
              <a:pPr/>
              <a:t>2020/2/8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B10CA-7A09-4E12-BEAF-B06FC8FAD24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3BBCFD7B-F1E3-4F92-9E8B-16F45AAD6D87}" type="datetimeFigureOut">
              <a:rPr lang="zh-CN" altLang="en-US" smtClean="0"/>
              <a:pPr/>
              <a:t>2020/2/8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B10CA-7A09-4E12-BEAF-B06FC8FAD24D}"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3BBCFD7B-F1E3-4F92-9E8B-16F45AAD6D87}" type="datetimeFigureOut">
              <a:rPr lang="zh-CN" altLang="en-US" smtClean="0"/>
              <a:pPr/>
              <a:t>2020/2/8</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595B10CA-7A09-4E12-BEAF-B06FC8FAD24D}" type="slidenum">
              <a:rPr lang="zh-CN" altLang="en-US" smtClean="0"/>
              <a:pPr/>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0.wmf"/><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19.bin"/><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8.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2.xml"/><Relationship Id="rId7" Type="http://schemas.microsoft.com/office/2007/relationships/hdphoto" Target="../media/hdphoto8.wdp"/><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5.png"/><Relationship Id="rId5" Type="http://schemas.microsoft.com/office/2007/relationships/hdphoto" Target="../media/hdphoto7.wdp"/><Relationship Id="rId4" Type="http://schemas.openxmlformats.org/officeDocument/2006/relationships/image" Target="../media/image44.png"/><Relationship Id="rId9" Type="http://schemas.openxmlformats.org/officeDocument/2006/relationships/image" Target="../media/image43.wmf"/></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emf"/><Relationship Id="rId3" Type="http://schemas.openxmlformats.org/officeDocument/2006/relationships/notesSlide" Target="../notesSlides/notesSlide2.xml"/><Relationship Id="rId7" Type="http://schemas.openxmlformats.org/officeDocument/2006/relationships/image" Target="../media/image5.wmf"/><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image" Target="../media/image10.emf"/></Relationships>
</file>

<file path=ppt/slides/_rels/slide20.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oleObject" Target="../embeddings/oleObject21.bin"/><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52.emf"/><Relationship Id="rId10" Type="http://schemas.openxmlformats.org/officeDocument/2006/relationships/image" Target="../media/image51.wmf"/><Relationship Id="rId4" Type="http://schemas.openxmlformats.org/officeDocument/2006/relationships/image" Target="../media/image49.wmf"/><Relationship Id="rId9"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28.bin"/><Relationship Id="rId3" Type="http://schemas.openxmlformats.org/officeDocument/2006/relationships/notesSlide" Target="../notesSlides/notesSlide14.xml"/><Relationship Id="rId7" Type="http://schemas.openxmlformats.org/officeDocument/2006/relationships/oleObject" Target="../embeddings/oleObject25.bin"/><Relationship Id="rId12" Type="http://schemas.openxmlformats.org/officeDocument/2006/relationships/image" Target="../media/image57.wmf"/><Relationship Id="rId17" Type="http://schemas.openxmlformats.org/officeDocument/2006/relationships/image" Target="../media/image59.wmf"/><Relationship Id="rId2" Type="http://schemas.openxmlformats.org/officeDocument/2006/relationships/slideLayout" Target="../slideLayouts/slideLayout7.xml"/><Relationship Id="rId16" Type="http://schemas.openxmlformats.org/officeDocument/2006/relationships/oleObject" Target="../embeddings/oleObject29.bin"/><Relationship Id="rId1" Type="http://schemas.openxmlformats.org/officeDocument/2006/relationships/vmlDrawing" Target="../drawings/vmlDrawing10.vml"/><Relationship Id="rId6" Type="http://schemas.openxmlformats.org/officeDocument/2006/relationships/image" Target="../media/image54.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image" Target="../media/image61.emf"/><Relationship Id="rId10" Type="http://schemas.openxmlformats.org/officeDocument/2006/relationships/image" Target="../media/image56.wmf"/><Relationship Id="rId4" Type="http://schemas.openxmlformats.org/officeDocument/2006/relationships/image" Target="../media/image60.emf"/><Relationship Id="rId9" Type="http://schemas.openxmlformats.org/officeDocument/2006/relationships/oleObject" Target="../embeddings/oleObject26.bin"/><Relationship Id="rId14" Type="http://schemas.openxmlformats.org/officeDocument/2006/relationships/image" Target="../media/image58.wmf"/></Relationships>
</file>

<file path=ppt/slides/_rels/slide22.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oleObject" Target="../embeddings/oleObject30.bin"/><Relationship Id="rId7"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1.bin"/><Relationship Id="rId5" Type="http://schemas.openxmlformats.org/officeDocument/2006/relationships/image" Target="../media/image64.emf"/><Relationship Id="rId4" Type="http://schemas.openxmlformats.org/officeDocument/2006/relationships/image" Target="../media/image62.wmf"/></Relationships>
</file>

<file path=ppt/slides/_rels/slide23.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notesSlide" Target="../notesSlides/notesSlide15.xml"/><Relationship Id="rId7" Type="http://schemas.openxmlformats.org/officeDocument/2006/relationships/oleObject" Target="../embeddings/oleObject33.bin"/><Relationship Id="rId12"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6.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68.wmf"/><Relationship Id="rId4" Type="http://schemas.openxmlformats.org/officeDocument/2006/relationships/image" Target="../media/image70.emf"/><Relationship Id="rId9"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76.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75.emf"/><Relationship Id="rId5" Type="http://schemas.openxmlformats.org/officeDocument/2006/relationships/image" Target="../media/image73.wmf"/><Relationship Id="rId4" Type="http://schemas.openxmlformats.org/officeDocument/2006/relationships/oleObject" Target="../embeddings/oleObject36.bin"/></Relationships>
</file>

<file path=ppt/slides/_rels/slide2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5.bin"/><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6.emf"/><Relationship Id="rId4" Type="http://schemas.openxmlformats.org/officeDocument/2006/relationships/image" Target="../media/image13.wmf"/><Relationship Id="rId9" Type="http://schemas.openxmlformats.org/officeDocument/2006/relationships/image" Target="../media/image15.w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3.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15.bin"/><Relationship Id="rId4" Type="http://schemas.openxmlformats.org/officeDocument/2006/relationships/image" Target="../media/image26.wmf"/><Relationship Id="rId9"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p:cNvPicPr>
            <a:picLocks noChangeAspect="1" noChangeArrowheads="1"/>
          </p:cNvPicPr>
          <p:nvPr/>
        </p:nvPicPr>
        <p:blipFill>
          <a:blip r:embed="rId3" cstate="print"/>
          <a:srcRect/>
          <a:stretch>
            <a:fillRect/>
          </a:stretch>
        </p:blipFill>
        <p:spPr bwMode="auto">
          <a:xfrm>
            <a:off x="-410180" y="0"/>
            <a:ext cx="9964359" cy="6858000"/>
          </a:xfrm>
          <a:prstGeom prst="rect">
            <a:avLst/>
          </a:prstGeom>
          <a:noFill/>
          <a:ln w="9525">
            <a:noFill/>
            <a:miter lim="800000"/>
            <a:headEnd/>
            <a:tailEnd/>
          </a:ln>
        </p:spPr>
      </p:pic>
      <p:sp>
        <p:nvSpPr>
          <p:cNvPr id="4" name="标题 1"/>
          <p:cNvSpPr txBox="1">
            <a:spLocks/>
          </p:cNvSpPr>
          <p:nvPr/>
        </p:nvSpPr>
        <p:spPr>
          <a:xfrm>
            <a:off x="611560" y="2282573"/>
            <a:ext cx="7982002" cy="1146427"/>
          </a:xfrm>
          <a:prstGeom prst="rect">
            <a:avLst/>
          </a:prstGeom>
          <a:solidFill>
            <a:schemeClr val="bg1">
              <a:alpha val="7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6000" b="1" dirty="0">
                <a:latin typeface="华文新魏" pitchFamily="2" charset="-122"/>
                <a:ea typeface="华文新魏" pitchFamily="2" charset="-122"/>
              </a:rPr>
              <a:t>Chap4 Thermal Physics</a:t>
            </a:r>
            <a:endParaRPr lang="zh-CN" altLang="en-US" sz="6000" b="1" dirty="0">
              <a:latin typeface="华文新魏" pitchFamily="2" charset="-122"/>
              <a:ea typeface="华文新魏" pitchFamily="2" charset="-122"/>
            </a:endParaRPr>
          </a:p>
        </p:txBody>
      </p:sp>
    </p:spTree>
    <p:extLst>
      <p:ext uri="{BB962C8B-B14F-4D97-AF65-F5344CB8AC3E}">
        <p14:creationId xmlns:p14="http://schemas.microsoft.com/office/powerpoint/2010/main" val="36355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1406" y="260712"/>
            <a:ext cx="972202" cy="576000"/>
          </a:xfrm>
          <a:prstGeom prst="rect">
            <a:avLst/>
          </a:prstGeom>
        </p:spPr>
        <p:style>
          <a:lnRef idx="1">
            <a:schemeClr val="accent4"/>
          </a:lnRef>
          <a:fillRef idx="3">
            <a:schemeClr val="accent4"/>
          </a:fillRef>
          <a:effectRef idx="2">
            <a:schemeClr val="accent4"/>
          </a:effectRef>
          <a:fontRef idx="minor">
            <a:schemeClr val="lt1"/>
          </a:fontRef>
        </p:style>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3600" b="1" dirty="0">
                <a:solidFill>
                  <a:schemeClr val="bg1"/>
                </a:solidFill>
                <a:latin typeface="华文仿宋" pitchFamily="2" charset="-122"/>
                <a:ea typeface="华文仿宋" pitchFamily="2" charset="-122"/>
                <a:cs typeface="+mj-cs"/>
              </a:rPr>
              <a:t>Heat</a:t>
            </a:r>
            <a:endParaRPr kumimoji="0" lang="en-US" altLang="zh-CN" sz="3600" b="1" i="0" u="none" strike="noStrike" kern="1200" cap="none" spc="0" normalizeH="0" baseline="0" noProof="0" dirty="0">
              <a:ln>
                <a:noFill/>
              </a:ln>
              <a:solidFill>
                <a:schemeClr val="bg1"/>
              </a:solidFill>
              <a:effectLst/>
              <a:uLnTx/>
              <a:uFillTx/>
              <a:latin typeface="华文仿宋" pitchFamily="2" charset="-122"/>
              <a:ea typeface="华文仿宋" pitchFamily="2" charset="-122"/>
              <a:cs typeface="+mj-cs"/>
            </a:endParaRPr>
          </a:p>
        </p:txBody>
      </p:sp>
      <p:sp>
        <p:nvSpPr>
          <p:cNvPr id="5" name="TextBox 4"/>
          <p:cNvSpPr txBox="1"/>
          <p:nvPr/>
        </p:nvSpPr>
        <p:spPr>
          <a:xfrm>
            <a:off x="170182" y="3228801"/>
            <a:ext cx="2889650"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800" dirty="0">
                <a:latin typeface="Times New Roman" pitchFamily="18" charset="0"/>
                <a:cs typeface="Times New Roman" pitchFamily="18" charset="0"/>
              </a:rPr>
              <a:t>Units of Heat:</a:t>
            </a:r>
            <a:endParaRPr lang="en-US" altLang="zh-CN" sz="2800" i="1" dirty="0">
              <a:solidFill>
                <a:srgbClr val="0000FF"/>
              </a:solidFill>
              <a:latin typeface="Times New Roman" pitchFamily="18" charset="0"/>
              <a:cs typeface="Times New Roman" pitchFamily="18" charset="0"/>
            </a:endParaRPr>
          </a:p>
        </p:txBody>
      </p:sp>
      <p:sp>
        <p:nvSpPr>
          <p:cNvPr id="7" name="TextBox 6"/>
          <p:cNvSpPr txBox="1"/>
          <p:nvPr/>
        </p:nvSpPr>
        <p:spPr>
          <a:xfrm>
            <a:off x="5111966" y="4232701"/>
            <a:ext cx="3276458" cy="4924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600" dirty="0">
                <a:latin typeface="Times New Roman" pitchFamily="18" charset="0"/>
                <a:cs typeface="Times New Roman" pitchFamily="18" charset="0"/>
              </a:rPr>
              <a:t>kilocalorie (kcal)</a:t>
            </a:r>
            <a:endParaRPr lang="en-US" altLang="zh-CN" sz="2600" i="1" dirty="0">
              <a:solidFill>
                <a:srgbClr val="0000FF"/>
              </a:solidFill>
              <a:latin typeface="Times New Roman" pitchFamily="18" charset="0"/>
              <a:cs typeface="Times New Roman" pitchFamily="18" charset="0"/>
            </a:endParaRPr>
          </a:p>
        </p:txBody>
      </p:sp>
      <p:sp>
        <p:nvSpPr>
          <p:cNvPr id="8" name="TextBox 7"/>
          <p:cNvSpPr txBox="1"/>
          <p:nvPr/>
        </p:nvSpPr>
        <p:spPr>
          <a:xfrm>
            <a:off x="6440014" y="3287782"/>
            <a:ext cx="3096344" cy="4924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600" dirty="0">
                <a:latin typeface="Times New Roman" pitchFamily="18" charset="0"/>
                <a:cs typeface="Times New Roman" pitchFamily="18" charset="0"/>
              </a:rPr>
              <a:t>Food unit “Calorie” </a:t>
            </a:r>
            <a:endParaRPr lang="en-US" altLang="zh-CN" sz="2600" i="1" dirty="0">
              <a:solidFill>
                <a:srgbClr val="0000FF"/>
              </a:solidFill>
              <a:latin typeface="Times New Roman" pitchFamily="18" charset="0"/>
              <a:cs typeface="Times New Roman"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1877626517"/>
              </p:ext>
            </p:extLst>
          </p:nvPr>
        </p:nvGraphicFramePr>
        <p:xfrm>
          <a:off x="2154980" y="5859644"/>
          <a:ext cx="1919288" cy="387350"/>
        </p:xfrm>
        <a:graphic>
          <a:graphicData uri="http://schemas.openxmlformats.org/presentationml/2006/ole">
            <mc:AlternateContent xmlns:mc="http://schemas.openxmlformats.org/markup-compatibility/2006">
              <mc:Choice xmlns:v="urn:schemas-microsoft-com:vml" Requires="v">
                <p:oleObj spid="_x0000_s190704" name="公式" r:id="rId4" imgW="901440" imgH="190440" progId="Equation.3">
                  <p:embed/>
                </p:oleObj>
              </mc:Choice>
              <mc:Fallback>
                <p:oleObj name="公式" r:id="rId4" imgW="901440" imgH="190440" progId="Equation.3">
                  <p:embed/>
                  <p:pic>
                    <p:nvPicPr>
                      <p:cNvPr id="0" name="Picture 2"/>
                      <p:cNvPicPr>
                        <a:picLocks noChangeAspect="1" noChangeArrowheads="1"/>
                      </p:cNvPicPr>
                      <p:nvPr/>
                    </p:nvPicPr>
                    <p:blipFill>
                      <a:blip r:embed="rId5"/>
                      <a:srcRect/>
                      <a:stretch>
                        <a:fillRect/>
                      </a:stretch>
                    </p:blipFill>
                    <p:spPr bwMode="auto">
                      <a:xfrm>
                        <a:off x="2154980" y="5859644"/>
                        <a:ext cx="1919288"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522265934"/>
              </p:ext>
            </p:extLst>
          </p:nvPr>
        </p:nvGraphicFramePr>
        <p:xfrm>
          <a:off x="4139652" y="5861005"/>
          <a:ext cx="2217738" cy="360362"/>
        </p:xfrm>
        <a:graphic>
          <a:graphicData uri="http://schemas.openxmlformats.org/presentationml/2006/ole">
            <mc:AlternateContent xmlns:mc="http://schemas.openxmlformats.org/markup-compatibility/2006">
              <mc:Choice xmlns:v="urn:schemas-microsoft-com:vml" Requires="v">
                <p:oleObj spid="_x0000_s190705" name="公式" r:id="rId6" imgW="1041120" imgH="177480" progId="Equation.3">
                  <p:embed/>
                </p:oleObj>
              </mc:Choice>
              <mc:Fallback>
                <p:oleObj name="公式" r:id="rId6" imgW="1041120" imgH="177480" progId="Equation.3">
                  <p:embed/>
                  <p:pic>
                    <p:nvPicPr>
                      <p:cNvPr id="0" name="Picture 3"/>
                      <p:cNvPicPr>
                        <a:picLocks noChangeAspect="1" noChangeArrowheads="1"/>
                      </p:cNvPicPr>
                      <p:nvPr/>
                    </p:nvPicPr>
                    <p:blipFill>
                      <a:blip r:embed="rId7"/>
                      <a:srcRect/>
                      <a:stretch>
                        <a:fillRect/>
                      </a:stretch>
                    </p:blipFill>
                    <p:spPr bwMode="auto">
                      <a:xfrm>
                        <a:off x="4139652" y="5861005"/>
                        <a:ext cx="2217738"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上下箭头 20"/>
          <p:cNvSpPr/>
          <p:nvPr/>
        </p:nvSpPr>
        <p:spPr>
          <a:xfrm rot="1869939">
            <a:off x="6732260" y="3732857"/>
            <a:ext cx="288000" cy="48228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179512" y="1124744"/>
            <a:ext cx="8712968" cy="9541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800" dirty="0">
                <a:latin typeface="Times New Roman" pitchFamily="18" charset="0"/>
                <a:cs typeface="Times New Roman" pitchFamily="18" charset="0"/>
              </a:rPr>
              <a:t>Heat is the thermal energy transferred from one location to another due to a temperature difference.</a:t>
            </a:r>
            <a:endParaRPr lang="en-US" altLang="zh-CN" sz="2800" i="1" dirty="0">
              <a:solidFill>
                <a:srgbClr val="0000FF"/>
              </a:solidFill>
              <a:latin typeface="Times New Roman" pitchFamily="18" charset="0"/>
              <a:cs typeface="Times New Roman" pitchFamily="18" charset="0"/>
            </a:endParaRPr>
          </a:p>
        </p:txBody>
      </p:sp>
      <p:sp>
        <p:nvSpPr>
          <p:cNvPr id="20" name="TextBox 19"/>
          <p:cNvSpPr txBox="1"/>
          <p:nvPr/>
        </p:nvSpPr>
        <p:spPr>
          <a:xfrm>
            <a:off x="190398" y="2151906"/>
            <a:ext cx="8712968" cy="9541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800" dirty="0">
                <a:latin typeface="Times New Roman" pitchFamily="18" charset="0"/>
                <a:cs typeface="Times New Roman" pitchFamily="18" charset="0"/>
              </a:rPr>
              <a:t>According to this definition, matter contains thermal energy --- </a:t>
            </a:r>
            <a:r>
              <a:rPr lang="en-US" altLang="zh-CN" sz="2800" i="1" dirty="0">
                <a:latin typeface="Times New Roman" pitchFamily="18" charset="0"/>
                <a:cs typeface="Times New Roman" pitchFamily="18" charset="0"/>
              </a:rPr>
              <a:t>not</a:t>
            </a:r>
            <a:r>
              <a:rPr lang="en-US" altLang="zh-CN" sz="2800" dirty="0">
                <a:latin typeface="Times New Roman" pitchFamily="18" charset="0"/>
                <a:cs typeface="Times New Roman" pitchFamily="18" charset="0"/>
              </a:rPr>
              <a:t> heat.</a:t>
            </a:r>
            <a:endParaRPr lang="en-US" altLang="zh-CN" sz="2800" i="1" dirty="0">
              <a:solidFill>
                <a:srgbClr val="0000FF"/>
              </a:solidFill>
              <a:latin typeface="Times New Roman" pitchFamily="18" charset="0"/>
              <a:cs typeface="Times New Roman" pitchFamily="18" charset="0"/>
            </a:endParaRPr>
          </a:p>
        </p:txBody>
      </p:sp>
      <p:sp>
        <p:nvSpPr>
          <p:cNvPr id="23" name="TextBox 22"/>
          <p:cNvSpPr txBox="1"/>
          <p:nvPr/>
        </p:nvSpPr>
        <p:spPr>
          <a:xfrm>
            <a:off x="647470" y="3732857"/>
            <a:ext cx="4428586" cy="4924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Arial" pitchFamily="34" charset="0"/>
              <a:buChar char="•"/>
            </a:pPr>
            <a:r>
              <a:rPr lang="en-US" altLang="zh-CN" sz="2600" dirty="0">
                <a:latin typeface="Times New Roman" pitchFamily="18" charset="0"/>
                <a:cs typeface="Times New Roman" pitchFamily="18" charset="0"/>
              </a:rPr>
              <a:t>SI Unit: Joule (J)</a:t>
            </a:r>
            <a:endParaRPr lang="en-US" altLang="zh-CN" sz="2600" i="1" dirty="0">
              <a:solidFill>
                <a:srgbClr val="0000FF"/>
              </a:solidFill>
              <a:latin typeface="Times New Roman" pitchFamily="18" charset="0"/>
              <a:cs typeface="Times New Roman" pitchFamily="18" charset="0"/>
            </a:endParaRPr>
          </a:p>
        </p:txBody>
      </p:sp>
      <p:sp>
        <p:nvSpPr>
          <p:cNvPr id="24" name="TextBox 23"/>
          <p:cNvSpPr txBox="1"/>
          <p:nvPr/>
        </p:nvSpPr>
        <p:spPr>
          <a:xfrm>
            <a:off x="650910" y="4215141"/>
            <a:ext cx="5721290" cy="4924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Arial" pitchFamily="34" charset="0"/>
              <a:buChar char="•"/>
            </a:pPr>
            <a:r>
              <a:rPr lang="en-US" altLang="zh-CN" sz="2600" dirty="0">
                <a:latin typeface="Times New Roman" pitchFamily="18" charset="0"/>
                <a:cs typeface="Times New Roman" pitchFamily="18" charset="0"/>
              </a:rPr>
              <a:t>Common Units: calorie (cal),</a:t>
            </a:r>
            <a:endParaRPr lang="en-US" altLang="zh-CN" sz="2600" i="1" dirty="0">
              <a:solidFill>
                <a:srgbClr val="0000FF"/>
              </a:solidFill>
              <a:latin typeface="Times New Roman" pitchFamily="18" charset="0"/>
              <a:cs typeface="Times New Roman" pitchFamily="18" charset="0"/>
            </a:endParaRPr>
          </a:p>
        </p:txBody>
      </p:sp>
      <p:sp>
        <p:nvSpPr>
          <p:cNvPr id="25" name="矩形 24"/>
          <p:cNvSpPr/>
          <p:nvPr/>
        </p:nvSpPr>
        <p:spPr>
          <a:xfrm>
            <a:off x="2016208" y="5769320"/>
            <a:ext cx="4428000" cy="540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23">
            <a:extLst>
              <a:ext uri="{FF2B5EF4-FFF2-40B4-BE49-F238E27FC236}">
                <a16:creationId xmlns:a16="http://schemas.microsoft.com/office/drawing/2014/main" id="{61700585-1869-4D20-9DB8-2FAF07886836}"/>
              </a:ext>
            </a:extLst>
          </p:cNvPr>
          <p:cNvSpPr txBox="1"/>
          <p:nvPr/>
        </p:nvSpPr>
        <p:spPr>
          <a:xfrm>
            <a:off x="654992" y="4719966"/>
            <a:ext cx="8489007" cy="8925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Arial" pitchFamily="34" charset="0"/>
              <a:buChar char="•"/>
            </a:pPr>
            <a:r>
              <a:rPr lang="en-US" altLang="zh-CN" sz="2600" dirty="0">
                <a:latin typeface="Times New Roman" pitchFamily="18" charset="0"/>
                <a:cs typeface="Times New Roman" pitchFamily="18" charset="0"/>
              </a:rPr>
              <a:t>The calorie (</a:t>
            </a:r>
            <a:r>
              <a:rPr lang="en-US" altLang="zh-CN" sz="2600" dirty="0" err="1">
                <a:latin typeface="Times New Roman" pitchFamily="18" charset="0"/>
                <a:cs typeface="Times New Roman" pitchFamily="18" charset="0"/>
              </a:rPr>
              <a:t>cal</a:t>
            </a:r>
            <a:r>
              <a:rPr lang="en-US" altLang="zh-CN" sz="2600" dirty="0">
                <a:latin typeface="Times New Roman" pitchFamily="18" charset="0"/>
                <a:cs typeface="Times New Roman" pitchFamily="18" charset="0"/>
              </a:rPr>
              <a:t>) is defined as the energy necessary to raise the temperature of 1 g of water from 14.5 </a:t>
            </a:r>
            <a:r>
              <a:rPr lang="en-US" altLang="zh-CN" sz="2600" baseline="30000" dirty="0" err="1">
                <a:latin typeface="Times New Roman" pitchFamily="18" charset="0"/>
                <a:cs typeface="Times New Roman" pitchFamily="18" charset="0"/>
              </a:rPr>
              <a:t>o</a:t>
            </a:r>
            <a:r>
              <a:rPr lang="en-US" altLang="zh-CN" sz="2600" dirty="0" err="1">
                <a:latin typeface="Times New Roman" pitchFamily="18" charset="0"/>
                <a:cs typeface="Times New Roman" pitchFamily="18" charset="0"/>
              </a:rPr>
              <a:t>C</a:t>
            </a:r>
            <a:r>
              <a:rPr lang="en-US" altLang="zh-CN" sz="2600" dirty="0">
                <a:latin typeface="Times New Roman" pitchFamily="18" charset="0"/>
                <a:cs typeface="Times New Roman" pitchFamily="18" charset="0"/>
              </a:rPr>
              <a:t> to 15.5</a:t>
            </a:r>
            <a:r>
              <a:rPr lang="en-US" altLang="zh-CN" sz="2600" baseline="30000" dirty="0">
                <a:latin typeface="Times New Roman" pitchFamily="18" charset="0"/>
                <a:cs typeface="Times New Roman" pitchFamily="18" charset="0"/>
              </a:rPr>
              <a:t> </a:t>
            </a:r>
            <a:r>
              <a:rPr lang="en-US" altLang="zh-CN" sz="2600" baseline="30000" dirty="0" err="1">
                <a:latin typeface="Times New Roman" pitchFamily="18" charset="0"/>
                <a:cs typeface="Times New Roman" pitchFamily="18" charset="0"/>
              </a:rPr>
              <a:t>o</a:t>
            </a:r>
            <a:r>
              <a:rPr lang="en-US" altLang="zh-CN" sz="2600" dirty="0" err="1">
                <a:latin typeface="Times New Roman" pitchFamily="18" charset="0"/>
                <a:cs typeface="Times New Roman" pitchFamily="18" charset="0"/>
              </a:rPr>
              <a:t>C.</a:t>
            </a:r>
            <a:endParaRPr lang="en-US" altLang="zh-CN" sz="2600"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par>
                                <p:cTn id="43" presetID="22" presetClass="entr" presetSubtype="8"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8" grpId="0"/>
      <p:bldP spid="21" grpId="0" animBg="1"/>
      <p:bldP spid="15" grpId="0"/>
      <p:bldP spid="20" grpId="0"/>
      <p:bldP spid="23" grpId="0"/>
      <p:bldP spid="24" grpId="0"/>
      <p:bldP spid="2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7872" y="188641"/>
            <a:ext cx="3312000" cy="612000"/>
          </a:xfrm>
          <a:prstGeom prst="rect">
            <a:avLst/>
          </a:prstGeom>
        </p:spPr>
        <p:style>
          <a:lnRef idx="1">
            <a:schemeClr val="accent4"/>
          </a:lnRef>
          <a:fillRef idx="3">
            <a:schemeClr val="accent4"/>
          </a:fillRef>
          <a:effectRef idx="2">
            <a:schemeClr val="accent4"/>
          </a:effectRef>
          <a:fontRef idx="minor">
            <a:schemeClr val="lt1"/>
          </a:fontRef>
        </p:style>
        <p:txBody>
          <a:bodyPr>
            <a:normAutofit/>
          </a:bodyPr>
          <a:lstStyle/>
          <a:p>
            <a:pPr>
              <a:spcBef>
                <a:spcPct val="0"/>
              </a:spcBef>
              <a:defRPr/>
            </a:pPr>
            <a:r>
              <a:rPr lang="en-US" altLang="zh-CN" sz="3200" b="1" dirty="0">
                <a:solidFill>
                  <a:schemeClr val="bg1"/>
                </a:solidFill>
                <a:latin typeface="华文仿宋" pitchFamily="2" charset="-122"/>
                <a:ea typeface="华文仿宋" pitchFamily="2" charset="-122"/>
                <a:cs typeface="+mj-cs"/>
              </a:rPr>
              <a:t>Internal  Energy </a:t>
            </a:r>
            <a:r>
              <a:rPr lang="en-US" altLang="zh-CN" sz="3200" b="1" i="1" dirty="0">
                <a:solidFill>
                  <a:schemeClr val="bg1"/>
                </a:solidFill>
                <a:latin typeface="华文仿宋" pitchFamily="2" charset="-122"/>
                <a:ea typeface="华文仿宋" pitchFamily="2" charset="-122"/>
                <a:cs typeface="+mj-cs"/>
              </a:rPr>
              <a:t>U</a:t>
            </a:r>
            <a:endParaRPr lang="zh-CN" altLang="en-US" sz="3200" b="1" i="1" dirty="0">
              <a:solidFill>
                <a:schemeClr val="bg1"/>
              </a:solidFill>
              <a:latin typeface="华文仿宋" pitchFamily="2" charset="-122"/>
              <a:ea typeface="华文仿宋" pitchFamily="2" charset="-122"/>
              <a:cs typeface="+mj-cs"/>
            </a:endParaRPr>
          </a:p>
        </p:txBody>
      </p:sp>
      <p:sp>
        <p:nvSpPr>
          <p:cNvPr id="20" name="TextBox 19"/>
          <p:cNvSpPr txBox="1"/>
          <p:nvPr/>
        </p:nvSpPr>
        <p:spPr>
          <a:xfrm>
            <a:off x="179512" y="1124744"/>
            <a:ext cx="8640960" cy="23083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400" i="1" dirty="0">
                <a:latin typeface="Times New Roman" pitchFamily="18" charset="0"/>
                <a:cs typeface="Times New Roman" pitchFamily="18" charset="0"/>
              </a:rPr>
              <a:t>U</a:t>
            </a:r>
            <a:r>
              <a:rPr lang="en-US" altLang="zh-CN" sz="2400" dirty="0">
                <a:latin typeface="Times New Roman" pitchFamily="18" charset="0"/>
                <a:cs typeface="Times New Roman" pitchFamily="18" charset="0"/>
              </a:rPr>
              <a:t> is the energy associated with the microscopic components of a system --- the atoms and molecules of the system. The internal energy includes </a:t>
            </a:r>
            <a:r>
              <a:rPr lang="en-US" altLang="zh-CN" sz="2400" dirty="0">
                <a:effectLst>
                  <a:outerShdw blurRad="38100" dist="38100" dir="2700000" algn="tl">
                    <a:srgbClr val="000000">
                      <a:alpha val="43137"/>
                    </a:srgbClr>
                  </a:outerShdw>
                </a:effectLst>
                <a:latin typeface="Times New Roman" pitchFamily="18" charset="0"/>
                <a:cs typeface="Times New Roman" pitchFamily="18" charset="0"/>
              </a:rPr>
              <a:t>kinetic</a:t>
            </a:r>
            <a:r>
              <a:rPr lang="en-US" altLang="zh-CN" sz="2400" dirty="0">
                <a:latin typeface="Times New Roman" pitchFamily="18" charset="0"/>
                <a:cs typeface="Times New Roman" pitchFamily="18" charset="0"/>
              </a:rPr>
              <a:t> and </a:t>
            </a:r>
            <a:r>
              <a:rPr lang="en-US" altLang="zh-CN" sz="2400" dirty="0">
                <a:effectLst>
                  <a:outerShdw blurRad="38100" dist="38100" dir="2700000" algn="tl">
                    <a:srgbClr val="000000">
                      <a:alpha val="43137"/>
                    </a:srgbClr>
                  </a:outerShdw>
                </a:effectLst>
                <a:latin typeface="Times New Roman" pitchFamily="18" charset="0"/>
                <a:cs typeface="Times New Roman" pitchFamily="18" charset="0"/>
              </a:rPr>
              <a:t>potential energy </a:t>
            </a:r>
            <a:r>
              <a:rPr lang="en-US" altLang="zh-CN" sz="2400" dirty="0">
                <a:latin typeface="Times New Roman" pitchFamily="18" charset="0"/>
                <a:cs typeface="Times New Roman" pitchFamily="18" charset="0"/>
              </a:rPr>
              <a:t>associated with the random </a:t>
            </a:r>
            <a:r>
              <a:rPr lang="en-US" altLang="zh-CN" sz="2400" i="1" dirty="0">
                <a:latin typeface="Times New Roman" pitchFamily="18" charset="0"/>
                <a:cs typeface="Times New Roman" pitchFamily="18" charset="0"/>
              </a:rPr>
              <a:t>translational</a:t>
            </a:r>
            <a:r>
              <a:rPr lang="en-US" altLang="zh-CN" sz="2400" dirty="0">
                <a:latin typeface="Times New Roman" pitchFamily="18" charset="0"/>
                <a:cs typeface="Times New Roman" pitchFamily="18" charset="0"/>
              </a:rPr>
              <a:t>, </a:t>
            </a:r>
            <a:r>
              <a:rPr lang="en-US" altLang="zh-CN" sz="2400" i="1" dirty="0">
                <a:latin typeface="Times New Roman" pitchFamily="18" charset="0"/>
                <a:cs typeface="Times New Roman" pitchFamily="18" charset="0"/>
              </a:rPr>
              <a:t>rotational</a:t>
            </a:r>
            <a:r>
              <a:rPr lang="en-US" altLang="zh-CN" sz="2400" dirty="0">
                <a:latin typeface="Times New Roman" pitchFamily="18" charset="0"/>
                <a:cs typeface="Times New Roman" pitchFamily="18" charset="0"/>
              </a:rPr>
              <a:t>, and </a:t>
            </a:r>
            <a:r>
              <a:rPr lang="en-US" altLang="zh-CN" sz="2400" i="1" dirty="0">
                <a:latin typeface="Times New Roman" pitchFamily="18" charset="0"/>
                <a:cs typeface="Times New Roman" pitchFamily="18" charset="0"/>
              </a:rPr>
              <a:t>vibrational </a:t>
            </a:r>
            <a:r>
              <a:rPr lang="en-US" altLang="zh-CN" sz="2400" dirty="0">
                <a:latin typeface="Times New Roman" pitchFamily="18" charset="0"/>
                <a:cs typeface="Times New Roman" pitchFamily="18" charset="0"/>
              </a:rPr>
              <a:t>motion of the particles that make up the system, and any potential energy bonding the particles together.</a:t>
            </a:r>
            <a:endParaRPr lang="en-US" altLang="zh-CN" sz="2400" i="1" dirty="0">
              <a:solidFill>
                <a:srgbClr val="0000FF"/>
              </a:solidFill>
              <a:latin typeface="Times New Roman" pitchFamily="18" charset="0"/>
              <a:cs typeface="Times New Roman" pitchFamily="18" charset="0"/>
            </a:endParaRPr>
          </a:p>
        </p:txBody>
      </p:sp>
      <p:sp>
        <p:nvSpPr>
          <p:cNvPr id="21" name="TextBox 20"/>
          <p:cNvSpPr txBox="1"/>
          <p:nvPr/>
        </p:nvSpPr>
        <p:spPr>
          <a:xfrm>
            <a:off x="190398" y="4005064"/>
            <a:ext cx="6201039" cy="15696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400" dirty="0">
                <a:latin typeface="Times New Roman" pitchFamily="18" charset="0"/>
                <a:cs typeface="Times New Roman" pitchFamily="18" charset="0"/>
              </a:rPr>
              <a:t>As for a </a:t>
            </a:r>
            <a:r>
              <a:rPr lang="en-US" altLang="zh-CN" sz="2400" i="1" dirty="0">
                <a:latin typeface="Times New Roman" pitchFamily="18" charset="0"/>
                <a:cs typeface="Times New Roman" pitchFamily="18" charset="0"/>
              </a:rPr>
              <a:t>monatomic</a:t>
            </a:r>
            <a:r>
              <a:rPr lang="en-US" altLang="zh-CN" sz="2400" dirty="0">
                <a:latin typeface="Times New Roman" pitchFamily="18" charset="0"/>
                <a:cs typeface="Times New Roman" pitchFamily="18" charset="0"/>
              </a:rPr>
              <a:t> ideal gas, </a:t>
            </a:r>
            <a:r>
              <a:rPr lang="en-US" altLang="zh-CN" sz="2400" i="1" dirty="0">
                <a:latin typeface="Times New Roman" pitchFamily="18" charset="0"/>
                <a:cs typeface="Times New Roman" pitchFamily="18" charset="0"/>
              </a:rPr>
              <a:t>U </a:t>
            </a:r>
            <a:r>
              <a:rPr lang="en-US" altLang="zh-CN" sz="2400" dirty="0">
                <a:latin typeface="Times New Roman" pitchFamily="18" charset="0"/>
                <a:cs typeface="Times New Roman" pitchFamily="18" charset="0"/>
              </a:rPr>
              <a:t>is associated with the translational motion of its atoms. In this special case, </a:t>
            </a:r>
            <a:r>
              <a:rPr lang="en-US" altLang="zh-CN" sz="2400" i="1" dirty="0">
                <a:latin typeface="Times New Roman" pitchFamily="18" charset="0"/>
                <a:cs typeface="Times New Roman" pitchFamily="18" charset="0"/>
              </a:rPr>
              <a:t>U</a:t>
            </a:r>
            <a:r>
              <a:rPr lang="en-US" altLang="zh-CN" sz="2400" dirty="0">
                <a:latin typeface="Times New Roman" pitchFamily="18" charset="0"/>
                <a:cs typeface="Times New Roman" pitchFamily="18" charset="0"/>
              </a:rPr>
              <a:t> is the total translational kinetic energy of the atoms.</a:t>
            </a:r>
            <a:endParaRPr lang="en-US" altLang="zh-CN" sz="2400" i="1" dirty="0">
              <a:solidFill>
                <a:srgbClr val="0000FF"/>
              </a:solidFill>
              <a:latin typeface="Times New Roman" pitchFamily="18" charset="0"/>
              <a:cs typeface="Times New Roman" pitchFamily="18" charset="0"/>
            </a:endParaRPr>
          </a:p>
        </p:txBody>
      </p:sp>
      <p:pic>
        <p:nvPicPr>
          <p:cNvPr id="201815" name="Picture 8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91572" y="3140968"/>
            <a:ext cx="2628900" cy="1943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a:extLst>
              <a:ext uri="{FF2B5EF4-FFF2-40B4-BE49-F238E27FC236}">
                <a16:creationId xmlns:a16="http://schemas.microsoft.com/office/drawing/2014/main" id="{A3927642-D427-403D-9DF2-0F5EF7D45D27}"/>
              </a:ext>
            </a:extLst>
          </p:cNvPr>
          <p:cNvGrpSpPr/>
          <p:nvPr/>
        </p:nvGrpSpPr>
        <p:grpSpPr>
          <a:xfrm>
            <a:off x="2123728" y="5602288"/>
            <a:ext cx="3020477" cy="658812"/>
            <a:chOff x="154174" y="1169469"/>
            <a:chExt cx="3020477" cy="658812"/>
          </a:xfrm>
        </p:grpSpPr>
        <mc:AlternateContent xmlns:mc="http://schemas.openxmlformats.org/markup-compatibility/2006" xmlns:a14="http://schemas.microsoft.com/office/drawing/2010/main">
          <mc:Choice Requires="a14">
            <p:sp>
              <p:nvSpPr>
                <p:cNvPr id="8" name="对象 7">
                  <a:extLst>
                    <a:ext uri="{FF2B5EF4-FFF2-40B4-BE49-F238E27FC236}">
                      <a16:creationId xmlns:a16="http://schemas.microsoft.com/office/drawing/2014/main" id="{3D318096-8161-4DA0-85BD-BAF473AA58BC}"/>
                    </a:ext>
                  </a:extLst>
                </p:cNvPr>
                <p:cNvSpPr txBox="1"/>
                <p:nvPr/>
              </p:nvSpPr>
              <p:spPr bwMode="auto">
                <a:xfrm>
                  <a:off x="179921" y="1169469"/>
                  <a:ext cx="2994025" cy="65881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𝑈</m:t>
                        </m:r>
                        <m:r>
                          <a:rPr lang="zh-CN" altLang="en-US" i="1" smtClean="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𝐾</m:t>
                            </m:r>
                          </m:e>
                          <m:sub>
                            <m:r>
                              <a:rPr lang="zh-CN" altLang="en-US" i="1">
                                <a:solidFill>
                                  <a:srgbClr val="000000"/>
                                </a:solidFill>
                                <a:latin typeface="Cambria Math" panose="02040503050406030204" pitchFamily="18" charset="0"/>
                              </a:rPr>
                              <m:t>𝑡𝑜𝑡</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𝑁</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𝐵</m:t>
                            </m:r>
                          </m:sub>
                        </m:sSub>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𝑛𝑅𝑇</m:t>
                        </m:r>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8" name="对象 7">
                  <a:extLst>
                    <a:ext uri="{FF2B5EF4-FFF2-40B4-BE49-F238E27FC236}">
                      <a16:creationId xmlns:a16="http://schemas.microsoft.com/office/drawing/2014/main" id="{3D318096-8161-4DA0-85BD-BAF473AA58BC}"/>
                    </a:ext>
                  </a:extLst>
                </p:cNvPr>
                <p:cNvSpPr txBox="1">
                  <a:spLocks noRot="1" noChangeAspect="1" noMove="1" noResize="1" noEditPoints="1" noAdjustHandles="1" noChangeArrowheads="1" noChangeShapeType="1" noTextEdit="1"/>
                </p:cNvSpPr>
                <p:nvPr/>
              </p:nvSpPr>
              <p:spPr bwMode="auto">
                <a:xfrm>
                  <a:off x="179921" y="1169469"/>
                  <a:ext cx="2994025" cy="658812"/>
                </a:xfrm>
                <a:prstGeom prst="rect">
                  <a:avLst/>
                </a:prstGeom>
                <a:blipFill>
                  <a:blip r:embed="rId5"/>
                  <a:stretch>
                    <a:fillRect/>
                  </a:stretch>
                </a:blipFill>
                <a:ln>
                  <a:noFill/>
                </a:ln>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8BE11BDF-F61F-44FB-A2CD-9BCB688CDA13}"/>
                </a:ext>
              </a:extLst>
            </p:cNvPr>
            <p:cNvSpPr/>
            <p:nvPr/>
          </p:nvSpPr>
          <p:spPr>
            <a:xfrm>
              <a:off x="154174" y="1195764"/>
              <a:ext cx="3020477" cy="612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122236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1815"/>
                                        </p:tgtEl>
                                        <p:attrNameLst>
                                          <p:attrName>style.visibility</p:attrName>
                                        </p:attrNameLst>
                                      </p:cBhvr>
                                      <p:to>
                                        <p:strVal val="visible"/>
                                      </p:to>
                                    </p:set>
                                    <p:animEffect transition="in" filter="randombar(horizontal)">
                                      <p:cBhvr>
                                        <p:cTn id="17" dur="500"/>
                                        <p:tgtEl>
                                          <p:spTgt spid="2018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1405" y="143422"/>
            <a:ext cx="4500595" cy="693290"/>
          </a:xfrm>
          <a:prstGeom prst="rect">
            <a:avLst/>
          </a:prstGeom>
        </p:spPr>
        <p:style>
          <a:lnRef idx="1">
            <a:schemeClr val="accent4"/>
          </a:lnRef>
          <a:fillRef idx="3">
            <a:schemeClr val="accent4"/>
          </a:fillRef>
          <a:effectRef idx="2">
            <a:schemeClr val="accent4"/>
          </a:effectRef>
          <a:fontRef idx="minor">
            <a:schemeClr val="lt1"/>
          </a:fontRef>
        </p:style>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Specific Heat (Capacity)</a:t>
            </a:r>
            <a:endPar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sp>
        <p:nvSpPr>
          <p:cNvPr id="20" name="TextBox 19"/>
          <p:cNvSpPr txBox="1"/>
          <p:nvPr/>
        </p:nvSpPr>
        <p:spPr>
          <a:xfrm>
            <a:off x="179512" y="1052736"/>
            <a:ext cx="6840760"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400" dirty="0">
                <a:latin typeface="Times New Roman" pitchFamily="18" charset="0"/>
                <a:cs typeface="Times New Roman" pitchFamily="18" charset="0"/>
              </a:rPr>
              <a:t>The specific heat capacity of any substance is defined as quantity of heat required to change the temperature of a unit mass of the substance by 1</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a:t>
            </a:r>
            <a:endParaRPr lang="en-US" altLang="zh-CN" sz="2400" i="1" dirty="0">
              <a:solidFill>
                <a:srgbClr val="0000FF"/>
              </a:solidFill>
              <a:latin typeface="Times New Roman" pitchFamily="18" charset="0"/>
              <a:cs typeface="Times New Roman" pitchFamily="18" charset="0"/>
            </a:endParaRPr>
          </a:p>
        </p:txBody>
      </p:sp>
      <p:sp>
        <p:nvSpPr>
          <p:cNvPr id="21" name="TextBox 20"/>
          <p:cNvSpPr txBox="1"/>
          <p:nvPr/>
        </p:nvSpPr>
        <p:spPr>
          <a:xfrm>
            <a:off x="179512" y="2372687"/>
            <a:ext cx="6752245"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400" dirty="0">
                <a:latin typeface="Times New Roman" pitchFamily="18" charset="0"/>
                <a:cs typeface="Times New Roman" pitchFamily="18" charset="0"/>
              </a:rPr>
              <a:t>Specific heat capacity is like </a:t>
            </a:r>
            <a:r>
              <a:rPr lang="en-US" altLang="zh-CN" sz="2400" i="1" dirty="0">
                <a:effectLst>
                  <a:outerShdw blurRad="38100" dist="38100" dir="2700000" algn="tl">
                    <a:srgbClr val="000000">
                      <a:alpha val="43137"/>
                    </a:srgbClr>
                  </a:outerShdw>
                </a:effectLst>
                <a:latin typeface="Times New Roman" pitchFamily="18" charset="0"/>
                <a:cs typeface="Times New Roman" pitchFamily="18" charset="0"/>
              </a:rPr>
              <a:t>thermal inertia </a:t>
            </a:r>
            <a:r>
              <a:rPr lang="en-US" altLang="zh-CN" sz="2400" dirty="0">
                <a:latin typeface="Times New Roman" pitchFamily="18" charset="0"/>
                <a:cs typeface="Times New Roman" pitchFamily="18" charset="0"/>
              </a:rPr>
              <a:t>because it signifies the resistance of a substance to a change in temperature.</a:t>
            </a:r>
            <a:endParaRPr lang="en-US" altLang="zh-CN" sz="2400" i="1" dirty="0">
              <a:solidFill>
                <a:srgbClr val="0000FF"/>
              </a:solidFill>
              <a:latin typeface="Times New Roman" pitchFamily="18" charset="0"/>
              <a:cs typeface="Times New Roman" pitchFamily="18" charset="0"/>
            </a:endParaRPr>
          </a:p>
        </p:txBody>
      </p:sp>
      <p:sp>
        <p:nvSpPr>
          <p:cNvPr id="23" name="TextBox 22"/>
          <p:cNvSpPr txBox="1"/>
          <p:nvPr/>
        </p:nvSpPr>
        <p:spPr>
          <a:xfrm>
            <a:off x="170182" y="3645024"/>
            <a:ext cx="4185794" cy="461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400" dirty="0">
                <a:latin typeface="Times New Roman" pitchFamily="18" charset="0"/>
                <a:cs typeface="Times New Roman" pitchFamily="18" charset="0"/>
              </a:rPr>
              <a:t>Units of Specific Heat:</a:t>
            </a:r>
            <a:endParaRPr lang="en-US" altLang="zh-CN" sz="2400" i="1" dirty="0">
              <a:solidFill>
                <a:srgbClr val="0000FF"/>
              </a:solidFill>
              <a:latin typeface="Times New Roman" pitchFamily="18" charset="0"/>
              <a:cs typeface="Times New Roman" pitchFamily="18" charset="0"/>
            </a:endParaRPr>
          </a:p>
        </p:txBody>
      </p:sp>
      <p:sp>
        <p:nvSpPr>
          <p:cNvPr id="24" name="TextBox 23"/>
          <p:cNvSpPr txBox="1"/>
          <p:nvPr/>
        </p:nvSpPr>
        <p:spPr>
          <a:xfrm>
            <a:off x="647469" y="4116422"/>
            <a:ext cx="8096909"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Arial" pitchFamily="34" charset="0"/>
              <a:buChar char="•"/>
            </a:pPr>
            <a:r>
              <a:rPr lang="en-US" altLang="zh-CN" sz="2200" dirty="0">
                <a:latin typeface="Times New Roman" pitchFamily="18" charset="0"/>
                <a:cs typeface="Times New Roman" pitchFamily="18" charset="0"/>
              </a:rPr>
              <a:t>SI Unit: Joule per kilogram-degree Celsius (</a:t>
            </a:r>
            <a:r>
              <a:rPr lang="en-US" altLang="zh-CN" sz="2200" dirty="0">
                <a:solidFill>
                  <a:schemeClr val="tx1"/>
                </a:solidFill>
                <a:latin typeface="Times New Roman" pitchFamily="18" charset="0"/>
                <a:cs typeface="Times New Roman" pitchFamily="18" charset="0"/>
              </a:rPr>
              <a:t>J/</a:t>
            </a:r>
            <a:r>
              <a:rPr lang="en-US" altLang="zh-CN" sz="2200" dirty="0" err="1">
                <a:solidFill>
                  <a:schemeClr val="tx1"/>
                </a:solidFill>
                <a:latin typeface="Times New Roman" pitchFamily="18" charset="0"/>
                <a:cs typeface="Times New Roman" pitchFamily="18" charset="0"/>
              </a:rPr>
              <a:t>kg∙</a:t>
            </a:r>
            <a:r>
              <a:rPr lang="en-US" altLang="zh-CN" sz="2200" baseline="30000" dirty="0" err="1">
                <a:solidFill>
                  <a:schemeClr val="tx1"/>
                </a:solidFill>
                <a:latin typeface="Times New Roman" pitchFamily="18" charset="0"/>
                <a:cs typeface="Times New Roman" pitchFamily="18" charset="0"/>
              </a:rPr>
              <a:t>o</a:t>
            </a:r>
            <a:r>
              <a:rPr lang="en-US" altLang="zh-CN" sz="2200" dirty="0" err="1">
                <a:solidFill>
                  <a:schemeClr val="tx1"/>
                </a:solidFill>
                <a:latin typeface="Times New Roman" pitchFamily="18" charset="0"/>
                <a:cs typeface="Times New Roman" pitchFamily="18" charset="0"/>
              </a:rPr>
              <a:t>C</a:t>
            </a:r>
            <a:r>
              <a:rPr lang="en-US" altLang="zh-CN" sz="2200" dirty="0">
                <a:latin typeface="Times New Roman" pitchFamily="18" charset="0"/>
                <a:cs typeface="Times New Roman" pitchFamily="18" charset="0"/>
              </a:rPr>
              <a:t>)</a:t>
            </a:r>
            <a:endParaRPr lang="en-US" altLang="zh-CN" sz="2200" i="1" dirty="0">
              <a:solidFill>
                <a:srgbClr val="0000FF"/>
              </a:solidFill>
              <a:latin typeface="Times New Roman" pitchFamily="18" charset="0"/>
              <a:cs typeface="Times New Roman" pitchFamily="18" charset="0"/>
            </a:endParaRPr>
          </a:p>
        </p:txBody>
      </p:sp>
      <p:sp>
        <p:nvSpPr>
          <p:cNvPr id="25" name="TextBox 24"/>
          <p:cNvSpPr txBox="1"/>
          <p:nvPr/>
        </p:nvSpPr>
        <p:spPr>
          <a:xfrm>
            <a:off x="650910" y="4555162"/>
            <a:ext cx="8493090"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Arial" pitchFamily="34" charset="0"/>
              <a:buChar char="•"/>
            </a:pPr>
            <a:r>
              <a:rPr lang="en-US" altLang="zh-CN" sz="2200" dirty="0">
                <a:latin typeface="Times New Roman" pitchFamily="18" charset="0"/>
                <a:cs typeface="Times New Roman" pitchFamily="18" charset="0"/>
              </a:rPr>
              <a:t>Common Unit: kilocalorie per kilogram-degree Celsius (</a:t>
            </a:r>
            <a:r>
              <a:rPr lang="en-US" altLang="zh-CN" sz="2200" dirty="0">
                <a:solidFill>
                  <a:schemeClr val="tx1"/>
                </a:solidFill>
                <a:latin typeface="Times New Roman" pitchFamily="18" charset="0"/>
                <a:cs typeface="Times New Roman" pitchFamily="18" charset="0"/>
              </a:rPr>
              <a:t>kcal/</a:t>
            </a:r>
            <a:r>
              <a:rPr lang="en-US" altLang="zh-CN" sz="2200" dirty="0" err="1">
                <a:solidFill>
                  <a:schemeClr val="tx1"/>
                </a:solidFill>
                <a:latin typeface="Times New Roman" pitchFamily="18" charset="0"/>
                <a:cs typeface="Times New Roman" pitchFamily="18" charset="0"/>
              </a:rPr>
              <a:t>kg∙</a:t>
            </a:r>
            <a:r>
              <a:rPr lang="en-US" altLang="zh-CN" sz="2200" baseline="30000" dirty="0" err="1">
                <a:solidFill>
                  <a:schemeClr val="tx1"/>
                </a:solidFill>
                <a:latin typeface="Times New Roman" pitchFamily="18" charset="0"/>
                <a:cs typeface="Times New Roman" pitchFamily="18" charset="0"/>
              </a:rPr>
              <a:t>o</a:t>
            </a:r>
            <a:r>
              <a:rPr lang="en-US" altLang="zh-CN" sz="2200" dirty="0" err="1">
                <a:solidFill>
                  <a:schemeClr val="tx1"/>
                </a:solidFill>
                <a:latin typeface="Times New Roman" pitchFamily="18" charset="0"/>
                <a:cs typeface="Times New Roman" pitchFamily="18" charset="0"/>
              </a:rPr>
              <a:t>C</a:t>
            </a:r>
            <a:r>
              <a:rPr lang="en-US" altLang="zh-CN" sz="2200" dirty="0">
                <a:latin typeface="Times New Roman" pitchFamily="18" charset="0"/>
                <a:cs typeface="Times New Roman" pitchFamily="18" charset="0"/>
              </a:rPr>
              <a:t>)</a:t>
            </a:r>
            <a:endParaRPr lang="en-US" altLang="zh-CN" sz="2200" i="1" dirty="0">
              <a:solidFill>
                <a:srgbClr val="0000FF"/>
              </a:solidFill>
              <a:latin typeface="Times New Roman" pitchFamily="18" charset="0"/>
              <a:cs typeface="Times New Roman" pitchFamily="18" charset="0"/>
            </a:endParaRPr>
          </a:p>
        </p:txBody>
      </p:sp>
      <p:pic>
        <p:nvPicPr>
          <p:cNvPr id="202794"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757" y="121291"/>
            <a:ext cx="22002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组合 9"/>
          <p:cNvGrpSpPr/>
          <p:nvPr/>
        </p:nvGrpSpPr>
        <p:grpSpPr>
          <a:xfrm>
            <a:off x="6925807" y="2438123"/>
            <a:ext cx="2254705" cy="1138773"/>
            <a:chOff x="6877327" y="2438123"/>
            <a:chExt cx="2254705" cy="1138773"/>
          </a:xfrm>
        </p:grpSpPr>
        <p:sp>
          <p:nvSpPr>
            <p:cNvPr id="26" name="TextBox 25"/>
            <p:cNvSpPr txBox="1"/>
            <p:nvPr/>
          </p:nvSpPr>
          <p:spPr>
            <a:xfrm>
              <a:off x="6877327" y="2438123"/>
              <a:ext cx="2254705" cy="1138773"/>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700" i="1" dirty="0">
                  <a:solidFill>
                    <a:schemeClr val="tx1"/>
                  </a:solidFill>
                  <a:latin typeface="Times New Roman" pitchFamily="18" charset="0"/>
                  <a:cs typeface="Times New Roman" pitchFamily="18" charset="0"/>
                </a:rPr>
                <a:t>The filling of hot apple pie may be too hot to eat, even though the crust is not.</a:t>
              </a:r>
            </a:p>
          </p:txBody>
        </p:sp>
        <p:sp>
          <p:nvSpPr>
            <p:cNvPr id="27" name="矩形 26"/>
            <p:cNvSpPr/>
            <p:nvPr/>
          </p:nvSpPr>
          <p:spPr>
            <a:xfrm>
              <a:off x="6877327" y="2460638"/>
              <a:ext cx="2124000" cy="1116000"/>
            </a:xfrm>
            <a:prstGeom prst="rect">
              <a:avLst/>
            </a:prstGeom>
            <a:noFill/>
            <a:ln w="9525">
              <a:solidFill>
                <a:schemeClr val="accent2"/>
              </a:solidFill>
              <a:prstDash val="sysDot"/>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9" name="TextBox 28"/>
          <p:cNvSpPr txBox="1"/>
          <p:nvPr/>
        </p:nvSpPr>
        <p:spPr>
          <a:xfrm>
            <a:off x="168626" y="5085184"/>
            <a:ext cx="8575752"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400" dirty="0">
                <a:solidFill>
                  <a:schemeClr val="tx1"/>
                </a:solidFill>
                <a:latin typeface="Times New Roman" pitchFamily="18" charset="0"/>
                <a:cs typeface="Times New Roman" pitchFamily="18" charset="0"/>
              </a:rPr>
              <a:t>Water has a much higher specific heat capacity than most other common materials.</a:t>
            </a:r>
          </a:p>
        </p:txBody>
      </p:sp>
      <p:grpSp>
        <p:nvGrpSpPr>
          <p:cNvPr id="14" name="组合 13"/>
          <p:cNvGrpSpPr/>
          <p:nvPr/>
        </p:nvGrpSpPr>
        <p:grpSpPr>
          <a:xfrm>
            <a:off x="3110068" y="5935172"/>
            <a:ext cx="1728000" cy="612000"/>
            <a:chOff x="3110068" y="5935172"/>
            <a:chExt cx="1728000" cy="612000"/>
          </a:xfrm>
        </p:grpSpPr>
        <p:graphicFrame>
          <p:nvGraphicFramePr>
            <p:cNvPr id="13" name="对象 12"/>
            <p:cNvGraphicFramePr>
              <a:graphicFrameLocks noChangeAspect="1"/>
            </p:cNvGraphicFramePr>
            <p:nvPr>
              <p:extLst>
                <p:ext uri="{D42A27DB-BD31-4B8C-83A1-F6EECF244321}">
                  <p14:modId xmlns:p14="http://schemas.microsoft.com/office/powerpoint/2010/main" val="985029919"/>
                </p:ext>
              </p:extLst>
            </p:nvPr>
          </p:nvGraphicFramePr>
          <p:xfrm>
            <a:off x="3203848" y="6021288"/>
            <a:ext cx="1579563" cy="501650"/>
          </p:xfrm>
          <a:graphic>
            <a:graphicData uri="http://schemas.openxmlformats.org/presentationml/2006/ole">
              <mc:AlternateContent xmlns:mc="http://schemas.openxmlformats.org/markup-compatibility/2006">
                <mc:Choice xmlns:v="urn:schemas-microsoft-com:vml" Requires="v">
                  <p:oleObj spid="_x0000_s202891" name="公式" r:id="rId5" imgW="685800" imgH="203200" progId="Equation.3">
                    <p:embed/>
                  </p:oleObj>
                </mc:Choice>
                <mc:Fallback>
                  <p:oleObj name="公式" r:id="rId5" imgW="685800" imgH="203200" progId="Equation.3">
                    <p:embed/>
                    <p:pic>
                      <p:nvPicPr>
                        <p:cNvPr id="0" name="对象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6021288"/>
                          <a:ext cx="1579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矩形 29"/>
            <p:cNvSpPr/>
            <p:nvPr/>
          </p:nvSpPr>
          <p:spPr>
            <a:xfrm>
              <a:off x="3110068" y="5935172"/>
              <a:ext cx="1728000" cy="612000"/>
            </a:xfrm>
            <a:prstGeom prst="rect">
              <a:avLst/>
            </a:prstGeom>
            <a:noFill/>
            <a:ln w="12700">
              <a:prstDash val="dash"/>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1" name="组合 30"/>
          <p:cNvGrpSpPr/>
          <p:nvPr/>
        </p:nvGrpSpPr>
        <p:grpSpPr>
          <a:xfrm>
            <a:off x="4196880" y="5506346"/>
            <a:ext cx="1476989" cy="432000"/>
            <a:chOff x="1219035" y="4066186"/>
            <a:chExt cx="1476989" cy="432000"/>
          </a:xfrm>
        </p:grpSpPr>
        <p:sp>
          <p:nvSpPr>
            <p:cNvPr id="32" name="云形标注 31"/>
            <p:cNvSpPr/>
            <p:nvPr/>
          </p:nvSpPr>
          <p:spPr>
            <a:xfrm>
              <a:off x="1219035" y="4066186"/>
              <a:ext cx="1440000" cy="432000"/>
            </a:xfrm>
            <a:prstGeom prst="cloudCallout">
              <a:avLst>
                <a:gd name="adj1" fmla="val -60896"/>
                <a:gd name="adj2" fmla="val 89849"/>
              </a:avLst>
            </a:prstGeom>
          </p:spPr>
          <p:style>
            <a:lnRef idx="2">
              <a:schemeClr val="accent5"/>
            </a:lnRef>
            <a:fillRef idx="1">
              <a:schemeClr val="lt1"/>
            </a:fillRef>
            <a:effectRef idx="0">
              <a:schemeClr val="accent5"/>
            </a:effectRef>
            <a:fontRef idx="minor">
              <a:schemeClr val="dk1"/>
            </a:fontRef>
          </p:style>
          <p:txBody>
            <a:bodyPr rtlCol="0" anchor="ctr"/>
            <a:lstStyle/>
            <a:p>
              <a:endParaRPr lang="zh-CN" altLang="en-US"/>
            </a:p>
          </p:txBody>
        </p:sp>
        <p:sp>
          <p:nvSpPr>
            <p:cNvPr id="33" name="矩形 32"/>
            <p:cNvSpPr/>
            <p:nvPr/>
          </p:nvSpPr>
          <p:spPr>
            <a:xfrm>
              <a:off x="1255864" y="4080840"/>
              <a:ext cx="1440160" cy="369332"/>
            </a:xfrm>
            <a:prstGeom prst="rect">
              <a:avLst/>
            </a:prstGeom>
          </p:spPr>
          <p:txBody>
            <a:bodyPr wrap="square">
              <a:spAutoFit/>
            </a:bodyPr>
            <a:lstStyle/>
            <a:p>
              <a:r>
                <a:rPr lang="en-US" altLang="zh-CN" b="1" i="1" dirty="0">
                  <a:latin typeface="Times New Roman" panose="02020603050405020304" pitchFamily="18" charset="0"/>
                  <a:cs typeface="Times New Roman" panose="02020603050405020304" pitchFamily="18" charset="0"/>
                </a:rPr>
                <a:t>specific heat</a:t>
              </a:r>
              <a:endParaRPr lang="zh-CN" altLang="en-US" b="1"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1545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2794"/>
                                        </p:tgtEl>
                                        <p:attrNameLst>
                                          <p:attrName>style.visibility</p:attrName>
                                        </p:attrNameLst>
                                      </p:cBhvr>
                                      <p:to>
                                        <p:strVal val="visible"/>
                                      </p:to>
                                    </p:set>
                                    <p:animEffect transition="in" filter="randombar(horizontal)">
                                      <p:cBhvr>
                                        <p:cTn id="12" dur="500"/>
                                        <p:tgtEl>
                                          <p:spTgt spid="202794"/>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par>
                          <p:cTn id="51" fill="hold">
                            <p:stCondLst>
                              <p:cond delay="500"/>
                            </p:stCondLst>
                            <p:childTnLst>
                              <p:par>
                                <p:cTn id="52" presetID="3" presetClass="entr" presetSubtype="1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linds(horizont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1" grpId="0"/>
      <p:bldP spid="23" grpId="0"/>
      <p:bldP spid="24" grpId="0"/>
      <p:bldP spid="2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1405" y="143422"/>
            <a:ext cx="6084771" cy="621282"/>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Latent Heat (</a:t>
            </a:r>
            <a:r>
              <a:rPr lang="en-US" altLang="zh-CN" sz="3600" b="1" i="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L</a:t>
            </a:r>
            <a:r>
              <a:rPr lang="en-US" altLang="zh-CN" sz="36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 &amp; Phase Change</a:t>
            </a:r>
            <a:endParaRPr kumimoji="0" lang="en-US" altLang="zh-CN" sz="36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sp>
        <p:nvSpPr>
          <p:cNvPr id="23" name="TextBox 22"/>
          <p:cNvSpPr txBox="1"/>
          <p:nvPr/>
        </p:nvSpPr>
        <p:spPr>
          <a:xfrm>
            <a:off x="334414" y="908720"/>
            <a:ext cx="8342042" cy="16927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600" dirty="0">
                <a:latin typeface="Times New Roman" pitchFamily="18" charset="0"/>
                <a:cs typeface="Times New Roman" pitchFamily="18" charset="0"/>
              </a:rPr>
              <a:t>The energy </a:t>
            </a:r>
            <a:r>
              <a:rPr lang="en-US" altLang="zh-CN" sz="2600" i="1" dirty="0">
                <a:latin typeface="Times New Roman" pitchFamily="18" charset="0"/>
                <a:cs typeface="Times New Roman" pitchFamily="18" charset="0"/>
              </a:rPr>
              <a:t>Q</a:t>
            </a:r>
            <a:r>
              <a:rPr lang="en-US" altLang="zh-CN" sz="2600" dirty="0">
                <a:latin typeface="Times New Roman" pitchFamily="18" charset="0"/>
                <a:cs typeface="Times New Roman" pitchFamily="18" charset="0"/>
              </a:rPr>
              <a:t> needed to change the phase of a given pure substance is </a:t>
            </a:r>
            <a:r>
              <a:rPr lang="en-US" altLang="zh-CN" sz="2600" i="1" dirty="0">
                <a:latin typeface="Times New Roman" pitchFamily="18" charset="0"/>
                <a:cs typeface="Times New Roman" pitchFamily="18" charset="0"/>
              </a:rPr>
              <a:t>Q</a:t>
            </a:r>
            <a:r>
              <a:rPr lang="en-US" altLang="zh-CN" sz="2600" dirty="0">
                <a:latin typeface="Times New Roman" pitchFamily="18" charset="0"/>
                <a:cs typeface="Times New Roman" pitchFamily="18" charset="0"/>
              </a:rPr>
              <a:t> = </a:t>
            </a:r>
            <a:r>
              <a:rPr lang="en-US" altLang="zh-CN" sz="2600" i="1" dirty="0">
                <a:latin typeface="Times New Roman" pitchFamily="18" charset="0"/>
                <a:cs typeface="Times New Roman" pitchFamily="18" charset="0"/>
              </a:rPr>
              <a:t>mL</a:t>
            </a:r>
            <a:r>
              <a:rPr lang="en-US" altLang="zh-CN" sz="2600" dirty="0">
                <a:latin typeface="Times New Roman" pitchFamily="18" charset="0"/>
                <a:cs typeface="Times New Roman" pitchFamily="18" charset="0"/>
              </a:rPr>
              <a:t>, where </a:t>
            </a:r>
            <a:r>
              <a:rPr lang="en-US" altLang="zh-CN" sz="2600" i="1" dirty="0">
                <a:latin typeface="Times New Roman" pitchFamily="18" charset="0"/>
                <a:cs typeface="Times New Roman" pitchFamily="18" charset="0"/>
              </a:rPr>
              <a:t>L</a:t>
            </a:r>
            <a:r>
              <a:rPr lang="en-US" altLang="zh-CN" sz="2600" dirty="0">
                <a:latin typeface="Times New Roman" pitchFamily="18" charset="0"/>
                <a:cs typeface="Times New Roman" pitchFamily="18" charset="0"/>
              </a:rPr>
              <a:t>, called the </a:t>
            </a:r>
            <a:r>
              <a:rPr lang="en-US" altLang="zh-CN" sz="2600" b="1" dirty="0">
                <a:effectLst>
                  <a:outerShdw blurRad="38100" dist="38100" dir="2700000" algn="tl">
                    <a:srgbClr val="000000">
                      <a:alpha val="43137"/>
                    </a:srgbClr>
                  </a:outerShdw>
                </a:effectLst>
                <a:latin typeface="Times New Roman" pitchFamily="18" charset="0"/>
                <a:cs typeface="Times New Roman" pitchFamily="18" charset="0"/>
              </a:rPr>
              <a:t>latent heat </a:t>
            </a:r>
            <a:r>
              <a:rPr lang="en-US" altLang="zh-CN" sz="2600" dirty="0">
                <a:latin typeface="Times New Roman" pitchFamily="18" charset="0"/>
                <a:cs typeface="Times New Roman" pitchFamily="18" charset="0"/>
              </a:rPr>
              <a:t>of the substance, depends on the nature of the phase change as well as on the substance.</a:t>
            </a:r>
            <a:endParaRPr lang="en-US" altLang="zh-CN" sz="2600" dirty="0">
              <a:solidFill>
                <a:srgbClr val="0000FF"/>
              </a:solidFill>
              <a:latin typeface="Times New Roman" pitchFamily="18" charset="0"/>
              <a:cs typeface="Times New Roman" pitchFamily="18" charset="0"/>
            </a:endParaRPr>
          </a:p>
        </p:txBody>
      </p:sp>
      <p:sp>
        <p:nvSpPr>
          <p:cNvPr id="24" name="TextBox 23"/>
          <p:cNvSpPr txBox="1"/>
          <p:nvPr/>
        </p:nvSpPr>
        <p:spPr>
          <a:xfrm>
            <a:off x="314198" y="2780928"/>
            <a:ext cx="6130010" cy="4924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600" dirty="0">
                <a:latin typeface="Times New Roman" pitchFamily="18" charset="0"/>
                <a:cs typeface="Times New Roman" pitchFamily="18" charset="0"/>
              </a:rPr>
              <a:t>SI Unit: Joule per kilogram (</a:t>
            </a:r>
            <a:r>
              <a:rPr lang="en-US" altLang="zh-CN" sz="2600" dirty="0">
                <a:solidFill>
                  <a:schemeClr val="tx1"/>
                </a:solidFill>
                <a:latin typeface="Times New Roman" pitchFamily="18" charset="0"/>
                <a:cs typeface="Times New Roman" pitchFamily="18" charset="0"/>
              </a:rPr>
              <a:t>J/kg)</a:t>
            </a:r>
            <a:r>
              <a:rPr lang="en-US" altLang="zh-CN" sz="2600" dirty="0">
                <a:latin typeface="Times New Roman" pitchFamily="18" charset="0"/>
                <a:cs typeface="Times New Roman" pitchFamily="18" charset="0"/>
              </a:rPr>
              <a:t>  </a:t>
            </a:r>
            <a:endParaRPr lang="en-US" altLang="zh-CN" sz="2600" i="1" dirty="0">
              <a:solidFill>
                <a:srgbClr val="0000FF"/>
              </a:solidFill>
              <a:latin typeface="Times New Roman" pitchFamily="18" charset="0"/>
              <a:cs typeface="Times New Roman" pitchFamily="18" charset="0"/>
            </a:endParaRPr>
          </a:p>
        </p:txBody>
      </p:sp>
      <p:sp>
        <p:nvSpPr>
          <p:cNvPr id="25" name="TextBox 24"/>
          <p:cNvSpPr txBox="1"/>
          <p:nvPr/>
        </p:nvSpPr>
        <p:spPr>
          <a:xfrm>
            <a:off x="312642" y="3472552"/>
            <a:ext cx="8291806" cy="8925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600" b="1" dirty="0">
                <a:effectLst>
                  <a:outerShdw blurRad="38100" dist="38100" dir="2700000" algn="tl">
                    <a:srgbClr val="000000">
                      <a:alpha val="43137"/>
                    </a:srgbClr>
                  </a:outerShdw>
                </a:effectLst>
                <a:latin typeface="Times New Roman" pitchFamily="18" charset="0"/>
                <a:cs typeface="Times New Roman" pitchFamily="18" charset="0"/>
              </a:rPr>
              <a:t>Latent heat of fusion </a:t>
            </a:r>
            <a:r>
              <a:rPr lang="en-US" altLang="zh-CN" sz="2600" b="1" i="1" dirty="0">
                <a:effectLst>
                  <a:outerShdw blurRad="38100" dist="38100" dir="2700000" algn="tl">
                    <a:srgbClr val="000000">
                      <a:alpha val="43137"/>
                    </a:srgbClr>
                  </a:outerShdw>
                </a:effectLst>
                <a:latin typeface="Times New Roman" pitchFamily="18" charset="0"/>
                <a:cs typeface="Times New Roman" pitchFamily="18" charset="0"/>
              </a:rPr>
              <a:t>L</a:t>
            </a:r>
            <a:r>
              <a:rPr lang="en-US" altLang="zh-CN" sz="2600" b="1" i="1" baseline="-25000" dirty="0">
                <a:effectLst>
                  <a:outerShdw blurRad="38100" dist="38100" dir="2700000" algn="tl">
                    <a:srgbClr val="000000">
                      <a:alpha val="43137"/>
                    </a:srgbClr>
                  </a:outerShdw>
                </a:effectLst>
                <a:latin typeface="Times New Roman" pitchFamily="18" charset="0"/>
                <a:cs typeface="Times New Roman" pitchFamily="18" charset="0"/>
              </a:rPr>
              <a:t>f</a:t>
            </a:r>
            <a:r>
              <a:rPr lang="en-US" altLang="zh-CN" sz="26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2600" dirty="0">
                <a:latin typeface="Times New Roman" pitchFamily="18" charset="0"/>
                <a:cs typeface="Times New Roman" pitchFamily="18" charset="0"/>
              </a:rPr>
              <a:t>is used when a phase change occurs during melting or freezing.</a:t>
            </a:r>
            <a:endParaRPr lang="en-US" altLang="zh-CN" sz="2600" i="1" dirty="0">
              <a:solidFill>
                <a:srgbClr val="0000FF"/>
              </a:solidFill>
              <a:latin typeface="Times New Roman" pitchFamily="18" charset="0"/>
              <a:cs typeface="Times New Roman" pitchFamily="18" charset="0"/>
            </a:endParaRPr>
          </a:p>
        </p:txBody>
      </p:sp>
      <p:sp>
        <p:nvSpPr>
          <p:cNvPr id="26" name="TextBox 25"/>
          <p:cNvSpPr txBox="1"/>
          <p:nvPr/>
        </p:nvSpPr>
        <p:spPr>
          <a:xfrm>
            <a:off x="323528" y="4552672"/>
            <a:ext cx="8363814" cy="8925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600" b="1" dirty="0">
                <a:effectLst>
                  <a:outerShdw blurRad="38100" dist="38100" dir="2700000" algn="tl">
                    <a:srgbClr val="000000">
                      <a:alpha val="43137"/>
                    </a:srgbClr>
                  </a:outerShdw>
                </a:effectLst>
                <a:latin typeface="Times New Roman" pitchFamily="18" charset="0"/>
                <a:cs typeface="Times New Roman" pitchFamily="18" charset="0"/>
              </a:rPr>
              <a:t>Latent heat of vaporization </a:t>
            </a:r>
            <a:r>
              <a:rPr lang="en-US" altLang="zh-CN" sz="2600" b="1" i="1" dirty="0" err="1">
                <a:effectLst>
                  <a:outerShdw blurRad="38100" dist="38100" dir="2700000" algn="tl">
                    <a:srgbClr val="000000">
                      <a:alpha val="43137"/>
                    </a:srgbClr>
                  </a:outerShdw>
                </a:effectLst>
                <a:latin typeface="Times New Roman" pitchFamily="18" charset="0"/>
                <a:cs typeface="Times New Roman" pitchFamily="18" charset="0"/>
              </a:rPr>
              <a:t>L</a:t>
            </a:r>
            <a:r>
              <a:rPr lang="en-US" altLang="zh-CN" sz="2600" b="1" i="1" baseline="-25000" dirty="0" err="1">
                <a:effectLst>
                  <a:outerShdw blurRad="38100" dist="38100" dir="2700000" algn="tl">
                    <a:srgbClr val="000000">
                      <a:alpha val="43137"/>
                    </a:srgbClr>
                  </a:outerShdw>
                </a:effectLst>
                <a:latin typeface="Times New Roman" pitchFamily="18" charset="0"/>
                <a:cs typeface="Times New Roman" pitchFamily="18" charset="0"/>
              </a:rPr>
              <a:t>v</a:t>
            </a:r>
            <a:r>
              <a:rPr lang="en-US" altLang="zh-CN" sz="26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2600" dirty="0">
                <a:latin typeface="Times New Roman" pitchFamily="18" charset="0"/>
                <a:cs typeface="Times New Roman" pitchFamily="18" charset="0"/>
              </a:rPr>
              <a:t>is used when a phase change occurs during boiling or condensing.</a:t>
            </a:r>
            <a:endParaRPr lang="en-US" altLang="zh-CN" sz="2600" i="1" dirty="0">
              <a:solidFill>
                <a:srgbClr val="0000FF"/>
              </a:solidFill>
              <a:latin typeface="Times New Roman" pitchFamily="18" charset="0"/>
              <a:cs typeface="Times New Roman" pitchFamily="18" charset="0"/>
            </a:endParaRPr>
          </a:p>
        </p:txBody>
      </p:sp>
      <p:sp>
        <p:nvSpPr>
          <p:cNvPr id="7" name="TextBox 23">
            <a:extLst>
              <a:ext uri="{FF2B5EF4-FFF2-40B4-BE49-F238E27FC236}">
                <a16:creationId xmlns:a16="http://schemas.microsoft.com/office/drawing/2014/main" id="{234ABFEE-FC6A-40F4-BBDA-D634A0EA613F}"/>
              </a:ext>
            </a:extLst>
          </p:cNvPr>
          <p:cNvSpPr txBox="1"/>
          <p:nvPr/>
        </p:nvSpPr>
        <p:spPr>
          <a:xfrm>
            <a:off x="314002" y="5600853"/>
            <a:ext cx="8650485" cy="8925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600" dirty="0">
                <a:latin typeface="Times New Roman" pitchFamily="18" charset="0"/>
                <a:cs typeface="Times New Roman" pitchFamily="18" charset="0"/>
              </a:rPr>
              <a:t>In general, the latent heat of vaporization is </a:t>
            </a:r>
            <a:r>
              <a:rPr lang="en-US" altLang="zh-CN" sz="2600" i="1" dirty="0">
                <a:effectLst>
                  <a:outerShdw blurRad="38100" dist="38100" dir="2700000" algn="tl">
                    <a:srgbClr val="000000">
                      <a:alpha val="43137"/>
                    </a:srgbClr>
                  </a:outerShdw>
                </a:effectLst>
                <a:latin typeface="Times New Roman" pitchFamily="18" charset="0"/>
                <a:cs typeface="Times New Roman" pitchFamily="18" charset="0"/>
              </a:rPr>
              <a:t>much greater </a:t>
            </a:r>
            <a:r>
              <a:rPr lang="en-US" altLang="zh-CN" sz="2600" dirty="0">
                <a:latin typeface="Times New Roman" pitchFamily="18" charset="0"/>
                <a:cs typeface="Times New Roman" pitchFamily="18" charset="0"/>
              </a:rPr>
              <a:t>than the latent heat of fusion.</a:t>
            </a:r>
            <a:endParaRPr lang="en-US" altLang="zh-CN" sz="2600"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3389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P spid="25" grpId="0"/>
      <p:bldP spid="2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110106" y="5157192"/>
            <a:ext cx="8821075" cy="936104"/>
          </a:xfrm>
          <a:prstGeom prst="rect">
            <a:avLst/>
          </a:prstGeom>
          <a:noFill/>
          <a:ln w="19050">
            <a:prstDash val="sysDot"/>
          </a:ln>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marL="0" marR="0" lvl="0" indent="0" algn="l" defTabSz="914400" rtl="0" eaLnBrk="1" fontAlgn="auto" latinLnBrk="0" hangingPunct="1">
              <a:lnSpc>
                <a:spcPct val="140000"/>
              </a:lnSpc>
              <a:spcBef>
                <a:spcPct val="0"/>
              </a:spcBef>
              <a:spcAft>
                <a:spcPts val="0"/>
              </a:spcAft>
              <a:buClrTx/>
              <a:buSzTx/>
              <a:buFontTx/>
              <a:buNone/>
              <a:tabLst/>
              <a:defRPr/>
            </a:pPr>
            <a:r>
              <a:rPr lang="en-US" altLang="zh-CN" sz="3200" dirty="0">
                <a:solidFill>
                  <a:schemeClr val="tx1"/>
                </a:solidFill>
                <a:latin typeface="华文仿宋" pitchFamily="2" charset="-122"/>
                <a:ea typeface="华文仿宋" pitchFamily="2" charset="-122"/>
                <a:cs typeface="+mj-cs"/>
              </a:rPr>
              <a:t>Example: a plot of temperature vs. energy added when 1.00 g of ice, initially at -30.0</a:t>
            </a:r>
            <a:r>
              <a:rPr lang="zh-CN" altLang="en-US" sz="3200" dirty="0">
                <a:solidFill>
                  <a:schemeClr val="tx1"/>
                </a:solidFill>
                <a:latin typeface="华文仿宋" pitchFamily="2" charset="-122"/>
                <a:ea typeface="华文仿宋" pitchFamily="2" charset="-122"/>
                <a:cs typeface="+mj-cs"/>
              </a:rPr>
              <a:t>℃</a:t>
            </a:r>
            <a:r>
              <a:rPr lang="en-US" altLang="zh-CN" sz="3200" dirty="0">
                <a:solidFill>
                  <a:schemeClr val="tx1"/>
                </a:solidFill>
                <a:latin typeface="华文仿宋" pitchFamily="2" charset="-122"/>
                <a:ea typeface="华文仿宋" pitchFamily="2" charset="-122"/>
                <a:cs typeface="+mj-cs"/>
              </a:rPr>
              <a:t>, is converted to steam at 120</a:t>
            </a:r>
            <a:r>
              <a:rPr lang="zh-CN" altLang="en-US" sz="3200" dirty="0">
                <a:solidFill>
                  <a:schemeClr val="tx1"/>
                </a:solidFill>
                <a:latin typeface="华文仿宋" pitchFamily="2" charset="-122"/>
                <a:ea typeface="华文仿宋" pitchFamily="2" charset="-122"/>
                <a:cs typeface="+mj-cs"/>
              </a:rPr>
              <a:t>℃</a:t>
            </a:r>
            <a:r>
              <a:rPr lang="en-US" altLang="zh-CN" sz="3200" dirty="0">
                <a:solidFill>
                  <a:schemeClr val="tx1"/>
                </a:solidFill>
                <a:latin typeface="华文仿宋" pitchFamily="2" charset="-122"/>
                <a:ea typeface="华文仿宋" pitchFamily="2" charset="-122"/>
                <a:cs typeface="+mj-cs"/>
              </a:rPr>
              <a:t>.</a:t>
            </a:r>
            <a:endParaRPr kumimoji="0" lang="en-US" altLang="zh-CN" sz="3200" i="0" u="none" strike="noStrike" kern="1200" cap="none" spc="0" normalizeH="0" baseline="0" noProof="0" dirty="0">
              <a:ln>
                <a:noFill/>
              </a:ln>
              <a:solidFill>
                <a:schemeClr val="tx1"/>
              </a:solidFill>
              <a:uLnTx/>
              <a:uFillTx/>
              <a:latin typeface="华文仿宋" pitchFamily="2" charset="-122"/>
              <a:ea typeface="华文仿宋" pitchFamily="2" charset="-122"/>
              <a:cs typeface="+mj-cs"/>
            </a:endParaRPr>
          </a:p>
        </p:txBody>
      </p:sp>
      <p:pic>
        <p:nvPicPr>
          <p:cNvPr id="22937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7318" y="692696"/>
            <a:ext cx="8004882" cy="404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椭圆 20"/>
          <p:cNvSpPr/>
          <p:nvPr/>
        </p:nvSpPr>
        <p:spPr>
          <a:xfrm>
            <a:off x="1187624" y="3868385"/>
            <a:ext cx="720000" cy="216000"/>
          </a:xfrm>
          <a:prstGeom prst="ellipse">
            <a:avLst/>
          </a:prstGeom>
          <a:ln w="12700">
            <a:solidFill>
              <a:srgbClr val="0000FF"/>
            </a:solidFill>
            <a:prstDash val="sysDash"/>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1" name="椭圆 40"/>
          <p:cNvSpPr/>
          <p:nvPr/>
        </p:nvSpPr>
        <p:spPr>
          <a:xfrm>
            <a:off x="2843808" y="3868385"/>
            <a:ext cx="5004000" cy="216000"/>
          </a:xfrm>
          <a:prstGeom prst="ellipse">
            <a:avLst/>
          </a:prstGeom>
          <a:ln w="12700">
            <a:solidFill>
              <a:srgbClr val="0000FF"/>
            </a:solidFill>
            <a:prstDash val="sysDash"/>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23" name="组合 22"/>
          <p:cNvGrpSpPr/>
          <p:nvPr/>
        </p:nvGrpSpPr>
        <p:grpSpPr>
          <a:xfrm>
            <a:off x="971600" y="2694764"/>
            <a:ext cx="1728192" cy="650099"/>
            <a:chOff x="971600" y="4077072"/>
            <a:chExt cx="1728192" cy="650099"/>
          </a:xfrm>
        </p:grpSpPr>
        <p:sp>
          <p:nvSpPr>
            <p:cNvPr id="24" name="云形标注 23"/>
            <p:cNvSpPr/>
            <p:nvPr/>
          </p:nvSpPr>
          <p:spPr>
            <a:xfrm>
              <a:off x="971600" y="4077072"/>
              <a:ext cx="1728192" cy="648072"/>
            </a:xfrm>
            <a:prstGeom prst="cloudCallout">
              <a:avLst>
                <a:gd name="adj1" fmla="val -7933"/>
                <a:gd name="adj2" fmla="val 106875"/>
              </a:avLst>
            </a:prstGeom>
          </p:spPr>
          <p:style>
            <a:lnRef idx="2">
              <a:schemeClr val="accent5"/>
            </a:lnRef>
            <a:fillRef idx="1">
              <a:schemeClr val="lt1"/>
            </a:fillRef>
            <a:effectRef idx="0">
              <a:schemeClr val="accent5"/>
            </a:effectRef>
            <a:fontRef idx="minor">
              <a:schemeClr val="dk1"/>
            </a:fontRef>
          </p:style>
          <p:txBody>
            <a:bodyPr rtlCol="0" anchor="ctr"/>
            <a:lstStyle/>
            <a:p>
              <a:endParaRPr lang="zh-CN" altLang="en-US"/>
            </a:p>
          </p:txBody>
        </p:sp>
        <p:sp>
          <p:nvSpPr>
            <p:cNvPr id="25" name="矩形 24"/>
            <p:cNvSpPr/>
            <p:nvPr/>
          </p:nvSpPr>
          <p:spPr>
            <a:xfrm>
              <a:off x="1255864" y="4080840"/>
              <a:ext cx="1440160" cy="646331"/>
            </a:xfrm>
            <a:prstGeom prst="rect">
              <a:avLst/>
            </a:prstGeom>
          </p:spPr>
          <p:txBody>
            <a:bodyPr wrap="square">
              <a:spAutoFit/>
            </a:bodyPr>
            <a:lstStyle/>
            <a:p>
              <a:r>
                <a:rPr lang="en-US" altLang="zh-CN" b="1" i="1" dirty="0">
                  <a:latin typeface="Times New Roman" panose="02020603050405020304" pitchFamily="18" charset="0"/>
                  <a:cs typeface="Times New Roman" panose="02020603050405020304" pitchFamily="18" charset="0"/>
                </a:rPr>
                <a:t>Latent heat of fusion</a:t>
              </a:r>
              <a:endParaRPr lang="zh-CN" altLang="en-US" b="1" i="1" dirty="0">
                <a:latin typeface="Times New Roman" panose="02020603050405020304" pitchFamily="18" charset="0"/>
                <a:cs typeface="Times New Roman" panose="02020603050405020304" pitchFamily="18" charset="0"/>
              </a:endParaRPr>
            </a:p>
          </p:txBody>
        </p:sp>
      </p:grpSp>
      <p:grpSp>
        <p:nvGrpSpPr>
          <p:cNvPr id="26" name="组合 25"/>
          <p:cNvGrpSpPr/>
          <p:nvPr/>
        </p:nvGrpSpPr>
        <p:grpSpPr>
          <a:xfrm>
            <a:off x="5652120" y="2715908"/>
            <a:ext cx="1872000" cy="828000"/>
            <a:chOff x="971600" y="4077072"/>
            <a:chExt cx="1872000" cy="828000"/>
          </a:xfrm>
        </p:grpSpPr>
        <p:sp>
          <p:nvSpPr>
            <p:cNvPr id="28" name="云形标注 27"/>
            <p:cNvSpPr/>
            <p:nvPr/>
          </p:nvSpPr>
          <p:spPr>
            <a:xfrm>
              <a:off x="971600" y="4077072"/>
              <a:ext cx="1872000" cy="828000"/>
            </a:xfrm>
            <a:prstGeom prst="cloudCallout">
              <a:avLst>
                <a:gd name="adj1" fmla="val -28889"/>
                <a:gd name="adj2" fmla="val 77539"/>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i="1"/>
            </a:p>
          </p:txBody>
        </p:sp>
        <p:sp>
          <p:nvSpPr>
            <p:cNvPr id="30" name="矩形 29"/>
            <p:cNvSpPr/>
            <p:nvPr/>
          </p:nvSpPr>
          <p:spPr>
            <a:xfrm>
              <a:off x="1092412" y="4162566"/>
              <a:ext cx="1642328" cy="646331"/>
            </a:xfrm>
            <a:prstGeom prst="rect">
              <a:avLst/>
            </a:prstGeom>
          </p:spPr>
          <p:txBody>
            <a:bodyPr wrap="square">
              <a:spAutoFit/>
            </a:bodyPr>
            <a:lstStyle/>
            <a:p>
              <a:pPr algn="ctr"/>
              <a:r>
                <a:rPr lang="en-US" altLang="zh-CN" b="1" i="1" dirty="0">
                  <a:latin typeface="Times New Roman" panose="02020603050405020304" pitchFamily="18" charset="0"/>
                  <a:cs typeface="Times New Roman" panose="02020603050405020304" pitchFamily="18" charset="0"/>
                </a:rPr>
                <a:t>Latent heat of vaporization</a:t>
              </a:r>
              <a:endParaRPr lang="zh-CN" altLang="en-US" b="1"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259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randombar(horizontal)">
                                      <p:cBhvr>
                                        <p:cTn id="7" dur="500"/>
                                        <p:tgtEl>
                                          <p:spTgt spid="22937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randombar(horizontal)">
                                      <p:cBhvr>
                                        <p:cTn id="23" dur="500"/>
                                        <p:tgtEl>
                                          <p:spTgt spid="41"/>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5"/>
          <p:cNvSpPr txBox="1">
            <a:spLocks/>
          </p:cNvSpPr>
          <p:nvPr/>
        </p:nvSpPr>
        <p:spPr>
          <a:xfrm>
            <a:off x="35496" y="188640"/>
            <a:ext cx="2736304" cy="621282"/>
          </a:xfrm>
          <a:prstGeom prst="rect">
            <a:avLst/>
          </a:prstGeom>
        </p:spPr>
        <p:style>
          <a:lnRef idx="1">
            <a:schemeClr val="accent4"/>
          </a:lnRef>
          <a:fillRef idx="3">
            <a:schemeClr val="accent4"/>
          </a:fillRef>
          <a:effectRef idx="2">
            <a:schemeClr val="accent4"/>
          </a:effectRef>
          <a:fontRef idx="minor">
            <a:schemeClr val="lt1"/>
          </a:fontRef>
        </p:style>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Heat Transfer</a:t>
            </a:r>
            <a:endPar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sp>
        <p:nvSpPr>
          <p:cNvPr id="19" name="TextBox 18"/>
          <p:cNvSpPr txBox="1"/>
          <p:nvPr/>
        </p:nvSpPr>
        <p:spPr>
          <a:xfrm>
            <a:off x="334414" y="924976"/>
            <a:ext cx="8486058" cy="16927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600" dirty="0">
                <a:latin typeface="Times New Roman" pitchFamily="18" charset="0"/>
                <a:cs typeface="Times New Roman" pitchFamily="18" charset="0"/>
              </a:rPr>
              <a:t>Heat transfer is defined as transfer of energy between objects that have different temperatures. The direction of heat flow depends on temperature, and from hot object (more thermal energy) to cold object (less thermal energy).</a:t>
            </a:r>
            <a:endParaRPr lang="en-US" altLang="zh-CN" sz="2600" dirty="0">
              <a:solidFill>
                <a:srgbClr val="0000FF"/>
              </a:solidFill>
              <a:latin typeface="Times New Roman" pitchFamily="18" charset="0"/>
              <a:cs typeface="Times New Roman" pitchFamily="18" charset="0"/>
            </a:endParaRPr>
          </a:p>
        </p:txBody>
      </p:sp>
      <p:sp>
        <p:nvSpPr>
          <p:cNvPr id="21" name="TextBox 20"/>
          <p:cNvSpPr txBox="1"/>
          <p:nvPr/>
        </p:nvSpPr>
        <p:spPr>
          <a:xfrm>
            <a:off x="334414" y="2780928"/>
            <a:ext cx="8126018" cy="4924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600" dirty="0">
                <a:latin typeface="Times New Roman" pitchFamily="18" charset="0"/>
                <a:cs typeface="Times New Roman" pitchFamily="18" charset="0"/>
              </a:rPr>
              <a:t>Three modes: Conduction, Convection, Radiation </a:t>
            </a:r>
            <a:endParaRPr lang="en-US" altLang="zh-CN" sz="2600" dirty="0">
              <a:solidFill>
                <a:srgbClr val="0000FF"/>
              </a:solidFill>
              <a:latin typeface="Times New Roman" pitchFamily="18" charset="0"/>
              <a:cs typeface="Times New Roman" pitchFamily="18" charset="0"/>
            </a:endParaRPr>
          </a:p>
        </p:txBody>
      </p:sp>
      <p:sp>
        <p:nvSpPr>
          <p:cNvPr id="22" name="标题 5"/>
          <p:cNvSpPr txBox="1">
            <a:spLocks/>
          </p:cNvSpPr>
          <p:nvPr/>
        </p:nvSpPr>
        <p:spPr>
          <a:xfrm>
            <a:off x="35496" y="3383782"/>
            <a:ext cx="2376264" cy="621282"/>
          </a:xfrm>
          <a:prstGeom prst="rect">
            <a:avLst/>
          </a:prstGeom>
        </p:spPr>
        <p:style>
          <a:lnRef idx="3">
            <a:schemeClr val="lt1"/>
          </a:lnRef>
          <a:fillRef idx="1">
            <a:schemeClr val="accent1"/>
          </a:fillRef>
          <a:effectRef idx="1">
            <a:schemeClr val="accent1"/>
          </a:effectRef>
          <a:fontRef idx="minor">
            <a:schemeClr val="lt1"/>
          </a:fontRef>
        </p:style>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Conduction</a:t>
            </a:r>
            <a:endPar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pic>
        <p:nvPicPr>
          <p:cNvPr id="23040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07494" y="4365104"/>
            <a:ext cx="3193774" cy="212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03"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67134" y="4830114"/>
            <a:ext cx="29337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79512" y="4222249"/>
            <a:ext cx="3550164" cy="430887"/>
          </a:xfrm>
          <a:prstGeom prst="rect">
            <a:avLst/>
          </a:prstGeom>
          <a:noFill/>
        </p:spPr>
        <p:txBody>
          <a:bodyPr wrap="square" rtlCol="0">
            <a:spAutoFit/>
          </a:bodyPr>
          <a:lstStyle/>
          <a:p>
            <a:r>
              <a:rPr lang="en-US" altLang="zh-CN" sz="2200" b="1" dirty="0">
                <a:latin typeface="Times New Roman" pitchFamily="18" charset="0"/>
                <a:cs typeface="Times New Roman" pitchFamily="18" charset="0"/>
              </a:rPr>
              <a:t>♠ the rate of heat transfer:</a:t>
            </a:r>
            <a:endParaRPr lang="zh-CN" altLang="en-US" sz="2200" b="1" dirty="0">
              <a:latin typeface="Times New Roman" pitchFamily="18" charset="0"/>
              <a:cs typeface="Times New Roman" pitchFamily="18" charset="0"/>
            </a:endParaRPr>
          </a:p>
        </p:txBody>
      </p:sp>
      <p:grpSp>
        <p:nvGrpSpPr>
          <p:cNvPr id="36" name="组合 27"/>
          <p:cNvGrpSpPr/>
          <p:nvPr/>
        </p:nvGrpSpPr>
        <p:grpSpPr>
          <a:xfrm>
            <a:off x="755576" y="4869240"/>
            <a:ext cx="1368152" cy="720000"/>
            <a:chOff x="3653472" y="3212976"/>
            <a:chExt cx="1368152" cy="720000"/>
          </a:xfrm>
        </p:grpSpPr>
        <mc:AlternateContent xmlns:mc="http://schemas.openxmlformats.org/markup-compatibility/2006" xmlns:a14="http://schemas.microsoft.com/office/drawing/2010/main">
          <mc:Choice Requires="a14">
            <p:sp>
              <p:nvSpPr>
                <p:cNvPr id="40" name="Object 5"/>
                <p:cNvSpPr txBox="1"/>
                <p:nvPr/>
              </p:nvSpPr>
              <p:spPr bwMode="auto">
                <a:xfrm>
                  <a:off x="3676019" y="3247524"/>
                  <a:ext cx="1345605" cy="64293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𝑄</m:t>
                            </m:r>
                          </m:num>
                          <m:den>
                            <m:r>
                              <m:rPr>
                                <m:sty m:val="p"/>
                              </m:rPr>
                              <a:rPr lang="zh-CN" altLang="en-US" i="1">
                                <a:solidFill>
                                  <a:srgbClr val="000000"/>
                                </a:solidFill>
                                <a:latin typeface="Cambria Math" panose="02040503050406030204" pitchFamily="18" charset="0"/>
                              </a:rPr>
                              <m:t>Δ</m:t>
                            </m:r>
                            <m:r>
                              <a:rPr lang="zh-CN" altLang="en-US" i="1">
                                <a:solidFill>
                                  <a:srgbClr val="000000"/>
                                </a:solidFill>
                                <a:latin typeface="Cambria Math" panose="02040503050406030204" pitchFamily="18" charset="0"/>
                              </a:rPr>
                              <m:t>𝑡</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𝑘𝐴</m:t>
                        </m:r>
                        <m:f>
                          <m:fPr>
                            <m:ctrlPr>
                              <a:rPr lang="zh-CN" altLang="en-US" i="1">
                                <a:solidFill>
                                  <a:srgbClr val="000000"/>
                                </a:solidFill>
                                <a:latin typeface="Cambria Math" panose="02040503050406030204" pitchFamily="18" charset="0"/>
                              </a:rPr>
                            </m:ctrlPr>
                          </m:fPr>
                          <m:num>
                            <m:r>
                              <m:rPr>
                                <m:sty m:val="p"/>
                              </m:rPr>
                              <a:rPr lang="zh-CN" altLang="en-US" i="1">
                                <a:solidFill>
                                  <a:srgbClr val="000000"/>
                                </a:solidFill>
                                <a:latin typeface="Cambria Math" panose="02040503050406030204" pitchFamily="18" charset="0"/>
                              </a:rPr>
                              <m:t>Δ</m:t>
                            </m:r>
                            <m:r>
                              <a:rPr lang="zh-CN" altLang="en-US" i="1">
                                <a:solidFill>
                                  <a:srgbClr val="000000"/>
                                </a:solidFill>
                                <a:latin typeface="Cambria Math" panose="02040503050406030204" pitchFamily="18" charset="0"/>
                              </a:rPr>
                              <m:t>𝑇</m:t>
                            </m:r>
                          </m:num>
                          <m:den>
                            <m:r>
                              <a:rPr lang="zh-CN" altLang="en-US" i="1">
                                <a:solidFill>
                                  <a:srgbClr val="000000"/>
                                </a:solidFill>
                                <a:latin typeface="Cambria Math" panose="02040503050406030204" pitchFamily="18" charset="0"/>
                              </a:rPr>
                              <m:t>𝐿</m:t>
                            </m:r>
                          </m:den>
                        </m:f>
                      </m:oMath>
                    </m:oMathPara>
                  </a14:m>
                  <a:endParaRPr lang="zh-CN" altLang="en-US" dirty="0"/>
                </a:p>
              </p:txBody>
            </p:sp>
          </mc:Choice>
          <mc:Fallback xmlns="">
            <p:sp>
              <p:nvSpPr>
                <p:cNvPr id="40" name="Object 5"/>
                <p:cNvSpPr txBox="1">
                  <a:spLocks noRot="1" noChangeAspect="1" noMove="1" noResize="1" noEditPoints="1" noAdjustHandles="1" noChangeArrowheads="1" noChangeShapeType="1" noTextEdit="1"/>
                </p:cNvSpPr>
                <p:nvPr/>
              </p:nvSpPr>
              <p:spPr bwMode="auto">
                <a:xfrm>
                  <a:off x="3676019" y="3247524"/>
                  <a:ext cx="1345605" cy="642937"/>
                </a:xfrm>
                <a:prstGeom prst="rect">
                  <a:avLst/>
                </a:prstGeom>
                <a:blipFill>
                  <a:blip r:embed="rId7"/>
                  <a:stretch>
                    <a:fillRect/>
                  </a:stretch>
                </a:blipFill>
              </p:spPr>
              <p:txBody>
                <a:bodyPr/>
                <a:lstStyle/>
                <a:p>
                  <a:r>
                    <a:rPr lang="zh-CN" altLang="en-US">
                      <a:noFill/>
                    </a:rPr>
                    <a:t> </a:t>
                  </a:r>
                </a:p>
              </p:txBody>
            </p:sp>
          </mc:Fallback>
        </mc:AlternateContent>
        <p:sp>
          <p:nvSpPr>
            <p:cNvPr id="41" name="矩形 40"/>
            <p:cNvSpPr/>
            <p:nvPr/>
          </p:nvSpPr>
          <p:spPr>
            <a:xfrm>
              <a:off x="3653472" y="3212976"/>
              <a:ext cx="1368152" cy="720000"/>
            </a:xfrm>
            <a:prstGeom prst="rect">
              <a:avLst/>
            </a:prstGeom>
            <a:noFill/>
            <a:ln w="12700">
              <a:prstDash val="dash"/>
              <a:tailEnd type="none"/>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grpSp>
        <p:nvGrpSpPr>
          <p:cNvPr id="42" name="组合 41"/>
          <p:cNvGrpSpPr/>
          <p:nvPr/>
        </p:nvGrpSpPr>
        <p:grpSpPr>
          <a:xfrm>
            <a:off x="404163" y="5768468"/>
            <a:ext cx="2223621" cy="504000"/>
            <a:chOff x="1219035" y="4033528"/>
            <a:chExt cx="2223621" cy="504000"/>
          </a:xfrm>
        </p:grpSpPr>
        <p:sp>
          <p:nvSpPr>
            <p:cNvPr id="43" name="云形标注 42"/>
            <p:cNvSpPr/>
            <p:nvPr/>
          </p:nvSpPr>
          <p:spPr>
            <a:xfrm>
              <a:off x="1219035" y="4033528"/>
              <a:ext cx="2196000" cy="504000"/>
            </a:xfrm>
            <a:prstGeom prst="cloudCallout">
              <a:avLst>
                <a:gd name="adj1" fmla="val -2045"/>
                <a:gd name="adj2" fmla="val -126629"/>
              </a:avLst>
            </a:prstGeom>
          </p:spPr>
          <p:style>
            <a:lnRef idx="2">
              <a:schemeClr val="accent5"/>
            </a:lnRef>
            <a:fillRef idx="1">
              <a:schemeClr val="lt1"/>
            </a:fillRef>
            <a:effectRef idx="0">
              <a:schemeClr val="accent5"/>
            </a:effectRef>
            <a:fontRef idx="minor">
              <a:schemeClr val="dk1"/>
            </a:fontRef>
          </p:style>
          <p:txBody>
            <a:bodyPr rtlCol="0" anchor="ctr"/>
            <a:lstStyle/>
            <a:p>
              <a:endParaRPr lang="zh-CN" altLang="en-US"/>
            </a:p>
          </p:txBody>
        </p:sp>
        <p:sp>
          <p:nvSpPr>
            <p:cNvPr id="44" name="矩形 43"/>
            <p:cNvSpPr/>
            <p:nvPr/>
          </p:nvSpPr>
          <p:spPr>
            <a:xfrm>
              <a:off x="1255864" y="4080840"/>
              <a:ext cx="2186792" cy="369332"/>
            </a:xfrm>
            <a:prstGeom prst="rect">
              <a:avLst/>
            </a:prstGeom>
          </p:spPr>
          <p:txBody>
            <a:bodyPr wrap="square">
              <a:spAutoFit/>
            </a:bodyPr>
            <a:lstStyle/>
            <a:p>
              <a:r>
                <a:rPr lang="en-US" altLang="zh-CN" b="1" i="1" dirty="0">
                  <a:latin typeface="Times New Roman" panose="02020603050405020304" pitchFamily="18" charset="0"/>
                  <a:cs typeface="Times New Roman" panose="02020603050405020304" pitchFamily="18" charset="0"/>
                </a:rPr>
                <a:t>thermal conductivity</a:t>
              </a:r>
              <a:endParaRPr lang="zh-CN" altLang="en-US" b="1" i="1" dirty="0">
                <a:latin typeface="Times New Roman" panose="02020603050405020304" pitchFamily="18" charset="0"/>
                <a:cs typeface="Times New Roman" panose="02020603050405020304" pitchFamily="18" charset="0"/>
              </a:endParaRPr>
            </a:p>
          </p:txBody>
        </p:sp>
      </p:grpSp>
      <p:sp>
        <p:nvSpPr>
          <p:cNvPr id="45" name="TextBox 44"/>
          <p:cNvSpPr txBox="1"/>
          <p:nvPr/>
        </p:nvSpPr>
        <p:spPr>
          <a:xfrm>
            <a:off x="2638670" y="3471391"/>
            <a:ext cx="2504158" cy="461665"/>
          </a:xfrm>
          <a:prstGeom prst="rect">
            <a:avLst/>
          </a:prstGeom>
          <a:noFill/>
        </p:spPr>
        <p:txBody>
          <a:bodyPr wrap="square" rtlCol="0">
            <a:spAutoFit/>
          </a:bodyPr>
          <a:lstStyle/>
          <a:p>
            <a:r>
              <a:rPr lang="en-US" altLang="zh-CN" sz="2400" b="1" dirty="0">
                <a:solidFill>
                  <a:srgbClr val="00B0F0"/>
                </a:solidFill>
                <a:latin typeface="Times New Roman" pitchFamily="18" charset="0"/>
                <a:cs typeface="Times New Roman" pitchFamily="18" charset="0"/>
              </a:rPr>
              <a:t>(mainly in solid)</a:t>
            </a:r>
            <a:endParaRPr lang="zh-CN" altLang="en-US" sz="2400" b="1" dirty="0">
              <a:solidFill>
                <a:srgbClr val="00B0F0"/>
              </a:solidFill>
              <a:latin typeface="Times New Roman" pitchFamily="18" charset="0"/>
              <a:cs typeface="Times New Roman" pitchFamily="18" charset="0"/>
            </a:endParaRPr>
          </a:p>
        </p:txBody>
      </p:sp>
      <p:pic>
        <p:nvPicPr>
          <p:cNvPr id="17" name="图片 16"/>
          <p:cNvPicPr>
            <a:picLocks noChangeAspect="1"/>
          </p:cNvPicPr>
          <p:nvPr/>
        </p:nvPicPr>
        <p:blipFill rotWithShape="1">
          <a:blip r:embed="rId8">
            <a:lum bright="-20000" contrast="40000"/>
          </a:blip>
          <a:srcRect l="66075" t="9188"/>
          <a:stretch/>
        </p:blipFill>
        <p:spPr>
          <a:xfrm>
            <a:off x="7733565" y="5445224"/>
            <a:ext cx="1367703" cy="1075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图片 1"/>
          <p:cNvPicPr>
            <a:picLocks noChangeAspect="1"/>
          </p:cNvPicPr>
          <p:nvPr/>
        </p:nvPicPr>
        <p:blipFill rotWithShape="1">
          <a:blip r:embed="rId8">
            <a:lum bright="-20000" contrast="40000"/>
          </a:blip>
          <a:srcRect t="6094" r="48073"/>
          <a:stretch/>
        </p:blipFill>
        <p:spPr>
          <a:xfrm>
            <a:off x="5885643" y="4365104"/>
            <a:ext cx="2089262" cy="1109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8890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0402"/>
                                        </p:tgtEl>
                                        <p:attrNameLst>
                                          <p:attrName>style.visibility</p:attrName>
                                        </p:attrNameLst>
                                      </p:cBhvr>
                                      <p:to>
                                        <p:strVal val="visible"/>
                                      </p:to>
                                    </p:set>
                                    <p:animEffect transition="in" filter="randombar(horizontal)">
                                      <p:cBhvr>
                                        <p:cTn id="27" dur="500"/>
                                        <p:tgtEl>
                                          <p:spTgt spid="23040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0403"/>
                                        </p:tgtEl>
                                        <p:attrNameLst>
                                          <p:attrName>style.visibility</p:attrName>
                                        </p:attrNameLst>
                                      </p:cBhvr>
                                      <p:to>
                                        <p:strVal val="visible"/>
                                      </p:to>
                                    </p:set>
                                    <p:animEffect transition="in" filter="randombar(horizontal)">
                                      <p:cBhvr>
                                        <p:cTn id="32" dur="500"/>
                                        <p:tgtEl>
                                          <p:spTgt spid="23040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par>
                          <p:cTn id="38" fill="hold">
                            <p:stCondLst>
                              <p:cond delay="500"/>
                            </p:stCondLst>
                            <p:childTnLst>
                              <p:par>
                                <p:cTn id="39" presetID="6" presetClass="entr" presetSubtype="16"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circle(i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linds(horizontal)">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randombar(horizontal)">
                                      <p:cBhvr>
                                        <p:cTn id="56" dur="500"/>
                                        <p:tgtEl>
                                          <p:spTgt spid="2"/>
                                        </p:tgtEl>
                                      </p:cBhvr>
                                    </p:animEffect>
                                  </p:childTnLst>
                                </p:cTn>
                              </p:par>
                              <p:par>
                                <p:cTn id="57" presetID="14" presetClass="entr" presetSubtype="1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p:bldP spid="21" grpId="0"/>
      <p:bldP spid="22" grpId="0" animBg="1"/>
      <p:bldP spid="35"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85986" y="188640"/>
            <a:ext cx="2304256" cy="621282"/>
          </a:xfrm>
          <a:prstGeom prst="rect">
            <a:avLst/>
          </a:prstGeom>
        </p:spPr>
        <p:style>
          <a:lnRef idx="3">
            <a:schemeClr val="lt1"/>
          </a:lnRef>
          <a:fillRef idx="1">
            <a:schemeClr val="accent1"/>
          </a:fillRef>
          <a:effectRef idx="1">
            <a:schemeClr val="accent1"/>
          </a:effectRef>
          <a:fontRef idx="minor">
            <a:schemeClr val="lt1"/>
          </a:fontRef>
        </p:style>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Convection</a:t>
            </a:r>
            <a:endPar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sp>
        <p:nvSpPr>
          <p:cNvPr id="3" name="TextBox 2"/>
          <p:cNvSpPr txBox="1"/>
          <p:nvPr/>
        </p:nvSpPr>
        <p:spPr>
          <a:xfrm>
            <a:off x="179512" y="1013827"/>
            <a:ext cx="8640960" cy="830997"/>
          </a:xfrm>
          <a:prstGeom prst="rect">
            <a:avLst/>
          </a:prstGeom>
          <a:noFill/>
        </p:spPr>
        <p:txBody>
          <a:bodyPr wrap="square" rtlCol="0">
            <a:spAutoFit/>
          </a:bodyPr>
          <a:lstStyle/>
          <a:p>
            <a:pPr marL="342900" indent="-342900">
              <a:buFont typeface="Wingdings" pitchFamily="2" charset="2"/>
              <a:buChar char="Ø"/>
            </a:pPr>
            <a:r>
              <a:rPr lang="en-US" altLang="zh-CN" sz="2400" dirty="0">
                <a:latin typeface="Times New Roman" pitchFamily="18" charset="0"/>
                <a:cs typeface="Times New Roman" pitchFamily="18" charset="0"/>
              </a:rPr>
              <a:t>The transfer of energy by the movement of a substance is called </a:t>
            </a:r>
            <a:r>
              <a:rPr lang="en-US" altLang="zh-CN" sz="2400" dirty="0">
                <a:effectLst>
                  <a:outerShdw blurRad="38100" dist="38100" dir="2700000" algn="tl">
                    <a:srgbClr val="000000">
                      <a:alpha val="43137"/>
                    </a:srgbClr>
                  </a:outerShdw>
                </a:effectLst>
                <a:latin typeface="Times New Roman" pitchFamily="18" charset="0"/>
                <a:cs typeface="Times New Roman" pitchFamily="18" charset="0"/>
              </a:rPr>
              <a:t>convection</a:t>
            </a:r>
            <a:r>
              <a:rPr lang="en-US" altLang="zh-CN" sz="2400" dirty="0">
                <a:latin typeface="Times New Roman" pitchFamily="18" charset="0"/>
                <a:cs typeface="Times New Roman" pitchFamily="18" charset="0"/>
              </a:rPr>
              <a:t>.</a:t>
            </a:r>
            <a:endParaRPr lang="zh-CN" altLang="en-US" sz="2400" dirty="0">
              <a:latin typeface="Times New Roman" pitchFamily="18" charset="0"/>
              <a:cs typeface="Times New Roman" pitchFamily="18" charset="0"/>
            </a:endParaRPr>
          </a:p>
        </p:txBody>
      </p:sp>
      <p:pic>
        <p:nvPicPr>
          <p:cNvPr id="2314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62718" y="2060808"/>
            <a:ext cx="2908945" cy="36724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1115616" y="5733256"/>
            <a:ext cx="2254705" cy="615553"/>
            <a:chOff x="6877327" y="2438123"/>
            <a:chExt cx="2254705" cy="615553"/>
          </a:xfrm>
        </p:grpSpPr>
        <p:sp>
          <p:nvSpPr>
            <p:cNvPr id="6" name="TextBox 5"/>
            <p:cNvSpPr txBox="1"/>
            <p:nvPr/>
          </p:nvSpPr>
          <p:spPr>
            <a:xfrm>
              <a:off x="6877327" y="2438123"/>
              <a:ext cx="2254705" cy="615553"/>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700" i="1" dirty="0">
                  <a:solidFill>
                    <a:schemeClr val="tx1"/>
                  </a:solidFill>
                  <a:latin typeface="Times New Roman" pitchFamily="18" charset="0"/>
                  <a:cs typeface="Times New Roman" pitchFamily="18" charset="0"/>
                </a:rPr>
                <a:t>Warming a hand by convection.</a:t>
              </a:r>
            </a:p>
          </p:txBody>
        </p:sp>
        <p:sp>
          <p:nvSpPr>
            <p:cNvPr id="7" name="矩形 6"/>
            <p:cNvSpPr/>
            <p:nvPr/>
          </p:nvSpPr>
          <p:spPr>
            <a:xfrm>
              <a:off x="7047285" y="2460638"/>
              <a:ext cx="1918274" cy="576000"/>
            </a:xfrm>
            <a:prstGeom prst="rect">
              <a:avLst/>
            </a:prstGeom>
            <a:noFill/>
            <a:ln w="9525">
              <a:solidFill>
                <a:schemeClr val="accent2"/>
              </a:solidFill>
              <a:prstDash val="sysDot"/>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2314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572000" y="2110333"/>
            <a:ext cx="3733800" cy="3190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组合 8"/>
          <p:cNvGrpSpPr/>
          <p:nvPr/>
        </p:nvGrpSpPr>
        <p:grpSpPr>
          <a:xfrm>
            <a:off x="5076056" y="5517232"/>
            <a:ext cx="2700000" cy="886515"/>
            <a:chOff x="6877327" y="2438123"/>
            <a:chExt cx="2700000" cy="886515"/>
          </a:xfrm>
        </p:grpSpPr>
        <p:sp>
          <p:nvSpPr>
            <p:cNvPr id="10" name="TextBox 9"/>
            <p:cNvSpPr txBox="1"/>
            <p:nvPr/>
          </p:nvSpPr>
          <p:spPr>
            <a:xfrm>
              <a:off x="6877327" y="2438123"/>
              <a:ext cx="2664296" cy="877163"/>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700" i="1" dirty="0">
                  <a:solidFill>
                    <a:schemeClr val="tx1"/>
                  </a:solidFill>
                  <a:latin typeface="Times New Roman" pitchFamily="18" charset="0"/>
                  <a:cs typeface="Times New Roman" pitchFamily="18" charset="0"/>
                </a:rPr>
                <a:t>Convection currents are set up in a room warmed by a radiator.</a:t>
              </a:r>
            </a:p>
          </p:txBody>
        </p:sp>
        <p:sp>
          <p:nvSpPr>
            <p:cNvPr id="11" name="矩形 10"/>
            <p:cNvSpPr/>
            <p:nvPr/>
          </p:nvSpPr>
          <p:spPr>
            <a:xfrm>
              <a:off x="6877327" y="2460638"/>
              <a:ext cx="2700000" cy="864000"/>
            </a:xfrm>
            <a:prstGeom prst="rect">
              <a:avLst/>
            </a:prstGeom>
            <a:noFill/>
            <a:ln w="9525">
              <a:solidFill>
                <a:schemeClr val="accent2"/>
              </a:solidFill>
              <a:prstDash val="sysDot"/>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2" name="TextBox 11"/>
          <p:cNvSpPr txBox="1"/>
          <p:nvPr/>
        </p:nvSpPr>
        <p:spPr>
          <a:xfrm>
            <a:off x="2483768" y="260648"/>
            <a:ext cx="3440894" cy="461665"/>
          </a:xfrm>
          <a:prstGeom prst="rect">
            <a:avLst/>
          </a:prstGeom>
          <a:noFill/>
        </p:spPr>
        <p:txBody>
          <a:bodyPr wrap="square" rtlCol="0">
            <a:spAutoFit/>
          </a:bodyPr>
          <a:lstStyle/>
          <a:p>
            <a:r>
              <a:rPr lang="en-US" altLang="zh-CN" sz="2400" b="1" dirty="0">
                <a:solidFill>
                  <a:srgbClr val="00B0F0"/>
                </a:solidFill>
                <a:latin typeface="Times New Roman" pitchFamily="18" charset="0"/>
                <a:cs typeface="Times New Roman" pitchFamily="18" charset="0"/>
              </a:rPr>
              <a:t>(mainly in liquid or gas)</a:t>
            </a:r>
            <a:endParaRPr lang="zh-CN" altLang="en-US" sz="2400"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27517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1426"/>
                                        </p:tgtEl>
                                        <p:attrNameLst>
                                          <p:attrName>style.visibility</p:attrName>
                                        </p:attrNameLst>
                                      </p:cBhvr>
                                      <p:to>
                                        <p:strVal val="visible"/>
                                      </p:to>
                                    </p:set>
                                    <p:animEffect transition="in" filter="randombar(horizontal)">
                                      <p:cBhvr>
                                        <p:cTn id="12" dur="500"/>
                                        <p:tgtEl>
                                          <p:spTgt spid="231426"/>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31427"/>
                                        </p:tgtEl>
                                        <p:attrNameLst>
                                          <p:attrName>style.visibility</p:attrName>
                                        </p:attrNameLst>
                                      </p:cBhvr>
                                      <p:to>
                                        <p:strVal val="visible"/>
                                      </p:to>
                                    </p:set>
                                    <p:animEffect transition="in" filter="randombar(horizontal)">
                                      <p:cBhvr>
                                        <p:cTn id="25" dur="500"/>
                                        <p:tgtEl>
                                          <p:spTgt spid="231427"/>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1405" y="143422"/>
            <a:ext cx="1764291" cy="621282"/>
          </a:xfrm>
          <a:prstGeom prst="rect">
            <a:avLst/>
          </a:prstGeom>
        </p:spPr>
        <p:style>
          <a:lnRef idx="3">
            <a:schemeClr val="lt1"/>
          </a:lnRef>
          <a:fillRef idx="1">
            <a:schemeClr val="accent1"/>
          </a:fillRef>
          <a:effectRef idx="1">
            <a:schemeClr val="accent1"/>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2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Radiation</a:t>
            </a:r>
            <a:endParaRPr kumimoji="0" lang="en-US" altLang="zh-CN"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pic>
        <p:nvPicPr>
          <p:cNvPr id="233474"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7504" y="1052736"/>
            <a:ext cx="2926567" cy="15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478" name="Picture 6"/>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59832" y="1054494"/>
            <a:ext cx="6032778" cy="15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9">
            <a:extLst>
              <a:ext uri="{FF2B5EF4-FFF2-40B4-BE49-F238E27FC236}">
                <a16:creationId xmlns:a16="http://schemas.microsoft.com/office/drawing/2014/main" id="{22205079-9397-4C36-826F-63793D6CC832}"/>
              </a:ext>
            </a:extLst>
          </p:cNvPr>
          <p:cNvSpPr txBox="1"/>
          <p:nvPr/>
        </p:nvSpPr>
        <p:spPr>
          <a:xfrm>
            <a:off x="314003" y="2825060"/>
            <a:ext cx="8290445"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en-US" altLang="zh-CN" sz="2200" dirty="0">
                <a:latin typeface="Times New Roman" pitchFamily="18" charset="0"/>
                <a:cs typeface="Times New Roman" pitchFamily="18" charset="0"/>
              </a:rPr>
              <a:t>If an object is at a temperature </a:t>
            </a:r>
            <a:r>
              <a:rPr lang="en-US" altLang="zh-CN" sz="2200" i="1" dirty="0">
                <a:latin typeface="Times New Roman" pitchFamily="18" charset="0"/>
                <a:cs typeface="Times New Roman" pitchFamily="18" charset="0"/>
              </a:rPr>
              <a:t>T</a:t>
            </a:r>
            <a:r>
              <a:rPr lang="en-US" altLang="zh-CN" sz="2200" dirty="0">
                <a:latin typeface="Times New Roman" pitchFamily="18" charset="0"/>
                <a:cs typeface="Times New Roman" pitchFamily="18" charset="0"/>
              </a:rPr>
              <a:t>, and its surroundings are at a temperature </a:t>
            </a:r>
            <a:r>
              <a:rPr lang="en-US" altLang="zh-CN" sz="2200" i="1" dirty="0">
                <a:latin typeface="Times New Roman" pitchFamily="18" charset="0"/>
                <a:cs typeface="Times New Roman" pitchFamily="18" charset="0"/>
              </a:rPr>
              <a:t>T</a:t>
            </a:r>
            <a:r>
              <a:rPr lang="en-US" altLang="zh-CN" sz="2200" baseline="-25000" dirty="0">
                <a:latin typeface="Times New Roman" pitchFamily="18" charset="0"/>
                <a:cs typeface="Times New Roman" pitchFamily="18" charset="0"/>
              </a:rPr>
              <a:t>0</a:t>
            </a:r>
            <a:r>
              <a:rPr lang="en-US" altLang="zh-CN" sz="2200" dirty="0">
                <a:latin typeface="Times New Roman" pitchFamily="18" charset="0"/>
                <a:cs typeface="Times New Roman" pitchFamily="18" charset="0"/>
              </a:rPr>
              <a:t>, the net energy lost or gained each second by the object through radiation is:</a:t>
            </a:r>
            <a:endParaRPr lang="en-US" altLang="zh-CN" sz="2200" i="1" dirty="0">
              <a:solidFill>
                <a:srgbClr val="0000FF"/>
              </a:solidFill>
              <a:latin typeface="Times New Roman" pitchFamily="18" charset="0"/>
              <a:cs typeface="Times New Roman" pitchFamily="18" charset="0"/>
            </a:endParaRPr>
          </a:p>
        </p:txBody>
      </p:sp>
      <p:grpSp>
        <p:nvGrpSpPr>
          <p:cNvPr id="8" name="组合 7">
            <a:extLst>
              <a:ext uri="{FF2B5EF4-FFF2-40B4-BE49-F238E27FC236}">
                <a16:creationId xmlns:a16="http://schemas.microsoft.com/office/drawing/2014/main" id="{2C4EB82D-7A09-431F-A0B4-F2CB2AF1C41B}"/>
              </a:ext>
            </a:extLst>
          </p:cNvPr>
          <p:cNvGrpSpPr/>
          <p:nvPr/>
        </p:nvGrpSpPr>
        <p:grpSpPr>
          <a:xfrm>
            <a:off x="2144712" y="4065898"/>
            <a:ext cx="2124000" cy="432000"/>
            <a:chOff x="93625" y="1195764"/>
            <a:chExt cx="2124000" cy="432000"/>
          </a:xfrm>
        </p:grpSpPr>
        <p:graphicFrame>
          <p:nvGraphicFramePr>
            <p:cNvPr id="9" name="对象 8">
              <a:extLst>
                <a:ext uri="{FF2B5EF4-FFF2-40B4-BE49-F238E27FC236}">
                  <a16:creationId xmlns:a16="http://schemas.microsoft.com/office/drawing/2014/main" id="{2654EE4E-D39C-42EC-8DAB-E20897574086}"/>
                </a:ext>
              </a:extLst>
            </p:cNvPr>
            <p:cNvGraphicFramePr>
              <a:graphicFrameLocks noChangeAspect="1"/>
            </p:cNvGraphicFramePr>
            <p:nvPr>
              <p:extLst>
                <p:ext uri="{D42A27DB-BD31-4B8C-83A1-F6EECF244321}">
                  <p14:modId xmlns:p14="http://schemas.microsoft.com/office/powerpoint/2010/main" val="336214993"/>
                </p:ext>
              </p:extLst>
            </p:nvPr>
          </p:nvGraphicFramePr>
          <p:xfrm>
            <a:off x="93625" y="1201804"/>
            <a:ext cx="2124000" cy="399627"/>
          </p:xfrm>
          <a:graphic>
            <a:graphicData uri="http://schemas.openxmlformats.org/presentationml/2006/ole">
              <mc:AlternateContent xmlns:mc="http://schemas.openxmlformats.org/markup-compatibility/2006">
                <mc:Choice xmlns:v="urn:schemas-microsoft-com:vml" Requires="v">
                  <p:oleObj spid="_x0000_s240702" name="Equation" r:id="rId8" imgW="1282680" imgH="241200" progId="Equation.DSMT4">
                    <p:embed/>
                  </p:oleObj>
                </mc:Choice>
                <mc:Fallback>
                  <p:oleObj name="Equation" r:id="rId8" imgW="1282680" imgH="241200" progId="Equation.DSMT4">
                    <p:embed/>
                    <p:pic>
                      <p:nvPicPr>
                        <p:cNvPr id="5" name="对象 4">
                          <a:extLst>
                            <a:ext uri="{FF2B5EF4-FFF2-40B4-BE49-F238E27FC236}">
                              <a16:creationId xmlns:a16="http://schemas.microsoft.com/office/drawing/2014/main" id="{F50ECB51-7E37-4C55-8980-AB3729F08434}"/>
                            </a:ext>
                          </a:extLst>
                        </p:cNvPr>
                        <p:cNvPicPr>
                          <a:picLocks noChangeAspect="1" noChangeArrowheads="1"/>
                        </p:cNvPicPr>
                        <p:nvPr/>
                      </p:nvPicPr>
                      <p:blipFill>
                        <a:blip r:embed="rId9"/>
                        <a:srcRect/>
                        <a:stretch>
                          <a:fillRect/>
                        </a:stretch>
                      </p:blipFill>
                      <p:spPr bwMode="auto">
                        <a:xfrm>
                          <a:off x="93625" y="1201804"/>
                          <a:ext cx="2124000" cy="39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矩形 9">
              <a:extLst>
                <a:ext uri="{FF2B5EF4-FFF2-40B4-BE49-F238E27FC236}">
                  <a16:creationId xmlns:a16="http://schemas.microsoft.com/office/drawing/2014/main" id="{169DE570-83E6-4B62-B8EA-78FBA75C2E85}"/>
                </a:ext>
              </a:extLst>
            </p:cNvPr>
            <p:cNvSpPr/>
            <p:nvPr/>
          </p:nvSpPr>
          <p:spPr>
            <a:xfrm>
              <a:off x="123867" y="1195764"/>
              <a:ext cx="2072976" cy="432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29">
            <a:extLst>
              <a:ext uri="{FF2B5EF4-FFF2-40B4-BE49-F238E27FC236}">
                <a16:creationId xmlns:a16="http://schemas.microsoft.com/office/drawing/2014/main" id="{83A1B6EA-5651-4181-BDCF-9EF8FC98F3B4}"/>
              </a:ext>
            </a:extLst>
          </p:cNvPr>
          <p:cNvSpPr txBox="1"/>
          <p:nvPr/>
        </p:nvSpPr>
        <p:spPr>
          <a:xfrm>
            <a:off x="924389" y="5615428"/>
            <a:ext cx="3474000" cy="42941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2000" dirty="0">
                <a:latin typeface="Times New Roman" pitchFamily="18" charset="0"/>
                <a:ea typeface="楷体" pitchFamily="49" charset="-122"/>
                <a:cs typeface="Times New Roman" pitchFamily="18" charset="0"/>
              </a:rPr>
              <a:t>For an ideal absorber, </a:t>
            </a:r>
            <a:r>
              <a:rPr lang="en-US" altLang="zh-CN" sz="2000" i="1" dirty="0">
                <a:latin typeface="Times New Roman" pitchFamily="18" charset="0"/>
                <a:ea typeface="楷体" pitchFamily="49" charset="-122"/>
                <a:cs typeface="Times New Roman" pitchFamily="18" charset="0"/>
              </a:rPr>
              <a:t>e </a:t>
            </a:r>
            <a:r>
              <a:rPr lang="en-US" altLang="zh-CN" sz="2000" dirty="0">
                <a:latin typeface="Times New Roman" pitchFamily="18" charset="0"/>
                <a:ea typeface="楷体" pitchFamily="49" charset="-122"/>
                <a:cs typeface="Times New Roman" pitchFamily="18" charset="0"/>
              </a:rPr>
              <a:t>= 1</a:t>
            </a:r>
            <a:endParaRPr lang="zh-CN" altLang="en-US" sz="2000" dirty="0">
              <a:latin typeface="Times New Roman" pitchFamily="18" charset="0"/>
              <a:ea typeface="楷体" pitchFamily="49" charset="-122"/>
              <a:cs typeface="Times New Roman" pitchFamily="18" charset="0"/>
            </a:endParaRPr>
          </a:p>
        </p:txBody>
      </p:sp>
      <p:grpSp>
        <p:nvGrpSpPr>
          <p:cNvPr id="12" name="组合 11">
            <a:extLst>
              <a:ext uri="{FF2B5EF4-FFF2-40B4-BE49-F238E27FC236}">
                <a16:creationId xmlns:a16="http://schemas.microsoft.com/office/drawing/2014/main" id="{3044D5A5-2F8F-42CA-8AF8-B53D83E92454}"/>
              </a:ext>
            </a:extLst>
          </p:cNvPr>
          <p:cNvGrpSpPr/>
          <p:nvPr/>
        </p:nvGrpSpPr>
        <p:grpSpPr>
          <a:xfrm>
            <a:off x="932376" y="4681711"/>
            <a:ext cx="1915624" cy="648072"/>
            <a:chOff x="910665" y="4077072"/>
            <a:chExt cx="1915624" cy="648072"/>
          </a:xfrm>
        </p:grpSpPr>
        <p:sp>
          <p:nvSpPr>
            <p:cNvPr id="13" name="云形标注 21">
              <a:extLst>
                <a:ext uri="{FF2B5EF4-FFF2-40B4-BE49-F238E27FC236}">
                  <a16:creationId xmlns:a16="http://schemas.microsoft.com/office/drawing/2014/main" id="{A0C65A45-A15E-48FE-9727-BB18413CB62C}"/>
                </a:ext>
              </a:extLst>
            </p:cNvPr>
            <p:cNvSpPr/>
            <p:nvPr/>
          </p:nvSpPr>
          <p:spPr>
            <a:xfrm>
              <a:off x="971600" y="4077072"/>
              <a:ext cx="1728192" cy="648072"/>
            </a:xfrm>
            <a:prstGeom prst="cloudCallout">
              <a:avLst>
                <a:gd name="adj1" fmla="val 54898"/>
                <a:gd name="adj2" fmla="val -92592"/>
              </a:avLst>
            </a:prstGeom>
          </p:spPr>
          <p:style>
            <a:lnRef idx="2">
              <a:schemeClr val="accent5"/>
            </a:lnRef>
            <a:fillRef idx="1">
              <a:schemeClr val="lt1"/>
            </a:fillRef>
            <a:effectRef idx="0">
              <a:schemeClr val="accent5"/>
            </a:effectRef>
            <a:fontRef idx="minor">
              <a:schemeClr val="dk1"/>
            </a:fontRef>
          </p:style>
          <p:txBody>
            <a:bodyPr rtlCol="0" anchor="ctr"/>
            <a:lstStyle/>
            <a:p>
              <a:endParaRPr lang="zh-CN" altLang="en-US"/>
            </a:p>
          </p:txBody>
        </p:sp>
        <p:sp>
          <p:nvSpPr>
            <p:cNvPr id="14" name="矩形 13">
              <a:extLst>
                <a:ext uri="{FF2B5EF4-FFF2-40B4-BE49-F238E27FC236}">
                  <a16:creationId xmlns:a16="http://schemas.microsoft.com/office/drawing/2014/main" id="{CBE358A1-3057-4E54-AC8F-0743811C5215}"/>
                </a:ext>
              </a:extLst>
            </p:cNvPr>
            <p:cNvSpPr/>
            <p:nvPr/>
          </p:nvSpPr>
          <p:spPr>
            <a:xfrm>
              <a:off x="910665" y="4136013"/>
              <a:ext cx="1915624" cy="584775"/>
            </a:xfrm>
            <a:prstGeom prst="rect">
              <a:avLst/>
            </a:prstGeom>
          </p:spPr>
          <p:txBody>
            <a:bodyPr wrap="square">
              <a:spAutoFit/>
            </a:bodyPr>
            <a:lstStyle/>
            <a:p>
              <a:pPr algn="ctr"/>
              <a:r>
                <a:rPr lang="en-US" altLang="zh-CN" sz="1600" b="1" i="1" dirty="0">
                  <a:latin typeface="Times New Roman" panose="02020603050405020304" pitchFamily="18" charset="0"/>
                  <a:cs typeface="Times New Roman" panose="02020603050405020304" pitchFamily="18" charset="0"/>
                </a:rPr>
                <a:t>Stefan-Boltzmann constant</a:t>
              </a:r>
              <a:endParaRPr lang="zh-CN" altLang="en-US" sz="1600" b="1" i="1" dirty="0">
                <a:latin typeface="Times New Roman" panose="02020603050405020304" pitchFamily="18" charset="0"/>
                <a:cs typeface="Times New Roman" panose="02020603050405020304" pitchFamily="18" charset="0"/>
              </a:endParaRPr>
            </a:p>
          </p:txBody>
        </p:sp>
      </p:grpSp>
      <p:grpSp>
        <p:nvGrpSpPr>
          <p:cNvPr id="15" name="组合 14">
            <a:extLst>
              <a:ext uri="{FF2B5EF4-FFF2-40B4-BE49-F238E27FC236}">
                <a16:creationId xmlns:a16="http://schemas.microsoft.com/office/drawing/2014/main" id="{72C56465-554D-4BC6-8D31-0D26E05027DD}"/>
              </a:ext>
            </a:extLst>
          </p:cNvPr>
          <p:cNvGrpSpPr/>
          <p:nvPr/>
        </p:nvGrpSpPr>
        <p:grpSpPr>
          <a:xfrm>
            <a:off x="3003542" y="4642468"/>
            <a:ext cx="1455683" cy="756000"/>
            <a:chOff x="971600" y="4096122"/>
            <a:chExt cx="1455683" cy="756000"/>
          </a:xfrm>
        </p:grpSpPr>
        <p:sp>
          <p:nvSpPr>
            <p:cNvPr id="16" name="云形标注 29">
              <a:extLst>
                <a:ext uri="{FF2B5EF4-FFF2-40B4-BE49-F238E27FC236}">
                  <a16:creationId xmlns:a16="http://schemas.microsoft.com/office/drawing/2014/main" id="{0A7A02D5-A1FB-43BF-984D-AB8A238A9136}"/>
                </a:ext>
              </a:extLst>
            </p:cNvPr>
            <p:cNvSpPr/>
            <p:nvPr/>
          </p:nvSpPr>
          <p:spPr>
            <a:xfrm>
              <a:off x="971600" y="4096122"/>
              <a:ext cx="1404000" cy="756000"/>
            </a:xfrm>
            <a:prstGeom prst="cloudCallout">
              <a:avLst>
                <a:gd name="adj1" fmla="val -48005"/>
                <a:gd name="adj2" fmla="val -8082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i="1"/>
            </a:p>
          </p:txBody>
        </p:sp>
        <p:sp>
          <p:nvSpPr>
            <p:cNvPr id="17" name="矩形 16">
              <a:extLst>
                <a:ext uri="{FF2B5EF4-FFF2-40B4-BE49-F238E27FC236}">
                  <a16:creationId xmlns:a16="http://schemas.microsoft.com/office/drawing/2014/main" id="{31ED8A28-C933-419D-891F-0BBC5B288CAB}"/>
                </a:ext>
              </a:extLst>
            </p:cNvPr>
            <p:cNvSpPr/>
            <p:nvPr/>
          </p:nvSpPr>
          <p:spPr>
            <a:xfrm>
              <a:off x="987123" y="4173452"/>
              <a:ext cx="1440160" cy="584775"/>
            </a:xfrm>
            <a:prstGeom prst="rect">
              <a:avLst/>
            </a:prstGeom>
          </p:spPr>
          <p:txBody>
            <a:bodyPr wrap="square">
              <a:spAutoFit/>
            </a:bodyPr>
            <a:lstStyle/>
            <a:p>
              <a:pPr algn="ctr"/>
              <a:r>
                <a:rPr lang="en-US" altLang="zh-CN" sz="1600" b="1" i="1" dirty="0">
                  <a:latin typeface="Times New Roman" panose="02020603050405020304" pitchFamily="18" charset="0"/>
                  <a:cs typeface="Times New Roman" panose="02020603050405020304" pitchFamily="18" charset="0"/>
                </a:rPr>
                <a:t>surface area of the object</a:t>
              </a:r>
              <a:endParaRPr lang="zh-CN" altLang="en-US" sz="1600" b="1" i="1" dirty="0">
                <a:latin typeface="Times New Roman" panose="02020603050405020304" pitchFamily="18" charset="0"/>
                <a:cs typeface="Times New Roman" panose="02020603050405020304" pitchFamily="18" charset="0"/>
              </a:endParaRPr>
            </a:p>
          </p:txBody>
        </p:sp>
      </p:grpSp>
      <p:grpSp>
        <p:nvGrpSpPr>
          <p:cNvPr id="18" name="组合 17">
            <a:extLst>
              <a:ext uri="{FF2B5EF4-FFF2-40B4-BE49-F238E27FC236}">
                <a16:creationId xmlns:a16="http://schemas.microsoft.com/office/drawing/2014/main" id="{C7305348-265D-4368-8325-7FF30EDFF4B3}"/>
              </a:ext>
            </a:extLst>
          </p:cNvPr>
          <p:cNvGrpSpPr/>
          <p:nvPr/>
        </p:nvGrpSpPr>
        <p:grpSpPr>
          <a:xfrm>
            <a:off x="4244516" y="3505483"/>
            <a:ext cx="1455683" cy="756000"/>
            <a:chOff x="971600" y="4096122"/>
            <a:chExt cx="1455683" cy="756000"/>
          </a:xfrm>
        </p:grpSpPr>
        <p:sp>
          <p:nvSpPr>
            <p:cNvPr id="19" name="云形标注 29">
              <a:extLst>
                <a:ext uri="{FF2B5EF4-FFF2-40B4-BE49-F238E27FC236}">
                  <a16:creationId xmlns:a16="http://schemas.microsoft.com/office/drawing/2014/main" id="{F7AA036A-92F0-4D7E-B9EC-ABDF331A96E7}"/>
                </a:ext>
              </a:extLst>
            </p:cNvPr>
            <p:cNvSpPr/>
            <p:nvPr/>
          </p:nvSpPr>
          <p:spPr>
            <a:xfrm>
              <a:off x="971600" y="4096122"/>
              <a:ext cx="1404000" cy="756000"/>
            </a:xfrm>
            <a:prstGeom prst="cloudCallout">
              <a:avLst>
                <a:gd name="adj1" fmla="val -121953"/>
                <a:gd name="adj2" fmla="val 3634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i="1"/>
            </a:p>
          </p:txBody>
        </p:sp>
        <p:sp>
          <p:nvSpPr>
            <p:cNvPr id="20" name="矩形 19">
              <a:extLst>
                <a:ext uri="{FF2B5EF4-FFF2-40B4-BE49-F238E27FC236}">
                  <a16:creationId xmlns:a16="http://schemas.microsoft.com/office/drawing/2014/main" id="{D2AA6EBE-A834-4922-9F57-41A2B18B7B57}"/>
                </a:ext>
              </a:extLst>
            </p:cNvPr>
            <p:cNvSpPr/>
            <p:nvPr/>
          </p:nvSpPr>
          <p:spPr>
            <a:xfrm>
              <a:off x="987123" y="4173452"/>
              <a:ext cx="1440160" cy="584775"/>
            </a:xfrm>
            <a:prstGeom prst="rect">
              <a:avLst/>
            </a:prstGeom>
          </p:spPr>
          <p:txBody>
            <a:bodyPr wrap="square">
              <a:spAutoFit/>
            </a:bodyPr>
            <a:lstStyle/>
            <a:p>
              <a:pPr algn="ctr"/>
              <a:r>
                <a:rPr lang="en-US" altLang="zh-CN" sz="1600" b="1" i="1" dirty="0">
                  <a:latin typeface="Times New Roman" panose="02020603050405020304" pitchFamily="18" charset="0"/>
                  <a:cs typeface="Times New Roman" panose="02020603050405020304" pitchFamily="18" charset="0"/>
                </a:rPr>
                <a:t>emissivity of the object</a:t>
              </a:r>
              <a:endParaRPr lang="zh-CN" altLang="en-US" sz="1600" b="1" i="1" dirty="0">
                <a:latin typeface="Times New Roman" panose="02020603050405020304" pitchFamily="18" charset="0"/>
                <a:cs typeface="Times New Roman" panose="02020603050405020304" pitchFamily="18" charset="0"/>
              </a:endParaRPr>
            </a:p>
          </p:txBody>
        </p:sp>
      </p:grpSp>
      <p:sp>
        <p:nvSpPr>
          <p:cNvPr id="21" name="TextBox 29">
            <a:extLst>
              <a:ext uri="{FF2B5EF4-FFF2-40B4-BE49-F238E27FC236}">
                <a16:creationId xmlns:a16="http://schemas.microsoft.com/office/drawing/2014/main" id="{66374F8A-0189-418E-983D-D36C3EFAD519}"/>
              </a:ext>
            </a:extLst>
          </p:cNvPr>
          <p:cNvSpPr txBox="1"/>
          <p:nvPr/>
        </p:nvSpPr>
        <p:spPr>
          <a:xfrm>
            <a:off x="928167" y="6023923"/>
            <a:ext cx="3474000" cy="42941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2000" dirty="0">
                <a:latin typeface="Times New Roman" pitchFamily="18" charset="0"/>
                <a:ea typeface="楷体" pitchFamily="49" charset="-122"/>
                <a:cs typeface="Times New Roman" pitchFamily="18" charset="0"/>
              </a:rPr>
              <a:t>For an ideal reflector, </a:t>
            </a:r>
            <a:r>
              <a:rPr lang="en-US" altLang="zh-CN" sz="2000" i="1" dirty="0">
                <a:latin typeface="Times New Roman" pitchFamily="18" charset="0"/>
                <a:ea typeface="楷体" pitchFamily="49" charset="-122"/>
                <a:cs typeface="Times New Roman" pitchFamily="18" charset="0"/>
              </a:rPr>
              <a:t>e </a:t>
            </a:r>
            <a:r>
              <a:rPr lang="en-US" altLang="zh-CN" sz="2000" dirty="0">
                <a:latin typeface="Times New Roman" pitchFamily="18" charset="0"/>
                <a:ea typeface="楷体" pitchFamily="49" charset="-122"/>
                <a:cs typeface="Times New Roman" pitchFamily="18" charset="0"/>
              </a:rPr>
              <a:t>= 0</a:t>
            </a:r>
            <a:endParaRPr lang="zh-CN" altLang="en-US" sz="2000" dirty="0">
              <a:latin typeface="Times New Roman" pitchFamily="18" charset="0"/>
              <a:ea typeface="楷体" pitchFamily="49" charset="-122"/>
              <a:cs typeface="Times New Roman" pitchFamily="18" charset="0"/>
            </a:endParaRPr>
          </a:p>
        </p:txBody>
      </p:sp>
    </p:spTree>
    <p:extLst>
      <p:ext uri="{BB962C8B-B14F-4D97-AF65-F5344CB8AC3E}">
        <p14:creationId xmlns:p14="http://schemas.microsoft.com/office/powerpoint/2010/main" val="255565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3474"/>
                                        </p:tgtEl>
                                        <p:attrNameLst>
                                          <p:attrName>style.visibility</p:attrName>
                                        </p:attrNameLst>
                                      </p:cBhvr>
                                      <p:to>
                                        <p:strVal val="visible"/>
                                      </p:to>
                                    </p:set>
                                    <p:animEffect transition="in" filter="randombar(horizontal)">
                                      <p:cBhvr>
                                        <p:cTn id="12" dur="500"/>
                                        <p:tgtEl>
                                          <p:spTgt spid="23347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3478"/>
                                        </p:tgtEl>
                                        <p:attrNameLst>
                                          <p:attrName>style.visibility</p:attrName>
                                        </p:attrNameLst>
                                      </p:cBhvr>
                                      <p:to>
                                        <p:strVal val="visible"/>
                                      </p:to>
                                    </p:set>
                                    <p:animEffect transition="in" filter="randombar(horizontal)">
                                      <p:cBhvr>
                                        <p:cTn id="17" dur="500"/>
                                        <p:tgtEl>
                                          <p:spTgt spid="2334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par>
                          <p:cTn id="36" fill="hold">
                            <p:stCondLst>
                              <p:cond delay="1000"/>
                            </p:stCondLst>
                            <p:childTnLst>
                              <p:par>
                                <p:cTn id="37" presetID="3" presetClass="entr" presetSubtype="1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EA951D3-F83D-4764-B0A1-F44EF5029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78" y="1047896"/>
            <a:ext cx="2501413" cy="316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a:extLst>
              <a:ext uri="{FF2B5EF4-FFF2-40B4-BE49-F238E27FC236}">
                <a16:creationId xmlns:a16="http://schemas.microsoft.com/office/drawing/2014/main" id="{CCFC2F8C-E07D-4B8A-A84F-E78A78109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6" y="1033039"/>
            <a:ext cx="5985852" cy="316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组合 3">
            <a:extLst>
              <a:ext uri="{FF2B5EF4-FFF2-40B4-BE49-F238E27FC236}">
                <a16:creationId xmlns:a16="http://schemas.microsoft.com/office/drawing/2014/main" id="{F4FCC832-7137-4EE8-AD77-9F493B839E13}"/>
              </a:ext>
            </a:extLst>
          </p:cNvPr>
          <p:cNvGrpSpPr/>
          <p:nvPr/>
        </p:nvGrpSpPr>
        <p:grpSpPr>
          <a:xfrm>
            <a:off x="248442" y="4310358"/>
            <a:ext cx="5985852" cy="886515"/>
            <a:chOff x="6877326" y="2438123"/>
            <a:chExt cx="5985852" cy="886515"/>
          </a:xfrm>
        </p:grpSpPr>
        <p:sp>
          <p:nvSpPr>
            <p:cNvPr id="5" name="TextBox 9">
              <a:extLst>
                <a:ext uri="{FF2B5EF4-FFF2-40B4-BE49-F238E27FC236}">
                  <a16:creationId xmlns:a16="http://schemas.microsoft.com/office/drawing/2014/main" id="{A710FA1F-F693-4EB6-86E3-368C0BB65EC6}"/>
                </a:ext>
              </a:extLst>
            </p:cNvPr>
            <p:cNvSpPr txBox="1"/>
            <p:nvPr/>
          </p:nvSpPr>
          <p:spPr>
            <a:xfrm>
              <a:off x="6877326" y="2438123"/>
              <a:ext cx="5985852" cy="877163"/>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700" i="1" dirty="0">
                  <a:solidFill>
                    <a:schemeClr val="tx1"/>
                  </a:solidFill>
                  <a:latin typeface="Times New Roman" pitchFamily="18" charset="0"/>
                  <a:cs typeface="Times New Roman" pitchFamily="18" charset="0"/>
                </a:rPr>
                <a:t>This thermogram of a house, made during cold weather, shows colors ranging from white and yellow </a:t>
              </a:r>
              <a:r>
                <a:rPr lang="en-US" altLang="zh-CN" sz="1700" dirty="0">
                  <a:solidFill>
                    <a:schemeClr val="tx1"/>
                  </a:solidFill>
                  <a:latin typeface="Times New Roman" pitchFamily="18" charset="0"/>
                  <a:cs typeface="Times New Roman" pitchFamily="18" charset="0"/>
                </a:rPr>
                <a:t>(</a:t>
              </a:r>
              <a:r>
                <a:rPr lang="en-US" altLang="zh-CN" sz="1700" i="1" dirty="0">
                  <a:solidFill>
                    <a:schemeClr val="tx1"/>
                  </a:solidFill>
                  <a:latin typeface="Times New Roman" pitchFamily="18" charset="0"/>
                  <a:cs typeface="Times New Roman" pitchFamily="18" charset="0"/>
                </a:rPr>
                <a:t>areas of greatest energy loss</a:t>
              </a:r>
              <a:r>
                <a:rPr lang="en-US" altLang="zh-CN" sz="1700" dirty="0">
                  <a:solidFill>
                    <a:schemeClr val="tx1"/>
                  </a:solidFill>
                  <a:latin typeface="Times New Roman" pitchFamily="18" charset="0"/>
                  <a:cs typeface="Times New Roman" pitchFamily="18" charset="0"/>
                </a:rPr>
                <a:t>)</a:t>
              </a:r>
              <a:r>
                <a:rPr lang="en-US" altLang="zh-CN" sz="1700" i="1" dirty="0">
                  <a:solidFill>
                    <a:schemeClr val="tx1"/>
                  </a:solidFill>
                  <a:latin typeface="Times New Roman" pitchFamily="18" charset="0"/>
                  <a:cs typeface="Times New Roman" pitchFamily="18" charset="0"/>
                </a:rPr>
                <a:t> to blue and purple </a:t>
              </a:r>
              <a:r>
                <a:rPr lang="en-US" altLang="zh-CN" sz="1700" dirty="0">
                  <a:solidFill>
                    <a:schemeClr val="tx1"/>
                  </a:solidFill>
                  <a:latin typeface="Times New Roman" pitchFamily="18" charset="0"/>
                  <a:cs typeface="Times New Roman" pitchFamily="18" charset="0"/>
                </a:rPr>
                <a:t>(</a:t>
              </a:r>
              <a:r>
                <a:rPr lang="en-US" altLang="zh-CN" sz="1700" i="1" dirty="0">
                  <a:solidFill>
                    <a:schemeClr val="tx1"/>
                  </a:solidFill>
                  <a:latin typeface="Times New Roman" pitchFamily="18" charset="0"/>
                  <a:cs typeface="Times New Roman" pitchFamily="18" charset="0"/>
                </a:rPr>
                <a:t>areas of least energy loss</a:t>
              </a:r>
              <a:r>
                <a:rPr lang="en-US" altLang="zh-CN" sz="1700" dirty="0">
                  <a:solidFill>
                    <a:schemeClr val="tx1"/>
                  </a:solidFill>
                  <a:latin typeface="Times New Roman" pitchFamily="18" charset="0"/>
                  <a:cs typeface="Times New Roman" pitchFamily="18" charset="0"/>
                </a:rPr>
                <a:t>).</a:t>
              </a:r>
            </a:p>
          </p:txBody>
        </p:sp>
        <p:sp>
          <p:nvSpPr>
            <p:cNvPr id="6" name="矩形 5">
              <a:extLst>
                <a:ext uri="{FF2B5EF4-FFF2-40B4-BE49-F238E27FC236}">
                  <a16:creationId xmlns:a16="http://schemas.microsoft.com/office/drawing/2014/main" id="{6887B81B-E0B6-40C9-B3CA-B969AC9AB61A}"/>
                </a:ext>
              </a:extLst>
            </p:cNvPr>
            <p:cNvSpPr/>
            <p:nvPr/>
          </p:nvSpPr>
          <p:spPr>
            <a:xfrm>
              <a:off x="6877326" y="2460638"/>
              <a:ext cx="5985851" cy="864000"/>
            </a:xfrm>
            <a:prstGeom prst="rect">
              <a:avLst/>
            </a:prstGeom>
            <a:noFill/>
            <a:ln w="9525">
              <a:solidFill>
                <a:schemeClr val="accent2"/>
              </a:solidFill>
              <a:prstDash val="sysDot"/>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7" name="组合 6">
            <a:extLst>
              <a:ext uri="{FF2B5EF4-FFF2-40B4-BE49-F238E27FC236}">
                <a16:creationId xmlns:a16="http://schemas.microsoft.com/office/drawing/2014/main" id="{4F145A3D-9103-4E35-B938-26E34B4533D8}"/>
              </a:ext>
            </a:extLst>
          </p:cNvPr>
          <p:cNvGrpSpPr/>
          <p:nvPr/>
        </p:nvGrpSpPr>
        <p:grpSpPr>
          <a:xfrm>
            <a:off x="6423834" y="4332873"/>
            <a:ext cx="2501413" cy="1400383"/>
            <a:chOff x="6853807" y="2438123"/>
            <a:chExt cx="2888007" cy="1400383"/>
          </a:xfrm>
        </p:grpSpPr>
        <p:sp>
          <p:nvSpPr>
            <p:cNvPr id="8" name="TextBox 9">
              <a:extLst>
                <a:ext uri="{FF2B5EF4-FFF2-40B4-BE49-F238E27FC236}">
                  <a16:creationId xmlns:a16="http://schemas.microsoft.com/office/drawing/2014/main" id="{D576BF1F-4033-4DF4-B135-2A01005EFA91}"/>
                </a:ext>
              </a:extLst>
            </p:cNvPr>
            <p:cNvSpPr txBox="1"/>
            <p:nvPr/>
          </p:nvSpPr>
          <p:spPr>
            <a:xfrm>
              <a:off x="6853807" y="2438123"/>
              <a:ext cx="2888007" cy="1400383"/>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700" i="1" dirty="0">
                  <a:solidFill>
                    <a:schemeClr val="tx1"/>
                  </a:solidFill>
                  <a:latin typeface="Times New Roman" pitchFamily="18" charset="0"/>
                  <a:cs typeface="Times New Roman" pitchFamily="18" charset="0"/>
                </a:rPr>
                <a:t>A radiation thermometer measures a person’s temperature by monitoring the intensity of infrared radiation leaving the ear.</a:t>
              </a:r>
              <a:endParaRPr lang="en-US" altLang="zh-CN" sz="1700" dirty="0">
                <a:solidFill>
                  <a:schemeClr val="tx1"/>
                </a:solidFill>
                <a:latin typeface="Times New Roman" pitchFamily="18" charset="0"/>
                <a:cs typeface="Times New Roman" pitchFamily="18" charset="0"/>
              </a:endParaRPr>
            </a:p>
          </p:txBody>
        </p:sp>
        <p:sp>
          <p:nvSpPr>
            <p:cNvPr id="9" name="矩形 8">
              <a:extLst>
                <a:ext uri="{FF2B5EF4-FFF2-40B4-BE49-F238E27FC236}">
                  <a16:creationId xmlns:a16="http://schemas.microsoft.com/office/drawing/2014/main" id="{6200DB77-0F76-418E-AF29-2002E87BC65C}"/>
                </a:ext>
              </a:extLst>
            </p:cNvPr>
            <p:cNvSpPr/>
            <p:nvPr/>
          </p:nvSpPr>
          <p:spPr>
            <a:xfrm>
              <a:off x="6877326" y="2460638"/>
              <a:ext cx="2855014" cy="1377868"/>
            </a:xfrm>
            <a:prstGeom prst="rect">
              <a:avLst/>
            </a:prstGeom>
            <a:noFill/>
            <a:ln w="9525">
              <a:solidFill>
                <a:schemeClr val="accent2"/>
              </a:solidFill>
              <a:prstDash val="sysDot"/>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Tree>
    <p:extLst>
      <p:ext uri="{BB962C8B-B14F-4D97-AF65-F5344CB8AC3E}">
        <p14:creationId xmlns:p14="http://schemas.microsoft.com/office/powerpoint/2010/main" val="419614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1406" y="152288"/>
            <a:ext cx="5796738" cy="796908"/>
          </a:xfrm>
          <a:prstGeom prst="rect">
            <a:avLst/>
          </a:prstGeom>
        </p:spPr>
        <p:style>
          <a:lnRef idx="1">
            <a:schemeClr val="accent4"/>
          </a:lnRef>
          <a:fillRef idx="3">
            <a:schemeClr val="accent4"/>
          </a:fillRef>
          <a:effectRef idx="2">
            <a:schemeClr val="accent4"/>
          </a:effectRef>
          <a:fontRef idx="minor">
            <a:schemeClr val="lt1"/>
          </a:fontRef>
        </p:style>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dirty="0">
                <a:solidFill>
                  <a:schemeClr val="bg1"/>
                </a:solidFill>
                <a:latin typeface="华文仿宋" pitchFamily="2" charset="-122"/>
                <a:ea typeface="华文仿宋" pitchFamily="2" charset="-122"/>
                <a:cs typeface="+mj-cs"/>
              </a:rPr>
              <a:t>The Laws of Thermodynamics</a:t>
            </a:r>
            <a:endParaRPr kumimoji="0" lang="en-US" altLang="zh-CN" sz="3600" b="1" i="0" u="none" strike="noStrike" kern="1200" cap="none" spc="0" normalizeH="0" baseline="0" noProof="0" dirty="0">
              <a:ln>
                <a:noFill/>
              </a:ln>
              <a:solidFill>
                <a:schemeClr val="bg1"/>
              </a:solidFill>
              <a:effectLst/>
              <a:uLnTx/>
              <a:uFillTx/>
              <a:latin typeface="华文仿宋" pitchFamily="2" charset="-122"/>
              <a:ea typeface="华文仿宋" pitchFamily="2" charset="-122"/>
              <a:cs typeface="+mj-cs"/>
            </a:endParaRPr>
          </a:p>
        </p:txBody>
      </p:sp>
      <p:sp>
        <p:nvSpPr>
          <p:cNvPr id="4" name="TextBox 3"/>
          <p:cNvSpPr txBox="1"/>
          <p:nvPr/>
        </p:nvSpPr>
        <p:spPr>
          <a:xfrm>
            <a:off x="179512" y="1196752"/>
            <a:ext cx="5904656" cy="671879"/>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defPPr>
              <a:defRPr lang="zh-CN"/>
            </a:defPPr>
            <a:lvl1pPr marR="0" lvl="0" indent="0" fontAlgn="auto">
              <a:lnSpc>
                <a:spcPct val="100000"/>
              </a:lnSpc>
              <a:spcBef>
                <a:spcPct val="0"/>
              </a:spcBef>
              <a:spcAft>
                <a:spcPts val="0"/>
              </a:spcAft>
              <a:buClrTx/>
              <a:buSzTx/>
              <a:buFontTx/>
              <a:buNone/>
              <a:tabLst/>
              <a:defRPr sz="3600" b="1">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200" dirty="0"/>
              <a:t>The zeroth law of thermodynamics</a:t>
            </a:r>
            <a:endParaRPr lang="zh-CN" altLang="en-US" sz="3200" dirty="0"/>
          </a:p>
        </p:txBody>
      </p:sp>
      <p:sp>
        <p:nvSpPr>
          <p:cNvPr id="5" name="TextBox 4"/>
          <p:cNvSpPr txBox="1"/>
          <p:nvPr/>
        </p:nvSpPr>
        <p:spPr>
          <a:xfrm>
            <a:off x="478430" y="1940639"/>
            <a:ext cx="8342042"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dirty="0">
                <a:solidFill>
                  <a:schemeClr val="tx1"/>
                </a:solidFill>
                <a:latin typeface="Times New Roman" pitchFamily="18" charset="0"/>
                <a:cs typeface="Times New Roman" pitchFamily="18" charset="0"/>
              </a:rPr>
              <a:t>If objects A and B are separately in thermal equilibrium with a third object C, then A and B are in thermal equilibrium with each other. </a:t>
            </a:r>
          </a:p>
        </p:txBody>
      </p:sp>
      <p:pic>
        <p:nvPicPr>
          <p:cNvPr id="2344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5365" y="3212976"/>
            <a:ext cx="7855473" cy="28083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234498"/>
                                        </p:tgtEl>
                                        <p:attrNameLst>
                                          <p:attrName>style.visibility</p:attrName>
                                        </p:attrNameLst>
                                      </p:cBhvr>
                                      <p:to>
                                        <p:strVal val="visible"/>
                                      </p:to>
                                    </p:set>
                                    <p:animEffect transition="in" filter="randombar(horizontal)">
                                      <p:cBhvr>
                                        <p:cTn id="19" dur="500"/>
                                        <p:tgtEl>
                                          <p:spTgt spid="234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5784" y="188641"/>
            <a:ext cx="3807752" cy="720080"/>
          </a:xfrm>
          <a:prstGeom prst="rect">
            <a:avLst/>
          </a:prstGeom>
        </p:spPr>
        <p:style>
          <a:lnRef idx="1">
            <a:schemeClr val="accent4"/>
          </a:lnRef>
          <a:fillRef idx="3">
            <a:schemeClr val="accent4"/>
          </a:fillRef>
          <a:effectRef idx="2">
            <a:schemeClr val="accent4"/>
          </a:effectRef>
          <a:fontRef idx="minor">
            <a:schemeClr val="lt1"/>
          </a:fontRef>
        </p:style>
        <p:txBody>
          <a:bodyPr>
            <a:normAutofit/>
          </a:bodyPr>
          <a:lstStyle/>
          <a:p>
            <a:pPr>
              <a:spcBef>
                <a:spcPct val="0"/>
              </a:spcBef>
              <a:defRPr/>
            </a:pPr>
            <a:r>
              <a:rPr lang="en-US" altLang="zh-CN" sz="3600" b="1" dirty="0">
                <a:solidFill>
                  <a:schemeClr val="bg1"/>
                </a:solidFill>
                <a:latin typeface="华文仿宋" pitchFamily="2" charset="-122"/>
                <a:ea typeface="华文仿宋" pitchFamily="2" charset="-122"/>
                <a:cs typeface="+mj-cs"/>
              </a:rPr>
              <a:t>Temperature Scales</a:t>
            </a:r>
            <a:endParaRPr lang="zh-CN" altLang="en-US" sz="3600" b="1" dirty="0">
              <a:solidFill>
                <a:schemeClr val="bg1"/>
              </a:solidFill>
              <a:latin typeface="华文仿宋" pitchFamily="2" charset="-122"/>
              <a:ea typeface="华文仿宋" pitchFamily="2" charset="-122"/>
              <a:cs typeface="+mj-cs"/>
            </a:endParaRPr>
          </a:p>
        </p:txBody>
      </p:sp>
      <p:sp>
        <p:nvSpPr>
          <p:cNvPr id="12" name="TextBox 11"/>
          <p:cNvSpPr txBox="1"/>
          <p:nvPr/>
        </p:nvSpPr>
        <p:spPr>
          <a:xfrm>
            <a:off x="331912" y="1124744"/>
            <a:ext cx="2511896"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800" b="1" dirty="0">
                <a:latin typeface="Times New Roman" pitchFamily="18" charset="0"/>
                <a:cs typeface="Times New Roman" pitchFamily="18" charset="0"/>
              </a:rPr>
              <a:t>Celsius scale</a:t>
            </a:r>
          </a:p>
        </p:txBody>
      </p:sp>
      <p:sp>
        <p:nvSpPr>
          <p:cNvPr id="13" name="TextBox 12"/>
          <p:cNvSpPr txBox="1"/>
          <p:nvPr/>
        </p:nvSpPr>
        <p:spPr>
          <a:xfrm>
            <a:off x="323528" y="1700808"/>
            <a:ext cx="3096344"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800" b="1">
                <a:latin typeface="Times New Roman" pitchFamily="18" charset="0"/>
                <a:cs typeface="Times New Roman" pitchFamily="18" charset="0"/>
              </a:rPr>
              <a:t>Fahrenheit scale</a:t>
            </a:r>
            <a:endParaRPr lang="en-US" altLang="zh-CN" sz="2800" b="1" dirty="0">
              <a:latin typeface="Times New Roman" pitchFamily="18" charset="0"/>
              <a:cs typeface="Times New Roman" pitchFamily="18" charset="0"/>
            </a:endParaRPr>
          </a:p>
        </p:txBody>
      </p:sp>
      <p:sp>
        <p:nvSpPr>
          <p:cNvPr id="14" name="TextBox 13"/>
          <p:cNvSpPr txBox="1"/>
          <p:nvPr/>
        </p:nvSpPr>
        <p:spPr>
          <a:xfrm>
            <a:off x="323528" y="2257708"/>
            <a:ext cx="3600400" cy="9541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800" b="1">
                <a:latin typeface="Times New Roman" pitchFamily="18" charset="0"/>
                <a:cs typeface="Times New Roman" pitchFamily="18" charset="0"/>
              </a:rPr>
              <a:t>Absolute scale </a:t>
            </a:r>
          </a:p>
          <a:p>
            <a:r>
              <a:rPr lang="en-US" altLang="zh-CN" sz="2800" b="1">
                <a:latin typeface="Times New Roman" pitchFamily="18" charset="0"/>
                <a:cs typeface="Times New Roman" pitchFamily="18" charset="0"/>
              </a:rPr>
              <a:t>    (</a:t>
            </a:r>
            <a:r>
              <a:rPr lang="en-US" altLang="zh-CN" sz="2800" b="1" i="1">
                <a:latin typeface="Times New Roman" pitchFamily="18" charset="0"/>
                <a:cs typeface="Times New Roman" pitchFamily="18" charset="0"/>
              </a:rPr>
              <a:t>or</a:t>
            </a:r>
            <a:r>
              <a:rPr lang="en-US" altLang="zh-CN" sz="2800" b="1">
                <a:latin typeface="Times New Roman" pitchFamily="18" charset="0"/>
                <a:cs typeface="Times New Roman" pitchFamily="18" charset="0"/>
              </a:rPr>
              <a:t> Kelvin scale)</a:t>
            </a:r>
            <a:endParaRPr lang="en-US" altLang="zh-CN" sz="2800" b="1" dirty="0">
              <a:latin typeface="Times New Roman" pitchFamily="18" charset="0"/>
              <a:cs typeface="Times New Roman" pitchFamily="18" charset="0"/>
            </a:endParaRPr>
          </a:p>
        </p:txBody>
      </p:sp>
      <p:sp>
        <p:nvSpPr>
          <p:cNvPr id="15" name="右大括号 14"/>
          <p:cNvSpPr/>
          <p:nvPr/>
        </p:nvSpPr>
        <p:spPr>
          <a:xfrm rot="10800000">
            <a:off x="73101" y="1304912"/>
            <a:ext cx="216000" cy="1332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TextBox 15"/>
          <p:cNvSpPr txBox="1"/>
          <p:nvPr/>
        </p:nvSpPr>
        <p:spPr>
          <a:xfrm>
            <a:off x="2411760" y="1135792"/>
            <a:ext cx="855712"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800" b="1" baseline="30000">
                <a:solidFill>
                  <a:srgbClr val="0000FF"/>
                </a:solidFill>
                <a:latin typeface="Times New Roman" pitchFamily="18" charset="0"/>
                <a:cs typeface="Times New Roman" pitchFamily="18" charset="0"/>
              </a:rPr>
              <a:t>o</a:t>
            </a:r>
            <a:r>
              <a:rPr lang="en-US" altLang="zh-CN" sz="2800" b="1">
                <a:solidFill>
                  <a:srgbClr val="0000FF"/>
                </a:solidFill>
                <a:latin typeface="Times New Roman" pitchFamily="18" charset="0"/>
                <a:cs typeface="Times New Roman" pitchFamily="18" charset="0"/>
              </a:rPr>
              <a:t>C</a:t>
            </a:r>
            <a:endParaRPr lang="en-US" altLang="zh-CN" sz="2800" b="1" dirty="0">
              <a:solidFill>
                <a:srgbClr val="0000FF"/>
              </a:solidFill>
              <a:latin typeface="Times New Roman" pitchFamily="18" charset="0"/>
              <a:cs typeface="Times New Roman" pitchFamily="18" charset="0"/>
            </a:endParaRPr>
          </a:p>
        </p:txBody>
      </p:sp>
      <p:sp>
        <p:nvSpPr>
          <p:cNvPr id="17" name="TextBox 16"/>
          <p:cNvSpPr txBox="1"/>
          <p:nvPr/>
        </p:nvSpPr>
        <p:spPr>
          <a:xfrm>
            <a:off x="2987824" y="1700808"/>
            <a:ext cx="855712"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800" b="1" baseline="30000">
                <a:solidFill>
                  <a:srgbClr val="0000FF"/>
                </a:solidFill>
                <a:latin typeface="Times New Roman" pitchFamily="18" charset="0"/>
                <a:cs typeface="Times New Roman" pitchFamily="18" charset="0"/>
              </a:rPr>
              <a:t>o</a:t>
            </a:r>
            <a:r>
              <a:rPr lang="en-US" altLang="zh-CN" sz="2800" b="1">
                <a:solidFill>
                  <a:srgbClr val="0000FF"/>
                </a:solidFill>
                <a:latin typeface="Times New Roman" pitchFamily="18" charset="0"/>
                <a:cs typeface="Times New Roman" pitchFamily="18" charset="0"/>
              </a:rPr>
              <a:t>F</a:t>
            </a:r>
            <a:endParaRPr lang="en-US" altLang="zh-CN" sz="2800" b="1" dirty="0">
              <a:solidFill>
                <a:srgbClr val="0000FF"/>
              </a:solidFill>
              <a:latin typeface="Times New Roman" pitchFamily="18" charset="0"/>
              <a:cs typeface="Times New Roman" pitchFamily="18" charset="0"/>
            </a:endParaRPr>
          </a:p>
        </p:txBody>
      </p:sp>
      <p:sp>
        <p:nvSpPr>
          <p:cNvPr id="18" name="TextBox 17"/>
          <p:cNvSpPr txBox="1"/>
          <p:nvPr/>
        </p:nvSpPr>
        <p:spPr>
          <a:xfrm>
            <a:off x="2915816" y="2276872"/>
            <a:ext cx="855712"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800" b="1">
                <a:solidFill>
                  <a:srgbClr val="0000FF"/>
                </a:solidFill>
                <a:latin typeface="Times New Roman" pitchFamily="18" charset="0"/>
                <a:cs typeface="Times New Roman" pitchFamily="18" charset="0"/>
              </a:rPr>
              <a:t>K</a:t>
            </a:r>
            <a:endParaRPr lang="en-US" altLang="zh-CN" sz="2800" b="1" dirty="0">
              <a:solidFill>
                <a:srgbClr val="0000FF"/>
              </a:solidFill>
              <a:latin typeface="Times New Roman" pitchFamily="18" charset="0"/>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444574006"/>
              </p:ext>
            </p:extLst>
          </p:nvPr>
        </p:nvGraphicFramePr>
        <p:xfrm>
          <a:off x="415925" y="3429000"/>
          <a:ext cx="3278188" cy="428625"/>
        </p:xfrm>
        <a:graphic>
          <a:graphicData uri="http://schemas.openxmlformats.org/presentationml/2006/ole">
            <mc:AlternateContent xmlns:mc="http://schemas.openxmlformats.org/markup-compatibility/2006">
              <mc:Choice xmlns:v="urn:schemas-microsoft-com:vml" Requires="v">
                <p:oleObj spid="_x0000_s160463" name="公式" r:id="rId4" imgW="1777680" imgH="228600" progId="Equation.3">
                  <p:embed/>
                </p:oleObj>
              </mc:Choice>
              <mc:Fallback>
                <p:oleObj name="公式" r:id="rId4" imgW="1777680" imgH="228600" progId="Equation.3">
                  <p:embed/>
                  <p:pic>
                    <p:nvPicPr>
                      <p:cNvPr id="0" name="Picture 2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429000"/>
                        <a:ext cx="327818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395536" y="3933056"/>
            <a:ext cx="4608512" cy="461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dirty="0">
                <a:solidFill>
                  <a:schemeClr val="tx1"/>
                </a:solidFill>
                <a:latin typeface="Times New Roman" pitchFamily="18" charset="0"/>
                <a:cs typeface="Times New Roman" pitchFamily="18" charset="0"/>
              </a:rPr>
              <a:t>a change of 5 </a:t>
            </a:r>
            <a:r>
              <a:rPr lang="en-US" altLang="zh-CN" sz="2400" baseline="30000" dirty="0" err="1">
                <a:solidFill>
                  <a:schemeClr val="tx1"/>
                </a:solidFill>
                <a:latin typeface="Times New Roman" pitchFamily="18" charset="0"/>
                <a:cs typeface="Times New Roman" pitchFamily="18" charset="0"/>
              </a:rPr>
              <a:t>o</a:t>
            </a:r>
            <a:r>
              <a:rPr lang="en-US" altLang="zh-CN" sz="2400" dirty="0" err="1">
                <a:solidFill>
                  <a:schemeClr val="tx1"/>
                </a:solidFill>
                <a:latin typeface="Times New Roman" pitchFamily="18" charset="0"/>
                <a:cs typeface="Times New Roman" pitchFamily="18" charset="0"/>
              </a:rPr>
              <a:t>C</a:t>
            </a:r>
            <a:r>
              <a:rPr lang="en-US" altLang="zh-CN" sz="2400" dirty="0">
                <a:solidFill>
                  <a:schemeClr val="tx1"/>
                </a:solidFill>
                <a:latin typeface="Times New Roman" pitchFamily="18" charset="0"/>
                <a:cs typeface="Times New Roman" pitchFamily="18" charset="0"/>
              </a:rPr>
              <a:t> = a change of 9 </a:t>
            </a:r>
            <a:r>
              <a:rPr lang="en-US" altLang="zh-CN" sz="2400" baseline="30000" dirty="0" err="1">
                <a:solidFill>
                  <a:schemeClr val="tx1"/>
                </a:solidFill>
                <a:latin typeface="Times New Roman" pitchFamily="18" charset="0"/>
                <a:cs typeface="Times New Roman" pitchFamily="18" charset="0"/>
              </a:rPr>
              <a:t>o</a:t>
            </a:r>
            <a:r>
              <a:rPr lang="en-US" altLang="zh-CN" sz="2400" dirty="0" err="1">
                <a:solidFill>
                  <a:schemeClr val="tx1"/>
                </a:solidFill>
                <a:latin typeface="Times New Roman" pitchFamily="18" charset="0"/>
                <a:cs typeface="Times New Roman" pitchFamily="18" charset="0"/>
              </a:rPr>
              <a:t>F</a:t>
            </a:r>
            <a:endParaRPr lang="en-US" altLang="zh-CN" sz="2400" dirty="0">
              <a:solidFill>
                <a:schemeClr val="tx1"/>
              </a:solidFill>
              <a:latin typeface="Times New Roman" pitchFamily="18" charset="0"/>
              <a:cs typeface="Times New Roman" pitchFamily="18" charset="0"/>
            </a:endParaRPr>
          </a:p>
        </p:txBody>
      </p:sp>
      <p:sp>
        <p:nvSpPr>
          <p:cNvPr id="23" name="TextBox 22"/>
          <p:cNvSpPr txBox="1"/>
          <p:nvPr/>
        </p:nvSpPr>
        <p:spPr>
          <a:xfrm>
            <a:off x="35496" y="4581128"/>
            <a:ext cx="3658617" cy="690694"/>
          </a:xfrm>
          <a:prstGeom prst="rect">
            <a:avLst/>
          </a:prstGeom>
        </p:spPr>
        <p:style>
          <a:lnRef idx="3">
            <a:schemeClr val="lt1"/>
          </a:lnRef>
          <a:fillRef idx="1">
            <a:schemeClr val="accent4"/>
          </a:fillRef>
          <a:effectRef idx="1">
            <a:schemeClr val="accent4"/>
          </a:effectRef>
          <a:fontRef idx="minor">
            <a:schemeClr val="lt1"/>
          </a:fontRef>
        </p:style>
        <p:txBody>
          <a:bodyPr>
            <a:normAutofit/>
          </a:bodyPr>
          <a:lstStyle>
            <a:defPPr>
              <a:defRPr lang="zh-CN"/>
            </a:defPPr>
            <a:lvl1pPr>
              <a:spcBef>
                <a:spcPct val="0"/>
              </a:spcBef>
              <a:defRPr sz="3600" b="1">
                <a:solidFill>
                  <a:schemeClr val="bg1"/>
                </a:solidFill>
                <a:latin typeface="华文仿宋" pitchFamily="2" charset="-122"/>
                <a:ea typeface="华文仿宋" pitchFamily="2"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400" dirty="0"/>
              <a:t>thermal equilibrium</a:t>
            </a:r>
          </a:p>
        </p:txBody>
      </p:sp>
      <p:grpSp>
        <p:nvGrpSpPr>
          <p:cNvPr id="6" name="组合 5"/>
          <p:cNvGrpSpPr/>
          <p:nvPr/>
        </p:nvGrpSpPr>
        <p:grpSpPr>
          <a:xfrm>
            <a:off x="107503" y="5445224"/>
            <a:ext cx="9036497" cy="1292662"/>
            <a:chOff x="37084" y="5282044"/>
            <a:chExt cx="9036497" cy="1292662"/>
          </a:xfrm>
        </p:grpSpPr>
        <p:sp>
          <p:nvSpPr>
            <p:cNvPr id="31" name="TextBox 30"/>
            <p:cNvSpPr txBox="1"/>
            <p:nvPr/>
          </p:nvSpPr>
          <p:spPr>
            <a:xfrm>
              <a:off x="37085" y="5282044"/>
              <a:ext cx="9036496" cy="12926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600" dirty="0">
                  <a:latin typeface="Times New Roman" pitchFamily="18" charset="0"/>
                  <a:cs typeface="Times New Roman" pitchFamily="18" charset="0"/>
                </a:rPr>
                <a:t>When two objects are in </a:t>
              </a:r>
              <a:r>
                <a:rPr lang="en-US" altLang="zh-CN" sz="2600" i="1" dirty="0">
                  <a:latin typeface="Times New Roman" pitchFamily="18" charset="0"/>
                  <a:cs typeface="Times New Roman" pitchFamily="18" charset="0"/>
                </a:rPr>
                <a:t>thermal contact</a:t>
              </a:r>
              <a:r>
                <a:rPr lang="en-US" altLang="zh-CN" sz="2600" dirty="0">
                  <a:latin typeface="Times New Roman" pitchFamily="18" charset="0"/>
                  <a:cs typeface="Times New Roman" pitchFamily="18" charset="0"/>
                </a:rPr>
                <a:t>, energy can be exchanged between them; When there is no net exchange of energy, the two objects are in </a:t>
              </a:r>
              <a:r>
                <a:rPr lang="en-US" altLang="zh-CN" sz="2600" dirty="0">
                  <a:effectLst>
                    <a:outerShdw blurRad="38100" dist="38100" dir="2700000" algn="tl">
                      <a:srgbClr val="000000">
                        <a:alpha val="43137"/>
                      </a:srgbClr>
                    </a:outerShdw>
                  </a:effectLst>
                  <a:latin typeface="Times New Roman" pitchFamily="18" charset="0"/>
                  <a:cs typeface="Times New Roman" pitchFamily="18" charset="0"/>
                </a:rPr>
                <a:t>thermal equilibrium</a:t>
              </a:r>
              <a:r>
                <a:rPr lang="en-US" altLang="zh-CN" sz="2600" dirty="0">
                  <a:latin typeface="Times New Roman" pitchFamily="18" charset="0"/>
                  <a:cs typeface="Times New Roman" pitchFamily="18" charset="0"/>
                </a:rPr>
                <a:t>.</a:t>
              </a:r>
            </a:p>
          </p:txBody>
        </p:sp>
        <p:sp>
          <p:nvSpPr>
            <p:cNvPr id="5" name="矩形 4"/>
            <p:cNvSpPr/>
            <p:nvPr/>
          </p:nvSpPr>
          <p:spPr>
            <a:xfrm>
              <a:off x="37084" y="5282045"/>
              <a:ext cx="8928000" cy="1260000"/>
            </a:xfrm>
            <a:prstGeom prst="rect">
              <a:avLst/>
            </a:prstGeom>
            <a:noFill/>
            <a:ln w="9525">
              <a:prstDash val="sysDash"/>
              <a:tailEnd type="none"/>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aphicFrame>
        <p:nvGraphicFramePr>
          <p:cNvPr id="8" name="对象 7"/>
          <p:cNvGraphicFramePr>
            <a:graphicFrameLocks noChangeAspect="1"/>
          </p:cNvGraphicFramePr>
          <p:nvPr>
            <p:extLst>
              <p:ext uri="{D42A27DB-BD31-4B8C-83A1-F6EECF244321}">
                <p14:modId xmlns:p14="http://schemas.microsoft.com/office/powerpoint/2010/main" val="2201844776"/>
              </p:ext>
            </p:extLst>
          </p:nvPr>
        </p:nvGraphicFramePr>
        <p:xfrm>
          <a:off x="4028406" y="2336800"/>
          <a:ext cx="1941513" cy="1308100"/>
        </p:xfrm>
        <a:graphic>
          <a:graphicData uri="http://schemas.openxmlformats.org/presentationml/2006/ole">
            <mc:AlternateContent xmlns:mc="http://schemas.openxmlformats.org/markup-compatibility/2006">
              <mc:Choice xmlns:v="urn:schemas-microsoft-com:vml" Requires="v">
                <p:oleObj spid="_x0000_s160464" name="公式" r:id="rId6" imgW="1117440" imgH="698400" progId="Equation.3">
                  <p:embed/>
                </p:oleObj>
              </mc:Choice>
              <mc:Fallback>
                <p:oleObj name="公式" r:id="rId6" imgW="1117440" imgH="698400" progId="Equation.3">
                  <p:embed/>
                  <p:pic>
                    <p:nvPicPr>
                      <p:cNvPr id="0" name="Picture 2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8406" y="2336800"/>
                        <a:ext cx="1941513"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组合 9"/>
          <p:cNvGrpSpPr/>
          <p:nvPr/>
        </p:nvGrpSpPr>
        <p:grpSpPr>
          <a:xfrm>
            <a:off x="3707904" y="1017260"/>
            <a:ext cx="2520000" cy="738187"/>
            <a:chOff x="3845098" y="1017260"/>
            <a:chExt cx="2520000" cy="738187"/>
          </a:xfrm>
        </p:grpSpPr>
        <p:graphicFrame>
          <p:nvGraphicFramePr>
            <p:cNvPr id="3" name="对象 2"/>
            <p:cNvGraphicFramePr>
              <a:graphicFrameLocks noChangeAspect="1"/>
            </p:cNvGraphicFramePr>
            <p:nvPr>
              <p:extLst>
                <p:ext uri="{D42A27DB-BD31-4B8C-83A1-F6EECF244321}">
                  <p14:modId xmlns:p14="http://schemas.microsoft.com/office/powerpoint/2010/main" val="3181886151"/>
                </p:ext>
              </p:extLst>
            </p:nvPr>
          </p:nvGraphicFramePr>
          <p:xfrm>
            <a:off x="3923928" y="1017260"/>
            <a:ext cx="2308225" cy="738187"/>
          </p:xfrm>
          <a:graphic>
            <a:graphicData uri="http://schemas.openxmlformats.org/presentationml/2006/ole">
              <mc:AlternateContent xmlns:mc="http://schemas.openxmlformats.org/markup-compatibility/2006">
                <mc:Choice xmlns:v="urn:schemas-microsoft-com:vml" Requires="v">
                  <p:oleObj spid="_x0000_s160465" name="公式" r:id="rId8" imgW="1320227" imgH="393529" progId="Equation.3">
                    <p:embed/>
                  </p:oleObj>
                </mc:Choice>
                <mc:Fallback>
                  <p:oleObj name="公式" r:id="rId8" imgW="1320227" imgH="393529" progId="Equation.3">
                    <p:embed/>
                    <p:pic>
                      <p:nvPicPr>
                        <p:cNvPr id="0" name="Picture 2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3928" y="1017260"/>
                          <a:ext cx="2308225"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3845098" y="1069292"/>
              <a:ext cx="2520000" cy="684000"/>
            </a:xfrm>
            <a:prstGeom prst="rect">
              <a:avLst/>
            </a:prstGeom>
            <a:noFill/>
            <a:ln>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9" name="组合 18"/>
          <p:cNvGrpSpPr/>
          <p:nvPr/>
        </p:nvGrpSpPr>
        <p:grpSpPr>
          <a:xfrm>
            <a:off x="3708192" y="1880904"/>
            <a:ext cx="2534777" cy="1836128"/>
            <a:chOff x="3845386" y="1880904"/>
            <a:chExt cx="2534777" cy="1836128"/>
          </a:xfrm>
        </p:grpSpPr>
        <p:graphicFrame>
          <p:nvGraphicFramePr>
            <p:cNvPr id="4" name="对象 3"/>
            <p:cNvGraphicFramePr>
              <a:graphicFrameLocks noChangeAspect="1"/>
            </p:cNvGraphicFramePr>
            <p:nvPr>
              <p:extLst>
                <p:ext uri="{D42A27DB-BD31-4B8C-83A1-F6EECF244321}">
                  <p14:modId xmlns:p14="http://schemas.microsoft.com/office/powerpoint/2010/main" val="2614100249"/>
                </p:ext>
              </p:extLst>
            </p:nvPr>
          </p:nvGraphicFramePr>
          <p:xfrm>
            <a:off x="3849688" y="1903413"/>
            <a:ext cx="2530475" cy="428625"/>
          </p:xfrm>
          <a:graphic>
            <a:graphicData uri="http://schemas.openxmlformats.org/presentationml/2006/ole">
              <mc:AlternateContent xmlns:mc="http://schemas.openxmlformats.org/markup-compatibility/2006">
                <mc:Choice xmlns:v="urn:schemas-microsoft-com:vml" Requires="v">
                  <p:oleObj spid="_x0000_s160466" name="公式" r:id="rId10" imgW="1447560" imgH="228600" progId="Equation.3">
                    <p:embed/>
                  </p:oleObj>
                </mc:Choice>
                <mc:Fallback>
                  <p:oleObj name="公式" r:id="rId10" imgW="1447560" imgH="228600" progId="Equation.3">
                    <p:embed/>
                    <p:pic>
                      <p:nvPicPr>
                        <p:cNvPr id="0" name="Picture 27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9688" y="1903413"/>
                          <a:ext cx="25304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矩形 24"/>
            <p:cNvSpPr/>
            <p:nvPr/>
          </p:nvSpPr>
          <p:spPr>
            <a:xfrm>
              <a:off x="3845386" y="1880904"/>
              <a:ext cx="2520000" cy="1836128"/>
            </a:xfrm>
            <a:prstGeom prst="rect">
              <a:avLst/>
            </a:prstGeom>
            <a:noFill/>
            <a:ln>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160022" name="Picture 278"/>
          <p:cNvPicPr>
            <a:picLocks noChangeAspect="1" noChangeArrowheads="1"/>
          </p:cNvPicPr>
          <p:nvPr/>
        </p:nvPicPr>
        <p:blipFill>
          <a:blip r:embed="rId12" cstate="print">
            <a:lum bright="-20000" contrast="40000"/>
          </a:blip>
          <a:srcRect/>
          <a:stretch>
            <a:fillRect/>
          </a:stretch>
        </p:blipFill>
        <p:spPr bwMode="auto">
          <a:xfrm>
            <a:off x="6999455" y="404664"/>
            <a:ext cx="2144546"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TextBox 25"/>
          <p:cNvSpPr txBox="1"/>
          <p:nvPr/>
        </p:nvSpPr>
        <p:spPr>
          <a:xfrm>
            <a:off x="7325196" y="1954932"/>
            <a:ext cx="1584176" cy="40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b="1" i="1" dirty="0">
                <a:latin typeface="Times New Roman" pitchFamily="18" charset="0"/>
                <a:cs typeface="Times New Roman" pitchFamily="18" charset="0"/>
              </a:rPr>
              <a:t>temperature</a:t>
            </a:r>
          </a:p>
        </p:txBody>
      </p:sp>
      <p:grpSp>
        <p:nvGrpSpPr>
          <p:cNvPr id="27" name="组合 26"/>
          <p:cNvGrpSpPr/>
          <p:nvPr/>
        </p:nvGrpSpPr>
        <p:grpSpPr>
          <a:xfrm>
            <a:off x="2654119" y="3074840"/>
            <a:ext cx="1476529" cy="504000"/>
            <a:chOff x="1219495" y="4055300"/>
            <a:chExt cx="1476529" cy="504000"/>
          </a:xfrm>
        </p:grpSpPr>
        <p:sp>
          <p:nvSpPr>
            <p:cNvPr id="28" name="云形标注 27"/>
            <p:cNvSpPr/>
            <p:nvPr/>
          </p:nvSpPr>
          <p:spPr>
            <a:xfrm>
              <a:off x="1219495" y="4055300"/>
              <a:ext cx="1476000" cy="504000"/>
            </a:xfrm>
            <a:prstGeom prst="cloudCallout">
              <a:avLst>
                <a:gd name="adj1" fmla="val 50203"/>
                <a:gd name="adj2" fmla="val -120605"/>
              </a:avLst>
            </a:prstGeom>
          </p:spPr>
          <p:style>
            <a:lnRef idx="2">
              <a:schemeClr val="accent5"/>
            </a:lnRef>
            <a:fillRef idx="1">
              <a:schemeClr val="lt1"/>
            </a:fillRef>
            <a:effectRef idx="0">
              <a:schemeClr val="accent5"/>
            </a:effectRef>
            <a:fontRef idx="minor">
              <a:schemeClr val="dk1"/>
            </a:fontRef>
          </p:style>
          <p:txBody>
            <a:bodyPr rtlCol="0" anchor="ctr"/>
            <a:lstStyle/>
            <a:p>
              <a:endParaRPr lang="zh-CN" altLang="en-US"/>
            </a:p>
          </p:txBody>
        </p:sp>
        <p:sp>
          <p:nvSpPr>
            <p:cNvPr id="29" name="矩形 28"/>
            <p:cNvSpPr/>
            <p:nvPr/>
          </p:nvSpPr>
          <p:spPr>
            <a:xfrm>
              <a:off x="1255864" y="4080840"/>
              <a:ext cx="1440160" cy="369332"/>
            </a:xfrm>
            <a:prstGeom prst="rect">
              <a:avLst/>
            </a:prstGeom>
          </p:spPr>
          <p:txBody>
            <a:bodyPr wrap="square">
              <a:spAutoFit/>
            </a:bodyPr>
            <a:lstStyle/>
            <a:p>
              <a:r>
                <a:rPr lang="en-US" altLang="zh-CN" b="1" i="1" dirty="0">
                  <a:latin typeface="Times New Roman" panose="02020603050405020304" pitchFamily="18" charset="0"/>
                  <a:cs typeface="Times New Roman" panose="02020603050405020304" pitchFamily="18" charset="0"/>
                </a:rPr>
                <a:t>absolute zero</a:t>
              </a:r>
              <a:endParaRPr lang="zh-CN" altLang="en-US" b="1" i="1" dirty="0">
                <a:latin typeface="Times New Roman" panose="02020603050405020304" pitchFamily="18" charset="0"/>
                <a:cs typeface="Times New Roman" panose="02020603050405020304" pitchFamily="18" charset="0"/>
              </a:endParaRPr>
            </a:p>
          </p:txBody>
        </p:sp>
      </p:grpSp>
      <p:pic>
        <p:nvPicPr>
          <p:cNvPr id="7" name="图片 6">
            <a:extLst>
              <a:ext uri="{FF2B5EF4-FFF2-40B4-BE49-F238E27FC236}">
                <a16:creationId xmlns:a16="http://schemas.microsoft.com/office/drawing/2014/main" id="{948C5976-298C-4F12-81C2-C07D3C9766AB}"/>
              </a:ext>
            </a:extLst>
          </p:cNvPr>
          <p:cNvPicPr>
            <a:picLocks noChangeAspect="1"/>
          </p:cNvPicPr>
          <p:nvPr/>
        </p:nvPicPr>
        <p:blipFill>
          <a:blip r:embed="rId13">
            <a:lum bright="-20000" contrast="40000"/>
          </a:blip>
          <a:stretch>
            <a:fillRect/>
          </a:stretch>
        </p:blipFill>
        <p:spPr>
          <a:xfrm>
            <a:off x="7029534" y="798163"/>
            <a:ext cx="2124000" cy="3546782"/>
          </a:xfrm>
          <a:prstGeom prst="rect">
            <a:avLst/>
          </a:prstGeom>
          <a:ln>
            <a:noFill/>
          </a:ln>
          <a:effectLst>
            <a:softEdge rad="112500"/>
          </a:effectLst>
        </p:spPr>
      </p:pic>
      <p:pic>
        <p:nvPicPr>
          <p:cNvPr id="11" name="图片 10">
            <a:extLst>
              <a:ext uri="{FF2B5EF4-FFF2-40B4-BE49-F238E27FC236}">
                <a16:creationId xmlns:a16="http://schemas.microsoft.com/office/drawing/2014/main" id="{6786C2DE-4C86-46AA-AD84-3FF966CACB09}"/>
              </a:ext>
            </a:extLst>
          </p:cNvPr>
          <p:cNvPicPr>
            <a:picLocks noChangeAspect="1"/>
          </p:cNvPicPr>
          <p:nvPr/>
        </p:nvPicPr>
        <p:blipFill>
          <a:blip r:embed="rId14">
            <a:lum bright="-20000" contrast="40000"/>
          </a:blip>
          <a:stretch>
            <a:fillRect/>
          </a:stretch>
        </p:blipFill>
        <p:spPr>
          <a:xfrm>
            <a:off x="6228184" y="1013788"/>
            <a:ext cx="2844000" cy="2740388"/>
          </a:xfrm>
          <a:prstGeom prst="rect">
            <a:avLst/>
          </a:prstGeom>
          <a:ln>
            <a:noFill/>
          </a:ln>
          <a:effectLst>
            <a:softEdge rad="112500"/>
          </a:effectLst>
        </p:spPr>
      </p:pic>
    </p:spTree>
    <p:extLst>
      <p:ext uri="{BB962C8B-B14F-4D97-AF65-F5344CB8AC3E}">
        <p14:creationId xmlns:p14="http://schemas.microsoft.com/office/powerpoint/2010/main" val="40114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60022"/>
                                        </p:tgtEl>
                                        <p:attrNameLst>
                                          <p:attrName>style.visibility</p:attrName>
                                        </p:attrNameLst>
                                      </p:cBhvr>
                                      <p:to>
                                        <p:strVal val="visible"/>
                                      </p:to>
                                    </p:set>
                                    <p:animEffect transition="in" filter="blinds(horizontal)">
                                      <p:cBhvr>
                                        <p:cTn id="7" dur="500"/>
                                        <p:tgtEl>
                                          <p:spTgt spid="1600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linds(horizont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randombar(horizont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randombar(horizont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blinds(horizontal)">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linds(horizontal)">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6002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6"/>
                                        </p:tgtEl>
                                        <p:attrNameLst>
                                          <p:attrName>style.visibility</p:attrName>
                                        </p:attrNameLst>
                                      </p:cBhvr>
                                      <p:to>
                                        <p:strVal val="hidden"/>
                                      </p:to>
                                    </p:set>
                                  </p:childTnLst>
                                </p:cTn>
                              </p:par>
                            </p:childTnLst>
                          </p:cTn>
                        </p:par>
                        <p:par>
                          <p:cTn id="85" fill="hold">
                            <p:stCondLst>
                              <p:cond delay="0"/>
                            </p:stCondLst>
                            <p:childTnLst>
                              <p:par>
                                <p:cTn id="86" presetID="4" presetClass="entr" presetSubtype="16" fill="hold"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box(in)">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7"/>
                                        </p:tgtEl>
                                        <p:attrNameLst>
                                          <p:attrName>style.visibility</p:attrName>
                                        </p:attrNameLst>
                                      </p:cBhvr>
                                      <p:to>
                                        <p:strVal val="hidden"/>
                                      </p:to>
                                    </p:set>
                                  </p:childTnLst>
                                </p:cTn>
                              </p:par>
                            </p:childTnLst>
                          </p:cTn>
                        </p:par>
                        <p:par>
                          <p:cTn id="93" fill="hold">
                            <p:stCondLst>
                              <p:cond delay="0"/>
                            </p:stCondLst>
                            <p:childTnLst>
                              <p:par>
                                <p:cTn id="94" presetID="4" presetClass="entr" presetSubtype="16"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box(in)">
                                      <p:cBhvr>
                                        <p:cTn id="96" dur="500"/>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left)">
                                      <p:cBhvr>
                                        <p:cTn id="101" dur="500"/>
                                        <p:tgtEl>
                                          <p:spTgt spid="23"/>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nodeType="click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randombar(horizontal)">
                                      <p:cBhvr>
                                        <p:cTn id="10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3" grpId="0"/>
      <p:bldP spid="14" grpId="0"/>
      <p:bldP spid="15" grpId="0" animBg="1"/>
      <p:bldP spid="16" grpId="0"/>
      <p:bldP spid="17" grpId="0"/>
      <p:bldP spid="18" grpId="0"/>
      <p:bldP spid="20" grpId="0"/>
      <p:bldP spid="23" grpId="0" animBg="1"/>
      <p:bldP spid="26" grpId="0"/>
      <p:bldP spid="2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38876"/>
            <a:ext cx="5544616" cy="669844"/>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defPPr>
              <a:defRPr lang="zh-CN"/>
            </a:defPPr>
            <a:lvl1pPr marR="0" lvl="0" indent="0" fontAlgn="auto">
              <a:lnSpc>
                <a:spcPct val="100000"/>
              </a:lnSpc>
              <a:spcBef>
                <a:spcPct val="0"/>
              </a:spcBef>
              <a:spcAft>
                <a:spcPts val="0"/>
              </a:spcAft>
              <a:buClrTx/>
              <a:buSzTx/>
              <a:buFontTx/>
              <a:buNone/>
              <a:tabLst/>
              <a:defRPr sz="3200" b="1">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The first law of thermodynamics</a:t>
            </a:r>
            <a:endParaRPr lang="zh-CN" altLang="en-US" dirty="0"/>
          </a:p>
        </p:txBody>
      </p:sp>
      <p:sp>
        <p:nvSpPr>
          <p:cNvPr id="3" name="TextBox 2"/>
          <p:cNvSpPr txBox="1"/>
          <p:nvPr/>
        </p:nvSpPr>
        <p:spPr>
          <a:xfrm>
            <a:off x="366961" y="931135"/>
            <a:ext cx="8551592"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200" dirty="0">
                <a:solidFill>
                  <a:schemeClr val="tx1"/>
                </a:solidFill>
                <a:latin typeface="Times New Roman" pitchFamily="18" charset="0"/>
                <a:cs typeface="Times New Roman" pitchFamily="18" charset="0"/>
              </a:rPr>
              <a:t>If a system undergoes a change from an initial state to a final state, where </a:t>
            </a:r>
            <a:r>
              <a:rPr lang="en-US" altLang="zh-CN" sz="2200" i="1" dirty="0">
                <a:solidFill>
                  <a:schemeClr val="tx1"/>
                </a:solidFill>
                <a:latin typeface="Times New Roman" pitchFamily="18" charset="0"/>
                <a:cs typeface="Times New Roman" pitchFamily="18" charset="0"/>
              </a:rPr>
              <a:t>Q</a:t>
            </a:r>
            <a:r>
              <a:rPr lang="en-US" altLang="zh-CN" sz="2200" dirty="0">
                <a:solidFill>
                  <a:schemeClr val="tx1"/>
                </a:solidFill>
                <a:latin typeface="Times New Roman" pitchFamily="18" charset="0"/>
                <a:cs typeface="Times New Roman" pitchFamily="18" charset="0"/>
              </a:rPr>
              <a:t> is the energy transferred to the system by heat and </a:t>
            </a:r>
            <a:r>
              <a:rPr lang="en-US" altLang="zh-CN" sz="2200" i="1" dirty="0">
                <a:solidFill>
                  <a:schemeClr val="tx1"/>
                </a:solidFill>
                <a:latin typeface="Times New Roman" pitchFamily="18" charset="0"/>
                <a:cs typeface="Times New Roman" pitchFamily="18" charset="0"/>
              </a:rPr>
              <a:t>W</a:t>
            </a:r>
            <a:r>
              <a:rPr lang="en-US" altLang="zh-CN" sz="2200" dirty="0">
                <a:solidFill>
                  <a:schemeClr val="tx1"/>
                </a:solidFill>
                <a:latin typeface="Times New Roman" pitchFamily="18" charset="0"/>
                <a:cs typeface="Times New Roman" pitchFamily="18" charset="0"/>
              </a:rPr>
              <a:t> is the work done on the system, the change in the internal energy </a:t>
            </a:r>
            <a:r>
              <a:rPr lang="zh-CN" altLang="en-US" sz="2200" dirty="0">
                <a:solidFill>
                  <a:schemeClr val="tx1"/>
                </a:solidFill>
                <a:latin typeface="Times New Roman" pitchFamily="18" charset="0"/>
                <a:cs typeface="Times New Roman" pitchFamily="18" charset="0"/>
              </a:rPr>
              <a:t>△</a:t>
            </a:r>
            <a:r>
              <a:rPr lang="en-US" altLang="zh-CN" sz="2200" i="1" dirty="0">
                <a:solidFill>
                  <a:schemeClr val="tx1"/>
                </a:solidFill>
                <a:latin typeface="Times New Roman" pitchFamily="18" charset="0"/>
                <a:cs typeface="Times New Roman" pitchFamily="18" charset="0"/>
              </a:rPr>
              <a:t>U </a:t>
            </a:r>
            <a:r>
              <a:rPr lang="en-US" altLang="zh-CN" sz="2200" dirty="0">
                <a:solidFill>
                  <a:schemeClr val="tx1"/>
                </a:solidFill>
                <a:latin typeface="Times New Roman" pitchFamily="18" charset="0"/>
                <a:cs typeface="Times New Roman" pitchFamily="18" charset="0"/>
              </a:rPr>
              <a:t>of the system:</a:t>
            </a:r>
          </a:p>
        </p:txBody>
      </p:sp>
      <p:grpSp>
        <p:nvGrpSpPr>
          <p:cNvPr id="4" name="组合 27"/>
          <p:cNvGrpSpPr/>
          <p:nvPr/>
        </p:nvGrpSpPr>
        <p:grpSpPr>
          <a:xfrm>
            <a:off x="3568080" y="2174220"/>
            <a:ext cx="1404000" cy="432000"/>
            <a:chOff x="3781588" y="3334204"/>
            <a:chExt cx="1404000" cy="432000"/>
          </a:xfrm>
        </p:grpSpPr>
        <p:graphicFrame>
          <p:nvGraphicFramePr>
            <p:cNvPr id="5" name="Object 5"/>
            <p:cNvGraphicFramePr>
              <a:graphicFrameLocks noChangeAspect="1"/>
            </p:cNvGraphicFramePr>
            <p:nvPr>
              <p:extLst>
                <p:ext uri="{D42A27DB-BD31-4B8C-83A1-F6EECF244321}">
                  <p14:modId xmlns:p14="http://schemas.microsoft.com/office/powerpoint/2010/main" val="402412975"/>
                </p:ext>
              </p:extLst>
            </p:nvPr>
          </p:nvGraphicFramePr>
          <p:xfrm>
            <a:off x="3808679" y="3387046"/>
            <a:ext cx="1376045" cy="364966"/>
          </p:xfrm>
          <a:graphic>
            <a:graphicData uri="http://schemas.openxmlformats.org/presentationml/2006/ole">
              <mc:AlternateContent xmlns:mc="http://schemas.openxmlformats.org/markup-compatibility/2006">
                <mc:Choice xmlns:v="urn:schemas-microsoft-com:vml" Requires="v">
                  <p:oleObj spid="_x0000_s235730" name="公式" r:id="rId3" imgW="812520" imgH="203040" progId="Equation.3">
                    <p:embed/>
                  </p:oleObj>
                </mc:Choice>
                <mc:Fallback>
                  <p:oleObj name="公式" r:id="rId3" imgW="812520" imgH="203040" progId="Equation.3">
                    <p:embed/>
                    <p:pic>
                      <p:nvPicPr>
                        <p:cNvPr id="0" name=""/>
                        <p:cNvPicPr>
                          <a:picLocks noChangeAspect="1" noChangeArrowheads="1"/>
                        </p:cNvPicPr>
                        <p:nvPr/>
                      </p:nvPicPr>
                      <p:blipFill>
                        <a:blip r:embed="rId4"/>
                        <a:srcRect/>
                        <a:stretch>
                          <a:fillRect/>
                        </a:stretch>
                      </p:blipFill>
                      <p:spPr bwMode="auto">
                        <a:xfrm>
                          <a:off x="3808679" y="3387046"/>
                          <a:ext cx="1376045" cy="364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p:nvPr/>
          </p:nvSpPr>
          <p:spPr>
            <a:xfrm>
              <a:off x="3781588" y="3334204"/>
              <a:ext cx="1404000" cy="432000"/>
            </a:xfrm>
            <a:prstGeom prst="rect">
              <a:avLst/>
            </a:prstGeom>
            <a:noFill/>
            <a:ln w="19050">
              <a:solidFill>
                <a:schemeClr val="accent1"/>
              </a:solidFill>
              <a:prstDash val="sysDash"/>
              <a:tailEnd type="none"/>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7" name="图片 6">
            <a:extLst>
              <a:ext uri="{FF2B5EF4-FFF2-40B4-BE49-F238E27FC236}">
                <a16:creationId xmlns:a16="http://schemas.microsoft.com/office/drawing/2014/main" id="{6ED788B3-E407-44EB-B5D2-8936B6E4C07C}"/>
              </a:ext>
            </a:extLst>
          </p:cNvPr>
          <p:cNvPicPr>
            <a:picLocks noChangeAspect="1"/>
          </p:cNvPicPr>
          <p:nvPr/>
        </p:nvPicPr>
        <p:blipFill>
          <a:blip r:embed="rId5">
            <a:lum bright="-20000" contrast="40000"/>
          </a:blip>
          <a:stretch>
            <a:fillRect/>
          </a:stretch>
        </p:blipFill>
        <p:spPr>
          <a:xfrm>
            <a:off x="6897238" y="2237184"/>
            <a:ext cx="2016000" cy="2559968"/>
          </a:xfrm>
          <a:prstGeom prst="rect">
            <a:avLst/>
          </a:prstGeom>
          <a:ln>
            <a:noFill/>
          </a:ln>
          <a:effectLst>
            <a:softEdge rad="112500"/>
          </a:effectLst>
        </p:spPr>
      </p:pic>
      <p:sp>
        <p:nvSpPr>
          <p:cNvPr id="13" name="TextBox 9">
            <a:extLst>
              <a:ext uri="{FF2B5EF4-FFF2-40B4-BE49-F238E27FC236}">
                <a16:creationId xmlns:a16="http://schemas.microsoft.com/office/drawing/2014/main" id="{EF53F530-8156-406E-9D4F-1F232F7A0510}"/>
              </a:ext>
            </a:extLst>
          </p:cNvPr>
          <p:cNvSpPr txBox="1"/>
          <p:nvPr/>
        </p:nvSpPr>
        <p:spPr>
          <a:xfrm>
            <a:off x="323528" y="2780928"/>
            <a:ext cx="6320727"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200" dirty="0">
                <a:solidFill>
                  <a:schemeClr val="tx1"/>
                </a:solidFill>
                <a:latin typeface="Times New Roman" pitchFamily="18" charset="0"/>
                <a:cs typeface="Times New Roman" pitchFamily="18" charset="0"/>
              </a:rPr>
              <a:t>The work </a:t>
            </a:r>
            <a:r>
              <a:rPr lang="en-US" altLang="zh-CN" sz="2200" i="1" dirty="0">
                <a:solidFill>
                  <a:schemeClr val="tx1"/>
                </a:solidFill>
                <a:latin typeface="Times New Roman" pitchFamily="18" charset="0"/>
                <a:cs typeface="Times New Roman" pitchFamily="18" charset="0"/>
              </a:rPr>
              <a:t>W</a:t>
            </a:r>
            <a:r>
              <a:rPr lang="en-US" altLang="zh-CN" sz="2200" dirty="0">
                <a:solidFill>
                  <a:schemeClr val="tx1"/>
                </a:solidFill>
                <a:latin typeface="Times New Roman" pitchFamily="18" charset="0"/>
                <a:cs typeface="Times New Roman" pitchFamily="18" charset="0"/>
              </a:rPr>
              <a:t> done on a gas at constant pressure: </a:t>
            </a:r>
          </a:p>
        </p:txBody>
      </p:sp>
      <p:grpSp>
        <p:nvGrpSpPr>
          <p:cNvPr id="14" name="组合 27">
            <a:extLst>
              <a:ext uri="{FF2B5EF4-FFF2-40B4-BE49-F238E27FC236}">
                <a16:creationId xmlns:a16="http://schemas.microsoft.com/office/drawing/2014/main" id="{DA0183B7-59AA-4733-9766-89AB35A738EF}"/>
              </a:ext>
            </a:extLst>
          </p:cNvPr>
          <p:cNvGrpSpPr/>
          <p:nvPr/>
        </p:nvGrpSpPr>
        <p:grpSpPr>
          <a:xfrm>
            <a:off x="1331640" y="3397646"/>
            <a:ext cx="1284905" cy="396000"/>
            <a:chOff x="3834634" y="3362779"/>
            <a:chExt cx="1284905" cy="396000"/>
          </a:xfrm>
        </p:grpSpPr>
        <p:graphicFrame>
          <p:nvGraphicFramePr>
            <p:cNvPr id="15" name="Object 5">
              <a:extLst>
                <a:ext uri="{FF2B5EF4-FFF2-40B4-BE49-F238E27FC236}">
                  <a16:creationId xmlns:a16="http://schemas.microsoft.com/office/drawing/2014/main" id="{668FD106-B9CD-4E3F-A787-5F061FFD31F9}"/>
                </a:ext>
              </a:extLst>
            </p:cNvPr>
            <p:cNvGraphicFramePr>
              <a:graphicFrameLocks noChangeAspect="1"/>
            </p:cNvGraphicFramePr>
            <p:nvPr>
              <p:extLst>
                <p:ext uri="{D42A27DB-BD31-4B8C-83A1-F6EECF244321}">
                  <p14:modId xmlns:p14="http://schemas.microsoft.com/office/powerpoint/2010/main" val="4226227668"/>
                </p:ext>
              </p:extLst>
            </p:nvPr>
          </p:nvGraphicFramePr>
          <p:xfrm>
            <a:off x="3871764" y="3409903"/>
            <a:ext cx="1247775" cy="320675"/>
          </p:xfrm>
          <a:graphic>
            <a:graphicData uri="http://schemas.openxmlformats.org/presentationml/2006/ole">
              <mc:AlternateContent xmlns:mc="http://schemas.openxmlformats.org/markup-compatibility/2006">
                <mc:Choice xmlns:v="urn:schemas-microsoft-com:vml" Requires="v">
                  <p:oleObj spid="_x0000_s235731" name="Equation" r:id="rId6" imgW="736560" imgH="177480" progId="Equation.DSMT4">
                    <p:embed/>
                  </p:oleObj>
                </mc:Choice>
                <mc:Fallback>
                  <p:oleObj name="Equation" r:id="rId6" imgW="736560" imgH="177480" progId="Equation.DSMT4">
                    <p:embed/>
                    <p:pic>
                      <p:nvPicPr>
                        <p:cNvPr id="5" name="Object 5"/>
                        <p:cNvPicPr>
                          <a:picLocks noChangeAspect="1" noChangeArrowheads="1"/>
                        </p:cNvPicPr>
                        <p:nvPr/>
                      </p:nvPicPr>
                      <p:blipFill>
                        <a:blip r:embed="rId7"/>
                        <a:srcRect/>
                        <a:stretch>
                          <a:fillRect/>
                        </a:stretch>
                      </p:blipFill>
                      <p:spPr bwMode="auto">
                        <a:xfrm>
                          <a:off x="3871764" y="3409903"/>
                          <a:ext cx="1247775"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矩形 15">
              <a:extLst>
                <a:ext uri="{FF2B5EF4-FFF2-40B4-BE49-F238E27FC236}">
                  <a16:creationId xmlns:a16="http://schemas.microsoft.com/office/drawing/2014/main" id="{25463E31-563C-4063-A28F-75A605164C5D}"/>
                </a:ext>
              </a:extLst>
            </p:cNvPr>
            <p:cNvSpPr/>
            <p:nvPr/>
          </p:nvSpPr>
          <p:spPr>
            <a:xfrm>
              <a:off x="3834634" y="3362779"/>
              <a:ext cx="1260000" cy="396000"/>
            </a:xfrm>
            <a:prstGeom prst="rect">
              <a:avLst/>
            </a:prstGeom>
            <a:noFill/>
            <a:ln w="19050">
              <a:solidFill>
                <a:schemeClr val="accent1"/>
              </a:solidFill>
              <a:prstDash val="sysDash"/>
              <a:tailEnd type="none"/>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7" name="TextBox 29">
            <a:extLst>
              <a:ext uri="{FF2B5EF4-FFF2-40B4-BE49-F238E27FC236}">
                <a16:creationId xmlns:a16="http://schemas.microsoft.com/office/drawing/2014/main" id="{AA31845E-8082-4C07-AE34-C3A9B0E356E6}"/>
              </a:ext>
            </a:extLst>
          </p:cNvPr>
          <p:cNvSpPr txBox="1"/>
          <p:nvPr/>
        </p:nvSpPr>
        <p:spPr>
          <a:xfrm>
            <a:off x="2599209" y="3240539"/>
            <a:ext cx="4463510" cy="657488"/>
          </a:xfrm>
          <a:prstGeom prst="rect">
            <a:avLst/>
          </a:prstGeom>
          <a:noFill/>
        </p:spPr>
        <p:txBody>
          <a:bodyPr wrap="square" rtlCol="0">
            <a:spAutoFit/>
          </a:bodyPr>
          <a:lstStyle/>
          <a:p>
            <a:pPr>
              <a:lnSpc>
                <a:spcPct val="120000"/>
              </a:lnSpc>
            </a:pPr>
            <a:r>
              <a:rPr lang="en-US" altLang="zh-CN" sz="1600" dirty="0">
                <a:latin typeface="Times New Roman" pitchFamily="18" charset="0"/>
                <a:ea typeface="楷体" pitchFamily="49" charset="-122"/>
                <a:cs typeface="Times New Roman" pitchFamily="18" charset="0"/>
              </a:rPr>
              <a:t>(</a:t>
            </a:r>
            <a:r>
              <a:rPr lang="en-US" altLang="zh-CN" sz="1600" i="1" dirty="0">
                <a:latin typeface="Times New Roman" pitchFamily="18" charset="0"/>
                <a:ea typeface="楷体" pitchFamily="49" charset="-122"/>
                <a:cs typeface="Times New Roman" pitchFamily="18" charset="0"/>
              </a:rPr>
              <a:t>Note: P is the pressure throughout the gas, </a:t>
            </a:r>
            <a:r>
              <a:rPr lang="zh-CN" altLang="en-US" sz="1600" dirty="0">
                <a:latin typeface="Times New Roman" pitchFamily="18" charset="0"/>
                <a:ea typeface="楷体" pitchFamily="49" charset="-122"/>
                <a:cs typeface="Times New Roman" pitchFamily="18" charset="0"/>
              </a:rPr>
              <a:t>△</a:t>
            </a:r>
            <a:r>
              <a:rPr lang="en-US" altLang="zh-CN" sz="1600" i="1" dirty="0">
                <a:latin typeface="Times New Roman" pitchFamily="18" charset="0"/>
                <a:ea typeface="楷体" pitchFamily="49" charset="-122"/>
                <a:cs typeface="Times New Roman" pitchFamily="18" charset="0"/>
              </a:rPr>
              <a:t>V is the change in volume of the gas during the process.</a:t>
            </a:r>
            <a:r>
              <a:rPr lang="en-US" altLang="zh-CN" sz="1600" dirty="0">
                <a:latin typeface="Times New Roman" pitchFamily="18" charset="0"/>
                <a:ea typeface="楷体" pitchFamily="49" charset="-122"/>
                <a:cs typeface="Times New Roman" pitchFamily="18" charset="0"/>
              </a:rPr>
              <a:t>) </a:t>
            </a:r>
            <a:endParaRPr lang="zh-CN" altLang="en-US" sz="1600" dirty="0">
              <a:latin typeface="Times New Roman" pitchFamily="18" charset="0"/>
              <a:ea typeface="楷体" pitchFamily="49" charset="-122"/>
              <a:cs typeface="Times New Roman" pitchFamily="18" charset="0"/>
            </a:endParaRPr>
          </a:p>
        </p:txBody>
      </p:sp>
      <p:sp>
        <p:nvSpPr>
          <p:cNvPr id="19" name="TextBox 9">
            <a:extLst>
              <a:ext uri="{FF2B5EF4-FFF2-40B4-BE49-F238E27FC236}">
                <a16:creationId xmlns:a16="http://schemas.microsoft.com/office/drawing/2014/main" id="{90C1FE95-B3D8-44B8-91AC-C3488B1AEBDD}"/>
              </a:ext>
            </a:extLst>
          </p:cNvPr>
          <p:cNvSpPr txBox="1"/>
          <p:nvPr/>
        </p:nvSpPr>
        <p:spPr>
          <a:xfrm>
            <a:off x="323528" y="4099719"/>
            <a:ext cx="6320727"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200" dirty="0">
                <a:solidFill>
                  <a:schemeClr val="tx1"/>
                </a:solidFill>
                <a:latin typeface="Times New Roman" pitchFamily="18" charset="0"/>
                <a:cs typeface="Times New Roman" pitchFamily="18" charset="0"/>
              </a:rPr>
              <a:t>The area under the graph in a </a:t>
            </a:r>
            <a:r>
              <a:rPr lang="en-US" altLang="zh-CN" sz="2200" i="1" dirty="0">
                <a:solidFill>
                  <a:schemeClr val="tx1"/>
                </a:solidFill>
                <a:latin typeface="Times New Roman" pitchFamily="18" charset="0"/>
                <a:cs typeface="Times New Roman" pitchFamily="18" charset="0"/>
              </a:rPr>
              <a:t>PV</a:t>
            </a:r>
            <a:r>
              <a:rPr lang="en-US" altLang="zh-CN" sz="2200" dirty="0">
                <a:solidFill>
                  <a:schemeClr val="tx1"/>
                </a:solidFill>
                <a:latin typeface="Times New Roman" pitchFamily="18" charset="0"/>
                <a:cs typeface="Times New Roman" pitchFamily="18" charset="0"/>
              </a:rPr>
              <a:t> diagram is </a:t>
            </a:r>
            <a:r>
              <a:rPr lang="en-US" altLang="zh-CN" sz="2200" i="1" dirty="0">
                <a:solidFill>
                  <a:schemeClr val="tx1"/>
                </a:solidFill>
                <a:latin typeface="Times New Roman" pitchFamily="18" charset="0"/>
                <a:cs typeface="Times New Roman" pitchFamily="18" charset="0"/>
              </a:rPr>
              <a:t>equal to</a:t>
            </a:r>
            <a:r>
              <a:rPr lang="en-US" altLang="zh-CN" sz="2200" dirty="0">
                <a:solidFill>
                  <a:schemeClr val="tx1"/>
                </a:solidFill>
                <a:latin typeface="Times New Roman" pitchFamily="18" charset="0"/>
                <a:cs typeface="Times New Roman" pitchFamily="18" charset="0"/>
              </a:rPr>
              <a:t> in magnitude to the work done on the gas. </a:t>
            </a:r>
          </a:p>
        </p:txBody>
      </p:sp>
      <p:pic>
        <p:nvPicPr>
          <p:cNvPr id="20" name="图片 19">
            <a:extLst>
              <a:ext uri="{FF2B5EF4-FFF2-40B4-BE49-F238E27FC236}">
                <a16:creationId xmlns:a16="http://schemas.microsoft.com/office/drawing/2014/main" id="{B8A46163-2834-46D6-9453-16557D350580}"/>
              </a:ext>
            </a:extLst>
          </p:cNvPr>
          <p:cNvPicPr>
            <a:picLocks noChangeAspect="1"/>
          </p:cNvPicPr>
          <p:nvPr/>
        </p:nvPicPr>
        <p:blipFill>
          <a:blip r:embed="rId8">
            <a:lum bright="-20000" contrast="40000"/>
          </a:blip>
          <a:stretch>
            <a:fillRect/>
          </a:stretch>
        </p:blipFill>
        <p:spPr>
          <a:xfrm>
            <a:off x="6895306" y="4920626"/>
            <a:ext cx="2016000" cy="1604718"/>
          </a:xfrm>
          <a:prstGeom prst="rect">
            <a:avLst/>
          </a:prstGeom>
          <a:ln>
            <a:noFill/>
          </a:ln>
          <a:effectLst>
            <a:softEdge rad="112500"/>
          </a:effectLst>
        </p:spPr>
      </p:pic>
      <p:sp>
        <p:nvSpPr>
          <p:cNvPr id="21" name="TextBox 9">
            <a:extLst>
              <a:ext uri="{FF2B5EF4-FFF2-40B4-BE49-F238E27FC236}">
                <a16:creationId xmlns:a16="http://schemas.microsoft.com/office/drawing/2014/main" id="{70A51FB3-2474-4597-8B86-F883117E82E1}"/>
              </a:ext>
            </a:extLst>
          </p:cNvPr>
          <p:cNvSpPr txBox="1"/>
          <p:nvPr/>
        </p:nvSpPr>
        <p:spPr>
          <a:xfrm>
            <a:off x="333053" y="4999950"/>
            <a:ext cx="6562253"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200" dirty="0">
                <a:solidFill>
                  <a:schemeClr val="tx1"/>
                </a:solidFill>
                <a:latin typeface="Times New Roman" pitchFamily="18" charset="0"/>
                <a:cs typeface="Times New Roman" pitchFamily="18" charset="0"/>
              </a:rPr>
              <a:t>For a monatomic ideal gas, change in internal energy:</a:t>
            </a:r>
          </a:p>
        </p:txBody>
      </p:sp>
      <p:grpSp>
        <p:nvGrpSpPr>
          <p:cNvPr id="22" name="组合 27">
            <a:extLst>
              <a:ext uri="{FF2B5EF4-FFF2-40B4-BE49-F238E27FC236}">
                <a16:creationId xmlns:a16="http://schemas.microsoft.com/office/drawing/2014/main" id="{E77E8D1A-8CCB-4056-8F14-83FED4912541}"/>
              </a:ext>
            </a:extLst>
          </p:cNvPr>
          <p:cNvGrpSpPr/>
          <p:nvPr/>
        </p:nvGrpSpPr>
        <p:grpSpPr>
          <a:xfrm>
            <a:off x="971600" y="5383684"/>
            <a:ext cx="2537991" cy="709612"/>
            <a:chOff x="3217220" y="3216963"/>
            <a:chExt cx="2537991" cy="709612"/>
          </a:xfrm>
        </p:grpSpPr>
        <p:graphicFrame>
          <p:nvGraphicFramePr>
            <p:cNvPr id="23" name="Object 5">
              <a:extLst>
                <a:ext uri="{FF2B5EF4-FFF2-40B4-BE49-F238E27FC236}">
                  <a16:creationId xmlns:a16="http://schemas.microsoft.com/office/drawing/2014/main" id="{CB8E3FA6-6F42-46D4-820A-6C910478EAAB}"/>
                </a:ext>
              </a:extLst>
            </p:cNvPr>
            <p:cNvGraphicFramePr>
              <a:graphicFrameLocks noChangeAspect="1"/>
            </p:cNvGraphicFramePr>
            <p:nvPr>
              <p:extLst>
                <p:ext uri="{D42A27DB-BD31-4B8C-83A1-F6EECF244321}">
                  <p14:modId xmlns:p14="http://schemas.microsoft.com/office/powerpoint/2010/main" val="3860825069"/>
                </p:ext>
              </p:extLst>
            </p:nvPr>
          </p:nvGraphicFramePr>
          <p:xfrm>
            <a:off x="3237436" y="3216963"/>
            <a:ext cx="2517775" cy="709612"/>
          </p:xfrm>
          <a:graphic>
            <a:graphicData uri="http://schemas.openxmlformats.org/presentationml/2006/ole">
              <mc:AlternateContent xmlns:mc="http://schemas.openxmlformats.org/markup-compatibility/2006">
                <mc:Choice xmlns:v="urn:schemas-microsoft-com:vml" Requires="v">
                  <p:oleObj spid="_x0000_s235732" name="Equation" r:id="rId9" imgW="1485720" imgH="393480" progId="Equation.DSMT4">
                    <p:embed/>
                  </p:oleObj>
                </mc:Choice>
                <mc:Fallback>
                  <p:oleObj name="Equation" r:id="rId9" imgW="1485720" imgH="393480" progId="Equation.DSMT4">
                    <p:embed/>
                    <p:pic>
                      <p:nvPicPr>
                        <p:cNvPr id="15" name="Object 5">
                          <a:extLst>
                            <a:ext uri="{FF2B5EF4-FFF2-40B4-BE49-F238E27FC236}">
                              <a16:creationId xmlns:a16="http://schemas.microsoft.com/office/drawing/2014/main" id="{668FD106-B9CD-4E3F-A787-5F061FFD31F9}"/>
                            </a:ext>
                          </a:extLst>
                        </p:cNvPr>
                        <p:cNvPicPr>
                          <a:picLocks noChangeAspect="1" noChangeArrowheads="1"/>
                        </p:cNvPicPr>
                        <p:nvPr/>
                      </p:nvPicPr>
                      <p:blipFill>
                        <a:blip r:embed="rId10"/>
                        <a:srcRect/>
                        <a:stretch>
                          <a:fillRect/>
                        </a:stretch>
                      </p:blipFill>
                      <p:spPr bwMode="auto">
                        <a:xfrm>
                          <a:off x="3237436" y="3216963"/>
                          <a:ext cx="2517775" cy="70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矩形 23">
              <a:extLst>
                <a:ext uri="{FF2B5EF4-FFF2-40B4-BE49-F238E27FC236}">
                  <a16:creationId xmlns:a16="http://schemas.microsoft.com/office/drawing/2014/main" id="{9309912B-AAB2-468A-B94D-E40A7FCAB651}"/>
                </a:ext>
              </a:extLst>
            </p:cNvPr>
            <p:cNvSpPr/>
            <p:nvPr/>
          </p:nvSpPr>
          <p:spPr>
            <a:xfrm>
              <a:off x="3217220" y="3277054"/>
              <a:ext cx="2520000" cy="612000"/>
            </a:xfrm>
            <a:prstGeom prst="rect">
              <a:avLst/>
            </a:prstGeom>
            <a:noFill/>
            <a:ln w="19050">
              <a:solidFill>
                <a:schemeClr val="accent1"/>
              </a:solidFill>
              <a:prstDash val="sysDash"/>
              <a:tailEnd type="none"/>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5" name="TextBox 29">
            <a:extLst>
              <a:ext uri="{FF2B5EF4-FFF2-40B4-BE49-F238E27FC236}">
                <a16:creationId xmlns:a16="http://schemas.microsoft.com/office/drawing/2014/main" id="{4038FB51-E54B-4FAD-9F55-808B7D82CA0F}"/>
              </a:ext>
            </a:extLst>
          </p:cNvPr>
          <p:cNvSpPr txBox="1"/>
          <p:nvPr/>
        </p:nvSpPr>
        <p:spPr>
          <a:xfrm>
            <a:off x="3483891" y="5398287"/>
            <a:ext cx="3411415" cy="683264"/>
          </a:xfrm>
          <a:prstGeom prst="rect">
            <a:avLst/>
          </a:prstGeom>
          <a:noFill/>
        </p:spPr>
        <p:txBody>
          <a:bodyPr wrap="square" rtlCol="0">
            <a:spAutoFit/>
          </a:bodyPr>
          <a:lstStyle/>
          <a:p>
            <a:pPr>
              <a:lnSpc>
                <a:spcPct val="120000"/>
              </a:lnSpc>
            </a:pPr>
            <a:r>
              <a:rPr lang="en-US" altLang="zh-CN" sz="1600" dirty="0">
                <a:latin typeface="Times New Roman" pitchFamily="18" charset="0"/>
                <a:ea typeface="楷体" pitchFamily="49" charset="-122"/>
                <a:cs typeface="Times New Roman" pitchFamily="18" charset="0"/>
              </a:rPr>
              <a:t>(</a:t>
            </a:r>
            <a:r>
              <a:rPr lang="en-US" altLang="zh-CN" sz="1600" i="1" dirty="0">
                <a:latin typeface="Times New Roman" pitchFamily="18" charset="0"/>
                <a:ea typeface="楷体" pitchFamily="49" charset="-122"/>
                <a:cs typeface="Times New Roman" pitchFamily="18" charset="0"/>
              </a:rPr>
              <a:t>Note: </a:t>
            </a:r>
            <a:r>
              <a:rPr lang="en-US" altLang="zh-CN" sz="1600" i="1" dirty="0" err="1">
                <a:latin typeface="Times New Roman" pitchFamily="18" charset="0"/>
                <a:ea typeface="楷体" pitchFamily="49" charset="-122"/>
                <a:cs typeface="Times New Roman" pitchFamily="18" charset="0"/>
              </a:rPr>
              <a:t>C</a:t>
            </a:r>
            <a:r>
              <a:rPr lang="en-US" altLang="zh-CN" sz="1600" i="1" baseline="-25000" dirty="0" err="1">
                <a:latin typeface="Times New Roman" pitchFamily="18" charset="0"/>
                <a:ea typeface="楷体" pitchFamily="49" charset="-122"/>
                <a:cs typeface="Times New Roman" pitchFamily="18" charset="0"/>
              </a:rPr>
              <a:t>v</a:t>
            </a:r>
            <a:r>
              <a:rPr lang="en-US" altLang="zh-CN" sz="1600" i="1" dirty="0">
                <a:latin typeface="Times New Roman" pitchFamily="18" charset="0"/>
                <a:ea typeface="楷体" pitchFamily="49" charset="-122"/>
                <a:cs typeface="Times New Roman" pitchFamily="18" charset="0"/>
              </a:rPr>
              <a:t> is the </a:t>
            </a:r>
            <a:r>
              <a:rPr lang="en-US" altLang="zh-CN" sz="1600" i="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molar specific heat </a:t>
            </a:r>
            <a:r>
              <a:rPr lang="en-US" altLang="zh-CN" sz="1600" i="1" dirty="0">
                <a:latin typeface="Times New Roman" pitchFamily="18" charset="0"/>
                <a:ea typeface="楷体" pitchFamily="49" charset="-122"/>
                <a:cs typeface="Times New Roman" pitchFamily="18" charset="0"/>
              </a:rPr>
              <a:t>at constant volume of the gas</a:t>
            </a:r>
            <a:r>
              <a:rPr lang="en-US" altLang="zh-CN" sz="1600" dirty="0">
                <a:latin typeface="Times New Roman" pitchFamily="18" charset="0"/>
                <a:ea typeface="楷体" pitchFamily="49" charset="-122"/>
                <a:cs typeface="Times New Roman" pitchFamily="18" charset="0"/>
              </a:rPr>
              <a:t>, </a:t>
            </a:r>
            <a:r>
              <a:rPr lang="en-US" altLang="zh-CN" sz="1600" i="1" dirty="0" err="1">
                <a:solidFill>
                  <a:srgbClr val="0000FF"/>
                </a:solidFill>
                <a:latin typeface="Times New Roman" pitchFamily="18" charset="0"/>
                <a:ea typeface="楷体" pitchFamily="49" charset="-122"/>
                <a:cs typeface="Times New Roman" pitchFamily="18" charset="0"/>
              </a:rPr>
              <a:t>C</a:t>
            </a:r>
            <a:r>
              <a:rPr lang="en-US" altLang="zh-CN" sz="1600" i="1" baseline="-25000" dirty="0" err="1">
                <a:solidFill>
                  <a:srgbClr val="0000FF"/>
                </a:solidFill>
                <a:latin typeface="Times New Roman" pitchFamily="18" charset="0"/>
                <a:ea typeface="楷体" pitchFamily="49" charset="-122"/>
                <a:cs typeface="Times New Roman" pitchFamily="18" charset="0"/>
              </a:rPr>
              <a:t>v</a:t>
            </a:r>
            <a:r>
              <a:rPr lang="en-US" altLang="zh-CN" sz="1600" dirty="0">
                <a:solidFill>
                  <a:srgbClr val="0000FF"/>
                </a:solidFill>
                <a:latin typeface="Times New Roman" pitchFamily="18" charset="0"/>
                <a:ea typeface="楷体" pitchFamily="49" charset="-122"/>
                <a:cs typeface="Times New Roman" pitchFamily="18" charset="0"/>
              </a:rPr>
              <a:t> = 3</a:t>
            </a:r>
            <a:r>
              <a:rPr lang="en-US" altLang="zh-CN" sz="1600" i="1" dirty="0">
                <a:solidFill>
                  <a:srgbClr val="0000FF"/>
                </a:solidFill>
                <a:latin typeface="Times New Roman" pitchFamily="18" charset="0"/>
                <a:ea typeface="楷体" pitchFamily="49" charset="-122"/>
                <a:cs typeface="Times New Roman" pitchFamily="18" charset="0"/>
              </a:rPr>
              <a:t>R</a:t>
            </a:r>
            <a:r>
              <a:rPr lang="en-US" altLang="zh-CN" sz="1600" dirty="0">
                <a:solidFill>
                  <a:srgbClr val="0000FF"/>
                </a:solidFill>
                <a:latin typeface="Times New Roman" pitchFamily="18" charset="0"/>
                <a:ea typeface="楷体" pitchFamily="49" charset="-122"/>
                <a:cs typeface="Times New Roman" pitchFamily="18" charset="0"/>
              </a:rPr>
              <a:t>/2</a:t>
            </a:r>
            <a:r>
              <a:rPr lang="en-US" altLang="zh-CN" sz="1600" i="1" dirty="0">
                <a:latin typeface="Times New Roman" pitchFamily="18" charset="0"/>
                <a:ea typeface="楷体" pitchFamily="49" charset="-122"/>
                <a:cs typeface="Times New Roman" pitchFamily="18" charset="0"/>
              </a:rPr>
              <a:t>.</a:t>
            </a:r>
            <a:r>
              <a:rPr lang="en-US" altLang="zh-CN" sz="1600" dirty="0">
                <a:latin typeface="Times New Roman" pitchFamily="18" charset="0"/>
                <a:ea typeface="楷体" pitchFamily="49" charset="-122"/>
                <a:cs typeface="Times New Roman" pitchFamily="18" charset="0"/>
              </a:rPr>
              <a:t>) </a:t>
            </a:r>
            <a:endParaRPr lang="zh-CN" altLang="en-US" sz="1600" dirty="0">
              <a:latin typeface="Times New Roman" pitchFamily="18" charset="0"/>
              <a:ea typeface="楷体" pitchFamily="49" charset="-122"/>
              <a:cs typeface="Times New Roman" pitchFamily="18" charset="0"/>
            </a:endParaRPr>
          </a:p>
        </p:txBody>
      </p:sp>
    </p:spTree>
    <p:extLst>
      <p:ext uri="{BB962C8B-B14F-4D97-AF65-F5344CB8AC3E}">
        <p14:creationId xmlns:p14="http://schemas.microsoft.com/office/powerpoint/2010/main" val="16913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500"/>
                            </p:stCondLst>
                            <p:childTnLst>
                              <p:par>
                                <p:cTn id="28" presetID="6"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500"/>
                                        <p:tgtEl>
                                          <p:spTgt spid="14"/>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500"/>
                            </p:stCondLst>
                            <p:childTnLst>
                              <p:par>
                                <p:cTn id="50" presetID="6" presetClass="entr" presetSubtype="16"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500"/>
                                        <p:tgtEl>
                                          <p:spTgt spid="22"/>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p:bldP spid="17" grpId="0"/>
      <p:bldP spid="19" grpId="0"/>
      <p:bldP spid="21"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4">
            <a:extLst>
              <a:ext uri="{FF2B5EF4-FFF2-40B4-BE49-F238E27FC236}">
                <a16:creationId xmlns:a16="http://schemas.microsoft.com/office/drawing/2014/main" id="{0FC57188-2ACD-499E-A718-9ED320524AE4}"/>
              </a:ext>
            </a:extLst>
          </p:cNvPr>
          <p:cNvSpPr txBox="1"/>
          <p:nvPr/>
        </p:nvSpPr>
        <p:spPr>
          <a:xfrm>
            <a:off x="35496" y="260648"/>
            <a:ext cx="3550164" cy="492443"/>
          </a:xfrm>
          <a:prstGeom prst="rect">
            <a:avLst/>
          </a:prstGeom>
          <a:noFill/>
        </p:spPr>
        <p:txBody>
          <a:bodyPr wrap="square" rtlCol="0">
            <a:spAutoFit/>
          </a:bodyPr>
          <a:lstStyle/>
          <a:p>
            <a:r>
              <a:rPr lang="en-US" altLang="zh-CN" sz="2600" b="1" dirty="0">
                <a:latin typeface="Times New Roman" pitchFamily="18" charset="0"/>
                <a:cs typeface="Times New Roman" pitchFamily="18" charset="0"/>
              </a:rPr>
              <a:t>♠ Isobaric Processes:</a:t>
            </a:r>
            <a:endParaRPr lang="zh-CN" altLang="en-US" sz="2600" b="1" dirty="0">
              <a:latin typeface="Times New Roman" pitchFamily="18" charset="0"/>
              <a:cs typeface="Times New Roman" pitchFamily="18" charset="0"/>
            </a:endParaRPr>
          </a:p>
        </p:txBody>
      </p:sp>
      <p:pic>
        <p:nvPicPr>
          <p:cNvPr id="3" name="图片 2">
            <a:extLst>
              <a:ext uri="{FF2B5EF4-FFF2-40B4-BE49-F238E27FC236}">
                <a16:creationId xmlns:a16="http://schemas.microsoft.com/office/drawing/2014/main" id="{E6066967-B967-4862-B799-C9DAE242C730}"/>
              </a:ext>
            </a:extLst>
          </p:cNvPr>
          <p:cNvPicPr>
            <a:picLocks noChangeAspect="1"/>
          </p:cNvPicPr>
          <p:nvPr/>
        </p:nvPicPr>
        <p:blipFill>
          <a:blip r:embed="rId4">
            <a:lum bright="-20000" contrast="40000"/>
          </a:blip>
          <a:stretch>
            <a:fillRect/>
          </a:stretch>
        </p:blipFill>
        <p:spPr>
          <a:xfrm>
            <a:off x="7055208" y="506869"/>
            <a:ext cx="1836000" cy="1684916"/>
          </a:xfrm>
          <a:prstGeom prst="rect">
            <a:avLst/>
          </a:prstGeom>
        </p:spPr>
      </p:pic>
      <p:sp>
        <p:nvSpPr>
          <p:cNvPr id="4" name="TextBox 9">
            <a:extLst>
              <a:ext uri="{FF2B5EF4-FFF2-40B4-BE49-F238E27FC236}">
                <a16:creationId xmlns:a16="http://schemas.microsoft.com/office/drawing/2014/main" id="{BD1F99EC-9F5F-41B2-B232-58883AC1ED04}"/>
              </a:ext>
            </a:extLst>
          </p:cNvPr>
          <p:cNvSpPr txBox="1"/>
          <p:nvPr/>
        </p:nvSpPr>
        <p:spPr>
          <a:xfrm>
            <a:off x="425296" y="753091"/>
            <a:ext cx="6528144"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In an isobaric process, the pressure remains constant as the gas expands or is compressed. </a:t>
            </a:r>
          </a:p>
        </p:txBody>
      </p:sp>
      <p:graphicFrame>
        <p:nvGraphicFramePr>
          <p:cNvPr id="5" name="对象 4">
            <a:extLst>
              <a:ext uri="{FF2B5EF4-FFF2-40B4-BE49-F238E27FC236}">
                <a16:creationId xmlns:a16="http://schemas.microsoft.com/office/drawing/2014/main" id="{DC28B962-7426-4CAF-AE52-D6B87BDDB7A0}"/>
              </a:ext>
            </a:extLst>
          </p:cNvPr>
          <p:cNvGraphicFramePr>
            <a:graphicFrameLocks noChangeAspect="1"/>
          </p:cNvGraphicFramePr>
          <p:nvPr>
            <p:extLst>
              <p:ext uri="{D42A27DB-BD31-4B8C-83A1-F6EECF244321}">
                <p14:modId xmlns:p14="http://schemas.microsoft.com/office/powerpoint/2010/main" val="3467912239"/>
              </p:ext>
            </p:extLst>
          </p:nvPr>
        </p:nvGraphicFramePr>
        <p:xfrm>
          <a:off x="1115616" y="1676838"/>
          <a:ext cx="2717800" cy="338137"/>
        </p:xfrm>
        <a:graphic>
          <a:graphicData uri="http://schemas.openxmlformats.org/presentationml/2006/ole">
            <mc:AlternateContent xmlns:mc="http://schemas.openxmlformats.org/markup-compatibility/2006">
              <mc:Choice xmlns:v="urn:schemas-microsoft-com:vml" Requires="v">
                <p:oleObj spid="_x0000_s242023" name="Equation" r:id="rId5" imgW="1625400" imgH="203040" progId="Equation.DSMT4">
                  <p:embed/>
                </p:oleObj>
              </mc:Choice>
              <mc:Fallback>
                <p:oleObj name="Equation" r:id="rId5" imgW="1625400" imgH="203040" progId="Equation.DSMT4">
                  <p:embed/>
                  <p:pic>
                    <p:nvPicPr>
                      <p:cNvPr id="17" name="对象 16"/>
                      <p:cNvPicPr>
                        <a:picLocks noChangeAspect="1" noChangeArrowheads="1"/>
                      </p:cNvPicPr>
                      <p:nvPr/>
                    </p:nvPicPr>
                    <p:blipFill>
                      <a:blip r:embed="rId6"/>
                      <a:srcRect/>
                      <a:stretch>
                        <a:fillRect/>
                      </a:stretch>
                    </p:blipFill>
                    <p:spPr bwMode="auto">
                      <a:xfrm>
                        <a:off x="1115616" y="1676838"/>
                        <a:ext cx="2717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a:extLst>
              <a:ext uri="{FF2B5EF4-FFF2-40B4-BE49-F238E27FC236}">
                <a16:creationId xmlns:a16="http://schemas.microsoft.com/office/drawing/2014/main" id="{0E3EB4AD-E97C-4929-80EA-12F55A800C82}"/>
              </a:ext>
            </a:extLst>
          </p:cNvPr>
          <p:cNvGraphicFramePr>
            <a:graphicFrameLocks noChangeAspect="1"/>
          </p:cNvGraphicFramePr>
          <p:nvPr>
            <p:extLst>
              <p:ext uri="{D42A27DB-BD31-4B8C-83A1-F6EECF244321}">
                <p14:modId xmlns:p14="http://schemas.microsoft.com/office/powerpoint/2010/main" val="2642303271"/>
              </p:ext>
            </p:extLst>
          </p:nvPr>
        </p:nvGraphicFramePr>
        <p:xfrm>
          <a:off x="2301823" y="2086642"/>
          <a:ext cx="1406081" cy="376492"/>
        </p:xfrm>
        <a:graphic>
          <a:graphicData uri="http://schemas.openxmlformats.org/presentationml/2006/ole">
            <mc:AlternateContent xmlns:mc="http://schemas.openxmlformats.org/markup-compatibility/2006">
              <mc:Choice xmlns:v="urn:schemas-microsoft-com:vml" Requires="v">
                <p:oleObj spid="_x0000_s242024" name="Equation" r:id="rId7" imgW="850680" imgH="228600" progId="Equation.DSMT4">
                  <p:embed/>
                </p:oleObj>
              </mc:Choice>
              <mc:Fallback>
                <p:oleObj name="Equation" r:id="rId7" imgW="850680" imgH="228600" progId="Equation.DSMT4">
                  <p:embed/>
                  <p:pic>
                    <p:nvPicPr>
                      <p:cNvPr id="19" name="对象 18"/>
                      <p:cNvPicPr>
                        <a:picLocks noChangeAspect="1" noChangeArrowheads="1"/>
                      </p:cNvPicPr>
                      <p:nvPr/>
                    </p:nvPicPr>
                    <p:blipFill>
                      <a:blip r:embed="rId8"/>
                      <a:srcRect/>
                      <a:stretch>
                        <a:fillRect/>
                      </a:stretch>
                    </p:blipFill>
                    <p:spPr bwMode="auto">
                      <a:xfrm>
                        <a:off x="2301823" y="2086642"/>
                        <a:ext cx="1406081" cy="376492"/>
                      </a:xfrm>
                      <a:prstGeom prst="rect">
                        <a:avLst/>
                      </a:prstGeom>
                      <a:noFill/>
                      <a:ln>
                        <a:noFill/>
                      </a:ln>
                    </p:spPr>
                  </p:pic>
                </p:oleObj>
              </mc:Fallback>
            </mc:AlternateContent>
          </a:graphicData>
        </a:graphic>
      </p:graphicFrame>
      <p:graphicFrame>
        <p:nvGraphicFramePr>
          <p:cNvPr id="7" name="对象 6">
            <a:extLst>
              <a:ext uri="{FF2B5EF4-FFF2-40B4-BE49-F238E27FC236}">
                <a16:creationId xmlns:a16="http://schemas.microsoft.com/office/drawing/2014/main" id="{2A1E93E3-9DC0-4BEB-A359-EECF56047B56}"/>
              </a:ext>
            </a:extLst>
          </p:cNvPr>
          <p:cNvGraphicFramePr>
            <a:graphicFrameLocks noChangeAspect="1"/>
          </p:cNvGraphicFramePr>
          <p:nvPr>
            <p:extLst>
              <p:ext uri="{D42A27DB-BD31-4B8C-83A1-F6EECF244321}">
                <p14:modId xmlns:p14="http://schemas.microsoft.com/office/powerpoint/2010/main" val="3516501729"/>
              </p:ext>
            </p:extLst>
          </p:nvPr>
        </p:nvGraphicFramePr>
        <p:xfrm>
          <a:off x="2204763" y="2543175"/>
          <a:ext cx="1449388" cy="292100"/>
        </p:xfrm>
        <a:graphic>
          <a:graphicData uri="http://schemas.openxmlformats.org/presentationml/2006/ole">
            <mc:AlternateContent xmlns:mc="http://schemas.openxmlformats.org/markup-compatibility/2006">
              <mc:Choice xmlns:v="urn:schemas-microsoft-com:vml" Requires="v">
                <p:oleObj spid="_x0000_s242025" name="Equation" r:id="rId9" imgW="876240" imgH="177480" progId="Equation.DSMT4">
                  <p:embed/>
                </p:oleObj>
              </mc:Choice>
              <mc:Fallback>
                <p:oleObj name="Equation" r:id="rId9" imgW="876240" imgH="177480" progId="Equation.DSMT4">
                  <p:embed/>
                  <p:pic>
                    <p:nvPicPr>
                      <p:cNvPr id="6" name="对象 5">
                        <a:extLst>
                          <a:ext uri="{FF2B5EF4-FFF2-40B4-BE49-F238E27FC236}">
                            <a16:creationId xmlns:a16="http://schemas.microsoft.com/office/drawing/2014/main" id="{0E3EB4AD-E97C-4929-80EA-12F55A800C82}"/>
                          </a:ext>
                        </a:extLst>
                      </p:cNvPr>
                      <p:cNvPicPr>
                        <a:picLocks noChangeAspect="1" noChangeArrowheads="1"/>
                      </p:cNvPicPr>
                      <p:nvPr/>
                    </p:nvPicPr>
                    <p:blipFill>
                      <a:blip r:embed="rId10"/>
                      <a:srcRect/>
                      <a:stretch>
                        <a:fillRect/>
                      </a:stretch>
                    </p:blipFill>
                    <p:spPr bwMode="auto">
                      <a:xfrm>
                        <a:off x="2204763" y="2543175"/>
                        <a:ext cx="1449388" cy="292100"/>
                      </a:xfrm>
                      <a:prstGeom prst="rect">
                        <a:avLst/>
                      </a:prstGeom>
                      <a:noFill/>
                      <a:ln>
                        <a:noFill/>
                      </a:ln>
                    </p:spPr>
                  </p:pic>
                </p:oleObj>
              </mc:Fallback>
            </mc:AlternateContent>
          </a:graphicData>
        </a:graphic>
      </p:graphicFrame>
      <p:sp>
        <p:nvSpPr>
          <p:cNvPr id="8" name="右大括号 7">
            <a:extLst>
              <a:ext uri="{FF2B5EF4-FFF2-40B4-BE49-F238E27FC236}">
                <a16:creationId xmlns:a16="http://schemas.microsoft.com/office/drawing/2014/main" id="{B1F8F52A-559D-46D8-A445-4ACBC8611D1A}"/>
              </a:ext>
            </a:extLst>
          </p:cNvPr>
          <p:cNvSpPr/>
          <p:nvPr/>
        </p:nvSpPr>
        <p:spPr>
          <a:xfrm>
            <a:off x="3812084" y="1795012"/>
            <a:ext cx="180000" cy="1332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9" name="燕尾形箭头 20">
            <a:extLst>
              <a:ext uri="{FF2B5EF4-FFF2-40B4-BE49-F238E27FC236}">
                <a16:creationId xmlns:a16="http://schemas.microsoft.com/office/drawing/2014/main" id="{911C8BAC-1F69-4996-823A-6362FC5CFFF6}"/>
              </a:ext>
            </a:extLst>
          </p:cNvPr>
          <p:cNvSpPr/>
          <p:nvPr/>
        </p:nvSpPr>
        <p:spPr>
          <a:xfrm>
            <a:off x="4166769" y="2338963"/>
            <a:ext cx="231790" cy="216024"/>
          </a:xfrm>
          <a:prstGeom prst="notched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3DDDEFBA-7745-4C99-AB96-861656550A05}"/>
              </a:ext>
            </a:extLst>
          </p:cNvPr>
          <p:cNvGrpSpPr/>
          <p:nvPr/>
        </p:nvGrpSpPr>
        <p:grpSpPr>
          <a:xfrm>
            <a:off x="4591309" y="2250869"/>
            <a:ext cx="1296000" cy="432000"/>
            <a:chOff x="-391571" y="1507030"/>
            <a:chExt cx="1296000" cy="432000"/>
          </a:xfrm>
        </p:grpSpPr>
        <p:graphicFrame>
          <p:nvGraphicFramePr>
            <p:cNvPr id="11" name="对象 10">
              <a:extLst>
                <a:ext uri="{FF2B5EF4-FFF2-40B4-BE49-F238E27FC236}">
                  <a16:creationId xmlns:a16="http://schemas.microsoft.com/office/drawing/2014/main" id="{95EAE931-B22C-4B8C-8DE7-6BD120D479AF}"/>
                </a:ext>
              </a:extLst>
            </p:cNvPr>
            <p:cNvGraphicFramePr>
              <a:graphicFrameLocks noChangeAspect="1"/>
            </p:cNvGraphicFramePr>
            <p:nvPr>
              <p:extLst>
                <p:ext uri="{D42A27DB-BD31-4B8C-83A1-F6EECF244321}">
                  <p14:modId xmlns:p14="http://schemas.microsoft.com/office/powerpoint/2010/main" val="49125064"/>
                </p:ext>
              </p:extLst>
            </p:nvPr>
          </p:nvGraphicFramePr>
          <p:xfrm>
            <a:off x="-372908" y="1528295"/>
            <a:ext cx="1258172" cy="397620"/>
          </p:xfrm>
          <a:graphic>
            <a:graphicData uri="http://schemas.openxmlformats.org/presentationml/2006/ole">
              <mc:AlternateContent xmlns:mc="http://schemas.openxmlformats.org/markup-compatibility/2006">
                <mc:Choice xmlns:v="urn:schemas-microsoft-com:vml" Requires="v">
                  <p:oleObj spid="_x0000_s242026" name="Equation" r:id="rId11" imgW="761760" imgH="241200" progId="Equation.DSMT4">
                    <p:embed/>
                  </p:oleObj>
                </mc:Choice>
                <mc:Fallback>
                  <p:oleObj name="Equation" r:id="rId11" imgW="761760" imgH="241200" progId="Equation.DSMT4">
                    <p:embed/>
                    <p:pic>
                      <p:nvPicPr>
                        <p:cNvPr id="23" name="对象 22"/>
                        <p:cNvPicPr>
                          <a:picLocks noChangeAspect="1" noChangeArrowheads="1"/>
                        </p:cNvPicPr>
                        <p:nvPr/>
                      </p:nvPicPr>
                      <p:blipFill>
                        <a:blip r:embed="rId12"/>
                        <a:srcRect/>
                        <a:stretch>
                          <a:fillRect/>
                        </a:stretch>
                      </p:blipFill>
                      <p:spPr bwMode="auto">
                        <a:xfrm>
                          <a:off x="-372908" y="1528295"/>
                          <a:ext cx="1258172" cy="397620"/>
                        </a:xfrm>
                        <a:prstGeom prst="rect">
                          <a:avLst/>
                        </a:prstGeom>
                        <a:noFill/>
                        <a:ln>
                          <a:noFill/>
                        </a:ln>
                      </p:spPr>
                    </p:pic>
                  </p:oleObj>
                </mc:Fallback>
              </mc:AlternateContent>
            </a:graphicData>
          </a:graphic>
        </p:graphicFrame>
        <p:sp>
          <p:nvSpPr>
            <p:cNvPr id="12" name="矩形 11">
              <a:extLst>
                <a:ext uri="{FF2B5EF4-FFF2-40B4-BE49-F238E27FC236}">
                  <a16:creationId xmlns:a16="http://schemas.microsoft.com/office/drawing/2014/main" id="{B44B3B92-D405-46DB-99AA-A17A3EF2FC57}"/>
                </a:ext>
              </a:extLst>
            </p:cNvPr>
            <p:cNvSpPr/>
            <p:nvPr/>
          </p:nvSpPr>
          <p:spPr>
            <a:xfrm>
              <a:off x="-391571" y="1507030"/>
              <a:ext cx="1296000" cy="432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3" name="对象 12">
            <a:extLst>
              <a:ext uri="{FF2B5EF4-FFF2-40B4-BE49-F238E27FC236}">
                <a16:creationId xmlns:a16="http://schemas.microsoft.com/office/drawing/2014/main" id="{E077D1CF-C3F3-43FD-8CBB-5455D7552C76}"/>
              </a:ext>
            </a:extLst>
          </p:cNvPr>
          <p:cNvGraphicFramePr>
            <a:graphicFrameLocks noChangeAspect="1"/>
          </p:cNvGraphicFramePr>
          <p:nvPr>
            <p:extLst>
              <p:ext uri="{D42A27DB-BD31-4B8C-83A1-F6EECF244321}">
                <p14:modId xmlns:p14="http://schemas.microsoft.com/office/powerpoint/2010/main" val="2204773510"/>
              </p:ext>
            </p:extLst>
          </p:nvPr>
        </p:nvGraphicFramePr>
        <p:xfrm>
          <a:off x="2300288" y="2868613"/>
          <a:ext cx="1238250" cy="396875"/>
        </p:xfrm>
        <a:graphic>
          <a:graphicData uri="http://schemas.openxmlformats.org/presentationml/2006/ole">
            <mc:AlternateContent xmlns:mc="http://schemas.openxmlformats.org/markup-compatibility/2006">
              <mc:Choice xmlns:v="urn:schemas-microsoft-com:vml" Requires="v">
                <p:oleObj spid="_x0000_s242027" name="Equation" r:id="rId13" imgW="749160" imgH="241200" progId="Equation.DSMT4">
                  <p:embed/>
                </p:oleObj>
              </mc:Choice>
              <mc:Fallback>
                <p:oleObj name="Equation" r:id="rId13" imgW="749160" imgH="241200" progId="Equation.DSMT4">
                  <p:embed/>
                  <p:pic>
                    <p:nvPicPr>
                      <p:cNvPr id="7" name="对象 6">
                        <a:extLst>
                          <a:ext uri="{FF2B5EF4-FFF2-40B4-BE49-F238E27FC236}">
                            <a16:creationId xmlns:a16="http://schemas.microsoft.com/office/drawing/2014/main" id="{2A1E93E3-9DC0-4BEB-A359-EECF56047B56}"/>
                          </a:ext>
                        </a:extLst>
                      </p:cNvPr>
                      <p:cNvPicPr>
                        <a:picLocks noChangeAspect="1" noChangeArrowheads="1"/>
                      </p:cNvPicPr>
                      <p:nvPr/>
                    </p:nvPicPr>
                    <p:blipFill>
                      <a:blip r:embed="rId14"/>
                      <a:srcRect/>
                      <a:stretch>
                        <a:fillRect/>
                      </a:stretch>
                    </p:blipFill>
                    <p:spPr bwMode="auto">
                      <a:xfrm>
                        <a:off x="2300288" y="2868613"/>
                        <a:ext cx="1238250" cy="396875"/>
                      </a:xfrm>
                      <a:prstGeom prst="rect">
                        <a:avLst/>
                      </a:prstGeom>
                      <a:noFill/>
                      <a:ln>
                        <a:noFill/>
                      </a:ln>
                    </p:spPr>
                  </p:pic>
                </p:oleObj>
              </mc:Fallback>
            </mc:AlternateContent>
          </a:graphicData>
        </a:graphic>
      </p:graphicFrame>
      <p:sp>
        <p:nvSpPr>
          <p:cNvPr id="14" name="TextBox 29">
            <a:extLst>
              <a:ext uri="{FF2B5EF4-FFF2-40B4-BE49-F238E27FC236}">
                <a16:creationId xmlns:a16="http://schemas.microsoft.com/office/drawing/2014/main" id="{C120B263-76E8-4FFD-97D0-E0F619780B41}"/>
              </a:ext>
            </a:extLst>
          </p:cNvPr>
          <p:cNvSpPr txBox="1"/>
          <p:nvPr/>
        </p:nvSpPr>
        <p:spPr>
          <a:xfrm>
            <a:off x="4277809" y="2754834"/>
            <a:ext cx="4830695" cy="683264"/>
          </a:xfrm>
          <a:prstGeom prst="rect">
            <a:avLst/>
          </a:prstGeom>
          <a:noFill/>
        </p:spPr>
        <p:txBody>
          <a:bodyPr wrap="square" rtlCol="0">
            <a:spAutoFit/>
          </a:bodyPr>
          <a:lstStyle/>
          <a:p>
            <a:pPr>
              <a:lnSpc>
                <a:spcPct val="120000"/>
              </a:lnSpc>
            </a:pPr>
            <a:r>
              <a:rPr lang="en-US" altLang="zh-CN" sz="1600" dirty="0">
                <a:latin typeface="Times New Roman" pitchFamily="18" charset="0"/>
                <a:ea typeface="楷体" pitchFamily="49" charset="-122"/>
                <a:cs typeface="Times New Roman" pitchFamily="18" charset="0"/>
              </a:rPr>
              <a:t>(</a:t>
            </a:r>
            <a:r>
              <a:rPr lang="en-US" altLang="zh-CN" sz="1600" i="1" dirty="0">
                <a:latin typeface="Times New Roman" pitchFamily="18" charset="0"/>
                <a:ea typeface="楷体" pitchFamily="49" charset="-122"/>
                <a:cs typeface="Times New Roman" pitchFamily="18" charset="0"/>
              </a:rPr>
              <a:t>Note: C</a:t>
            </a:r>
            <a:r>
              <a:rPr lang="en-US" altLang="zh-CN" sz="1600" i="1" baseline="-25000" dirty="0">
                <a:latin typeface="Times New Roman" pitchFamily="18" charset="0"/>
                <a:ea typeface="楷体" pitchFamily="49" charset="-122"/>
                <a:cs typeface="Times New Roman" pitchFamily="18" charset="0"/>
              </a:rPr>
              <a:t>p</a:t>
            </a:r>
            <a:r>
              <a:rPr lang="en-US" altLang="zh-CN" sz="1600" i="1" dirty="0">
                <a:latin typeface="Times New Roman" pitchFamily="18" charset="0"/>
                <a:ea typeface="楷体" pitchFamily="49" charset="-122"/>
                <a:cs typeface="Times New Roman" pitchFamily="18" charset="0"/>
              </a:rPr>
              <a:t> is the </a:t>
            </a:r>
            <a:r>
              <a:rPr lang="en-US" altLang="zh-CN" sz="1600" i="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molar</a:t>
            </a:r>
            <a:r>
              <a:rPr lang="en-US" altLang="zh-CN" sz="1600" i="1" dirty="0">
                <a:latin typeface="Times New Roman" pitchFamily="18" charset="0"/>
                <a:ea typeface="楷体" pitchFamily="49" charset="-122"/>
                <a:cs typeface="Times New Roman" pitchFamily="18" charset="0"/>
              </a:rPr>
              <a:t> </a:t>
            </a:r>
            <a:r>
              <a:rPr lang="en-US" altLang="zh-CN" sz="1600" i="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specific heat </a:t>
            </a:r>
            <a:r>
              <a:rPr lang="en-US" altLang="zh-CN" sz="1600" i="1" dirty="0">
                <a:latin typeface="Times New Roman" pitchFamily="18" charset="0"/>
                <a:ea typeface="楷体" pitchFamily="49" charset="-122"/>
                <a:cs typeface="Times New Roman" pitchFamily="18" charset="0"/>
              </a:rPr>
              <a:t>at constant pressure of the gas. As for a monoatomic ideal gas, </a:t>
            </a:r>
            <a:r>
              <a:rPr lang="en-US" altLang="zh-CN" sz="1600" i="1" dirty="0">
                <a:solidFill>
                  <a:srgbClr val="0000FF"/>
                </a:solidFill>
                <a:latin typeface="Times New Roman" pitchFamily="18" charset="0"/>
                <a:ea typeface="楷体" pitchFamily="49" charset="-122"/>
                <a:cs typeface="Times New Roman" pitchFamily="18" charset="0"/>
              </a:rPr>
              <a:t>C</a:t>
            </a:r>
            <a:r>
              <a:rPr lang="en-US" altLang="zh-CN" sz="1600" i="1" baseline="-25000" dirty="0">
                <a:solidFill>
                  <a:srgbClr val="0000FF"/>
                </a:solidFill>
                <a:latin typeface="Times New Roman" pitchFamily="18" charset="0"/>
                <a:ea typeface="楷体" pitchFamily="49" charset="-122"/>
                <a:cs typeface="Times New Roman" pitchFamily="18" charset="0"/>
              </a:rPr>
              <a:t>p</a:t>
            </a:r>
            <a:r>
              <a:rPr lang="en-US" altLang="zh-CN" sz="1600" i="1" dirty="0">
                <a:solidFill>
                  <a:srgbClr val="0000FF"/>
                </a:solidFill>
                <a:latin typeface="Times New Roman" pitchFamily="18" charset="0"/>
                <a:ea typeface="楷体" pitchFamily="49" charset="-122"/>
                <a:cs typeface="Times New Roman" pitchFamily="18" charset="0"/>
              </a:rPr>
              <a:t> = </a:t>
            </a:r>
            <a:r>
              <a:rPr lang="en-US" altLang="zh-CN" sz="1600" dirty="0">
                <a:solidFill>
                  <a:srgbClr val="0000FF"/>
                </a:solidFill>
                <a:latin typeface="Times New Roman" pitchFamily="18" charset="0"/>
                <a:ea typeface="楷体" pitchFamily="49" charset="-122"/>
                <a:cs typeface="Times New Roman" pitchFamily="18" charset="0"/>
              </a:rPr>
              <a:t>5</a:t>
            </a:r>
            <a:r>
              <a:rPr lang="en-US" altLang="zh-CN" sz="1600" i="1" dirty="0">
                <a:solidFill>
                  <a:srgbClr val="0000FF"/>
                </a:solidFill>
                <a:latin typeface="Times New Roman" pitchFamily="18" charset="0"/>
                <a:ea typeface="楷体" pitchFamily="49" charset="-122"/>
                <a:cs typeface="Times New Roman" pitchFamily="18" charset="0"/>
              </a:rPr>
              <a:t>R/</a:t>
            </a:r>
            <a:r>
              <a:rPr lang="en-US" altLang="zh-CN" sz="1600" dirty="0">
                <a:solidFill>
                  <a:srgbClr val="0000FF"/>
                </a:solidFill>
                <a:latin typeface="Times New Roman" pitchFamily="18" charset="0"/>
                <a:ea typeface="楷体" pitchFamily="49" charset="-122"/>
                <a:cs typeface="Times New Roman" pitchFamily="18" charset="0"/>
              </a:rPr>
              <a:t>2</a:t>
            </a:r>
            <a:r>
              <a:rPr lang="en-US" altLang="zh-CN" sz="1600" dirty="0">
                <a:latin typeface="Times New Roman" pitchFamily="18" charset="0"/>
                <a:ea typeface="楷体" pitchFamily="49" charset="-122"/>
                <a:cs typeface="Times New Roman" pitchFamily="18" charset="0"/>
              </a:rPr>
              <a:t>.) </a:t>
            </a:r>
            <a:endParaRPr lang="zh-CN" altLang="en-US" sz="1600" dirty="0">
              <a:latin typeface="Times New Roman" pitchFamily="18" charset="0"/>
              <a:ea typeface="楷体" pitchFamily="49" charset="-122"/>
              <a:cs typeface="Times New Roman" pitchFamily="18" charset="0"/>
            </a:endParaRPr>
          </a:p>
        </p:txBody>
      </p:sp>
      <p:sp>
        <p:nvSpPr>
          <p:cNvPr id="15" name="TextBox 34">
            <a:extLst>
              <a:ext uri="{FF2B5EF4-FFF2-40B4-BE49-F238E27FC236}">
                <a16:creationId xmlns:a16="http://schemas.microsoft.com/office/drawing/2014/main" id="{1F9E9E63-4A7C-4023-B4E3-52C101267D8D}"/>
              </a:ext>
            </a:extLst>
          </p:cNvPr>
          <p:cNvSpPr txBox="1"/>
          <p:nvPr/>
        </p:nvSpPr>
        <p:spPr>
          <a:xfrm>
            <a:off x="35496" y="3525391"/>
            <a:ext cx="3550164" cy="492443"/>
          </a:xfrm>
          <a:prstGeom prst="rect">
            <a:avLst/>
          </a:prstGeom>
          <a:noFill/>
        </p:spPr>
        <p:txBody>
          <a:bodyPr wrap="square" rtlCol="0">
            <a:spAutoFit/>
          </a:bodyPr>
          <a:lstStyle/>
          <a:p>
            <a:r>
              <a:rPr lang="en-US" altLang="zh-CN" sz="2600" b="1" dirty="0">
                <a:latin typeface="Times New Roman" pitchFamily="18" charset="0"/>
                <a:cs typeface="Times New Roman" pitchFamily="18" charset="0"/>
              </a:rPr>
              <a:t>♠ Adiabatic Processes:</a:t>
            </a:r>
            <a:endParaRPr lang="zh-CN" altLang="en-US" sz="2600" b="1" dirty="0">
              <a:latin typeface="Times New Roman" pitchFamily="18" charset="0"/>
              <a:cs typeface="Times New Roman" pitchFamily="18" charset="0"/>
            </a:endParaRPr>
          </a:p>
        </p:txBody>
      </p:sp>
      <p:sp>
        <p:nvSpPr>
          <p:cNvPr id="16" name="TextBox 9">
            <a:extLst>
              <a:ext uri="{FF2B5EF4-FFF2-40B4-BE49-F238E27FC236}">
                <a16:creationId xmlns:a16="http://schemas.microsoft.com/office/drawing/2014/main" id="{53939E1E-CB1F-4273-8888-891A1B69E3E3}"/>
              </a:ext>
            </a:extLst>
          </p:cNvPr>
          <p:cNvSpPr txBox="1"/>
          <p:nvPr/>
        </p:nvSpPr>
        <p:spPr>
          <a:xfrm>
            <a:off x="425296" y="4017834"/>
            <a:ext cx="6528144"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In an adiabatic process, no energy enters or leaves the system by heat, so </a:t>
            </a:r>
            <a:r>
              <a:rPr lang="en-US" altLang="zh-CN" sz="2200" i="1" dirty="0">
                <a:solidFill>
                  <a:schemeClr val="tx1"/>
                </a:solidFill>
                <a:latin typeface="Times New Roman" pitchFamily="18" charset="0"/>
                <a:cs typeface="Times New Roman" pitchFamily="18" charset="0"/>
              </a:rPr>
              <a:t>Q</a:t>
            </a:r>
            <a:r>
              <a:rPr lang="en-US" altLang="zh-CN" sz="2200" dirty="0">
                <a:solidFill>
                  <a:schemeClr val="tx1"/>
                </a:solidFill>
                <a:latin typeface="Times New Roman" pitchFamily="18" charset="0"/>
                <a:cs typeface="Times New Roman" pitchFamily="18" charset="0"/>
              </a:rPr>
              <a:t> = 0. </a:t>
            </a:r>
          </a:p>
        </p:txBody>
      </p:sp>
      <p:pic>
        <p:nvPicPr>
          <p:cNvPr id="17" name="图片 16">
            <a:extLst>
              <a:ext uri="{FF2B5EF4-FFF2-40B4-BE49-F238E27FC236}">
                <a16:creationId xmlns:a16="http://schemas.microsoft.com/office/drawing/2014/main" id="{0F279210-4050-42B8-9081-C6CD8AF801B0}"/>
              </a:ext>
            </a:extLst>
          </p:cNvPr>
          <p:cNvPicPr>
            <a:picLocks noChangeAspect="1"/>
          </p:cNvPicPr>
          <p:nvPr/>
        </p:nvPicPr>
        <p:blipFill>
          <a:blip r:embed="rId15">
            <a:lum bright="-20000" contrast="40000"/>
          </a:blip>
          <a:stretch>
            <a:fillRect/>
          </a:stretch>
        </p:blipFill>
        <p:spPr>
          <a:xfrm>
            <a:off x="7055208" y="3979559"/>
            <a:ext cx="1836000" cy="2179025"/>
          </a:xfrm>
          <a:prstGeom prst="rect">
            <a:avLst/>
          </a:prstGeom>
        </p:spPr>
      </p:pic>
      <p:sp>
        <p:nvSpPr>
          <p:cNvPr id="18" name="TextBox 9">
            <a:extLst>
              <a:ext uri="{FF2B5EF4-FFF2-40B4-BE49-F238E27FC236}">
                <a16:creationId xmlns:a16="http://schemas.microsoft.com/office/drawing/2014/main" id="{BB7D9A89-CF13-4190-B3FB-1245DC97D1D2}"/>
              </a:ext>
            </a:extLst>
          </p:cNvPr>
          <p:cNvSpPr txBox="1"/>
          <p:nvPr/>
        </p:nvSpPr>
        <p:spPr>
          <a:xfrm>
            <a:off x="419919" y="4786680"/>
            <a:ext cx="6528144"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A sufficiently rapid process can be considered approximately adiabatic because heat does not have time to flow in or out of the system. </a:t>
            </a:r>
          </a:p>
        </p:txBody>
      </p:sp>
      <p:grpSp>
        <p:nvGrpSpPr>
          <p:cNvPr id="19" name="组合 18">
            <a:extLst>
              <a:ext uri="{FF2B5EF4-FFF2-40B4-BE49-F238E27FC236}">
                <a16:creationId xmlns:a16="http://schemas.microsoft.com/office/drawing/2014/main" id="{4482C300-A7B5-404F-8654-A5E213B024E4}"/>
              </a:ext>
            </a:extLst>
          </p:cNvPr>
          <p:cNvGrpSpPr/>
          <p:nvPr/>
        </p:nvGrpSpPr>
        <p:grpSpPr>
          <a:xfrm>
            <a:off x="1475656" y="6016476"/>
            <a:ext cx="1476000" cy="396000"/>
            <a:chOff x="-458246" y="1526080"/>
            <a:chExt cx="1476000" cy="396000"/>
          </a:xfrm>
        </p:grpSpPr>
        <p:graphicFrame>
          <p:nvGraphicFramePr>
            <p:cNvPr id="20" name="对象 19">
              <a:extLst>
                <a:ext uri="{FF2B5EF4-FFF2-40B4-BE49-F238E27FC236}">
                  <a16:creationId xmlns:a16="http://schemas.microsoft.com/office/drawing/2014/main" id="{045975FC-2425-4D81-9E70-B853E1FAC90D}"/>
                </a:ext>
              </a:extLst>
            </p:cNvPr>
            <p:cNvGraphicFramePr>
              <a:graphicFrameLocks noChangeAspect="1"/>
            </p:cNvGraphicFramePr>
            <p:nvPr>
              <p:extLst>
                <p:ext uri="{D42A27DB-BD31-4B8C-83A1-F6EECF244321}">
                  <p14:modId xmlns:p14="http://schemas.microsoft.com/office/powerpoint/2010/main" val="1293095754"/>
                </p:ext>
              </p:extLst>
            </p:nvPr>
          </p:nvGraphicFramePr>
          <p:xfrm>
            <a:off x="-457328" y="1557979"/>
            <a:ext cx="1427162" cy="336550"/>
          </p:xfrm>
          <a:graphic>
            <a:graphicData uri="http://schemas.openxmlformats.org/presentationml/2006/ole">
              <mc:AlternateContent xmlns:mc="http://schemas.openxmlformats.org/markup-compatibility/2006">
                <mc:Choice xmlns:v="urn:schemas-microsoft-com:vml" Requires="v">
                  <p:oleObj spid="_x0000_s242028" name="Equation" r:id="rId16" imgW="863280" imgH="203040" progId="Equation.DSMT4">
                    <p:embed/>
                  </p:oleObj>
                </mc:Choice>
                <mc:Fallback>
                  <p:oleObj name="Equation" r:id="rId16" imgW="863280" imgH="203040" progId="Equation.DSMT4">
                    <p:embed/>
                    <p:pic>
                      <p:nvPicPr>
                        <p:cNvPr id="11" name="对象 10">
                          <a:extLst>
                            <a:ext uri="{FF2B5EF4-FFF2-40B4-BE49-F238E27FC236}">
                              <a16:creationId xmlns:a16="http://schemas.microsoft.com/office/drawing/2014/main" id="{95EAE931-B22C-4B8C-8DE7-6BD120D479AF}"/>
                            </a:ext>
                          </a:extLst>
                        </p:cNvPr>
                        <p:cNvPicPr>
                          <a:picLocks noChangeAspect="1" noChangeArrowheads="1"/>
                        </p:cNvPicPr>
                        <p:nvPr/>
                      </p:nvPicPr>
                      <p:blipFill>
                        <a:blip r:embed="rId17"/>
                        <a:srcRect/>
                        <a:stretch>
                          <a:fillRect/>
                        </a:stretch>
                      </p:blipFill>
                      <p:spPr bwMode="auto">
                        <a:xfrm>
                          <a:off x="-457328" y="1557979"/>
                          <a:ext cx="1427162" cy="336550"/>
                        </a:xfrm>
                        <a:prstGeom prst="rect">
                          <a:avLst/>
                        </a:prstGeom>
                        <a:noFill/>
                        <a:ln>
                          <a:noFill/>
                        </a:ln>
                      </p:spPr>
                    </p:pic>
                  </p:oleObj>
                </mc:Fallback>
              </mc:AlternateContent>
            </a:graphicData>
          </a:graphic>
        </p:graphicFrame>
        <p:sp>
          <p:nvSpPr>
            <p:cNvPr id="21" name="矩形 20">
              <a:extLst>
                <a:ext uri="{FF2B5EF4-FFF2-40B4-BE49-F238E27FC236}">
                  <a16:creationId xmlns:a16="http://schemas.microsoft.com/office/drawing/2014/main" id="{48372F25-1046-487D-9C5B-2CF00D87F39B}"/>
                </a:ext>
              </a:extLst>
            </p:cNvPr>
            <p:cNvSpPr/>
            <p:nvPr/>
          </p:nvSpPr>
          <p:spPr>
            <a:xfrm>
              <a:off x="-458246" y="1526080"/>
              <a:ext cx="1476000" cy="396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29">
            <a:extLst>
              <a:ext uri="{FF2B5EF4-FFF2-40B4-BE49-F238E27FC236}">
                <a16:creationId xmlns:a16="http://schemas.microsoft.com/office/drawing/2014/main" id="{98DE2797-D1E7-4EE5-96AF-FCC9F7E0DD7B}"/>
              </a:ext>
            </a:extLst>
          </p:cNvPr>
          <p:cNvSpPr txBox="1"/>
          <p:nvPr/>
        </p:nvSpPr>
        <p:spPr>
          <a:xfrm>
            <a:off x="2915816" y="5971457"/>
            <a:ext cx="4481613" cy="657488"/>
          </a:xfrm>
          <a:prstGeom prst="rect">
            <a:avLst/>
          </a:prstGeom>
          <a:noFill/>
        </p:spPr>
        <p:txBody>
          <a:bodyPr wrap="square" rtlCol="0">
            <a:spAutoFit/>
          </a:bodyPr>
          <a:lstStyle/>
          <a:p>
            <a:pPr>
              <a:lnSpc>
                <a:spcPct val="120000"/>
              </a:lnSpc>
            </a:pPr>
            <a:r>
              <a:rPr lang="en-US" altLang="zh-CN" sz="1600" dirty="0">
                <a:latin typeface="Times New Roman" pitchFamily="18" charset="0"/>
                <a:ea typeface="楷体" pitchFamily="49" charset="-122"/>
                <a:cs typeface="Times New Roman" pitchFamily="18" charset="0"/>
              </a:rPr>
              <a:t>(</a:t>
            </a:r>
            <a:r>
              <a:rPr lang="en-US" altLang="zh-CN" sz="1600" i="1" dirty="0">
                <a:latin typeface="Times New Roman" pitchFamily="18" charset="0"/>
                <a:ea typeface="楷体" pitchFamily="49" charset="-122"/>
                <a:cs typeface="Times New Roman" pitchFamily="18" charset="0"/>
              </a:rPr>
              <a:t>Note: γ is the adiabatic index of the gas, γ = C</a:t>
            </a:r>
            <a:r>
              <a:rPr lang="en-US" altLang="zh-CN" sz="1600" i="1" baseline="-25000" dirty="0">
                <a:latin typeface="Times New Roman" pitchFamily="18" charset="0"/>
                <a:ea typeface="楷体" pitchFamily="49" charset="-122"/>
                <a:cs typeface="Times New Roman" pitchFamily="18" charset="0"/>
              </a:rPr>
              <a:t>p</a:t>
            </a:r>
            <a:r>
              <a:rPr lang="en-US" altLang="zh-CN" sz="1600" i="1" dirty="0">
                <a:latin typeface="Times New Roman" pitchFamily="18" charset="0"/>
                <a:ea typeface="楷体" pitchFamily="49" charset="-122"/>
                <a:cs typeface="Times New Roman" pitchFamily="18" charset="0"/>
              </a:rPr>
              <a:t>/C</a:t>
            </a:r>
            <a:r>
              <a:rPr lang="en-US" altLang="zh-CN" sz="1600" i="1" baseline="-25000" dirty="0">
                <a:latin typeface="Times New Roman" pitchFamily="18" charset="0"/>
                <a:ea typeface="楷体" pitchFamily="49" charset="-122"/>
                <a:cs typeface="Times New Roman" pitchFamily="18" charset="0"/>
              </a:rPr>
              <a:t>v</a:t>
            </a:r>
            <a:r>
              <a:rPr lang="en-US" altLang="zh-CN" sz="1600" dirty="0">
                <a:latin typeface="Times New Roman" pitchFamily="18" charset="0"/>
                <a:ea typeface="楷体" pitchFamily="49" charset="-122"/>
                <a:cs typeface="Times New Roman" pitchFamily="18" charset="0"/>
              </a:rPr>
              <a:t>.</a:t>
            </a:r>
            <a:r>
              <a:rPr lang="en-US" altLang="zh-CN" sz="1600" i="1" dirty="0">
                <a:latin typeface="Times New Roman" pitchFamily="18" charset="0"/>
                <a:ea typeface="楷体" pitchFamily="49" charset="-122"/>
                <a:cs typeface="Times New Roman" pitchFamily="18" charset="0"/>
              </a:rPr>
              <a:t> As for a monoatomic ideal gas, </a:t>
            </a:r>
            <a:r>
              <a:rPr lang="en-US" altLang="zh-CN" sz="1600" i="1" dirty="0">
                <a:solidFill>
                  <a:srgbClr val="0000FF"/>
                </a:solidFill>
                <a:latin typeface="Times New Roman" pitchFamily="18" charset="0"/>
                <a:ea typeface="楷体" pitchFamily="49" charset="-122"/>
                <a:cs typeface="Times New Roman" pitchFamily="18" charset="0"/>
              </a:rPr>
              <a:t>γ = </a:t>
            </a:r>
            <a:r>
              <a:rPr lang="en-US" altLang="zh-CN" sz="1600" dirty="0">
                <a:solidFill>
                  <a:srgbClr val="0000FF"/>
                </a:solidFill>
                <a:latin typeface="Times New Roman" pitchFamily="18" charset="0"/>
                <a:ea typeface="楷体" pitchFamily="49" charset="-122"/>
                <a:cs typeface="Times New Roman" pitchFamily="18" charset="0"/>
              </a:rPr>
              <a:t>5</a:t>
            </a:r>
            <a:r>
              <a:rPr lang="en-US" altLang="zh-CN" sz="1600" i="1" dirty="0">
                <a:solidFill>
                  <a:srgbClr val="0000FF"/>
                </a:solidFill>
                <a:latin typeface="Times New Roman" pitchFamily="18" charset="0"/>
                <a:ea typeface="楷体" pitchFamily="49" charset="-122"/>
                <a:cs typeface="Times New Roman" pitchFamily="18" charset="0"/>
              </a:rPr>
              <a:t>/</a:t>
            </a:r>
            <a:r>
              <a:rPr lang="en-US" altLang="zh-CN" sz="1600" dirty="0">
                <a:solidFill>
                  <a:srgbClr val="0000FF"/>
                </a:solidFill>
                <a:latin typeface="Times New Roman" pitchFamily="18" charset="0"/>
                <a:ea typeface="楷体" pitchFamily="49" charset="-122"/>
                <a:cs typeface="Times New Roman" pitchFamily="18" charset="0"/>
              </a:rPr>
              <a:t>3</a:t>
            </a:r>
            <a:r>
              <a:rPr lang="en-US" altLang="zh-CN" sz="1600" dirty="0">
                <a:latin typeface="Times New Roman" pitchFamily="18" charset="0"/>
                <a:ea typeface="楷体" pitchFamily="49" charset="-122"/>
                <a:cs typeface="Times New Roman" pitchFamily="18" charset="0"/>
              </a:rPr>
              <a:t>.) </a:t>
            </a:r>
            <a:endParaRPr lang="zh-CN" altLang="en-US" sz="1600" dirty="0">
              <a:latin typeface="Times New Roman" pitchFamily="18" charset="0"/>
              <a:ea typeface="楷体" pitchFamily="49" charset="-122"/>
              <a:cs typeface="Times New Roman" pitchFamily="18" charset="0"/>
            </a:endParaRPr>
          </a:p>
        </p:txBody>
      </p:sp>
    </p:spTree>
    <p:extLst>
      <p:ext uri="{BB962C8B-B14F-4D97-AF65-F5344CB8AC3E}">
        <p14:creationId xmlns:p14="http://schemas.microsoft.com/office/powerpoint/2010/main" val="303782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par>
                          <p:cTn id="46" fill="hold">
                            <p:stCondLst>
                              <p:cond delay="1000"/>
                            </p:stCondLst>
                            <p:childTnLst>
                              <p:par>
                                <p:cTn id="47" presetID="14" presetClass="entr" presetSubtype="1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randombar(horizontal)">
                                      <p:cBhvr>
                                        <p:cTn id="73" dur="500"/>
                                        <p:tgtEl>
                                          <p:spTgt spid="19"/>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randombar(horizontal)">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autoUpdateAnimBg="0"/>
      <p:bldP spid="9" grpId="0" animBg="1"/>
      <p:bldP spid="14" grpId="0"/>
      <p:bldP spid="15" grpId="0"/>
      <p:bldP spid="16" grpId="0"/>
      <p:bldP spid="1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4">
            <a:extLst>
              <a:ext uri="{FF2B5EF4-FFF2-40B4-BE49-F238E27FC236}">
                <a16:creationId xmlns:a16="http://schemas.microsoft.com/office/drawing/2014/main" id="{48545A51-3E75-4C52-BFA4-ECCF141B0ABA}"/>
              </a:ext>
            </a:extLst>
          </p:cNvPr>
          <p:cNvSpPr txBox="1"/>
          <p:nvPr/>
        </p:nvSpPr>
        <p:spPr>
          <a:xfrm>
            <a:off x="35496" y="260648"/>
            <a:ext cx="5832648" cy="492443"/>
          </a:xfrm>
          <a:prstGeom prst="rect">
            <a:avLst/>
          </a:prstGeom>
          <a:noFill/>
        </p:spPr>
        <p:txBody>
          <a:bodyPr wrap="square" rtlCol="0">
            <a:spAutoFit/>
          </a:bodyPr>
          <a:lstStyle/>
          <a:p>
            <a:r>
              <a:rPr lang="en-US" altLang="zh-CN" sz="2600" b="1" dirty="0">
                <a:latin typeface="Times New Roman" pitchFamily="18" charset="0"/>
                <a:cs typeface="Times New Roman" pitchFamily="18" charset="0"/>
              </a:rPr>
              <a:t>♠ Isovolumetric (isochoric) Processes:</a:t>
            </a:r>
            <a:endParaRPr lang="zh-CN" altLang="en-US" sz="2600" b="1" dirty="0">
              <a:latin typeface="Times New Roman" pitchFamily="18" charset="0"/>
              <a:cs typeface="Times New Roman" pitchFamily="18" charset="0"/>
            </a:endParaRPr>
          </a:p>
        </p:txBody>
      </p:sp>
      <p:sp>
        <p:nvSpPr>
          <p:cNvPr id="3" name="TextBox 9">
            <a:extLst>
              <a:ext uri="{FF2B5EF4-FFF2-40B4-BE49-F238E27FC236}">
                <a16:creationId xmlns:a16="http://schemas.microsoft.com/office/drawing/2014/main" id="{EA109A25-9A0E-409D-B5D7-203701C23813}"/>
              </a:ext>
            </a:extLst>
          </p:cNvPr>
          <p:cNvSpPr txBox="1"/>
          <p:nvPr/>
        </p:nvSpPr>
        <p:spPr>
          <a:xfrm>
            <a:off x="425296" y="753091"/>
            <a:ext cx="6229758"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An isovolumetric process proceeds at constant volume, corresponding to vertical lines in a </a:t>
            </a:r>
            <a:r>
              <a:rPr lang="en-US" altLang="zh-CN" sz="2200" i="1" dirty="0">
                <a:solidFill>
                  <a:schemeClr val="tx1"/>
                </a:solidFill>
                <a:latin typeface="Times New Roman" pitchFamily="18" charset="0"/>
                <a:cs typeface="Times New Roman" pitchFamily="18" charset="0"/>
              </a:rPr>
              <a:t>PV</a:t>
            </a:r>
            <a:r>
              <a:rPr lang="en-US" altLang="zh-CN" sz="2200" dirty="0">
                <a:solidFill>
                  <a:schemeClr val="tx1"/>
                </a:solidFill>
                <a:latin typeface="Times New Roman" pitchFamily="18" charset="0"/>
                <a:cs typeface="Times New Roman" pitchFamily="18" charset="0"/>
              </a:rPr>
              <a:t> diagram. </a:t>
            </a:r>
          </a:p>
        </p:txBody>
      </p:sp>
      <p:grpSp>
        <p:nvGrpSpPr>
          <p:cNvPr id="16" name="组合 15">
            <a:extLst>
              <a:ext uri="{FF2B5EF4-FFF2-40B4-BE49-F238E27FC236}">
                <a16:creationId xmlns:a16="http://schemas.microsoft.com/office/drawing/2014/main" id="{DC950B9C-0F75-4A67-BAB4-052EFE9D4E4E}"/>
              </a:ext>
            </a:extLst>
          </p:cNvPr>
          <p:cNvGrpSpPr/>
          <p:nvPr/>
        </p:nvGrpSpPr>
        <p:grpSpPr>
          <a:xfrm>
            <a:off x="6588224" y="332656"/>
            <a:ext cx="2760886" cy="2099845"/>
            <a:chOff x="6588224" y="724516"/>
            <a:chExt cx="2760886" cy="2099845"/>
          </a:xfrm>
        </p:grpSpPr>
        <p:sp>
          <p:nvSpPr>
            <p:cNvPr id="15" name="矩形 14">
              <a:extLst>
                <a:ext uri="{FF2B5EF4-FFF2-40B4-BE49-F238E27FC236}">
                  <a16:creationId xmlns:a16="http://schemas.microsoft.com/office/drawing/2014/main" id="{45CCCDEC-DFE1-4EFA-813E-FBB03E8CD9A3}"/>
                </a:ext>
              </a:extLst>
            </p:cNvPr>
            <p:cNvSpPr/>
            <p:nvPr/>
          </p:nvSpPr>
          <p:spPr>
            <a:xfrm>
              <a:off x="6588224" y="724516"/>
              <a:ext cx="2448272" cy="2099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a:extLst>
                <a:ext uri="{FF2B5EF4-FFF2-40B4-BE49-F238E27FC236}">
                  <a16:creationId xmlns:a16="http://schemas.microsoft.com/office/drawing/2014/main" id="{46DFAC50-F40B-4D97-9E5B-AF30BA9F236C}"/>
                </a:ext>
              </a:extLst>
            </p:cNvPr>
            <p:cNvGrpSpPr/>
            <p:nvPr/>
          </p:nvGrpSpPr>
          <p:grpSpPr>
            <a:xfrm>
              <a:off x="6588224" y="836712"/>
              <a:ext cx="2760886" cy="1970872"/>
              <a:chOff x="6588224" y="836712"/>
              <a:chExt cx="2760886" cy="1970872"/>
            </a:xfrm>
          </p:grpSpPr>
          <p:cxnSp>
            <p:nvCxnSpPr>
              <p:cNvPr id="5" name="直接箭头连接符 4">
                <a:extLst>
                  <a:ext uri="{FF2B5EF4-FFF2-40B4-BE49-F238E27FC236}">
                    <a16:creationId xmlns:a16="http://schemas.microsoft.com/office/drawing/2014/main" id="{E0A2BA34-E7DE-410D-9FEC-5690DB6671AF}"/>
                  </a:ext>
                </a:extLst>
              </p:cNvPr>
              <p:cNvCxnSpPr/>
              <p:nvPr/>
            </p:nvCxnSpPr>
            <p:spPr>
              <a:xfrm flipV="1">
                <a:off x="6948264" y="836712"/>
                <a:ext cx="0" cy="1584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D45DAD3A-B2E5-4FED-9965-EFF4498EE406}"/>
                  </a:ext>
                </a:extLst>
              </p:cNvPr>
              <p:cNvCxnSpPr>
                <a:cxnSpLocks/>
              </p:cNvCxnSpPr>
              <p:nvPr/>
            </p:nvCxnSpPr>
            <p:spPr>
              <a:xfrm>
                <a:off x="6948264" y="2420888"/>
                <a:ext cx="1719808"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B5339408-98B7-484F-B890-7731B467D227}"/>
                  </a:ext>
                </a:extLst>
              </p:cNvPr>
              <p:cNvCxnSpPr/>
              <p:nvPr/>
            </p:nvCxnSpPr>
            <p:spPr>
              <a:xfrm flipV="1">
                <a:off x="7740352" y="1052856"/>
                <a:ext cx="0" cy="108000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CC3E0752-A196-4725-B89B-4F62DE5B3E27}"/>
                  </a:ext>
                </a:extLst>
              </p:cNvPr>
              <p:cNvSpPr txBox="1"/>
              <p:nvPr/>
            </p:nvSpPr>
            <p:spPr>
              <a:xfrm>
                <a:off x="6588224" y="1223524"/>
                <a:ext cx="570889" cy="369332"/>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P</a:t>
                </a:r>
                <a:endParaRPr lang="zh-CN" altLang="en-US" i="1"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99D54407-D926-4E20-BD18-7831C656B164}"/>
                  </a:ext>
                </a:extLst>
              </p:cNvPr>
              <p:cNvSpPr txBox="1"/>
              <p:nvPr/>
            </p:nvSpPr>
            <p:spPr>
              <a:xfrm>
                <a:off x="8097183" y="2438252"/>
                <a:ext cx="570889" cy="369332"/>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V</a:t>
                </a:r>
                <a:endParaRPr lang="zh-CN" altLang="en-US" i="1" dirty="0">
                  <a:latin typeface="Times New Roman" panose="02020603050405020304" pitchFamily="18" charset="0"/>
                  <a:cs typeface="Times New Roman" panose="02020603050405020304" pitchFamily="18" charset="0"/>
                </a:endParaRPr>
              </a:p>
            </p:txBody>
          </p:sp>
          <p:cxnSp>
            <p:nvCxnSpPr>
              <p:cNvPr id="12" name="直接箭头连接符 11">
                <a:extLst>
                  <a:ext uri="{FF2B5EF4-FFF2-40B4-BE49-F238E27FC236}">
                    <a16:creationId xmlns:a16="http://schemas.microsoft.com/office/drawing/2014/main" id="{4C1062BC-53A2-4B5F-A551-6AEB7974C2E2}"/>
                  </a:ext>
                </a:extLst>
              </p:cNvPr>
              <p:cNvCxnSpPr/>
              <p:nvPr/>
            </p:nvCxnSpPr>
            <p:spPr>
              <a:xfrm flipV="1">
                <a:off x="7981742" y="1223524"/>
                <a:ext cx="0" cy="621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468727FA-4B8C-4B45-B741-044FC36D1C91}"/>
                  </a:ext>
                </a:extLst>
              </p:cNvPr>
              <p:cNvSpPr txBox="1"/>
              <p:nvPr/>
            </p:nvSpPr>
            <p:spPr>
              <a:xfrm>
                <a:off x="7956376" y="1355859"/>
                <a:ext cx="1392734" cy="369332"/>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Higher T</a:t>
                </a:r>
                <a:endParaRPr lang="zh-CN" altLang="en-US" i="1" dirty="0">
                  <a:latin typeface="Times New Roman" panose="02020603050405020304" pitchFamily="18" charset="0"/>
                  <a:cs typeface="Times New Roman" panose="02020603050405020304" pitchFamily="18" charset="0"/>
                </a:endParaRPr>
              </a:p>
            </p:txBody>
          </p:sp>
        </p:grpSp>
      </p:grpSp>
      <p:sp>
        <p:nvSpPr>
          <p:cNvPr id="17" name="TextBox 9">
            <a:extLst>
              <a:ext uri="{FF2B5EF4-FFF2-40B4-BE49-F238E27FC236}">
                <a16:creationId xmlns:a16="http://schemas.microsoft.com/office/drawing/2014/main" id="{75159B6B-A6EB-48A2-A612-A784625C3ED4}"/>
              </a:ext>
            </a:extLst>
          </p:cNvPr>
          <p:cNvSpPr txBox="1"/>
          <p:nvPr/>
        </p:nvSpPr>
        <p:spPr>
          <a:xfrm>
            <a:off x="424111" y="1960964"/>
            <a:ext cx="4651945"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In an isovolumetric process, </a:t>
            </a:r>
            <a:r>
              <a:rPr lang="en-US" altLang="zh-CN" sz="2200" i="1" dirty="0">
                <a:solidFill>
                  <a:schemeClr val="tx1"/>
                </a:solidFill>
                <a:latin typeface="Times New Roman" pitchFamily="18" charset="0"/>
                <a:cs typeface="Times New Roman" pitchFamily="18" charset="0"/>
              </a:rPr>
              <a:t>W</a:t>
            </a:r>
            <a:r>
              <a:rPr lang="en-US" altLang="zh-CN" sz="2200" dirty="0">
                <a:solidFill>
                  <a:schemeClr val="tx1"/>
                </a:solidFill>
                <a:latin typeface="Times New Roman" pitchFamily="18" charset="0"/>
                <a:cs typeface="Times New Roman" pitchFamily="18" charset="0"/>
              </a:rPr>
              <a:t> = 0. </a:t>
            </a:r>
          </a:p>
        </p:txBody>
      </p:sp>
      <p:grpSp>
        <p:nvGrpSpPr>
          <p:cNvPr id="18" name="组合 17">
            <a:extLst>
              <a:ext uri="{FF2B5EF4-FFF2-40B4-BE49-F238E27FC236}">
                <a16:creationId xmlns:a16="http://schemas.microsoft.com/office/drawing/2014/main" id="{D7925CBC-BA9F-403B-A087-14A67A766BBA}"/>
              </a:ext>
            </a:extLst>
          </p:cNvPr>
          <p:cNvGrpSpPr/>
          <p:nvPr/>
        </p:nvGrpSpPr>
        <p:grpSpPr>
          <a:xfrm>
            <a:off x="2267744" y="2508487"/>
            <a:ext cx="1872000" cy="432000"/>
            <a:chOff x="-678835" y="1507030"/>
            <a:chExt cx="1872000" cy="432000"/>
          </a:xfrm>
        </p:grpSpPr>
        <p:graphicFrame>
          <p:nvGraphicFramePr>
            <p:cNvPr id="19" name="对象 18">
              <a:extLst>
                <a:ext uri="{FF2B5EF4-FFF2-40B4-BE49-F238E27FC236}">
                  <a16:creationId xmlns:a16="http://schemas.microsoft.com/office/drawing/2014/main" id="{595F3929-85AD-44FB-9D4C-A47C7168D3FC}"/>
                </a:ext>
              </a:extLst>
            </p:cNvPr>
            <p:cNvGraphicFramePr>
              <a:graphicFrameLocks noChangeAspect="1"/>
            </p:cNvGraphicFramePr>
            <p:nvPr>
              <p:extLst>
                <p:ext uri="{D42A27DB-BD31-4B8C-83A1-F6EECF244321}">
                  <p14:modId xmlns:p14="http://schemas.microsoft.com/office/powerpoint/2010/main" val="935751179"/>
                </p:ext>
              </p:extLst>
            </p:nvPr>
          </p:nvGraphicFramePr>
          <p:xfrm>
            <a:off x="-655816" y="1538543"/>
            <a:ext cx="1825625" cy="376238"/>
          </p:xfrm>
          <a:graphic>
            <a:graphicData uri="http://schemas.openxmlformats.org/presentationml/2006/ole">
              <mc:AlternateContent xmlns:mc="http://schemas.openxmlformats.org/markup-compatibility/2006">
                <mc:Choice xmlns:v="urn:schemas-microsoft-com:vml" Requires="v">
                  <p:oleObj spid="_x0000_s242793" name="Equation" r:id="rId3" imgW="1104840" imgH="228600" progId="Equation.DSMT4">
                    <p:embed/>
                  </p:oleObj>
                </mc:Choice>
                <mc:Fallback>
                  <p:oleObj name="Equation" r:id="rId3" imgW="1104840" imgH="228600" progId="Equation.DSMT4">
                    <p:embed/>
                    <p:pic>
                      <p:nvPicPr>
                        <p:cNvPr id="11" name="对象 10">
                          <a:extLst>
                            <a:ext uri="{FF2B5EF4-FFF2-40B4-BE49-F238E27FC236}">
                              <a16:creationId xmlns:a16="http://schemas.microsoft.com/office/drawing/2014/main" id="{95EAE931-B22C-4B8C-8DE7-6BD120D479AF}"/>
                            </a:ext>
                          </a:extLst>
                        </p:cNvPr>
                        <p:cNvPicPr>
                          <a:picLocks noChangeAspect="1" noChangeArrowheads="1"/>
                        </p:cNvPicPr>
                        <p:nvPr/>
                      </p:nvPicPr>
                      <p:blipFill>
                        <a:blip r:embed="rId4"/>
                        <a:srcRect/>
                        <a:stretch>
                          <a:fillRect/>
                        </a:stretch>
                      </p:blipFill>
                      <p:spPr bwMode="auto">
                        <a:xfrm>
                          <a:off x="-655816" y="1538543"/>
                          <a:ext cx="1825625" cy="376238"/>
                        </a:xfrm>
                        <a:prstGeom prst="rect">
                          <a:avLst/>
                        </a:prstGeom>
                        <a:noFill/>
                        <a:ln>
                          <a:noFill/>
                        </a:ln>
                      </p:spPr>
                    </p:pic>
                  </p:oleObj>
                </mc:Fallback>
              </mc:AlternateContent>
            </a:graphicData>
          </a:graphic>
        </p:graphicFrame>
        <p:sp>
          <p:nvSpPr>
            <p:cNvPr id="20" name="矩形 19">
              <a:extLst>
                <a:ext uri="{FF2B5EF4-FFF2-40B4-BE49-F238E27FC236}">
                  <a16:creationId xmlns:a16="http://schemas.microsoft.com/office/drawing/2014/main" id="{52CFE677-2715-4A61-9712-B6107B40CF01}"/>
                </a:ext>
              </a:extLst>
            </p:cNvPr>
            <p:cNvSpPr/>
            <p:nvPr/>
          </p:nvSpPr>
          <p:spPr>
            <a:xfrm>
              <a:off x="-678835" y="1507030"/>
              <a:ext cx="1872000" cy="432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图片 20">
            <a:extLst>
              <a:ext uri="{FF2B5EF4-FFF2-40B4-BE49-F238E27FC236}">
                <a16:creationId xmlns:a16="http://schemas.microsoft.com/office/drawing/2014/main" id="{35477A85-8B1D-426C-BCAA-087B592DF323}"/>
              </a:ext>
            </a:extLst>
          </p:cNvPr>
          <p:cNvPicPr>
            <a:picLocks noChangeAspect="1"/>
          </p:cNvPicPr>
          <p:nvPr/>
        </p:nvPicPr>
        <p:blipFill>
          <a:blip r:embed="rId5">
            <a:lum bright="-20000" contrast="40000"/>
          </a:blip>
          <a:stretch>
            <a:fillRect/>
          </a:stretch>
        </p:blipFill>
        <p:spPr>
          <a:xfrm>
            <a:off x="6573502" y="2485459"/>
            <a:ext cx="2448000" cy="1746845"/>
          </a:xfrm>
          <a:prstGeom prst="rect">
            <a:avLst/>
          </a:prstGeom>
        </p:spPr>
      </p:pic>
      <p:sp>
        <p:nvSpPr>
          <p:cNvPr id="25" name="TextBox 34">
            <a:extLst>
              <a:ext uri="{FF2B5EF4-FFF2-40B4-BE49-F238E27FC236}">
                <a16:creationId xmlns:a16="http://schemas.microsoft.com/office/drawing/2014/main" id="{1BB422A7-6704-49C0-9DE6-4EE9613F0379}"/>
              </a:ext>
            </a:extLst>
          </p:cNvPr>
          <p:cNvSpPr txBox="1"/>
          <p:nvPr/>
        </p:nvSpPr>
        <p:spPr>
          <a:xfrm>
            <a:off x="35496" y="3196713"/>
            <a:ext cx="3960440" cy="492443"/>
          </a:xfrm>
          <a:prstGeom prst="rect">
            <a:avLst/>
          </a:prstGeom>
          <a:noFill/>
        </p:spPr>
        <p:txBody>
          <a:bodyPr wrap="square" rtlCol="0">
            <a:spAutoFit/>
          </a:bodyPr>
          <a:lstStyle/>
          <a:p>
            <a:r>
              <a:rPr lang="en-US" altLang="zh-CN" sz="2600" b="1" dirty="0">
                <a:latin typeface="Times New Roman" pitchFamily="18" charset="0"/>
                <a:cs typeface="Times New Roman" pitchFamily="18" charset="0"/>
              </a:rPr>
              <a:t>♠ Isothermal Processes:</a:t>
            </a:r>
            <a:endParaRPr lang="zh-CN" altLang="en-US" sz="2600" b="1" dirty="0">
              <a:latin typeface="Times New Roman" pitchFamily="18" charset="0"/>
              <a:cs typeface="Times New Roman" pitchFamily="18" charset="0"/>
            </a:endParaRPr>
          </a:p>
        </p:txBody>
      </p:sp>
      <p:sp>
        <p:nvSpPr>
          <p:cNvPr id="26" name="TextBox 9">
            <a:extLst>
              <a:ext uri="{FF2B5EF4-FFF2-40B4-BE49-F238E27FC236}">
                <a16:creationId xmlns:a16="http://schemas.microsoft.com/office/drawing/2014/main" id="{62538F2F-4F51-4064-8719-C806D2521021}"/>
              </a:ext>
            </a:extLst>
          </p:cNvPr>
          <p:cNvSpPr txBox="1"/>
          <p:nvPr/>
        </p:nvSpPr>
        <p:spPr>
          <a:xfrm>
            <a:off x="425296" y="3689156"/>
            <a:ext cx="6229758"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During an isothermal process, the temperature of a system does not change, so </a:t>
            </a:r>
            <a:r>
              <a:rPr lang="zh-CN" altLang="en-US" sz="2200" dirty="0">
                <a:solidFill>
                  <a:schemeClr val="tx1"/>
                </a:solidFill>
                <a:latin typeface="Times New Roman" pitchFamily="18" charset="0"/>
                <a:cs typeface="Times New Roman" pitchFamily="18" charset="0"/>
              </a:rPr>
              <a:t>△</a:t>
            </a:r>
            <a:r>
              <a:rPr lang="en-US" altLang="zh-CN" sz="2200" i="1" dirty="0">
                <a:solidFill>
                  <a:schemeClr val="tx1"/>
                </a:solidFill>
                <a:latin typeface="Times New Roman" pitchFamily="18" charset="0"/>
                <a:cs typeface="Times New Roman" pitchFamily="18" charset="0"/>
              </a:rPr>
              <a:t>U</a:t>
            </a:r>
            <a:r>
              <a:rPr lang="en-US" altLang="zh-CN" sz="2200" dirty="0">
                <a:solidFill>
                  <a:schemeClr val="tx1"/>
                </a:solidFill>
                <a:latin typeface="Times New Roman" pitchFamily="18" charset="0"/>
                <a:cs typeface="Times New Roman" pitchFamily="18" charset="0"/>
              </a:rPr>
              <a:t> = 0. </a:t>
            </a:r>
          </a:p>
        </p:txBody>
      </p:sp>
      <p:sp>
        <p:nvSpPr>
          <p:cNvPr id="27" name="TextBox 9">
            <a:extLst>
              <a:ext uri="{FF2B5EF4-FFF2-40B4-BE49-F238E27FC236}">
                <a16:creationId xmlns:a16="http://schemas.microsoft.com/office/drawing/2014/main" id="{A60268B0-E5AD-4B81-8351-18B45DAA5E63}"/>
              </a:ext>
            </a:extLst>
          </p:cNvPr>
          <p:cNvSpPr txBox="1"/>
          <p:nvPr/>
        </p:nvSpPr>
        <p:spPr>
          <a:xfrm>
            <a:off x="424111" y="4527575"/>
            <a:ext cx="6164113"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The work done on the gas system during an isothermal compression process:</a:t>
            </a:r>
          </a:p>
        </p:txBody>
      </p:sp>
      <p:grpSp>
        <p:nvGrpSpPr>
          <p:cNvPr id="28" name="组合 27">
            <a:extLst>
              <a:ext uri="{FF2B5EF4-FFF2-40B4-BE49-F238E27FC236}">
                <a16:creationId xmlns:a16="http://schemas.microsoft.com/office/drawing/2014/main" id="{238074E6-DDF0-425F-B417-3F0EE53AF840}"/>
              </a:ext>
            </a:extLst>
          </p:cNvPr>
          <p:cNvGrpSpPr/>
          <p:nvPr/>
        </p:nvGrpSpPr>
        <p:grpSpPr>
          <a:xfrm>
            <a:off x="2436143" y="5313363"/>
            <a:ext cx="1944000" cy="836612"/>
            <a:chOff x="-726460" y="1309547"/>
            <a:chExt cx="1944000" cy="836612"/>
          </a:xfrm>
        </p:grpSpPr>
        <p:graphicFrame>
          <p:nvGraphicFramePr>
            <p:cNvPr id="29" name="对象 28">
              <a:extLst>
                <a:ext uri="{FF2B5EF4-FFF2-40B4-BE49-F238E27FC236}">
                  <a16:creationId xmlns:a16="http://schemas.microsoft.com/office/drawing/2014/main" id="{FE7E00EF-8457-4FF3-8383-6A6B0A9CF917}"/>
                </a:ext>
              </a:extLst>
            </p:cNvPr>
            <p:cNvGraphicFramePr>
              <a:graphicFrameLocks noChangeAspect="1"/>
            </p:cNvGraphicFramePr>
            <p:nvPr>
              <p:extLst>
                <p:ext uri="{D42A27DB-BD31-4B8C-83A1-F6EECF244321}">
                  <p14:modId xmlns:p14="http://schemas.microsoft.com/office/powerpoint/2010/main" val="531042261"/>
                </p:ext>
              </p:extLst>
            </p:nvPr>
          </p:nvGraphicFramePr>
          <p:xfrm>
            <a:off x="-646415" y="1309547"/>
            <a:ext cx="1804987" cy="836612"/>
          </p:xfrm>
          <a:graphic>
            <a:graphicData uri="http://schemas.openxmlformats.org/presentationml/2006/ole">
              <mc:AlternateContent xmlns:mc="http://schemas.openxmlformats.org/markup-compatibility/2006">
                <mc:Choice xmlns:v="urn:schemas-microsoft-com:vml" Requires="v">
                  <p:oleObj spid="_x0000_s242794" name="Equation" r:id="rId6" imgW="1091880" imgH="507960" progId="Equation.DSMT4">
                    <p:embed/>
                  </p:oleObj>
                </mc:Choice>
                <mc:Fallback>
                  <p:oleObj name="Equation" r:id="rId6" imgW="1091880" imgH="507960" progId="Equation.DSMT4">
                    <p:embed/>
                    <p:pic>
                      <p:nvPicPr>
                        <p:cNvPr id="19" name="对象 18">
                          <a:extLst>
                            <a:ext uri="{FF2B5EF4-FFF2-40B4-BE49-F238E27FC236}">
                              <a16:creationId xmlns:a16="http://schemas.microsoft.com/office/drawing/2014/main" id="{595F3929-85AD-44FB-9D4C-A47C7168D3FC}"/>
                            </a:ext>
                          </a:extLst>
                        </p:cNvPr>
                        <p:cNvPicPr>
                          <a:picLocks noChangeAspect="1" noChangeArrowheads="1"/>
                        </p:cNvPicPr>
                        <p:nvPr/>
                      </p:nvPicPr>
                      <p:blipFill>
                        <a:blip r:embed="rId7"/>
                        <a:srcRect/>
                        <a:stretch>
                          <a:fillRect/>
                        </a:stretch>
                      </p:blipFill>
                      <p:spPr bwMode="auto">
                        <a:xfrm>
                          <a:off x="-646415" y="1309547"/>
                          <a:ext cx="1804987" cy="836612"/>
                        </a:xfrm>
                        <a:prstGeom prst="rect">
                          <a:avLst/>
                        </a:prstGeom>
                        <a:noFill/>
                        <a:ln>
                          <a:noFill/>
                        </a:ln>
                      </p:spPr>
                    </p:pic>
                  </p:oleObj>
                </mc:Fallback>
              </mc:AlternateContent>
            </a:graphicData>
          </a:graphic>
        </p:graphicFrame>
        <p:sp>
          <p:nvSpPr>
            <p:cNvPr id="30" name="矩形 29">
              <a:extLst>
                <a:ext uri="{FF2B5EF4-FFF2-40B4-BE49-F238E27FC236}">
                  <a16:creationId xmlns:a16="http://schemas.microsoft.com/office/drawing/2014/main" id="{49BF8B6C-6779-4AB3-9EB8-38F363A8344E}"/>
                </a:ext>
              </a:extLst>
            </p:cNvPr>
            <p:cNvSpPr/>
            <p:nvPr/>
          </p:nvSpPr>
          <p:spPr>
            <a:xfrm>
              <a:off x="-726460" y="1335580"/>
              <a:ext cx="1944000" cy="792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片 30">
            <a:extLst>
              <a:ext uri="{FF2B5EF4-FFF2-40B4-BE49-F238E27FC236}">
                <a16:creationId xmlns:a16="http://schemas.microsoft.com/office/drawing/2014/main" id="{41A14100-141B-499D-ADE0-CAEFB34EC3E8}"/>
              </a:ext>
            </a:extLst>
          </p:cNvPr>
          <p:cNvPicPr>
            <a:picLocks noChangeAspect="1"/>
          </p:cNvPicPr>
          <p:nvPr/>
        </p:nvPicPr>
        <p:blipFill>
          <a:blip r:embed="rId8">
            <a:lum bright="-20000" contrast="40000"/>
          </a:blip>
          <a:stretch>
            <a:fillRect/>
          </a:stretch>
        </p:blipFill>
        <p:spPr>
          <a:xfrm>
            <a:off x="6566498" y="4288212"/>
            <a:ext cx="2448000" cy="2368493"/>
          </a:xfrm>
          <a:prstGeom prst="rect">
            <a:avLst/>
          </a:prstGeom>
        </p:spPr>
      </p:pic>
    </p:spTree>
    <p:extLst>
      <p:ext uri="{BB962C8B-B14F-4D97-AF65-F5344CB8AC3E}">
        <p14:creationId xmlns:p14="http://schemas.microsoft.com/office/powerpoint/2010/main" val="5145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randombar(horizont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4F8D53-D254-461C-BD70-F9F6ADE24695}"/>
              </a:ext>
            </a:extLst>
          </p:cNvPr>
          <p:cNvSpPr txBox="1"/>
          <p:nvPr/>
        </p:nvSpPr>
        <p:spPr>
          <a:xfrm>
            <a:off x="179512" y="238876"/>
            <a:ext cx="2448272" cy="669844"/>
          </a:xfrm>
          <a:prstGeom prst="rect">
            <a:avLst/>
          </a:prstGeom>
        </p:spPr>
        <p:style>
          <a:lnRef idx="3">
            <a:schemeClr val="lt1"/>
          </a:lnRef>
          <a:fillRef idx="1">
            <a:schemeClr val="accent2"/>
          </a:fillRef>
          <a:effectRef idx="1">
            <a:schemeClr val="accent2"/>
          </a:effectRef>
          <a:fontRef idx="minor">
            <a:schemeClr val="lt1"/>
          </a:fontRef>
        </p:style>
        <p:txBody>
          <a:bodyPr>
            <a:normAutofit/>
          </a:bodyPr>
          <a:lstStyle>
            <a:defPPr>
              <a:defRPr lang="zh-CN"/>
            </a:defPPr>
            <a:lvl1pPr marR="0" lvl="0" indent="0" fontAlgn="auto">
              <a:lnSpc>
                <a:spcPct val="100000"/>
              </a:lnSpc>
              <a:spcBef>
                <a:spcPct val="0"/>
              </a:spcBef>
              <a:spcAft>
                <a:spcPts val="0"/>
              </a:spcAft>
              <a:buClrTx/>
              <a:buSzTx/>
              <a:buFontTx/>
              <a:buNone/>
              <a:tabLst/>
              <a:defRPr sz="3200" b="1">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t>Heat Engines</a:t>
            </a:r>
            <a:endParaRPr lang="zh-CN" altLang="en-US" dirty="0"/>
          </a:p>
        </p:txBody>
      </p:sp>
      <p:sp>
        <p:nvSpPr>
          <p:cNvPr id="3" name="TextBox 9">
            <a:extLst>
              <a:ext uri="{FF2B5EF4-FFF2-40B4-BE49-F238E27FC236}">
                <a16:creationId xmlns:a16="http://schemas.microsoft.com/office/drawing/2014/main" id="{5786C289-AC26-427D-9365-FEE91318561B}"/>
              </a:ext>
            </a:extLst>
          </p:cNvPr>
          <p:cNvSpPr txBox="1"/>
          <p:nvPr/>
        </p:nvSpPr>
        <p:spPr>
          <a:xfrm>
            <a:off x="251520" y="1075383"/>
            <a:ext cx="8784976"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A </a:t>
            </a:r>
            <a:r>
              <a:rPr lang="en-US" altLang="zh-CN" sz="2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heat engine </a:t>
            </a:r>
            <a:r>
              <a:rPr lang="en-US" altLang="zh-CN" sz="2200" dirty="0">
                <a:solidFill>
                  <a:schemeClr val="tx1"/>
                </a:solidFill>
                <a:latin typeface="Times New Roman" pitchFamily="18" charset="0"/>
                <a:cs typeface="Times New Roman" pitchFamily="18" charset="0"/>
              </a:rPr>
              <a:t>takes in energy by heat and partially converts it to other forms, such as electrical and mechanical energy. </a:t>
            </a:r>
          </a:p>
        </p:txBody>
      </p:sp>
      <p:pic>
        <p:nvPicPr>
          <p:cNvPr id="4" name="图片 3">
            <a:extLst>
              <a:ext uri="{FF2B5EF4-FFF2-40B4-BE49-F238E27FC236}">
                <a16:creationId xmlns:a16="http://schemas.microsoft.com/office/drawing/2014/main" id="{04C1EDE8-BDCA-4AE5-B21C-7C9E6B655F90}"/>
              </a:ext>
            </a:extLst>
          </p:cNvPr>
          <p:cNvPicPr>
            <a:picLocks noChangeAspect="1"/>
          </p:cNvPicPr>
          <p:nvPr/>
        </p:nvPicPr>
        <p:blipFill>
          <a:blip r:embed="rId4">
            <a:lum bright="-20000" contrast="40000"/>
          </a:blip>
          <a:stretch>
            <a:fillRect/>
          </a:stretch>
        </p:blipFill>
        <p:spPr>
          <a:xfrm>
            <a:off x="6948496" y="1732754"/>
            <a:ext cx="2088000" cy="2920382"/>
          </a:xfrm>
          <a:prstGeom prst="rect">
            <a:avLst/>
          </a:prstGeom>
        </p:spPr>
      </p:pic>
      <p:sp>
        <p:nvSpPr>
          <p:cNvPr id="5" name="TextBox 9">
            <a:extLst>
              <a:ext uri="{FF2B5EF4-FFF2-40B4-BE49-F238E27FC236}">
                <a16:creationId xmlns:a16="http://schemas.microsoft.com/office/drawing/2014/main" id="{3CA82E06-783B-4992-A17B-31919A81363D}"/>
              </a:ext>
            </a:extLst>
          </p:cNvPr>
          <p:cNvSpPr txBox="1"/>
          <p:nvPr/>
        </p:nvSpPr>
        <p:spPr>
          <a:xfrm>
            <a:off x="251520" y="2132856"/>
            <a:ext cx="6696744" cy="17851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A heat engine carries some working substance through a </a:t>
            </a:r>
            <a:r>
              <a:rPr lang="en-US" altLang="zh-CN" sz="2200" i="1" dirty="0">
                <a:solidFill>
                  <a:schemeClr val="tx1"/>
                </a:solidFill>
                <a:latin typeface="Times New Roman" pitchFamily="18" charset="0"/>
                <a:cs typeface="Times New Roman" pitchFamily="18" charset="0"/>
              </a:rPr>
              <a:t>cyclic process </a:t>
            </a:r>
            <a:r>
              <a:rPr lang="en-US" altLang="zh-CN" sz="2200" dirty="0">
                <a:solidFill>
                  <a:schemeClr val="tx1"/>
                </a:solidFill>
                <a:latin typeface="Times New Roman" pitchFamily="18" charset="0"/>
                <a:cs typeface="Times New Roman" pitchFamily="18" charset="0"/>
              </a:rPr>
              <a:t>during which (1) energy is transferred by heat from a source at a high temperature, (2) work is done by the engine, and (3) energy is expelled by the engine by heat to a source at lower temperature. </a:t>
            </a:r>
          </a:p>
        </p:txBody>
      </p:sp>
      <p:sp>
        <p:nvSpPr>
          <p:cNvPr id="6" name="TextBox 9">
            <a:extLst>
              <a:ext uri="{FF2B5EF4-FFF2-40B4-BE49-F238E27FC236}">
                <a16:creationId xmlns:a16="http://schemas.microsoft.com/office/drawing/2014/main" id="{CAA68313-2E8C-446C-8D1B-6E40E62B2412}"/>
              </a:ext>
            </a:extLst>
          </p:cNvPr>
          <p:cNvSpPr txBox="1"/>
          <p:nvPr/>
        </p:nvSpPr>
        <p:spPr>
          <a:xfrm>
            <a:off x="251520" y="5226565"/>
            <a:ext cx="4680520"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Thermal efficiency of a heat engine:</a:t>
            </a:r>
          </a:p>
        </p:txBody>
      </p:sp>
      <p:graphicFrame>
        <p:nvGraphicFramePr>
          <p:cNvPr id="7" name="对象 6">
            <a:extLst>
              <a:ext uri="{FF2B5EF4-FFF2-40B4-BE49-F238E27FC236}">
                <a16:creationId xmlns:a16="http://schemas.microsoft.com/office/drawing/2014/main" id="{9B1253E5-636B-4C43-AD59-5CE5A519BE06}"/>
              </a:ext>
            </a:extLst>
          </p:cNvPr>
          <p:cNvGraphicFramePr>
            <a:graphicFrameLocks noChangeAspect="1"/>
          </p:cNvGraphicFramePr>
          <p:nvPr>
            <p:extLst>
              <p:ext uri="{D42A27DB-BD31-4B8C-83A1-F6EECF244321}">
                <p14:modId xmlns:p14="http://schemas.microsoft.com/office/powerpoint/2010/main" val="2288315814"/>
              </p:ext>
            </p:extLst>
          </p:nvPr>
        </p:nvGraphicFramePr>
        <p:xfrm>
          <a:off x="1979712" y="4343230"/>
          <a:ext cx="742950" cy="295275"/>
        </p:xfrm>
        <a:graphic>
          <a:graphicData uri="http://schemas.openxmlformats.org/presentationml/2006/ole">
            <mc:AlternateContent xmlns:mc="http://schemas.openxmlformats.org/markup-compatibility/2006">
              <mc:Choice xmlns:v="urn:schemas-microsoft-com:vml" Requires="v">
                <p:oleObj spid="_x0000_s243926" name="Equation" r:id="rId5" imgW="444240" imgH="177480" progId="Equation.DSMT4">
                  <p:embed/>
                </p:oleObj>
              </mc:Choice>
              <mc:Fallback>
                <p:oleObj name="Equation" r:id="rId5" imgW="444240" imgH="177480" progId="Equation.DSMT4">
                  <p:embed/>
                  <p:pic>
                    <p:nvPicPr>
                      <p:cNvPr id="5" name="对象 4">
                        <a:extLst>
                          <a:ext uri="{FF2B5EF4-FFF2-40B4-BE49-F238E27FC236}">
                            <a16:creationId xmlns:a16="http://schemas.microsoft.com/office/drawing/2014/main" id="{DC28B962-7426-4CAF-AE52-D6B87BDDB7A0}"/>
                          </a:ext>
                        </a:extLst>
                      </p:cNvPr>
                      <p:cNvPicPr>
                        <a:picLocks noChangeAspect="1" noChangeArrowheads="1"/>
                      </p:cNvPicPr>
                      <p:nvPr/>
                    </p:nvPicPr>
                    <p:blipFill>
                      <a:blip r:embed="rId6"/>
                      <a:srcRect/>
                      <a:stretch>
                        <a:fillRect/>
                      </a:stretch>
                    </p:blipFill>
                    <p:spPr bwMode="auto">
                      <a:xfrm>
                        <a:off x="1979712" y="4343230"/>
                        <a:ext cx="742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燕尾形箭头 20">
            <a:extLst>
              <a:ext uri="{FF2B5EF4-FFF2-40B4-BE49-F238E27FC236}">
                <a16:creationId xmlns:a16="http://schemas.microsoft.com/office/drawing/2014/main" id="{E8FEC08E-53FD-4938-BF7D-28E9D1D27FF3}"/>
              </a:ext>
            </a:extLst>
          </p:cNvPr>
          <p:cNvSpPr/>
          <p:nvPr/>
        </p:nvSpPr>
        <p:spPr>
          <a:xfrm>
            <a:off x="2843808" y="4372326"/>
            <a:ext cx="231790" cy="216024"/>
          </a:xfrm>
          <a:prstGeom prst="notched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对象 8">
            <a:extLst>
              <a:ext uri="{FF2B5EF4-FFF2-40B4-BE49-F238E27FC236}">
                <a16:creationId xmlns:a16="http://schemas.microsoft.com/office/drawing/2014/main" id="{4F364092-E724-4CAF-A0CE-F94D32C1A702}"/>
              </a:ext>
            </a:extLst>
          </p:cNvPr>
          <p:cNvGraphicFramePr>
            <a:graphicFrameLocks noChangeAspect="1"/>
          </p:cNvGraphicFramePr>
          <p:nvPr>
            <p:extLst>
              <p:ext uri="{D42A27DB-BD31-4B8C-83A1-F6EECF244321}">
                <p14:modId xmlns:p14="http://schemas.microsoft.com/office/powerpoint/2010/main" val="2512887930"/>
              </p:ext>
            </p:extLst>
          </p:nvPr>
        </p:nvGraphicFramePr>
        <p:xfrm>
          <a:off x="3196744" y="4309757"/>
          <a:ext cx="1592263" cy="400050"/>
        </p:xfrm>
        <a:graphic>
          <a:graphicData uri="http://schemas.openxmlformats.org/presentationml/2006/ole">
            <mc:AlternateContent xmlns:mc="http://schemas.openxmlformats.org/markup-compatibility/2006">
              <mc:Choice xmlns:v="urn:schemas-microsoft-com:vml" Requires="v">
                <p:oleObj spid="_x0000_s243927" name="Equation" r:id="rId7" imgW="952200" imgH="241200" progId="Equation.DSMT4">
                  <p:embed/>
                </p:oleObj>
              </mc:Choice>
              <mc:Fallback>
                <p:oleObj name="Equation" r:id="rId7" imgW="952200" imgH="241200" progId="Equation.DSMT4">
                  <p:embed/>
                  <p:pic>
                    <p:nvPicPr>
                      <p:cNvPr id="7" name="对象 6">
                        <a:extLst>
                          <a:ext uri="{FF2B5EF4-FFF2-40B4-BE49-F238E27FC236}">
                            <a16:creationId xmlns:a16="http://schemas.microsoft.com/office/drawing/2014/main" id="{9B1253E5-636B-4C43-AD59-5CE5A519BE06}"/>
                          </a:ext>
                        </a:extLst>
                      </p:cNvPr>
                      <p:cNvPicPr>
                        <a:picLocks noChangeAspect="1" noChangeArrowheads="1"/>
                      </p:cNvPicPr>
                      <p:nvPr/>
                    </p:nvPicPr>
                    <p:blipFill>
                      <a:blip r:embed="rId8"/>
                      <a:srcRect/>
                      <a:stretch>
                        <a:fillRect/>
                      </a:stretch>
                    </p:blipFill>
                    <p:spPr bwMode="auto">
                      <a:xfrm>
                        <a:off x="3196744" y="4309757"/>
                        <a:ext cx="1592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燕尾形箭头 20">
            <a:extLst>
              <a:ext uri="{FF2B5EF4-FFF2-40B4-BE49-F238E27FC236}">
                <a16:creationId xmlns:a16="http://schemas.microsoft.com/office/drawing/2014/main" id="{12DE4F81-30B4-4624-9400-B424E2E8956B}"/>
              </a:ext>
            </a:extLst>
          </p:cNvPr>
          <p:cNvSpPr/>
          <p:nvPr/>
        </p:nvSpPr>
        <p:spPr>
          <a:xfrm>
            <a:off x="4837843" y="4366951"/>
            <a:ext cx="231790" cy="216024"/>
          </a:xfrm>
          <a:prstGeom prst="notched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对象 10">
            <a:extLst>
              <a:ext uri="{FF2B5EF4-FFF2-40B4-BE49-F238E27FC236}">
                <a16:creationId xmlns:a16="http://schemas.microsoft.com/office/drawing/2014/main" id="{A28F709E-C8E9-48D5-A4FA-B391A23FDF42}"/>
              </a:ext>
            </a:extLst>
          </p:cNvPr>
          <p:cNvGraphicFramePr>
            <a:graphicFrameLocks noChangeAspect="1"/>
          </p:cNvGraphicFramePr>
          <p:nvPr>
            <p:extLst>
              <p:ext uri="{D42A27DB-BD31-4B8C-83A1-F6EECF244321}">
                <p14:modId xmlns:p14="http://schemas.microsoft.com/office/powerpoint/2010/main" val="1249009012"/>
              </p:ext>
            </p:extLst>
          </p:nvPr>
        </p:nvGraphicFramePr>
        <p:xfrm>
          <a:off x="5180015" y="4293096"/>
          <a:ext cx="1614487" cy="422275"/>
        </p:xfrm>
        <a:graphic>
          <a:graphicData uri="http://schemas.openxmlformats.org/presentationml/2006/ole">
            <mc:AlternateContent xmlns:mc="http://schemas.openxmlformats.org/markup-compatibility/2006">
              <mc:Choice xmlns:v="urn:schemas-microsoft-com:vml" Requires="v">
                <p:oleObj spid="_x0000_s243928" name="Equation" r:id="rId9" imgW="965160" imgH="253800" progId="Equation.DSMT4">
                  <p:embed/>
                </p:oleObj>
              </mc:Choice>
              <mc:Fallback>
                <p:oleObj name="Equation" r:id="rId9" imgW="965160" imgH="253800" progId="Equation.DSMT4">
                  <p:embed/>
                  <p:pic>
                    <p:nvPicPr>
                      <p:cNvPr id="9" name="对象 8">
                        <a:extLst>
                          <a:ext uri="{FF2B5EF4-FFF2-40B4-BE49-F238E27FC236}">
                            <a16:creationId xmlns:a16="http://schemas.microsoft.com/office/drawing/2014/main" id="{4F364092-E724-4CAF-A0CE-F94D32C1A702}"/>
                          </a:ext>
                        </a:extLst>
                      </p:cNvPr>
                      <p:cNvPicPr>
                        <a:picLocks noChangeAspect="1" noChangeArrowheads="1"/>
                      </p:cNvPicPr>
                      <p:nvPr/>
                    </p:nvPicPr>
                    <p:blipFill>
                      <a:blip r:embed="rId10"/>
                      <a:srcRect/>
                      <a:stretch>
                        <a:fillRect/>
                      </a:stretch>
                    </p:blipFill>
                    <p:spPr bwMode="auto">
                      <a:xfrm>
                        <a:off x="5180015" y="4293096"/>
                        <a:ext cx="16144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燕尾形箭头 20">
            <a:extLst>
              <a:ext uri="{FF2B5EF4-FFF2-40B4-BE49-F238E27FC236}">
                <a16:creationId xmlns:a16="http://schemas.microsoft.com/office/drawing/2014/main" id="{22C7E610-2490-42E0-8EC6-6053A748D359}"/>
              </a:ext>
            </a:extLst>
          </p:cNvPr>
          <p:cNvSpPr/>
          <p:nvPr/>
        </p:nvSpPr>
        <p:spPr>
          <a:xfrm rot="5400000">
            <a:off x="5644237" y="4804601"/>
            <a:ext cx="231790" cy="216024"/>
          </a:xfrm>
          <a:prstGeom prst="notched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A80719EE-DE3B-49E3-BB24-D1A6AA941EAD}"/>
              </a:ext>
            </a:extLst>
          </p:cNvPr>
          <p:cNvGrpSpPr/>
          <p:nvPr/>
        </p:nvGrpSpPr>
        <p:grpSpPr>
          <a:xfrm>
            <a:off x="4860032" y="5107334"/>
            <a:ext cx="1872208" cy="769938"/>
            <a:chOff x="-535731" y="1343166"/>
            <a:chExt cx="1872208" cy="769938"/>
          </a:xfrm>
        </p:grpSpPr>
        <p:graphicFrame>
          <p:nvGraphicFramePr>
            <p:cNvPr id="15" name="对象 14">
              <a:extLst>
                <a:ext uri="{FF2B5EF4-FFF2-40B4-BE49-F238E27FC236}">
                  <a16:creationId xmlns:a16="http://schemas.microsoft.com/office/drawing/2014/main" id="{127886D2-AFA8-4609-AE87-B47C8577FE57}"/>
                </a:ext>
              </a:extLst>
            </p:cNvPr>
            <p:cNvGraphicFramePr>
              <a:graphicFrameLocks noChangeAspect="1"/>
            </p:cNvGraphicFramePr>
            <p:nvPr>
              <p:extLst>
                <p:ext uri="{D42A27DB-BD31-4B8C-83A1-F6EECF244321}">
                  <p14:modId xmlns:p14="http://schemas.microsoft.com/office/powerpoint/2010/main" val="1375161134"/>
                </p:ext>
              </p:extLst>
            </p:nvPr>
          </p:nvGraphicFramePr>
          <p:xfrm>
            <a:off x="-503435" y="1343166"/>
            <a:ext cx="1839912" cy="769938"/>
          </p:xfrm>
          <a:graphic>
            <a:graphicData uri="http://schemas.openxmlformats.org/presentationml/2006/ole">
              <mc:AlternateContent xmlns:mc="http://schemas.openxmlformats.org/markup-compatibility/2006">
                <mc:Choice xmlns:v="urn:schemas-microsoft-com:vml" Requires="v">
                  <p:oleObj spid="_x0000_s243929" name="Equation" r:id="rId11" imgW="1117440" imgH="469800" progId="Equation.DSMT4">
                    <p:embed/>
                  </p:oleObj>
                </mc:Choice>
                <mc:Fallback>
                  <p:oleObj name="Equation" r:id="rId11" imgW="1117440" imgH="469800" progId="Equation.DSMT4">
                    <p:embed/>
                    <p:pic>
                      <p:nvPicPr>
                        <p:cNvPr id="11" name="对象 10">
                          <a:extLst>
                            <a:ext uri="{FF2B5EF4-FFF2-40B4-BE49-F238E27FC236}">
                              <a16:creationId xmlns:a16="http://schemas.microsoft.com/office/drawing/2014/main" id="{95EAE931-B22C-4B8C-8DE7-6BD120D479AF}"/>
                            </a:ext>
                          </a:extLst>
                        </p:cNvPr>
                        <p:cNvPicPr>
                          <a:picLocks noChangeAspect="1" noChangeArrowheads="1"/>
                        </p:cNvPicPr>
                        <p:nvPr/>
                      </p:nvPicPr>
                      <p:blipFill>
                        <a:blip r:embed="rId12"/>
                        <a:srcRect/>
                        <a:stretch>
                          <a:fillRect/>
                        </a:stretch>
                      </p:blipFill>
                      <p:spPr bwMode="auto">
                        <a:xfrm>
                          <a:off x="-503435" y="1343166"/>
                          <a:ext cx="1839912" cy="769938"/>
                        </a:xfrm>
                        <a:prstGeom prst="rect">
                          <a:avLst/>
                        </a:prstGeom>
                        <a:noFill/>
                        <a:ln>
                          <a:noFill/>
                        </a:ln>
                      </p:spPr>
                    </p:pic>
                  </p:oleObj>
                </mc:Fallback>
              </mc:AlternateContent>
            </a:graphicData>
          </a:graphic>
        </p:graphicFrame>
        <p:sp>
          <p:nvSpPr>
            <p:cNvPr id="16" name="矩形 15">
              <a:extLst>
                <a:ext uri="{FF2B5EF4-FFF2-40B4-BE49-F238E27FC236}">
                  <a16:creationId xmlns:a16="http://schemas.microsoft.com/office/drawing/2014/main" id="{57969F12-20F1-47C3-9F38-6CFD6152411D}"/>
                </a:ext>
              </a:extLst>
            </p:cNvPr>
            <p:cNvSpPr/>
            <p:nvPr/>
          </p:nvSpPr>
          <p:spPr>
            <a:xfrm>
              <a:off x="-535731" y="1377942"/>
              <a:ext cx="1872000" cy="720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9944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horizont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randombar(horizont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8" grpId="0" animBg="1"/>
      <p:bldP spid="1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9B4D85DA-9E29-41EB-BE83-72F0EB869ADB}"/>
              </a:ext>
            </a:extLst>
          </p:cNvPr>
          <p:cNvPicPr>
            <a:picLocks noChangeAspect="1"/>
          </p:cNvPicPr>
          <p:nvPr/>
        </p:nvPicPr>
        <p:blipFill>
          <a:blip r:embed="rId2"/>
          <a:stretch>
            <a:fillRect/>
          </a:stretch>
        </p:blipFill>
        <p:spPr>
          <a:xfrm>
            <a:off x="7272218" y="4067974"/>
            <a:ext cx="1692000" cy="2601386"/>
          </a:xfrm>
          <a:prstGeom prst="rect">
            <a:avLst/>
          </a:prstGeom>
        </p:spPr>
      </p:pic>
      <p:sp>
        <p:nvSpPr>
          <p:cNvPr id="2" name="TextBox 8">
            <a:extLst>
              <a:ext uri="{FF2B5EF4-FFF2-40B4-BE49-F238E27FC236}">
                <a16:creationId xmlns:a16="http://schemas.microsoft.com/office/drawing/2014/main" id="{6604EAC0-C63B-4924-AE32-3ECFE9CC4FE8}"/>
              </a:ext>
            </a:extLst>
          </p:cNvPr>
          <p:cNvSpPr txBox="1"/>
          <p:nvPr/>
        </p:nvSpPr>
        <p:spPr>
          <a:xfrm>
            <a:off x="179512" y="188640"/>
            <a:ext cx="5544616" cy="523220"/>
          </a:xfrm>
          <a:prstGeom prst="rect">
            <a:avLst/>
          </a:prstGeo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defPPr>
              <a:defRPr lang="zh-CN"/>
            </a:defPPr>
            <a:lvl1pPr marR="0" lvl="0" indent="0" fontAlgn="auto">
              <a:lnSpc>
                <a:spcPct val="100000"/>
              </a:lnSpc>
              <a:spcBef>
                <a:spcPct val="0"/>
              </a:spcBef>
              <a:spcAft>
                <a:spcPts val="0"/>
              </a:spcAft>
              <a:buClrTx/>
              <a:buSzTx/>
              <a:buFontTx/>
              <a:buNone/>
              <a:tabLst/>
              <a:defRPr sz="3200" b="1">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The second law of thermodynamics</a:t>
            </a:r>
            <a:endParaRPr lang="zh-CN" altLang="en-US" dirty="0"/>
          </a:p>
        </p:txBody>
      </p:sp>
      <p:sp>
        <p:nvSpPr>
          <p:cNvPr id="4" name="TextBox 10">
            <a:extLst>
              <a:ext uri="{FF2B5EF4-FFF2-40B4-BE49-F238E27FC236}">
                <a16:creationId xmlns:a16="http://schemas.microsoft.com/office/drawing/2014/main" id="{D96B86E8-7FAB-43B6-9037-16CFC92C4DAC}"/>
              </a:ext>
            </a:extLst>
          </p:cNvPr>
          <p:cNvSpPr txBox="1"/>
          <p:nvPr/>
        </p:nvSpPr>
        <p:spPr>
          <a:xfrm>
            <a:off x="478429" y="1281499"/>
            <a:ext cx="6796207"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200" dirty="0">
                <a:solidFill>
                  <a:schemeClr val="tx1"/>
                </a:solidFill>
                <a:latin typeface="Times New Roman" pitchFamily="18" charset="0"/>
                <a:cs typeface="Times New Roman" pitchFamily="18" charset="0"/>
              </a:rPr>
              <a:t>No heat engine operating in a cycle can absorb energy from a reservoir and use it entirely for the performance of an equal amount of work. </a:t>
            </a:r>
          </a:p>
        </p:txBody>
      </p:sp>
      <p:sp>
        <p:nvSpPr>
          <p:cNvPr id="6" name="TextBox 34">
            <a:extLst>
              <a:ext uri="{FF2B5EF4-FFF2-40B4-BE49-F238E27FC236}">
                <a16:creationId xmlns:a16="http://schemas.microsoft.com/office/drawing/2014/main" id="{2FD3AA1E-1810-4E3B-BD75-EBA311E4FA4C}"/>
              </a:ext>
            </a:extLst>
          </p:cNvPr>
          <p:cNvSpPr txBox="1"/>
          <p:nvPr/>
        </p:nvSpPr>
        <p:spPr>
          <a:xfrm>
            <a:off x="35496" y="848325"/>
            <a:ext cx="3096344" cy="461665"/>
          </a:xfrm>
          <a:prstGeom prst="rect">
            <a:avLst/>
          </a:prstGeom>
          <a:noFill/>
        </p:spPr>
        <p:txBody>
          <a:bodyPr wrap="square" rtlCol="0">
            <a:spAutoFit/>
          </a:bodyPr>
          <a:lstStyle/>
          <a:p>
            <a:r>
              <a:rPr lang="en-US" altLang="zh-CN" sz="2400" b="1" dirty="0">
                <a:latin typeface="Times New Roman" pitchFamily="18" charset="0"/>
                <a:cs typeface="Times New Roman" pitchFamily="18" charset="0"/>
              </a:rPr>
              <a:t>♠ Kelvin statement:</a:t>
            </a:r>
            <a:endParaRPr lang="zh-CN" altLang="en-US" sz="2400" b="1" dirty="0">
              <a:latin typeface="Times New Roman" pitchFamily="18" charset="0"/>
              <a:cs typeface="Times New Roman" pitchFamily="18" charset="0"/>
            </a:endParaRPr>
          </a:p>
        </p:txBody>
      </p:sp>
      <p:pic>
        <p:nvPicPr>
          <p:cNvPr id="7" name="图片 6">
            <a:extLst>
              <a:ext uri="{FF2B5EF4-FFF2-40B4-BE49-F238E27FC236}">
                <a16:creationId xmlns:a16="http://schemas.microsoft.com/office/drawing/2014/main" id="{A5460C3F-C863-467B-B63D-2CE6B24BF996}"/>
              </a:ext>
            </a:extLst>
          </p:cNvPr>
          <p:cNvPicPr>
            <a:picLocks noChangeAspect="1"/>
          </p:cNvPicPr>
          <p:nvPr/>
        </p:nvPicPr>
        <p:blipFill>
          <a:blip r:embed="rId3"/>
          <a:stretch>
            <a:fillRect/>
          </a:stretch>
        </p:blipFill>
        <p:spPr>
          <a:xfrm>
            <a:off x="7274637" y="811114"/>
            <a:ext cx="1692000" cy="2617886"/>
          </a:xfrm>
          <a:prstGeom prst="rect">
            <a:avLst/>
          </a:prstGeom>
        </p:spPr>
      </p:pic>
      <p:sp>
        <p:nvSpPr>
          <p:cNvPr id="8" name="TextBox 34">
            <a:extLst>
              <a:ext uri="{FF2B5EF4-FFF2-40B4-BE49-F238E27FC236}">
                <a16:creationId xmlns:a16="http://schemas.microsoft.com/office/drawing/2014/main" id="{5B459F50-CC05-4C1A-B336-458F66957D97}"/>
              </a:ext>
            </a:extLst>
          </p:cNvPr>
          <p:cNvSpPr txBox="1"/>
          <p:nvPr/>
        </p:nvSpPr>
        <p:spPr>
          <a:xfrm>
            <a:off x="395536" y="2463223"/>
            <a:ext cx="5184576"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effectLst>
                  <a:outerShdw blurRad="38100" dist="38100" dir="2700000" algn="tl">
                    <a:srgbClr val="000000">
                      <a:alpha val="43137"/>
                    </a:srgbClr>
                  </a:outerShdw>
                </a:effectLst>
                <a:latin typeface="Times New Roman" pitchFamily="18" charset="0"/>
                <a:cs typeface="Times New Roman" pitchFamily="18" charset="0"/>
              </a:rPr>
              <a:t>Reversible &amp; Irreversible Processes:</a:t>
            </a:r>
            <a:endParaRPr lang="zh-CN" alt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10">
            <a:extLst>
              <a:ext uri="{FF2B5EF4-FFF2-40B4-BE49-F238E27FC236}">
                <a16:creationId xmlns:a16="http://schemas.microsoft.com/office/drawing/2014/main" id="{4E6EB2EC-A7D1-4F62-A699-AE94AABD1927}"/>
              </a:ext>
            </a:extLst>
          </p:cNvPr>
          <p:cNvSpPr txBox="1"/>
          <p:nvPr/>
        </p:nvSpPr>
        <p:spPr>
          <a:xfrm>
            <a:off x="476011" y="2928182"/>
            <a:ext cx="6796207"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200" dirty="0">
                <a:solidFill>
                  <a:schemeClr val="tx1"/>
                </a:solidFill>
                <a:latin typeface="Times New Roman" pitchFamily="18" charset="0"/>
                <a:cs typeface="Times New Roman" pitchFamily="18" charset="0"/>
              </a:rPr>
              <a:t>Most natural processes are known to be irreversible—the reversible process is an idealization. </a:t>
            </a:r>
          </a:p>
        </p:txBody>
      </p:sp>
      <p:sp>
        <p:nvSpPr>
          <p:cNvPr id="10" name="TextBox 10">
            <a:extLst>
              <a:ext uri="{FF2B5EF4-FFF2-40B4-BE49-F238E27FC236}">
                <a16:creationId xmlns:a16="http://schemas.microsoft.com/office/drawing/2014/main" id="{CE5B4F8F-9A96-4871-B0A5-12C850BCB21C}"/>
              </a:ext>
            </a:extLst>
          </p:cNvPr>
          <p:cNvSpPr txBox="1"/>
          <p:nvPr/>
        </p:nvSpPr>
        <p:spPr>
          <a:xfrm>
            <a:off x="476011" y="3705734"/>
            <a:ext cx="8344461"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200" dirty="0">
                <a:solidFill>
                  <a:schemeClr val="tx1"/>
                </a:solidFill>
                <a:latin typeface="Times New Roman" pitchFamily="18" charset="0"/>
                <a:cs typeface="Times New Roman" pitchFamily="18" charset="0"/>
              </a:rPr>
              <a:t>If a real process occurs so slowly that the system is virtually always in equilibrium, the process can be considered reversible. </a:t>
            </a:r>
          </a:p>
        </p:txBody>
      </p:sp>
      <p:sp>
        <p:nvSpPr>
          <p:cNvPr id="12" name="TextBox 34">
            <a:extLst>
              <a:ext uri="{FF2B5EF4-FFF2-40B4-BE49-F238E27FC236}">
                <a16:creationId xmlns:a16="http://schemas.microsoft.com/office/drawing/2014/main" id="{7442C6DD-F9A6-40C3-8885-326F51F2FEFD}"/>
              </a:ext>
            </a:extLst>
          </p:cNvPr>
          <p:cNvSpPr txBox="1"/>
          <p:nvPr/>
        </p:nvSpPr>
        <p:spPr>
          <a:xfrm>
            <a:off x="395536" y="4614996"/>
            <a:ext cx="5184576"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effectLst>
                  <a:outerShdw blurRad="38100" dist="38100" dir="2700000" algn="tl">
                    <a:srgbClr val="000000">
                      <a:alpha val="43137"/>
                    </a:srgbClr>
                  </a:outerShdw>
                </a:effectLst>
                <a:latin typeface="Times New Roman" pitchFamily="18" charset="0"/>
                <a:cs typeface="Times New Roman" pitchFamily="18" charset="0"/>
              </a:rPr>
              <a:t>The Carnot Engine:</a:t>
            </a:r>
            <a:endParaRPr lang="zh-CN" alt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0">
            <a:extLst>
              <a:ext uri="{FF2B5EF4-FFF2-40B4-BE49-F238E27FC236}">
                <a16:creationId xmlns:a16="http://schemas.microsoft.com/office/drawing/2014/main" id="{E5DC56AF-D12B-48AA-8C4D-A87705D161BE}"/>
              </a:ext>
            </a:extLst>
          </p:cNvPr>
          <p:cNvSpPr txBox="1"/>
          <p:nvPr/>
        </p:nvSpPr>
        <p:spPr>
          <a:xfrm>
            <a:off x="476011" y="5057308"/>
            <a:ext cx="6796207"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200" dirty="0">
                <a:solidFill>
                  <a:schemeClr val="tx1"/>
                </a:solidFill>
                <a:latin typeface="Times New Roman" pitchFamily="18" charset="0"/>
                <a:cs typeface="Times New Roman" pitchFamily="18" charset="0"/>
              </a:rPr>
              <a:t>A Carnot engine is a theoretical engine operating in an ideal, reversible cycle—now called a </a:t>
            </a:r>
            <a:r>
              <a:rPr lang="en-US" altLang="zh-CN" sz="2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Carnot cycle</a:t>
            </a:r>
            <a:r>
              <a:rPr lang="en-US" altLang="zh-CN" sz="2200" dirty="0">
                <a:solidFill>
                  <a:schemeClr val="tx1"/>
                </a:solidFill>
                <a:latin typeface="Times New Roman" pitchFamily="18" charset="0"/>
                <a:cs typeface="Times New Roman" pitchFamily="18" charset="0"/>
              </a:rPr>
              <a:t> — between two energy reservoirs. </a:t>
            </a:r>
          </a:p>
        </p:txBody>
      </p:sp>
    </p:spTree>
    <p:extLst>
      <p:ext uri="{BB962C8B-B14F-4D97-AF65-F5344CB8AC3E}">
        <p14:creationId xmlns:p14="http://schemas.microsoft.com/office/powerpoint/2010/main" val="83298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P spid="9" grpId="0"/>
      <p:bldP spid="10"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4">
            <a:extLst>
              <a:ext uri="{FF2B5EF4-FFF2-40B4-BE49-F238E27FC236}">
                <a16:creationId xmlns:a16="http://schemas.microsoft.com/office/drawing/2014/main" id="{B7BC5996-25CF-4438-8133-15B9E0C3B62C}"/>
              </a:ext>
            </a:extLst>
          </p:cNvPr>
          <p:cNvSpPr txBox="1"/>
          <p:nvPr/>
        </p:nvSpPr>
        <p:spPr>
          <a:xfrm>
            <a:off x="323528" y="260648"/>
            <a:ext cx="2952328"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effectLst>
                  <a:outerShdw blurRad="38100" dist="38100" dir="2700000" algn="tl">
                    <a:srgbClr val="000000">
                      <a:alpha val="43137"/>
                    </a:srgbClr>
                  </a:outerShdw>
                </a:effectLst>
                <a:latin typeface="Times New Roman" pitchFamily="18" charset="0"/>
                <a:cs typeface="Times New Roman" pitchFamily="18" charset="0"/>
              </a:rPr>
              <a:t>Carnot’s Theorem:</a:t>
            </a:r>
            <a:endParaRPr lang="zh-CN" alt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10">
            <a:extLst>
              <a:ext uri="{FF2B5EF4-FFF2-40B4-BE49-F238E27FC236}">
                <a16:creationId xmlns:a16="http://schemas.microsoft.com/office/drawing/2014/main" id="{460A652F-7E03-4ADD-9E2C-02B0FF54467A}"/>
              </a:ext>
            </a:extLst>
          </p:cNvPr>
          <p:cNvSpPr txBox="1"/>
          <p:nvPr/>
        </p:nvSpPr>
        <p:spPr>
          <a:xfrm>
            <a:off x="404003" y="725607"/>
            <a:ext cx="8560485"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200" dirty="0">
                <a:solidFill>
                  <a:schemeClr val="tx1"/>
                </a:solidFill>
                <a:latin typeface="Times New Roman" pitchFamily="18" charset="0"/>
                <a:cs typeface="Times New Roman" pitchFamily="18" charset="0"/>
              </a:rPr>
              <a:t>No real engine operating between two energy reservoirs can be more efficient than a Carnot engine operating between the same two reservoirs. </a:t>
            </a:r>
          </a:p>
        </p:txBody>
      </p:sp>
      <p:sp>
        <p:nvSpPr>
          <p:cNvPr id="4" name="TextBox 34">
            <a:extLst>
              <a:ext uri="{FF2B5EF4-FFF2-40B4-BE49-F238E27FC236}">
                <a16:creationId xmlns:a16="http://schemas.microsoft.com/office/drawing/2014/main" id="{6944EDAD-8192-463E-BCA4-56D64CEF016D}"/>
              </a:ext>
            </a:extLst>
          </p:cNvPr>
          <p:cNvSpPr txBox="1"/>
          <p:nvPr/>
        </p:nvSpPr>
        <p:spPr>
          <a:xfrm>
            <a:off x="323528" y="2276872"/>
            <a:ext cx="4752528"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effectLst>
                  <a:outerShdw blurRad="38100" dist="38100" dir="2700000" algn="tl">
                    <a:srgbClr val="000000">
                      <a:alpha val="43137"/>
                    </a:srgbClr>
                  </a:outerShdw>
                </a:effectLst>
                <a:latin typeface="Times New Roman" pitchFamily="18" charset="0"/>
                <a:cs typeface="Times New Roman" pitchFamily="18" charset="0"/>
              </a:rPr>
              <a:t>Four stages of Carnot cycle:</a:t>
            </a:r>
            <a:endParaRPr lang="zh-CN" alt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图片 5">
            <a:extLst>
              <a:ext uri="{FF2B5EF4-FFF2-40B4-BE49-F238E27FC236}">
                <a16:creationId xmlns:a16="http://schemas.microsoft.com/office/drawing/2014/main" id="{687E1FD1-E435-4384-94EE-7CC891D12B9E}"/>
              </a:ext>
            </a:extLst>
          </p:cNvPr>
          <p:cNvPicPr>
            <a:picLocks noChangeAspect="1"/>
          </p:cNvPicPr>
          <p:nvPr/>
        </p:nvPicPr>
        <p:blipFill>
          <a:blip r:embed="rId3">
            <a:lum bright="-20000" contrast="40000"/>
          </a:blip>
          <a:stretch>
            <a:fillRect/>
          </a:stretch>
        </p:blipFill>
        <p:spPr>
          <a:xfrm>
            <a:off x="2850835" y="3739070"/>
            <a:ext cx="2594328" cy="2830054"/>
          </a:xfrm>
          <a:prstGeom prst="rect">
            <a:avLst/>
          </a:prstGeom>
        </p:spPr>
      </p:pic>
      <p:sp>
        <p:nvSpPr>
          <p:cNvPr id="7" name="TextBox 9">
            <a:extLst>
              <a:ext uri="{FF2B5EF4-FFF2-40B4-BE49-F238E27FC236}">
                <a16:creationId xmlns:a16="http://schemas.microsoft.com/office/drawing/2014/main" id="{67DB9440-D55D-4137-B7FF-577F60515C62}"/>
              </a:ext>
            </a:extLst>
          </p:cNvPr>
          <p:cNvSpPr txBox="1"/>
          <p:nvPr/>
        </p:nvSpPr>
        <p:spPr>
          <a:xfrm>
            <a:off x="404003" y="2924944"/>
            <a:ext cx="5032094"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solidFill>
                  <a:schemeClr val="tx1"/>
                </a:solidFill>
                <a:latin typeface="Times New Roman" pitchFamily="18" charset="0"/>
                <a:cs typeface="Times New Roman" pitchFamily="18" charset="0"/>
              </a:rPr>
              <a:t>Thermal efficiency of a Carnot engine:</a:t>
            </a:r>
          </a:p>
        </p:txBody>
      </p:sp>
      <p:grpSp>
        <p:nvGrpSpPr>
          <p:cNvPr id="8" name="组合 7">
            <a:extLst>
              <a:ext uri="{FF2B5EF4-FFF2-40B4-BE49-F238E27FC236}">
                <a16:creationId xmlns:a16="http://schemas.microsoft.com/office/drawing/2014/main" id="{CAF95B5C-AD78-4296-A7F5-870E948B4FB7}"/>
              </a:ext>
            </a:extLst>
          </p:cNvPr>
          <p:cNvGrpSpPr/>
          <p:nvPr/>
        </p:nvGrpSpPr>
        <p:grpSpPr>
          <a:xfrm>
            <a:off x="971600" y="3569021"/>
            <a:ext cx="1152000" cy="724075"/>
            <a:chOff x="-535731" y="1373867"/>
            <a:chExt cx="1152000" cy="724075"/>
          </a:xfrm>
        </p:grpSpPr>
        <p:graphicFrame>
          <p:nvGraphicFramePr>
            <p:cNvPr id="9" name="对象 8">
              <a:extLst>
                <a:ext uri="{FF2B5EF4-FFF2-40B4-BE49-F238E27FC236}">
                  <a16:creationId xmlns:a16="http://schemas.microsoft.com/office/drawing/2014/main" id="{CB73D061-3D3A-45E0-BD28-F2B4C3DC9E51}"/>
                </a:ext>
              </a:extLst>
            </p:cNvPr>
            <p:cNvGraphicFramePr>
              <a:graphicFrameLocks noChangeAspect="1"/>
            </p:cNvGraphicFramePr>
            <p:nvPr>
              <p:extLst>
                <p:ext uri="{D42A27DB-BD31-4B8C-83A1-F6EECF244321}">
                  <p14:modId xmlns:p14="http://schemas.microsoft.com/office/powerpoint/2010/main" val="4255653282"/>
                </p:ext>
              </p:extLst>
            </p:nvPr>
          </p:nvGraphicFramePr>
          <p:xfrm>
            <a:off x="-480657" y="1373867"/>
            <a:ext cx="1065213" cy="708025"/>
          </p:xfrm>
          <a:graphic>
            <a:graphicData uri="http://schemas.openxmlformats.org/presentationml/2006/ole">
              <mc:AlternateContent xmlns:mc="http://schemas.openxmlformats.org/markup-compatibility/2006">
                <mc:Choice xmlns:v="urn:schemas-microsoft-com:vml" Requires="v">
                  <p:oleObj spid="_x0000_s244783" name="Equation" r:id="rId4" imgW="647640" imgH="431640" progId="Equation.DSMT4">
                    <p:embed/>
                  </p:oleObj>
                </mc:Choice>
                <mc:Fallback>
                  <p:oleObj name="Equation" r:id="rId4" imgW="647640" imgH="431640" progId="Equation.DSMT4">
                    <p:embed/>
                    <p:pic>
                      <p:nvPicPr>
                        <p:cNvPr id="15" name="对象 14">
                          <a:extLst>
                            <a:ext uri="{FF2B5EF4-FFF2-40B4-BE49-F238E27FC236}">
                              <a16:creationId xmlns:a16="http://schemas.microsoft.com/office/drawing/2014/main" id="{127886D2-AFA8-4609-AE87-B47C8577FE57}"/>
                            </a:ext>
                          </a:extLst>
                        </p:cNvPr>
                        <p:cNvPicPr>
                          <a:picLocks noChangeAspect="1" noChangeArrowheads="1"/>
                        </p:cNvPicPr>
                        <p:nvPr/>
                      </p:nvPicPr>
                      <p:blipFill>
                        <a:blip r:embed="rId5"/>
                        <a:srcRect/>
                        <a:stretch>
                          <a:fillRect/>
                        </a:stretch>
                      </p:blipFill>
                      <p:spPr bwMode="auto">
                        <a:xfrm>
                          <a:off x="-480657" y="1373867"/>
                          <a:ext cx="1065213" cy="708025"/>
                        </a:xfrm>
                        <a:prstGeom prst="rect">
                          <a:avLst/>
                        </a:prstGeom>
                        <a:noFill/>
                        <a:ln>
                          <a:noFill/>
                        </a:ln>
                      </p:spPr>
                    </p:pic>
                  </p:oleObj>
                </mc:Fallback>
              </mc:AlternateContent>
            </a:graphicData>
          </a:graphic>
        </p:graphicFrame>
        <p:sp>
          <p:nvSpPr>
            <p:cNvPr id="10" name="矩形 9">
              <a:extLst>
                <a:ext uri="{FF2B5EF4-FFF2-40B4-BE49-F238E27FC236}">
                  <a16:creationId xmlns:a16="http://schemas.microsoft.com/office/drawing/2014/main" id="{9C61AEC3-3E96-4056-AC5E-7475917AF1D8}"/>
                </a:ext>
              </a:extLst>
            </p:cNvPr>
            <p:cNvSpPr/>
            <p:nvPr/>
          </p:nvSpPr>
          <p:spPr>
            <a:xfrm>
              <a:off x="-535731" y="1377942"/>
              <a:ext cx="1152000" cy="720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82AF51C6-C136-46B6-AC74-8FB94BC68B64}"/>
              </a:ext>
            </a:extLst>
          </p:cNvPr>
          <p:cNvGrpSpPr/>
          <p:nvPr/>
        </p:nvGrpSpPr>
        <p:grpSpPr>
          <a:xfrm>
            <a:off x="5517629" y="2708320"/>
            <a:ext cx="3348000" cy="3853084"/>
            <a:chOff x="5517629" y="2708320"/>
            <a:chExt cx="3348000" cy="3853084"/>
          </a:xfrm>
        </p:grpSpPr>
        <p:pic>
          <p:nvPicPr>
            <p:cNvPr id="11" name="图片 10">
              <a:extLst>
                <a:ext uri="{FF2B5EF4-FFF2-40B4-BE49-F238E27FC236}">
                  <a16:creationId xmlns:a16="http://schemas.microsoft.com/office/drawing/2014/main" id="{4ECAB5BD-C92B-4842-97BE-80746FA5B072}"/>
                </a:ext>
              </a:extLst>
            </p:cNvPr>
            <p:cNvPicPr>
              <a:picLocks noChangeAspect="1"/>
            </p:cNvPicPr>
            <p:nvPr/>
          </p:nvPicPr>
          <p:blipFill>
            <a:blip r:embed="rId6">
              <a:lum bright="-20000" contrast="40000"/>
            </a:blip>
            <a:stretch>
              <a:fillRect/>
            </a:stretch>
          </p:blipFill>
          <p:spPr>
            <a:xfrm>
              <a:off x="5517629" y="2708320"/>
              <a:ext cx="3348000" cy="3853084"/>
            </a:xfrm>
            <a:prstGeom prst="rect">
              <a:avLst/>
            </a:prstGeom>
          </p:spPr>
        </p:pic>
        <p:pic>
          <p:nvPicPr>
            <p:cNvPr id="5" name="图片 4">
              <a:extLst>
                <a:ext uri="{FF2B5EF4-FFF2-40B4-BE49-F238E27FC236}">
                  <a16:creationId xmlns:a16="http://schemas.microsoft.com/office/drawing/2014/main" id="{2FA1091E-1CF6-4148-A75E-AA3446DEEF55}"/>
                </a:ext>
              </a:extLst>
            </p:cNvPr>
            <p:cNvPicPr>
              <a:picLocks noChangeAspect="1"/>
            </p:cNvPicPr>
            <p:nvPr/>
          </p:nvPicPr>
          <p:blipFill>
            <a:blip r:embed="rId7">
              <a:lum bright="-20000" contrast="40000"/>
            </a:blip>
            <a:stretch>
              <a:fillRect/>
            </a:stretch>
          </p:blipFill>
          <p:spPr>
            <a:xfrm>
              <a:off x="6100998" y="5517232"/>
              <a:ext cx="579400" cy="396000"/>
            </a:xfrm>
            <a:prstGeom prst="rect">
              <a:avLst/>
            </a:prstGeom>
          </p:spPr>
        </p:pic>
      </p:grpSp>
    </p:spTree>
    <p:extLst>
      <p:ext uri="{BB962C8B-B14F-4D97-AF65-F5344CB8AC3E}">
        <p14:creationId xmlns:p14="http://schemas.microsoft.com/office/powerpoint/2010/main" val="125782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5CDE904-121E-42BA-AEDF-27DB6F7F4B54}"/>
              </a:ext>
            </a:extLst>
          </p:cNvPr>
          <p:cNvPicPr>
            <a:picLocks noChangeAspect="1"/>
          </p:cNvPicPr>
          <p:nvPr/>
        </p:nvPicPr>
        <p:blipFill>
          <a:blip r:embed="rId3">
            <a:lum bright="-20000" contrast="40000"/>
          </a:blip>
          <a:stretch>
            <a:fillRect/>
          </a:stretch>
        </p:blipFill>
        <p:spPr>
          <a:xfrm>
            <a:off x="6952698" y="184446"/>
            <a:ext cx="2160000" cy="3566440"/>
          </a:xfrm>
          <a:prstGeom prst="rect">
            <a:avLst/>
          </a:prstGeom>
          <a:ln>
            <a:noFill/>
          </a:ln>
          <a:effectLst>
            <a:softEdge rad="112500"/>
          </a:effectLst>
        </p:spPr>
      </p:pic>
      <p:sp>
        <p:nvSpPr>
          <p:cNvPr id="3" name="TextBox 34">
            <a:extLst>
              <a:ext uri="{FF2B5EF4-FFF2-40B4-BE49-F238E27FC236}">
                <a16:creationId xmlns:a16="http://schemas.microsoft.com/office/drawing/2014/main" id="{456A4BE7-5BDF-49D9-B69F-2DD56BF53CEE}"/>
              </a:ext>
            </a:extLst>
          </p:cNvPr>
          <p:cNvSpPr txBox="1"/>
          <p:nvPr/>
        </p:nvSpPr>
        <p:spPr>
          <a:xfrm>
            <a:off x="179512" y="260648"/>
            <a:ext cx="2952328"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effectLst>
                  <a:outerShdw blurRad="38100" dist="38100" dir="2700000" algn="tl">
                    <a:srgbClr val="000000">
                      <a:alpha val="43137"/>
                    </a:srgbClr>
                  </a:outerShdw>
                </a:effectLst>
                <a:latin typeface="Times New Roman" pitchFamily="18" charset="0"/>
                <a:cs typeface="Times New Roman" pitchFamily="18" charset="0"/>
              </a:rPr>
              <a:t>Entropy </a:t>
            </a:r>
            <a:r>
              <a:rPr lang="en-US" altLang="zh-CN" sz="2400" i="1" dirty="0">
                <a:effectLst>
                  <a:outerShdw blurRad="38100" dist="38100" dir="2700000" algn="tl">
                    <a:srgbClr val="000000">
                      <a:alpha val="43137"/>
                    </a:srgbClr>
                  </a:outerShdw>
                </a:effectLst>
                <a:latin typeface="Times New Roman" pitchFamily="18" charset="0"/>
                <a:cs typeface="Times New Roman" pitchFamily="18" charset="0"/>
              </a:rPr>
              <a:t>S</a:t>
            </a:r>
            <a:r>
              <a:rPr lang="en-US" altLang="zh-CN" sz="2400" dirty="0">
                <a:effectLst>
                  <a:outerShdw blurRad="38100" dist="38100" dir="2700000" algn="tl">
                    <a:srgbClr val="000000">
                      <a:alpha val="43137"/>
                    </a:srgbClr>
                  </a:outerShdw>
                </a:effectLst>
                <a:latin typeface="Times New Roman" pitchFamily="18" charset="0"/>
                <a:cs typeface="Times New Roman" pitchFamily="18" charset="0"/>
              </a:rPr>
              <a:t>:</a:t>
            </a:r>
            <a:endParaRPr lang="zh-CN" alt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10">
            <a:extLst>
              <a:ext uri="{FF2B5EF4-FFF2-40B4-BE49-F238E27FC236}">
                <a16:creationId xmlns:a16="http://schemas.microsoft.com/office/drawing/2014/main" id="{06051730-216A-49CA-8A52-CBA136B26C28}"/>
              </a:ext>
            </a:extLst>
          </p:cNvPr>
          <p:cNvSpPr txBox="1"/>
          <p:nvPr/>
        </p:nvSpPr>
        <p:spPr>
          <a:xfrm>
            <a:off x="259986" y="725607"/>
            <a:ext cx="6976310" cy="14465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200" dirty="0">
                <a:solidFill>
                  <a:schemeClr val="tx1"/>
                </a:solidFill>
                <a:latin typeface="Times New Roman" pitchFamily="18" charset="0"/>
                <a:cs typeface="Times New Roman" pitchFamily="18" charset="0"/>
              </a:rPr>
              <a:t>Temperature and internal energy, associated with the zeroth and first laws of thermodynamics, respectively, are both </a:t>
            </a:r>
            <a:r>
              <a:rPr lang="en-US" altLang="zh-CN" sz="2200" i="1" dirty="0">
                <a:solidFill>
                  <a:schemeClr val="tx1"/>
                </a:solidFill>
                <a:latin typeface="Times New Roman" pitchFamily="18" charset="0"/>
                <a:cs typeface="Times New Roman" pitchFamily="18" charset="0"/>
              </a:rPr>
              <a:t>state variables</a:t>
            </a:r>
            <a:r>
              <a:rPr lang="en-US" altLang="zh-CN" sz="2200" dirty="0">
                <a:solidFill>
                  <a:schemeClr val="tx1"/>
                </a:solidFill>
                <a:latin typeface="Times New Roman" pitchFamily="18" charset="0"/>
                <a:cs typeface="Times New Roman" pitchFamily="18" charset="0"/>
              </a:rPr>
              <a:t>. A state variable called the </a:t>
            </a:r>
            <a:r>
              <a:rPr lang="en-US" altLang="zh-CN" sz="2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entropy</a:t>
            </a:r>
            <a:r>
              <a:rPr lang="en-US" altLang="zh-CN" sz="2200" dirty="0">
                <a:solidFill>
                  <a:schemeClr val="tx1"/>
                </a:solidFill>
                <a:latin typeface="Times New Roman" pitchFamily="18" charset="0"/>
                <a:cs typeface="Times New Roman" pitchFamily="18" charset="0"/>
              </a:rPr>
              <a:t> </a:t>
            </a:r>
            <a:r>
              <a:rPr lang="en-US" altLang="zh-CN" sz="2200" i="1" dirty="0">
                <a:solidFill>
                  <a:schemeClr val="tx1"/>
                </a:solidFill>
                <a:latin typeface="Times New Roman" pitchFamily="18" charset="0"/>
                <a:cs typeface="Times New Roman" pitchFamily="18" charset="0"/>
              </a:rPr>
              <a:t>S</a:t>
            </a:r>
            <a:r>
              <a:rPr lang="en-US" altLang="zh-CN" sz="2200" dirty="0">
                <a:solidFill>
                  <a:schemeClr val="tx1"/>
                </a:solidFill>
                <a:latin typeface="Times New Roman" pitchFamily="18" charset="0"/>
                <a:cs typeface="Times New Roman" pitchFamily="18" charset="0"/>
              </a:rPr>
              <a:t> is related to the second law of thermodynamics. </a:t>
            </a:r>
          </a:p>
        </p:txBody>
      </p:sp>
      <p:sp>
        <p:nvSpPr>
          <p:cNvPr id="5" name="TextBox 34">
            <a:extLst>
              <a:ext uri="{FF2B5EF4-FFF2-40B4-BE49-F238E27FC236}">
                <a16:creationId xmlns:a16="http://schemas.microsoft.com/office/drawing/2014/main" id="{E52B7FB7-79C5-4EDA-8D6E-C41C01EC6C6B}"/>
              </a:ext>
            </a:extLst>
          </p:cNvPr>
          <p:cNvSpPr txBox="1"/>
          <p:nvPr/>
        </p:nvSpPr>
        <p:spPr>
          <a:xfrm>
            <a:off x="35495" y="2874708"/>
            <a:ext cx="6544261" cy="830997"/>
          </a:xfrm>
          <a:prstGeom prst="rect">
            <a:avLst/>
          </a:prstGeom>
          <a:noFill/>
        </p:spPr>
        <p:txBody>
          <a:bodyPr wrap="square" rtlCol="0">
            <a:spAutoFit/>
          </a:bodyPr>
          <a:lstStyle/>
          <a:p>
            <a:r>
              <a:rPr lang="en-US" altLang="zh-CN" sz="2400" b="1" dirty="0">
                <a:latin typeface="Times New Roman" pitchFamily="18" charset="0"/>
                <a:cs typeface="Times New Roman" pitchFamily="18" charset="0"/>
              </a:rPr>
              <a:t>♠ Entropy increase statement for the 2</a:t>
            </a:r>
            <a:r>
              <a:rPr lang="en-US" altLang="zh-CN" sz="2400" b="1" baseline="30000" dirty="0">
                <a:latin typeface="Times New Roman" pitchFamily="18" charset="0"/>
                <a:cs typeface="Times New Roman" pitchFamily="18" charset="0"/>
              </a:rPr>
              <a:t>nd</a:t>
            </a:r>
            <a:r>
              <a:rPr lang="en-US" altLang="zh-CN" sz="2400" b="1" dirty="0">
                <a:latin typeface="Times New Roman" pitchFamily="18" charset="0"/>
                <a:cs typeface="Times New Roman" pitchFamily="18" charset="0"/>
              </a:rPr>
              <a:t> law of</a:t>
            </a:r>
            <a:br>
              <a:rPr lang="en-US" altLang="zh-CN" sz="2400" b="1" dirty="0">
                <a:latin typeface="Times New Roman" pitchFamily="18" charset="0"/>
                <a:cs typeface="Times New Roman" pitchFamily="18" charset="0"/>
              </a:rPr>
            </a:br>
            <a:r>
              <a:rPr lang="en-US" altLang="zh-CN" sz="2400" b="1" dirty="0">
                <a:latin typeface="Times New Roman" pitchFamily="18" charset="0"/>
                <a:cs typeface="Times New Roman" pitchFamily="18" charset="0"/>
              </a:rPr>
              <a:t>    thermodynamics:</a:t>
            </a:r>
            <a:endParaRPr lang="zh-CN" altLang="en-US" sz="2400" b="1" dirty="0">
              <a:latin typeface="Times New Roman" pitchFamily="18" charset="0"/>
              <a:cs typeface="Times New Roman" pitchFamily="18" charset="0"/>
            </a:endParaRPr>
          </a:p>
        </p:txBody>
      </p:sp>
      <p:sp>
        <p:nvSpPr>
          <p:cNvPr id="6" name="TextBox 11">
            <a:extLst>
              <a:ext uri="{FF2B5EF4-FFF2-40B4-BE49-F238E27FC236}">
                <a16:creationId xmlns:a16="http://schemas.microsoft.com/office/drawing/2014/main" id="{8CB6C10C-A43F-4D68-9B6D-1549E42A0667}"/>
              </a:ext>
            </a:extLst>
          </p:cNvPr>
          <p:cNvSpPr txBox="1"/>
          <p:nvPr/>
        </p:nvSpPr>
        <p:spPr>
          <a:xfrm>
            <a:off x="251519" y="3668831"/>
            <a:ext cx="8856985"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400" dirty="0">
                <a:solidFill>
                  <a:schemeClr val="tx1"/>
                </a:solidFill>
                <a:latin typeface="Times New Roman" pitchFamily="18" charset="0"/>
                <a:cs typeface="Times New Roman" pitchFamily="18" charset="0"/>
              </a:rPr>
              <a:t>Natural processes spontaneously move toward a state of greater disorder, so the entropy of the isolated system increases in all natural processes. </a:t>
            </a:r>
          </a:p>
        </p:txBody>
      </p:sp>
      <p:sp>
        <p:nvSpPr>
          <p:cNvPr id="7" name="TextBox 11">
            <a:extLst>
              <a:ext uri="{FF2B5EF4-FFF2-40B4-BE49-F238E27FC236}">
                <a16:creationId xmlns:a16="http://schemas.microsoft.com/office/drawing/2014/main" id="{FA0E4FB8-2956-4E1B-AB30-FEB19D341D28}"/>
              </a:ext>
            </a:extLst>
          </p:cNvPr>
          <p:cNvSpPr txBox="1"/>
          <p:nvPr/>
        </p:nvSpPr>
        <p:spPr>
          <a:xfrm>
            <a:off x="251520" y="2204864"/>
            <a:ext cx="6768752" cy="461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400" dirty="0">
                <a:solidFill>
                  <a:schemeClr val="tx1"/>
                </a:solidFill>
                <a:latin typeface="Times New Roman" pitchFamily="18" charset="0"/>
                <a:cs typeface="Times New Roman" pitchFamily="18" charset="0"/>
              </a:rPr>
              <a:t>Entropy is a measure of the </a:t>
            </a:r>
            <a:r>
              <a:rPr lang="en-US" altLang="zh-CN" sz="2400" i="1" dirty="0">
                <a:solidFill>
                  <a:schemeClr val="tx1"/>
                </a:solidFill>
                <a:latin typeface="Times New Roman" pitchFamily="18" charset="0"/>
                <a:cs typeface="Times New Roman" pitchFamily="18" charset="0"/>
              </a:rPr>
              <a:t>disorder</a:t>
            </a:r>
            <a:r>
              <a:rPr lang="en-US" altLang="zh-CN" sz="2400" dirty="0">
                <a:solidFill>
                  <a:schemeClr val="tx1"/>
                </a:solidFill>
                <a:latin typeface="Times New Roman" pitchFamily="18" charset="0"/>
                <a:cs typeface="Times New Roman" pitchFamily="18" charset="0"/>
              </a:rPr>
              <a:t> of the system.</a:t>
            </a:r>
          </a:p>
        </p:txBody>
      </p:sp>
      <p:sp>
        <p:nvSpPr>
          <p:cNvPr id="8" name="TextBox 1">
            <a:extLst>
              <a:ext uri="{FF2B5EF4-FFF2-40B4-BE49-F238E27FC236}">
                <a16:creationId xmlns:a16="http://schemas.microsoft.com/office/drawing/2014/main" id="{7072E162-E01A-4EC2-9561-1DB2C682FB7A}"/>
              </a:ext>
            </a:extLst>
          </p:cNvPr>
          <p:cNvSpPr txBox="1"/>
          <p:nvPr/>
        </p:nvSpPr>
        <p:spPr>
          <a:xfrm>
            <a:off x="179512" y="4955095"/>
            <a:ext cx="5184576" cy="523220"/>
          </a:xfrm>
          <a:prstGeom prst="rect">
            <a:avLst/>
          </a:prstGeo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defPPr>
              <a:defRPr lang="zh-CN"/>
            </a:defPPr>
            <a:lvl1pPr marR="0" lvl="0" indent="0" fontAlgn="auto">
              <a:lnSpc>
                <a:spcPct val="100000"/>
              </a:lnSpc>
              <a:spcBef>
                <a:spcPct val="0"/>
              </a:spcBef>
              <a:spcAft>
                <a:spcPts val="0"/>
              </a:spcAft>
              <a:buClrTx/>
              <a:buSzTx/>
              <a:buFontTx/>
              <a:buNone/>
              <a:tabLst/>
              <a:defRPr sz="3200" b="1">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The third law of thermodynamics</a:t>
            </a:r>
            <a:endParaRPr lang="zh-CN" altLang="en-US" dirty="0"/>
          </a:p>
        </p:txBody>
      </p:sp>
      <p:sp>
        <p:nvSpPr>
          <p:cNvPr id="9" name="TextBox 2">
            <a:extLst>
              <a:ext uri="{FF2B5EF4-FFF2-40B4-BE49-F238E27FC236}">
                <a16:creationId xmlns:a16="http://schemas.microsoft.com/office/drawing/2014/main" id="{FA13DC84-082C-4B88-BFBC-FDF42D58A3E3}"/>
              </a:ext>
            </a:extLst>
          </p:cNvPr>
          <p:cNvSpPr txBox="1"/>
          <p:nvPr/>
        </p:nvSpPr>
        <p:spPr>
          <a:xfrm>
            <a:off x="251520" y="5551925"/>
            <a:ext cx="8342042"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itchFamily="34" charset="0"/>
              <a:buChar char="•"/>
            </a:pPr>
            <a:r>
              <a:rPr lang="en-US" altLang="zh-CN" sz="2400" dirty="0">
                <a:solidFill>
                  <a:schemeClr val="tx1"/>
                </a:solidFill>
                <a:latin typeface="Times New Roman" pitchFamily="18" charset="0"/>
                <a:cs typeface="Times New Roman" pitchFamily="18" charset="0"/>
              </a:rPr>
              <a:t>It is impossible to lower the temperature of a system to absolute zero in a finite number of steps. That is, no system can reach absolute zero.</a:t>
            </a:r>
            <a:r>
              <a:rPr lang="en-US" altLang="zh-CN" sz="24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altLang="zh-CN"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840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6024" y="1511242"/>
            <a:ext cx="8532440" cy="3141894"/>
          </a:xfrm>
          <a:prstGeom prst="rect">
            <a:avLst/>
          </a:prstGeom>
        </p:spPr>
      </p:pic>
      <p:sp>
        <p:nvSpPr>
          <p:cNvPr id="3" name="TextBox 1">
            <a:extLst>
              <a:ext uri="{FF2B5EF4-FFF2-40B4-BE49-F238E27FC236}">
                <a16:creationId xmlns:a16="http://schemas.microsoft.com/office/drawing/2014/main" id="{014F8D53-D254-461C-BD70-F9F6ADE24695}"/>
              </a:ext>
            </a:extLst>
          </p:cNvPr>
          <p:cNvSpPr txBox="1"/>
          <p:nvPr/>
        </p:nvSpPr>
        <p:spPr>
          <a:xfrm>
            <a:off x="179512" y="310884"/>
            <a:ext cx="3096344" cy="669844"/>
          </a:xfrm>
          <a:prstGeom prst="rect">
            <a:avLst/>
          </a:prstGeom>
        </p:spPr>
        <p:style>
          <a:lnRef idx="3">
            <a:schemeClr val="lt1"/>
          </a:lnRef>
          <a:fillRef idx="1">
            <a:schemeClr val="accent4"/>
          </a:fillRef>
          <a:effectRef idx="1">
            <a:schemeClr val="accent4"/>
          </a:effectRef>
          <a:fontRef idx="minor">
            <a:schemeClr val="lt1"/>
          </a:fontRef>
        </p:style>
        <p:txBody>
          <a:bodyPr>
            <a:normAutofit/>
          </a:bodyPr>
          <a:lstStyle>
            <a:defPPr>
              <a:defRPr lang="zh-CN"/>
            </a:defPPr>
            <a:lvl1pPr marR="0" lvl="0" indent="0" fontAlgn="auto">
              <a:lnSpc>
                <a:spcPct val="100000"/>
              </a:lnSpc>
              <a:spcBef>
                <a:spcPct val="0"/>
              </a:spcBef>
              <a:spcAft>
                <a:spcPts val="0"/>
              </a:spcAft>
              <a:buClrTx/>
              <a:buSzTx/>
              <a:buFontTx/>
              <a:buNone/>
              <a:tabLst/>
              <a:defRPr sz="3200" b="1">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Maxwell</a:t>
            </a:r>
            <a:r>
              <a:rPr lang="en-US" altLang="zh-CN" dirty="0">
                <a:latin typeface="Times New Roman" panose="02020603050405020304" pitchFamily="18" charset="0"/>
                <a:cs typeface="Times New Roman" panose="02020603050405020304" pitchFamily="18" charset="0"/>
              </a:rPr>
              <a:t>’</a:t>
            </a:r>
            <a:r>
              <a:rPr lang="en-US" altLang="zh-CN" dirty="0"/>
              <a:t>s demon</a:t>
            </a:r>
            <a:endParaRPr lang="zh-CN" altLang="en-US" dirty="0"/>
          </a:p>
        </p:txBody>
      </p:sp>
    </p:spTree>
    <p:extLst>
      <p:ext uri="{BB962C8B-B14F-4D97-AF65-F5344CB8AC3E}">
        <p14:creationId xmlns:p14="http://schemas.microsoft.com/office/powerpoint/2010/main" val="251895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36" y="188641"/>
            <a:ext cx="3816000" cy="720080"/>
          </a:xfrm>
          <a:prstGeom prst="rect">
            <a:avLst/>
          </a:prstGeom>
        </p:spPr>
        <p:style>
          <a:lnRef idx="1">
            <a:schemeClr val="accent4"/>
          </a:lnRef>
          <a:fillRef idx="3">
            <a:schemeClr val="accent4"/>
          </a:fillRef>
          <a:effectRef idx="2">
            <a:schemeClr val="accent4"/>
          </a:effectRef>
          <a:fontRef idx="minor">
            <a:schemeClr val="lt1"/>
          </a:fontRef>
        </p:style>
        <p:txBody>
          <a:bodyPr>
            <a:normAutofit/>
          </a:bodyPr>
          <a:lstStyle/>
          <a:p>
            <a:pPr>
              <a:spcBef>
                <a:spcPct val="0"/>
              </a:spcBef>
              <a:defRPr/>
            </a:pPr>
            <a:r>
              <a:rPr lang="en-US" altLang="zh-CN" sz="3600" b="1">
                <a:solidFill>
                  <a:schemeClr val="bg1"/>
                </a:solidFill>
                <a:latin typeface="华文仿宋" pitchFamily="2" charset="-122"/>
                <a:ea typeface="华文仿宋" pitchFamily="2" charset="-122"/>
                <a:cs typeface="+mj-cs"/>
              </a:rPr>
              <a:t>Thermal Expansion</a:t>
            </a:r>
            <a:endParaRPr lang="zh-CN" altLang="en-US" sz="3600" b="1" dirty="0">
              <a:solidFill>
                <a:schemeClr val="bg1"/>
              </a:solidFill>
              <a:latin typeface="华文仿宋" pitchFamily="2" charset="-122"/>
              <a:ea typeface="华文仿宋" pitchFamily="2" charset="-122"/>
              <a:cs typeface="+mj-cs"/>
            </a:endParaRPr>
          </a:p>
        </p:txBody>
      </p:sp>
      <p:pic>
        <p:nvPicPr>
          <p:cNvPr id="242690" name="Picture 2"/>
          <p:cNvPicPr>
            <a:picLocks noChangeAspect="1" noChangeArrowheads="1"/>
          </p:cNvPicPr>
          <p:nvPr/>
        </p:nvPicPr>
        <p:blipFill>
          <a:blip r:embed="rId2" cstate="print"/>
          <a:srcRect/>
          <a:stretch>
            <a:fillRect/>
          </a:stretch>
        </p:blipFill>
        <p:spPr bwMode="auto">
          <a:xfrm>
            <a:off x="5220072" y="764704"/>
            <a:ext cx="3384376" cy="4817095"/>
          </a:xfrm>
          <a:prstGeom prst="rect">
            <a:avLst/>
          </a:prstGeom>
          <a:ln>
            <a:noFill/>
          </a:ln>
          <a:effectLst>
            <a:softEdge rad="112500"/>
          </a:effectLst>
        </p:spPr>
      </p:pic>
      <p:pic>
        <p:nvPicPr>
          <p:cNvPr id="242691" name="Picture 3"/>
          <p:cNvPicPr>
            <a:picLocks noChangeAspect="1" noChangeArrowheads="1"/>
          </p:cNvPicPr>
          <p:nvPr/>
        </p:nvPicPr>
        <p:blipFill>
          <a:blip r:embed="rId3" cstate="print"/>
          <a:srcRect/>
          <a:stretch>
            <a:fillRect/>
          </a:stretch>
        </p:blipFill>
        <p:spPr bwMode="auto">
          <a:xfrm>
            <a:off x="516407" y="1268760"/>
            <a:ext cx="3911577" cy="2592288"/>
          </a:xfrm>
          <a:prstGeom prst="rect">
            <a:avLst/>
          </a:prstGeom>
          <a:ln>
            <a:noFill/>
          </a:ln>
          <a:effectLst>
            <a:softEdge rad="112500"/>
          </a:effectLst>
        </p:spPr>
      </p:pic>
      <p:sp>
        <p:nvSpPr>
          <p:cNvPr id="5" name="TextBox 4"/>
          <p:cNvSpPr txBox="1"/>
          <p:nvPr/>
        </p:nvSpPr>
        <p:spPr>
          <a:xfrm>
            <a:off x="5004048" y="5661248"/>
            <a:ext cx="3851920" cy="70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dirty="0">
                <a:latin typeface="Times New Roman" pitchFamily="18" charset="0"/>
                <a:cs typeface="Times New Roman" pitchFamily="18" charset="0"/>
              </a:rPr>
              <a:t>Extreme heat on a July day caused the buckling of these railroad tracks.</a:t>
            </a:r>
          </a:p>
        </p:txBody>
      </p:sp>
      <p:sp>
        <p:nvSpPr>
          <p:cNvPr id="6" name="TextBox 5"/>
          <p:cNvSpPr txBox="1"/>
          <p:nvPr/>
        </p:nvSpPr>
        <p:spPr>
          <a:xfrm>
            <a:off x="576064" y="4005064"/>
            <a:ext cx="3995936" cy="19389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000" dirty="0">
                <a:latin typeface="Times New Roman" pitchFamily="18" charset="0"/>
                <a:cs typeface="Times New Roman" pitchFamily="18" charset="0"/>
              </a:rPr>
              <a:t>This gap in the roadway of a bridge is called an </a:t>
            </a:r>
            <a:r>
              <a:rPr lang="en-US" altLang="zh-CN" sz="2000" b="1" dirty="0">
                <a:latin typeface="Times New Roman" pitchFamily="18" charset="0"/>
                <a:cs typeface="Times New Roman" pitchFamily="18" charset="0"/>
              </a:rPr>
              <a:t>expansion joint</a:t>
            </a:r>
            <a:r>
              <a:rPr lang="en-US" altLang="zh-CN" sz="2000" dirty="0">
                <a:latin typeface="Times New Roman" pitchFamily="18" charset="0"/>
                <a:cs typeface="Times New Roman" pitchFamily="18" charset="0"/>
              </a:rPr>
              <a:t>. Without the joint, the surfaces would buckle due to thermal expansion on very hot days or crack due to contraction on very cold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2690"/>
                                        </p:tgtEl>
                                        <p:attrNameLst>
                                          <p:attrName>style.visibility</p:attrName>
                                        </p:attrNameLst>
                                      </p:cBhvr>
                                      <p:to>
                                        <p:strVal val="visible"/>
                                      </p:to>
                                    </p:set>
                                    <p:animEffect transition="in" filter="randombar(horizontal)">
                                      <p:cBhvr>
                                        <p:cTn id="12" dur="500"/>
                                        <p:tgtEl>
                                          <p:spTgt spid="24269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42691"/>
                                        </p:tgtEl>
                                        <p:attrNameLst>
                                          <p:attrName>style.visibility</p:attrName>
                                        </p:attrNameLst>
                                      </p:cBhvr>
                                      <p:to>
                                        <p:strVal val="visible"/>
                                      </p:to>
                                    </p:set>
                                    <p:animEffect transition="in" filter="randombar(horizontal)">
                                      <p:cBhvr>
                                        <p:cTn id="20" dur="500"/>
                                        <p:tgtEl>
                                          <p:spTgt spid="24269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A0A018FE-21C8-4189-A4CB-49F8BC197FAE}"/>
              </a:ext>
            </a:extLst>
          </p:cNvPr>
          <p:cNvSpPr txBox="1">
            <a:spLocks/>
          </p:cNvSpPr>
          <p:nvPr/>
        </p:nvSpPr>
        <p:spPr>
          <a:xfrm>
            <a:off x="71405" y="153302"/>
            <a:ext cx="6516819" cy="579078"/>
          </a:xfrm>
          <a:prstGeom prst="rect">
            <a:avLst/>
          </a:prstGeom>
        </p:spPr>
        <p:style>
          <a:lnRef idx="1">
            <a:schemeClr val="accent4"/>
          </a:lnRef>
          <a:fillRef idx="3">
            <a:schemeClr val="accent4"/>
          </a:fillRef>
          <a:effectRef idx="2">
            <a:schemeClr val="accent4"/>
          </a:effectRef>
          <a:fontRef idx="minor">
            <a:schemeClr val="lt1"/>
          </a:fontRef>
        </p:style>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2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Thermal Expansion of Solids &amp; Liquids</a:t>
            </a:r>
            <a:endParaRPr kumimoji="0" lang="en-US" altLang="zh-CN"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sp>
        <p:nvSpPr>
          <p:cNvPr id="3" name="TextBox 19">
            <a:extLst>
              <a:ext uri="{FF2B5EF4-FFF2-40B4-BE49-F238E27FC236}">
                <a16:creationId xmlns:a16="http://schemas.microsoft.com/office/drawing/2014/main" id="{1959EEF8-0D89-4D4A-A58B-B4382CCE5D2B}"/>
              </a:ext>
            </a:extLst>
          </p:cNvPr>
          <p:cNvSpPr txBox="1"/>
          <p:nvPr/>
        </p:nvSpPr>
        <p:spPr>
          <a:xfrm>
            <a:off x="35496" y="836712"/>
            <a:ext cx="8856984"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200" dirty="0">
                <a:latin typeface="Times New Roman" pitchFamily="18" charset="0"/>
                <a:cs typeface="Times New Roman" pitchFamily="18" charset="0"/>
              </a:rPr>
              <a:t>If the thermal expansion of an object is sufficiently small compared with the object’s initial dimensions, the change in any dimension is proportional to the temperature change.</a:t>
            </a:r>
            <a:endParaRPr lang="en-US" altLang="zh-CN" sz="2200" i="1" dirty="0">
              <a:solidFill>
                <a:srgbClr val="0000FF"/>
              </a:solidFill>
              <a:latin typeface="Times New Roman" pitchFamily="18" charset="0"/>
              <a:cs typeface="Times New Roman" pitchFamily="18" charset="0"/>
            </a:endParaRPr>
          </a:p>
        </p:txBody>
      </p:sp>
      <p:grpSp>
        <p:nvGrpSpPr>
          <p:cNvPr id="4" name="组合 3">
            <a:extLst>
              <a:ext uri="{FF2B5EF4-FFF2-40B4-BE49-F238E27FC236}">
                <a16:creationId xmlns:a16="http://schemas.microsoft.com/office/drawing/2014/main" id="{04A05B4F-F507-4881-AD00-D77E8BE9D96C}"/>
              </a:ext>
            </a:extLst>
          </p:cNvPr>
          <p:cNvGrpSpPr/>
          <p:nvPr/>
        </p:nvGrpSpPr>
        <p:grpSpPr>
          <a:xfrm>
            <a:off x="1115616" y="2060848"/>
            <a:ext cx="1368000" cy="397870"/>
            <a:chOff x="201799" y="1291014"/>
            <a:chExt cx="1368000" cy="397870"/>
          </a:xfrm>
        </p:grpSpPr>
        <p:graphicFrame>
          <p:nvGraphicFramePr>
            <p:cNvPr id="5" name="对象 4">
              <a:extLst>
                <a:ext uri="{FF2B5EF4-FFF2-40B4-BE49-F238E27FC236}">
                  <a16:creationId xmlns:a16="http://schemas.microsoft.com/office/drawing/2014/main" id="{43DBE259-20CF-4397-AA7B-262F8931A74E}"/>
                </a:ext>
              </a:extLst>
            </p:cNvPr>
            <p:cNvGraphicFramePr>
              <a:graphicFrameLocks noChangeAspect="1"/>
            </p:cNvGraphicFramePr>
            <p:nvPr>
              <p:extLst>
                <p:ext uri="{D42A27DB-BD31-4B8C-83A1-F6EECF244321}">
                  <p14:modId xmlns:p14="http://schemas.microsoft.com/office/powerpoint/2010/main" val="26232183"/>
                </p:ext>
              </p:extLst>
            </p:nvPr>
          </p:nvGraphicFramePr>
          <p:xfrm>
            <a:off x="210525" y="1306296"/>
            <a:ext cx="1358900" cy="382588"/>
          </p:xfrm>
          <a:graphic>
            <a:graphicData uri="http://schemas.openxmlformats.org/presentationml/2006/ole">
              <mc:AlternateContent xmlns:mc="http://schemas.openxmlformats.org/markup-compatibility/2006">
                <mc:Choice xmlns:v="urn:schemas-microsoft-com:vml" Requires="v">
                  <p:oleObj spid="_x0000_s237779" name="Equation" r:id="rId3" imgW="812520" imgH="228600" progId="Equation.DSMT4">
                    <p:embed/>
                  </p:oleObj>
                </mc:Choice>
                <mc:Fallback>
                  <p:oleObj name="Equation" r:id="rId3" imgW="812520" imgH="228600" progId="Equation.DSMT4">
                    <p:embed/>
                    <p:pic>
                      <p:nvPicPr>
                        <p:cNvPr id="12" name="对象 11">
                          <a:extLst>
                            <a:ext uri="{FF2B5EF4-FFF2-40B4-BE49-F238E27FC236}">
                              <a16:creationId xmlns:a16="http://schemas.microsoft.com/office/drawing/2014/main" id="{9AC22612-5876-4C30-AD03-2A40913C0467}"/>
                            </a:ext>
                          </a:extLst>
                        </p:cNvPr>
                        <p:cNvPicPr>
                          <a:picLocks noChangeAspect="1" noChangeArrowheads="1"/>
                        </p:cNvPicPr>
                        <p:nvPr/>
                      </p:nvPicPr>
                      <p:blipFill>
                        <a:blip r:embed="rId4"/>
                        <a:srcRect/>
                        <a:stretch>
                          <a:fillRect/>
                        </a:stretch>
                      </p:blipFill>
                      <p:spPr bwMode="auto">
                        <a:xfrm>
                          <a:off x="210525" y="1306296"/>
                          <a:ext cx="13589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矩形 5">
              <a:extLst>
                <a:ext uri="{FF2B5EF4-FFF2-40B4-BE49-F238E27FC236}">
                  <a16:creationId xmlns:a16="http://schemas.microsoft.com/office/drawing/2014/main" id="{536AEFE1-1A85-4901-86F8-88B28CC269F0}"/>
                </a:ext>
              </a:extLst>
            </p:cNvPr>
            <p:cNvSpPr/>
            <p:nvPr/>
          </p:nvSpPr>
          <p:spPr>
            <a:xfrm>
              <a:off x="201799" y="1291014"/>
              <a:ext cx="1368000" cy="396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29">
            <a:extLst>
              <a:ext uri="{FF2B5EF4-FFF2-40B4-BE49-F238E27FC236}">
                <a16:creationId xmlns:a16="http://schemas.microsoft.com/office/drawing/2014/main" id="{C18B1FD2-1D2F-485F-A3F0-CE8F9C331259}"/>
              </a:ext>
            </a:extLst>
          </p:cNvPr>
          <p:cNvSpPr txBox="1"/>
          <p:nvPr/>
        </p:nvSpPr>
        <p:spPr>
          <a:xfrm>
            <a:off x="2627784" y="1899898"/>
            <a:ext cx="6356041" cy="657488"/>
          </a:xfrm>
          <a:prstGeom prst="rect">
            <a:avLst/>
          </a:prstGeom>
          <a:noFill/>
        </p:spPr>
        <p:txBody>
          <a:bodyPr wrap="square" rtlCol="0">
            <a:spAutoFit/>
          </a:bodyPr>
          <a:lstStyle/>
          <a:p>
            <a:pPr>
              <a:lnSpc>
                <a:spcPct val="120000"/>
              </a:lnSpc>
            </a:pPr>
            <a:r>
              <a:rPr lang="en-US" altLang="zh-CN" sz="1600" dirty="0">
                <a:latin typeface="Times New Roman" pitchFamily="18" charset="0"/>
                <a:ea typeface="楷体" pitchFamily="49" charset="-122"/>
                <a:cs typeface="Times New Roman" pitchFamily="18" charset="0"/>
              </a:rPr>
              <a:t>(</a:t>
            </a:r>
            <a:r>
              <a:rPr lang="en-US" altLang="zh-CN" sz="1600" i="1" dirty="0">
                <a:latin typeface="Times New Roman" pitchFamily="18" charset="0"/>
                <a:ea typeface="楷体" pitchFamily="49" charset="-122"/>
                <a:cs typeface="Times New Roman" pitchFamily="18" charset="0"/>
              </a:rPr>
              <a:t>Note: L</a:t>
            </a:r>
            <a:r>
              <a:rPr lang="en-US" altLang="zh-CN" sz="1600" baseline="-25000" dirty="0">
                <a:latin typeface="Times New Roman" pitchFamily="18" charset="0"/>
                <a:ea typeface="楷体" pitchFamily="49" charset="-122"/>
                <a:cs typeface="Times New Roman" pitchFamily="18" charset="0"/>
              </a:rPr>
              <a:t>0</a:t>
            </a:r>
            <a:r>
              <a:rPr lang="en-US" altLang="zh-CN" sz="1600" i="1" dirty="0">
                <a:latin typeface="Times New Roman" pitchFamily="18" charset="0"/>
                <a:ea typeface="楷体" pitchFamily="49" charset="-122"/>
                <a:cs typeface="Times New Roman" pitchFamily="18" charset="0"/>
              </a:rPr>
              <a:t> is the initial length, </a:t>
            </a:r>
            <a:r>
              <a:rPr lang="zh-CN" altLang="en-US" sz="1600" dirty="0">
                <a:latin typeface="Times New Roman" pitchFamily="18" charset="0"/>
                <a:ea typeface="楷体" pitchFamily="49" charset="-122"/>
                <a:cs typeface="Times New Roman" pitchFamily="18" charset="0"/>
              </a:rPr>
              <a:t>△</a:t>
            </a:r>
            <a:r>
              <a:rPr lang="en-US" altLang="zh-CN" sz="1600" i="1" dirty="0">
                <a:latin typeface="Times New Roman" pitchFamily="18" charset="0"/>
                <a:ea typeface="楷体" pitchFamily="49" charset="-122"/>
                <a:cs typeface="Times New Roman" pitchFamily="18" charset="0"/>
              </a:rPr>
              <a:t>T is the temperature change, and α is the coefficient of linear expansion for a given material and has units of </a:t>
            </a:r>
            <a:r>
              <a:rPr lang="en-US" altLang="zh-CN" sz="1600" dirty="0">
                <a:latin typeface="Times New Roman" pitchFamily="18" charset="0"/>
                <a:ea typeface="楷体" pitchFamily="49" charset="-122"/>
                <a:cs typeface="Times New Roman" pitchFamily="18" charset="0"/>
              </a:rPr>
              <a:t>(</a:t>
            </a:r>
            <a:r>
              <a:rPr lang="en-US" altLang="zh-CN" sz="1600" baseline="30000" dirty="0">
                <a:latin typeface="Times New Roman" pitchFamily="18" charset="0"/>
                <a:ea typeface="楷体" pitchFamily="49" charset="-122"/>
                <a:cs typeface="Times New Roman" pitchFamily="18" charset="0"/>
              </a:rPr>
              <a:t>o</a:t>
            </a:r>
            <a:r>
              <a:rPr lang="en-US" altLang="zh-CN" sz="1600" dirty="0">
                <a:latin typeface="Times New Roman" pitchFamily="18" charset="0"/>
                <a:ea typeface="楷体" pitchFamily="49" charset="-122"/>
                <a:cs typeface="Times New Roman" pitchFamily="18" charset="0"/>
              </a:rPr>
              <a:t>C</a:t>
            </a:r>
            <a:r>
              <a:rPr lang="en-US" altLang="zh-CN" sz="1600" baseline="30000" dirty="0">
                <a:latin typeface="Times New Roman" pitchFamily="18" charset="0"/>
                <a:ea typeface="楷体" pitchFamily="49" charset="-122"/>
                <a:cs typeface="Times New Roman" pitchFamily="18" charset="0"/>
              </a:rPr>
              <a:t>-1</a:t>
            </a:r>
            <a:r>
              <a:rPr lang="en-US" altLang="zh-CN" sz="1600" dirty="0">
                <a:latin typeface="Times New Roman" pitchFamily="18" charset="0"/>
                <a:ea typeface="楷体" pitchFamily="49" charset="-122"/>
                <a:cs typeface="Times New Roman" pitchFamily="18" charset="0"/>
              </a:rPr>
              <a:t>).) </a:t>
            </a:r>
            <a:endParaRPr lang="zh-CN" altLang="en-US" sz="1600" dirty="0">
              <a:latin typeface="Times New Roman" pitchFamily="18" charset="0"/>
              <a:ea typeface="楷体" pitchFamily="49" charset="-122"/>
              <a:cs typeface="Times New Roman" pitchFamily="18" charset="0"/>
            </a:endParaRPr>
          </a:p>
        </p:txBody>
      </p:sp>
      <p:pic>
        <p:nvPicPr>
          <p:cNvPr id="13" name="图片 12">
            <a:extLst>
              <a:ext uri="{FF2B5EF4-FFF2-40B4-BE49-F238E27FC236}">
                <a16:creationId xmlns:a16="http://schemas.microsoft.com/office/drawing/2014/main" id="{A1EBBEDA-99AB-4164-9A0A-27DE92E40C60}"/>
              </a:ext>
            </a:extLst>
          </p:cNvPr>
          <p:cNvPicPr>
            <a:picLocks noChangeAspect="1"/>
          </p:cNvPicPr>
          <p:nvPr/>
        </p:nvPicPr>
        <p:blipFill>
          <a:blip r:embed="rId5">
            <a:lum bright="-20000" contrast="40000"/>
          </a:blip>
          <a:stretch>
            <a:fillRect/>
          </a:stretch>
        </p:blipFill>
        <p:spPr>
          <a:xfrm>
            <a:off x="3767068" y="2681044"/>
            <a:ext cx="5216757" cy="2514353"/>
          </a:xfrm>
          <a:prstGeom prst="rect">
            <a:avLst/>
          </a:prstGeom>
        </p:spPr>
      </p:pic>
      <p:sp>
        <p:nvSpPr>
          <p:cNvPr id="14" name="TextBox 19">
            <a:extLst>
              <a:ext uri="{FF2B5EF4-FFF2-40B4-BE49-F238E27FC236}">
                <a16:creationId xmlns:a16="http://schemas.microsoft.com/office/drawing/2014/main" id="{19BAD758-6F7C-4149-8FDF-E62AB05E7E41}"/>
              </a:ext>
            </a:extLst>
          </p:cNvPr>
          <p:cNvSpPr txBox="1"/>
          <p:nvPr/>
        </p:nvSpPr>
        <p:spPr>
          <a:xfrm>
            <a:off x="43963" y="2681044"/>
            <a:ext cx="3723105"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200" dirty="0">
                <a:latin typeface="Times New Roman" pitchFamily="18" charset="0"/>
                <a:cs typeface="Times New Roman" pitchFamily="18" charset="0"/>
              </a:rPr>
              <a:t>The increase in area of an object accompanying a change in temperature:</a:t>
            </a:r>
            <a:endParaRPr lang="en-US" altLang="zh-CN" sz="2200" i="1" dirty="0">
              <a:solidFill>
                <a:srgbClr val="0000FF"/>
              </a:solidFill>
              <a:latin typeface="Times New Roman" pitchFamily="18" charset="0"/>
              <a:cs typeface="Times New Roman" pitchFamily="18" charset="0"/>
            </a:endParaRPr>
          </a:p>
        </p:txBody>
      </p:sp>
      <p:grpSp>
        <p:nvGrpSpPr>
          <p:cNvPr id="15" name="组合 14">
            <a:extLst>
              <a:ext uri="{FF2B5EF4-FFF2-40B4-BE49-F238E27FC236}">
                <a16:creationId xmlns:a16="http://schemas.microsoft.com/office/drawing/2014/main" id="{07B3241B-3D6D-4CF3-BF6C-84A3F7F8C262}"/>
              </a:ext>
            </a:extLst>
          </p:cNvPr>
          <p:cNvGrpSpPr/>
          <p:nvPr/>
        </p:nvGrpSpPr>
        <p:grpSpPr>
          <a:xfrm>
            <a:off x="1147786" y="3877982"/>
            <a:ext cx="1368000" cy="398317"/>
            <a:chOff x="201799" y="1291014"/>
            <a:chExt cx="1368000" cy="398317"/>
          </a:xfrm>
        </p:grpSpPr>
        <p:graphicFrame>
          <p:nvGraphicFramePr>
            <p:cNvPr id="16" name="对象 15">
              <a:extLst>
                <a:ext uri="{FF2B5EF4-FFF2-40B4-BE49-F238E27FC236}">
                  <a16:creationId xmlns:a16="http://schemas.microsoft.com/office/drawing/2014/main" id="{05DEE920-1DCA-4647-9A3B-39321DF07A09}"/>
                </a:ext>
              </a:extLst>
            </p:cNvPr>
            <p:cNvGraphicFramePr>
              <a:graphicFrameLocks noChangeAspect="1"/>
            </p:cNvGraphicFramePr>
            <p:nvPr>
              <p:extLst>
                <p:ext uri="{D42A27DB-BD31-4B8C-83A1-F6EECF244321}">
                  <p14:modId xmlns:p14="http://schemas.microsoft.com/office/powerpoint/2010/main" val="1902445039"/>
                </p:ext>
              </p:extLst>
            </p:nvPr>
          </p:nvGraphicFramePr>
          <p:xfrm>
            <a:off x="219658" y="1306743"/>
            <a:ext cx="1338263" cy="382588"/>
          </p:xfrm>
          <a:graphic>
            <a:graphicData uri="http://schemas.openxmlformats.org/presentationml/2006/ole">
              <mc:AlternateContent xmlns:mc="http://schemas.openxmlformats.org/markup-compatibility/2006">
                <mc:Choice xmlns:v="urn:schemas-microsoft-com:vml" Requires="v">
                  <p:oleObj spid="_x0000_s237780" name="Equation" r:id="rId6" imgW="799920" imgH="228600" progId="Equation.DSMT4">
                    <p:embed/>
                  </p:oleObj>
                </mc:Choice>
                <mc:Fallback>
                  <p:oleObj name="Equation" r:id="rId6" imgW="799920" imgH="228600" progId="Equation.DSMT4">
                    <p:embed/>
                    <p:pic>
                      <p:nvPicPr>
                        <p:cNvPr id="5" name="对象 4">
                          <a:extLst>
                            <a:ext uri="{FF2B5EF4-FFF2-40B4-BE49-F238E27FC236}">
                              <a16:creationId xmlns:a16="http://schemas.microsoft.com/office/drawing/2014/main" id="{43DBE259-20CF-4397-AA7B-262F8931A74E}"/>
                            </a:ext>
                          </a:extLst>
                        </p:cNvPr>
                        <p:cNvPicPr>
                          <a:picLocks noChangeAspect="1" noChangeArrowheads="1"/>
                        </p:cNvPicPr>
                        <p:nvPr/>
                      </p:nvPicPr>
                      <p:blipFill>
                        <a:blip r:embed="rId7"/>
                        <a:srcRect/>
                        <a:stretch>
                          <a:fillRect/>
                        </a:stretch>
                      </p:blipFill>
                      <p:spPr bwMode="auto">
                        <a:xfrm>
                          <a:off x="219658" y="1306743"/>
                          <a:ext cx="133826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矩形 16">
              <a:extLst>
                <a:ext uri="{FF2B5EF4-FFF2-40B4-BE49-F238E27FC236}">
                  <a16:creationId xmlns:a16="http://schemas.microsoft.com/office/drawing/2014/main" id="{85F4DF0E-F971-43BD-BC08-A35D48C46E87}"/>
                </a:ext>
              </a:extLst>
            </p:cNvPr>
            <p:cNvSpPr/>
            <p:nvPr/>
          </p:nvSpPr>
          <p:spPr>
            <a:xfrm>
              <a:off x="201799" y="1291014"/>
              <a:ext cx="1368000" cy="396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29">
            <a:extLst>
              <a:ext uri="{FF2B5EF4-FFF2-40B4-BE49-F238E27FC236}">
                <a16:creationId xmlns:a16="http://schemas.microsoft.com/office/drawing/2014/main" id="{FC16CDD3-12A1-4820-81B5-E9E081BA613C}"/>
              </a:ext>
            </a:extLst>
          </p:cNvPr>
          <p:cNvSpPr txBox="1"/>
          <p:nvPr/>
        </p:nvSpPr>
        <p:spPr>
          <a:xfrm>
            <a:off x="431396" y="4305835"/>
            <a:ext cx="3204499" cy="952953"/>
          </a:xfrm>
          <a:prstGeom prst="rect">
            <a:avLst/>
          </a:prstGeom>
          <a:noFill/>
        </p:spPr>
        <p:txBody>
          <a:bodyPr wrap="square" rtlCol="0">
            <a:spAutoFit/>
          </a:bodyPr>
          <a:lstStyle/>
          <a:p>
            <a:pPr>
              <a:lnSpc>
                <a:spcPct val="120000"/>
              </a:lnSpc>
            </a:pPr>
            <a:r>
              <a:rPr lang="en-US" altLang="zh-CN" sz="1600" dirty="0">
                <a:latin typeface="Times New Roman" pitchFamily="18" charset="0"/>
                <a:ea typeface="楷体" pitchFamily="49" charset="-122"/>
                <a:cs typeface="Times New Roman" pitchFamily="18" charset="0"/>
              </a:rPr>
              <a:t>(</a:t>
            </a:r>
            <a:r>
              <a:rPr lang="en-US" altLang="zh-CN" sz="1600" i="1" dirty="0">
                <a:latin typeface="Times New Roman" pitchFamily="18" charset="0"/>
                <a:ea typeface="楷体" pitchFamily="49" charset="-122"/>
                <a:cs typeface="Times New Roman" pitchFamily="18" charset="0"/>
              </a:rPr>
              <a:t>Note: γ is the coefficient of area expansion</a:t>
            </a:r>
            <a:r>
              <a:rPr lang="en-US" altLang="zh-CN" sz="1600" dirty="0">
                <a:latin typeface="Times New Roman" pitchFamily="18" charset="0"/>
                <a:ea typeface="楷体" pitchFamily="49" charset="-122"/>
                <a:cs typeface="Times New Roman" pitchFamily="18" charset="0"/>
              </a:rPr>
              <a:t>. </a:t>
            </a:r>
            <a:r>
              <a:rPr lang="en-US" altLang="zh-CN" sz="1600" i="1" dirty="0">
                <a:latin typeface="Times New Roman" pitchFamily="18" charset="0"/>
                <a:ea typeface="楷体" pitchFamily="49" charset="-122"/>
                <a:cs typeface="Times New Roman" pitchFamily="18" charset="0"/>
              </a:rPr>
              <a:t>γ </a:t>
            </a:r>
            <a:r>
              <a:rPr lang="en-US" altLang="zh-CN" sz="1600" dirty="0">
                <a:latin typeface="Times New Roman" pitchFamily="18" charset="0"/>
                <a:ea typeface="楷体" pitchFamily="49" charset="-122"/>
                <a:cs typeface="Times New Roman" pitchFamily="18" charset="0"/>
              </a:rPr>
              <a:t>= 2</a:t>
            </a:r>
            <a:r>
              <a:rPr lang="en-US" altLang="zh-CN" sz="1600" i="1" dirty="0">
                <a:latin typeface="Times New Roman" pitchFamily="18" charset="0"/>
                <a:ea typeface="楷体" pitchFamily="49" charset="-122"/>
                <a:cs typeface="Times New Roman" pitchFamily="18" charset="0"/>
              </a:rPr>
              <a:t>α</a:t>
            </a:r>
            <a:r>
              <a:rPr lang="en-US" altLang="zh-CN" sz="1600" dirty="0">
                <a:latin typeface="Times New Roman" pitchFamily="18" charset="0"/>
                <a:ea typeface="楷体" pitchFamily="49" charset="-122"/>
                <a:cs typeface="Times New Roman" pitchFamily="18" charset="0"/>
              </a:rPr>
              <a:t> only if </a:t>
            </a:r>
            <a:r>
              <a:rPr lang="en-US" altLang="zh-CN" sz="1600" i="1" dirty="0">
                <a:latin typeface="Times New Roman" pitchFamily="18" charset="0"/>
                <a:ea typeface="楷体" pitchFamily="49" charset="-122"/>
                <a:cs typeface="Times New Roman" pitchFamily="18" charset="0"/>
              </a:rPr>
              <a:t>α</a:t>
            </a:r>
            <a:r>
              <a:rPr lang="en-US" altLang="zh-CN" sz="1600" dirty="0">
                <a:latin typeface="Times New Roman" pitchFamily="18" charset="0"/>
                <a:ea typeface="楷体" pitchFamily="49" charset="-122"/>
                <a:cs typeface="Times New Roman" pitchFamily="18" charset="0"/>
              </a:rPr>
              <a:t> of the object is the same in all directions. ) </a:t>
            </a:r>
            <a:endParaRPr lang="zh-CN" altLang="en-US" sz="1600" dirty="0">
              <a:latin typeface="Times New Roman" pitchFamily="18" charset="0"/>
              <a:ea typeface="楷体" pitchFamily="49" charset="-122"/>
              <a:cs typeface="Times New Roman" pitchFamily="18" charset="0"/>
            </a:endParaRPr>
          </a:p>
        </p:txBody>
      </p:sp>
      <p:sp>
        <p:nvSpPr>
          <p:cNvPr id="19" name="TextBox 19">
            <a:extLst>
              <a:ext uri="{FF2B5EF4-FFF2-40B4-BE49-F238E27FC236}">
                <a16:creationId xmlns:a16="http://schemas.microsoft.com/office/drawing/2014/main" id="{AA6BF972-59D1-4339-9F0B-84C0C65C08A8}"/>
              </a:ext>
            </a:extLst>
          </p:cNvPr>
          <p:cNvSpPr txBox="1"/>
          <p:nvPr/>
        </p:nvSpPr>
        <p:spPr>
          <a:xfrm>
            <a:off x="43963" y="5445224"/>
            <a:ext cx="9100038"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200" dirty="0">
                <a:latin typeface="Times New Roman" pitchFamily="18" charset="0"/>
                <a:cs typeface="Times New Roman" pitchFamily="18" charset="0"/>
              </a:rPr>
              <a:t>The increase in volume of object accompanying a change in temperature:</a:t>
            </a:r>
            <a:endParaRPr lang="en-US" altLang="zh-CN" sz="2200" i="1" dirty="0">
              <a:solidFill>
                <a:srgbClr val="0000FF"/>
              </a:solidFill>
              <a:latin typeface="Times New Roman" pitchFamily="18" charset="0"/>
              <a:cs typeface="Times New Roman" pitchFamily="18" charset="0"/>
            </a:endParaRPr>
          </a:p>
        </p:txBody>
      </p:sp>
      <p:grpSp>
        <p:nvGrpSpPr>
          <p:cNvPr id="20" name="组合 19">
            <a:extLst>
              <a:ext uri="{FF2B5EF4-FFF2-40B4-BE49-F238E27FC236}">
                <a16:creationId xmlns:a16="http://schemas.microsoft.com/office/drawing/2014/main" id="{C39AA3F3-E93C-4383-836F-30B5C9DE97AB}"/>
              </a:ext>
            </a:extLst>
          </p:cNvPr>
          <p:cNvGrpSpPr/>
          <p:nvPr/>
        </p:nvGrpSpPr>
        <p:grpSpPr>
          <a:xfrm>
            <a:off x="1173163" y="6021288"/>
            <a:ext cx="1401762" cy="398562"/>
            <a:chOff x="187338" y="1291014"/>
            <a:chExt cx="1401762" cy="398562"/>
          </a:xfrm>
        </p:grpSpPr>
        <p:graphicFrame>
          <p:nvGraphicFramePr>
            <p:cNvPr id="21" name="对象 20">
              <a:extLst>
                <a:ext uri="{FF2B5EF4-FFF2-40B4-BE49-F238E27FC236}">
                  <a16:creationId xmlns:a16="http://schemas.microsoft.com/office/drawing/2014/main" id="{765CB05E-9FC3-4B36-B522-F133A2C362B2}"/>
                </a:ext>
              </a:extLst>
            </p:cNvPr>
            <p:cNvGraphicFramePr>
              <a:graphicFrameLocks noChangeAspect="1"/>
            </p:cNvGraphicFramePr>
            <p:nvPr>
              <p:extLst>
                <p:ext uri="{D42A27DB-BD31-4B8C-83A1-F6EECF244321}">
                  <p14:modId xmlns:p14="http://schemas.microsoft.com/office/powerpoint/2010/main" val="4236398030"/>
                </p:ext>
              </p:extLst>
            </p:nvPr>
          </p:nvGraphicFramePr>
          <p:xfrm>
            <a:off x="187338" y="1306989"/>
            <a:ext cx="1401762" cy="382587"/>
          </p:xfrm>
          <a:graphic>
            <a:graphicData uri="http://schemas.openxmlformats.org/presentationml/2006/ole">
              <mc:AlternateContent xmlns:mc="http://schemas.openxmlformats.org/markup-compatibility/2006">
                <mc:Choice xmlns:v="urn:schemas-microsoft-com:vml" Requires="v">
                  <p:oleObj spid="_x0000_s237781" name="Equation" r:id="rId8" imgW="838080" imgH="228600" progId="Equation.DSMT4">
                    <p:embed/>
                  </p:oleObj>
                </mc:Choice>
                <mc:Fallback>
                  <p:oleObj name="Equation" r:id="rId8" imgW="838080" imgH="228600" progId="Equation.DSMT4">
                    <p:embed/>
                    <p:pic>
                      <p:nvPicPr>
                        <p:cNvPr id="16" name="对象 15">
                          <a:extLst>
                            <a:ext uri="{FF2B5EF4-FFF2-40B4-BE49-F238E27FC236}">
                              <a16:creationId xmlns:a16="http://schemas.microsoft.com/office/drawing/2014/main" id="{05DEE920-1DCA-4647-9A3B-39321DF07A09}"/>
                            </a:ext>
                          </a:extLst>
                        </p:cNvPr>
                        <p:cNvPicPr>
                          <a:picLocks noChangeAspect="1" noChangeArrowheads="1"/>
                        </p:cNvPicPr>
                        <p:nvPr/>
                      </p:nvPicPr>
                      <p:blipFill>
                        <a:blip r:embed="rId9"/>
                        <a:srcRect/>
                        <a:stretch>
                          <a:fillRect/>
                        </a:stretch>
                      </p:blipFill>
                      <p:spPr bwMode="auto">
                        <a:xfrm>
                          <a:off x="187338" y="1306989"/>
                          <a:ext cx="140176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矩形 21">
              <a:extLst>
                <a:ext uri="{FF2B5EF4-FFF2-40B4-BE49-F238E27FC236}">
                  <a16:creationId xmlns:a16="http://schemas.microsoft.com/office/drawing/2014/main" id="{AFAA5393-78E4-4393-8D7E-B761B3F71E94}"/>
                </a:ext>
              </a:extLst>
            </p:cNvPr>
            <p:cNvSpPr/>
            <p:nvPr/>
          </p:nvSpPr>
          <p:spPr>
            <a:xfrm>
              <a:off x="201799" y="1291014"/>
              <a:ext cx="1368000" cy="396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9">
            <a:extLst>
              <a:ext uri="{FF2B5EF4-FFF2-40B4-BE49-F238E27FC236}">
                <a16:creationId xmlns:a16="http://schemas.microsoft.com/office/drawing/2014/main" id="{D4B631A0-24E8-45E9-B4A8-5E45C0AECECF}"/>
              </a:ext>
            </a:extLst>
          </p:cNvPr>
          <p:cNvSpPr txBox="1"/>
          <p:nvPr/>
        </p:nvSpPr>
        <p:spPr>
          <a:xfrm>
            <a:off x="2627784" y="5877272"/>
            <a:ext cx="6356041" cy="657488"/>
          </a:xfrm>
          <a:prstGeom prst="rect">
            <a:avLst/>
          </a:prstGeom>
          <a:noFill/>
        </p:spPr>
        <p:txBody>
          <a:bodyPr wrap="square" rtlCol="0">
            <a:spAutoFit/>
          </a:bodyPr>
          <a:lstStyle/>
          <a:p>
            <a:pPr>
              <a:lnSpc>
                <a:spcPct val="120000"/>
              </a:lnSpc>
            </a:pPr>
            <a:r>
              <a:rPr lang="en-US" altLang="zh-CN" sz="1600" dirty="0">
                <a:latin typeface="Times New Roman" pitchFamily="18" charset="0"/>
                <a:ea typeface="楷体" pitchFamily="49" charset="-122"/>
                <a:cs typeface="Times New Roman" pitchFamily="18" charset="0"/>
              </a:rPr>
              <a:t>(</a:t>
            </a:r>
            <a:r>
              <a:rPr lang="en-US" altLang="zh-CN" sz="1600" i="1" dirty="0">
                <a:latin typeface="Times New Roman" pitchFamily="18" charset="0"/>
                <a:ea typeface="楷体" pitchFamily="49" charset="-122"/>
                <a:cs typeface="Times New Roman" pitchFamily="18" charset="0"/>
              </a:rPr>
              <a:t>Note: β is the coefficient of volume expansion</a:t>
            </a:r>
            <a:r>
              <a:rPr lang="en-US" altLang="zh-CN" sz="1600" dirty="0">
                <a:latin typeface="Times New Roman" pitchFamily="18" charset="0"/>
                <a:ea typeface="楷体" pitchFamily="49" charset="-122"/>
                <a:cs typeface="Times New Roman" pitchFamily="18" charset="0"/>
              </a:rPr>
              <a:t>. β</a:t>
            </a:r>
            <a:r>
              <a:rPr lang="en-US" altLang="zh-CN" sz="1600" i="1" dirty="0">
                <a:latin typeface="Times New Roman" pitchFamily="18" charset="0"/>
                <a:ea typeface="楷体" pitchFamily="49" charset="-122"/>
                <a:cs typeface="Times New Roman" pitchFamily="18" charset="0"/>
              </a:rPr>
              <a:t> </a:t>
            </a:r>
            <a:r>
              <a:rPr lang="en-US" altLang="zh-CN" sz="1600" dirty="0">
                <a:latin typeface="Times New Roman" pitchFamily="18" charset="0"/>
                <a:ea typeface="楷体" pitchFamily="49" charset="-122"/>
                <a:cs typeface="Times New Roman" pitchFamily="18" charset="0"/>
              </a:rPr>
              <a:t>= 3</a:t>
            </a:r>
            <a:r>
              <a:rPr lang="en-US" altLang="zh-CN" sz="1600" i="1" dirty="0">
                <a:latin typeface="Times New Roman" pitchFamily="18" charset="0"/>
                <a:ea typeface="楷体" pitchFamily="49" charset="-122"/>
                <a:cs typeface="Times New Roman" pitchFamily="18" charset="0"/>
              </a:rPr>
              <a:t>α</a:t>
            </a:r>
            <a:r>
              <a:rPr lang="en-US" altLang="zh-CN" sz="1600" dirty="0">
                <a:latin typeface="Times New Roman" pitchFamily="18" charset="0"/>
                <a:ea typeface="楷体" pitchFamily="49" charset="-122"/>
                <a:cs typeface="Times New Roman" pitchFamily="18" charset="0"/>
              </a:rPr>
              <a:t> only if </a:t>
            </a:r>
            <a:r>
              <a:rPr lang="en-US" altLang="zh-CN" sz="1600" i="1" dirty="0">
                <a:latin typeface="Times New Roman" pitchFamily="18" charset="0"/>
                <a:ea typeface="楷体" pitchFamily="49" charset="-122"/>
                <a:cs typeface="Times New Roman" pitchFamily="18" charset="0"/>
              </a:rPr>
              <a:t>α</a:t>
            </a:r>
            <a:r>
              <a:rPr lang="en-US" altLang="zh-CN" sz="1600" dirty="0">
                <a:latin typeface="Times New Roman" pitchFamily="18" charset="0"/>
                <a:ea typeface="楷体" pitchFamily="49" charset="-122"/>
                <a:cs typeface="Times New Roman" pitchFamily="18" charset="0"/>
              </a:rPr>
              <a:t> of the object is the same in all directions. ) </a:t>
            </a:r>
            <a:endParaRPr lang="zh-CN" altLang="en-US" sz="1600" dirty="0">
              <a:latin typeface="Times New Roman" pitchFamily="18" charset="0"/>
              <a:ea typeface="楷体" pitchFamily="49" charset="-122"/>
              <a:cs typeface="Times New Roman" pitchFamily="18" charset="0"/>
            </a:endParaRPr>
          </a:p>
        </p:txBody>
      </p:sp>
    </p:spTree>
    <p:extLst>
      <p:ext uri="{BB962C8B-B14F-4D97-AF65-F5344CB8AC3E}">
        <p14:creationId xmlns:p14="http://schemas.microsoft.com/office/powerpoint/2010/main" val="86618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4" grpId="0"/>
      <p:bldP spid="18" grpId="0"/>
      <p:bldP spid="1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36" y="188641"/>
            <a:ext cx="3852000" cy="720080"/>
          </a:xfrm>
          <a:prstGeom prst="rect">
            <a:avLst/>
          </a:prstGeom>
        </p:spPr>
        <p:style>
          <a:lnRef idx="1">
            <a:schemeClr val="accent4"/>
          </a:lnRef>
          <a:fillRef idx="3">
            <a:schemeClr val="accent4"/>
          </a:fillRef>
          <a:effectRef idx="2">
            <a:schemeClr val="accent4"/>
          </a:effectRef>
          <a:fontRef idx="minor">
            <a:schemeClr val="lt1"/>
          </a:fontRef>
        </p:style>
        <p:txBody>
          <a:bodyPr>
            <a:normAutofit/>
          </a:bodyPr>
          <a:lstStyle/>
          <a:p>
            <a:pPr>
              <a:spcBef>
                <a:spcPct val="0"/>
              </a:spcBef>
              <a:defRPr/>
            </a:pPr>
            <a:r>
              <a:rPr lang="en-US" altLang="zh-CN" sz="3600" b="1" dirty="0">
                <a:solidFill>
                  <a:schemeClr val="bg1"/>
                </a:solidFill>
                <a:latin typeface="华文仿宋" pitchFamily="2" charset="-122"/>
                <a:ea typeface="华文仿宋" pitchFamily="2" charset="-122"/>
                <a:cs typeface="+mj-cs"/>
              </a:rPr>
              <a:t>Expansion of Water</a:t>
            </a:r>
            <a:endParaRPr lang="zh-CN" altLang="en-US" sz="3600" b="1" dirty="0">
              <a:solidFill>
                <a:schemeClr val="bg1"/>
              </a:solidFill>
              <a:latin typeface="华文仿宋" pitchFamily="2" charset="-122"/>
              <a:ea typeface="华文仿宋" pitchFamily="2" charset="-122"/>
              <a:cs typeface="+mj-cs"/>
            </a:endParaRPr>
          </a:p>
        </p:txBody>
      </p:sp>
      <p:pic>
        <p:nvPicPr>
          <p:cNvPr id="243714" name="Picture 2"/>
          <p:cNvPicPr>
            <a:picLocks noChangeAspect="1" noChangeArrowheads="1"/>
          </p:cNvPicPr>
          <p:nvPr/>
        </p:nvPicPr>
        <p:blipFill>
          <a:blip r:embed="rId2" cstate="print"/>
          <a:srcRect r="62534"/>
          <a:stretch>
            <a:fillRect/>
          </a:stretch>
        </p:blipFill>
        <p:spPr bwMode="auto">
          <a:xfrm>
            <a:off x="35496" y="1124744"/>
            <a:ext cx="1800200" cy="2412000"/>
          </a:xfrm>
          <a:prstGeom prst="rect">
            <a:avLst/>
          </a:prstGeom>
          <a:ln>
            <a:noFill/>
          </a:ln>
          <a:effectLst>
            <a:softEdge rad="112500"/>
          </a:effectLst>
        </p:spPr>
      </p:pic>
      <p:pic>
        <p:nvPicPr>
          <p:cNvPr id="5" name="Picture 2"/>
          <p:cNvPicPr>
            <a:picLocks noChangeAspect="1" noChangeArrowheads="1"/>
          </p:cNvPicPr>
          <p:nvPr/>
        </p:nvPicPr>
        <p:blipFill>
          <a:blip r:embed="rId2" cstate="print"/>
          <a:srcRect l="47782"/>
          <a:stretch>
            <a:fillRect/>
          </a:stretch>
        </p:blipFill>
        <p:spPr bwMode="auto">
          <a:xfrm>
            <a:off x="1835696" y="1120552"/>
            <a:ext cx="2508985" cy="2412000"/>
          </a:xfrm>
          <a:prstGeom prst="rect">
            <a:avLst/>
          </a:prstGeom>
          <a:ln>
            <a:noFill/>
          </a:ln>
          <a:effectLst>
            <a:softEdge rad="112500"/>
          </a:effectLst>
        </p:spPr>
      </p:pic>
      <p:pic>
        <p:nvPicPr>
          <p:cNvPr id="243721" name="Picture 9"/>
          <p:cNvPicPr>
            <a:picLocks noChangeAspect="1" noChangeArrowheads="1"/>
          </p:cNvPicPr>
          <p:nvPr/>
        </p:nvPicPr>
        <p:blipFill>
          <a:blip r:embed="rId3" cstate="print"/>
          <a:srcRect/>
          <a:stretch>
            <a:fillRect/>
          </a:stretch>
        </p:blipFill>
        <p:spPr bwMode="auto">
          <a:xfrm>
            <a:off x="-3854" y="4653136"/>
            <a:ext cx="5868000" cy="2064979"/>
          </a:xfrm>
          <a:prstGeom prst="rect">
            <a:avLst/>
          </a:prstGeom>
          <a:ln>
            <a:noFill/>
          </a:ln>
          <a:effectLst>
            <a:softEdge rad="112500"/>
          </a:effectLst>
        </p:spPr>
      </p:pic>
      <p:sp>
        <p:nvSpPr>
          <p:cNvPr id="14" name="TextBox 13"/>
          <p:cNvSpPr txBox="1"/>
          <p:nvPr/>
        </p:nvSpPr>
        <p:spPr>
          <a:xfrm>
            <a:off x="5868144" y="1787332"/>
            <a:ext cx="3203848" cy="15696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1600" dirty="0">
                <a:latin typeface="Times New Roman" pitchFamily="18" charset="0"/>
                <a:cs typeface="Times New Roman" pitchFamily="18" charset="0"/>
              </a:rPr>
              <a:t>Between 0</a:t>
            </a:r>
            <a:r>
              <a:rPr lang="zh-CN" altLang="en-US" sz="1600" dirty="0">
                <a:latin typeface="Times New Roman" pitchFamily="18" charset="0"/>
                <a:cs typeface="Times New Roman" pitchFamily="18" charset="0"/>
              </a:rPr>
              <a:t>℃ </a:t>
            </a:r>
            <a:r>
              <a:rPr lang="en-US" altLang="zh-CN" sz="1600" dirty="0">
                <a:latin typeface="Times New Roman" pitchFamily="18" charset="0"/>
                <a:cs typeface="Times New Roman" pitchFamily="18" charset="0"/>
              </a:rPr>
              <a:t>and 4</a:t>
            </a:r>
            <a:r>
              <a:rPr lang="zh-CN" altLang="en-US" sz="1600" dirty="0">
                <a:latin typeface="Times New Roman" pitchFamily="18" charset="0"/>
                <a:cs typeface="Times New Roman" pitchFamily="18" charset="0"/>
              </a:rPr>
              <a:t>℃</a:t>
            </a:r>
            <a:r>
              <a:rPr lang="en-US" altLang="zh-CN" sz="1600" dirty="0">
                <a:latin typeface="Times New Roman" pitchFamily="18" charset="0"/>
                <a:cs typeface="Times New Roman" pitchFamily="18" charset="0"/>
              </a:rPr>
              <a:t>, the volume of liquid water </a:t>
            </a:r>
            <a:r>
              <a:rPr lang="en-US" altLang="zh-CN" sz="1600" i="1" dirty="0">
                <a:latin typeface="Times New Roman" pitchFamily="18" charset="0"/>
                <a:cs typeface="Times New Roman" pitchFamily="18" charset="0"/>
              </a:rPr>
              <a:t>decreases</a:t>
            </a:r>
            <a:r>
              <a:rPr lang="en-US" altLang="zh-CN" sz="1600" dirty="0">
                <a:latin typeface="Times New Roman" pitchFamily="18" charset="0"/>
                <a:cs typeface="Times New Roman" pitchFamily="18" charset="0"/>
              </a:rPr>
              <a:t> as temperature </a:t>
            </a:r>
            <a:r>
              <a:rPr lang="en-US" altLang="zh-CN" sz="1600" i="1" dirty="0">
                <a:latin typeface="Times New Roman" pitchFamily="18" charset="0"/>
                <a:cs typeface="Times New Roman" pitchFamily="18" charset="0"/>
              </a:rPr>
              <a:t>increases</a:t>
            </a:r>
            <a:r>
              <a:rPr lang="en-US" altLang="zh-CN" sz="1600" dirty="0">
                <a:latin typeface="Times New Roman" pitchFamily="18" charset="0"/>
                <a:cs typeface="Times New Roman" pitchFamily="18" charset="0"/>
              </a:rPr>
              <a:t>. Above 4</a:t>
            </a:r>
            <a:r>
              <a:rPr lang="zh-CN" altLang="en-US" sz="1600" dirty="0">
                <a:latin typeface="Times New Roman" pitchFamily="18" charset="0"/>
                <a:cs typeface="Times New Roman" pitchFamily="18" charset="0"/>
              </a:rPr>
              <a:t>℃</a:t>
            </a:r>
            <a:r>
              <a:rPr lang="en-US" altLang="zh-CN" sz="1600" dirty="0">
                <a:latin typeface="Times New Roman" pitchFamily="18" charset="0"/>
                <a:cs typeface="Times New Roman" pitchFamily="18" charset="0"/>
              </a:rPr>
              <a:t>, thermal expansion exceeds contraction effect and volume </a:t>
            </a:r>
            <a:r>
              <a:rPr lang="en-US" altLang="zh-CN" sz="1600" i="1" dirty="0">
                <a:latin typeface="Times New Roman" pitchFamily="18" charset="0"/>
                <a:cs typeface="Times New Roman" pitchFamily="18" charset="0"/>
              </a:rPr>
              <a:t>increases</a:t>
            </a:r>
            <a:r>
              <a:rPr lang="en-US" altLang="zh-CN" sz="1600" dirty="0">
                <a:latin typeface="Times New Roman" pitchFamily="18" charset="0"/>
                <a:cs typeface="Times New Roman" pitchFamily="18" charset="0"/>
              </a:rPr>
              <a:t> as temperature </a:t>
            </a:r>
            <a:r>
              <a:rPr lang="en-US" altLang="zh-CN" sz="1600" i="1" dirty="0">
                <a:latin typeface="Times New Roman" pitchFamily="18" charset="0"/>
                <a:cs typeface="Times New Roman" pitchFamily="18" charset="0"/>
              </a:rPr>
              <a:t>increases</a:t>
            </a:r>
            <a:r>
              <a:rPr lang="en-US" altLang="zh-CN" sz="1600" dirty="0">
                <a:latin typeface="Times New Roman" pitchFamily="18" charset="0"/>
                <a:cs typeface="Times New Roman" pitchFamily="18" charset="0"/>
              </a:rPr>
              <a:t>.</a:t>
            </a:r>
          </a:p>
        </p:txBody>
      </p:sp>
      <p:sp>
        <p:nvSpPr>
          <p:cNvPr id="15" name="TextBox 14"/>
          <p:cNvSpPr txBox="1"/>
          <p:nvPr/>
        </p:nvSpPr>
        <p:spPr>
          <a:xfrm>
            <a:off x="5868144" y="4725144"/>
            <a:ext cx="3203848" cy="18158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1600" dirty="0">
                <a:latin typeface="Times New Roman" pitchFamily="18" charset="0"/>
                <a:cs typeface="Times New Roman" pitchFamily="18" charset="0"/>
              </a:rPr>
              <a:t>Because water is </a:t>
            </a:r>
            <a:r>
              <a:rPr lang="en-US" altLang="zh-CN" sz="1600" dirty="0">
                <a:effectLst>
                  <a:outerShdw blurRad="38100" dist="38100" dir="2700000" algn="tl">
                    <a:srgbClr val="000000">
                      <a:alpha val="43137"/>
                    </a:srgbClr>
                  </a:outerShdw>
                </a:effectLst>
                <a:latin typeface="Times New Roman" pitchFamily="18" charset="0"/>
                <a:cs typeface="Times New Roman" pitchFamily="18" charset="0"/>
              </a:rPr>
              <a:t>most dense at 4</a:t>
            </a:r>
            <a:r>
              <a:rPr lang="zh-CN" altLang="en-US" sz="1600" dirty="0">
                <a:effectLst>
                  <a:outerShdw blurRad="38100" dist="38100" dir="2700000" algn="tl">
                    <a:srgbClr val="000000">
                      <a:alpha val="43137"/>
                    </a:srgbClr>
                  </a:outerShdw>
                </a:effectLst>
                <a:latin typeface="Times New Roman" pitchFamily="18" charset="0"/>
                <a:cs typeface="Times New Roman" pitchFamily="18" charset="0"/>
              </a:rPr>
              <a:t>℃</a:t>
            </a:r>
            <a:r>
              <a:rPr lang="en-US" altLang="zh-CN" sz="1600" dirty="0">
                <a:latin typeface="Times New Roman" pitchFamily="18" charset="0"/>
                <a:cs typeface="Times New Roman" pitchFamily="18" charset="0"/>
              </a:rPr>
              <a:t>, colder water rises and freezes on the surface. This means that the ice forms an </a:t>
            </a:r>
            <a:r>
              <a:rPr lang="en-US" altLang="zh-CN" sz="1600" dirty="0">
                <a:effectLst>
                  <a:outerShdw blurRad="38100" dist="38100" dir="2700000" algn="tl">
                    <a:srgbClr val="000000">
                      <a:alpha val="43137"/>
                    </a:srgbClr>
                  </a:outerShdw>
                </a:effectLst>
                <a:latin typeface="Times New Roman" pitchFamily="18" charset="0"/>
                <a:cs typeface="Times New Roman" pitchFamily="18" charset="0"/>
              </a:rPr>
              <a:t>insulating layer </a:t>
            </a:r>
            <a:r>
              <a:rPr lang="en-US" altLang="zh-CN" sz="1600" dirty="0">
                <a:latin typeface="Times New Roman" pitchFamily="18" charset="0"/>
                <a:cs typeface="Times New Roman" pitchFamily="18" charset="0"/>
              </a:rPr>
              <a:t>that slows heat loss from the underlying water, offering thermal protection for marine life!</a:t>
            </a:r>
          </a:p>
        </p:txBody>
      </p:sp>
      <p:grpSp>
        <p:nvGrpSpPr>
          <p:cNvPr id="12" name="组合 11"/>
          <p:cNvGrpSpPr>
            <a:grpSpLocks noChangeAspect="1"/>
          </p:cNvGrpSpPr>
          <p:nvPr/>
        </p:nvGrpSpPr>
        <p:grpSpPr>
          <a:xfrm>
            <a:off x="144" y="980728"/>
            <a:ext cx="5868000" cy="3697280"/>
            <a:chOff x="0" y="1196752"/>
            <a:chExt cx="6145610" cy="3872197"/>
          </a:xfrm>
        </p:grpSpPr>
        <p:pic>
          <p:nvPicPr>
            <p:cNvPr id="243720" name="Picture 8"/>
            <p:cNvPicPr>
              <a:picLocks noChangeAspect="1" noChangeArrowheads="1"/>
            </p:cNvPicPr>
            <p:nvPr/>
          </p:nvPicPr>
          <p:blipFill>
            <a:blip r:embed="rId4" cstate="print"/>
            <a:srcRect/>
            <a:stretch>
              <a:fillRect/>
            </a:stretch>
          </p:blipFill>
          <p:spPr bwMode="auto">
            <a:xfrm>
              <a:off x="0" y="1196754"/>
              <a:ext cx="6145610" cy="3872195"/>
            </a:xfrm>
            <a:prstGeom prst="rect">
              <a:avLst/>
            </a:prstGeom>
            <a:ln>
              <a:noFill/>
            </a:ln>
            <a:effectLst>
              <a:softEdge rad="112500"/>
            </a:effectLst>
          </p:spPr>
        </p:pic>
        <p:sp>
          <p:nvSpPr>
            <p:cNvPr id="11" name="矩形 10"/>
            <p:cNvSpPr/>
            <p:nvPr/>
          </p:nvSpPr>
          <p:spPr>
            <a:xfrm>
              <a:off x="4520842" y="1196752"/>
              <a:ext cx="100811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59F042ED-BE6C-4943-A129-087216D16A7E}"/>
              </a:ext>
            </a:extLst>
          </p:cNvPr>
          <p:cNvGrpSpPr/>
          <p:nvPr/>
        </p:nvGrpSpPr>
        <p:grpSpPr>
          <a:xfrm>
            <a:off x="323528" y="1949491"/>
            <a:ext cx="1736659" cy="648072"/>
            <a:chOff x="971600" y="4077072"/>
            <a:chExt cx="1736659" cy="648072"/>
          </a:xfrm>
        </p:grpSpPr>
        <p:sp>
          <p:nvSpPr>
            <p:cNvPr id="19" name="云形标注 21">
              <a:extLst>
                <a:ext uri="{FF2B5EF4-FFF2-40B4-BE49-F238E27FC236}">
                  <a16:creationId xmlns:a16="http://schemas.microsoft.com/office/drawing/2014/main" id="{6DDFBE40-32C8-42E7-B5D4-8B3CC31BE255}"/>
                </a:ext>
              </a:extLst>
            </p:cNvPr>
            <p:cNvSpPr/>
            <p:nvPr/>
          </p:nvSpPr>
          <p:spPr>
            <a:xfrm>
              <a:off x="971600" y="4077072"/>
              <a:ext cx="1728192" cy="648072"/>
            </a:xfrm>
            <a:prstGeom prst="cloudCallout">
              <a:avLst>
                <a:gd name="adj1" fmla="val 5784"/>
                <a:gd name="adj2" fmla="val 12983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id="{D9863013-00A6-4B86-A3E5-646DAD356206}"/>
                </a:ext>
              </a:extLst>
            </p:cNvPr>
            <p:cNvSpPr/>
            <p:nvPr/>
          </p:nvSpPr>
          <p:spPr>
            <a:xfrm>
              <a:off x="980067" y="4114708"/>
              <a:ext cx="1728192" cy="58477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1600" b="1" dirty="0">
                  <a:ln/>
                  <a:solidFill>
                    <a:schemeClr val="accent3"/>
                  </a:solidFill>
                  <a:latin typeface="Times New Roman" panose="02020603050405020304" pitchFamily="18" charset="0"/>
                  <a:cs typeface="Times New Roman" panose="02020603050405020304" pitchFamily="18" charset="0"/>
                </a:rPr>
                <a:t>contraction effect dominates</a:t>
              </a:r>
              <a:endParaRPr lang="zh-CN" altLang="en-US" sz="1600" b="1" dirty="0">
                <a:ln/>
                <a:solidFill>
                  <a:schemeClr val="accent3"/>
                </a:solidFill>
                <a:latin typeface="Times New Roman" panose="02020603050405020304" pitchFamily="18" charset="0"/>
                <a:cs typeface="Times New Roman" panose="02020603050405020304" pitchFamily="18" charset="0"/>
              </a:endParaRPr>
            </a:p>
          </p:txBody>
        </p:sp>
      </p:grpSp>
      <p:grpSp>
        <p:nvGrpSpPr>
          <p:cNvPr id="21" name="组合 20">
            <a:extLst>
              <a:ext uri="{FF2B5EF4-FFF2-40B4-BE49-F238E27FC236}">
                <a16:creationId xmlns:a16="http://schemas.microsoft.com/office/drawing/2014/main" id="{A3AD2C86-AFA4-4830-B656-715F63542F5F}"/>
              </a:ext>
            </a:extLst>
          </p:cNvPr>
          <p:cNvGrpSpPr/>
          <p:nvPr/>
        </p:nvGrpSpPr>
        <p:grpSpPr>
          <a:xfrm>
            <a:off x="1863965" y="1201864"/>
            <a:ext cx="1736659" cy="648072"/>
            <a:chOff x="971600" y="4077072"/>
            <a:chExt cx="1736659" cy="648072"/>
          </a:xfrm>
        </p:grpSpPr>
        <p:sp>
          <p:nvSpPr>
            <p:cNvPr id="22" name="云形标注 21">
              <a:extLst>
                <a:ext uri="{FF2B5EF4-FFF2-40B4-BE49-F238E27FC236}">
                  <a16:creationId xmlns:a16="http://schemas.microsoft.com/office/drawing/2014/main" id="{E779769F-0E93-4C43-94D2-FF0195E3287A}"/>
                </a:ext>
              </a:extLst>
            </p:cNvPr>
            <p:cNvSpPr/>
            <p:nvPr/>
          </p:nvSpPr>
          <p:spPr>
            <a:xfrm>
              <a:off x="971600" y="4077072"/>
              <a:ext cx="1728192" cy="648072"/>
            </a:xfrm>
            <a:prstGeom prst="cloudCallout">
              <a:avLst>
                <a:gd name="adj1" fmla="val 5784"/>
                <a:gd name="adj2" fmla="val 12983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23" name="矩形 22">
              <a:extLst>
                <a:ext uri="{FF2B5EF4-FFF2-40B4-BE49-F238E27FC236}">
                  <a16:creationId xmlns:a16="http://schemas.microsoft.com/office/drawing/2014/main" id="{2973ABBB-A71C-463E-8C15-2CC3E04D4CF9}"/>
                </a:ext>
              </a:extLst>
            </p:cNvPr>
            <p:cNvSpPr/>
            <p:nvPr/>
          </p:nvSpPr>
          <p:spPr>
            <a:xfrm>
              <a:off x="980067" y="4114708"/>
              <a:ext cx="1728192" cy="58477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1600" b="1" dirty="0">
                  <a:ln/>
                  <a:solidFill>
                    <a:schemeClr val="accent3"/>
                  </a:solidFill>
                  <a:latin typeface="Times New Roman" panose="02020603050405020304" pitchFamily="18" charset="0"/>
                  <a:cs typeface="Times New Roman" panose="02020603050405020304" pitchFamily="18" charset="0"/>
                </a:rPr>
                <a:t>expansion effect dominates</a:t>
              </a:r>
              <a:endParaRPr lang="zh-CN" altLang="en-US" sz="1600" b="1" dirty="0">
                <a:ln/>
                <a:solidFill>
                  <a:schemeClr val="accent3"/>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3714"/>
                                        </p:tgtEl>
                                        <p:attrNameLst>
                                          <p:attrName>style.visibility</p:attrName>
                                        </p:attrNameLst>
                                      </p:cBhvr>
                                      <p:to>
                                        <p:strVal val="visible"/>
                                      </p:to>
                                    </p:set>
                                    <p:animEffect transition="in" filter="blinds(horizontal)">
                                      <p:cBhvr>
                                        <p:cTn id="12" dur="500"/>
                                        <p:tgtEl>
                                          <p:spTgt spid="243714"/>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43714"/>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par>
                          <p:cTn id="22" fill="hold">
                            <p:stCondLst>
                              <p:cond delay="0"/>
                            </p:stCondLst>
                            <p:childTnLst>
                              <p:par>
                                <p:cTn id="23" presetID="14" presetClass="entr" presetSubtype="1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43721"/>
                                        </p:tgtEl>
                                        <p:attrNameLst>
                                          <p:attrName>style.visibility</p:attrName>
                                        </p:attrNameLst>
                                      </p:cBhvr>
                                      <p:to>
                                        <p:strVal val="visible"/>
                                      </p:to>
                                    </p:set>
                                    <p:animEffect transition="in" filter="randombar(horizontal)">
                                      <p:cBhvr>
                                        <p:cTn id="43" dur="500"/>
                                        <p:tgtEl>
                                          <p:spTgt spid="24372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1405" y="125844"/>
            <a:ext cx="1728000" cy="621282"/>
          </a:xfrm>
          <a:prstGeom prst="rect">
            <a:avLst/>
          </a:prstGeom>
        </p:spPr>
        <p:style>
          <a:lnRef idx="1">
            <a:schemeClr val="accent4"/>
          </a:lnRef>
          <a:fillRef idx="3">
            <a:schemeClr val="accent4"/>
          </a:fillRef>
          <a:effectRef idx="2">
            <a:schemeClr val="accent4"/>
          </a:effectRef>
          <a:fontRef idx="minor">
            <a:schemeClr val="lt1"/>
          </a:fontRef>
        </p:style>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2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Ideal Gas</a:t>
            </a:r>
            <a:endParaRPr kumimoji="0" lang="en-US" altLang="zh-CN"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sp>
        <p:nvSpPr>
          <p:cNvPr id="20" name="TextBox 19"/>
          <p:cNvSpPr txBox="1"/>
          <p:nvPr/>
        </p:nvSpPr>
        <p:spPr>
          <a:xfrm>
            <a:off x="179512" y="2420888"/>
            <a:ext cx="8352928"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en-US" altLang="zh-CN" sz="2200" dirty="0">
                <a:latin typeface="Times New Roman" pitchFamily="18" charset="0"/>
                <a:cs typeface="Times New Roman" pitchFamily="18" charset="0"/>
              </a:rPr>
              <a:t>Most gases at room temperature and atmospheric pressure behave approximately as ideal gases.</a:t>
            </a:r>
          </a:p>
        </p:txBody>
      </p:sp>
      <p:sp>
        <p:nvSpPr>
          <p:cNvPr id="22" name="TextBox 21"/>
          <p:cNvSpPr txBox="1"/>
          <p:nvPr/>
        </p:nvSpPr>
        <p:spPr>
          <a:xfrm>
            <a:off x="179512" y="3257108"/>
            <a:ext cx="8261650"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en-US" altLang="zh-CN" sz="2200" dirty="0">
                <a:latin typeface="Times New Roman" pitchFamily="18" charset="0"/>
                <a:cs typeface="Times New Roman" pitchFamily="18" charset="0"/>
              </a:rPr>
              <a:t>One mole (mol) of any substance is the amount of the substance that contains as many particles (atoms, molecules, or other particles) as Avogadro’s number.</a:t>
            </a:r>
          </a:p>
        </p:txBody>
      </p:sp>
      <mc:AlternateContent xmlns:mc="http://schemas.openxmlformats.org/markup-compatibility/2006" xmlns:a14="http://schemas.microsoft.com/office/drawing/2010/main">
        <mc:Choice Requires="a14">
          <p:sp>
            <p:nvSpPr>
              <p:cNvPr id="8" name="对象 7"/>
              <p:cNvSpPr txBox="1"/>
              <p:nvPr/>
            </p:nvSpPr>
            <p:spPr bwMode="auto">
              <a:xfrm>
                <a:off x="3762722" y="4714039"/>
                <a:ext cx="4265662" cy="37456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a:rPr lang="zh-CN" altLang="en-US" i="1">
                              <a:solidFill>
                                <a:srgbClr val="000000"/>
                              </a:solidFill>
                              <a:latin typeface="Cambria Math" panose="02040503050406030204" pitchFamily="18" charset="0"/>
                            </a:rPr>
                            <m:t>𝐴</m:t>
                          </m:r>
                        </m:sub>
                      </m:sSub>
                      <m:r>
                        <a:rPr lang="zh-CN" altLang="en-US" i="1">
                          <a:solidFill>
                            <a:srgbClr val="000000"/>
                          </a:solidFill>
                          <a:latin typeface="Cambria Math" panose="02040503050406030204" pitchFamily="18" charset="0"/>
                        </a:rPr>
                        <m:t>=6.02</m:t>
                      </m:r>
                      <m:r>
                        <a:rPr lang="en-US" altLang="zh-CN" b="0" i="1" smtClean="0">
                          <a:solidFill>
                            <a:srgbClr val="000000"/>
                          </a:solidFill>
                          <a:latin typeface="Cambria Math" panose="02040503050406030204" pitchFamily="18" charset="0"/>
                        </a:rPr>
                        <m:t>214076</m:t>
                      </m:r>
                      <m:r>
                        <a:rPr lang="zh-CN" altLang="en-US" i="1">
                          <a:solidFill>
                            <a:srgbClr val="000000"/>
                          </a:solidFill>
                          <a:latin typeface="Cambria Math" panose="02040503050406030204" pitchFamily="18" charset="0"/>
                        </a:rPr>
                        <m:t>×1</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0</m:t>
                          </m:r>
                        </m:e>
                        <m:sup>
                          <m:r>
                            <a:rPr lang="zh-CN" altLang="en-US" i="1">
                              <a:solidFill>
                                <a:srgbClr val="000000"/>
                              </a:solidFill>
                              <a:latin typeface="Cambria Math" panose="02040503050406030204" pitchFamily="18" charset="0"/>
                            </a:rPr>
                            <m:t>23</m:t>
                          </m:r>
                        </m:sup>
                      </m:sSup>
                      <m:f>
                        <m:fPr>
                          <m:type m:val="lin"/>
                          <m:ctrlPr>
                            <a:rPr lang="zh-CN" altLang="en-US" i="1">
                              <a:solidFill>
                                <a:srgbClr val="000000"/>
                              </a:solidFill>
                              <a:latin typeface="Cambria Math" panose="02040503050406030204" pitchFamily="18" charset="0"/>
                            </a:rPr>
                          </m:ctrlPr>
                        </m:fPr>
                        <m:num>
                          <m:r>
                            <m:rPr>
                              <m:nor/>
                            </m:rPr>
                            <a:rPr lang="zh-CN" altLang="en-US" i="0">
                              <a:solidFill>
                                <a:srgbClr val="000000"/>
                              </a:solidFill>
                              <a:latin typeface="Cambria Math" panose="02040503050406030204" pitchFamily="18" charset="0"/>
                            </a:rPr>
                            <m:t>particles</m:t>
                          </m:r>
                        </m:num>
                        <m:den>
                          <m:r>
                            <m:rPr>
                              <m:nor/>
                            </m:rPr>
                            <a:rPr lang="zh-CN" altLang="en-US" i="0">
                              <a:solidFill>
                                <a:srgbClr val="000000"/>
                              </a:solidFill>
                              <a:latin typeface="Cambria Math" panose="02040503050406030204" pitchFamily="18" charset="0"/>
                            </a:rPr>
                            <m:t>mol</m:t>
                          </m:r>
                        </m:den>
                      </m:f>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bwMode="auto">
              <a:xfrm>
                <a:off x="3762722" y="4714039"/>
                <a:ext cx="4265662" cy="374567"/>
              </a:xfrm>
              <a:prstGeom prst="rect">
                <a:avLst/>
              </a:prstGeom>
              <a:blipFill>
                <a:blip r:embed="rId4"/>
                <a:stretch>
                  <a:fillRect t="-112903" r="-857" b="-172581"/>
                </a:stretch>
              </a:blipFill>
            </p:spPr>
            <p:txBody>
              <a:bodyPr/>
              <a:lstStyle/>
              <a:p>
                <a:r>
                  <a:rPr lang="zh-CN" altLang="en-US">
                    <a:noFill/>
                  </a:rPr>
                  <a:t> </a:t>
                </a:r>
              </a:p>
            </p:txBody>
          </p:sp>
        </mc:Fallback>
      </mc:AlternateContent>
      <p:sp>
        <p:nvSpPr>
          <p:cNvPr id="9" name="矩形 8"/>
          <p:cNvSpPr/>
          <p:nvPr/>
        </p:nvSpPr>
        <p:spPr>
          <a:xfrm>
            <a:off x="1331640" y="4574499"/>
            <a:ext cx="6502491" cy="2088000"/>
          </a:xfrm>
          <a:prstGeom prst="rect">
            <a:avLst/>
          </a:prstGeom>
          <a:noFill/>
          <a:ln w="12700">
            <a:prstDash val="dash"/>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TextBox 9"/>
          <p:cNvSpPr txBox="1"/>
          <p:nvPr/>
        </p:nvSpPr>
        <p:spPr>
          <a:xfrm>
            <a:off x="1386070" y="4668216"/>
            <a:ext cx="2591271"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200" dirty="0">
                <a:latin typeface="Times New Roman" pitchFamily="18" charset="0"/>
                <a:cs typeface="Times New Roman" pitchFamily="18" charset="0"/>
              </a:rPr>
              <a:t>Avogadro’s number:</a:t>
            </a:r>
          </a:p>
        </p:txBody>
      </p:sp>
      <p:graphicFrame>
        <p:nvGraphicFramePr>
          <p:cNvPr id="11" name="对象 10"/>
          <p:cNvGraphicFramePr>
            <a:graphicFrameLocks noChangeAspect="1"/>
          </p:cNvGraphicFramePr>
          <p:nvPr>
            <p:extLst>
              <p:ext uri="{D42A27DB-BD31-4B8C-83A1-F6EECF244321}">
                <p14:modId xmlns:p14="http://schemas.microsoft.com/office/powerpoint/2010/main" val="3123368968"/>
              </p:ext>
            </p:extLst>
          </p:nvPr>
        </p:nvGraphicFramePr>
        <p:xfrm>
          <a:off x="3925792" y="5239913"/>
          <a:ext cx="1757363" cy="792163"/>
        </p:xfrm>
        <a:graphic>
          <a:graphicData uri="http://schemas.openxmlformats.org/presentationml/2006/ole">
            <mc:AlternateContent xmlns:mc="http://schemas.openxmlformats.org/markup-compatibility/2006">
              <mc:Choice xmlns:v="urn:schemas-microsoft-com:vml" Requires="v">
                <p:oleObj spid="_x0000_s226631" name="Equation" r:id="rId5" imgW="1041120" imgH="431640" progId="Equation.DSMT4">
                  <p:embed/>
                </p:oleObj>
              </mc:Choice>
              <mc:Fallback>
                <p:oleObj name="Equation" r:id="rId5" imgW="1041120" imgH="431640" progId="Equation.DSMT4">
                  <p:embed/>
                  <p:pic>
                    <p:nvPicPr>
                      <p:cNvPr id="0" name=""/>
                      <p:cNvPicPr>
                        <a:picLocks noChangeAspect="1" noChangeArrowheads="1"/>
                      </p:cNvPicPr>
                      <p:nvPr/>
                    </p:nvPicPr>
                    <p:blipFill>
                      <a:blip r:embed="rId6"/>
                      <a:srcRect/>
                      <a:stretch>
                        <a:fillRect/>
                      </a:stretch>
                    </p:blipFill>
                    <p:spPr bwMode="auto">
                      <a:xfrm>
                        <a:off x="3925792" y="5239913"/>
                        <a:ext cx="1757363"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309868" y="5343599"/>
            <a:ext cx="2880320"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200" dirty="0">
                <a:latin typeface="Times New Roman" pitchFamily="18" charset="0"/>
                <a:cs typeface="Times New Roman" pitchFamily="18" charset="0"/>
              </a:rPr>
              <a:t>The number of moles:</a:t>
            </a:r>
          </a:p>
        </p:txBody>
      </p:sp>
      <p:graphicFrame>
        <p:nvGraphicFramePr>
          <p:cNvPr id="13" name="对象 12"/>
          <p:cNvGraphicFramePr>
            <a:graphicFrameLocks noChangeAspect="1"/>
          </p:cNvGraphicFramePr>
          <p:nvPr>
            <p:extLst>
              <p:ext uri="{D42A27DB-BD31-4B8C-83A1-F6EECF244321}">
                <p14:modId xmlns:p14="http://schemas.microsoft.com/office/powerpoint/2010/main" val="3918011553"/>
              </p:ext>
            </p:extLst>
          </p:nvPr>
        </p:nvGraphicFramePr>
        <p:xfrm>
          <a:off x="4411865" y="6151933"/>
          <a:ext cx="1032532" cy="359484"/>
        </p:xfrm>
        <a:graphic>
          <a:graphicData uri="http://schemas.openxmlformats.org/presentationml/2006/ole">
            <mc:AlternateContent xmlns:mc="http://schemas.openxmlformats.org/markup-compatibility/2006">
              <mc:Choice xmlns:v="urn:schemas-microsoft-com:vml" Requires="v">
                <p:oleObj spid="_x0000_s226632" name="公式" r:id="rId7" imgW="672840" imgH="215640" progId="Equation.3">
                  <p:embed/>
                </p:oleObj>
              </mc:Choice>
              <mc:Fallback>
                <p:oleObj name="公式" r:id="rId7" imgW="672840" imgH="215640" progId="Equation.3">
                  <p:embed/>
                  <p:pic>
                    <p:nvPicPr>
                      <p:cNvPr id="0" name=""/>
                      <p:cNvPicPr>
                        <a:picLocks noChangeAspect="1" noChangeArrowheads="1"/>
                      </p:cNvPicPr>
                      <p:nvPr/>
                    </p:nvPicPr>
                    <p:blipFill>
                      <a:blip r:embed="rId8"/>
                      <a:srcRect/>
                      <a:stretch>
                        <a:fillRect/>
                      </a:stretch>
                    </p:blipFill>
                    <p:spPr bwMode="auto">
                      <a:xfrm>
                        <a:off x="4411865" y="6151933"/>
                        <a:ext cx="1032532" cy="359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309868" y="6063679"/>
            <a:ext cx="3766188"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200" dirty="0">
                <a:latin typeface="Times New Roman" pitchFamily="18" charset="0"/>
                <a:cs typeface="Times New Roman" pitchFamily="18" charset="0"/>
              </a:rPr>
              <a:t>The number of molecules:</a:t>
            </a:r>
          </a:p>
        </p:txBody>
      </p:sp>
      <p:sp>
        <p:nvSpPr>
          <p:cNvPr id="15" name="TextBox 14"/>
          <p:cNvSpPr txBox="1"/>
          <p:nvPr/>
        </p:nvSpPr>
        <p:spPr>
          <a:xfrm>
            <a:off x="5641591" y="5595213"/>
            <a:ext cx="1584176" cy="40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dirty="0">
                <a:latin typeface="Times New Roman" pitchFamily="18" charset="0"/>
                <a:cs typeface="Times New Roman" pitchFamily="18" charset="0"/>
              </a:rPr>
              <a:t>(unit: g/</a:t>
            </a:r>
            <a:r>
              <a:rPr lang="en-US" altLang="zh-CN" sz="2000" dirty="0" err="1">
                <a:latin typeface="Times New Roman" pitchFamily="18" charset="0"/>
                <a:cs typeface="Times New Roman" pitchFamily="18" charset="0"/>
              </a:rPr>
              <a:t>mol</a:t>
            </a:r>
            <a:r>
              <a:rPr lang="en-US" altLang="zh-CN" sz="2000" dirty="0">
                <a:latin typeface="Times New Roman" pitchFamily="18" charset="0"/>
                <a:cs typeface="Times New Roman" pitchFamily="18" charset="0"/>
              </a:rPr>
              <a:t>)</a:t>
            </a:r>
          </a:p>
        </p:txBody>
      </p:sp>
      <p:sp>
        <p:nvSpPr>
          <p:cNvPr id="16" name="TextBox 19">
            <a:extLst>
              <a:ext uri="{FF2B5EF4-FFF2-40B4-BE49-F238E27FC236}">
                <a16:creationId xmlns:a16="http://schemas.microsoft.com/office/drawing/2014/main" id="{49876EB2-6711-4C99-9EFD-23666EDD4C80}"/>
              </a:ext>
            </a:extLst>
          </p:cNvPr>
          <p:cNvSpPr txBox="1"/>
          <p:nvPr/>
        </p:nvSpPr>
        <p:spPr>
          <a:xfrm>
            <a:off x="179512" y="902330"/>
            <a:ext cx="8352928" cy="14465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en-US" altLang="zh-CN" sz="2200" dirty="0">
                <a:latin typeface="Times New Roman" pitchFamily="18" charset="0"/>
                <a:cs typeface="Times New Roman" pitchFamily="18" charset="0"/>
              </a:rPr>
              <a:t>An ideal gas is a collection of atoms or molecules that move randomly and exert </a:t>
            </a:r>
            <a:r>
              <a:rPr lang="en-US" altLang="zh-CN" sz="2200" i="1" dirty="0">
                <a:latin typeface="Times New Roman" pitchFamily="18" charset="0"/>
                <a:cs typeface="Times New Roman" pitchFamily="18" charset="0"/>
              </a:rPr>
              <a:t>no long-range </a:t>
            </a:r>
            <a:r>
              <a:rPr lang="en-US" altLang="zh-CN" sz="2200" dirty="0">
                <a:latin typeface="Times New Roman" pitchFamily="18" charset="0"/>
                <a:cs typeface="Times New Roman" pitchFamily="18" charset="0"/>
              </a:rPr>
              <a:t>forces on each other. Each particle of the ideal gas is individually point-like, occupying a negligible volume.</a:t>
            </a:r>
          </a:p>
        </p:txBody>
      </p:sp>
    </p:spTree>
    <p:extLst>
      <p:ext uri="{BB962C8B-B14F-4D97-AF65-F5344CB8AC3E}">
        <p14:creationId xmlns:p14="http://schemas.microsoft.com/office/powerpoint/2010/main" val="271545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par>
                                <p:cTn id="39" presetID="14" presetClass="entr" presetSubtype="1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par>
                                <p:cTn id="52" presetID="14" presetClass="entr" presetSubtype="1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randombar(horizont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2" grpId="0"/>
      <p:bldP spid="8" grpId="0"/>
      <p:bldP spid="9" grpId="0" animBg="1"/>
      <p:bldP spid="10" grpId="0"/>
      <p:bldP spid="12"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1405" y="153302"/>
            <a:ext cx="8820000" cy="720000"/>
          </a:xfrm>
          <a:prstGeom prst="rect">
            <a:avLst/>
          </a:prstGeom>
        </p:spPr>
        <p:style>
          <a:lnRef idx="1">
            <a:schemeClr val="accent4"/>
          </a:lnRef>
          <a:fillRef idx="3">
            <a:schemeClr val="accent4"/>
          </a:fillRef>
          <a:effectRef idx="2">
            <a:schemeClr val="accent4"/>
          </a:effectRef>
          <a:fontRef idx="minor">
            <a:schemeClr val="lt1"/>
          </a:fontRef>
        </p:style>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Ideal Gas Law (Equation of state for ideal gases)</a:t>
            </a:r>
            <a:endPar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grpSp>
        <p:nvGrpSpPr>
          <p:cNvPr id="8" name="组合 7"/>
          <p:cNvGrpSpPr/>
          <p:nvPr/>
        </p:nvGrpSpPr>
        <p:grpSpPr>
          <a:xfrm>
            <a:off x="1175560" y="1425988"/>
            <a:ext cx="1908000" cy="612000"/>
            <a:chOff x="410007" y="983256"/>
            <a:chExt cx="1908000" cy="612000"/>
          </a:xfrm>
        </p:grpSpPr>
        <p:graphicFrame>
          <p:nvGraphicFramePr>
            <p:cNvPr id="4" name="对象 3"/>
            <p:cNvGraphicFramePr>
              <a:graphicFrameLocks noChangeAspect="1"/>
            </p:cNvGraphicFramePr>
            <p:nvPr>
              <p:extLst>
                <p:ext uri="{D42A27DB-BD31-4B8C-83A1-F6EECF244321}">
                  <p14:modId xmlns:p14="http://schemas.microsoft.com/office/powerpoint/2010/main" val="2972034421"/>
                </p:ext>
              </p:extLst>
            </p:nvPr>
          </p:nvGraphicFramePr>
          <p:xfrm>
            <a:off x="498097" y="1071743"/>
            <a:ext cx="1725613" cy="442913"/>
          </p:xfrm>
          <a:graphic>
            <a:graphicData uri="http://schemas.openxmlformats.org/presentationml/2006/ole">
              <mc:AlternateContent xmlns:mc="http://schemas.openxmlformats.org/markup-compatibility/2006">
                <mc:Choice xmlns:v="urn:schemas-microsoft-com:vml" Requires="v">
                  <p:oleObj spid="_x0000_s236860" name="公式" r:id="rId4" imgW="698400" imgH="164880" progId="Equation.3">
                    <p:embed/>
                  </p:oleObj>
                </mc:Choice>
                <mc:Fallback>
                  <p:oleObj name="公式" r:id="rId4" imgW="698400" imgH="164880" progId="Equation.3">
                    <p:embed/>
                    <p:pic>
                      <p:nvPicPr>
                        <p:cNvPr id="0" name="Picture 849"/>
                        <p:cNvPicPr>
                          <a:picLocks noChangeAspect="1" noChangeArrowheads="1"/>
                        </p:cNvPicPr>
                        <p:nvPr/>
                      </p:nvPicPr>
                      <p:blipFill>
                        <a:blip r:embed="rId5"/>
                        <a:srcRect/>
                        <a:stretch>
                          <a:fillRect/>
                        </a:stretch>
                      </p:blipFill>
                      <p:spPr bwMode="auto">
                        <a:xfrm>
                          <a:off x="498097" y="1071743"/>
                          <a:ext cx="1725613"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6"/>
            <p:cNvSpPr/>
            <p:nvPr/>
          </p:nvSpPr>
          <p:spPr>
            <a:xfrm>
              <a:off x="410007" y="983256"/>
              <a:ext cx="1908000" cy="612000"/>
            </a:xfrm>
            <a:prstGeom prst="rect">
              <a:avLst/>
            </a:prstGeom>
            <a:noFill/>
            <a:ln>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4" name="组合 23"/>
          <p:cNvGrpSpPr/>
          <p:nvPr/>
        </p:nvGrpSpPr>
        <p:grpSpPr>
          <a:xfrm>
            <a:off x="994713" y="2276872"/>
            <a:ext cx="1728192" cy="650099"/>
            <a:chOff x="971600" y="4077072"/>
            <a:chExt cx="1728192" cy="650099"/>
          </a:xfrm>
        </p:grpSpPr>
        <p:sp>
          <p:nvSpPr>
            <p:cNvPr id="22" name="云形标注 21"/>
            <p:cNvSpPr/>
            <p:nvPr/>
          </p:nvSpPr>
          <p:spPr>
            <a:xfrm>
              <a:off x="971600" y="4077072"/>
              <a:ext cx="1728192" cy="648072"/>
            </a:xfrm>
            <a:prstGeom prst="cloudCallout">
              <a:avLst>
                <a:gd name="adj1" fmla="val 22931"/>
                <a:gd name="adj2" fmla="val -104349"/>
              </a:avLst>
            </a:prstGeom>
          </p:spPr>
          <p:style>
            <a:lnRef idx="2">
              <a:schemeClr val="accent5"/>
            </a:lnRef>
            <a:fillRef idx="1">
              <a:schemeClr val="lt1"/>
            </a:fillRef>
            <a:effectRef idx="0">
              <a:schemeClr val="accent5"/>
            </a:effectRef>
            <a:fontRef idx="minor">
              <a:schemeClr val="dk1"/>
            </a:fontRef>
          </p:style>
          <p:txBody>
            <a:bodyPr rtlCol="0" anchor="ctr"/>
            <a:lstStyle/>
            <a:p>
              <a:endParaRPr lang="zh-CN" altLang="en-US"/>
            </a:p>
          </p:txBody>
        </p:sp>
        <p:sp>
          <p:nvSpPr>
            <p:cNvPr id="23" name="矩形 22"/>
            <p:cNvSpPr/>
            <p:nvPr/>
          </p:nvSpPr>
          <p:spPr>
            <a:xfrm>
              <a:off x="1255864" y="4080840"/>
              <a:ext cx="1440160" cy="646331"/>
            </a:xfrm>
            <a:prstGeom prst="rect">
              <a:avLst/>
            </a:prstGeom>
          </p:spPr>
          <p:txBody>
            <a:bodyPr wrap="square">
              <a:spAutoFit/>
            </a:bodyPr>
            <a:lstStyle/>
            <a:p>
              <a:r>
                <a:rPr lang="en-US" altLang="zh-CN" b="1" i="1" dirty="0">
                  <a:latin typeface="Times New Roman" panose="02020603050405020304" pitchFamily="18" charset="0"/>
                  <a:cs typeface="Times New Roman" panose="02020603050405020304" pitchFamily="18" charset="0"/>
                </a:rPr>
                <a:t>the number of moles</a:t>
              </a:r>
              <a:endParaRPr lang="zh-CN" altLang="en-US" b="1" i="1" dirty="0">
                <a:latin typeface="Times New Roman" panose="02020603050405020304" pitchFamily="18" charset="0"/>
                <a:cs typeface="Times New Roman" panose="02020603050405020304" pitchFamily="18" charset="0"/>
              </a:endParaRPr>
            </a:p>
          </p:txBody>
        </p:sp>
      </p:grpSp>
      <p:grpSp>
        <p:nvGrpSpPr>
          <p:cNvPr id="28" name="组合 27"/>
          <p:cNvGrpSpPr/>
          <p:nvPr/>
        </p:nvGrpSpPr>
        <p:grpSpPr>
          <a:xfrm>
            <a:off x="2995414" y="2099766"/>
            <a:ext cx="1872000" cy="828000"/>
            <a:chOff x="971600" y="4077072"/>
            <a:chExt cx="1872000" cy="828000"/>
          </a:xfrm>
        </p:grpSpPr>
        <p:sp>
          <p:nvSpPr>
            <p:cNvPr id="30" name="云形标注 29"/>
            <p:cNvSpPr/>
            <p:nvPr/>
          </p:nvSpPr>
          <p:spPr>
            <a:xfrm>
              <a:off x="971600" y="4077072"/>
              <a:ext cx="1872000" cy="828000"/>
            </a:xfrm>
            <a:prstGeom prst="cloudCallout">
              <a:avLst>
                <a:gd name="adj1" fmla="val -70393"/>
                <a:gd name="adj2" fmla="val -7200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i="1"/>
            </a:p>
          </p:txBody>
        </p:sp>
        <p:sp>
          <p:nvSpPr>
            <p:cNvPr id="39" name="矩形 38"/>
            <p:cNvSpPr/>
            <p:nvPr/>
          </p:nvSpPr>
          <p:spPr>
            <a:xfrm>
              <a:off x="1201272" y="4173452"/>
              <a:ext cx="1440160" cy="646331"/>
            </a:xfrm>
            <a:prstGeom prst="rect">
              <a:avLst/>
            </a:prstGeom>
          </p:spPr>
          <p:txBody>
            <a:bodyPr wrap="square">
              <a:spAutoFit/>
            </a:bodyPr>
            <a:lstStyle/>
            <a:p>
              <a:pPr algn="ctr"/>
              <a:r>
                <a:rPr lang="en-US" altLang="zh-CN" b="1" i="1" dirty="0">
                  <a:latin typeface="Times New Roman" panose="02020603050405020304" pitchFamily="18" charset="0"/>
                  <a:cs typeface="Times New Roman" panose="02020603050405020304" pitchFamily="18" charset="0"/>
                </a:rPr>
                <a:t>universal gas constant</a:t>
              </a:r>
              <a:endParaRPr lang="zh-CN" altLang="en-US" b="1" i="1" dirty="0">
                <a:latin typeface="Times New Roman" panose="02020603050405020304" pitchFamily="18" charset="0"/>
                <a:cs typeface="Times New Roman" panose="02020603050405020304" pitchFamily="18" charset="0"/>
              </a:endParaRPr>
            </a:p>
          </p:txBody>
        </p:sp>
      </p:grpSp>
      <p:grpSp>
        <p:nvGrpSpPr>
          <p:cNvPr id="43" name="组合 42"/>
          <p:cNvGrpSpPr/>
          <p:nvPr/>
        </p:nvGrpSpPr>
        <p:grpSpPr>
          <a:xfrm>
            <a:off x="5220072" y="2246690"/>
            <a:ext cx="2916000" cy="540000"/>
            <a:chOff x="5508104" y="4181738"/>
            <a:chExt cx="2916000" cy="540000"/>
          </a:xfrm>
        </p:grpSpPr>
        <p:graphicFrame>
          <p:nvGraphicFramePr>
            <p:cNvPr id="32" name="对象 31"/>
            <p:cNvGraphicFramePr>
              <a:graphicFrameLocks noChangeAspect="1"/>
            </p:cNvGraphicFramePr>
            <p:nvPr>
              <p:extLst>
                <p:ext uri="{D42A27DB-BD31-4B8C-83A1-F6EECF244321}">
                  <p14:modId xmlns:p14="http://schemas.microsoft.com/office/powerpoint/2010/main" val="135474040"/>
                </p:ext>
              </p:extLst>
            </p:nvPr>
          </p:nvGraphicFramePr>
          <p:xfrm>
            <a:off x="5562109" y="4192885"/>
            <a:ext cx="2771775" cy="522288"/>
          </p:xfrm>
          <a:graphic>
            <a:graphicData uri="http://schemas.openxmlformats.org/presentationml/2006/ole">
              <mc:AlternateContent xmlns:mc="http://schemas.openxmlformats.org/markup-compatibility/2006">
                <mc:Choice xmlns:v="urn:schemas-microsoft-com:vml" Requires="v">
                  <p:oleObj spid="_x0000_s236861" name="公式" r:id="rId6" imgW="1295280" imgH="228600" progId="Equation.3">
                    <p:embed/>
                  </p:oleObj>
                </mc:Choice>
                <mc:Fallback>
                  <p:oleObj name="公式" r:id="rId6" imgW="1295280" imgH="228600" progId="Equation.3">
                    <p:embed/>
                    <p:pic>
                      <p:nvPicPr>
                        <p:cNvPr id="0" name="Picture 851"/>
                        <p:cNvPicPr>
                          <a:picLocks noChangeAspect="1" noChangeArrowheads="1"/>
                        </p:cNvPicPr>
                        <p:nvPr/>
                      </p:nvPicPr>
                      <p:blipFill>
                        <a:blip r:embed="rId7"/>
                        <a:srcRect/>
                        <a:stretch>
                          <a:fillRect/>
                        </a:stretch>
                      </p:blipFill>
                      <p:spPr bwMode="auto">
                        <a:xfrm>
                          <a:off x="5562109" y="4192885"/>
                          <a:ext cx="2771775"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矩形 41"/>
            <p:cNvSpPr/>
            <p:nvPr/>
          </p:nvSpPr>
          <p:spPr>
            <a:xfrm>
              <a:off x="5508104" y="4181738"/>
              <a:ext cx="2916000" cy="540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155884" y="4163404"/>
            <a:ext cx="1908000" cy="612000"/>
            <a:chOff x="410007" y="983256"/>
            <a:chExt cx="1908000" cy="612000"/>
          </a:xfrm>
        </p:grpSpPr>
        <p:graphicFrame>
          <p:nvGraphicFramePr>
            <p:cNvPr id="29" name="对象 28"/>
            <p:cNvGraphicFramePr>
              <a:graphicFrameLocks noChangeAspect="1"/>
            </p:cNvGraphicFramePr>
            <p:nvPr>
              <p:extLst>
                <p:ext uri="{D42A27DB-BD31-4B8C-83A1-F6EECF244321}">
                  <p14:modId xmlns:p14="http://schemas.microsoft.com/office/powerpoint/2010/main" val="2863599464"/>
                </p:ext>
              </p:extLst>
            </p:nvPr>
          </p:nvGraphicFramePr>
          <p:xfrm>
            <a:off x="420751" y="1006090"/>
            <a:ext cx="1882775" cy="576262"/>
          </p:xfrm>
          <a:graphic>
            <a:graphicData uri="http://schemas.openxmlformats.org/presentationml/2006/ole">
              <mc:AlternateContent xmlns:mc="http://schemas.openxmlformats.org/markup-compatibility/2006">
                <mc:Choice xmlns:v="urn:schemas-microsoft-com:vml" Requires="v">
                  <p:oleObj spid="_x0000_s236862" name="公式" r:id="rId8" imgW="761760" imgH="215640" progId="Equation.3">
                    <p:embed/>
                  </p:oleObj>
                </mc:Choice>
                <mc:Fallback>
                  <p:oleObj name="公式" r:id="rId8" imgW="761760" imgH="215640" progId="Equation.3">
                    <p:embed/>
                    <p:pic>
                      <p:nvPicPr>
                        <p:cNvPr id="0" name=""/>
                        <p:cNvPicPr>
                          <a:picLocks noChangeAspect="1" noChangeArrowheads="1"/>
                        </p:cNvPicPr>
                        <p:nvPr/>
                      </p:nvPicPr>
                      <p:blipFill>
                        <a:blip r:embed="rId9"/>
                        <a:srcRect/>
                        <a:stretch>
                          <a:fillRect/>
                        </a:stretch>
                      </p:blipFill>
                      <p:spPr bwMode="auto">
                        <a:xfrm>
                          <a:off x="420751" y="1006090"/>
                          <a:ext cx="188277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矩形 30"/>
            <p:cNvSpPr/>
            <p:nvPr/>
          </p:nvSpPr>
          <p:spPr>
            <a:xfrm>
              <a:off x="410007" y="983256"/>
              <a:ext cx="1908000" cy="612000"/>
            </a:xfrm>
            <a:prstGeom prst="rect">
              <a:avLst/>
            </a:prstGeom>
            <a:noFill/>
            <a:ln>
              <a:tailEnd type="none"/>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3" name="组合 32"/>
          <p:cNvGrpSpPr/>
          <p:nvPr/>
        </p:nvGrpSpPr>
        <p:grpSpPr>
          <a:xfrm>
            <a:off x="936937" y="5135934"/>
            <a:ext cx="1728192" cy="666076"/>
            <a:chOff x="971600" y="4059068"/>
            <a:chExt cx="1728192" cy="666076"/>
          </a:xfrm>
        </p:grpSpPr>
        <p:sp>
          <p:nvSpPr>
            <p:cNvPr id="34" name="云形标注 33"/>
            <p:cNvSpPr/>
            <p:nvPr/>
          </p:nvSpPr>
          <p:spPr>
            <a:xfrm>
              <a:off x="971600" y="4077072"/>
              <a:ext cx="1728192" cy="648072"/>
            </a:xfrm>
            <a:prstGeom prst="cloudCallout">
              <a:avLst>
                <a:gd name="adj1" fmla="val 27340"/>
                <a:gd name="adj2" fmla="val -124925"/>
              </a:avLst>
            </a:prstGeom>
          </p:spPr>
          <p:style>
            <a:lnRef idx="2">
              <a:schemeClr val="accent5"/>
            </a:lnRef>
            <a:fillRef idx="1">
              <a:schemeClr val="lt1"/>
            </a:fillRef>
            <a:effectRef idx="0">
              <a:schemeClr val="accent5"/>
            </a:effectRef>
            <a:fontRef idx="minor">
              <a:schemeClr val="dk1"/>
            </a:fontRef>
          </p:style>
          <p:txBody>
            <a:bodyPr rtlCol="0" anchor="ctr"/>
            <a:lstStyle/>
            <a:p>
              <a:endParaRPr lang="zh-CN" altLang="en-US"/>
            </a:p>
          </p:txBody>
        </p:sp>
        <p:sp>
          <p:nvSpPr>
            <p:cNvPr id="35" name="矩形 34"/>
            <p:cNvSpPr/>
            <p:nvPr/>
          </p:nvSpPr>
          <p:spPr>
            <a:xfrm>
              <a:off x="1190548" y="4059068"/>
              <a:ext cx="1440160" cy="646331"/>
            </a:xfrm>
            <a:prstGeom prst="rect">
              <a:avLst/>
            </a:prstGeom>
          </p:spPr>
          <p:txBody>
            <a:bodyPr wrap="square">
              <a:spAutoFit/>
            </a:bodyPr>
            <a:lstStyle/>
            <a:p>
              <a:r>
                <a:rPr lang="en-US" altLang="zh-CN" b="1" i="1" dirty="0">
                  <a:latin typeface="Times New Roman" panose="02020603050405020304" pitchFamily="18" charset="0"/>
                  <a:cs typeface="Times New Roman" panose="02020603050405020304" pitchFamily="18" charset="0"/>
                </a:rPr>
                <a:t>the number of molecules</a:t>
              </a:r>
              <a:endParaRPr lang="zh-CN" altLang="en-US" b="1" i="1" dirty="0">
                <a:latin typeface="Times New Roman" panose="02020603050405020304" pitchFamily="18" charset="0"/>
                <a:cs typeface="Times New Roman" panose="02020603050405020304" pitchFamily="18" charset="0"/>
              </a:endParaRPr>
            </a:p>
          </p:txBody>
        </p:sp>
      </p:grpSp>
      <p:grpSp>
        <p:nvGrpSpPr>
          <p:cNvPr id="37" name="组合 36"/>
          <p:cNvGrpSpPr/>
          <p:nvPr/>
        </p:nvGrpSpPr>
        <p:grpSpPr>
          <a:xfrm>
            <a:off x="3176928" y="5265296"/>
            <a:ext cx="1872000" cy="828000"/>
            <a:chOff x="971600" y="4077072"/>
            <a:chExt cx="1872000" cy="828000"/>
          </a:xfrm>
        </p:grpSpPr>
        <p:sp>
          <p:nvSpPr>
            <p:cNvPr id="38" name="云形标注 37"/>
            <p:cNvSpPr/>
            <p:nvPr/>
          </p:nvSpPr>
          <p:spPr>
            <a:xfrm>
              <a:off x="971600" y="4077072"/>
              <a:ext cx="1872000" cy="828000"/>
            </a:xfrm>
            <a:prstGeom prst="cloudCallout">
              <a:avLst>
                <a:gd name="adj1" fmla="val -80061"/>
                <a:gd name="adj2" fmla="val -12492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i="1"/>
            </a:p>
          </p:txBody>
        </p:sp>
        <p:sp>
          <p:nvSpPr>
            <p:cNvPr id="44" name="矩形 43"/>
            <p:cNvSpPr/>
            <p:nvPr/>
          </p:nvSpPr>
          <p:spPr>
            <a:xfrm>
              <a:off x="1201272" y="4173452"/>
              <a:ext cx="1440160" cy="646331"/>
            </a:xfrm>
            <a:prstGeom prst="rect">
              <a:avLst/>
            </a:prstGeom>
          </p:spPr>
          <p:txBody>
            <a:bodyPr wrap="square">
              <a:spAutoFit/>
            </a:bodyPr>
            <a:lstStyle/>
            <a:p>
              <a:pPr algn="ctr"/>
              <a:r>
                <a:rPr lang="en-US" altLang="zh-CN" b="1" i="1" dirty="0" err="1">
                  <a:latin typeface="Times New Roman" panose="02020603050405020304" pitchFamily="18" charset="0"/>
                  <a:cs typeface="Times New Roman" panose="02020603050405020304" pitchFamily="18" charset="0"/>
                </a:rPr>
                <a:t>Boltzmann’sconstant</a:t>
              </a:r>
              <a:endParaRPr lang="zh-CN" altLang="en-US" b="1" i="1" dirty="0">
                <a:latin typeface="Times New Roman" panose="02020603050405020304" pitchFamily="18" charset="0"/>
                <a:cs typeface="Times New Roman" panose="02020603050405020304" pitchFamily="18" charset="0"/>
              </a:endParaRPr>
            </a:p>
          </p:txBody>
        </p:sp>
      </p:grpSp>
      <p:grpSp>
        <p:nvGrpSpPr>
          <p:cNvPr id="45" name="组合 44"/>
          <p:cNvGrpSpPr/>
          <p:nvPr/>
        </p:nvGrpSpPr>
        <p:grpSpPr>
          <a:xfrm>
            <a:off x="5040504" y="5218113"/>
            <a:ext cx="4068000" cy="812800"/>
            <a:chOff x="4913618" y="4047467"/>
            <a:chExt cx="4068000" cy="812800"/>
          </a:xfrm>
        </p:grpSpPr>
        <p:graphicFrame>
          <p:nvGraphicFramePr>
            <p:cNvPr id="46" name="对象 45"/>
            <p:cNvGraphicFramePr>
              <a:graphicFrameLocks noChangeAspect="1"/>
            </p:cNvGraphicFramePr>
            <p:nvPr>
              <p:extLst>
                <p:ext uri="{D42A27DB-BD31-4B8C-83A1-F6EECF244321}">
                  <p14:modId xmlns:p14="http://schemas.microsoft.com/office/powerpoint/2010/main" val="135037551"/>
                </p:ext>
              </p:extLst>
            </p:nvPr>
          </p:nvGraphicFramePr>
          <p:xfrm>
            <a:off x="4992802" y="4047467"/>
            <a:ext cx="3913187" cy="812800"/>
          </p:xfrm>
          <a:graphic>
            <a:graphicData uri="http://schemas.openxmlformats.org/presentationml/2006/ole">
              <mc:AlternateContent xmlns:mc="http://schemas.openxmlformats.org/markup-compatibility/2006">
                <mc:Choice xmlns:v="urn:schemas-microsoft-com:vml" Requires="v">
                  <p:oleObj spid="_x0000_s236863" name="公式" r:id="rId10" imgW="1828800" imgH="355320" progId="Equation.3">
                    <p:embed/>
                  </p:oleObj>
                </mc:Choice>
                <mc:Fallback>
                  <p:oleObj name="公式" r:id="rId10" imgW="1828800" imgH="355320" progId="Equation.3">
                    <p:embed/>
                    <p:pic>
                      <p:nvPicPr>
                        <p:cNvPr id="0" name=""/>
                        <p:cNvPicPr>
                          <a:picLocks noChangeAspect="1" noChangeArrowheads="1"/>
                        </p:cNvPicPr>
                        <p:nvPr/>
                      </p:nvPicPr>
                      <p:blipFill>
                        <a:blip r:embed="rId11"/>
                        <a:srcRect/>
                        <a:stretch>
                          <a:fillRect/>
                        </a:stretch>
                      </p:blipFill>
                      <p:spPr bwMode="auto">
                        <a:xfrm>
                          <a:off x="4992802" y="4047467"/>
                          <a:ext cx="3913187"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矩形 46"/>
            <p:cNvSpPr/>
            <p:nvPr/>
          </p:nvSpPr>
          <p:spPr>
            <a:xfrm>
              <a:off x="4913618" y="4066154"/>
              <a:ext cx="4068000" cy="756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47"/>
          <p:cNvSpPr txBox="1"/>
          <p:nvPr/>
        </p:nvSpPr>
        <p:spPr>
          <a:xfrm>
            <a:off x="251520" y="1372839"/>
            <a:ext cx="648072" cy="584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3200" b="1" dirty="0">
                <a:latin typeface="Times New Roman" pitchFamily="18" charset="0"/>
                <a:cs typeface="Times New Roman" pitchFamily="18" charset="0"/>
              </a:rPr>
              <a:t>♣ </a:t>
            </a:r>
          </a:p>
        </p:txBody>
      </p:sp>
      <p:sp>
        <p:nvSpPr>
          <p:cNvPr id="49" name="TextBox 48"/>
          <p:cNvSpPr txBox="1"/>
          <p:nvPr/>
        </p:nvSpPr>
        <p:spPr>
          <a:xfrm>
            <a:off x="241858" y="4191595"/>
            <a:ext cx="648072" cy="584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3200" b="1" dirty="0">
                <a:latin typeface="Times New Roman" pitchFamily="18" charset="0"/>
                <a:cs typeface="Times New Roman" pitchFamily="18" charset="0"/>
              </a:rPr>
              <a:t>♣ </a:t>
            </a:r>
          </a:p>
        </p:txBody>
      </p:sp>
      <p:sp>
        <p:nvSpPr>
          <p:cNvPr id="36" name="TextBox 19">
            <a:extLst>
              <a:ext uri="{FF2B5EF4-FFF2-40B4-BE49-F238E27FC236}">
                <a16:creationId xmlns:a16="http://schemas.microsoft.com/office/drawing/2014/main" id="{815B0AA7-8301-449F-A9BF-103812C7E4D2}"/>
              </a:ext>
            </a:extLst>
          </p:cNvPr>
          <p:cNvSpPr txBox="1"/>
          <p:nvPr/>
        </p:nvSpPr>
        <p:spPr>
          <a:xfrm>
            <a:off x="985392" y="3068960"/>
            <a:ext cx="7979096"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200" dirty="0">
                <a:latin typeface="Times New Roman" pitchFamily="18" charset="0"/>
                <a:cs typeface="Times New Roman" pitchFamily="18" charset="0"/>
              </a:rPr>
              <a:t>The volume occupied by 1 mol of </a:t>
            </a:r>
            <a:r>
              <a:rPr lang="en-US" altLang="zh-CN" sz="2200" i="1" dirty="0">
                <a:latin typeface="Times New Roman" pitchFamily="18" charset="0"/>
                <a:cs typeface="Times New Roman" pitchFamily="18" charset="0"/>
              </a:rPr>
              <a:t>any</a:t>
            </a:r>
            <a:r>
              <a:rPr lang="en-US" altLang="zh-CN" sz="2200" dirty="0">
                <a:latin typeface="Times New Roman" pitchFamily="18" charset="0"/>
                <a:cs typeface="Times New Roman" pitchFamily="18" charset="0"/>
              </a:rPr>
              <a:t> ideal gas at atmospheric pressure and at 0 </a:t>
            </a:r>
            <a:r>
              <a:rPr lang="en-US" altLang="zh-CN" sz="2200" baseline="30000" dirty="0" err="1">
                <a:latin typeface="Times New Roman" pitchFamily="18" charset="0"/>
                <a:cs typeface="Times New Roman" pitchFamily="18" charset="0"/>
              </a:rPr>
              <a:t>o</a:t>
            </a:r>
            <a:r>
              <a:rPr lang="en-US" altLang="zh-CN" sz="2200" dirty="0" err="1">
                <a:latin typeface="Times New Roman" pitchFamily="18" charset="0"/>
                <a:cs typeface="Times New Roman" pitchFamily="18" charset="0"/>
              </a:rPr>
              <a:t>C</a:t>
            </a:r>
            <a:r>
              <a:rPr lang="en-US" altLang="zh-CN" sz="2200" dirty="0">
                <a:latin typeface="Times New Roman" pitchFamily="18" charset="0"/>
                <a:cs typeface="Times New Roman" pitchFamily="18" charset="0"/>
              </a:rPr>
              <a:t> is 22.4 L.</a:t>
            </a:r>
          </a:p>
        </p:txBody>
      </p:sp>
    </p:spTree>
    <p:extLst>
      <p:ext uri="{BB962C8B-B14F-4D97-AF65-F5344CB8AC3E}">
        <p14:creationId xmlns:p14="http://schemas.microsoft.com/office/powerpoint/2010/main" val="368256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linds(horizontal)">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left)">
                                      <p:cBhvr>
                                        <p:cTn id="40" dur="500"/>
                                        <p:tgtEl>
                                          <p:spTgt spid="49"/>
                                        </p:tgtEl>
                                      </p:cBhvr>
                                    </p:animEffect>
                                  </p:childTnLst>
                                </p:cTn>
                              </p:par>
                              <p:par>
                                <p:cTn id="41" presetID="22" presetClass="entr" presetSubtype="8"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linds(horizontal)">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linds(horizont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linds(horizontal)">
                                      <p:cBhvr>
                                        <p:cTn id="5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p:bldP spid="49"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1406" y="147616"/>
            <a:ext cx="5940754" cy="617088"/>
          </a:xfrm>
          <a:prstGeom prst="rect">
            <a:avLst/>
          </a:prstGeom>
        </p:spPr>
        <p:style>
          <a:lnRef idx="1">
            <a:schemeClr val="accent4"/>
          </a:lnRef>
          <a:fillRef idx="3">
            <a:schemeClr val="accent4"/>
          </a:fillRef>
          <a:effectRef idx="2">
            <a:schemeClr val="accent4"/>
          </a:effectRef>
          <a:fontRef idx="minor">
            <a:schemeClr val="lt1"/>
          </a:fontRef>
        </p:style>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Kinetic Theory of Gases Model</a:t>
            </a:r>
            <a:endPar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sp>
        <p:nvSpPr>
          <p:cNvPr id="47" name="TextBox 46"/>
          <p:cNvSpPr txBox="1"/>
          <p:nvPr/>
        </p:nvSpPr>
        <p:spPr>
          <a:xfrm>
            <a:off x="228816" y="1628800"/>
            <a:ext cx="8735672" cy="769441"/>
          </a:xfrm>
          <a:prstGeom prst="rect">
            <a:avLst/>
          </a:prstGeom>
          <a:noFill/>
        </p:spPr>
        <p:txBody>
          <a:bodyPr wrap="square" rtlCol="0">
            <a:spAutoFit/>
          </a:bodyPr>
          <a:lstStyle/>
          <a:p>
            <a:r>
              <a:rPr lang="en-US" altLang="zh-CN" sz="2200" dirty="0">
                <a:latin typeface="Times New Roman" pitchFamily="18" charset="0"/>
                <a:cs typeface="Times New Roman" pitchFamily="18" charset="0"/>
              </a:rPr>
              <a:t>♠ The number of molecules in the gas is large, and the average  separation</a:t>
            </a:r>
            <a:br>
              <a:rPr lang="en-US" altLang="zh-CN" sz="2200" dirty="0">
                <a:latin typeface="Times New Roman" pitchFamily="18" charset="0"/>
                <a:cs typeface="Times New Roman" pitchFamily="18" charset="0"/>
              </a:rPr>
            </a:br>
            <a:r>
              <a:rPr lang="en-US" altLang="zh-CN" sz="2200" dirty="0">
                <a:latin typeface="Times New Roman" pitchFamily="18" charset="0"/>
                <a:cs typeface="Times New Roman" pitchFamily="18" charset="0"/>
              </a:rPr>
              <a:t>    between them is large compared with their dimensions.</a:t>
            </a:r>
            <a:endParaRPr lang="zh-CN" altLang="en-US" sz="2200" dirty="0">
              <a:latin typeface="Times New Roman" pitchFamily="18" charset="0"/>
              <a:cs typeface="Times New Roman" pitchFamily="18" charset="0"/>
            </a:endParaRPr>
          </a:p>
        </p:txBody>
      </p:sp>
      <p:sp>
        <p:nvSpPr>
          <p:cNvPr id="16" name="TextBox 15"/>
          <p:cNvSpPr txBox="1"/>
          <p:nvPr/>
        </p:nvSpPr>
        <p:spPr>
          <a:xfrm>
            <a:off x="107504" y="1052736"/>
            <a:ext cx="460851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800" b="1" dirty="0">
                <a:latin typeface="Times New Roman" pitchFamily="18" charset="0"/>
                <a:cs typeface="Times New Roman" pitchFamily="18" charset="0"/>
              </a:rPr>
              <a:t>Assumption of kinetic theory</a:t>
            </a:r>
            <a:endParaRPr lang="zh-CN" alt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228816" y="2517430"/>
            <a:ext cx="8735672" cy="769441"/>
          </a:xfrm>
          <a:prstGeom prst="rect">
            <a:avLst/>
          </a:prstGeom>
          <a:noFill/>
        </p:spPr>
        <p:txBody>
          <a:bodyPr wrap="square" rtlCol="0">
            <a:spAutoFit/>
          </a:bodyPr>
          <a:lstStyle/>
          <a:p>
            <a:r>
              <a:rPr lang="en-US" altLang="zh-CN" sz="2200" dirty="0">
                <a:latin typeface="Times New Roman" pitchFamily="18" charset="0"/>
                <a:cs typeface="Times New Roman" pitchFamily="18" charset="0"/>
              </a:rPr>
              <a:t>♠ The molecules obey Newton’s laws of motion, but as a whole they move</a:t>
            </a:r>
            <a:br>
              <a:rPr lang="en-US" altLang="zh-CN" sz="2200" dirty="0">
                <a:latin typeface="Times New Roman" pitchFamily="18" charset="0"/>
                <a:cs typeface="Times New Roman" pitchFamily="18" charset="0"/>
              </a:rPr>
            </a:br>
            <a:r>
              <a:rPr lang="en-US" altLang="zh-CN" sz="2200" dirty="0">
                <a:latin typeface="Times New Roman" pitchFamily="18" charset="0"/>
                <a:cs typeface="Times New Roman" pitchFamily="18" charset="0"/>
              </a:rPr>
              <a:t>    randomly.</a:t>
            </a:r>
            <a:endParaRPr lang="zh-CN" altLang="en-US" sz="2200" dirty="0">
              <a:latin typeface="Times New Roman" pitchFamily="18" charset="0"/>
              <a:cs typeface="Times New Roman" pitchFamily="18" charset="0"/>
            </a:endParaRPr>
          </a:p>
        </p:txBody>
      </p:sp>
      <p:sp>
        <p:nvSpPr>
          <p:cNvPr id="28" name="TextBox 27"/>
          <p:cNvSpPr txBox="1"/>
          <p:nvPr/>
        </p:nvSpPr>
        <p:spPr>
          <a:xfrm>
            <a:off x="228816" y="4033528"/>
            <a:ext cx="8663664" cy="769441"/>
          </a:xfrm>
          <a:prstGeom prst="rect">
            <a:avLst/>
          </a:prstGeom>
          <a:noFill/>
        </p:spPr>
        <p:txBody>
          <a:bodyPr wrap="square" rtlCol="0">
            <a:spAutoFit/>
          </a:bodyPr>
          <a:lstStyle/>
          <a:p>
            <a:r>
              <a:rPr lang="en-US" altLang="zh-CN" sz="2200" dirty="0">
                <a:latin typeface="Times New Roman" pitchFamily="18" charset="0"/>
                <a:cs typeface="Times New Roman" pitchFamily="18" charset="0"/>
              </a:rPr>
              <a:t>♠ The molecules interact only through short-range forces during </a:t>
            </a:r>
            <a:r>
              <a:rPr lang="en-US" altLang="zh-CN" sz="2200" dirty="0">
                <a:effectLst>
                  <a:outerShdw blurRad="38100" dist="38100" dir="2700000" algn="tl">
                    <a:srgbClr val="000000">
                      <a:alpha val="43137"/>
                    </a:srgbClr>
                  </a:outerShdw>
                </a:effectLst>
                <a:latin typeface="Times New Roman" pitchFamily="18" charset="0"/>
                <a:cs typeface="Times New Roman" pitchFamily="18" charset="0"/>
              </a:rPr>
              <a:t>elastic</a:t>
            </a:r>
            <a:br>
              <a:rPr lang="en-US" altLang="zh-CN" sz="2200" dirty="0">
                <a:effectLst>
                  <a:outerShdw blurRad="38100" dist="38100" dir="2700000" algn="tl">
                    <a:srgbClr val="000000">
                      <a:alpha val="43137"/>
                    </a:srgbClr>
                  </a:outerShdw>
                </a:effectLst>
                <a:latin typeface="Times New Roman" pitchFamily="18" charset="0"/>
                <a:cs typeface="Times New Roman" pitchFamily="18" charset="0"/>
              </a:rPr>
            </a:br>
            <a:r>
              <a:rPr lang="en-US" altLang="zh-CN" sz="2200" dirty="0">
                <a:effectLst>
                  <a:outerShdw blurRad="38100" dist="38100" dir="2700000" algn="tl">
                    <a:srgbClr val="000000">
                      <a:alpha val="43137"/>
                    </a:srgbClr>
                  </a:outerShdw>
                </a:effectLst>
                <a:latin typeface="Times New Roman" pitchFamily="18" charset="0"/>
                <a:cs typeface="Times New Roman" pitchFamily="18" charset="0"/>
              </a:rPr>
              <a:t>    collisions</a:t>
            </a:r>
            <a:r>
              <a:rPr lang="en-US" altLang="zh-CN" sz="2200" dirty="0">
                <a:latin typeface="Times New Roman" pitchFamily="18" charset="0"/>
                <a:cs typeface="Times New Roman" pitchFamily="18" charset="0"/>
              </a:rPr>
              <a:t>. </a:t>
            </a:r>
            <a:endParaRPr lang="zh-CN" altLang="en-US" sz="2200" dirty="0">
              <a:latin typeface="Times New Roman" pitchFamily="18" charset="0"/>
              <a:cs typeface="Times New Roman" pitchFamily="18" charset="0"/>
            </a:endParaRPr>
          </a:p>
        </p:txBody>
      </p:sp>
      <p:sp>
        <p:nvSpPr>
          <p:cNvPr id="29" name="TextBox 28"/>
          <p:cNvSpPr txBox="1"/>
          <p:nvPr/>
        </p:nvSpPr>
        <p:spPr>
          <a:xfrm>
            <a:off x="228816" y="3429000"/>
            <a:ext cx="8735672" cy="430887"/>
          </a:xfrm>
          <a:prstGeom prst="rect">
            <a:avLst/>
          </a:prstGeom>
          <a:noFill/>
        </p:spPr>
        <p:txBody>
          <a:bodyPr wrap="square" rtlCol="0">
            <a:spAutoFit/>
          </a:bodyPr>
          <a:lstStyle/>
          <a:p>
            <a:r>
              <a:rPr lang="en-US" altLang="zh-CN" sz="2200" dirty="0">
                <a:latin typeface="Times New Roman" pitchFamily="18" charset="0"/>
                <a:cs typeface="Times New Roman" pitchFamily="18" charset="0"/>
              </a:rPr>
              <a:t>♠ The molecules make </a:t>
            </a:r>
            <a:r>
              <a:rPr lang="en-US" altLang="zh-CN" sz="2200" dirty="0">
                <a:effectLst>
                  <a:outerShdw blurRad="38100" dist="38100" dir="2700000" algn="tl">
                    <a:srgbClr val="000000">
                      <a:alpha val="43137"/>
                    </a:srgbClr>
                  </a:outerShdw>
                </a:effectLst>
                <a:latin typeface="Times New Roman" pitchFamily="18" charset="0"/>
                <a:cs typeface="Times New Roman" pitchFamily="18" charset="0"/>
              </a:rPr>
              <a:t>elastic collisions </a:t>
            </a:r>
            <a:r>
              <a:rPr lang="en-US" altLang="zh-CN" sz="2200" dirty="0">
                <a:latin typeface="Times New Roman" pitchFamily="18" charset="0"/>
                <a:cs typeface="Times New Roman" pitchFamily="18" charset="0"/>
              </a:rPr>
              <a:t>with the walls.</a:t>
            </a:r>
            <a:endParaRPr lang="zh-CN" altLang="en-US" sz="2200" dirty="0">
              <a:latin typeface="Times New Roman" pitchFamily="18" charset="0"/>
              <a:cs typeface="Times New Roman" pitchFamily="18" charset="0"/>
            </a:endParaRPr>
          </a:p>
        </p:txBody>
      </p:sp>
      <p:sp>
        <p:nvSpPr>
          <p:cNvPr id="8" name="TextBox 7"/>
          <p:cNvSpPr txBox="1"/>
          <p:nvPr/>
        </p:nvSpPr>
        <p:spPr>
          <a:xfrm>
            <a:off x="157740" y="4941168"/>
            <a:ext cx="8735672" cy="430887"/>
          </a:xfrm>
          <a:prstGeom prst="rect">
            <a:avLst/>
          </a:prstGeom>
          <a:noFill/>
        </p:spPr>
        <p:txBody>
          <a:bodyPr wrap="square" rtlCol="0">
            <a:spAutoFit/>
          </a:bodyPr>
          <a:lstStyle/>
          <a:p>
            <a:r>
              <a:rPr lang="en-US" altLang="zh-CN" sz="2200" dirty="0">
                <a:latin typeface="Times New Roman" pitchFamily="18" charset="0"/>
                <a:cs typeface="Times New Roman" pitchFamily="18" charset="0"/>
              </a:rPr>
              <a:t>♠ All molecules in the gas are identical. </a:t>
            </a:r>
            <a:endParaRPr lang="zh-CN" altLang="en-US" sz="2200" dirty="0">
              <a:latin typeface="Times New Roman" pitchFamily="18" charset="0"/>
              <a:cs typeface="Times New Roman" pitchFamily="18" charset="0"/>
            </a:endParaRPr>
          </a:p>
        </p:txBody>
      </p:sp>
      <p:sp>
        <p:nvSpPr>
          <p:cNvPr id="9" name="TextBox 8"/>
          <p:cNvSpPr txBox="1"/>
          <p:nvPr/>
        </p:nvSpPr>
        <p:spPr>
          <a:xfrm>
            <a:off x="156808" y="5539879"/>
            <a:ext cx="8735672" cy="769441"/>
          </a:xfrm>
          <a:prstGeom prst="rect">
            <a:avLst/>
          </a:prstGeom>
          <a:noFill/>
        </p:spPr>
        <p:txBody>
          <a:bodyPr wrap="square" rtlCol="0">
            <a:spAutoFit/>
          </a:bodyPr>
          <a:lstStyle/>
          <a:p>
            <a:r>
              <a:rPr lang="en-US" altLang="zh-CN" sz="2200" dirty="0">
                <a:latin typeface="Times New Roman" pitchFamily="18" charset="0"/>
                <a:cs typeface="Times New Roman" pitchFamily="18" charset="0"/>
              </a:rPr>
              <a:t>♠ </a:t>
            </a:r>
            <a:r>
              <a:rPr lang="en-US" altLang="zh-CN" sz="2200" i="1" dirty="0">
                <a:latin typeface="Times New Roman" pitchFamily="18" charset="0"/>
                <a:cs typeface="Times New Roman" pitchFamily="18" charset="0"/>
              </a:rPr>
              <a:t>U</a:t>
            </a:r>
            <a:r>
              <a:rPr lang="en-US" altLang="zh-CN" sz="2200" dirty="0">
                <a:latin typeface="Times New Roman" pitchFamily="18" charset="0"/>
                <a:cs typeface="Times New Roman" pitchFamily="18" charset="0"/>
              </a:rPr>
              <a:t> associated with weak attractive forces among molecules is small</a:t>
            </a:r>
            <a:br>
              <a:rPr lang="en-US" altLang="zh-CN" sz="2200" dirty="0">
                <a:latin typeface="Times New Roman" pitchFamily="18" charset="0"/>
                <a:cs typeface="Times New Roman" pitchFamily="18" charset="0"/>
              </a:rPr>
            </a:br>
            <a:r>
              <a:rPr lang="en-US" altLang="zh-CN" sz="2200" dirty="0">
                <a:latin typeface="Times New Roman" pitchFamily="18" charset="0"/>
                <a:cs typeface="Times New Roman" pitchFamily="18" charset="0"/>
              </a:rPr>
              <a:t>    compared to </a:t>
            </a:r>
            <a:r>
              <a:rPr lang="en-US" altLang="zh-CN" sz="2200" i="1" dirty="0">
                <a:latin typeface="Times New Roman" pitchFamily="18" charset="0"/>
                <a:cs typeface="Times New Roman" pitchFamily="18" charset="0"/>
              </a:rPr>
              <a:t>K</a:t>
            </a:r>
            <a:r>
              <a:rPr lang="en-US" altLang="zh-CN" sz="2200" dirty="0">
                <a:latin typeface="Times New Roman" pitchFamily="18" charset="0"/>
                <a:cs typeface="Times New Roman" pitchFamily="18" charset="0"/>
              </a:rPr>
              <a:t>, and we ignore it.</a:t>
            </a:r>
            <a:endParaRPr lang="zh-CN" alt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02197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p:bldP spid="16" grpId="0" animBg="1"/>
      <p:bldP spid="27" grpId="0"/>
      <p:bldP spid="28" grpId="0"/>
      <p:bldP spid="29"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3E0C4773-49E8-4ACE-B31B-3D551DD1BC1F}"/>
              </a:ext>
            </a:extLst>
          </p:cNvPr>
          <p:cNvSpPr txBox="1">
            <a:spLocks/>
          </p:cNvSpPr>
          <p:nvPr/>
        </p:nvSpPr>
        <p:spPr>
          <a:xfrm>
            <a:off x="71406" y="147616"/>
            <a:ext cx="4860634" cy="617088"/>
          </a:xfrm>
          <a:prstGeom prst="rect">
            <a:avLst/>
          </a:prstGeom>
        </p:spPr>
        <p:style>
          <a:lnRef idx="1">
            <a:schemeClr val="accent4"/>
          </a:lnRef>
          <a:fillRef idx="3">
            <a:schemeClr val="accent4"/>
          </a:fillRef>
          <a:effectRef idx="2">
            <a:schemeClr val="accent4"/>
          </a:effectRef>
          <a:fontRef idx="minor">
            <a:schemeClr val="lt1"/>
          </a:fontRef>
        </p:style>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dirty="0">
                <a:solidFill>
                  <a:schemeClr val="bg1"/>
                </a:solidFill>
                <a:effectLst>
                  <a:outerShdw blurRad="38100" dist="38100" dir="2700000" algn="tl">
                    <a:srgbClr val="000000">
                      <a:alpha val="43137"/>
                    </a:srgbClr>
                  </a:outerShdw>
                </a:effectLst>
                <a:latin typeface="华文仿宋" pitchFamily="2" charset="-122"/>
                <a:ea typeface="华文仿宋" pitchFamily="2" charset="-122"/>
                <a:cs typeface="+mj-cs"/>
              </a:rPr>
              <a:t>Molecular Kinetic Theory</a:t>
            </a:r>
            <a:endPar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itchFamily="2" charset="-122"/>
              <a:ea typeface="华文仿宋" pitchFamily="2" charset="-122"/>
              <a:cs typeface="+mj-cs"/>
            </a:endParaRPr>
          </a:p>
        </p:txBody>
      </p:sp>
      <p:sp>
        <p:nvSpPr>
          <p:cNvPr id="3" name="TextBox 19">
            <a:extLst>
              <a:ext uri="{FF2B5EF4-FFF2-40B4-BE49-F238E27FC236}">
                <a16:creationId xmlns:a16="http://schemas.microsoft.com/office/drawing/2014/main" id="{A1A69492-DC3C-4600-9A0A-1E1EA07F0EC5}"/>
              </a:ext>
            </a:extLst>
          </p:cNvPr>
          <p:cNvSpPr txBox="1"/>
          <p:nvPr/>
        </p:nvSpPr>
        <p:spPr>
          <a:xfrm>
            <a:off x="35496" y="912912"/>
            <a:ext cx="5544616" cy="461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400" dirty="0">
                <a:latin typeface="Times New Roman" pitchFamily="18" charset="0"/>
                <a:cs typeface="Times New Roman" pitchFamily="18" charset="0"/>
              </a:rPr>
              <a:t>Average kinetic energy per molecule:</a:t>
            </a:r>
            <a:endParaRPr lang="en-US" altLang="zh-CN" sz="2400" i="1" dirty="0">
              <a:solidFill>
                <a:srgbClr val="0000FF"/>
              </a:solidFill>
              <a:latin typeface="Times New Roman" pitchFamily="18" charset="0"/>
              <a:cs typeface="Times New Roman" pitchFamily="18" charset="0"/>
            </a:endParaRPr>
          </a:p>
        </p:txBody>
      </p:sp>
      <p:grpSp>
        <p:nvGrpSpPr>
          <p:cNvPr id="4" name="组合 3">
            <a:extLst>
              <a:ext uri="{FF2B5EF4-FFF2-40B4-BE49-F238E27FC236}">
                <a16:creationId xmlns:a16="http://schemas.microsoft.com/office/drawing/2014/main" id="{BE5E06AF-C422-42EB-A279-ABFC2FB0A0D5}"/>
              </a:ext>
            </a:extLst>
          </p:cNvPr>
          <p:cNvGrpSpPr/>
          <p:nvPr/>
        </p:nvGrpSpPr>
        <p:grpSpPr>
          <a:xfrm>
            <a:off x="1886634" y="1468438"/>
            <a:ext cx="2124000" cy="658812"/>
            <a:chOff x="144649" y="1168787"/>
            <a:chExt cx="2124000" cy="658812"/>
          </a:xfrm>
        </p:grpSpPr>
        <p:graphicFrame>
          <p:nvGraphicFramePr>
            <p:cNvPr id="5" name="对象 4">
              <a:extLst>
                <a:ext uri="{FF2B5EF4-FFF2-40B4-BE49-F238E27FC236}">
                  <a16:creationId xmlns:a16="http://schemas.microsoft.com/office/drawing/2014/main" id="{F50ECB51-7E37-4C55-8980-AB3729F08434}"/>
                </a:ext>
              </a:extLst>
            </p:cNvPr>
            <p:cNvGraphicFramePr>
              <a:graphicFrameLocks noChangeAspect="1"/>
            </p:cNvGraphicFramePr>
            <p:nvPr>
              <p:extLst>
                <p:ext uri="{D42A27DB-BD31-4B8C-83A1-F6EECF244321}">
                  <p14:modId xmlns:p14="http://schemas.microsoft.com/office/powerpoint/2010/main" val="3914152623"/>
                </p:ext>
              </p:extLst>
            </p:nvPr>
          </p:nvGraphicFramePr>
          <p:xfrm>
            <a:off x="216990" y="1168787"/>
            <a:ext cx="1993900" cy="658812"/>
          </p:xfrm>
          <a:graphic>
            <a:graphicData uri="http://schemas.openxmlformats.org/presentationml/2006/ole">
              <mc:AlternateContent xmlns:mc="http://schemas.openxmlformats.org/markup-compatibility/2006">
                <mc:Choice xmlns:v="urn:schemas-microsoft-com:vml" Requires="v">
                  <p:oleObj spid="_x0000_s238795" name="Equation" r:id="rId3" imgW="1193760" imgH="393480" progId="Equation.DSMT4">
                    <p:embed/>
                  </p:oleObj>
                </mc:Choice>
                <mc:Fallback>
                  <p:oleObj name="Equation" r:id="rId3" imgW="1193760" imgH="393480" progId="Equation.DSMT4">
                    <p:embed/>
                    <p:pic>
                      <p:nvPicPr>
                        <p:cNvPr id="5" name="对象 4">
                          <a:extLst>
                            <a:ext uri="{FF2B5EF4-FFF2-40B4-BE49-F238E27FC236}">
                              <a16:creationId xmlns:a16="http://schemas.microsoft.com/office/drawing/2014/main" id="{43DBE259-20CF-4397-AA7B-262F8931A74E}"/>
                            </a:ext>
                          </a:extLst>
                        </p:cNvPr>
                        <p:cNvPicPr>
                          <a:picLocks noChangeAspect="1" noChangeArrowheads="1"/>
                        </p:cNvPicPr>
                        <p:nvPr/>
                      </p:nvPicPr>
                      <p:blipFill>
                        <a:blip r:embed="rId4"/>
                        <a:srcRect/>
                        <a:stretch>
                          <a:fillRect/>
                        </a:stretch>
                      </p:blipFill>
                      <p:spPr bwMode="auto">
                        <a:xfrm>
                          <a:off x="216990" y="1168787"/>
                          <a:ext cx="19939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矩形 5">
              <a:extLst>
                <a:ext uri="{FF2B5EF4-FFF2-40B4-BE49-F238E27FC236}">
                  <a16:creationId xmlns:a16="http://schemas.microsoft.com/office/drawing/2014/main" id="{E135AD2C-4EDF-41C9-8852-BB1013F9533B}"/>
                </a:ext>
              </a:extLst>
            </p:cNvPr>
            <p:cNvSpPr/>
            <p:nvPr/>
          </p:nvSpPr>
          <p:spPr>
            <a:xfrm>
              <a:off x="144649" y="1195764"/>
              <a:ext cx="2124000" cy="612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a:extLst>
              <a:ext uri="{FF2B5EF4-FFF2-40B4-BE49-F238E27FC236}">
                <a16:creationId xmlns:a16="http://schemas.microsoft.com/office/drawing/2014/main" id="{C8166468-B5C7-41D0-A905-21B4FC7E6AD6}"/>
              </a:ext>
            </a:extLst>
          </p:cNvPr>
          <p:cNvGrpSpPr/>
          <p:nvPr/>
        </p:nvGrpSpPr>
        <p:grpSpPr>
          <a:xfrm>
            <a:off x="2824354" y="2159815"/>
            <a:ext cx="2403805" cy="576000"/>
            <a:chOff x="971600" y="4114968"/>
            <a:chExt cx="2403805" cy="572904"/>
          </a:xfrm>
        </p:grpSpPr>
        <p:sp>
          <p:nvSpPr>
            <p:cNvPr id="9" name="云形标注 37">
              <a:extLst>
                <a:ext uri="{FF2B5EF4-FFF2-40B4-BE49-F238E27FC236}">
                  <a16:creationId xmlns:a16="http://schemas.microsoft.com/office/drawing/2014/main" id="{84A58197-D60A-43A6-A108-419292C5D435}"/>
                </a:ext>
              </a:extLst>
            </p:cNvPr>
            <p:cNvSpPr/>
            <p:nvPr/>
          </p:nvSpPr>
          <p:spPr>
            <a:xfrm>
              <a:off x="971600" y="4114968"/>
              <a:ext cx="2360334" cy="572904"/>
            </a:xfrm>
            <a:prstGeom prst="cloudCallout">
              <a:avLst>
                <a:gd name="adj1" fmla="val -12669"/>
                <a:gd name="adj2" fmla="val -80276"/>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i="1" dirty="0"/>
            </a:p>
          </p:txBody>
        </p:sp>
        <p:sp>
          <p:nvSpPr>
            <p:cNvPr id="10" name="矩形 9">
              <a:extLst>
                <a:ext uri="{FF2B5EF4-FFF2-40B4-BE49-F238E27FC236}">
                  <a16:creationId xmlns:a16="http://schemas.microsoft.com/office/drawing/2014/main" id="{E3BC9445-46D9-4EEB-8C14-7322ADD5A95D}"/>
                </a:ext>
              </a:extLst>
            </p:cNvPr>
            <p:cNvSpPr/>
            <p:nvPr/>
          </p:nvSpPr>
          <p:spPr>
            <a:xfrm>
              <a:off x="1015071" y="4188864"/>
              <a:ext cx="2360334" cy="369332"/>
            </a:xfrm>
            <a:prstGeom prst="rect">
              <a:avLst/>
            </a:prstGeom>
          </p:spPr>
          <p:txBody>
            <a:bodyPr wrap="square">
              <a:spAutoFit/>
            </a:bodyPr>
            <a:lstStyle/>
            <a:p>
              <a:r>
                <a:rPr lang="en-US" altLang="zh-CN" b="1" i="1" dirty="0">
                  <a:latin typeface="Times New Roman" panose="02020603050405020304" pitchFamily="18" charset="0"/>
                  <a:cs typeface="Times New Roman" panose="02020603050405020304" pitchFamily="18" charset="0"/>
                </a:rPr>
                <a:t>Boltzmann’s constant</a:t>
              </a:r>
              <a:endParaRPr lang="zh-CN" altLang="en-US" b="1" i="1" dirty="0">
                <a:latin typeface="Times New Roman" panose="02020603050405020304" pitchFamily="18" charset="0"/>
                <a:cs typeface="Times New Roman" panose="02020603050405020304" pitchFamily="18" charset="0"/>
              </a:endParaRPr>
            </a:p>
          </p:txBody>
        </p:sp>
      </p:grpSp>
      <p:sp>
        <p:nvSpPr>
          <p:cNvPr id="11" name="TextBox 19">
            <a:extLst>
              <a:ext uri="{FF2B5EF4-FFF2-40B4-BE49-F238E27FC236}">
                <a16:creationId xmlns:a16="http://schemas.microsoft.com/office/drawing/2014/main" id="{FEE78DB6-8785-40BC-B5C3-DF439699F7E5}"/>
              </a:ext>
            </a:extLst>
          </p:cNvPr>
          <p:cNvSpPr txBox="1"/>
          <p:nvPr/>
        </p:nvSpPr>
        <p:spPr>
          <a:xfrm>
            <a:off x="35496" y="2785120"/>
            <a:ext cx="9108504" cy="461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400" dirty="0">
                <a:latin typeface="Times New Roman" pitchFamily="18" charset="0"/>
                <a:cs typeface="Times New Roman" pitchFamily="18" charset="0"/>
              </a:rPr>
              <a:t>Total translational kinetic energy of </a:t>
            </a:r>
            <a:r>
              <a:rPr lang="en-US" altLang="zh-CN" sz="2400" i="1" dirty="0">
                <a:latin typeface="Times New Roman" pitchFamily="18" charset="0"/>
                <a:cs typeface="Times New Roman" pitchFamily="18" charset="0"/>
              </a:rPr>
              <a:t>N</a:t>
            </a:r>
            <a:r>
              <a:rPr lang="en-US" altLang="zh-CN" sz="2400" dirty="0">
                <a:latin typeface="Times New Roman" pitchFamily="18" charset="0"/>
                <a:cs typeface="Times New Roman" pitchFamily="18" charset="0"/>
              </a:rPr>
              <a:t> molecules of gas:</a:t>
            </a:r>
            <a:endParaRPr lang="en-US" altLang="zh-CN" sz="2400" i="1" dirty="0">
              <a:solidFill>
                <a:srgbClr val="0000FF"/>
              </a:solidFill>
              <a:latin typeface="Times New Roman" pitchFamily="18" charset="0"/>
              <a:cs typeface="Times New Roman" pitchFamily="18" charset="0"/>
            </a:endParaRPr>
          </a:p>
        </p:txBody>
      </p:sp>
      <p:grpSp>
        <p:nvGrpSpPr>
          <p:cNvPr id="12" name="组合 11">
            <a:extLst>
              <a:ext uri="{FF2B5EF4-FFF2-40B4-BE49-F238E27FC236}">
                <a16:creationId xmlns:a16="http://schemas.microsoft.com/office/drawing/2014/main" id="{F6B75708-4FAA-47BD-B5D8-3518EC2292D3}"/>
              </a:ext>
            </a:extLst>
          </p:cNvPr>
          <p:cNvGrpSpPr/>
          <p:nvPr/>
        </p:nvGrpSpPr>
        <p:grpSpPr>
          <a:xfrm>
            <a:off x="1896159" y="3308350"/>
            <a:ext cx="3888000" cy="722313"/>
            <a:chOff x="154174" y="1136491"/>
            <a:chExt cx="3888000" cy="722313"/>
          </a:xfrm>
        </p:grpSpPr>
        <p:graphicFrame>
          <p:nvGraphicFramePr>
            <p:cNvPr id="13" name="对象 12">
              <a:extLst>
                <a:ext uri="{FF2B5EF4-FFF2-40B4-BE49-F238E27FC236}">
                  <a16:creationId xmlns:a16="http://schemas.microsoft.com/office/drawing/2014/main" id="{95DEC843-6C80-423D-859C-D52F6FCC2639}"/>
                </a:ext>
              </a:extLst>
            </p:cNvPr>
            <p:cNvGraphicFramePr>
              <a:graphicFrameLocks noChangeAspect="1"/>
            </p:cNvGraphicFramePr>
            <p:nvPr>
              <p:extLst>
                <p:ext uri="{D42A27DB-BD31-4B8C-83A1-F6EECF244321}">
                  <p14:modId xmlns:p14="http://schemas.microsoft.com/office/powerpoint/2010/main" val="3069602033"/>
                </p:ext>
              </p:extLst>
            </p:nvPr>
          </p:nvGraphicFramePr>
          <p:xfrm>
            <a:off x="224928" y="1136491"/>
            <a:ext cx="3757612" cy="722313"/>
          </p:xfrm>
          <a:graphic>
            <a:graphicData uri="http://schemas.openxmlformats.org/presentationml/2006/ole">
              <mc:AlternateContent xmlns:mc="http://schemas.openxmlformats.org/markup-compatibility/2006">
                <mc:Choice xmlns:v="urn:schemas-microsoft-com:vml" Requires="v">
                  <p:oleObj spid="_x0000_s238796" name="Equation" r:id="rId5" imgW="2247840" imgH="431640" progId="Equation.DSMT4">
                    <p:embed/>
                  </p:oleObj>
                </mc:Choice>
                <mc:Fallback>
                  <p:oleObj name="Equation" r:id="rId5" imgW="2247840" imgH="431640" progId="Equation.DSMT4">
                    <p:embed/>
                    <p:pic>
                      <p:nvPicPr>
                        <p:cNvPr id="5" name="对象 4">
                          <a:extLst>
                            <a:ext uri="{FF2B5EF4-FFF2-40B4-BE49-F238E27FC236}">
                              <a16:creationId xmlns:a16="http://schemas.microsoft.com/office/drawing/2014/main" id="{F50ECB51-7E37-4C55-8980-AB3729F08434}"/>
                            </a:ext>
                          </a:extLst>
                        </p:cNvPr>
                        <p:cNvPicPr>
                          <a:picLocks noChangeAspect="1" noChangeArrowheads="1"/>
                        </p:cNvPicPr>
                        <p:nvPr/>
                      </p:nvPicPr>
                      <p:blipFill>
                        <a:blip r:embed="rId6"/>
                        <a:srcRect/>
                        <a:stretch>
                          <a:fillRect/>
                        </a:stretch>
                      </p:blipFill>
                      <p:spPr bwMode="auto">
                        <a:xfrm>
                          <a:off x="224928" y="1136491"/>
                          <a:ext cx="3757612"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矩形 13">
              <a:extLst>
                <a:ext uri="{FF2B5EF4-FFF2-40B4-BE49-F238E27FC236}">
                  <a16:creationId xmlns:a16="http://schemas.microsoft.com/office/drawing/2014/main" id="{3C779CAC-8170-4E7C-B10F-31ACC17B1E6C}"/>
                </a:ext>
              </a:extLst>
            </p:cNvPr>
            <p:cNvSpPr/>
            <p:nvPr/>
          </p:nvSpPr>
          <p:spPr>
            <a:xfrm>
              <a:off x="154174" y="1195764"/>
              <a:ext cx="3888000" cy="612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5" name="组合 14">
            <a:extLst>
              <a:ext uri="{FF2B5EF4-FFF2-40B4-BE49-F238E27FC236}">
                <a16:creationId xmlns:a16="http://schemas.microsoft.com/office/drawing/2014/main" id="{E238C911-C6AC-4360-A32F-A1CAD63F9777}"/>
              </a:ext>
            </a:extLst>
          </p:cNvPr>
          <p:cNvGrpSpPr/>
          <p:nvPr/>
        </p:nvGrpSpPr>
        <p:grpSpPr>
          <a:xfrm>
            <a:off x="5732512" y="3812461"/>
            <a:ext cx="2403805" cy="576000"/>
            <a:chOff x="971600" y="4114968"/>
            <a:chExt cx="2403805" cy="572904"/>
          </a:xfrm>
        </p:grpSpPr>
        <p:sp>
          <p:nvSpPr>
            <p:cNvPr id="16" name="云形标注 37">
              <a:extLst>
                <a:ext uri="{FF2B5EF4-FFF2-40B4-BE49-F238E27FC236}">
                  <a16:creationId xmlns:a16="http://schemas.microsoft.com/office/drawing/2014/main" id="{0C1EC93D-3DBF-4256-805E-A4075CC5702A}"/>
                </a:ext>
              </a:extLst>
            </p:cNvPr>
            <p:cNvSpPr/>
            <p:nvPr/>
          </p:nvSpPr>
          <p:spPr>
            <a:xfrm>
              <a:off x="971600" y="4114968"/>
              <a:ext cx="2360334" cy="572904"/>
            </a:xfrm>
            <a:prstGeom prst="cloudCallout">
              <a:avLst>
                <a:gd name="adj1" fmla="val -57059"/>
                <a:gd name="adj2" fmla="val -58779"/>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i="1" dirty="0"/>
            </a:p>
          </p:txBody>
        </p:sp>
        <p:sp>
          <p:nvSpPr>
            <p:cNvPr id="17" name="矩形 16">
              <a:extLst>
                <a:ext uri="{FF2B5EF4-FFF2-40B4-BE49-F238E27FC236}">
                  <a16:creationId xmlns:a16="http://schemas.microsoft.com/office/drawing/2014/main" id="{1C42BECD-EC01-42A1-B51D-F471C37E060B}"/>
                </a:ext>
              </a:extLst>
            </p:cNvPr>
            <p:cNvSpPr/>
            <p:nvPr/>
          </p:nvSpPr>
          <p:spPr>
            <a:xfrm>
              <a:off x="1015071" y="4188864"/>
              <a:ext cx="2360334" cy="369332"/>
            </a:xfrm>
            <a:prstGeom prst="rect">
              <a:avLst/>
            </a:prstGeom>
          </p:spPr>
          <p:txBody>
            <a:bodyPr wrap="square">
              <a:spAutoFit/>
            </a:bodyPr>
            <a:lstStyle/>
            <a:p>
              <a:r>
                <a:rPr lang="en-US" altLang="zh-CN" b="1" i="1" dirty="0">
                  <a:latin typeface="Times New Roman" panose="02020603050405020304" pitchFamily="18" charset="0"/>
                  <a:cs typeface="Times New Roman" panose="02020603050405020304" pitchFamily="18" charset="0"/>
                </a:rPr>
                <a:t>Universal gas constant</a:t>
              </a:r>
              <a:endParaRPr lang="zh-CN" altLang="en-US" b="1" i="1" dirty="0">
                <a:latin typeface="Times New Roman" panose="02020603050405020304" pitchFamily="18" charset="0"/>
                <a:cs typeface="Times New Roman" panose="02020603050405020304" pitchFamily="18" charset="0"/>
              </a:endParaRPr>
            </a:p>
          </p:txBody>
        </p:sp>
      </p:grpSp>
      <p:sp>
        <p:nvSpPr>
          <p:cNvPr id="18" name="TextBox 19">
            <a:extLst>
              <a:ext uri="{FF2B5EF4-FFF2-40B4-BE49-F238E27FC236}">
                <a16:creationId xmlns:a16="http://schemas.microsoft.com/office/drawing/2014/main" id="{1147F3A7-8100-41E7-AFD0-1CAA26FC91AD}"/>
              </a:ext>
            </a:extLst>
          </p:cNvPr>
          <p:cNvSpPr txBox="1"/>
          <p:nvPr/>
        </p:nvSpPr>
        <p:spPr>
          <a:xfrm>
            <a:off x="683568" y="4388461"/>
            <a:ext cx="7314028" cy="70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2000" dirty="0">
                <a:latin typeface="Times New Roman" pitchFamily="18" charset="0"/>
                <a:cs typeface="Times New Roman" pitchFamily="18" charset="0"/>
              </a:rPr>
              <a:t>The total translational kinetic energy of a system of molecules is </a:t>
            </a:r>
            <a:r>
              <a:rPr lang="en-US" altLang="zh-CN" sz="2000" dirty="0">
                <a:effectLst>
                  <a:outerShdw blurRad="38100" dist="38100" dir="2700000" algn="tl">
                    <a:srgbClr val="000000">
                      <a:alpha val="43137"/>
                    </a:srgbClr>
                  </a:outerShdw>
                </a:effectLst>
                <a:latin typeface="Times New Roman" pitchFamily="18" charset="0"/>
                <a:cs typeface="Times New Roman" pitchFamily="18" charset="0"/>
              </a:rPr>
              <a:t>proportional to </a:t>
            </a:r>
            <a:r>
              <a:rPr lang="en-US" altLang="zh-CN" sz="2000" dirty="0">
                <a:latin typeface="Times New Roman" pitchFamily="18" charset="0"/>
                <a:cs typeface="Times New Roman" pitchFamily="18" charset="0"/>
              </a:rPr>
              <a:t>the absolute temperature of the system.</a:t>
            </a:r>
          </a:p>
        </p:txBody>
      </p:sp>
      <p:sp>
        <p:nvSpPr>
          <p:cNvPr id="19" name="TextBox 19">
            <a:extLst>
              <a:ext uri="{FF2B5EF4-FFF2-40B4-BE49-F238E27FC236}">
                <a16:creationId xmlns:a16="http://schemas.microsoft.com/office/drawing/2014/main" id="{844E7835-F3E6-455B-8423-B4DEC75419B7}"/>
              </a:ext>
            </a:extLst>
          </p:cNvPr>
          <p:cNvSpPr txBox="1"/>
          <p:nvPr/>
        </p:nvSpPr>
        <p:spPr>
          <a:xfrm>
            <a:off x="35496" y="5260751"/>
            <a:ext cx="9108504" cy="461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itchFamily="2" charset="2"/>
              <a:buChar char="Ø"/>
            </a:pPr>
            <a:r>
              <a:rPr lang="en-US" altLang="zh-CN" sz="2400" dirty="0">
                <a:latin typeface="Times New Roman" pitchFamily="18" charset="0"/>
                <a:cs typeface="Times New Roman" pitchFamily="18" charset="0"/>
              </a:rPr>
              <a:t>Root-mean-square (rms) speed of the molecules:</a:t>
            </a:r>
            <a:endParaRPr lang="en-US" altLang="zh-CN" sz="2400" i="1" dirty="0">
              <a:solidFill>
                <a:srgbClr val="0000FF"/>
              </a:solidFill>
              <a:latin typeface="Times New Roman" pitchFamily="18" charset="0"/>
              <a:cs typeface="Times New Roman" pitchFamily="18" charset="0"/>
            </a:endParaRPr>
          </a:p>
        </p:txBody>
      </p:sp>
      <p:grpSp>
        <p:nvGrpSpPr>
          <p:cNvPr id="20" name="组合 19">
            <a:extLst>
              <a:ext uri="{FF2B5EF4-FFF2-40B4-BE49-F238E27FC236}">
                <a16:creationId xmlns:a16="http://schemas.microsoft.com/office/drawing/2014/main" id="{D50C6C94-9DC2-476C-97D3-A18B316F2AE6}"/>
              </a:ext>
            </a:extLst>
          </p:cNvPr>
          <p:cNvGrpSpPr/>
          <p:nvPr/>
        </p:nvGrpSpPr>
        <p:grpSpPr>
          <a:xfrm>
            <a:off x="2155067" y="5726745"/>
            <a:ext cx="3048433" cy="744538"/>
            <a:chOff x="154174" y="1124660"/>
            <a:chExt cx="3048433" cy="744538"/>
          </a:xfrm>
        </p:grpSpPr>
        <p:graphicFrame>
          <p:nvGraphicFramePr>
            <p:cNvPr id="21" name="对象 20">
              <a:extLst>
                <a:ext uri="{FF2B5EF4-FFF2-40B4-BE49-F238E27FC236}">
                  <a16:creationId xmlns:a16="http://schemas.microsoft.com/office/drawing/2014/main" id="{CC9BD193-86D4-40CF-A7C2-7AD6D02CA04C}"/>
                </a:ext>
              </a:extLst>
            </p:cNvPr>
            <p:cNvGraphicFramePr>
              <a:graphicFrameLocks noChangeAspect="1"/>
            </p:cNvGraphicFramePr>
            <p:nvPr>
              <p:extLst>
                <p:ext uri="{D42A27DB-BD31-4B8C-83A1-F6EECF244321}">
                  <p14:modId xmlns:p14="http://schemas.microsoft.com/office/powerpoint/2010/main" val="1802707792"/>
                </p:ext>
              </p:extLst>
            </p:nvPr>
          </p:nvGraphicFramePr>
          <p:xfrm>
            <a:off x="165719" y="1124660"/>
            <a:ext cx="3036888" cy="744538"/>
          </p:xfrm>
          <a:graphic>
            <a:graphicData uri="http://schemas.openxmlformats.org/presentationml/2006/ole">
              <mc:AlternateContent xmlns:mc="http://schemas.openxmlformats.org/markup-compatibility/2006">
                <mc:Choice xmlns:v="urn:schemas-microsoft-com:vml" Requires="v">
                  <p:oleObj spid="_x0000_s238797" name="Equation" r:id="rId7" imgW="1815840" imgH="444240" progId="Equation.DSMT4">
                    <p:embed/>
                  </p:oleObj>
                </mc:Choice>
                <mc:Fallback>
                  <p:oleObj name="Equation" r:id="rId7" imgW="1815840" imgH="444240" progId="Equation.DSMT4">
                    <p:embed/>
                    <p:pic>
                      <p:nvPicPr>
                        <p:cNvPr id="13" name="对象 12">
                          <a:extLst>
                            <a:ext uri="{FF2B5EF4-FFF2-40B4-BE49-F238E27FC236}">
                              <a16:creationId xmlns:a16="http://schemas.microsoft.com/office/drawing/2014/main" id="{95DEC843-6C80-423D-859C-D52F6FCC2639}"/>
                            </a:ext>
                          </a:extLst>
                        </p:cNvPr>
                        <p:cNvPicPr>
                          <a:picLocks noChangeAspect="1" noChangeArrowheads="1"/>
                        </p:cNvPicPr>
                        <p:nvPr/>
                      </p:nvPicPr>
                      <p:blipFill>
                        <a:blip r:embed="rId8"/>
                        <a:srcRect/>
                        <a:stretch>
                          <a:fillRect/>
                        </a:stretch>
                      </p:blipFill>
                      <p:spPr bwMode="auto">
                        <a:xfrm>
                          <a:off x="165719" y="1124660"/>
                          <a:ext cx="30368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矩形 21">
              <a:extLst>
                <a:ext uri="{FF2B5EF4-FFF2-40B4-BE49-F238E27FC236}">
                  <a16:creationId xmlns:a16="http://schemas.microsoft.com/office/drawing/2014/main" id="{4BDCD820-04AC-4015-9710-75C63B1C1A75}"/>
                </a:ext>
              </a:extLst>
            </p:cNvPr>
            <p:cNvSpPr/>
            <p:nvPr/>
          </p:nvSpPr>
          <p:spPr>
            <a:xfrm>
              <a:off x="154174" y="1157664"/>
              <a:ext cx="3048433" cy="6840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3" name="组合 22">
            <a:extLst>
              <a:ext uri="{FF2B5EF4-FFF2-40B4-BE49-F238E27FC236}">
                <a16:creationId xmlns:a16="http://schemas.microsoft.com/office/drawing/2014/main" id="{4A469C26-BD2C-4E2A-9308-8E9A5480A606}"/>
              </a:ext>
            </a:extLst>
          </p:cNvPr>
          <p:cNvGrpSpPr/>
          <p:nvPr/>
        </p:nvGrpSpPr>
        <p:grpSpPr>
          <a:xfrm>
            <a:off x="5292080" y="6183283"/>
            <a:ext cx="1368152" cy="576000"/>
            <a:chOff x="971600" y="4114968"/>
            <a:chExt cx="1368152" cy="572904"/>
          </a:xfrm>
        </p:grpSpPr>
        <p:sp>
          <p:nvSpPr>
            <p:cNvPr id="24" name="云形标注 37">
              <a:extLst>
                <a:ext uri="{FF2B5EF4-FFF2-40B4-BE49-F238E27FC236}">
                  <a16:creationId xmlns:a16="http://schemas.microsoft.com/office/drawing/2014/main" id="{1D232FF3-C114-4F09-B501-F9F4E7BD8330}"/>
                </a:ext>
              </a:extLst>
            </p:cNvPr>
            <p:cNvSpPr/>
            <p:nvPr/>
          </p:nvSpPr>
          <p:spPr>
            <a:xfrm>
              <a:off x="971600" y="4114968"/>
              <a:ext cx="1368152" cy="572904"/>
            </a:xfrm>
            <a:prstGeom prst="cloudCallout">
              <a:avLst>
                <a:gd name="adj1" fmla="val -70034"/>
                <a:gd name="adj2" fmla="val -207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i="1" dirty="0"/>
            </a:p>
          </p:txBody>
        </p:sp>
        <p:sp>
          <p:nvSpPr>
            <p:cNvPr id="25" name="矩形 24">
              <a:extLst>
                <a:ext uri="{FF2B5EF4-FFF2-40B4-BE49-F238E27FC236}">
                  <a16:creationId xmlns:a16="http://schemas.microsoft.com/office/drawing/2014/main" id="{5FB3D27E-19FD-46D6-9EC3-89468BD114D9}"/>
                </a:ext>
              </a:extLst>
            </p:cNvPr>
            <p:cNvSpPr/>
            <p:nvPr/>
          </p:nvSpPr>
          <p:spPr>
            <a:xfrm>
              <a:off x="1015071" y="4188864"/>
              <a:ext cx="1324681" cy="369332"/>
            </a:xfrm>
            <a:prstGeom prst="rect">
              <a:avLst/>
            </a:prstGeom>
          </p:spPr>
          <p:txBody>
            <a:bodyPr wrap="square">
              <a:spAutoFit/>
            </a:bodyPr>
            <a:lstStyle/>
            <a:p>
              <a:r>
                <a:rPr lang="en-US" altLang="zh-CN" b="1" i="1" dirty="0">
                  <a:latin typeface="Times New Roman" panose="02020603050405020304" pitchFamily="18" charset="0"/>
                  <a:cs typeface="Times New Roman" panose="02020603050405020304" pitchFamily="18" charset="0"/>
                </a:rPr>
                <a:t>Molar mass</a:t>
              </a:r>
              <a:endParaRPr lang="zh-CN" altLang="en-US" b="1" i="1" dirty="0">
                <a:latin typeface="Times New Roman" panose="02020603050405020304" pitchFamily="18" charset="0"/>
                <a:cs typeface="Times New Roman" panose="02020603050405020304" pitchFamily="18" charset="0"/>
              </a:endParaRPr>
            </a:p>
          </p:txBody>
        </p:sp>
      </p:grpSp>
      <p:grpSp>
        <p:nvGrpSpPr>
          <p:cNvPr id="29" name="组合 28">
            <a:extLst>
              <a:ext uri="{FF2B5EF4-FFF2-40B4-BE49-F238E27FC236}">
                <a16:creationId xmlns:a16="http://schemas.microsoft.com/office/drawing/2014/main" id="{C1DFC060-B257-4B94-BA18-B9664D28C6E6}"/>
              </a:ext>
            </a:extLst>
          </p:cNvPr>
          <p:cNvGrpSpPr/>
          <p:nvPr/>
        </p:nvGrpSpPr>
        <p:grpSpPr>
          <a:xfrm>
            <a:off x="5436096" y="116632"/>
            <a:ext cx="3707904" cy="2736000"/>
            <a:chOff x="5436096" y="116632"/>
            <a:chExt cx="3707904" cy="2736000"/>
          </a:xfrm>
        </p:grpSpPr>
        <p:sp>
          <p:nvSpPr>
            <p:cNvPr id="27" name="矩形 26">
              <a:extLst>
                <a:ext uri="{FF2B5EF4-FFF2-40B4-BE49-F238E27FC236}">
                  <a16:creationId xmlns:a16="http://schemas.microsoft.com/office/drawing/2014/main" id="{53B816F3-F803-4776-81E2-9BD4B483269D}"/>
                </a:ext>
              </a:extLst>
            </p:cNvPr>
            <p:cNvSpPr/>
            <p:nvPr/>
          </p:nvSpPr>
          <p:spPr>
            <a:xfrm>
              <a:off x="5436096" y="116632"/>
              <a:ext cx="3707904" cy="27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6" name="图片 25">
              <a:extLst>
                <a:ext uri="{FF2B5EF4-FFF2-40B4-BE49-F238E27FC236}">
                  <a16:creationId xmlns:a16="http://schemas.microsoft.com/office/drawing/2014/main" id="{A7B058DB-E26B-4649-B82C-46C4005877EE}"/>
                </a:ext>
              </a:extLst>
            </p:cNvPr>
            <p:cNvPicPr>
              <a:picLocks noChangeAspect="1"/>
            </p:cNvPicPr>
            <p:nvPr/>
          </p:nvPicPr>
          <p:blipFill>
            <a:blip r:embed="rId9">
              <a:lum bright="-20000" contrast="40000"/>
            </a:blip>
            <a:stretch>
              <a:fillRect/>
            </a:stretch>
          </p:blipFill>
          <p:spPr>
            <a:xfrm>
              <a:off x="5498407" y="521915"/>
              <a:ext cx="3645593" cy="2259013"/>
            </a:xfrm>
            <a:prstGeom prst="rect">
              <a:avLst/>
            </a:prstGeom>
          </p:spPr>
        </p:pic>
        <p:sp>
          <p:nvSpPr>
            <p:cNvPr id="28" name="TextBox 19">
              <a:extLst>
                <a:ext uri="{FF2B5EF4-FFF2-40B4-BE49-F238E27FC236}">
                  <a16:creationId xmlns:a16="http://schemas.microsoft.com/office/drawing/2014/main" id="{F4DBBC3F-14D7-4B0C-83DD-D470033D997D}"/>
                </a:ext>
              </a:extLst>
            </p:cNvPr>
            <p:cNvSpPr txBox="1"/>
            <p:nvPr/>
          </p:nvSpPr>
          <p:spPr>
            <a:xfrm>
              <a:off x="6012160" y="188640"/>
              <a:ext cx="2808312"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i="1" dirty="0">
                  <a:latin typeface="Times New Roman" pitchFamily="18" charset="0"/>
                  <a:cs typeface="Times New Roman" pitchFamily="18" charset="0"/>
                </a:rPr>
                <a:t>Maxwell speed distribution</a:t>
              </a:r>
            </a:p>
          </p:txBody>
        </p:sp>
      </p:grpSp>
    </p:spTree>
    <p:extLst>
      <p:ext uri="{BB962C8B-B14F-4D97-AF65-F5344CB8AC3E}">
        <p14:creationId xmlns:p14="http://schemas.microsoft.com/office/powerpoint/2010/main" val="22837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randombar(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randombar(horizontal)">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p:bldP spid="18" grpId="0"/>
      <p:bldP spid="1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19628</TotalTime>
  <Words>2172</Words>
  <Application>Microsoft Office PowerPoint</Application>
  <PresentationFormat>全屏显示(4:3)</PresentationFormat>
  <Paragraphs>184</Paragraphs>
  <Slides>27</Slides>
  <Notes>16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27</vt:i4>
      </vt:variant>
    </vt:vector>
  </HeadingPairs>
  <TitlesOfParts>
    <vt:vector size="40" baseType="lpstr">
      <vt:lpstr>华文仿宋</vt:lpstr>
      <vt:lpstr>华文新魏</vt:lpstr>
      <vt:lpstr>Arial</vt:lpstr>
      <vt:lpstr>Calibri</vt:lpstr>
      <vt:lpstr>Cambria Math</vt:lpstr>
      <vt:lpstr>Franklin Gothic Book</vt:lpstr>
      <vt:lpstr>Franklin Gothic Medium</vt:lpstr>
      <vt:lpstr>Times New Roman</vt:lpstr>
      <vt:lpstr>Wingdings</vt:lpstr>
      <vt:lpstr>Wingdings 2</vt:lpstr>
      <vt:lpstr>暗香扑面</vt:lpstr>
      <vt:lpstr>公式</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zhangyu</dc:creator>
  <cp:lastModifiedBy>CHEN XiangLong</cp:lastModifiedBy>
  <cp:revision>810</cp:revision>
  <dcterms:created xsi:type="dcterms:W3CDTF">2015-09-13T02:38:16Z</dcterms:created>
  <dcterms:modified xsi:type="dcterms:W3CDTF">2020-02-08T03:51:26Z</dcterms:modified>
</cp:coreProperties>
</file>