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74" r:id="rId3"/>
    <p:sldId id="262" r:id="rId4"/>
    <p:sldId id="264" r:id="rId5"/>
    <p:sldId id="263" r:id="rId6"/>
    <p:sldId id="278" r:id="rId7"/>
    <p:sldId id="275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FF99"/>
    <a:srgbClr val="FFFFCC"/>
    <a:srgbClr val="920000"/>
    <a:srgbClr val="180399"/>
    <a:srgbClr val="D60093"/>
    <a:srgbClr val="FF0066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4" autoAdjust="0"/>
    <p:restoredTop sz="95250" autoAdjust="0"/>
  </p:normalViewPr>
  <p:slideViewPr>
    <p:cSldViewPr>
      <p:cViewPr varScale="1">
        <p:scale>
          <a:sx n="86" d="100"/>
          <a:sy n="86" d="100"/>
        </p:scale>
        <p:origin x="4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53E79-1E01-4964-B6DF-2407528A564D}" type="datetimeFigureOut">
              <a:rPr lang="zh-CN" altLang="en-US" smtClean="0"/>
              <a:pPr/>
              <a:t>2018/12/23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61C91-9285-4805-9CAE-2D1768E83CF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505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96D7E-544A-4A45-BCCA-F5D221A509C3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61C91-9285-4805-9CAE-2D1768E83CF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61C91-9285-4805-9CAE-2D1768E83CF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61C91-9285-4805-9CAE-2D1768E83CF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61C91-9285-4805-9CAE-2D1768E83CF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B62A-0E22-4B01-A024-98F5DE605293}" type="datetimeFigureOut">
              <a:rPr lang="zh-CN" altLang="en-US" smtClean="0"/>
              <a:pPr/>
              <a:t>2018/12/23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841A1-3116-4212-9B82-DD043EEFA1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B62A-0E22-4B01-A024-98F5DE605293}" type="datetimeFigureOut">
              <a:rPr lang="zh-CN" altLang="en-US" smtClean="0"/>
              <a:pPr/>
              <a:t>2018/12/23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841A1-3116-4212-9B82-DD043EEFA1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B62A-0E22-4B01-A024-98F5DE605293}" type="datetimeFigureOut">
              <a:rPr lang="zh-CN" altLang="en-US" smtClean="0"/>
              <a:pPr/>
              <a:t>2018/12/23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841A1-3116-4212-9B82-DD043EEFA1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B62A-0E22-4B01-A024-98F5DE605293}" type="datetimeFigureOut">
              <a:rPr lang="zh-CN" altLang="en-US" smtClean="0"/>
              <a:pPr/>
              <a:t>2018/12/23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841A1-3116-4212-9B82-DD043EEFA1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B62A-0E22-4B01-A024-98F5DE605293}" type="datetimeFigureOut">
              <a:rPr lang="zh-CN" altLang="en-US" smtClean="0"/>
              <a:pPr/>
              <a:t>2018/12/23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841A1-3116-4212-9B82-DD043EEFA1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B62A-0E22-4B01-A024-98F5DE605293}" type="datetimeFigureOut">
              <a:rPr lang="zh-CN" altLang="en-US" smtClean="0"/>
              <a:pPr/>
              <a:t>2018/12/23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841A1-3116-4212-9B82-DD043EEFA1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B62A-0E22-4B01-A024-98F5DE605293}" type="datetimeFigureOut">
              <a:rPr lang="zh-CN" altLang="en-US" smtClean="0"/>
              <a:pPr/>
              <a:t>2018/12/23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841A1-3116-4212-9B82-DD043EEFA1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B62A-0E22-4B01-A024-98F5DE605293}" type="datetimeFigureOut">
              <a:rPr lang="zh-CN" altLang="en-US" smtClean="0"/>
              <a:pPr/>
              <a:t>2018/12/23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841A1-3116-4212-9B82-DD043EEFA1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B62A-0E22-4B01-A024-98F5DE605293}" type="datetimeFigureOut">
              <a:rPr lang="zh-CN" altLang="en-US" smtClean="0"/>
              <a:pPr/>
              <a:t>2018/12/23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841A1-3116-4212-9B82-DD043EEFA1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B62A-0E22-4B01-A024-98F5DE605293}" type="datetimeFigureOut">
              <a:rPr lang="zh-CN" altLang="en-US" smtClean="0"/>
              <a:pPr/>
              <a:t>2018/12/23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841A1-3116-4212-9B82-DD043EEFA1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B62A-0E22-4B01-A024-98F5DE605293}" type="datetimeFigureOut">
              <a:rPr lang="zh-CN" altLang="en-US" smtClean="0"/>
              <a:pPr/>
              <a:t>2018/12/23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841A1-3116-4212-9B82-DD043EEFA1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9B62A-0E22-4B01-A024-98F5DE605293}" type="datetimeFigureOut">
              <a:rPr lang="zh-CN" altLang="en-US" smtClean="0"/>
              <a:pPr/>
              <a:t>2018/12/23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841A1-3116-4212-9B82-DD043EEFA1A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55000" b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 txBox="1">
            <a:spLocks/>
          </p:cNvSpPr>
          <p:nvPr/>
        </p:nvSpPr>
        <p:spPr>
          <a:xfrm>
            <a:off x="395536" y="857232"/>
            <a:ext cx="8229600" cy="1785950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</a:t>
            </a:r>
            <a:r>
              <a:rPr kumimoji="0" lang="en-US" altLang="zh-CN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4 </a:t>
            </a:r>
            <a:r>
              <a:rPr kumimoji="0" lang="zh-CN" alt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牛顿运动定律 </a:t>
            </a:r>
            <a:r>
              <a:rPr kumimoji="0" lang="en-US" altLang="zh-CN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(Newton</a:t>
            </a:r>
            <a:r>
              <a:rPr kumimoji="0" lang="en-US" altLang="zh-CN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华文新魏" pitchFamily="2" charset="-122"/>
                <a:cs typeface="Times New Roman" panose="02020603050405020304" pitchFamily="18" charset="0"/>
              </a:rPr>
              <a:t>’</a:t>
            </a:r>
            <a:r>
              <a:rPr kumimoji="0" lang="en-US" altLang="zh-CN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s Laws of Motion)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华文新魏" pitchFamily="2" charset="-122"/>
              <a:ea typeface="华文新魏" pitchFamily="2" charset="-122"/>
              <a:cs typeface="Times New Roman" pitchFamily="18" charset="0"/>
            </a:endParaRPr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456496" y="3286124"/>
            <a:ext cx="8229232" cy="1727052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4.3</a:t>
            </a: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牛顿第</a:t>
            </a:r>
            <a:r>
              <a:rPr lang="zh-CN" altLang="en-US" sz="4800" b="1" dirty="0">
                <a:solidFill>
                  <a:srgbClr val="D60093"/>
                </a:solidFill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三</a:t>
            </a: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定律</a:t>
            </a:r>
            <a:endParaRPr kumimoji="0" lang="en-US" altLang="zh-CN" sz="4800" b="1" i="0" u="none" strike="noStrike" kern="1200" cap="none" spc="0" normalizeH="0" baseline="0" noProof="0" dirty="0">
              <a:ln>
                <a:noFill/>
              </a:ln>
              <a:solidFill>
                <a:srgbClr val="D60093"/>
              </a:solidFill>
              <a:effectLst/>
              <a:uLnTx/>
              <a:uFillTx/>
              <a:latin typeface="华文新魏" pitchFamily="2" charset="-122"/>
              <a:ea typeface="华文新魏" pitchFamily="2" charset="-122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rgbClr val="D60093"/>
                </a:solidFill>
                <a:effectLst/>
                <a:uLnTx/>
                <a:uFillTx/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(Newton’s third law)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D60093"/>
              </a:solidFill>
              <a:effectLst/>
              <a:uLnTx/>
              <a:uFillTx/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3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ChangeArrowheads="1"/>
          </p:cNvSpPr>
          <p:nvPr/>
        </p:nvSpPr>
        <p:spPr bwMode="auto">
          <a:xfrm>
            <a:off x="624110" y="404664"/>
            <a:ext cx="3083794" cy="55399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en-US" altLang="zh-CN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Think  about</a:t>
            </a:r>
            <a:endParaRPr kumimoji="1" lang="zh-CN" altLang="en-US" sz="3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pic>
        <p:nvPicPr>
          <p:cNvPr id="26626" name="Picture 2" descr="http://www.jlkangda.com/UploadFiles/Img/big/20150524104253_4295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1196752"/>
            <a:ext cx="6572250" cy="4391026"/>
          </a:xfrm>
          <a:prstGeom prst="rect">
            <a:avLst/>
          </a:prstGeom>
          <a:noFill/>
        </p:spPr>
      </p:pic>
      <p:sp>
        <p:nvSpPr>
          <p:cNvPr id="26628" name="AutoShape 4" descr="“骑车”的图片搜索结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6630" name="AutoShape 6" descr="“骑车”的图片搜索结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5"/>
          <p:cNvSpPr>
            <a:spLocks noRot="1" noChangeArrowheads="1"/>
          </p:cNvSpPr>
          <p:nvPr/>
        </p:nvSpPr>
        <p:spPr bwMode="auto">
          <a:xfrm>
            <a:off x="179512" y="260648"/>
            <a:ext cx="8317556" cy="70338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altLang="zh-CN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1</a:t>
            </a:r>
            <a:r>
              <a:rPr lang="zh-CN" alt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、作用力</a:t>
            </a:r>
            <a:r>
              <a:rPr lang="en-US" altLang="zh-CN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&amp;</a:t>
            </a:r>
            <a:r>
              <a:rPr lang="zh-CN" alt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反作用力</a:t>
            </a:r>
            <a:r>
              <a:rPr lang="en-US" altLang="zh-CN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(action &amp; reaction)</a:t>
            </a:r>
            <a:endParaRPr lang="zh-CN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85" name="矩形 84"/>
          <p:cNvSpPr/>
          <p:nvPr/>
        </p:nvSpPr>
        <p:spPr>
          <a:xfrm>
            <a:off x="323528" y="1124744"/>
            <a:ext cx="648072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定义：</a:t>
            </a:r>
            <a:r>
              <a:rPr lang="zh-CN" altLang="en-US" sz="3000" b="1" dirty="0">
                <a:latin typeface="Times New Roman" pitchFamily="18" charset="0"/>
                <a:cs typeface="Times New Roman" pitchFamily="18" charset="0"/>
              </a:rPr>
              <a:t>物体间</a:t>
            </a:r>
            <a:r>
              <a:rPr lang="zh-CN" alt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相互作用</a:t>
            </a:r>
            <a:r>
              <a:rPr lang="zh-CN" altLang="en-US" sz="3000" b="1" dirty="0">
                <a:latin typeface="Times New Roman" pitchFamily="18" charset="0"/>
                <a:cs typeface="Times New Roman" pitchFamily="18" charset="0"/>
              </a:rPr>
              <a:t>的</a:t>
            </a:r>
            <a:r>
              <a:rPr lang="zh-CN" alt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一对力</a:t>
            </a:r>
            <a:endParaRPr lang="zh-CN" altLang="en-US" sz="3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矩形 10"/>
          <p:cNvSpPr/>
          <p:nvPr/>
        </p:nvSpPr>
        <p:spPr bwMode="auto">
          <a:xfrm>
            <a:off x="323528" y="3861048"/>
            <a:ext cx="8496944" cy="2664296"/>
          </a:xfrm>
          <a:prstGeom prst="rect">
            <a:avLst/>
          </a:prstGeom>
          <a:solidFill>
            <a:schemeClr val="bg1">
              <a:alpha val="46000"/>
            </a:schemeClr>
          </a:solidFill>
          <a:ln w="9525" cap="flat" cmpd="sng" algn="ctr">
            <a:solidFill>
              <a:srgbClr val="33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23528" y="1906816"/>
            <a:ext cx="1434298" cy="553998"/>
          </a:xfrm>
          <a:prstGeom prst="rect">
            <a:avLst/>
          </a:prstGeom>
          <a:noFill/>
          <a:ln w="19050">
            <a:noFill/>
            <a:prstDash val="lg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1" lang="zh-CN" alt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ea"/>
                <a:cs typeface="Times New Roman" pitchFamily="18" charset="0"/>
              </a:rPr>
              <a:t>说明：</a:t>
            </a:r>
            <a:endParaRPr kumimoji="1" lang="zh-CN" altLang="en-US" sz="3000" b="1" dirty="0">
              <a:solidFill>
                <a:schemeClr val="tx2"/>
              </a:solidFill>
              <a:latin typeface="+mn-ea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27494" y="3141090"/>
            <a:ext cx="23279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000" b="1" dirty="0">
                <a:latin typeface="+mn-ea"/>
              </a:rPr>
              <a:t> 同一性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19672" y="1939420"/>
            <a:ext cx="197189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000" b="1" dirty="0">
                <a:latin typeface="+mn-ea"/>
              </a:rPr>
              <a:t> 相互性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19672" y="2563010"/>
            <a:ext cx="197189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000" b="1" dirty="0">
                <a:latin typeface="+mn-ea"/>
              </a:rPr>
              <a:t> 同时性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4211960" y="2420888"/>
            <a:ext cx="2088232" cy="828000"/>
            <a:chOff x="6086354" y="2569166"/>
            <a:chExt cx="2088232" cy="828000"/>
          </a:xfrm>
        </p:grpSpPr>
        <p:sp>
          <p:nvSpPr>
            <p:cNvPr id="16" name="云形标注 15"/>
            <p:cNvSpPr/>
            <p:nvPr/>
          </p:nvSpPr>
          <p:spPr bwMode="auto">
            <a:xfrm>
              <a:off x="6118323" y="2569166"/>
              <a:ext cx="1980000" cy="828000"/>
            </a:xfrm>
            <a:prstGeom prst="cloudCallout">
              <a:avLst>
                <a:gd name="adj1" fmla="val -80599"/>
                <a:gd name="adj2" fmla="val 61423"/>
              </a:avLst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6086354" y="2713182"/>
              <a:ext cx="2088232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8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bg1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新魏" pitchFamily="2" charset="-122"/>
                  <a:ea typeface="华文新魏" pitchFamily="2" charset="-122"/>
                </a:rPr>
                <a:t>性质相同</a:t>
              </a:r>
            </a:p>
          </p:txBody>
        </p:sp>
      </p:grpSp>
      <p:pic>
        <p:nvPicPr>
          <p:cNvPr id="18" name="图片 17" descr="d79d67c5741556b4442c3f2a6a669f39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1720" y="4220548"/>
            <a:ext cx="3096344" cy="2251887"/>
          </a:xfrm>
          <a:prstGeom prst="rect">
            <a:avLst/>
          </a:prstGeom>
        </p:spPr>
      </p:pic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323528" y="3903439"/>
            <a:ext cx="2520280" cy="46166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en-US" altLang="zh-CN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Think  about</a:t>
            </a:r>
            <a:endParaRPr kumimoji="1" lang="zh-CN" altLang="en-US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20" name="Group 7"/>
          <p:cNvGrpSpPr>
            <a:grpSpLocks/>
          </p:cNvGrpSpPr>
          <p:nvPr/>
        </p:nvGrpSpPr>
        <p:grpSpPr bwMode="auto">
          <a:xfrm>
            <a:off x="3420443" y="5516695"/>
            <a:ext cx="827087" cy="1440697"/>
            <a:chOff x="930" y="2478"/>
            <a:chExt cx="521" cy="927"/>
          </a:xfrm>
        </p:grpSpPr>
        <p:sp>
          <p:nvSpPr>
            <p:cNvPr id="21" name="Line 8"/>
            <p:cNvSpPr>
              <a:spLocks noChangeShapeType="1"/>
            </p:cNvSpPr>
            <p:nvPr/>
          </p:nvSpPr>
          <p:spPr bwMode="auto">
            <a:xfrm>
              <a:off x="975" y="2478"/>
              <a:ext cx="0" cy="69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w="lg" len="lg"/>
              <a:tailEnd type="arrow" w="lg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Text Box 9"/>
            <p:cNvSpPr txBox="1">
              <a:spLocks noChangeArrowheads="1"/>
            </p:cNvSpPr>
            <p:nvPr/>
          </p:nvSpPr>
          <p:spPr bwMode="auto">
            <a:xfrm>
              <a:off x="930" y="2989"/>
              <a:ext cx="521" cy="4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en-US" altLang="zh-CN" sz="3600" b="1" dirty="0">
                  <a:latin typeface="Vijaya" pitchFamily="34" charset="0"/>
                  <a:cs typeface="Vijaya" pitchFamily="34" charset="0"/>
                </a:rPr>
                <a:t>mg</a:t>
              </a:r>
            </a:p>
          </p:txBody>
        </p:sp>
      </p:grpSp>
      <p:grpSp>
        <p:nvGrpSpPr>
          <p:cNvPr id="23" name="Group 10"/>
          <p:cNvGrpSpPr>
            <a:grpSpLocks/>
          </p:cNvGrpSpPr>
          <p:nvPr/>
        </p:nvGrpSpPr>
        <p:grpSpPr bwMode="auto">
          <a:xfrm>
            <a:off x="3491880" y="4150871"/>
            <a:ext cx="649288" cy="1293813"/>
            <a:chOff x="975" y="1639"/>
            <a:chExt cx="409" cy="815"/>
          </a:xfrm>
        </p:grpSpPr>
        <p:sp>
          <p:nvSpPr>
            <p:cNvPr id="24" name="Line 11"/>
            <p:cNvSpPr>
              <a:spLocks noChangeShapeType="1"/>
            </p:cNvSpPr>
            <p:nvPr/>
          </p:nvSpPr>
          <p:spPr bwMode="auto">
            <a:xfrm flipV="1">
              <a:off x="975" y="1774"/>
              <a:ext cx="0" cy="680"/>
            </a:xfrm>
            <a:prstGeom prst="line">
              <a:avLst/>
            </a:prstGeom>
            <a:noFill/>
            <a:ln w="57150">
              <a:solidFill>
                <a:srgbClr val="0066FF"/>
              </a:solidFill>
              <a:round/>
              <a:headEnd w="lg" len="lg"/>
              <a:tailEnd type="arrow" w="lg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Text Box 12"/>
            <p:cNvSpPr txBox="1">
              <a:spLocks noChangeArrowheads="1"/>
            </p:cNvSpPr>
            <p:nvPr/>
          </p:nvSpPr>
          <p:spPr bwMode="auto">
            <a:xfrm>
              <a:off x="975" y="1639"/>
              <a:ext cx="409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en-US" altLang="zh-CN" sz="3600" b="1" dirty="0">
                  <a:solidFill>
                    <a:srgbClr val="0066FF"/>
                  </a:solidFill>
                  <a:latin typeface="Vijaya" pitchFamily="34" charset="0"/>
                  <a:cs typeface="Vijaya" pitchFamily="34" charset="0"/>
                </a:rPr>
                <a:t>N</a:t>
              </a:r>
              <a:endParaRPr kumimoji="1" lang="en-US" altLang="zh-CN" sz="3600" b="1" baseline="-25000" dirty="0">
                <a:solidFill>
                  <a:srgbClr val="0066FF"/>
                </a:solidFill>
                <a:latin typeface="Vijaya" pitchFamily="34" charset="0"/>
                <a:cs typeface="Vijaya" pitchFamily="34" charset="0"/>
              </a:endParaRPr>
            </a:p>
          </p:txBody>
        </p:sp>
      </p:grpSp>
      <p:grpSp>
        <p:nvGrpSpPr>
          <p:cNvPr id="26" name="Group 13"/>
          <p:cNvGrpSpPr>
            <a:grpSpLocks/>
          </p:cNvGrpSpPr>
          <p:nvPr/>
        </p:nvGrpSpPr>
        <p:grpSpPr bwMode="auto">
          <a:xfrm>
            <a:off x="3682801" y="5948741"/>
            <a:ext cx="1465263" cy="708025"/>
            <a:chOff x="657" y="3073"/>
            <a:chExt cx="923" cy="446"/>
          </a:xfrm>
        </p:grpSpPr>
        <p:sp>
          <p:nvSpPr>
            <p:cNvPr id="27" name="Line 14"/>
            <p:cNvSpPr>
              <a:spLocks noChangeShapeType="1"/>
            </p:cNvSpPr>
            <p:nvPr/>
          </p:nvSpPr>
          <p:spPr bwMode="auto">
            <a:xfrm>
              <a:off x="657" y="3339"/>
              <a:ext cx="635" cy="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round/>
              <a:headEnd w="lg" len="lg"/>
              <a:tailEnd type="arrow" w="lg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" name="Text Box 15"/>
            <p:cNvSpPr txBox="1">
              <a:spLocks noChangeArrowheads="1"/>
            </p:cNvSpPr>
            <p:nvPr/>
          </p:nvSpPr>
          <p:spPr bwMode="auto">
            <a:xfrm>
              <a:off x="1045" y="3073"/>
              <a:ext cx="535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en-US" altLang="zh-CN" sz="4000" b="1" dirty="0">
                  <a:solidFill>
                    <a:srgbClr val="C00000"/>
                  </a:solidFill>
                  <a:latin typeface="Vijaya" pitchFamily="34" charset="0"/>
                  <a:cs typeface="Vijaya" pitchFamily="34" charset="0"/>
                </a:rPr>
                <a:t>    f</a:t>
              </a:r>
            </a:p>
          </p:txBody>
        </p:sp>
      </p:grpSp>
      <p:sp>
        <p:nvSpPr>
          <p:cNvPr id="29" name="矩形 28"/>
          <p:cNvSpPr>
            <a:spLocks noChangeArrowheads="1"/>
          </p:cNvSpPr>
          <p:nvPr/>
        </p:nvSpPr>
        <p:spPr bwMode="auto">
          <a:xfrm>
            <a:off x="7911777" y="-387251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animBg="1"/>
      <p:bldP spid="85" grpId="0"/>
      <p:bldP spid="11" grpId="0" animBg="1"/>
      <p:bldP spid="12" grpId="0"/>
      <p:bldP spid="14" grpId="0"/>
      <p:bldP spid="19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76197" y="1471938"/>
            <a:ext cx="7928976" cy="1020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Tx/>
              <a:buNone/>
              <a:defRPr/>
            </a:pPr>
            <a:r>
              <a:rPr lang="zh-CN" altLang="en-US" sz="50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华文琥珀" pitchFamily="2" charset="-122"/>
                <a:ea typeface="华文琥珀" pitchFamily="2" charset="-122"/>
                <a:cs typeface="Times New Roman" pitchFamily="18" charset="0"/>
              </a:rPr>
              <a:t>定量探究</a:t>
            </a:r>
          </a:p>
        </p:txBody>
      </p:sp>
      <p:sp>
        <p:nvSpPr>
          <p:cNvPr id="6" name="矩形 5"/>
          <p:cNvSpPr/>
          <p:nvPr/>
        </p:nvSpPr>
        <p:spPr>
          <a:xfrm>
            <a:off x="1144492" y="2636912"/>
            <a:ext cx="6948000" cy="523220"/>
          </a:xfrm>
          <a:prstGeom prst="rect">
            <a:avLst/>
          </a:prstGeom>
          <a:solidFill>
            <a:srgbClr val="CCFFFF"/>
          </a:solidFill>
          <a:ln w="12700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Relationship between Action &amp; Reaction</a:t>
            </a:r>
            <a:endParaRPr lang="zh-CN" altLang="en-US" sz="2800" b="1" dirty="0">
              <a:solidFill>
                <a:schemeClr val="tx1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Rot="1" noChangeArrowheads="1"/>
          </p:cNvSpPr>
          <p:nvPr/>
        </p:nvSpPr>
        <p:spPr bwMode="auto">
          <a:xfrm>
            <a:off x="204912" y="260648"/>
            <a:ext cx="6686053" cy="57606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altLang="zh-CN" sz="3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2</a:t>
            </a:r>
            <a:r>
              <a:rPr lang="zh-CN" altLang="en-US" sz="3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、牛顿第三定律  </a:t>
            </a:r>
            <a:r>
              <a:rPr lang="en-US" altLang="zh-CN" sz="3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(Newton’s third law)</a:t>
            </a:r>
            <a:endParaRPr lang="zh-CN" altLang="en-US" sz="3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51520" y="908720"/>
            <a:ext cx="8678198" cy="1023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2600" b="1" dirty="0">
                <a:latin typeface="+mn-ea"/>
              </a:rPr>
              <a:t>两物体间的</a:t>
            </a:r>
            <a:r>
              <a:rPr lang="zh-CN" altLang="en-US" sz="2600" b="1" dirty="0">
                <a:solidFill>
                  <a:srgbClr val="00B0F0"/>
                </a:solidFill>
                <a:latin typeface="+mn-ea"/>
              </a:rPr>
              <a:t>作用力</a:t>
            </a:r>
            <a:r>
              <a:rPr lang="zh-CN" altLang="en-US" sz="2600" b="1" dirty="0">
                <a:latin typeface="+mn-ea"/>
              </a:rPr>
              <a:t>和</a:t>
            </a:r>
            <a:r>
              <a:rPr lang="zh-CN" altLang="en-US" sz="2600" b="1" dirty="0">
                <a:solidFill>
                  <a:srgbClr val="00B0F0"/>
                </a:solidFill>
                <a:latin typeface="+mn-ea"/>
              </a:rPr>
              <a:t>反作用力</a:t>
            </a:r>
            <a:r>
              <a:rPr lang="zh-CN" altLang="en-US" sz="2600" b="1" dirty="0">
                <a:latin typeface="+mn-ea"/>
              </a:rPr>
              <a:t>大小</a:t>
            </a:r>
            <a:r>
              <a:rPr lang="zh-CN" altLang="en-US" sz="2600" b="1" dirty="0">
                <a:solidFill>
                  <a:srgbClr val="C00000"/>
                </a:solidFill>
                <a:latin typeface="+mn-ea"/>
              </a:rPr>
              <a:t>等</a:t>
            </a:r>
            <a:r>
              <a:rPr lang="zh-CN" altLang="en-US" sz="2600" b="1" dirty="0">
                <a:latin typeface="+mn-ea"/>
              </a:rPr>
              <a:t>，方向</a:t>
            </a:r>
            <a:r>
              <a:rPr lang="zh-CN" altLang="en-US" sz="2600" b="1" dirty="0">
                <a:solidFill>
                  <a:srgbClr val="C00000"/>
                </a:solidFill>
                <a:latin typeface="+mn-ea"/>
              </a:rPr>
              <a:t>反</a:t>
            </a:r>
            <a:r>
              <a:rPr lang="zh-CN" altLang="en-US" sz="2600" b="1" dirty="0">
                <a:latin typeface="+mn-ea"/>
              </a:rPr>
              <a:t>，作用在</a:t>
            </a:r>
            <a:r>
              <a:rPr lang="zh-CN" altLang="en-US" sz="2600" b="1" dirty="0">
                <a:solidFill>
                  <a:srgbClr val="C00000"/>
                </a:solidFill>
                <a:latin typeface="+mn-ea"/>
              </a:rPr>
              <a:t>一条直线</a:t>
            </a:r>
            <a:r>
              <a:rPr lang="zh-CN" altLang="en-US" sz="2600" b="1" dirty="0">
                <a:latin typeface="+mn-ea"/>
              </a:rPr>
              <a:t>上。</a:t>
            </a:r>
          </a:p>
        </p:txBody>
      </p:sp>
      <p:graphicFrame>
        <p:nvGraphicFramePr>
          <p:cNvPr id="12" name="对象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821244"/>
              </p:ext>
            </p:extLst>
          </p:nvPr>
        </p:nvGraphicFramePr>
        <p:xfrm>
          <a:off x="3132138" y="1772816"/>
          <a:ext cx="1857375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4" imgW="545760" imgH="190440" progId="Equation.DSMT4">
                  <p:embed/>
                </p:oleObj>
              </mc:Choice>
              <mc:Fallback>
                <p:oleObj name="Equation" r:id="rId4" imgW="54576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1772816"/>
                        <a:ext cx="1857375" cy="6492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339966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5"/>
          <p:cNvSpPr>
            <a:spLocks noRot="1" noChangeArrowheads="1"/>
          </p:cNvSpPr>
          <p:nvPr/>
        </p:nvSpPr>
        <p:spPr bwMode="auto">
          <a:xfrm>
            <a:off x="192212" y="2708920"/>
            <a:ext cx="4523804" cy="57606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altLang="zh-CN" sz="3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3</a:t>
            </a:r>
            <a:r>
              <a:rPr lang="zh-CN" altLang="en-US" sz="3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、相互作用力 </a:t>
            </a:r>
            <a:r>
              <a:rPr lang="en-US" altLang="zh-CN" sz="3000" b="1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vs</a:t>
            </a:r>
            <a:r>
              <a:rPr lang="en-US" altLang="zh-CN" sz="3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</a:t>
            </a:r>
            <a:r>
              <a:rPr lang="zh-CN" altLang="en-US" sz="3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平衡力</a:t>
            </a:r>
          </a:p>
        </p:txBody>
      </p:sp>
      <p:graphicFrame>
        <p:nvGraphicFramePr>
          <p:cNvPr id="20" name="表格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12245"/>
              </p:ext>
            </p:extLst>
          </p:nvPr>
        </p:nvGraphicFramePr>
        <p:xfrm>
          <a:off x="1115616" y="3429000"/>
          <a:ext cx="7104112" cy="2880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1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4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32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0000">
                <a:tc>
                  <a:txBody>
                    <a:bodyPr/>
                    <a:lstStyle/>
                    <a:p>
                      <a:pPr algn="ctr"/>
                      <a:endParaRPr lang="zh-CN" altLang="en-US" sz="22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b="1" kern="1200" dirty="0">
                        <a:solidFill>
                          <a:schemeClr val="dk1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2200" b="1" kern="1200" dirty="0">
                          <a:solidFill>
                            <a:schemeClr val="lt1"/>
                          </a:solidFill>
                          <a:latin typeface="黑体" pitchFamily="49" charset="-122"/>
                          <a:ea typeface="黑体" pitchFamily="49" charset="-122"/>
                          <a:cs typeface="Times New Roman" pitchFamily="18" charset="0"/>
                        </a:rPr>
                        <a:t>相互作用力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2200" b="1" kern="1200" dirty="0">
                          <a:solidFill>
                            <a:schemeClr val="lt1"/>
                          </a:solidFill>
                          <a:latin typeface="黑体" pitchFamily="49" charset="-122"/>
                          <a:ea typeface="黑体" pitchFamily="49" charset="-122"/>
                          <a:cs typeface="Times New Roman" pitchFamily="18" charset="0"/>
                        </a:rPr>
                        <a:t>平衡力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00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2200" b="1" dirty="0">
                          <a:latin typeface="黑体" pitchFamily="49" charset="-122"/>
                          <a:ea typeface="黑体" pitchFamily="49" charset="-122"/>
                        </a:rPr>
                        <a:t>相同点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zh-CN" altLang="en-US" sz="22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00">
                <a:tc rowSpan="4">
                  <a:txBody>
                    <a:bodyPr/>
                    <a:lstStyle/>
                    <a:p>
                      <a:pPr algn="ctr"/>
                      <a:endParaRPr lang="zh-CN" altLang="en-US" sz="22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000">
                <a:tc vMerge="1">
                  <a:txBody>
                    <a:bodyPr/>
                    <a:lstStyle/>
                    <a:p>
                      <a:pPr algn="ctr"/>
                      <a:endParaRPr lang="zh-CN" altLang="en-US" sz="24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000">
                <a:tc vMerge="1">
                  <a:txBody>
                    <a:bodyPr/>
                    <a:lstStyle/>
                    <a:p>
                      <a:pPr algn="ctr"/>
                      <a:endParaRPr lang="zh-CN" altLang="en-US" sz="24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000">
                <a:tc vMerge="1">
                  <a:txBody>
                    <a:bodyPr/>
                    <a:lstStyle/>
                    <a:p>
                      <a:pPr algn="ctr"/>
                      <a:endParaRPr lang="zh-CN" altLang="en-US" sz="24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b="1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200" b="1" dirty="0"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2" name="Text Box 52"/>
          <p:cNvSpPr txBox="1">
            <a:spLocks noChangeArrowheads="1"/>
          </p:cNvSpPr>
          <p:nvPr/>
        </p:nvSpPr>
        <p:spPr bwMode="auto">
          <a:xfrm>
            <a:off x="3539208" y="3933056"/>
            <a:ext cx="366692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200" b="1" dirty="0">
                <a:latin typeface="楷体" pitchFamily="49" charset="-122"/>
                <a:ea typeface="楷体" pitchFamily="49" charset="-122"/>
              </a:rPr>
              <a:t>大小</a:t>
            </a:r>
            <a:r>
              <a:rPr kumimoji="1" lang="zh-CN" altLang="en-US" sz="2200" b="1" dirty="0">
                <a:solidFill>
                  <a:srgbClr val="C00000"/>
                </a:solidFill>
                <a:latin typeface="楷体" pitchFamily="49" charset="-122"/>
                <a:ea typeface="楷体" pitchFamily="49" charset="-122"/>
              </a:rPr>
              <a:t>等</a:t>
            </a:r>
            <a:r>
              <a:rPr kumimoji="1" lang="zh-CN" altLang="en-US" sz="2200" b="1" dirty="0">
                <a:latin typeface="楷体" pitchFamily="49" charset="-122"/>
                <a:ea typeface="楷体" pitchFamily="49" charset="-122"/>
              </a:rPr>
              <a:t>、方向</a:t>
            </a:r>
            <a:r>
              <a:rPr kumimoji="1" lang="zh-CN" altLang="en-US" sz="2200" b="1" dirty="0">
                <a:solidFill>
                  <a:srgbClr val="C00000"/>
                </a:solidFill>
                <a:latin typeface="楷体" pitchFamily="49" charset="-122"/>
                <a:ea typeface="楷体" pitchFamily="49" charset="-122"/>
              </a:rPr>
              <a:t>反</a:t>
            </a:r>
            <a:r>
              <a:rPr kumimoji="1" lang="zh-CN" altLang="en-US" sz="2200" b="1" dirty="0">
                <a:latin typeface="楷体" pitchFamily="49" charset="-122"/>
                <a:ea typeface="楷体" pitchFamily="49" charset="-122"/>
              </a:rPr>
              <a:t>（共线）　</a:t>
            </a:r>
          </a:p>
        </p:txBody>
      </p:sp>
      <p:sp>
        <p:nvSpPr>
          <p:cNvPr id="23" name="Text Box 52"/>
          <p:cNvSpPr txBox="1">
            <a:spLocks noChangeArrowheads="1"/>
          </p:cNvSpPr>
          <p:nvPr/>
        </p:nvSpPr>
        <p:spPr bwMode="auto">
          <a:xfrm>
            <a:off x="2099048" y="4411712"/>
            <a:ext cx="86409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2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性质　</a:t>
            </a:r>
          </a:p>
        </p:txBody>
      </p:sp>
      <p:sp>
        <p:nvSpPr>
          <p:cNvPr id="24" name="Text Box 52"/>
          <p:cNvSpPr txBox="1">
            <a:spLocks noChangeArrowheads="1"/>
          </p:cNvSpPr>
          <p:nvPr/>
        </p:nvSpPr>
        <p:spPr bwMode="auto">
          <a:xfrm>
            <a:off x="3780880" y="4413714"/>
            <a:ext cx="122413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200" b="1" dirty="0">
                <a:solidFill>
                  <a:srgbClr val="7030A0"/>
                </a:solidFill>
                <a:latin typeface="楷体" pitchFamily="49" charset="-122"/>
                <a:ea typeface="楷体" pitchFamily="49" charset="-122"/>
              </a:rPr>
              <a:t>同性质</a:t>
            </a:r>
            <a:r>
              <a:rPr kumimoji="1" lang="zh-CN" altLang="en-US" sz="2200" b="1" dirty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</a:rPr>
              <a:t>　</a:t>
            </a:r>
          </a:p>
        </p:txBody>
      </p:sp>
      <p:sp>
        <p:nvSpPr>
          <p:cNvPr id="25" name="Text Box 52"/>
          <p:cNvSpPr txBox="1">
            <a:spLocks noChangeArrowheads="1"/>
          </p:cNvSpPr>
          <p:nvPr/>
        </p:nvSpPr>
        <p:spPr bwMode="auto">
          <a:xfrm>
            <a:off x="6444208" y="4403204"/>
            <a:ext cx="122413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200" b="1" dirty="0">
                <a:solidFill>
                  <a:srgbClr val="0066FF"/>
                </a:solidFill>
                <a:latin typeface="楷体" pitchFamily="49" charset="-122"/>
                <a:ea typeface="楷体" pitchFamily="49" charset="-122"/>
              </a:rPr>
              <a:t>无要求　</a:t>
            </a:r>
          </a:p>
        </p:txBody>
      </p:sp>
      <p:sp>
        <p:nvSpPr>
          <p:cNvPr id="26" name="Text Box 52"/>
          <p:cNvSpPr txBox="1">
            <a:spLocks noChangeArrowheads="1"/>
          </p:cNvSpPr>
          <p:nvPr/>
        </p:nvSpPr>
        <p:spPr bwMode="auto">
          <a:xfrm>
            <a:off x="2094856" y="4888426"/>
            <a:ext cx="86409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2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对象　</a:t>
            </a:r>
          </a:p>
        </p:txBody>
      </p:sp>
      <p:sp>
        <p:nvSpPr>
          <p:cNvPr id="27" name="Text Box 52"/>
          <p:cNvSpPr txBox="1">
            <a:spLocks noChangeArrowheads="1"/>
          </p:cNvSpPr>
          <p:nvPr/>
        </p:nvSpPr>
        <p:spPr bwMode="auto">
          <a:xfrm>
            <a:off x="2073648" y="5381784"/>
            <a:ext cx="86409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2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时间　</a:t>
            </a:r>
          </a:p>
        </p:txBody>
      </p:sp>
      <p:sp>
        <p:nvSpPr>
          <p:cNvPr id="28" name="Text Box 52"/>
          <p:cNvSpPr txBox="1">
            <a:spLocks noChangeArrowheads="1"/>
          </p:cNvSpPr>
          <p:nvPr/>
        </p:nvSpPr>
        <p:spPr bwMode="auto">
          <a:xfrm>
            <a:off x="2065140" y="5874894"/>
            <a:ext cx="86409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2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效果　</a:t>
            </a:r>
          </a:p>
        </p:txBody>
      </p:sp>
      <p:sp>
        <p:nvSpPr>
          <p:cNvPr id="29" name="Text Box 52"/>
          <p:cNvSpPr txBox="1">
            <a:spLocks noChangeArrowheads="1"/>
          </p:cNvSpPr>
          <p:nvPr/>
        </p:nvSpPr>
        <p:spPr bwMode="auto">
          <a:xfrm>
            <a:off x="1327980" y="4767184"/>
            <a:ext cx="57606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200" b="1" dirty="0">
                <a:latin typeface="黑体" pitchFamily="49" charset="-122"/>
                <a:ea typeface="黑体" pitchFamily="49" charset="-122"/>
              </a:rPr>
              <a:t>不同点</a:t>
            </a:r>
            <a:r>
              <a:rPr kumimoji="1" lang="zh-CN" altLang="en-US" sz="2200" b="1" dirty="0">
                <a:latin typeface="楷体" pitchFamily="49" charset="-122"/>
                <a:ea typeface="楷体" pitchFamily="49" charset="-122"/>
              </a:rPr>
              <a:t>　</a:t>
            </a:r>
          </a:p>
        </p:txBody>
      </p:sp>
      <p:sp>
        <p:nvSpPr>
          <p:cNvPr id="30" name="Text Box 52"/>
          <p:cNvSpPr txBox="1">
            <a:spLocks noChangeArrowheads="1"/>
          </p:cNvSpPr>
          <p:nvPr/>
        </p:nvSpPr>
        <p:spPr bwMode="auto">
          <a:xfrm>
            <a:off x="3899248" y="4890180"/>
            <a:ext cx="86409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200" b="1" dirty="0">
                <a:solidFill>
                  <a:srgbClr val="7030A0"/>
                </a:solidFill>
                <a:latin typeface="楷体" pitchFamily="49" charset="-122"/>
                <a:ea typeface="楷体" pitchFamily="49" charset="-122"/>
              </a:rPr>
              <a:t>不同　</a:t>
            </a:r>
          </a:p>
        </p:txBody>
      </p:sp>
      <p:sp>
        <p:nvSpPr>
          <p:cNvPr id="31" name="Text Box 52"/>
          <p:cNvSpPr txBox="1">
            <a:spLocks noChangeArrowheads="1"/>
          </p:cNvSpPr>
          <p:nvPr/>
        </p:nvSpPr>
        <p:spPr bwMode="auto">
          <a:xfrm>
            <a:off x="6549876" y="4869160"/>
            <a:ext cx="90244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200" b="1" dirty="0">
                <a:solidFill>
                  <a:srgbClr val="0066FF"/>
                </a:solidFill>
                <a:latin typeface="楷体" pitchFamily="49" charset="-122"/>
                <a:ea typeface="楷体" pitchFamily="49" charset="-122"/>
              </a:rPr>
              <a:t>相同　</a:t>
            </a:r>
          </a:p>
        </p:txBody>
      </p:sp>
      <p:sp>
        <p:nvSpPr>
          <p:cNvPr id="32" name="Text Box 52"/>
          <p:cNvSpPr txBox="1">
            <a:spLocks noChangeArrowheads="1"/>
          </p:cNvSpPr>
          <p:nvPr/>
        </p:nvSpPr>
        <p:spPr bwMode="auto">
          <a:xfrm>
            <a:off x="3755232" y="5379509"/>
            <a:ext cx="122413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200" b="1" dirty="0">
                <a:solidFill>
                  <a:srgbClr val="7030A0"/>
                </a:solidFill>
                <a:latin typeface="楷体" pitchFamily="49" charset="-122"/>
                <a:ea typeface="楷体" pitchFamily="49" charset="-122"/>
              </a:rPr>
              <a:t>同时性</a:t>
            </a:r>
            <a:r>
              <a:rPr kumimoji="1" lang="zh-CN" altLang="en-US" sz="2200" b="1" dirty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</a:rPr>
              <a:t>　</a:t>
            </a:r>
          </a:p>
        </p:txBody>
      </p:sp>
      <p:sp>
        <p:nvSpPr>
          <p:cNvPr id="33" name="Text Box 52"/>
          <p:cNvSpPr txBox="1">
            <a:spLocks noChangeArrowheads="1"/>
          </p:cNvSpPr>
          <p:nvPr/>
        </p:nvSpPr>
        <p:spPr bwMode="auto">
          <a:xfrm>
            <a:off x="6444208" y="5368999"/>
            <a:ext cx="122413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200" b="1" dirty="0">
                <a:solidFill>
                  <a:srgbClr val="0066FF"/>
                </a:solidFill>
                <a:latin typeface="楷体" pitchFamily="49" charset="-122"/>
                <a:ea typeface="楷体" pitchFamily="49" charset="-122"/>
              </a:rPr>
              <a:t>无要求　</a:t>
            </a:r>
          </a:p>
        </p:txBody>
      </p:sp>
      <p:sp>
        <p:nvSpPr>
          <p:cNvPr id="34" name="Text Box 52"/>
          <p:cNvSpPr txBox="1">
            <a:spLocks noChangeArrowheads="1"/>
          </p:cNvSpPr>
          <p:nvPr/>
        </p:nvSpPr>
        <p:spPr bwMode="auto">
          <a:xfrm>
            <a:off x="3539208" y="5868675"/>
            <a:ext cx="147850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200" b="1" dirty="0">
                <a:solidFill>
                  <a:srgbClr val="7030A0"/>
                </a:solidFill>
                <a:latin typeface="楷体" pitchFamily="49" charset="-122"/>
                <a:ea typeface="楷体" pitchFamily="49" charset="-122"/>
              </a:rPr>
              <a:t>不能抵消</a:t>
            </a:r>
            <a:r>
              <a:rPr kumimoji="1" lang="zh-CN" altLang="en-US" sz="2200" b="1" dirty="0">
                <a:solidFill>
                  <a:srgbClr val="7030A0"/>
                </a:solidFill>
                <a:latin typeface="华文新魏" pitchFamily="2" charset="-122"/>
                <a:ea typeface="华文新魏" pitchFamily="2" charset="-122"/>
              </a:rPr>
              <a:t>　</a:t>
            </a:r>
          </a:p>
        </p:txBody>
      </p:sp>
      <p:sp>
        <p:nvSpPr>
          <p:cNvPr id="35" name="Text Box 52"/>
          <p:cNvSpPr txBox="1">
            <a:spLocks noChangeArrowheads="1"/>
          </p:cNvSpPr>
          <p:nvPr/>
        </p:nvSpPr>
        <p:spPr bwMode="auto">
          <a:xfrm>
            <a:off x="6444208" y="5847655"/>
            <a:ext cx="122413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200" b="1" dirty="0">
                <a:solidFill>
                  <a:srgbClr val="0066FF"/>
                </a:solidFill>
                <a:latin typeface="楷体" pitchFamily="49" charset="-122"/>
                <a:ea typeface="楷体" pitchFamily="49" charset="-122"/>
              </a:rPr>
              <a:t>可抵消　</a:t>
            </a:r>
          </a:p>
        </p:txBody>
      </p:sp>
      <p:sp>
        <p:nvSpPr>
          <p:cNvPr id="36" name="矩形 35"/>
          <p:cNvSpPr>
            <a:spLocks noChangeArrowheads="1"/>
          </p:cNvSpPr>
          <p:nvPr/>
        </p:nvSpPr>
        <p:spPr bwMode="auto">
          <a:xfrm>
            <a:off x="6890965" y="-27384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37" name="矩形 36"/>
          <p:cNvSpPr>
            <a:spLocks noChangeArrowheads="1"/>
          </p:cNvSpPr>
          <p:nvPr/>
        </p:nvSpPr>
        <p:spPr bwMode="auto">
          <a:xfrm>
            <a:off x="4932040" y="2420888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grpSp>
        <p:nvGrpSpPr>
          <p:cNvPr id="38" name="组合 37"/>
          <p:cNvGrpSpPr/>
          <p:nvPr/>
        </p:nvGrpSpPr>
        <p:grpSpPr>
          <a:xfrm>
            <a:off x="5550132" y="1666941"/>
            <a:ext cx="1656000" cy="720000"/>
            <a:chOff x="6118323" y="2569166"/>
            <a:chExt cx="1656000" cy="720000"/>
          </a:xfrm>
        </p:grpSpPr>
        <p:sp>
          <p:nvSpPr>
            <p:cNvPr id="39" name="云形标注 38"/>
            <p:cNvSpPr/>
            <p:nvPr/>
          </p:nvSpPr>
          <p:spPr bwMode="auto">
            <a:xfrm>
              <a:off x="6118323" y="2569166"/>
              <a:ext cx="1656000" cy="720000"/>
            </a:xfrm>
            <a:prstGeom prst="cloudCallout">
              <a:avLst>
                <a:gd name="adj1" fmla="val -111200"/>
                <a:gd name="adj2" fmla="val 27534"/>
              </a:avLst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40" name="矩形 39"/>
            <p:cNvSpPr/>
            <p:nvPr/>
          </p:nvSpPr>
          <p:spPr>
            <a:xfrm>
              <a:off x="6243070" y="2664386"/>
              <a:ext cx="144016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400" b="1" dirty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  <a:latin typeface="楷体" pitchFamily="49" charset="-122"/>
                  <a:ea typeface="楷体" pitchFamily="49" charset="-122"/>
                </a:rPr>
                <a:t>方向相反</a:t>
              </a:r>
            </a:p>
          </p:txBody>
        </p:sp>
      </p:grpSp>
      <p:sp>
        <p:nvSpPr>
          <p:cNvPr id="41" name="椭圆 40"/>
          <p:cNvSpPr/>
          <p:nvPr/>
        </p:nvSpPr>
        <p:spPr>
          <a:xfrm>
            <a:off x="4111840" y="1936481"/>
            <a:ext cx="285752" cy="500066"/>
          </a:xfrm>
          <a:prstGeom prst="ellipse">
            <a:avLst/>
          </a:prstGeom>
          <a:noFill/>
          <a:ln w="19050">
            <a:prstDash val="sys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80"/>
                            </p:stCondLst>
                            <p:childTnLst>
                              <p:par>
                                <p:cTn id="1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2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20"/>
                            </p:stCondLst>
                            <p:childTnLst>
                              <p:par>
                                <p:cTn id="51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4" grpId="0" animBg="1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Rectangle 7"/>
          <p:cNvSpPr>
            <a:spLocks noChangeArrowheads="1"/>
          </p:cNvSpPr>
          <p:nvPr/>
        </p:nvSpPr>
        <p:spPr bwMode="auto">
          <a:xfrm>
            <a:off x="404479" y="281856"/>
            <a:ext cx="8352929" cy="3219152"/>
          </a:xfrm>
          <a:prstGeom prst="rect">
            <a:avLst/>
          </a:prstGeom>
          <a:noFill/>
          <a:ln w="19050">
            <a:solidFill>
              <a:srgbClr val="00B0F0"/>
            </a:solidFill>
            <a:prstDash val="sysDash"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30000"/>
              </a:lnSpc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、下列说法正确的是（     ）</a:t>
            </a:r>
            <a:b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A. 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以卵击石，鸡蛋“粉身碎骨”，但石头却“安然无恙”，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是因为鸡蛋对石头的力小于石头对鸡蛋的力</a:t>
            </a:r>
            <a:b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B. 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马拉车前进，马对车的拉力大小等于车对马的拉力大小</a:t>
            </a:r>
            <a:b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C. 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物体间作用力在先的是作用力，在后的是反作用力</a:t>
            </a:r>
            <a:b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D. 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人压弹簧时“人弱它就强”，说明人与弹簧间相互作用力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不等大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396464" y="3747855"/>
            <a:ext cx="8352000" cy="2973122"/>
          </a:xfrm>
          <a:prstGeom prst="rect">
            <a:avLst/>
          </a:prstGeom>
          <a:noFill/>
          <a:ln w="19050" algn="ctr">
            <a:solidFill>
              <a:srgbClr val="00B0F0"/>
            </a:solidFill>
            <a:prstDash val="sysDash"/>
            <a:miter lim="800000"/>
            <a:headEnd/>
            <a:tailEnd type="none" w="med" len="lg"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、粗糙水平地面上有一只木箱，现用一水平力拉木箱匀速前进，则（     ）</a:t>
            </a:r>
            <a:b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A. 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拉力与地面对木箱的摩擦力是一对相互作用力</a:t>
            </a: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0" hangingPunct="0">
              <a:lnSpc>
                <a:spcPct val="130000"/>
              </a:lnSpc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B. 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木箱对地面的压力与地面对木箱的支持力是一对平衡力</a:t>
            </a:r>
            <a:b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C.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木箱对地面压力与地面对木箱的支持力是一对相互作用力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0" hangingPunct="0">
              <a:lnSpc>
                <a:spcPct val="130000"/>
              </a:lnSpc>
            </a:pPr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D.  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木箱对地面压力与木箱受到的重力是一对平衡力</a:t>
            </a: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4021336" y="241816"/>
            <a:ext cx="500066" cy="461665"/>
          </a:xfrm>
          <a:prstGeom prst="rect">
            <a:avLst/>
          </a:prstGeom>
          <a:noFill/>
          <a:ln w="9525" cap="flat" cmpd="sng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zh-CN" alt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2036644" y="4267696"/>
            <a:ext cx="500066" cy="461665"/>
          </a:xfrm>
          <a:prstGeom prst="rect">
            <a:avLst/>
          </a:prstGeom>
          <a:noFill/>
          <a:ln w="9525" cap="flat" cmpd="sng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zh-CN" alt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7" grpId="0" animBg="1"/>
      <p:bldP spid="10" grpId="0" bldLvl="0" autoUpdateAnimBg="0"/>
      <p:bldP spid="34" grpId="0" bldLvl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Rot="1" noChangeArrowheads="1"/>
          </p:cNvSpPr>
          <p:nvPr/>
        </p:nvSpPr>
        <p:spPr bwMode="auto">
          <a:xfrm>
            <a:off x="683568" y="188640"/>
            <a:ext cx="7874475" cy="514802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t">
              <a:defRPr/>
            </a:pPr>
            <a:r>
              <a:rPr lang="en-US" altLang="zh-CN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§4  </a:t>
            </a:r>
            <a:r>
              <a:rPr lang="zh-CN" alt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牛顿运动定律　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692696"/>
            <a:ext cx="9144000" cy="512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eaLnBrk="1" latinLnBrk="0" hangingPunct="1">
              <a:lnSpc>
                <a:spcPct val="80000"/>
              </a:lnSpc>
              <a:spcBef>
                <a:spcPct val="20000"/>
              </a:spcBef>
              <a:buClrTx/>
              <a:buSzTx/>
              <a:tabLst/>
              <a:defRPr/>
            </a:pP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§</a:t>
            </a:r>
            <a:r>
              <a:rPr kumimoji="1" lang="en-US" altLang="zh-CN" sz="2800" b="1" ker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4.3 </a:t>
            </a: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牛顿第三定律</a:t>
            </a:r>
            <a:endParaRPr kumimoji="1" lang="zh-CN" altLang="en-US" sz="2800" b="1" kern="0" dirty="0">
              <a:ln>
                <a:solidFill>
                  <a:sysClr val="windowText" lastClr="000000"/>
                </a:solidFill>
              </a:ln>
              <a:solidFill>
                <a:srgbClr val="99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楷体" pitchFamily="49" charset="-122"/>
              <a:cs typeface="Times New Roman" pitchFamily="18" charset="0"/>
              <a:sym typeface="Arial" pitchFamily="34" charset="0"/>
            </a:endParaRPr>
          </a:p>
        </p:txBody>
      </p:sp>
      <p:sp>
        <p:nvSpPr>
          <p:cNvPr id="6" name="Rectangle 5"/>
          <p:cNvSpPr>
            <a:spLocks noRot="1" noChangeArrowheads="1"/>
          </p:cNvSpPr>
          <p:nvPr/>
        </p:nvSpPr>
        <p:spPr bwMode="auto">
          <a:xfrm>
            <a:off x="195010" y="1196752"/>
            <a:ext cx="5601126" cy="43204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altLang="zh-CN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1</a:t>
            </a:r>
            <a:r>
              <a:rPr lang="zh-CN" alt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、作用力</a:t>
            </a:r>
            <a:r>
              <a:rPr lang="en-US" altLang="zh-CN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&amp;</a:t>
            </a:r>
            <a:r>
              <a:rPr lang="zh-CN" alt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反作用力</a:t>
            </a:r>
            <a:r>
              <a:rPr lang="en-US" altLang="zh-CN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(action &amp; reaction)</a:t>
            </a:r>
            <a:endParaRPr lang="zh-CN" alt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23528" y="1701969"/>
            <a:ext cx="64807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定义：</a:t>
            </a:r>
            <a:r>
              <a:rPr lang="zh-CN" altLang="en-US" sz="2200" b="1" dirty="0">
                <a:latin typeface="Times New Roman" pitchFamily="18" charset="0"/>
                <a:cs typeface="Times New Roman" pitchFamily="18" charset="0"/>
              </a:rPr>
              <a:t>物体间</a:t>
            </a:r>
            <a:r>
              <a:rPr lang="zh-CN" alt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相互作用</a:t>
            </a:r>
            <a:r>
              <a:rPr lang="zh-CN" altLang="en-US" sz="2200" b="1" dirty="0">
                <a:latin typeface="Times New Roman" pitchFamily="18" charset="0"/>
                <a:cs typeface="Times New Roman" pitchFamily="18" charset="0"/>
              </a:rPr>
              <a:t>的</a:t>
            </a:r>
            <a:r>
              <a:rPr lang="zh-CN" alt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一对力</a:t>
            </a:r>
            <a:endParaRPr lang="zh-CN" alt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23528" y="2101413"/>
            <a:ext cx="1434298" cy="430887"/>
          </a:xfrm>
          <a:prstGeom prst="rect">
            <a:avLst/>
          </a:prstGeom>
          <a:noFill/>
          <a:ln w="19050">
            <a:noFill/>
            <a:prstDash val="lg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1" lang="zh-CN" altLang="en-US" sz="2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ea"/>
                <a:cs typeface="Times New Roman" pitchFamily="18" charset="0"/>
              </a:rPr>
              <a:t>说明：</a:t>
            </a:r>
            <a:endParaRPr kumimoji="1" lang="zh-CN" altLang="en-US" sz="2200" b="1" dirty="0">
              <a:solidFill>
                <a:schemeClr val="tx2"/>
              </a:solidFill>
              <a:latin typeface="+mn-ea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15616" y="2924944"/>
            <a:ext cx="23279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200" b="1" dirty="0">
                <a:latin typeface="+mn-ea"/>
              </a:rPr>
              <a:t> 同一性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39326" y="2134017"/>
            <a:ext cx="19718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200" b="1" dirty="0">
                <a:latin typeface="+mn-ea"/>
              </a:rPr>
              <a:t> 相互性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39326" y="2550310"/>
            <a:ext cx="19718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200" b="1" dirty="0">
                <a:latin typeface="+mn-ea"/>
              </a:rPr>
              <a:t> 同时性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2915816" y="2276872"/>
            <a:ext cx="1368152" cy="720000"/>
            <a:chOff x="6111754" y="2569166"/>
            <a:chExt cx="1368152" cy="720000"/>
          </a:xfrm>
        </p:grpSpPr>
        <p:sp>
          <p:nvSpPr>
            <p:cNvPr id="15" name="云形标注 14"/>
            <p:cNvSpPr/>
            <p:nvPr/>
          </p:nvSpPr>
          <p:spPr bwMode="auto">
            <a:xfrm>
              <a:off x="6118323" y="2569166"/>
              <a:ext cx="1332000" cy="720000"/>
            </a:xfrm>
            <a:prstGeom prst="cloudCallout">
              <a:avLst>
                <a:gd name="adj1" fmla="val -81661"/>
                <a:gd name="adj2" fmla="val 72847"/>
              </a:avLst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2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6111754" y="2700482"/>
              <a:ext cx="1368152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2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bg1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新魏" pitchFamily="2" charset="-122"/>
                  <a:ea typeface="华文新魏" pitchFamily="2" charset="-122"/>
                </a:rPr>
                <a:t>性质相同</a:t>
              </a:r>
            </a:p>
          </p:txBody>
        </p:sp>
      </p:grpSp>
      <p:sp>
        <p:nvSpPr>
          <p:cNvPr id="17" name="Rectangle 5"/>
          <p:cNvSpPr>
            <a:spLocks noRot="1" noChangeArrowheads="1"/>
          </p:cNvSpPr>
          <p:nvPr/>
        </p:nvSpPr>
        <p:spPr bwMode="auto">
          <a:xfrm>
            <a:off x="204912" y="3429000"/>
            <a:ext cx="5375200" cy="43204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altLang="zh-CN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2</a:t>
            </a:r>
            <a:r>
              <a:rPr lang="zh-CN" alt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、牛顿第三定律  </a:t>
            </a:r>
            <a:r>
              <a:rPr lang="en-US" altLang="zh-CN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(Newton’s third law)</a:t>
            </a:r>
            <a:endParaRPr lang="zh-CN" alt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graphicFrame>
        <p:nvGraphicFramePr>
          <p:cNvPr id="18" name="对象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1270439"/>
              </p:ext>
            </p:extLst>
          </p:nvPr>
        </p:nvGraphicFramePr>
        <p:xfrm>
          <a:off x="701675" y="4041775"/>
          <a:ext cx="149701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Equation" r:id="rId3" imgW="545760" imgH="190440" progId="Equation.DSMT4">
                  <p:embed/>
                </p:oleObj>
              </mc:Choice>
              <mc:Fallback>
                <p:oleObj name="Equation" r:id="rId3" imgW="545760" imgH="190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" y="4041775"/>
                        <a:ext cx="1497013" cy="5238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339966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5"/>
          <p:cNvSpPr>
            <a:spLocks noRot="1" noChangeArrowheads="1"/>
          </p:cNvSpPr>
          <p:nvPr/>
        </p:nvSpPr>
        <p:spPr bwMode="auto">
          <a:xfrm>
            <a:off x="192212" y="5157192"/>
            <a:ext cx="3587700" cy="50405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altLang="zh-CN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3</a:t>
            </a:r>
            <a:r>
              <a:rPr lang="zh-CN" alt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、相互作用力 </a:t>
            </a:r>
            <a:r>
              <a:rPr lang="en-US" altLang="zh-CN" sz="2400" b="1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vs</a:t>
            </a:r>
            <a:r>
              <a:rPr lang="en-US" altLang="zh-CN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</a:t>
            </a:r>
            <a:r>
              <a:rPr lang="zh-CN" alt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平衡力</a:t>
            </a:r>
          </a:p>
        </p:txBody>
      </p:sp>
      <p:grpSp>
        <p:nvGrpSpPr>
          <p:cNvPr id="20" name="组合 19"/>
          <p:cNvGrpSpPr/>
          <p:nvPr/>
        </p:nvGrpSpPr>
        <p:grpSpPr>
          <a:xfrm>
            <a:off x="2746400" y="4257168"/>
            <a:ext cx="1450607" cy="684000"/>
            <a:chOff x="6118323" y="2569166"/>
            <a:chExt cx="1450607" cy="684000"/>
          </a:xfrm>
        </p:grpSpPr>
        <p:sp>
          <p:nvSpPr>
            <p:cNvPr id="21" name="云形标注 20"/>
            <p:cNvSpPr/>
            <p:nvPr/>
          </p:nvSpPr>
          <p:spPr bwMode="auto">
            <a:xfrm>
              <a:off x="6118323" y="2569166"/>
              <a:ext cx="1404000" cy="684000"/>
            </a:xfrm>
            <a:prstGeom prst="cloudCallout">
              <a:avLst>
                <a:gd name="adj1" fmla="val -122023"/>
                <a:gd name="adj2" fmla="val -16324"/>
              </a:avLst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22" name="矩形 21"/>
            <p:cNvSpPr/>
            <p:nvPr/>
          </p:nvSpPr>
          <p:spPr>
            <a:xfrm>
              <a:off x="6128770" y="2664386"/>
              <a:ext cx="1440160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200" b="1" dirty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  <a:latin typeface="楷体" pitchFamily="49" charset="-122"/>
                  <a:ea typeface="楷体" pitchFamily="49" charset="-122"/>
                </a:rPr>
                <a:t>方向相反</a:t>
              </a:r>
            </a:p>
          </p:txBody>
        </p:sp>
      </p:grpSp>
      <p:sp>
        <p:nvSpPr>
          <p:cNvPr id="24" name="椭圆 23"/>
          <p:cNvSpPr/>
          <p:nvPr/>
        </p:nvSpPr>
        <p:spPr>
          <a:xfrm>
            <a:off x="1469785" y="4238303"/>
            <a:ext cx="285752" cy="288000"/>
          </a:xfrm>
          <a:prstGeom prst="ellipse">
            <a:avLst/>
          </a:prstGeom>
          <a:noFill/>
          <a:ln w="19050">
            <a:prstDash val="sys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B940A84D-DB8A-4909-A8CD-9E079A36A0E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5156031"/>
            <a:ext cx="4076622" cy="1732217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2522</TotalTime>
  <Words>230</Words>
  <Application>Microsoft Office PowerPoint</Application>
  <PresentationFormat>全屏显示(4:3)</PresentationFormat>
  <Paragraphs>66</Paragraphs>
  <Slides>7</Slides>
  <Notes>5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0" baseType="lpstr">
      <vt:lpstr>黑体</vt:lpstr>
      <vt:lpstr>华文仿宋</vt:lpstr>
      <vt:lpstr>华文琥珀</vt:lpstr>
      <vt:lpstr>华文新魏</vt:lpstr>
      <vt:lpstr>楷体</vt:lpstr>
      <vt:lpstr>宋体</vt:lpstr>
      <vt:lpstr>Arial</vt:lpstr>
      <vt:lpstr>Calibri</vt:lpstr>
      <vt:lpstr>Times New Roman</vt:lpstr>
      <vt:lpstr>Vijaya</vt:lpstr>
      <vt:lpstr>Wingdings</vt:lpstr>
      <vt:lpstr>Office 主题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ADMINIBM</dc:creator>
  <cp:lastModifiedBy>XiangLong CHEN</cp:lastModifiedBy>
  <cp:revision>123</cp:revision>
  <dcterms:created xsi:type="dcterms:W3CDTF">2013-11-27T09:18:47Z</dcterms:created>
  <dcterms:modified xsi:type="dcterms:W3CDTF">2018-12-23T06:59:29Z</dcterms:modified>
</cp:coreProperties>
</file>