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6" r:id="rId2"/>
    <p:sldId id="300" r:id="rId3"/>
    <p:sldId id="291" r:id="rId4"/>
    <p:sldId id="288" r:id="rId5"/>
    <p:sldId id="313" r:id="rId6"/>
    <p:sldId id="309" r:id="rId7"/>
    <p:sldId id="314" r:id="rId8"/>
    <p:sldId id="296" r:id="rId9"/>
    <p:sldId id="307" r:id="rId10"/>
    <p:sldId id="315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390EF0"/>
    <a:srgbClr val="FFFF99"/>
    <a:srgbClr val="9900FF"/>
    <a:srgbClr val="414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45" autoAdjust="0"/>
  </p:normalViewPr>
  <p:slideViewPr>
    <p:cSldViewPr>
      <p:cViewPr varScale="1">
        <p:scale>
          <a:sx n="72" d="100"/>
          <a:sy n="72" d="100"/>
        </p:scale>
        <p:origin x="176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8.wmf"/><Relationship Id="rId5" Type="http://schemas.openxmlformats.org/officeDocument/2006/relationships/image" Target="../media/image4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672D-3C08-4A87-B11E-F2B3608DE061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DC15-342A-46CF-8316-9D34BC3A35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23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4466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872E95-8AE7-4606-8FF7-119EF9A79CF8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649E-FB69-46AC-94F4-2825E88BE932}" type="datetimeFigureOut">
              <a:rPr lang="zh-CN" altLang="en-US" smtClean="0"/>
              <a:pPr/>
              <a:t>2019/4/8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0.wmf"/><Relationship Id="rId26" Type="http://schemas.openxmlformats.org/officeDocument/2006/relationships/image" Target="../media/image14.wmf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7.bin"/><Relationship Id="rId25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29" Type="http://schemas.openxmlformats.org/officeDocument/2006/relationships/oleObject" Target="../embeddings/oleObject13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3.wmf"/><Relationship Id="rId32" Type="http://schemas.openxmlformats.org/officeDocument/2006/relationships/image" Target="../media/image17.wmf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28" Type="http://schemas.openxmlformats.org/officeDocument/2006/relationships/image" Target="../media/image15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8.bin"/><Relationship Id="rId31" Type="http://schemas.openxmlformats.org/officeDocument/2006/relationships/oleObject" Target="../embeddings/oleObject14.bin"/><Relationship Id="rId4" Type="http://schemas.openxmlformats.org/officeDocument/2006/relationships/hyperlink" Target="../../../tanliyanzheng.swf" TargetMode="External"/><Relationship Id="rId9" Type="http://schemas.openxmlformats.org/officeDocument/2006/relationships/oleObject" Target="../embeddings/oleObject3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12.bin"/><Relationship Id="rId30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31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5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6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7.wmf"/><Relationship Id="rId3" Type="http://schemas.openxmlformats.org/officeDocument/2006/relationships/hyperlink" Target="../../../tanliyanzheng.swf" TargetMode="External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30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6" name="Picture 4" descr="https://timgsa.baidu.com/timg?image&amp;quality=80&amp;size=b9999_10000&amp;sec=1491353593&amp;di=2d4309fc304cb35dd17acd2538e4ada3&amp;imgtype=jpg&amp;er=1&amp;src=http%3A%2F%2Fimg2.mtime.cn%2Fup%2F1135%2F777135%2F4EF0B9B2-A4CB-45A2-9D56-6EC72FE56E77_o.jpg"/>
          <p:cNvPicPr>
            <a:picLocks noChangeAspect="1" noChangeArrowheads="1"/>
          </p:cNvPicPr>
          <p:nvPr/>
        </p:nvPicPr>
        <p:blipFill>
          <a:blip r:embed="rId3" cstate="print"/>
          <a:srcRect l="8637" t="2481" r="12627"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2476" y="4158208"/>
            <a:ext cx="8352928" cy="998984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anchor="ctr"/>
          <a:lstStyle/>
          <a:p>
            <a:pPr lvl="0" algn="ctr">
              <a:spcBef>
                <a:spcPct val="0"/>
              </a:spcBef>
            </a:pP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§7  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功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&amp;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机械能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64306" y="5517232"/>
            <a:ext cx="8350250" cy="792088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7.1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功</a:t>
            </a: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&amp;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功率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3">
            <a:extLst>
              <a:ext uri="{FF2B5EF4-FFF2-40B4-BE49-F238E27FC236}">
                <a16:creationId xmlns:a16="http://schemas.microsoft.com/office/drawing/2014/main" id="{24AEF933-9F88-4347-9228-144E4A47AEFA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107504" y="466247"/>
            <a:ext cx="230425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汽车启动：</a:t>
            </a:r>
            <a:endParaRPr lang="en-US" altLang="zh-C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Box 47">
            <a:extLst>
              <a:ext uri="{FF2B5EF4-FFF2-40B4-BE49-F238E27FC236}">
                <a16:creationId xmlns:a16="http://schemas.microsoft.com/office/drawing/2014/main" id="{36B91671-73C8-40B9-A7F8-CC4D06F20F53}"/>
              </a:ext>
            </a:extLst>
          </p:cNvPr>
          <p:cNvSpPr txBox="1"/>
          <p:nvPr/>
        </p:nvSpPr>
        <p:spPr>
          <a:xfrm>
            <a:off x="287524" y="1114319"/>
            <a:ext cx="2700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200" b="1" dirty="0">
                <a:solidFill>
                  <a:srgbClr val="00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以恒定功率启动</a:t>
            </a:r>
          </a:p>
        </p:txBody>
      </p:sp>
      <p:grpSp>
        <p:nvGrpSpPr>
          <p:cNvPr id="112" name="组合 111">
            <a:extLst>
              <a:ext uri="{FF2B5EF4-FFF2-40B4-BE49-F238E27FC236}">
                <a16:creationId xmlns:a16="http://schemas.microsoft.com/office/drawing/2014/main" id="{7E39C839-31BA-46A3-AB93-1CC7B078736A}"/>
              </a:ext>
            </a:extLst>
          </p:cNvPr>
          <p:cNvGrpSpPr/>
          <p:nvPr/>
        </p:nvGrpSpPr>
        <p:grpSpPr>
          <a:xfrm>
            <a:off x="205607" y="1772816"/>
            <a:ext cx="2206038" cy="1973554"/>
            <a:chOff x="107504" y="4231820"/>
            <a:chExt cx="2206038" cy="1973554"/>
          </a:xfrm>
        </p:grpSpPr>
        <p:cxnSp>
          <p:nvCxnSpPr>
            <p:cNvPr id="113" name="直接箭头连接符 112">
              <a:extLst>
                <a:ext uri="{FF2B5EF4-FFF2-40B4-BE49-F238E27FC236}">
                  <a16:creationId xmlns:a16="http://schemas.microsoft.com/office/drawing/2014/main" id="{DBD72247-F7DC-40B1-858E-DD49FD004C72}"/>
                </a:ext>
              </a:extLst>
            </p:cNvPr>
            <p:cNvCxnSpPr/>
            <p:nvPr/>
          </p:nvCxnSpPr>
          <p:spPr>
            <a:xfrm flipV="1">
              <a:off x="467544" y="4437272"/>
              <a:ext cx="0" cy="1440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接箭头连接符 113">
              <a:extLst>
                <a:ext uri="{FF2B5EF4-FFF2-40B4-BE49-F238E27FC236}">
                  <a16:creationId xmlns:a16="http://schemas.microsoft.com/office/drawing/2014/main" id="{C2B21617-5083-4825-AA75-F5F2653718DD}"/>
                </a:ext>
              </a:extLst>
            </p:cNvPr>
            <p:cNvCxnSpPr/>
            <p:nvPr/>
          </p:nvCxnSpPr>
          <p:spPr>
            <a:xfrm>
              <a:off x="467544" y="5877272"/>
              <a:ext cx="163191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矩形 114">
              <a:extLst>
                <a:ext uri="{FF2B5EF4-FFF2-40B4-BE49-F238E27FC236}">
                  <a16:creationId xmlns:a16="http://schemas.microsoft.com/office/drawing/2014/main" id="{BEE9FAA3-471D-4B2B-B1AB-843093543D69}"/>
                </a:ext>
              </a:extLst>
            </p:cNvPr>
            <p:cNvSpPr/>
            <p:nvPr/>
          </p:nvSpPr>
          <p:spPr>
            <a:xfrm>
              <a:off x="149488" y="4231820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6" name="矩形 115">
              <a:extLst>
                <a:ext uri="{FF2B5EF4-FFF2-40B4-BE49-F238E27FC236}">
                  <a16:creationId xmlns:a16="http://schemas.microsoft.com/office/drawing/2014/main" id="{6983C5F5-4A5F-4FDB-81E1-2DD69AAED645}"/>
                </a:ext>
              </a:extLst>
            </p:cNvPr>
            <p:cNvSpPr/>
            <p:nvPr/>
          </p:nvSpPr>
          <p:spPr>
            <a:xfrm>
              <a:off x="1894438" y="5805264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zh-CN" altLang="en-US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" name="矩形 116">
              <a:extLst>
                <a:ext uri="{FF2B5EF4-FFF2-40B4-BE49-F238E27FC236}">
                  <a16:creationId xmlns:a16="http://schemas.microsoft.com/office/drawing/2014/main" id="{D4643C81-E1D1-4195-823A-5CD910B852C1}"/>
                </a:ext>
              </a:extLst>
            </p:cNvPr>
            <p:cNvSpPr/>
            <p:nvPr/>
          </p:nvSpPr>
          <p:spPr>
            <a:xfrm>
              <a:off x="193878" y="5751995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zh-CN" alt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8" name="任意多边形: 形状 117">
              <a:extLst>
                <a:ext uri="{FF2B5EF4-FFF2-40B4-BE49-F238E27FC236}">
                  <a16:creationId xmlns:a16="http://schemas.microsoft.com/office/drawing/2014/main" id="{D2B753BF-9828-427F-ADE9-E1480F7FB538}"/>
                </a:ext>
              </a:extLst>
            </p:cNvPr>
            <p:cNvSpPr/>
            <p:nvPr/>
          </p:nvSpPr>
          <p:spPr>
            <a:xfrm>
              <a:off x="470517" y="4915427"/>
              <a:ext cx="1481174" cy="943835"/>
            </a:xfrm>
            <a:custGeom>
              <a:avLst/>
              <a:gdLst>
                <a:gd name="connsiteX0" fmla="*/ 0 w 1260629"/>
                <a:gd name="connsiteY0" fmla="*/ 631842 h 631842"/>
                <a:gd name="connsiteX1" fmla="*/ 142042 w 1260629"/>
                <a:gd name="connsiteY1" fmla="*/ 250102 h 631842"/>
                <a:gd name="connsiteX2" fmla="*/ 426128 w 1260629"/>
                <a:gd name="connsiteY2" fmla="*/ 37038 h 631842"/>
                <a:gd name="connsiteX3" fmla="*/ 1260629 w 1260629"/>
                <a:gd name="connsiteY3" fmla="*/ 1528 h 631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0629" h="631842">
                  <a:moveTo>
                    <a:pt x="0" y="631842"/>
                  </a:moveTo>
                  <a:cubicBezTo>
                    <a:pt x="35510" y="490539"/>
                    <a:pt x="71021" y="349236"/>
                    <a:pt x="142042" y="250102"/>
                  </a:cubicBezTo>
                  <a:cubicBezTo>
                    <a:pt x="213063" y="150968"/>
                    <a:pt x="239697" y="78467"/>
                    <a:pt x="426128" y="37038"/>
                  </a:cubicBezTo>
                  <a:cubicBezTo>
                    <a:pt x="612559" y="-4391"/>
                    <a:pt x="936594" y="-1432"/>
                    <a:pt x="1260629" y="1528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19" name="直接连接符 118">
              <a:extLst>
                <a:ext uri="{FF2B5EF4-FFF2-40B4-BE49-F238E27FC236}">
                  <a16:creationId xmlns:a16="http://schemas.microsoft.com/office/drawing/2014/main" id="{BE82AACF-29EB-4A05-8234-B959A139FE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7544" y="4915427"/>
              <a:ext cx="756000" cy="1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矩形 119">
              <a:extLst>
                <a:ext uri="{FF2B5EF4-FFF2-40B4-BE49-F238E27FC236}">
                  <a16:creationId xmlns:a16="http://schemas.microsoft.com/office/drawing/2014/main" id="{883B97C7-FC88-4AF5-BF34-7645D8FF6845}"/>
                </a:ext>
              </a:extLst>
            </p:cNvPr>
            <p:cNvSpPr/>
            <p:nvPr/>
          </p:nvSpPr>
          <p:spPr>
            <a:xfrm>
              <a:off x="107504" y="4683872"/>
              <a:ext cx="9681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 err="1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000" baseline="-25000" dirty="0" err="1">
                  <a:latin typeface="Times New Roman" pitchFamily="18" charset="0"/>
                  <a:cs typeface="Times New Roman" pitchFamily="18" charset="0"/>
                </a:rPr>
                <a:t>m</a:t>
              </a:r>
              <a:endParaRPr lang="zh-CN" altLang="en-US" sz="20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21" name="直接连接符 120">
            <a:extLst>
              <a:ext uri="{FF2B5EF4-FFF2-40B4-BE49-F238E27FC236}">
                <a16:creationId xmlns:a16="http://schemas.microsoft.com/office/drawing/2014/main" id="{559B419B-3CA3-414F-BA5A-910C81531864}"/>
              </a:ext>
            </a:extLst>
          </p:cNvPr>
          <p:cNvCxnSpPr/>
          <p:nvPr/>
        </p:nvCxnSpPr>
        <p:spPr>
          <a:xfrm rot="5400000">
            <a:off x="1728786" y="3679926"/>
            <a:ext cx="5544000" cy="1588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" name="组合 121">
            <a:extLst>
              <a:ext uri="{FF2B5EF4-FFF2-40B4-BE49-F238E27FC236}">
                <a16:creationId xmlns:a16="http://schemas.microsoft.com/office/drawing/2014/main" id="{E22BA123-858D-4013-ABF9-C22FEDDF1B87}"/>
              </a:ext>
            </a:extLst>
          </p:cNvPr>
          <p:cNvGrpSpPr/>
          <p:nvPr/>
        </p:nvGrpSpPr>
        <p:grpSpPr>
          <a:xfrm>
            <a:off x="2365847" y="1779840"/>
            <a:ext cx="2232248" cy="2004331"/>
            <a:chOff x="2267744" y="4238844"/>
            <a:chExt cx="2232248" cy="2004331"/>
          </a:xfrm>
        </p:grpSpPr>
        <p:cxnSp>
          <p:nvCxnSpPr>
            <p:cNvPr id="123" name="直接箭头连接符 122">
              <a:extLst>
                <a:ext uri="{FF2B5EF4-FFF2-40B4-BE49-F238E27FC236}">
                  <a16:creationId xmlns:a16="http://schemas.microsoft.com/office/drawing/2014/main" id="{0B49FC53-C0CB-4BE8-BA38-DC605E6B204D}"/>
                </a:ext>
              </a:extLst>
            </p:cNvPr>
            <p:cNvCxnSpPr/>
            <p:nvPr/>
          </p:nvCxnSpPr>
          <p:spPr>
            <a:xfrm flipV="1">
              <a:off x="2653994" y="4444296"/>
              <a:ext cx="0" cy="1440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接箭头连接符 123">
              <a:extLst>
                <a:ext uri="{FF2B5EF4-FFF2-40B4-BE49-F238E27FC236}">
                  <a16:creationId xmlns:a16="http://schemas.microsoft.com/office/drawing/2014/main" id="{6EFFD681-E95F-4C3C-A7A2-BD1C594BAAA9}"/>
                </a:ext>
              </a:extLst>
            </p:cNvPr>
            <p:cNvCxnSpPr/>
            <p:nvPr/>
          </p:nvCxnSpPr>
          <p:spPr>
            <a:xfrm>
              <a:off x="2653994" y="5884296"/>
              <a:ext cx="163191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矩形 124">
              <a:extLst>
                <a:ext uri="{FF2B5EF4-FFF2-40B4-BE49-F238E27FC236}">
                  <a16:creationId xmlns:a16="http://schemas.microsoft.com/office/drawing/2014/main" id="{11B904DC-1916-4112-BC62-F95899055FAB}"/>
                </a:ext>
              </a:extLst>
            </p:cNvPr>
            <p:cNvSpPr/>
            <p:nvPr/>
          </p:nvSpPr>
          <p:spPr>
            <a:xfrm>
              <a:off x="2339752" y="4238844"/>
              <a:ext cx="41910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zh-CN" alt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6" name="矩形 125">
              <a:extLst>
                <a:ext uri="{FF2B5EF4-FFF2-40B4-BE49-F238E27FC236}">
                  <a16:creationId xmlns:a16="http://schemas.microsoft.com/office/drawing/2014/main" id="{2920AE4C-0DEB-47D3-A0D4-863444F07A54}"/>
                </a:ext>
              </a:extLst>
            </p:cNvPr>
            <p:cNvSpPr/>
            <p:nvPr/>
          </p:nvSpPr>
          <p:spPr>
            <a:xfrm>
              <a:off x="4080888" y="5812288"/>
              <a:ext cx="41910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200" i="1" dirty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zh-CN" altLang="en-US" sz="22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7" name="矩形 126">
              <a:extLst>
                <a:ext uri="{FF2B5EF4-FFF2-40B4-BE49-F238E27FC236}">
                  <a16:creationId xmlns:a16="http://schemas.microsoft.com/office/drawing/2014/main" id="{3EC606A2-101E-4138-817E-43202960ACEC}"/>
                </a:ext>
              </a:extLst>
            </p:cNvPr>
            <p:cNvSpPr/>
            <p:nvPr/>
          </p:nvSpPr>
          <p:spPr>
            <a:xfrm>
              <a:off x="2380328" y="5759019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zh-CN" alt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8" name="矩形 127">
              <a:extLst>
                <a:ext uri="{FF2B5EF4-FFF2-40B4-BE49-F238E27FC236}">
                  <a16:creationId xmlns:a16="http://schemas.microsoft.com/office/drawing/2014/main" id="{3F2D1C05-42EE-45FE-A127-FAB6F3578A42}"/>
                </a:ext>
              </a:extLst>
            </p:cNvPr>
            <p:cNvSpPr/>
            <p:nvPr/>
          </p:nvSpPr>
          <p:spPr>
            <a:xfrm>
              <a:off x="2267744" y="4870321"/>
              <a:ext cx="96812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altLang="zh-CN" sz="2000" baseline="-25000" dirty="0">
                  <a:latin typeface="Times New Roman" pitchFamily="18" charset="0"/>
                  <a:cs typeface="Times New Roman" pitchFamily="18" charset="0"/>
                </a:rPr>
                <a:t>e</a:t>
              </a:r>
              <a:endParaRPr lang="zh-CN" altLang="en-US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9" name="直接连接符 128">
              <a:extLst>
                <a:ext uri="{FF2B5EF4-FFF2-40B4-BE49-F238E27FC236}">
                  <a16:creationId xmlns:a16="http://schemas.microsoft.com/office/drawing/2014/main" id="{99F82C7C-9EA0-4F02-B60E-6B9D3E8E61E9}"/>
                </a:ext>
              </a:extLst>
            </p:cNvPr>
            <p:cNvCxnSpPr/>
            <p:nvPr/>
          </p:nvCxnSpPr>
          <p:spPr>
            <a:xfrm>
              <a:off x="2653994" y="5085184"/>
              <a:ext cx="1416267" cy="0"/>
            </a:xfrm>
            <a:prstGeom prst="lin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C6D0293F-EE80-43BD-BCA9-3E52F1CFD964}"/>
              </a:ext>
            </a:extLst>
          </p:cNvPr>
          <p:cNvGrpSpPr/>
          <p:nvPr/>
        </p:nvGrpSpPr>
        <p:grpSpPr>
          <a:xfrm>
            <a:off x="531496" y="3934217"/>
            <a:ext cx="1796009" cy="430887"/>
            <a:chOff x="541105" y="1629961"/>
            <a:chExt cx="1796009" cy="430887"/>
          </a:xfrm>
        </p:grpSpPr>
        <p:sp>
          <p:nvSpPr>
            <p:cNvPr id="111" name="TextBox 47">
              <a:extLst>
                <a:ext uri="{FF2B5EF4-FFF2-40B4-BE49-F238E27FC236}">
                  <a16:creationId xmlns:a16="http://schemas.microsoft.com/office/drawing/2014/main" id="{AB8C0CB8-3259-4463-BF35-86DF4DA479F6}"/>
                </a:ext>
              </a:extLst>
            </p:cNvPr>
            <p:cNvSpPr txBox="1"/>
            <p:nvPr/>
          </p:nvSpPr>
          <p:spPr>
            <a:xfrm>
              <a:off x="541105" y="1629961"/>
              <a:ext cx="179600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200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r>
                <a:rPr lang="zh-CN" altLang="en-US" sz="2200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减小的加速</a:t>
              </a:r>
            </a:p>
          </p:txBody>
        </p:sp>
        <p:sp>
          <p:nvSpPr>
            <p:cNvPr id="130" name="矩形 129">
              <a:extLst>
                <a:ext uri="{FF2B5EF4-FFF2-40B4-BE49-F238E27FC236}">
                  <a16:creationId xmlns:a16="http://schemas.microsoft.com/office/drawing/2014/main" id="{7ED3E0E5-506F-4F79-8CFF-9A2DB00DC221}"/>
                </a:ext>
              </a:extLst>
            </p:cNvPr>
            <p:cNvSpPr/>
            <p:nvPr/>
          </p:nvSpPr>
          <p:spPr>
            <a:xfrm>
              <a:off x="593564" y="1679806"/>
              <a:ext cx="1598728" cy="360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1" name="TextBox 47">
            <a:extLst>
              <a:ext uri="{FF2B5EF4-FFF2-40B4-BE49-F238E27FC236}">
                <a16:creationId xmlns:a16="http://schemas.microsoft.com/office/drawing/2014/main" id="{796CF3CD-F7B2-449B-ADD2-439692D391F5}"/>
              </a:ext>
            </a:extLst>
          </p:cNvPr>
          <p:cNvSpPr txBox="1"/>
          <p:nvPr/>
        </p:nvSpPr>
        <p:spPr>
          <a:xfrm>
            <a:off x="4572000" y="1106004"/>
            <a:ext cx="3150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200" b="1" dirty="0">
                <a:solidFill>
                  <a:srgbClr val="00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以恒定牵引力启动</a:t>
            </a:r>
          </a:p>
        </p:txBody>
      </p:sp>
      <p:sp>
        <p:nvSpPr>
          <p:cNvPr id="132" name="TextBox 47">
            <a:extLst>
              <a:ext uri="{FF2B5EF4-FFF2-40B4-BE49-F238E27FC236}">
                <a16:creationId xmlns:a16="http://schemas.microsoft.com/office/drawing/2014/main" id="{0E0EEEDE-477D-4F0F-ACF3-4C70881C43D1}"/>
              </a:ext>
            </a:extLst>
          </p:cNvPr>
          <p:cNvSpPr txBox="1"/>
          <p:nvPr/>
        </p:nvSpPr>
        <p:spPr>
          <a:xfrm>
            <a:off x="448072" y="4653544"/>
            <a:ext cx="808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 </a:t>
            </a:r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0</a:t>
            </a:r>
            <a:endParaRPr lang="zh-CN" altLang="en-US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33" name="燕尾形箭头 5">
            <a:extLst>
              <a:ext uri="{FF2B5EF4-FFF2-40B4-BE49-F238E27FC236}">
                <a16:creationId xmlns:a16="http://schemas.microsoft.com/office/drawing/2014/main" id="{1886C1DC-21E9-473C-9770-D471E3003B54}"/>
              </a:ext>
            </a:extLst>
          </p:cNvPr>
          <p:cNvSpPr/>
          <p:nvPr/>
        </p:nvSpPr>
        <p:spPr>
          <a:xfrm>
            <a:off x="1218196" y="4770687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4" name="TextBox 47">
            <a:extLst>
              <a:ext uri="{FF2B5EF4-FFF2-40B4-BE49-F238E27FC236}">
                <a16:creationId xmlns:a16="http://schemas.microsoft.com/office/drawing/2014/main" id="{0FEA3231-2CE4-49ED-AA75-E97E827F4E0A}"/>
              </a:ext>
            </a:extLst>
          </p:cNvPr>
          <p:cNvSpPr txBox="1"/>
          <p:nvPr/>
        </p:nvSpPr>
        <p:spPr>
          <a:xfrm>
            <a:off x="1480014" y="4656773"/>
            <a:ext cx="808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 </a:t>
            </a:r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</a:t>
            </a:r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endParaRPr lang="zh-CN" altLang="en-US" sz="2200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35" name="燕尾形箭头 5">
            <a:extLst>
              <a:ext uri="{FF2B5EF4-FFF2-40B4-BE49-F238E27FC236}">
                <a16:creationId xmlns:a16="http://schemas.microsoft.com/office/drawing/2014/main" id="{64B80732-FB9F-4B20-9C53-4C8458352B94}"/>
              </a:ext>
            </a:extLst>
          </p:cNvPr>
          <p:cNvSpPr/>
          <p:nvPr/>
        </p:nvSpPr>
        <p:spPr>
          <a:xfrm>
            <a:off x="2263224" y="4763132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136" name="Object 4">
            <a:extLst>
              <a:ext uri="{FF2B5EF4-FFF2-40B4-BE49-F238E27FC236}">
                <a16:creationId xmlns:a16="http://schemas.microsoft.com/office/drawing/2014/main" id="{B1EDBB04-C751-4023-921C-3A9F0F042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643049"/>
              </p:ext>
            </p:extLst>
          </p:nvPr>
        </p:nvGraphicFramePr>
        <p:xfrm>
          <a:off x="2579527" y="4511392"/>
          <a:ext cx="12477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2" name="Equation" r:id="rId3" imgW="723600" imgH="419040" progId="Equation.DSMT4">
                  <p:embed/>
                </p:oleObj>
              </mc:Choice>
              <mc:Fallback>
                <p:oleObj name="Equation" r:id="rId3" imgW="723600" imgH="419040" progId="Equation.DSMT4">
                  <p:embed/>
                  <p:pic>
                    <p:nvPicPr>
                      <p:cNvPr id="54" name="Object 4">
                        <a:extLst>
                          <a:ext uri="{FF2B5EF4-FFF2-40B4-BE49-F238E27FC236}">
                            <a16:creationId xmlns:a16="http://schemas.microsoft.com/office/drawing/2014/main" id="{585AC364-7866-4048-B071-7FBB08212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527" y="4511392"/>
                        <a:ext cx="124777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" name="TextBox 21">
            <a:extLst>
              <a:ext uri="{FF2B5EF4-FFF2-40B4-BE49-F238E27FC236}">
                <a16:creationId xmlns:a16="http://schemas.microsoft.com/office/drawing/2014/main" id="{4CA1E110-EEF7-42EA-97E2-30C8A517F497}"/>
              </a:ext>
            </a:extLst>
          </p:cNvPr>
          <p:cNvSpPr txBox="1"/>
          <p:nvPr/>
        </p:nvSpPr>
        <p:spPr>
          <a:xfrm>
            <a:off x="4765955" y="3823841"/>
            <a:ext cx="12272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i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Stage</a:t>
            </a:r>
            <a:r>
              <a:rPr lang="en-US" altLang="zh-CN" sz="2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1:</a:t>
            </a:r>
            <a:endParaRPr lang="zh-CN" altLang="en-US" sz="2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48" name="TextBox 47">
            <a:extLst>
              <a:ext uri="{FF2B5EF4-FFF2-40B4-BE49-F238E27FC236}">
                <a16:creationId xmlns:a16="http://schemas.microsoft.com/office/drawing/2014/main" id="{089EDEA1-9CE5-449B-A2B4-EB2D9851F78E}"/>
              </a:ext>
            </a:extLst>
          </p:cNvPr>
          <p:cNvSpPr txBox="1"/>
          <p:nvPr/>
        </p:nvSpPr>
        <p:spPr>
          <a:xfrm>
            <a:off x="5120446" y="4471913"/>
            <a:ext cx="880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</a:t>
            </a:r>
            <a:r>
              <a:rPr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en-US" altLang="zh-CN" sz="2000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endParaRPr lang="zh-CN" altLang="en-US" sz="2000" baseline="-25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49" name="燕尾形箭头 5">
            <a:extLst>
              <a:ext uri="{FF2B5EF4-FFF2-40B4-BE49-F238E27FC236}">
                <a16:creationId xmlns:a16="http://schemas.microsoft.com/office/drawing/2014/main" id="{0D7201A6-F8BA-481F-B2C4-BE818EE174BD}"/>
              </a:ext>
            </a:extLst>
          </p:cNvPr>
          <p:cNvSpPr/>
          <p:nvPr/>
        </p:nvSpPr>
        <p:spPr>
          <a:xfrm>
            <a:off x="5992142" y="4588739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150" name="Object 4">
            <a:extLst>
              <a:ext uri="{FF2B5EF4-FFF2-40B4-BE49-F238E27FC236}">
                <a16:creationId xmlns:a16="http://schemas.microsoft.com/office/drawing/2014/main" id="{071ED40A-B721-4D70-A3CF-7A44416F68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508449"/>
              </p:ext>
            </p:extLst>
          </p:nvPr>
        </p:nvGraphicFramePr>
        <p:xfrm>
          <a:off x="6379869" y="4354531"/>
          <a:ext cx="118110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3" name="Equation" r:id="rId5" imgW="685800" imgH="393480" progId="Equation.DSMT4">
                  <p:embed/>
                </p:oleObj>
              </mc:Choice>
              <mc:Fallback>
                <p:oleObj name="Equation" r:id="rId5" imgW="685800" imgH="393480" progId="Equation.DSMT4">
                  <p:embed/>
                  <p:pic>
                    <p:nvPicPr>
                      <p:cNvPr id="68" name="Object 4">
                        <a:extLst>
                          <a:ext uri="{FF2B5EF4-FFF2-40B4-BE49-F238E27FC236}">
                            <a16:creationId xmlns:a16="http://schemas.microsoft.com/office/drawing/2014/main" id="{9641A966-980C-499A-A3F1-4DE274121A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9869" y="4354531"/>
                        <a:ext cx="1181100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" name="TextBox 21">
            <a:extLst>
              <a:ext uri="{FF2B5EF4-FFF2-40B4-BE49-F238E27FC236}">
                <a16:creationId xmlns:a16="http://schemas.microsoft.com/office/drawing/2014/main" id="{C6FEDD28-025B-4D97-A854-9F172F718055}"/>
              </a:ext>
            </a:extLst>
          </p:cNvPr>
          <p:cNvSpPr txBox="1"/>
          <p:nvPr/>
        </p:nvSpPr>
        <p:spPr>
          <a:xfrm>
            <a:off x="4714807" y="5262179"/>
            <a:ext cx="12272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i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Stage</a:t>
            </a:r>
            <a:r>
              <a:rPr lang="en-US" altLang="zh-CN" sz="2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2:</a:t>
            </a:r>
            <a:endParaRPr lang="zh-CN" altLang="en-US" sz="2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007A6578-E0F3-4B9C-AAE0-12C89560CF28}"/>
              </a:ext>
            </a:extLst>
          </p:cNvPr>
          <p:cNvGrpSpPr/>
          <p:nvPr/>
        </p:nvGrpSpPr>
        <p:grpSpPr>
          <a:xfrm>
            <a:off x="5841109" y="3861847"/>
            <a:ext cx="978311" cy="400110"/>
            <a:chOff x="7721612" y="1136816"/>
            <a:chExt cx="978311" cy="400110"/>
          </a:xfrm>
        </p:grpSpPr>
        <p:sp>
          <p:nvSpPr>
            <p:cNvPr id="142" name="TextBox 47">
              <a:extLst>
                <a:ext uri="{FF2B5EF4-FFF2-40B4-BE49-F238E27FC236}">
                  <a16:creationId xmlns:a16="http://schemas.microsoft.com/office/drawing/2014/main" id="{084EDA76-8BCF-415A-AF89-07E376094F46}"/>
                </a:ext>
              </a:extLst>
            </p:cNvPr>
            <p:cNvSpPr txBox="1"/>
            <p:nvPr/>
          </p:nvSpPr>
          <p:spPr>
            <a:xfrm>
              <a:off x="7721612" y="1136816"/>
              <a:ext cx="9783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匀加速</a:t>
              </a:r>
            </a:p>
          </p:txBody>
        </p:sp>
        <p:sp>
          <p:nvSpPr>
            <p:cNvPr id="166" name="矩形 165">
              <a:extLst>
                <a:ext uri="{FF2B5EF4-FFF2-40B4-BE49-F238E27FC236}">
                  <a16:creationId xmlns:a16="http://schemas.microsoft.com/office/drawing/2014/main" id="{2E958A48-24F6-4515-AE0F-B5C4C0526477}"/>
                </a:ext>
              </a:extLst>
            </p:cNvPr>
            <p:cNvSpPr/>
            <p:nvPr/>
          </p:nvSpPr>
          <p:spPr>
            <a:xfrm>
              <a:off x="7791706" y="1169293"/>
              <a:ext cx="827840" cy="360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0D1CF819-2184-4B20-99AA-CE8739CF0548}"/>
              </a:ext>
            </a:extLst>
          </p:cNvPr>
          <p:cNvGrpSpPr/>
          <p:nvPr/>
        </p:nvGrpSpPr>
        <p:grpSpPr>
          <a:xfrm>
            <a:off x="5850782" y="5252739"/>
            <a:ext cx="1796009" cy="430887"/>
            <a:chOff x="5822293" y="3680720"/>
            <a:chExt cx="1796009" cy="430887"/>
          </a:xfrm>
        </p:grpSpPr>
        <p:sp>
          <p:nvSpPr>
            <p:cNvPr id="164" name="TextBox 47">
              <a:extLst>
                <a:ext uri="{FF2B5EF4-FFF2-40B4-BE49-F238E27FC236}">
                  <a16:creationId xmlns:a16="http://schemas.microsoft.com/office/drawing/2014/main" id="{F8E485F5-B4BF-4054-B934-36C1F2C0D591}"/>
                </a:ext>
              </a:extLst>
            </p:cNvPr>
            <p:cNvSpPr txBox="1"/>
            <p:nvPr/>
          </p:nvSpPr>
          <p:spPr>
            <a:xfrm>
              <a:off x="5822293" y="3680720"/>
              <a:ext cx="179600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200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r>
                <a:rPr lang="zh-CN" altLang="en-US" sz="2200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减小的加速</a:t>
              </a:r>
            </a:p>
          </p:txBody>
        </p:sp>
        <p:sp>
          <p:nvSpPr>
            <p:cNvPr id="167" name="矩形 166">
              <a:extLst>
                <a:ext uri="{FF2B5EF4-FFF2-40B4-BE49-F238E27FC236}">
                  <a16:creationId xmlns:a16="http://schemas.microsoft.com/office/drawing/2014/main" id="{1C265A9C-1A4D-4CE1-8C87-7E8EBA7E9711}"/>
                </a:ext>
              </a:extLst>
            </p:cNvPr>
            <p:cNvSpPr/>
            <p:nvPr/>
          </p:nvSpPr>
          <p:spPr>
            <a:xfrm>
              <a:off x="5869602" y="3737150"/>
              <a:ext cx="1598728" cy="360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70" name="TextBox 47">
            <a:extLst>
              <a:ext uri="{FF2B5EF4-FFF2-40B4-BE49-F238E27FC236}">
                <a16:creationId xmlns:a16="http://schemas.microsoft.com/office/drawing/2014/main" id="{FCF1879E-1E33-4C45-8365-660E277427DD}"/>
              </a:ext>
            </a:extLst>
          </p:cNvPr>
          <p:cNvSpPr txBox="1"/>
          <p:nvPr/>
        </p:nvSpPr>
        <p:spPr>
          <a:xfrm>
            <a:off x="5102426" y="5933457"/>
            <a:ext cx="808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 </a:t>
            </a:r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0</a:t>
            </a:r>
            <a:endParaRPr lang="zh-CN" altLang="en-US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171" name="Object 4">
            <a:extLst>
              <a:ext uri="{FF2B5EF4-FFF2-40B4-BE49-F238E27FC236}">
                <a16:creationId xmlns:a16="http://schemas.microsoft.com/office/drawing/2014/main" id="{9EF4FC65-2A67-4220-B30F-CA81B4173B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87082"/>
              </p:ext>
            </p:extLst>
          </p:nvPr>
        </p:nvGraphicFramePr>
        <p:xfrm>
          <a:off x="6293100" y="5810978"/>
          <a:ext cx="12477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4" name="Equation" r:id="rId7" imgW="723600" imgH="419040" progId="Equation.DSMT4">
                  <p:embed/>
                </p:oleObj>
              </mc:Choice>
              <mc:Fallback>
                <p:oleObj name="Equation" r:id="rId7" imgW="723600" imgH="419040" progId="Equation.DSMT4">
                  <p:embed/>
                  <p:pic>
                    <p:nvPicPr>
                      <p:cNvPr id="90" name="Object 4">
                        <a:extLst>
                          <a:ext uri="{FF2B5EF4-FFF2-40B4-BE49-F238E27FC236}">
                            <a16:creationId xmlns:a16="http://schemas.microsoft.com/office/drawing/2014/main" id="{9188A233-0404-4C5F-91E8-FE04B1F4EF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3100" y="5810978"/>
                        <a:ext cx="124777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组合 7">
            <a:extLst>
              <a:ext uri="{FF2B5EF4-FFF2-40B4-BE49-F238E27FC236}">
                <a16:creationId xmlns:a16="http://schemas.microsoft.com/office/drawing/2014/main" id="{9A81BE99-68F0-4DE3-8493-B4D47A405050}"/>
              </a:ext>
            </a:extLst>
          </p:cNvPr>
          <p:cNvGrpSpPr/>
          <p:nvPr/>
        </p:nvGrpSpPr>
        <p:grpSpPr>
          <a:xfrm>
            <a:off x="6838551" y="1744119"/>
            <a:ext cx="2232248" cy="2004331"/>
            <a:chOff x="6838551" y="1788509"/>
            <a:chExt cx="2232248" cy="2004331"/>
          </a:xfrm>
        </p:grpSpPr>
        <p:cxnSp>
          <p:nvCxnSpPr>
            <p:cNvPr id="184" name="直接连接符 183">
              <a:extLst>
                <a:ext uri="{FF2B5EF4-FFF2-40B4-BE49-F238E27FC236}">
                  <a16:creationId xmlns:a16="http://schemas.microsoft.com/office/drawing/2014/main" id="{E719EFEE-63A2-4C94-AB2E-011FD729EA3F}"/>
                </a:ext>
              </a:extLst>
            </p:cNvPr>
            <p:cNvCxnSpPr/>
            <p:nvPr/>
          </p:nvCxnSpPr>
          <p:spPr>
            <a:xfrm>
              <a:off x="7519394" y="2634849"/>
              <a:ext cx="1116000" cy="0"/>
            </a:xfrm>
            <a:prstGeom prst="lin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85" name="组合 184">
              <a:extLst>
                <a:ext uri="{FF2B5EF4-FFF2-40B4-BE49-F238E27FC236}">
                  <a16:creationId xmlns:a16="http://schemas.microsoft.com/office/drawing/2014/main" id="{D7BB2123-CF46-4478-8B7E-7410566B7D75}"/>
                </a:ext>
              </a:extLst>
            </p:cNvPr>
            <p:cNvGrpSpPr/>
            <p:nvPr/>
          </p:nvGrpSpPr>
          <p:grpSpPr>
            <a:xfrm>
              <a:off x="6838551" y="1788509"/>
              <a:ext cx="2232248" cy="2004331"/>
              <a:chOff x="6804248" y="4739071"/>
              <a:chExt cx="2232248" cy="2004331"/>
            </a:xfrm>
          </p:grpSpPr>
          <p:cxnSp>
            <p:nvCxnSpPr>
              <p:cNvPr id="186" name="直接箭头连接符 185">
                <a:extLst>
                  <a:ext uri="{FF2B5EF4-FFF2-40B4-BE49-F238E27FC236}">
                    <a16:creationId xmlns:a16="http://schemas.microsoft.com/office/drawing/2014/main" id="{AB26FF66-1BD3-4406-802F-1A60C921989D}"/>
                  </a:ext>
                </a:extLst>
              </p:cNvPr>
              <p:cNvCxnSpPr/>
              <p:nvPr/>
            </p:nvCxnSpPr>
            <p:spPr>
              <a:xfrm flipV="1">
                <a:off x="7190498" y="4944523"/>
                <a:ext cx="0" cy="14400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直接箭头连接符 186">
                <a:extLst>
                  <a:ext uri="{FF2B5EF4-FFF2-40B4-BE49-F238E27FC236}">
                    <a16:creationId xmlns:a16="http://schemas.microsoft.com/office/drawing/2014/main" id="{9FED7384-A1CB-4292-A74B-E8CA0B0440C5}"/>
                  </a:ext>
                </a:extLst>
              </p:cNvPr>
              <p:cNvCxnSpPr/>
              <p:nvPr/>
            </p:nvCxnSpPr>
            <p:spPr>
              <a:xfrm>
                <a:off x="7190498" y="6384523"/>
                <a:ext cx="1631911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8" name="矩形 187">
                <a:extLst>
                  <a:ext uri="{FF2B5EF4-FFF2-40B4-BE49-F238E27FC236}">
                    <a16:creationId xmlns:a16="http://schemas.microsoft.com/office/drawing/2014/main" id="{BBF0B754-8845-4B6F-BE0F-89C952D46D7A}"/>
                  </a:ext>
                </a:extLst>
              </p:cNvPr>
              <p:cNvSpPr/>
              <p:nvPr/>
            </p:nvSpPr>
            <p:spPr>
              <a:xfrm>
                <a:off x="6876256" y="4739071"/>
                <a:ext cx="41910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i="1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endParaRPr lang="zh-CN" alt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9" name="矩形 188">
                <a:extLst>
                  <a:ext uri="{FF2B5EF4-FFF2-40B4-BE49-F238E27FC236}">
                    <a16:creationId xmlns:a16="http://schemas.microsoft.com/office/drawing/2014/main" id="{0D98DC5F-A2F0-4DFA-A9D4-7E5ADE1637D9}"/>
                  </a:ext>
                </a:extLst>
              </p:cNvPr>
              <p:cNvSpPr/>
              <p:nvPr/>
            </p:nvSpPr>
            <p:spPr>
              <a:xfrm>
                <a:off x="8617392" y="6312515"/>
                <a:ext cx="419104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2200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zh-CN" altLang="en-US" sz="22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0" name="矩形 189">
                <a:extLst>
                  <a:ext uri="{FF2B5EF4-FFF2-40B4-BE49-F238E27FC236}">
                    <a16:creationId xmlns:a16="http://schemas.microsoft.com/office/drawing/2014/main" id="{10A73225-D448-4496-9A92-182B149424E5}"/>
                  </a:ext>
                </a:extLst>
              </p:cNvPr>
              <p:cNvSpPr/>
              <p:nvPr/>
            </p:nvSpPr>
            <p:spPr>
              <a:xfrm>
                <a:off x="6916832" y="6259246"/>
                <a:ext cx="41910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2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zh-CN" alt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91" name="直接连接符 190">
                <a:extLst>
                  <a:ext uri="{FF2B5EF4-FFF2-40B4-BE49-F238E27FC236}">
                    <a16:creationId xmlns:a16="http://schemas.microsoft.com/office/drawing/2014/main" id="{D2E7D535-08CB-45A4-8FE6-DED844D0ADB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97654" y="5576788"/>
                <a:ext cx="296554" cy="800953"/>
              </a:xfrm>
              <a:prstGeom prst="line">
                <a:avLst/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2" name="矩形 191">
                <a:extLst>
                  <a:ext uri="{FF2B5EF4-FFF2-40B4-BE49-F238E27FC236}">
                    <a16:creationId xmlns:a16="http://schemas.microsoft.com/office/drawing/2014/main" id="{E74B5744-9CAA-486B-8BCF-08F5FA7478AC}"/>
                  </a:ext>
                </a:extLst>
              </p:cNvPr>
              <p:cNvSpPr/>
              <p:nvPr/>
            </p:nvSpPr>
            <p:spPr>
              <a:xfrm>
                <a:off x="6804248" y="5370548"/>
                <a:ext cx="96812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i="1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altLang="zh-CN" sz="2000" baseline="-25000" dirty="0">
                    <a:latin typeface="Times New Roman" pitchFamily="18" charset="0"/>
                    <a:cs typeface="Times New Roman" pitchFamily="18" charset="0"/>
                  </a:rPr>
                  <a:t>e</a:t>
                </a:r>
                <a:endParaRPr lang="zh-CN" altLang="en-US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93" name="直接连接符 192">
                <a:extLst>
                  <a:ext uri="{FF2B5EF4-FFF2-40B4-BE49-F238E27FC236}">
                    <a16:creationId xmlns:a16="http://schemas.microsoft.com/office/drawing/2014/main" id="{000466FB-3740-4DAF-8447-7C79769EA88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82572" y="5584207"/>
                <a:ext cx="324000" cy="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4" name="组合 193">
              <a:extLst>
                <a:ext uri="{FF2B5EF4-FFF2-40B4-BE49-F238E27FC236}">
                  <a16:creationId xmlns:a16="http://schemas.microsoft.com/office/drawing/2014/main" id="{A2C94834-AB8A-4C27-8699-0AFDC4ABC3B4}"/>
                </a:ext>
              </a:extLst>
            </p:cNvPr>
            <p:cNvGrpSpPr/>
            <p:nvPr/>
          </p:nvGrpSpPr>
          <p:grpSpPr>
            <a:xfrm flipH="1">
              <a:off x="7244574" y="3038928"/>
              <a:ext cx="916146" cy="359999"/>
              <a:chOff x="3377097" y="2499889"/>
              <a:chExt cx="800842" cy="365566"/>
            </a:xfrm>
          </p:grpSpPr>
          <p:sp>
            <p:nvSpPr>
              <p:cNvPr id="195" name="云形标注 31">
                <a:extLst>
                  <a:ext uri="{FF2B5EF4-FFF2-40B4-BE49-F238E27FC236}">
                    <a16:creationId xmlns:a16="http://schemas.microsoft.com/office/drawing/2014/main" id="{2570C678-ED5A-4032-BB1C-98623870DD27}"/>
                  </a:ext>
                </a:extLst>
              </p:cNvPr>
              <p:cNvSpPr/>
              <p:nvPr/>
            </p:nvSpPr>
            <p:spPr>
              <a:xfrm flipV="1">
                <a:off x="3466540" y="2499889"/>
                <a:ext cx="629382" cy="365566"/>
              </a:xfrm>
              <a:prstGeom prst="cloudCallout">
                <a:avLst>
                  <a:gd name="adj1" fmla="val 27935"/>
                  <a:gd name="adj2" fmla="val 78177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endParaRPr>
              </a:p>
            </p:txBody>
          </p:sp>
          <p:sp>
            <p:nvSpPr>
              <p:cNvPr id="196" name="矩形 195">
                <a:extLst>
                  <a:ext uri="{FF2B5EF4-FFF2-40B4-BE49-F238E27FC236}">
                    <a16:creationId xmlns:a16="http://schemas.microsoft.com/office/drawing/2014/main" id="{1A7A44F1-57EE-4558-9739-9FD2A5E9549B}"/>
                  </a:ext>
                </a:extLst>
              </p:cNvPr>
              <p:cNvSpPr/>
              <p:nvPr/>
            </p:nvSpPr>
            <p:spPr>
              <a:xfrm>
                <a:off x="3377097" y="2509226"/>
                <a:ext cx="800842" cy="343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1600" dirty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华文楷体" pitchFamily="2" charset="-122"/>
                    <a:ea typeface="华文楷体" pitchFamily="2" charset="-122"/>
                  </a:rPr>
                  <a:t>Stage 1</a:t>
                </a:r>
                <a:endPara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endParaRPr>
              </a:p>
            </p:txBody>
          </p:sp>
        </p:grpSp>
        <p:grpSp>
          <p:nvGrpSpPr>
            <p:cNvPr id="197" name="组合 196">
              <a:extLst>
                <a:ext uri="{FF2B5EF4-FFF2-40B4-BE49-F238E27FC236}">
                  <a16:creationId xmlns:a16="http://schemas.microsoft.com/office/drawing/2014/main" id="{83B30082-32C2-4CF7-B43D-6D151DFFB176}"/>
                </a:ext>
              </a:extLst>
            </p:cNvPr>
            <p:cNvGrpSpPr/>
            <p:nvPr/>
          </p:nvGrpSpPr>
          <p:grpSpPr>
            <a:xfrm flipH="1">
              <a:off x="8056215" y="2798312"/>
              <a:ext cx="916147" cy="359999"/>
              <a:chOff x="3477983" y="2508904"/>
              <a:chExt cx="800842" cy="365566"/>
            </a:xfrm>
          </p:grpSpPr>
          <p:sp>
            <p:nvSpPr>
              <p:cNvPr id="198" name="云形标注 31">
                <a:extLst>
                  <a:ext uri="{FF2B5EF4-FFF2-40B4-BE49-F238E27FC236}">
                    <a16:creationId xmlns:a16="http://schemas.microsoft.com/office/drawing/2014/main" id="{CD050556-4185-418F-B49B-C41E50D22AAC}"/>
                  </a:ext>
                </a:extLst>
              </p:cNvPr>
              <p:cNvSpPr/>
              <p:nvPr/>
            </p:nvSpPr>
            <p:spPr>
              <a:xfrm flipV="1">
                <a:off x="3583383" y="2508904"/>
                <a:ext cx="597913" cy="365566"/>
              </a:xfrm>
              <a:prstGeom prst="cloudCallout">
                <a:avLst>
                  <a:gd name="adj1" fmla="val 27935"/>
                  <a:gd name="adj2" fmla="val 78177"/>
                </a:avLst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endParaRPr>
              </a:p>
            </p:txBody>
          </p:sp>
          <p:sp>
            <p:nvSpPr>
              <p:cNvPr id="199" name="矩形 198">
                <a:extLst>
                  <a:ext uri="{FF2B5EF4-FFF2-40B4-BE49-F238E27FC236}">
                    <a16:creationId xmlns:a16="http://schemas.microsoft.com/office/drawing/2014/main" id="{99AC1F83-094A-449C-857D-9B3777C0A33C}"/>
                  </a:ext>
                </a:extLst>
              </p:cNvPr>
              <p:cNvSpPr/>
              <p:nvPr/>
            </p:nvSpPr>
            <p:spPr>
              <a:xfrm>
                <a:off x="3477983" y="2518241"/>
                <a:ext cx="800842" cy="343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1600" dirty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华文楷体" pitchFamily="2" charset="-122"/>
                    <a:ea typeface="华文楷体" pitchFamily="2" charset="-122"/>
                  </a:rPr>
                  <a:t>Stage 2</a:t>
                </a:r>
                <a:endPara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endParaRPr>
              </a:p>
            </p:txBody>
          </p:sp>
        </p:grp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A6F6DDDF-2C55-4455-A977-DB9C2F103E81}"/>
              </a:ext>
            </a:extLst>
          </p:cNvPr>
          <p:cNvGrpSpPr/>
          <p:nvPr/>
        </p:nvGrpSpPr>
        <p:grpSpPr>
          <a:xfrm>
            <a:off x="4678311" y="1737095"/>
            <a:ext cx="2206038" cy="1973554"/>
            <a:chOff x="4678311" y="1781485"/>
            <a:chExt cx="2206038" cy="1973554"/>
          </a:xfrm>
        </p:grpSpPr>
        <p:sp>
          <p:nvSpPr>
            <p:cNvPr id="172" name="任意多边形: 形状 171">
              <a:extLst>
                <a:ext uri="{FF2B5EF4-FFF2-40B4-BE49-F238E27FC236}">
                  <a16:creationId xmlns:a16="http://schemas.microsoft.com/office/drawing/2014/main" id="{67AC40F6-11CB-4BB9-838F-45CF58A300C9}"/>
                </a:ext>
              </a:extLst>
            </p:cNvPr>
            <p:cNvSpPr/>
            <p:nvPr/>
          </p:nvSpPr>
          <p:spPr>
            <a:xfrm>
              <a:off x="5330853" y="2476209"/>
              <a:ext cx="1191502" cy="396000"/>
            </a:xfrm>
            <a:custGeom>
              <a:avLst/>
              <a:gdLst>
                <a:gd name="connsiteX0" fmla="*/ 0 w 1260629"/>
                <a:gd name="connsiteY0" fmla="*/ 631842 h 631842"/>
                <a:gd name="connsiteX1" fmla="*/ 142042 w 1260629"/>
                <a:gd name="connsiteY1" fmla="*/ 250102 h 631842"/>
                <a:gd name="connsiteX2" fmla="*/ 426128 w 1260629"/>
                <a:gd name="connsiteY2" fmla="*/ 37038 h 631842"/>
                <a:gd name="connsiteX3" fmla="*/ 1260629 w 1260629"/>
                <a:gd name="connsiteY3" fmla="*/ 1528 h 631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0629" h="631842">
                  <a:moveTo>
                    <a:pt x="0" y="631842"/>
                  </a:moveTo>
                  <a:cubicBezTo>
                    <a:pt x="35510" y="490539"/>
                    <a:pt x="71021" y="349236"/>
                    <a:pt x="142042" y="250102"/>
                  </a:cubicBezTo>
                  <a:cubicBezTo>
                    <a:pt x="213063" y="150968"/>
                    <a:pt x="239697" y="78467"/>
                    <a:pt x="426128" y="37038"/>
                  </a:cubicBezTo>
                  <a:cubicBezTo>
                    <a:pt x="612559" y="-4391"/>
                    <a:pt x="936594" y="-1432"/>
                    <a:pt x="1260629" y="1528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73" name="组合 172">
              <a:extLst>
                <a:ext uri="{FF2B5EF4-FFF2-40B4-BE49-F238E27FC236}">
                  <a16:creationId xmlns:a16="http://schemas.microsoft.com/office/drawing/2014/main" id="{00D80D20-1690-47E0-B596-52AAB8969747}"/>
                </a:ext>
              </a:extLst>
            </p:cNvPr>
            <p:cNvGrpSpPr/>
            <p:nvPr/>
          </p:nvGrpSpPr>
          <p:grpSpPr>
            <a:xfrm>
              <a:off x="4678311" y="1781485"/>
              <a:ext cx="2206038" cy="1973554"/>
              <a:chOff x="4644008" y="4732047"/>
              <a:chExt cx="2206038" cy="1973554"/>
            </a:xfrm>
          </p:grpSpPr>
          <p:cxnSp>
            <p:nvCxnSpPr>
              <p:cNvPr id="174" name="直接连接符 173">
                <a:extLst>
                  <a:ext uri="{FF2B5EF4-FFF2-40B4-BE49-F238E27FC236}">
                    <a16:creationId xmlns:a16="http://schemas.microsoft.com/office/drawing/2014/main" id="{5770ED50-35C0-455A-A4CF-05B6657CEF2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04048" y="5433410"/>
                <a:ext cx="756000" cy="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矩形 174">
                <a:extLst>
                  <a:ext uri="{FF2B5EF4-FFF2-40B4-BE49-F238E27FC236}">
                    <a16:creationId xmlns:a16="http://schemas.microsoft.com/office/drawing/2014/main" id="{F74DA769-BD71-4471-853F-474577C3D571}"/>
                  </a:ext>
                </a:extLst>
              </p:cNvPr>
              <p:cNvSpPr/>
              <p:nvPr/>
            </p:nvSpPr>
            <p:spPr>
              <a:xfrm>
                <a:off x="4644008" y="5184099"/>
                <a:ext cx="50547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2000" i="1" dirty="0" err="1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altLang="zh-CN" sz="2000" baseline="-25000" dirty="0" err="1">
                    <a:latin typeface="Times New Roman" pitchFamily="18" charset="0"/>
                    <a:cs typeface="Times New Roman" pitchFamily="18" charset="0"/>
                  </a:rPr>
                  <a:t>m</a:t>
                </a:r>
                <a:endParaRPr lang="zh-CN" altLang="en-US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76" name="直接箭头连接符 175">
                <a:extLst>
                  <a:ext uri="{FF2B5EF4-FFF2-40B4-BE49-F238E27FC236}">
                    <a16:creationId xmlns:a16="http://schemas.microsoft.com/office/drawing/2014/main" id="{2D838D71-044F-4EDB-B31A-01A079595234}"/>
                  </a:ext>
                </a:extLst>
              </p:cNvPr>
              <p:cNvCxnSpPr/>
              <p:nvPr/>
            </p:nvCxnSpPr>
            <p:spPr>
              <a:xfrm flipV="1">
                <a:off x="5004048" y="4937499"/>
                <a:ext cx="0" cy="14400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直接箭头连接符 176">
                <a:extLst>
                  <a:ext uri="{FF2B5EF4-FFF2-40B4-BE49-F238E27FC236}">
                    <a16:creationId xmlns:a16="http://schemas.microsoft.com/office/drawing/2014/main" id="{DC7BCF69-4C54-48C0-B45C-CEB09993BF6E}"/>
                  </a:ext>
                </a:extLst>
              </p:cNvPr>
              <p:cNvCxnSpPr/>
              <p:nvPr/>
            </p:nvCxnSpPr>
            <p:spPr>
              <a:xfrm>
                <a:off x="5004048" y="6377499"/>
                <a:ext cx="1631911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8" name="矩形 177">
                <a:extLst>
                  <a:ext uri="{FF2B5EF4-FFF2-40B4-BE49-F238E27FC236}">
                    <a16:creationId xmlns:a16="http://schemas.microsoft.com/office/drawing/2014/main" id="{2EC1E559-1130-47F3-A589-25D7973762D9}"/>
                  </a:ext>
                </a:extLst>
              </p:cNvPr>
              <p:cNvSpPr/>
              <p:nvPr/>
            </p:nvSpPr>
            <p:spPr>
              <a:xfrm>
                <a:off x="4685992" y="4732047"/>
                <a:ext cx="41910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2000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zh-CN" altLang="en-US" sz="20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9" name="矩形 178">
                <a:extLst>
                  <a:ext uri="{FF2B5EF4-FFF2-40B4-BE49-F238E27FC236}">
                    <a16:creationId xmlns:a16="http://schemas.microsoft.com/office/drawing/2014/main" id="{B6A62B25-EA96-4E83-B253-CCACB0C360C7}"/>
                  </a:ext>
                </a:extLst>
              </p:cNvPr>
              <p:cNvSpPr/>
              <p:nvPr/>
            </p:nvSpPr>
            <p:spPr>
              <a:xfrm>
                <a:off x="6430942" y="6305491"/>
                <a:ext cx="41910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2000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zh-CN" altLang="en-US" sz="20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0" name="矩形 179">
                <a:extLst>
                  <a:ext uri="{FF2B5EF4-FFF2-40B4-BE49-F238E27FC236}">
                    <a16:creationId xmlns:a16="http://schemas.microsoft.com/office/drawing/2014/main" id="{B9E9DB63-84DD-4F27-96E4-84CF2B015319}"/>
                  </a:ext>
                </a:extLst>
              </p:cNvPr>
              <p:cNvSpPr/>
              <p:nvPr/>
            </p:nvSpPr>
            <p:spPr>
              <a:xfrm>
                <a:off x="4730382" y="6252222"/>
                <a:ext cx="41910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2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zh-CN" alt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81" name="直接连接符 180">
                <a:extLst>
                  <a:ext uri="{FF2B5EF4-FFF2-40B4-BE49-F238E27FC236}">
                    <a16:creationId xmlns:a16="http://schemas.microsoft.com/office/drawing/2014/main" id="{0596E4C8-BEFC-4149-A827-50BAA54293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06707" y="5800170"/>
                <a:ext cx="298209" cy="577332"/>
              </a:xfrm>
              <a:prstGeom prst="line">
                <a:avLst/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82" name="直接连接符 181">
                <a:extLst>
                  <a:ext uri="{FF2B5EF4-FFF2-40B4-BE49-F238E27FC236}">
                    <a16:creationId xmlns:a16="http://schemas.microsoft.com/office/drawing/2014/main" id="{6070C42D-F17A-43DC-AA3E-35DCEAA659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04048" y="5813157"/>
                <a:ext cx="324000" cy="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矩形 182">
                <a:extLst>
                  <a:ext uri="{FF2B5EF4-FFF2-40B4-BE49-F238E27FC236}">
                    <a16:creationId xmlns:a16="http://schemas.microsoft.com/office/drawing/2014/main" id="{F03ECB2A-5A03-49F6-8AF8-638E1892A63E}"/>
                  </a:ext>
                </a:extLst>
              </p:cNvPr>
              <p:cNvSpPr/>
              <p:nvPr/>
            </p:nvSpPr>
            <p:spPr>
              <a:xfrm>
                <a:off x="4644008" y="5576788"/>
                <a:ext cx="96812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2000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altLang="zh-CN" sz="2000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zh-CN" altLang="en-US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00" name="组合 199">
              <a:extLst>
                <a:ext uri="{FF2B5EF4-FFF2-40B4-BE49-F238E27FC236}">
                  <a16:creationId xmlns:a16="http://schemas.microsoft.com/office/drawing/2014/main" id="{2C40492C-30C7-4DB6-8E89-CB8B90F3B5DA}"/>
                </a:ext>
              </a:extLst>
            </p:cNvPr>
            <p:cNvGrpSpPr/>
            <p:nvPr/>
          </p:nvGrpSpPr>
          <p:grpSpPr>
            <a:xfrm flipH="1">
              <a:off x="5010683" y="3200348"/>
              <a:ext cx="916146" cy="359999"/>
              <a:chOff x="3377097" y="2499889"/>
              <a:chExt cx="800842" cy="365566"/>
            </a:xfrm>
          </p:grpSpPr>
          <p:sp>
            <p:nvSpPr>
              <p:cNvPr id="201" name="云形标注 31">
                <a:extLst>
                  <a:ext uri="{FF2B5EF4-FFF2-40B4-BE49-F238E27FC236}">
                    <a16:creationId xmlns:a16="http://schemas.microsoft.com/office/drawing/2014/main" id="{59F9DB3F-A8FF-4EFD-BB4D-2287B5710696}"/>
                  </a:ext>
                </a:extLst>
              </p:cNvPr>
              <p:cNvSpPr/>
              <p:nvPr/>
            </p:nvSpPr>
            <p:spPr>
              <a:xfrm flipV="1">
                <a:off x="3466540" y="2499889"/>
                <a:ext cx="629382" cy="365566"/>
              </a:xfrm>
              <a:prstGeom prst="cloudCallout">
                <a:avLst>
                  <a:gd name="adj1" fmla="val 27935"/>
                  <a:gd name="adj2" fmla="val 78177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endParaRPr>
              </a:p>
            </p:txBody>
          </p:sp>
          <p:sp>
            <p:nvSpPr>
              <p:cNvPr id="202" name="矩形 201">
                <a:extLst>
                  <a:ext uri="{FF2B5EF4-FFF2-40B4-BE49-F238E27FC236}">
                    <a16:creationId xmlns:a16="http://schemas.microsoft.com/office/drawing/2014/main" id="{CD906CB3-B7B0-4E15-AF21-F8B069E417CC}"/>
                  </a:ext>
                </a:extLst>
              </p:cNvPr>
              <p:cNvSpPr/>
              <p:nvPr/>
            </p:nvSpPr>
            <p:spPr>
              <a:xfrm>
                <a:off x="3377097" y="2509226"/>
                <a:ext cx="800842" cy="343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1600" dirty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华文楷体" pitchFamily="2" charset="-122"/>
                    <a:ea typeface="华文楷体" pitchFamily="2" charset="-122"/>
                  </a:rPr>
                  <a:t>Stage 1</a:t>
                </a:r>
                <a:endPara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endParaRPr>
              </a:p>
            </p:txBody>
          </p:sp>
        </p:grpSp>
        <p:grpSp>
          <p:nvGrpSpPr>
            <p:cNvPr id="203" name="组合 202">
              <a:extLst>
                <a:ext uri="{FF2B5EF4-FFF2-40B4-BE49-F238E27FC236}">
                  <a16:creationId xmlns:a16="http://schemas.microsoft.com/office/drawing/2014/main" id="{EDF2C557-474E-4228-A103-6A7516AFADB6}"/>
                </a:ext>
              </a:extLst>
            </p:cNvPr>
            <p:cNvGrpSpPr/>
            <p:nvPr/>
          </p:nvGrpSpPr>
          <p:grpSpPr>
            <a:xfrm flipH="1">
              <a:off x="5522498" y="2686222"/>
              <a:ext cx="916147" cy="359999"/>
              <a:chOff x="3477983" y="2508904"/>
              <a:chExt cx="800842" cy="365566"/>
            </a:xfrm>
          </p:grpSpPr>
          <p:sp>
            <p:nvSpPr>
              <p:cNvPr id="204" name="云形标注 31">
                <a:extLst>
                  <a:ext uri="{FF2B5EF4-FFF2-40B4-BE49-F238E27FC236}">
                    <a16:creationId xmlns:a16="http://schemas.microsoft.com/office/drawing/2014/main" id="{9FB10728-1B5B-4B2F-B794-F6BBC221C7D2}"/>
                  </a:ext>
                </a:extLst>
              </p:cNvPr>
              <p:cNvSpPr/>
              <p:nvPr/>
            </p:nvSpPr>
            <p:spPr>
              <a:xfrm flipV="1">
                <a:off x="3583383" y="2508904"/>
                <a:ext cx="597913" cy="365566"/>
              </a:xfrm>
              <a:prstGeom prst="cloudCallout">
                <a:avLst>
                  <a:gd name="adj1" fmla="val 27935"/>
                  <a:gd name="adj2" fmla="val 78177"/>
                </a:avLst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endParaRPr>
              </a:p>
            </p:txBody>
          </p:sp>
          <p:sp>
            <p:nvSpPr>
              <p:cNvPr id="205" name="矩形 204">
                <a:extLst>
                  <a:ext uri="{FF2B5EF4-FFF2-40B4-BE49-F238E27FC236}">
                    <a16:creationId xmlns:a16="http://schemas.microsoft.com/office/drawing/2014/main" id="{88EF2603-074D-4F2B-A857-3E8B4BB7DD56}"/>
                  </a:ext>
                </a:extLst>
              </p:cNvPr>
              <p:cNvSpPr/>
              <p:nvPr/>
            </p:nvSpPr>
            <p:spPr>
              <a:xfrm>
                <a:off x="3477983" y="2518241"/>
                <a:ext cx="800842" cy="343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1600" dirty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华文楷体" pitchFamily="2" charset="-122"/>
                    <a:ea typeface="华文楷体" pitchFamily="2" charset="-122"/>
                  </a:rPr>
                  <a:t>Stage 2</a:t>
                </a:r>
                <a:endPara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endParaRPr>
              </a:p>
            </p:txBody>
          </p:sp>
        </p:grpSp>
      </p:grpSp>
      <p:sp>
        <p:nvSpPr>
          <p:cNvPr id="206" name="燕尾形箭头 5">
            <a:extLst>
              <a:ext uri="{FF2B5EF4-FFF2-40B4-BE49-F238E27FC236}">
                <a16:creationId xmlns:a16="http://schemas.microsoft.com/office/drawing/2014/main" id="{D1CE3F2B-E5AE-4275-9D1D-E58F71501CA7}"/>
              </a:ext>
            </a:extLst>
          </p:cNvPr>
          <p:cNvSpPr/>
          <p:nvPr/>
        </p:nvSpPr>
        <p:spPr>
          <a:xfrm>
            <a:off x="5936928" y="6045621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2498546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ttps://encrypted-tbn1.gstatic.com/images?q=tbn:ANd9GcQ2WBV5zkpJca7otzY0xrs4aYThP_PcEuYJ2VDQUwq7JemBtaF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0" name="矩形 59"/>
          <p:cNvSpPr/>
          <p:nvPr/>
        </p:nvSpPr>
        <p:spPr bwMode="auto">
          <a:xfrm>
            <a:off x="107504" y="548679"/>
            <a:ext cx="8892480" cy="5832649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61" name="Rectangle 17"/>
          <p:cNvSpPr>
            <a:spLocks noChangeArrowheads="1"/>
          </p:cNvSpPr>
          <p:nvPr/>
        </p:nvSpPr>
        <p:spPr bwMode="auto">
          <a:xfrm>
            <a:off x="107504" y="591071"/>
            <a:ext cx="3024336" cy="46166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 about</a:t>
            </a:r>
            <a:endParaRPr kumimoji="1" lang="zh-CN" alt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07504" y="1124744"/>
            <a:ext cx="275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“功”的涵义？</a:t>
            </a:r>
          </a:p>
        </p:txBody>
      </p:sp>
      <p:sp>
        <p:nvSpPr>
          <p:cNvPr id="97" name="TextBox 61"/>
          <p:cNvSpPr txBox="1"/>
          <p:nvPr/>
        </p:nvSpPr>
        <p:spPr>
          <a:xfrm>
            <a:off x="107504" y="1700808"/>
            <a:ext cx="3363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功和能的关系？</a:t>
            </a:r>
          </a:p>
        </p:txBody>
      </p:sp>
      <p:grpSp>
        <p:nvGrpSpPr>
          <p:cNvPr id="52" name="组合 51"/>
          <p:cNvGrpSpPr/>
          <p:nvPr/>
        </p:nvGrpSpPr>
        <p:grpSpPr>
          <a:xfrm>
            <a:off x="625348" y="3178724"/>
            <a:ext cx="4018660" cy="108000"/>
            <a:chOff x="467544" y="2962700"/>
            <a:chExt cx="4018660" cy="165137"/>
          </a:xfrm>
        </p:grpSpPr>
        <p:sp>
          <p:nvSpPr>
            <p:cNvPr id="13" name="Line 144"/>
            <p:cNvSpPr>
              <a:spLocks noChangeShapeType="1"/>
            </p:cNvSpPr>
            <p:nvPr/>
          </p:nvSpPr>
          <p:spPr bwMode="auto">
            <a:xfrm>
              <a:off x="467544" y="2962700"/>
              <a:ext cx="401866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Line 151"/>
            <p:cNvSpPr>
              <a:spLocks noChangeShapeType="1"/>
            </p:cNvSpPr>
            <p:nvPr/>
          </p:nvSpPr>
          <p:spPr bwMode="auto">
            <a:xfrm flipH="1">
              <a:off x="508137" y="2962700"/>
              <a:ext cx="81185" cy="11009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152"/>
            <p:cNvSpPr>
              <a:spLocks noChangeShapeType="1"/>
            </p:cNvSpPr>
            <p:nvPr/>
          </p:nvSpPr>
          <p:spPr bwMode="auto">
            <a:xfrm flipH="1">
              <a:off x="711099" y="2962700"/>
              <a:ext cx="81185" cy="11009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153"/>
            <p:cNvSpPr>
              <a:spLocks noChangeShapeType="1"/>
            </p:cNvSpPr>
            <p:nvPr/>
          </p:nvSpPr>
          <p:spPr bwMode="auto">
            <a:xfrm flipH="1">
              <a:off x="119820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154"/>
            <p:cNvSpPr>
              <a:spLocks noChangeShapeType="1"/>
            </p:cNvSpPr>
            <p:nvPr/>
          </p:nvSpPr>
          <p:spPr bwMode="auto">
            <a:xfrm flipH="1">
              <a:off x="119820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155"/>
            <p:cNvSpPr>
              <a:spLocks noChangeShapeType="1"/>
            </p:cNvSpPr>
            <p:nvPr/>
          </p:nvSpPr>
          <p:spPr bwMode="auto">
            <a:xfrm flipH="1">
              <a:off x="995247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156"/>
            <p:cNvSpPr>
              <a:spLocks noChangeShapeType="1"/>
            </p:cNvSpPr>
            <p:nvPr/>
          </p:nvSpPr>
          <p:spPr bwMode="auto">
            <a:xfrm flipH="1">
              <a:off x="832877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Line 157"/>
            <p:cNvSpPr>
              <a:spLocks noChangeShapeType="1"/>
            </p:cNvSpPr>
            <p:nvPr/>
          </p:nvSpPr>
          <p:spPr bwMode="auto">
            <a:xfrm flipH="1">
              <a:off x="152295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Line 158"/>
            <p:cNvSpPr>
              <a:spLocks noChangeShapeType="1"/>
            </p:cNvSpPr>
            <p:nvPr/>
          </p:nvSpPr>
          <p:spPr bwMode="auto">
            <a:xfrm flipH="1">
              <a:off x="168532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Line 159"/>
            <p:cNvSpPr>
              <a:spLocks noChangeShapeType="1"/>
            </p:cNvSpPr>
            <p:nvPr/>
          </p:nvSpPr>
          <p:spPr bwMode="auto">
            <a:xfrm flipH="1">
              <a:off x="1888282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Line 160"/>
            <p:cNvSpPr>
              <a:spLocks noChangeShapeType="1"/>
            </p:cNvSpPr>
            <p:nvPr/>
          </p:nvSpPr>
          <p:spPr bwMode="auto">
            <a:xfrm flipH="1">
              <a:off x="2050652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Line 161"/>
            <p:cNvSpPr>
              <a:spLocks noChangeShapeType="1"/>
            </p:cNvSpPr>
            <p:nvPr/>
          </p:nvSpPr>
          <p:spPr bwMode="auto">
            <a:xfrm flipH="1">
              <a:off x="225361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Line 162"/>
            <p:cNvSpPr>
              <a:spLocks noChangeShapeType="1"/>
            </p:cNvSpPr>
            <p:nvPr/>
          </p:nvSpPr>
          <p:spPr bwMode="auto">
            <a:xfrm flipH="1">
              <a:off x="241598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Line 163"/>
            <p:cNvSpPr>
              <a:spLocks noChangeShapeType="1"/>
            </p:cNvSpPr>
            <p:nvPr/>
          </p:nvSpPr>
          <p:spPr bwMode="auto">
            <a:xfrm flipH="1">
              <a:off x="257835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3" name="Line 164"/>
            <p:cNvSpPr>
              <a:spLocks noChangeShapeType="1"/>
            </p:cNvSpPr>
            <p:nvPr/>
          </p:nvSpPr>
          <p:spPr bwMode="auto">
            <a:xfrm flipH="1">
              <a:off x="274072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" name="Line 165"/>
            <p:cNvSpPr>
              <a:spLocks noChangeShapeType="1"/>
            </p:cNvSpPr>
            <p:nvPr/>
          </p:nvSpPr>
          <p:spPr bwMode="auto">
            <a:xfrm flipH="1">
              <a:off x="2943688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Line 166"/>
            <p:cNvSpPr>
              <a:spLocks noChangeShapeType="1"/>
            </p:cNvSpPr>
            <p:nvPr/>
          </p:nvSpPr>
          <p:spPr bwMode="auto">
            <a:xfrm flipH="1">
              <a:off x="3146651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" name="Line 167"/>
            <p:cNvSpPr>
              <a:spLocks noChangeShapeType="1"/>
            </p:cNvSpPr>
            <p:nvPr/>
          </p:nvSpPr>
          <p:spPr bwMode="auto">
            <a:xfrm flipH="1">
              <a:off x="3349613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7" name="Line 168"/>
            <p:cNvSpPr>
              <a:spLocks noChangeShapeType="1"/>
            </p:cNvSpPr>
            <p:nvPr/>
          </p:nvSpPr>
          <p:spPr bwMode="auto">
            <a:xfrm flipH="1">
              <a:off x="355257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8" name="Line 169"/>
            <p:cNvSpPr>
              <a:spLocks noChangeShapeType="1"/>
            </p:cNvSpPr>
            <p:nvPr/>
          </p:nvSpPr>
          <p:spPr bwMode="auto">
            <a:xfrm flipH="1">
              <a:off x="371494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" name="Line 170"/>
            <p:cNvSpPr>
              <a:spLocks noChangeShapeType="1"/>
            </p:cNvSpPr>
            <p:nvPr/>
          </p:nvSpPr>
          <p:spPr bwMode="auto">
            <a:xfrm flipH="1">
              <a:off x="387731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0" name="Line 171"/>
            <p:cNvSpPr>
              <a:spLocks noChangeShapeType="1"/>
            </p:cNvSpPr>
            <p:nvPr/>
          </p:nvSpPr>
          <p:spPr bwMode="auto">
            <a:xfrm flipH="1">
              <a:off x="403968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" name="Line 172"/>
            <p:cNvSpPr>
              <a:spLocks noChangeShapeType="1"/>
            </p:cNvSpPr>
            <p:nvPr/>
          </p:nvSpPr>
          <p:spPr bwMode="auto">
            <a:xfrm flipH="1">
              <a:off x="424264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" name="Line 173"/>
            <p:cNvSpPr>
              <a:spLocks noChangeShapeType="1"/>
            </p:cNvSpPr>
            <p:nvPr/>
          </p:nvSpPr>
          <p:spPr bwMode="auto">
            <a:xfrm flipH="1">
              <a:off x="136058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382602" y="3013587"/>
            <a:ext cx="2854032" cy="715594"/>
            <a:chOff x="1224798" y="2797563"/>
            <a:chExt cx="2854032" cy="715594"/>
          </a:xfrm>
        </p:grpSpPr>
        <p:sp>
          <p:nvSpPr>
            <p:cNvPr id="45" name="Line 176"/>
            <p:cNvSpPr>
              <a:spLocks noChangeShapeType="1"/>
            </p:cNvSpPr>
            <p:nvPr/>
          </p:nvSpPr>
          <p:spPr bwMode="auto">
            <a:xfrm>
              <a:off x="1224798" y="2797563"/>
              <a:ext cx="0" cy="7155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6" name="Line 177"/>
            <p:cNvSpPr>
              <a:spLocks noChangeShapeType="1"/>
            </p:cNvSpPr>
            <p:nvPr/>
          </p:nvSpPr>
          <p:spPr bwMode="auto">
            <a:xfrm>
              <a:off x="4078830" y="2797563"/>
              <a:ext cx="0" cy="7155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7" name="Line 178"/>
            <p:cNvSpPr>
              <a:spLocks noChangeShapeType="1"/>
            </p:cNvSpPr>
            <p:nvPr/>
          </p:nvSpPr>
          <p:spPr bwMode="auto">
            <a:xfrm>
              <a:off x="2874767" y="3284984"/>
              <a:ext cx="118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8" name="Line 179"/>
            <p:cNvSpPr>
              <a:spLocks noChangeShapeType="1"/>
            </p:cNvSpPr>
            <p:nvPr/>
          </p:nvSpPr>
          <p:spPr bwMode="auto">
            <a:xfrm flipH="1">
              <a:off x="1229151" y="3284984"/>
              <a:ext cx="118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9" name="Text Box 180"/>
            <p:cNvSpPr txBox="1">
              <a:spLocks noChangeArrowheads="1"/>
            </p:cNvSpPr>
            <p:nvPr/>
          </p:nvSpPr>
          <p:spPr bwMode="auto">
            <a:xfrm>
              <a:off x="2478872" y="3099782"/>
              <a:ext cx="32558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l</a:t>
              </a: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706533" y="2606855"/>
            <a:ext cx="1489355" cy="564593"/>
            <a:chOff x="548729" y="2390831"/>
            <a:chExt cx="1489355" cy="564593"/>
          </a:xfrm>
        </p:grpSpPr>
        <p:grpSp>
          <p:nvGrpSpPr>
            <p:cNvPr id="53" name="组合 52"/>
            <p:cNvGrpSpPr>
              <a:grpSpLocks noChangeAspect="1"/>
            </p:cNvGrpSpPr>
            <p:nvPr/>
          </p:nvGrpSpPr>
          <p:grpSpPr>
            <a:xfrm>
              <a:off x="548729" y="2390831"/>
              <a:ext cx="684000" cy="564593"/>
              <a:chOff x="548729" y="2192061"/>
              <a:chExt cx="933628" cy="770640"/>
            </a:xfrm>
          </p:grpSpPr>
          <p:sp>
            <p:nvSpPr>
              <p:cNvPr id="15" name="Rectangle 146"/>
              <p:cNvSpPr>
                <a:spLocks noChangeArrowheads="1"/>
              </p:cNvSpPr>
              <p:nvPr/>
            </p:nvSpPr>
            <p:spPr bwMode="auto">
              <a:xfrm>
                <a:off x="548729" y="2192061"/>
                <a:ext cx="933628" cy="55045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" name="Oval 147"/>
              <p:cNvSpPr>
                <a:spLocks noChangeArrowheads="1"/>
              </p:cNvSpPr>
              <p:nvPr/>
            </p:nvSpPr>
            <p:spPr bwMode="auto">
              <a:xfrm>
                <a:off x="629914" y="2742518"/>
                <a:ext cx="162370" cy="22018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" name="Oval 148"/>
              <p:cNvSpPr>
                <a:spLocks noChangeArrowheads="1"/>
              </p:cNvSpPr>
              <p:nvPr/>
            </p:nvSpPr>
            <p:spPr bwMode="auto">
              <a:xfrm>
                <a:off x="1220023" y="2742519"/>
                <a:ext cx="162369" cy="220182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54" name="组合 53"/>
            <p:cNvGrpSpPr/>
            <p:nvPr/>
          </p:nvGrpSpPr>
          <p:grpSpPr>
            <a:xfrm>
              <a:off x="1233344" y="2400518"/>
              <a:ext cx="804740" cy="369332"/>
              <a:chOff x="1233344" y="2400518"/>
              <a:chExt cx="804740" cy="369332"/>
            </a:xfrm>
          </p:grpSpPr>
          <p:sp>
            <p:nvSpPr>
              <p:cNvPr id="43" name="Line 174"/>
              <p:cNvSpPr>
                <a:spLocks noChangeShapeType="1"/>
              </p:cNvSpPr>
              <p:nvPr/>
            </p:nvSpPr>
            <p:spPr bwMode="auto">
              <a:xfrm>
                <a:off x="1233344" y="2595384"/>
                <a:ext cx="540000" cy="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0" name="Text Box 181"/>
              <p:cNvSpPr txBox="1">
                <a:spLocks noChangeArrowheads="1"/>
              </p:cNvSpPr>
              <p:nvPr/>
            </p:nvSpPr>
            <p:spPr bwMode="auto">
              <a:xfrm>
                <a:off x="1713344" y="2400518"/>
                <a:ext cx="32474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b="1" i="1" dirty="0">
                    <a:solidFill>
                      <a:srgbClr val="0000FF"/>
                    </a:solidFill>
                    <a:latin typeface="Times New Roman" pitchFamily="18" charset="0"/>
                    <a:ea typeface="华文行楷" pitchFamily="2" charset="-122"/>
                    <a:cs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59" name="组合 58"/>
          <p:cNvGrpSpPr/>
          <p:nvPr/>
        </p:nvGrpSpPr>
        <p:grpSpPr>
          <a:xfrm>
            <a:off x="707989" y="2595726"/>
            <a:ext cx="1453453" cy="564593"/>
            <a:chOff x="3309021" y="2374945"/>
            <a:chExt cx="1453453" cy="564593"/>
          </a:xfrm>
        </p:grpSpPr>
        <p:grpSp>
          <p:nvGrpSpPr>
            <p:cNvPr id="55" name="组合 54"/>
            <p:cNvGrpSpPr>
              <a:grpSpLocks noChangeAspect="1"/>
            </p:cNvGrpSpPr>
            <p:nvPr/>
          </p:nvGrpSpPr>
          <p:grpSpPr>
            <a:xfrm>
              <a:off x="3309021" y="2374945"/>
              <a:ext cx="684000" cy="564593"/>
              <a:chOff x="3309021" y="2192061"/>
              <a:chExt cx="933628" cy="770640"/>
            </a:xfrm>
          </p:grpSpPr>
          <p:sp>
            <p:nvSpPr>
              <p:cNvPr id="14" name="Rectangle 145"/>
              <p:cNvSpPr>
                <a:spLocks noChangeArrowheads="1"/>
              </p:cNvSpPr>
              <p:nvPr/>
            </p:nvSpPr>
            <p:spPr bwMode="auto">
              <a:xfrm>
                <a:off x="3309021" y="2192061"/>
                <a:ext cx="933628" cy="55045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prstDash val="sysDash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" name="Oval 149"/>
              <p:cNvSpPr>
                <a:spLocks noChangeArrowheads="1"/>
              </p:cNvSpPr>
              <p:nvPr/>
            </p:nvSpPr>
            <p:spPr bwMode="auto">
              <a:xfrm>
                <a:off x="3390206" y="2742518"/>
                <a:ext cx="162370" cy="22018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prstDash val="sys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" name="Oval 150"/>
              <p:cNvSpPr>
                <a:spLocks noChangeArrowheads="1"/>
              </p:cNvSpPr>
              <p:nvPr/>
            </p:nvSpPr>
            <p:spPr bwMode="auto">
              <a:xfrm>
                <a:off x="3958501" y="2742518"/>
                <a:ext cx="162370" cy="22018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prstDash val="sys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56" name="组合 55"/>
            <p:cNvGrpSpPr/>
            <p:nvPr/>
          </p:nvGrpSpPr>
          <p:grpSpPr>
            <a:xfrm>
              <a:off x="3989123" y="2408329"/>
              <a:ext cx="773351" cy="369332"/>
              <a:chOff x="3989123" y="2408329"/>
              <a:chExt cx="773351" cy="369332"/>
            </a:xfrm>
          </p:grpSpPr>
          <p:sp>
            <p:nvSpPr>
              <p:cNvPr id="44" name="Line 175"/>
              <p:cNvSpPr>
                <a:spLocks noChangeShapeType="1"/>
              </p:cNvSpPr>
              <p:nvPr/>
            </p:nvSpPr>
            <p:spPr bwMode="auto">
              <a:xfrm>
                <a:off x="3989123" y="2593758"/>
                <a:ext cx="540000" cy="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prstDash val="sysDash"/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" name="Text Box 182"/>
              <p:cNvSpPr txBox="1">
                <a:spLocks noChangeArrowheads="1"/>
              </p:cNvSpPr>
              <p:nvPr/>
            </p:nvSpPr>
            <p:spPr bwMode="auto">
              <a:xfrm>
                <a:off x="4470199" y="2408329"/>
                <a:ext cx="29227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b="1" i="1" dirty="0">
                    <a:solidFill>
                      <a:srgbClr val="0000FF"/>
                    </a:solidFill>
                    <a:latin typeface="Times New Roman" pitchFamily="18" charset="0"/>
                    <a:ea typeface="华文行楷" pitchFamily="2" charset="-122"/>
                    <a:cs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65" name="组合 64"/>
          <p:cNvGrpSpPr/>
          <p:nvPr/>
        </p:nvGrpSpPr>
        <p:grpSpPr>
          <a:xfrm>
            <a:off x="625348" y="5161139"/>
            <a:ext cx="4018660" cy="108000"/>
            <a:chOff x="467544" y="2962700"/>
            <a:chExt cx="4018660" cy="165137"/>
          </a:xfrm>
        </p:grpSpPr>
        <p:sp>
          <p:nvSpPr>
            <p:cNvPr id="66" name="Line 144"/>
            <p:cNvSpPr>
              <a:spLocks noChangeShapeType="1"/>
            </p:cNvSpPr>
            <p:nvPr/>
          </p:nvSpPr>
          <p:spPr bwMode="auto">
            <a:xfrm>
              <a:off x="467544" y="2962700"/>
              <a:ext cx="401866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7" name="Line 151"/>
            <p:cNvSpPr>
              <a:spLocks noChangeShapeType="1"/>
            </p:cNvSpPr>
            <p:nvPr/>
          </p:nvSpPr>
          <p:spPr bwMode="auto">
            <a:xfrm flipH="1">
              <a:off x="508137" y="2962700"/>
              <a:ext cx="81185" cy="11009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8" name="Line 152"/>
            <p:cNvSpPr>
              <a:spLocks noChangeShapeType="1"/>
            </p:cNvSpPr>
            <p:nvPr/>
          </p:nvSpPr>
          <p:spPr bwMode="auto">
            <a:xfrm flipH="1">
              <a:off x="711099" y="2962700"/>
              <a:ext cx="81185" cy="11009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9" name="Line 153"/>
            <p:cNvSpPr>
              <a:spLocks noChangeShapeType="1"/>
            </p:cNvSpPr>
            <p:nvPr/>
          </p:nvSpPr>
          <p:spPr bwMode="auto">
            <a:xfrm flipH="1">
              <a:off x="119820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0" name="Line 154"/>
            <p:cNvSpPr>
              <a:spLocks noChangeShapeType="1"/>
            </p:cNvSpPr>
            <p:nvPr/>
          </p:nvSpPr>
          <p:spPr bwMode="auto">
            <a:xfrm flipH="1">
              <a:off x="119820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1" name="Line 155"/>
            <p:cNvSpPr>
              <a:spLocks noChangeShapeType="1"/>
            </p:cNvSpPr>
            <p:nvPr/>
          </p:nvSpPr>
          <p:spPr bwMode="auto">
            <a:xfrm flipH="1">
              <a:off x="995247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" name="Line 156"/>
            <p:cNvSpPr>
              <a:spLocks noChangeShapeType="1"/>
            </p:cNvSpPr>
            <p:nvPr/>
          </p:nvSpPr>
          <p:spPr bwMode="auto">
            <a:xfrm flipH="1">
              <a:off x="832877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3" name="Line 157"/>
            <p:cNvSpPr>
              <a:spLocks noChangeShapeType="1"/>
            </p:cNvSpPr>
            <p:nvPr/>
          </p:nvSpPr>
          <p:spPr bwMode="auto">
            <a:xfrm flipH="1">
              <a:off x="152295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4" name="Line 158"/>
            <p:cNvSpPr>
              <a:spLocks noChangeShapeType="1"/>
            </p:cNvSpPr>
            <p:nvPr/>
          </p:nvSpPr>
          <p:spPr bwMode="auto">
            <a:xfrm flipH="1">
              <a:off x="168532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" name="Line 159"/>
            <p:cNvSpPr>
              <a:spLocks noChangeShapeType="1"/>
            </p:cNvSpPr>
            <p:nvPr/>
          </p:nvSpPr>
          <p:spPr bwMode="auto">
            <a:xfrm flipH="1">
              <a:off x="1888282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6" name="Line 160"/>
            <p:cNvSpPr>
              <a:spLocks noChangeShapeType="1"/>
            </p:cNvSpPr>
            <p:nvPr/>
          </p:nvSpPr>
          <p:spPr bwMode="auto">
            <a:xfrm flipH="1">
              <a:off x="2050652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7" name="Line 161"/>
            <p:cNvSpPr>
              <a:spLocks noChangeShapeType="1"/>
            </p:cNvSpPr>
            <p:nvPr/>
          </p:nvSpPr>
          <p:spPr bwMode="auto">
            <a:xfrm flipH="1">
              <a:off x="225361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8" name="Line 162"/>
            <p:cNvSpPr>
              <a:spLocks noChangeShapeType="1"/>
            </p:cNvSpPr>
            <p:nvPr/>
          </p:nvSpPr>
          <p:spPr bwMode="auto">
            <a:xfrm flipH="1">
              <a:off x="241598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9" name="Line 163"/>
            <p:cNvSpPr>
              <a:spLocks noChangeShapeType="1"/>
            </p:cNvSpPr>
            <p:nvPr/>
          </p:nvSpPr>
          <p:spPr bwMode="auto">
            <a:xfrm flipH="1">
              <a:off x="257835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0" name="Line 164"/>
            <p:cNvSpPr>
              <a:spLocks noChangeShapeType="1"/>
            </p:cNvSpPr>
            <p:nvPr/>
          </p:nvSpPr>
          <p:spPr bwMode="auto">
            <a:xfrm flipH="1">
              <a:off x="274072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1" name="Line 165"/>
            <p:cNvSpPr>
              <a:spLocks noChangeShapeType="1"/>
            </p:cNvSpPr>
            <p:nvPr/>
          </p:nvSpPr>
          <p:spPr bwMode="auto">
            <a:xfrm flipH="1">
              <a:off x="2943688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" name="Line 166"/>
            <p:cNvSpPr>
              <a:spLocks noChangeShapeType="1"/>
            </p:cNvSpPr>
            <p:nvPr/>
          </p:nvSpPr>
          <p:spPr bwMode="auto">
            <a:xfrm flipH="1">
              <a:off x="3146651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" name="Line 167"/>
            <p:cNvSpPr>
              <a:spLocks noChangeShapeType="1"/>
            </p:cNvSpPr>
            <p:nvPr/>
          </p:nvSpPr>
          <p:spPr bwMode="auto">
            <a:xfrm flipH="1">
              <a:off x="3349613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4" name="Line 168"/>
            <p:cNvSpPr>
              <a:spLocks noChangeShapeType="1"/>
            </p:cNvSpPr>
            <p:nvPr/>
          </p:nvSpPr>
          <p:spPr bwMode="auto">
            <a:xfrm flipH="1">
              <a:off x="355257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5" name="Line 169"/>
            <p:cNvSpPr>
              <a:spLocks noChangeShapeType="1"/>
            </p:cNvSpPr>
            <p:nvPr/>
          </p:nvSpPr>
          <p:spPr bwMode="auto">
            <a:xfrm flipH="1">
              <a:off x="371494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6" name="Line 170"/>
            <p:cNvSpPr>
              <a:spLocks noChangeShapeType="1"/>
            </p:cNvSpPr>
            <p:nvPr/>
          </p:nvSpPr>
          <p:spPr bwMode="auto">
            <a:xfrm flipH="1">
              <a:off x="387731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7" name="Line 171"/>
            <p:cNvSpPr>
              <a:spLocks noChangeShapeType="1"/>
            </p:cNvSpPr>
            <p:nvPr/>
          </p:nvSpPr>
          <p:spPr bwMode="auto">
            <a:xfrm flipH="1">
              <a:off x="403968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" name="Line 172"/>
            <p:cNvSpPr>
              <a:spLocks noChangeShapeType="1"/>
            </p:cNvSpPr>
            <p:nvPr/>
          </p:nvSpPr>
          <p:spPr bwMode="auto">
            <a:xfrm flipH="1">
              <a:off x="424264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9" name="Line 173"/>
            <p:cNvSpPr>
              <a:spLocks noChangeShapeType="1"/>
            </p:cNvSpPr>
            <p:nvPr/>
          </p:nvSpPr>
          <p:spPr bwMode="auto">
            <a:xfrm flipH="1">
              <a:off x="136058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0" name="组合 89"/>
          <p:cNvGrpSpPr/>
          <p:nvPr/>
        </p:nvGrpSpPr>
        <p:grpSpPr>
          <a:xfrm>
            <a:off x="1190526" y="4996002"/>
            <a:ext cx="3244410" cy="715594"/>
            <a:chOff x="838470" y="2797563"/>
            <a:chExt cx="3244410" cy="715594"/>
          </a:xfrm>
        </p:grpSpPr>
        <p:sp>
          <p:nvSpPr>
            <p:cNvPr id="91" name="Line 176"/>
            <p:cNvSpPr>
              <a:spLocks noChangeShapeType="1"/>
            </p:cNvSpPr>
            <p:nvPr/>
          </p:nvSpPr>
          <p:spPr bwMode="auto">
            <a:xfrm>
              <a:off x="838470" y="2797563"/>
              <a:ext cx="0" cy="7155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" name="Line 177"/>
            <p:cNvSpPr>
              <a:spLocks noChangeShapeType="1"/>
            </p:cNvSpPr>
            <p:nvPr/>
          </p:nvSpPr>
          <p:spPr bwMode="auto">
            <a:xfrm>
              <a:off x="4078830" y="2797563"/>
              <a:ext cx="0" cy="7155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3" name="Line 178"/>
            <p:cNvSpPr>
              <a:spLocks noChangeShapeType="1"/>
            </p:cNvSpPr>
            <p:nvPr/>
          </p:nvSpPr>
          <p:spPr bwMode="auto">
            <a:xfrm>
              <a:off x="2786880" y="3277607"/>
              <a:ext cx="1296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4" name="Line 179"/>
            <p:cNvSpPr>
              <a:spLocks noChangeShapeType="1"/>
            </p:cNvSpPr>
            <p:nvPr/>
          </p:nvSpPr>
          <p:spPr bwMode="auto">
            <a:xfrm flipH="1">
              <a:off x="845162" y="3277607"/>
              <a:ext cx="126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5" name="Text Box 180"/>
            <p:cNvSpPr txBox="1">
              <a:spLocks noChangeArrowheads="1"/>
            </p:cNvSpPr>
            <p:nvPr/>
          </p:nvSpPr>
          <p:spPr bwMode="auto">
            <a:xfrm>
              <a:off x="2289516" y="3112953"/>
              <a:ext cx="32558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l</a:t>
              </a:r>
            </a:p>
          </p:txBody>
        </p:sp>
      </p:grpSp>
      <p:grpSp>
        <p:nvGrpSpPr>
          <p:cNvPr id="96" name="组合 95"/>
          <p:cNvGrpSpPr/>
          <p:nvPr/>
        </p:nvGrpSpPr>
        <p:grpSpPr>
          <a:xfrm>
            <a:off x="706533" y="4125904"/>
            <a:ext cx="603595" cy="1040770"/>
            <a:chOff x="548729" y="1916832"/>
            <a:chExt cx="603595" cy="1040770"/>
          </a:xfrm>
        </p:grpSpPr>
        <p:sp>
          <p:nvSpPr>
            <p:cNvPr id="101" name="Rectangle 146"/>
            <p:cNvSpPr>
              <a:spLocks noChangeArrowheads="1"/>
            </p:cNvSpPr>
            <p:nvPr/>
          </p:nvSpPr>
          <p:spPr bwMode="auto">
            <a:xfrm>
              <a:off x="548729" y="2554321"/>
              <a:ext cx="504000" cy="40328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98" name="组合 53"/>
            <p:cNvGrpSpPr/>
            <p:nvPr/>
          </p:nvGrpSpPr>
          <p:grpSpPr>
            <a:xfrm>
              <a:off x="805812" y="1916832"/>
              <a:ext cx="346512" cy="619568"/>
              <a:chOff x="805812" y="1916832"/>
              <a:chExt cx="346512" cy="619568"/>
            </a:xfrm>
          </p:grpSpPr>
          <p:sp>
            <p:nvSpPr>
              <p:cNvPr id="99" name="Line 174"/>
              <p:cNvSpPr>
                <a:spLocks noChangeShapeType="1"/>
              </p:cNvSpPr>
              <p:nvPr/>
            </p:nvSpPr>
            <p:spPr bwMode="auto">
              <a:xfrm flipV="1">
                <a:off x="805812" y="2176400"/>
                <a:ext cx="0" cy="36000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0" name="Text Box 181"/>
              <p:cNvSpPr txBox="1">
                <a:spLocks noChangeArrowheads="1"/>
              </p:cNvSpPr>
              <p:nvPr/>
            </p:nvSpPr>
            <p:spPr bwMode="auto">
              <a:xfrm>
                <a:off x="827584" y="1916832"/>
                <a:ext cx="32474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b="1" i="1" dirty="0">
                    <a:solidFill>
                      <a:srgbClr val="0000FF"/>
                    </a:solidFill>
                    <a:latin typeface="Times New Roman" pitchFamily="18" charset="0"/>
                    <a:ea typeface="华文行楷" pitchFamily="2" charset="-122"/>
                    <a:cs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104" name="组合 103"/>
          <p:cNvGrpSpPr/>
          <p:nvPr/>
        </p:nvGrpSpPr>
        <p:grpSpPr>
          <a:xfrm>
            <a:off x="697715" y="4153042"/>
            <a:ext cx="587652" cy="1004150"/>
            <a:chOff x="3309021" y="1774076"/>
            <a:chExt cx="587652" cy="1004150"/>
          </a:xfrm>
        </p:grpSpPr>
        <p:sp>
          <p:nvSpPr>
            <p:cNvPr id="109" name="Rectangle 145"/>
            <p:cNvSpPr>
              <a:spLocks noChangeArrowheads="1"/>
            </p:cNvSpPr>
            <p:nvPr/>
          </p:nvSpPr>
          <p:spPr bwMode="auto">
            <a:xfrm>
              <a:off x="3309021" y="2374945"/>
              <a:ext cx="504000" cy="40328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06" name="组合 55"/>
            <p:cNvGrpSpPr/>
            <p:nvPr/>
          </p:nvGrpSpPr>
          <p:grpSpPr>
            <a:xfrm>
              <a:off x="3549315" y="1774076"/>
              <a:ext cx="347358" cy="589358"/>
              <a:chOff x="3549315" y="1774076"/>
              <a:chExt cx="347358" cy="589358"/>
            </a:xfrm>
          </p:grpSpPr>
          <p:sp>
            <p:nvSpPr>
              <p:cNvPr id="107" name="Line 175"/>
              <p:cNvSpPr>
                <a:spLocks noChangeShapeType="1"/>
              </p:cNvSpPr>
              <p:nvPr/>
            </p:nvSpPr>
            <p:spPr bwMode="auto">
              <a:xfrm flipH="1" flipV="1">
                <a:off x="3549315" y="2003434"/>
                <a:ext cx="0" cy="36000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prstDash val="sysDash"/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8" name="Text Box 182"/>
              <p:cNvSpPr txBox="1">
                <a:spLocks noChangeArrowheads="1"/>
              </p:cNvSpPr>
              <p:nvPr/>
            </p:nvSpPr>
            <p:spPr bwMode="auto">
              <a:xfrm>
                <a:off x="3571087" y="1774076"/>
                <a:ext cx="32558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b="1" i="1" dirty="0">
                    <a:solidFill>
                      <a:srgbClr val="0000FF"/>
                    </a:solidFill>
                    <a:latin typeface="Times New Roman" pitchFamily="18" charset="0"/>
                    <a:ea typeface="华文行楷" pitchFamily="2" charset="-122"/>
                    <a:cs typeface="Times New Roman" pitchFamily="18" charset="0"/>
                  </a:rPr>
                  <a:t>F</a:t>
                </a:r>
              </a:p>
            </p:txBody>
          </p:sp>
        </p:grpSp>
      </p:grpSp>
      <p:pic>
        <p:nvPicPr>
          <p:cNvPr id="102" name="Picture 2" descr="https://timgsa.baidu.com/timg?image&amp;quality=80&amp;size=b9999_10000&amp;sec=1553858840661&amp;di=3237c73c6e6cbfe7af4367b1bca1a6bd&amp;imgtype=0&amp;src=http%3A%2F%2Fpic.90sjimg.com%2Fdesign%2F00%2F64%2F69%2F98%2F594d017aa7b2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2" t="7392" r="13144" b="7600"/>
          <a:stretch/>
        </p:blipFill>
        <p:spPr bwMode="auto">
          <a:xfrm>
            <a:off x="5672881" y="2459446"/>
            <a:ext cx="2736304" cy="3312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3.7037E-6 L 0.31198 -0.0023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77" y="-11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6 L 0.3533 -0.0023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56" y="-11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矩形 81"/>
          <p:cNvSpPr/>
          <p:nvPr/>
        </p:nvSpPr>
        <p:spPr bwMode="auto">
          <a:xfrm>
            <a:off x="4410406" y="548680"/>
            <a:ext cx="4626090" cy="3528392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9918" y="622429"/>
            <a:ext cx="2265858" cy="646331"/>
          </a:xfr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功 </a:t>
            </a:r>
            <a:r>
              <a:rPr lang="en-US" altLang="zh-CN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(Work)  </a:t>
            </a:r>
            <a:endParaRPr lang="zh-CN" alt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6" name="Rectangle 3"/>
          <p:cNvSpPr txBox="1">
            <a:spLocks noRot="1" noChangeArrowheads="1"/>
          </p:cNvSpPr>
          <p:nvPr/>
        </p:nvSpPr>
        <p:spPr>
          <a:xfrm>
            <a:off x="285720" y="1556792"/>
            <a:ext cx="300039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两个必要因素：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83568" y="2132856"/>
            <a:ext cx="1359668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力</a:t>
            </a:r>
            <a:r>
              <a:rPr lang="en-US" altLang="zh-CN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</a:t>
            </a: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；</a:t>
            </a:r>
            <a:endParaRPr lang="zh-CN" altLang="en-US" sz="2800" b="1" dirty="0">
              <a:latin typeface="Times New Roman" pitchFamily="18" charset="0"/>
              <a:cs typeface="Times New Roman" pitchFamily="18" charset="0"/>
              <a:hlinkClick r:id="rId4" action="ppaction://hlinkfile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83568" y="2654042"/>
            <a:ext cx="4032448" cy="576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在</a:t>
            </a:r>
            <a:r>
              <a:rPr lang="en-US" altLang="zh-CN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</a:t>
            </a: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方向上发生位移</a:t>
            </a:r>
            <a:endParaRPr lang="zh-CN" altLang="en-US" sz="2800" b="1" dirty="0">
              <a:latin typeface="Times New Roman" pitchFamily="18" charset="0"/>
              <a:cs typeface="Times New Roman" pitchFamily="18" charset="0"/>
              <a:hlinkClick r:id="rId4" action="ppaction://hlinkfile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4593772" y="2265335"/>
            <a:ext cx="4018660" cy="108000"/>
            <a:chOff x="467544" y="2962700"/>
            <a:chExt cx="4018660" cy="165137"/>
          </a:xfrm>
        </p:grpSpPr>
        <p:sp>
          <p:nvSpPr>
            <p:cNvPr id="10" name="Line 144"/>
            <p:cNvSpPr>
              <a:spLocks noChangeShapeType="1"/>
            </p:cNvSpPr>
            <p:nvPr/>
          </p:nvSpPr>
          <p:spPr bwMode="auto">
            <a:xfrm>
              <a:off x="467544" y="2962700"/>
              <a:ext cx="401866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Line 151"/>
            <p:cNvSpPr>
              <a:spLocks noChangeShapeType="1"/>
            </p:cNvSpPr>
            <p:nvPr/>
          </p:nvSpPr>
          <p:spPr bwMode="auto">
            <a:xfrm flipH="1">
              <a:off x="508137" y="2962700"/>
              <a:ext cx="81185" cy="11009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Line 152"/>
            <p:cNvSpPr>
              <a:spLocks noChangeShapeType="1"/>
            </p:cNvSpPr>
            <p:nvPr/>
          </p:nvSpPr>
          <p:spPr bwMode="auto">
            <a:xfrm flipH="1">
              <a:off x="711099" y="2962700"/>
              <a:ext cx="81185" cy="11009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Line 153"/>
            <p:cNvSpPr>
              <a:spLocks noChangeShapeType="1"/>
            </p:cNvSpPr>
            <p:nvPr/>
          </p:nvSpPr>
          <p:spPr bwMode="auto">
            <a:xfrm flipH="1">
              <a:off x="119820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Line 154"/>
            <p:cNvSpPr>
              <a:spLocks noChangeShapeType="1"/>
            </p:cNvSpPr>
            <p:nvPr/>
          </p:nvSpPr>
          <p:spPr bwMode="auto">
            <a:xfrm flipH="1">
              <a:off x="119820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Line 155"/>
            <p:cNvSpPr>
              <a:spLocks noChangeShapeType="1"/>
            </p:cNvSpPr>
            <p:nvPr/>
          </p:nvSpPr>
          <p:spPr bwMode="auto">
            <a:xfrm flipH="1">
              <a:off x="995247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156"/>
            <p:cNvSpPr>
              <a:spLocks noChangeShapeType="1"/>
            </p:cNvSpPr>
            <p:nvPr/>
          </p:nvSpPr>
          <p:spPr bwMode="auto">
            <a:xfrm flipH="1">
              <a:off x="832877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157"/>
            <p:cNvSpPr>
              <a:spLocks noChangeShapeType="1"/>
            </p:cNvSpPr>
            <p:nvPr/>
          </p:nvSpPr>
          <p:spPr bwMode="auto">
            <a:xfrm flipH="1">
              <a:off x="152295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Line 158"/>
            <p:cNvSpPr>
              <a:spLocks noChangeShapeType="1"/>
            </p:cNvSpPr>
            <p:nvPr/>
          </p:nvSpPr>
          <p:spPr bwMode="auto">
            <a:xfrm flipH="1">
              <a:off x="168532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Line 159"/>
            <p:cNvSpPr>
              <a:spLocks noChangeShapeType="1"/>
            </p:cNvSpPr>
            <p:nvPr/>
          </p:nvSpPr>
          <p:spPr bwMode="auto">
            <a:xfrm flipH="1">
              <a:off x="1888282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160"/>
            <p:cNvSpPr>
              <a:spLocks noChangeShapeType="1"/>
            </p:cNvSpPr>
            <p:nvPr/>
          </p:nvSpPr>
          <p:spPr bwMode="auto">
            <a:xfrm flipH="1">
              <a:off x="2050652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161"/>
            <p:cNvSpPr>
              <a:spLocks noChangeShapeType="1"/>
            </p:cNvSpPr>
            <p:nvPr/>
          </p:nvSpPr>
          <p:spPr bwMode="auto">
            <a:xfrm flipH="1">
              <a:off x="225361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162"/>
            <p:cNvSpPr>
              <a:spLocks noChangeShapeType="1"/>
            </p:cNvSpPr>
            <p:nvPr/>
          </p:nvSpPr>
          <p:spPr bwMode="auto">
            <a:xfrm flipH="1">
              <a:off x="241598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163"/>
            <p:cNvSpPr>
              <a:spLocks noChangeShapeType="1"/>
            </p:cNvSpPr>
            <p:nvPr/>
          </p:nvSpPr>
          <p:spPr bwMode="auto">
            <a:xfrm flipH="1">
              <a:off x="257835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164"/>
            <p:cNvSpPr>
              <a:spLocks noChangeShapeType="1"/>
            </p:cNvSpPr>
            <p:nvPr/>
          </p:nvSpPr>
          <p:spPr bwMode="auto">
            <a:xfrm flipH="1">
              <a:off x="274072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Line 165"/>
            <p:cNvSpPr>
              <a:spLocks noChangeShapeType="1"/>
            </p:cNvSpPr>
            <p:nvPr/>
          </p:nvSpPr>
          <p:spPr bwMode="auto">
            <a:xfrm flipH="1">
              <a:off x="2943688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Line 166"/>
            <p:cNvSpPr>
              <a:spLocks noChangeShapeType="1"/>
            </p:cNvSpPr>
            <p:nvPr/>
          </p:nvSpPr>
          <p:spPr bwMode="auto">
            <a:xfrm flipH="1">
              <a:off x="3146651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Line 167"/>
            <p:cNvSpPr>
              <a:spLocks noChangeShapeType="1"/>
            </p:cNvSpPr>
            <p:nvPr/>
          </p:nvSpPr>
          <p:spPr bwMode="auto">
            <a:xfrm flipH="1">
              <a:off x="3349613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Line 168"/>
            <p:cNvSpPr>
              <a:spLocks noChangeShapeType="1"/>
            </p:cNvSpPr>
            <p:nvPr/>
          </p:nvSpPr>
          <p:spPr bwMode="auto">
            <a:xfrm flipH="1">
              <a:off x="355257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Line 169"/>
            <p:cNvSpPr>
              <a:spLocks noChangeShapeType="1"/>
            </p:cNvSpPr>
            <p:nvPr/>
          </p:nvSpPr>
          <p:spPr bwMode="auto">
            <a:xfrm flipH="1">
              <a:off x="371494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Line 170"/>
            <p:cNvSpPr>
              <a:spLocks noChangeShapeType="1"/>
            </p:cNvSpPr>
            <p:nvPr/>
          </p:nvSpPr>
          <p:spPr bwMode="auto">
            <a:xfrm flipH="1">
              <a:off x="387731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Line 171"/>
            <p:cNvSpPr>
              <a:spLocks noChangeShapeType="1"/>
            </p:cNvSpPr>
            <p:nvPr/>
          </p:nvSpPr>
          <p:spPr bwMode="auto">
            <a:xfrm flipH="1">
              <a:off x="403968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3" name="Line 172"/>
            <p:cNvSpPr>
              <a:spLocks noChangeShapeType="1"/>
            </p:cNvSpPr>
            <p:nvPr/>
          </p:nvSpPr>
          <p:spPr bwMode="auto">
            <a:xfrm flipH="1">
              <a:off x="424264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" name="Line 173"/>
            <p:cNvSpPr>
              <a:spLocks noChangeShapeType="1"/>
            </p:cNvSpPr>
            <p:nvPr/>
          </p:nvSpPr>
          <p:spPr bwMode="auto">
            <a:xfrm flipH="1">
              <a:off x="136058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5169836" y="2100198"/>
            <a:ext cx="2804834" cy="819715"/>
            <a:chOff x="838470" y="2797563"/>
            <a:chExt cx="2804834" cy="819715"/>
          </a:xfrm>
        </p:grpSpPr>
        <p:sp>
          <p:nvSpPr>
            <p:cNvPr id="36" name="Line 176"/>
            <p:cNvSpPr>
              <a:spLocks noChangeShapeType="1"/>
            </p:cNvSpPr>
            <p:nvPr/>
          </p:nvSpPr>
          <p:spPr bwMode="auto">
            <a:xfrm>
              <a:off x="838470" y="2797563"/>
              <a:ext cx="0" cy="7155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7" name="Line 177"/>
            <p:cNvSpPr>
              <a:spLocks noChangeShapeType="1"/>
            </p:cNvSpPr>
            <p:nvPr/>
          </p:nvSpPr>
          <p:spPr bwMode="auto">
            <a:xfrm>
              <a:off x="3635896" y="2797563"/>
              <a:ext cx="0" cy="7155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8" name="Line 178"/>
            <p:cNvSpPr>
              <a:spLocks noChangeShapeType="1"/>
            </p:cNvSpPr>
            <p:nvPr/>
          </p:nvSpPr>
          <p:spPr bwMode="auto">
            <a:xfrm>
              <a:off x="2455304" y="3458112"/>
              <a:ext cx="118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" name="Line 179"/>
            <p:cNvSpPr>
              <a:spLocks noChangeShapeType="1"/>
            </p:cNvSpPr>
            <p:nvPr/>
          </p:nvSpPr>
          <p:spPr bwMode="auto">
            <a:xfrm flipH="1">
              <a:off x="845162" y="3458112"/>
              <a:ext cx="118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0" name="Text Box 180"/>
            <p:cNvSpPr txBox="1">
              <a:spLocks noChangeArrowheads="1"/>
            </p:cNvSpPr>
            <p:nvPr/>
          </p:nvSpPr>
          <p:spPr bwMode="auto">
            <a:xfrm>
              <a:off x="2095264" y="3217168"/>
              <a:ext cx="32558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l</a:t>
              </a: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4510878" y="1219467"/>
            <a:ext cx="1296144" cy="1219067"/>
            <a:chOff x="4716016" y="1540157"/>
            <a:chExt cx="1296144" cy="1219067"/>
          </a:xfrm>
        </p:grpSpPr>
        <p:sp>
          <p:nvSpPr>
            <p:cNvPr id="42" name="Rectangle 146"/>
            <p:cNvSpPr>
              <a:spLocks noChangeArrowheads="1"/>
            </p:cNvSpPr>
            <p:nvPr/>
          </p:nvSpPr>
          <p:spPr bwMode="auto">
            <a:xfrm>
              <a:off x="4880095" y="2177646"/>
              <a:ext cx="504000" cy="40328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174"/>
            <p:cNvSpPr>
              <a:spLocks noChangeShapeType="1"/>
            </p:cNvSpPr>
            <p:nvPr/>
          </p:nvSpPr>
          <p:spPr bwMode="auto">
            <a:xfrm rot="2160000" flipV="1">
              <a:off x="5528717" y="1709323"/>
              <a:ext cx="46088" cy="52306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5" name="Text Box 181"/>
            <p:cNvSpPr txBox="1">
              <a:spLocks noChangeArrowheads="1"/>
            </p:cNvSpPr>
            <p:nvPr/>
          </p:nvSpPr>
          <p:spPr bwMode="auto">
            <a:xfrm>
              <a:off x="5687420" y="1540157"/>
              <a:ext cx="3247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i="1" dirty="0">
                  <a:solidFill>
                    <a:srgbClr val="0000FF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</a:p>
          </p:txBody>
        </p:sp>
        <p:sp>
          <p:nvSpPr>
            <p:cNvPr id="51" name="Line 176"/>
            <p:cNvSpPr>
              <a:spLocks noChangeShapeType="1"/>
            </p:cNvSpPr>
            <p:nvPr/>
          </p:nvSpPr>
          <p:spPr bwMode="auto">
            <a:xfrm flipV="1">
              <a:off x="5364088" y="2176400"/>
              <a:ext cx="5676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2" name="弧形 51"/>
            <p:cNvSpPr/>
            <p:nvPr/>
          </p:nvSpPr>
          <p:spPr>
            <a:xfrm>
              <a:off x="4716016" y="1844824"/>
              <a:ext cx="914400" cy="914400"/>
            </a:xfrm>
            <a:prstGeom prst="arc">
              <a:avLst>
                <a:gd name="adj1" fmla="val 19248554"/>
                <a:gd name="adj2" fmla="val 20674259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Text Box 180"/>
            <p:cNvSpPr txBox="1">
              <a:spLocks noChangeArrowheads="1"/>
            </p:cNvSpPr>
            <p:nvPr/>
          </p:nvSpPr>
          <p:spPr bwMode="auto">
            <a:xfrm>
              <a:off x="5543260" y="1866310"/>
              <a:ext cx="32558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θ</a:t>
              </a: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4510878" y="1214330"/>
            <a:ext cx="1296144" cy="1219067"/>
            <a:chOff x="4716016" y="1540157"/>
            <a:chExt cx="1296144" cy="1219067"/>
          </a:xfrm>
        </p:grpSpPr>
        <p:sp>
          <p:nvSpPr>
            <p:cNvPr id="56" name="Rectangle 146"/>
            <p:cNvSpPr>
              <a:spLocks noChangeArrowheads="1"/>
            </p:cNvSpPr>
            <p:nvPr/>
          </p:nvSpPr>
          <p:spPr bwMode="auto">
            <a:xfrm>
              <a:off x="4880095" y="2177646"/>
              <a:ext cx="504000" cy="40328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174"/>
            <p:cNvSpPr>
              <a:spLocks noChangeShapeType="1"/>
            </p:cNvSpPr>
            <p:nvPr/>
          </p:nvSpPr>
          <p:spPr bwMode="auto">
            <a:xfrm rot="2160000" flipV="1">
              <a:off x="5528717" y="1709323"/>
              <a:ext cx="46088" cy="52306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prstDash val="sysDash"/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8" name="Text Box 181"/>
            <p:cNvSpPr txBox="1">
              <a:spLocks noChangeArrowheads="1"/>
            </p:cNvSpPr>
            <p:nvPr/>
          </p:nvSpPr>
          <p:spPr bwMode="auto">
            <a:xfrm>
              <a:off x="5687420" y="1540157"/>
              <a:ext cx="3247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i="1" dirty="0">
                  <a:solidFill>
                    <a:srgbClr val="0000FF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</a:p>
          </p:txBody>
        </p:sp>
        <p:sp>
          <p:nvSpPr>
            <p:cNvPr id="59" name="Line 176"/>
            <p:cNvSpPr>
              <a:spLocks noChangeShapeType="1"/>
            </p:cNvSpPr>
            <p:nvPr/>
          </p:nvSpPr>
          <p:spPr bwMode="auto">
            <a:xfrm flipV="1">
              <a:off x="5364088" y="2176400"/>
              <a:ext cx="5676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" name="弧形 59"/>
            <p:cNvSpPr/>
            <p:nvPr/>
          </p:nvSpPr>
          <p:spPr>
            <a:xfrm>
              <a:off x="4716016" y="1844824"/>
              <a:ext cx="914400" cy="914400"/>
            </a:xfrm>
            <a:prstGeom prst="arc">
              <a:avLst>
                <a:gd name="adj1" fmla="val 19248554"/>
                <a:gd name="adj2" fmla="val 20674259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Text Box 180"/>
            <p:cNvSpPr txBox="1">
              <a:spLocks noChangeArrowheads="1"/>
            </p:cNvSpPr>
            <p:nvPr/>
          </p:nvSpPr>
          <p:spPr bwMode="auto">
            <a:xfrm>
              <a:off x="5543260" y="1860561"/>
              <a:ext cx="32558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θ</a:t>
              </a: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7765594" y="980728"/>
            <a:ext cx="1116000" cy="1080000"/>
            <a:chOff x="5868144" y="3933208"/>
            <a:chExt cx="1116000" cy="1080000"/>
          </a:xfrm>
        </p:grpSpPr>
        <p:sp>
          <p:nvSpPr>
            <p:cNvPr id="62" name="Line 176"/>
            <p:cNvSpPr>
              <a:spLocks noChangeShapeType="1"/>
            </p:cNvSpPr>
            <p:nvPr/>
          </p:nvSpPr>
          <p:spPr bwMode="auto">
            <a:xfrm>
              <a:off x="6084168" y="3933208"/>
              <a:ext cx="0" cy="108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triangle"/>
              <a:tailEnd type="none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3" name="Line 176"/>
            <p:cNvSpPr>
              <a:spLocks noChangeShapeType="1"/>
            </p:cNvSpPr>
            <p:nvPr/>
          </p:nvSpPr>
          <p:spPr bwMode="auto">
            <a:xfrm flipH="1" flipV="1">
              <a:off x="5868144" y="4797152"/>
              <a:ext cx="1116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triangle"/>
              <a:tailEnd type="none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3" name="Line 176"/>
          <p:cNvSpPr>
            <a:spLocks noChangeShapeType="1"/>
          </p:cNvSpPr>
          <p:nvPr/>
        </p:nvSpPr>
        <p:spPr bwMode="auto">
          <a:xfrm>
            <a:off x="8319886" y="1462860"/>
            <a:ext cx="0" cy="3960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/>
            <a:tailEnd type="none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" name="Line 176"/>
          <p:cNvSpPr>
            <a:spLocks noChangeShapeType="1"/>
          </p:cNvSpPr>
          <p:nvPr/>
        </p:nvSpPr>
        <p:spPr bwMode="auto">
          <a:xfrm>
            <a:off x="7981618" y="1484632"/>
            <a:ext cx="37342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/>
            <a:tailEnd type="none"/>
          </a:ln>
          <a:effectLst/>
        </p:spPr>
        <p:txBody>
          <a:bodyPr/>
          <a:lstStyle/>
          <a:p>
            <a:endParaRPr lang="zh-CN" altLang="en-US"/>
          </a:p>
        </p:txBody>
      </p:sp>
      <p:grpSp>
        <p:nvGrpSpPr>
          <p:cNvPr id="80" name="组合 79"/>
          <p:cNvGrpSpPr/>
          <p:nvPr/>
        </p:nvGrpSpPr>
        <p:grpSpPr>
          <a:xfrm>
            <a:off x="7981618" y="1772664"/>
            <a:ext cx="792088" cy="400110"/>
            <a:chOff x="6084168" y="4725144"/>
            <a:chExt cx="792088" cy="400110"/>
          </a:xfrm>
        </p:grpSpPr>
        <p:sp>
          <p:nvSpPr>
            <p:cNvPr id="75" name="Line 176"/>
            <p:cNvSpPr>
              <a:spLocks noChangeShapeType="1"/>
            </p:cNvSpPr>
            <p:nvPr/>
          </p:nvSpPr>
          <p:spPr bwMode="auto">
            <a:xfrm>
              <a:off x="6084168" y="4797152"/>
              <a:ext cx="373428" cy="0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prstDash val="solid"/>
              <a:round/>
              <a:headEnd type="none"/>
              <a:tailEnd type="arrow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7" name="Text Box 181"/>
            <p:cNvSpPr txBox="1">
              <a:spLocks noChangeArrowheads="1"/>
            </p:cNvSpPr>
            <p:nvPr/>
          </p:nvSpPr>
          <p:spPr bwMode="auto">
            <a:xfrm>
              <a:off x="6372200" y="4725144"/>
              <a:ext cx="50405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i="1" dirty="0" err="1">
                  <a:solidFill>
                    <a:srgbClr val="C0000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  <a:r>
                <a:rPr lang="en-US" altLang="zh-CN" sz="2000" b="1" i="1" baseline="-25000" dirty="0" err="1">
                  <a:solidFill>
                    <a:srgbClr val="C0000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x</a:t>
              </a:r>
              <a:endParaRPr lang="en-US" altLang="zh-CN" sz="2000" b="1" i="1" baseline="-25000" dirty="0">
                <a:solidFill>
                  <a:srgbClr val="C00000"/>
                </a:solidFill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7542878" y="1264414"/>
            <a:ext cx="504056" cy="576868"/>
            <a:chOff x="5645428" y="4216894"/>
            <a:chExt cx="504056" cy="576868"/>
          </a:xfrm>
        </p:grpSpPr>
        <p:sp>
          <p:nvSpPr>
            <p:cNvPr id="76" name="Line 176"/>
            <p:cNvSpPr>
              <a:spLocks noChangeShapeType="1"/>
            </p:cNvSpPr>
            <p:nvPr/>
          </p:nvSpPr>
          <p:spPr bwMode="auto">
            <a:xfrm>
              <a:off x="6084168" y="4397762"/>
              <a:ext cx="0" cy="396000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prstDash val="solid"/>
              <a:round/>
              <a:headEnd type="arrow"/>
              <a:tailEnd type="none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8" name="Text Box 181"/>
            <p:cNvSpPr txBox="1">
              <a:spLocks noChangeArrowheads="1"/>
            </p:cNvSpPr>
            <p:nvPr/>
          </p:nvSpPr>
          <p:spPr bwMode="auto">
            <a:xfrm>
              <a:off x="5645428" y="4216894"/>
              <a:ext cx="50405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i="1" dirty="0" err="1">
                  <a:solidFill>
                    <a:srgbClr val="C0000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  <a:r>
                <a:rPr lang="en-US" altLang="zh-CN" sz="2000" b="1" i="1" baseline="-25000" dirty="0" err="1">
                  <a:solidFill>
                    <a:srgbClr val="C0000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y</a:t>
              </a:r>
              <a:endParaRPr lang="en-US" altLang="zh-CN" sz="2000" b="1" i="1" baseline="-25000" dirty="0">
                <a:solidFill>
                  <a:srgbClr val="C00000"/>
                </a:solidFill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81" name="直接连接符 80"/>
          <p:cNvCxnSpPr/>
          <p:nvPr/>
        </p:nvCxnSpPr>
        <p:spPr>
          <a:xfrm rot="5400000">
            <a:off x="1062762" y="3409846"/>
            <a:ext cx="6444000" cy="1588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17"/>
          <p:cNvSpPr>
            <a:spLocks noChangeArrowheads="1"/>
          </p:cNvSpPr>
          <p:nvPr/>
        </p:nvSpPr>
        <p:spPr bwMode="auto">
          <a:xfrm>
            <a:off x="4355976" y="591071"/>
            <a:ext cx="3024336" cy="46166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 about</a:t>
            </a:r>
            <a:endParaRPr kumimoji="1" lang="zh-CN" alt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4" name="Text Box 180"/>
          <p:cNvSpPr txBox="1">
            <a:spLocks noChangeArrowheads="1"/>
          </p:cNvSpPr>
          <p:nvPr/>
        </p:nvSpPr>
        <p:spPr bwMode="auto">
          <a:xfrm>
            <a:off x="8696170" y="1790394"/>
            <a:ext cx="3255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 b="1" i="1" dirty="0">
                <a:latin typeface="Times New Roman" pitchFamily="18" charset="0"/>
                <a:ea typeface="华文行楷" pitchFamily="2" charset="-122"/>
                <a:cs typeface="Times New Roman" pitchFamily="18" charset="0"/>
              </a:rPr>
              <a:t>x</a:t>
            </a:r>
          </a:p>
        </p:txBody>
      </p:sp>
      <p:sp>
        <p:nvSpPr>
          <p:cNvPr id="85" name="Text Box 180"/>
          <p:cNvSpPr txBox="1">
            <a:spLocks noChangeArrowheads="1"/>
          </p:cNvSpPr>
          <p:nvPr/>
        </p:nvSpPr>
        <p:spPr bwMode="auto">
          <a:xfrm>
            <a:off x="7702798" y="836712"/>
            <a:ext cx="3255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 b="1" i="1" dirty="0">
                <a:latin typeface="Times New Roman" pitchFamily="18" charset="0"/>
                <a:ea typeface="华文行楷" pitchFamily="2" charset="-122"/>
                <a:cs typeface="Times New Roman" pitchFamily="18" charset="0"/>
              </a:rPr>
              <a:t>y</a:t>
            </a:r>
          </a:p>
        </p:txBody>
      </p:sp>
      <p:graphicFrame>
        <p:nvGraphicFramePr>
          <p:cNvPr id="86" name="Object 2"/>
          <p:cNvGraphicFramePr>
            <a:graphicFrameLocks noChangeAspect="1"/>
          </p:cNvGraphicFramePr>
          <p:nvPr/>
        </p:nvGraphicFramePr>
        <p:xfrm>
          <a:off x="4606925" y="3141663"/>
          <a:ext cx="79216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73" name="公式" r:id="rId5" imgW="558720" imgH="228600" progId="Equation.3">
                  <p:embed/>
                </p:oleObj>
              </mc:Choice>
              <mc:Fallback>
                <p:oleObj name="公式" r:id="rId5" imgW="55872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6925" y="3141663"/>
                        <a:ext cx="792163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473700" y="3162300"/>
          <a:ext cx="129063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74" name="公式" r:id="rId7" imgW="838080" imgH="203040" progId="Equation.3">
                  <p:embed/>
                </p:oleObj>
              </mc:Choice>
              <mc:Fallback>
                <p:oleObj name="公式" r:id="rId7" imgW="83808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162300"/>
                        <a:ext cx="1290638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4572000" y="3621460"/>
          <a:ext cx="727111" cy="383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75" name="公式" r:id="rId9" imgW="457200" imgH="241200" progId="Equation.3">
                  <p:embed/>
                </p:oleObj>
              </mc:Choice>
              <mc:Fallback>
                <p:oleObj name="公式" r:id="rId9" imgW="45720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21460"/>
                        <a:ext cx="727111" cy="383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右大括号 69"/>
          <p:cNvSpPr/>
          <p:nvPr/>
        </p:nvSpPr>
        <p:spPr>
          <a:xfrm>
            <a:off x="6804248" y="3356992"/>
            <a:ext cx="72008" cy="504056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7412038" y="3451225"/>
          <a:ext cx="13747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76" name="公式" r:id="rId11" imgW="812520" imgH="177480" progId="Equation.3">
                  <p:embed/>
                </p:oleObj>
              </mc:Choice>
              <mc:Fallback>
                <p:oleObj name="公式" r:id="rId11" imgW="81252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2038" y="3451225"/>
                        <a:ext cx="13747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Rectangle 3"/>
          <p:cNvSpPr txBox="1">
            <a:spLocks noRot="1" noChangeArrowheads="1"/>
          </p:cNvSpPr>
          <p:nvPr/>
        </p:nvSpPr>
        <p:spPr>
          <a:xfrm>
            <a:off x="284178" y="3434130"/>
            <a:ext cx="300039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计算式：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720725" y="4149725"/>
          <a:ext cx="15367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77" name="公式" r:id="rId13" imgW="812520" imgH="177480" progId="Equation.3">
                  <p:embed/>
                </p:oleObj>
              </mc:Choice>
              <mc:Fallback>
                <p:oleObj name="公式" r:id="rId13" imgW="8125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" y="4149725"/>
                        <a:ext cx="1536700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矩形 87"/>
          <p:cNvSpPr/>
          <p:nvPr/>
        </p:nvSpPr>
        <p:spPr>
          <a:xfrm>
            <a:off x="676876" y="4077072"/>
            <a:ext cx="1620000" cy="432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9" name="Rectangle 3"/>
          <p:cNvSpPr txBox="1">
            <a:spLocks noRot="1" noChangeArrowheads="1"/>
          </p:cNvSpPr>
          <p:nvPr/>
        </p:nvSpPr>
        <p:spPr>
          <a:xfrm>
            <a:off x="275460" y="5373216"/>
            <a:ext cx="328842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单位：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joule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92" name="组合 91"/>
          <p:cNvGrpSpPr/>
          <p:nvPr/>
        </p:nvGrpSpPr>
        <p:grpSpPr>
          <a:xfrm>
            <a:off x="2339752" y="3356992"/>
            <a:ext cx="1446470" cy="612000"/>
            <a:chOff x="3269164" y="2410002"/>
            <a:chExt cx="1446470" cy="612000"/>
          </a:xfrm>
        </p:grpSpPr>
        <p:sp>
          <p:nvSpPr>
            <p:cNvPr id="93" name="云形标注 92"/>
            <p:cNvSpPr/>
            <p:nvPr/>
          </p:nvSpPr>
          <p:spPr>
            <a:xfrm>
              <a:off x="3269164" y="2410002"/>
              <a:ext cx="1404000" cy="612000"/>
            </a:xfrm>
            <a:prstGeom prst="cloudCallout">
              <a:avLst>
                <a:gd name="adj1" fmla="val -61420"/>
                <a:gd name="adj2" fmla="val 5563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94" name="矩形 93"/>
            <p:cNvSpPr/>
            <p:nvPr/>
          </p:nvSpPr>
          <p:spPr>
            <a:xfrm>
              <a:off x="3299862" y="2467494"/>
              <a:ext cx="141577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恒力做功</a:t>
              </a:r>
            </a:p>
          </p:txBody>
        </p:sp>
      </p:grpSp>
      <p:graphicFrame>
        <p:nvGraphicFramePr>
          <p:cNvPr id="95" name="Object 4"/>
          <p:cNvGraphicFramePr>
            <a:graphicFrameLocks noChangeAspect="1"/>
          </p:cNvGraphicFramePr>
          <p:nvPr/>
        </p:nvGraphicFramePr>
        <p:xfrm>
          <a:off x="4572000" y="5128728"/>
          <a:ext cx="1179708" cy="337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78" name="公式" r:id="rId15" imgW="711000" imgH="203040" progId="Equation.3">
                  <p:embed/>
                </p:oleObj>
              </mc:Choice>
              <mc:Fallback>
                <p:oleObj name="公式" r:id="rId15" imgW="71100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128728"/>
                        <a:ext cx="1179708" cy="337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" name="燕尾形箭头 95"/>
          <p:cNvSpPr/>
          <p:nvPr/>
        </p:nvSpPr>
        <p:spPr>
          <a:xfrm>
            <a:off x="5778558" y="5200736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97" name="Object 5"/>
          <p:cNvGraphicFramePr>
            <a:graphicFrameLocks noChangeAspect="1"/>
          </p:cNvGraphicFramePr>
          <p:nvPr/>
        </p:nvGraphicFramePr>
        <p:xfrm>
          <a:off x="6134404" y="5161387"/>
          <a:ext cx="948899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79" name="公式" r:id="rId17" imgW="583920" imgH="177480" progId="Equation.3">
                  <p:embed/>
                </p:oleObj>
              </mc:Choice>
              <mc:Fallback>
                <p:oleObj name="公式" r:id="rId17" imgW="58392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404" y="5161387"/>
                        <a:ext cx="948899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Rectangle 3"/>
          <p:cNvSpPr txBox="1">
            <a:spLocks noRot="1" noChangeArrowheads="1"/>
          </p:cNvSpPr>
          <p:nvPr/>
        </p:nvSpPr>
        <p:spPr>
          <a:xfrm>
            <a:off x="4283968" y="4442242"/>
            <a:ext cx="208823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正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负功：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燕尾形箭头 98"/>
          <p:cNvSpPr/>
          <p:nvPr/>
        </p:nvSpPr>
        <p:spPr>
          <a:xfrm>
            <a:off x="7155687" y="5200735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0" name="Object 5"/>
          <p:cNvGraphicFramePr>
            <a:graphicFrameLocks noChangeAspect="1"/>
          </p:cNvGraphicFramePr>
          <p:nvPr/>
        </p:nvGraphicFramePr>
        <p:xfrm>
          <a:off x="7524328" y="5160826"/>
          <a:ext cx="65881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80" name="公式" r:id="rId19" imgW="406080" imgH="177480" progId="Equation.3">
                  <p:embed/>
                </p:oleObj>
              </mc:Choice>
              <mc:Fallback>
                <p:oleObj name="公式" r:id="rId19" imgW="40608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5160826"/>
                        <a:ext cx="658812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" name="组合 102"/>
          <p:cNvGrpSpPr/>
          <p:nvPr/>
        </p:nvGrpSpPr>
        <p:grpSpPr>
          <a:xfrm>
            <a:off x="8207896" y="5013176"/>
            <a:ext cx="936104" cy="504056"/>
            <a:chOff x="6660232" y="4941168"/>
            <a:chExt cx="936104" cy="504056"/>
          </a:xfrm>
        </p:grpSpPr>
        <p:sp>
          <p:nvSpPr>
            <p:cNvPr id="101" name="Rectangle 3"/>
            <p:cNvSpPr txBox="1">
              <a:spLocks noRot="1" noChangeArrowheads="1"/>
            </p:cNvSpPr>
            <p:nvPr/>
          </p:nvSpPr>
          <p:spPr>
            <a:xfrm>
              <a:off x="6660232" y="4941168"/>
              <a:ext cx="936104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5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zh-CN" altLang="en-US" sz="2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正功</a:t>
              </a:r>
              <a:endPara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02" name="矩形 101"/>
            <p:cNvSpPr/>
            <p:nvPr/>
          </p:nvSpPr>
          <p:spPr>
            <a:xfrm>
              <a:off x="6732240" y="5013176"/>
              <a:ext cx="756000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91" name="Object 4"/>
          <p:cNvGraphicFramePr>
            <a:graphicFrameLocks noChangeAspect="1"/>
          </p:cNvGraphicFramePr>
          <p:nvPr/>
        </p:nvGraphicFramePr>
        <p:xfrm>
          <a:off x="4751388" y="5567692"/>
          <a:ext cx="820737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81" name="公式" r:id="rId21" imgW="495000" imgH="203040" progId="Equation.3">
                  <p:embed/>
                </p:oleObj>
              </mc:Choice>
              <mc:Fallback>
                <p:oleObj name="公式" r:id="rId21" imgW="49500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388" y="5567692"/>
                        <a:ext cx="820737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燕尾形箭头 103"/>
          <p:cNvSpPr/>
          <p:nvPr/>
        </p:nvSpPr>
        <p:spPr>
          <a:xfrm>
            <a:off x="5778558" y="5639476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5" name="Object 5"/>
          <p:cNvGraphicFramePr>
            <a:graphicFrameLocks noChangeAspect="1"/>
          </p:cNvGraphicFramePr>
          <p:nvPr/>
        </p:nvGraphicFramePr>
        <p:xfrm>
          <a:off x="6134404" y="5600127"/>
          <a:ext cx="948899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82" name="公式" r:id="rId23" imgW="583920" imgH="177480" progId="Equation.3">
                  <p:embed/>
                </p:oleObj>
              </mc:Choice>
              <mc:Fallback>
                <p:oleObj name="公式" r:id="rId23" imgW="583920" imgH="177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404" y="5600127"/>
                        <a:ext cx="948899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" name="燕尾形箭头 105"/>
          <p:cNvSpPr/>
          <p:nvPr/>
        </p:nvSpPr>
        <p:spPr>
          <a:xfrm>
            <a:off x="7155687" y="5639475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7" name="Object 5"/>
          <p:cNvGraphicFramePr>
            <a:graphicFrameLocks noChangeAspect="1"/>
          </p:cNvGraphicFramePr>
          <p:nvPr/>
        </p:nvGraphicFramePr>
        <p:xfrm>
          <a:off x="7524328" y="5599566"/>
          <a:ext cx="65881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83" name="公式" r:id="rId25" imgW="406080" imgH="177480" progId="Equation.3">
                  <p:embed/>
                </p:oleObj>
              </mc:Choice>
              <mc:Fallback>
                <p:oleObj name="公式" r:id="rId25" imgW="406080" imgH="177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5599566"/>
                        <a:ext cx="658812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4"/>
          <p:cNvGraphicFramePr>
            <a:graphicFrameLocks noChangeAspect="1"/>
          </p:cNvGraphicFramePr>
          <p:nvPr/>
        </p:nvGraphicFramePr>
        <p:xfrm>
          <a:off x="4355976" y="5992689"/>
          <a:ext cx="151606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84" name="公式" r:id="rId27" imgW="914400" imgH="203040" progId="Equation.3">
                  <p:embed/>
                </p:oleObj>
              </mc:Choice>
              <mc:Fallback>
                <p:oleObj name="公式" r:id="rId27" imgW="914400" imgH="203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5992689"/>
                        <a:ext cx="1516063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燕尾形箭头 111"/>
          <p:cNvSpPr/>
          <p:nvPr/>
        </p:nvSpPr>
        <p:spPr>
          <a:xfrm>
            <a:off x="5868144" y="6064832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3" name="Object 5"/>
          <p:cNvGraphicFramePr>
            <a:graphicFrameLocks noChangeAspect="1"/>
          </p:cNvGraphicFramePr>
          <p:nvPr/>
        </p:nvGraphicFramePr>
        <p:xfrm>
          <a:off x="6156176" y="6025483"/>
          <a:ext cx="948899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85" name="公式" r:id="rId29" imgW="583920" imgH="177480" progId="Equation.3">
                  <p:embed/>
                </p:oleObj>
              </mc:Choice>
              <mc:Fallback>
                <p:oleObj name="公式" r:id="rId29" imgW="583920" imgH="177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6025483"/>
                        <a:ext cx="948899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" name="燕尾形箭头 113"/>
          <p:cNvSpPr/>
          <p:nvPr/>
        </p:nvSpPr>
        <p:spPr>
          <a:xfrm>
            <a:off x="7164288" y="6064831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5" name="Object 5"/>
          <p:cNvGraphicFramePr>
            <a:graphicFrameLocks noChangeAspect="1"/>
          </p:cNvGraphicFramePr>
          <p:nvPr/>
        </p:nvGraphicFramePr>
        <p:xfrm>
          <a:off x="7524328" y="6024922"/>
          <a:ext cx="65881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86" name="公式" r:id="rId31" imgW="406080" imgH="177480" progId="Equation.3">
                  <p:embed/>
                </p:oleObj>
              </mc:Choice>
              <mc:Fallback>
                <p:oleObj name="公式" r:id="rId31" imgW="406080" imgH="177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6024922"/>
                        <a:ext cx="658812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组合 115"/>
          <p:cNvGrpSpPr/>
          <p:nvPr/>
        </p:nvGrpSpPr>
        <p:grpSpPr>
          <a:xfrm>
            <a:off x="8207896" y="5877272"/>
            <a:ext cx="936104" cy="504056"/>
            <a:chOff x="6660232" y="4941168"/>
            <a:chExt cx="936104" cy="504056"/>
          </a:xfrm>
        </p:grpSpPr>
        <p:sp>
          <p:nvSpPr>
            <p:cNvPr id="117" name="Rectangle 3"/>
            <p:cNvSpPr txBox="1">
              <a:spLocks noRot="1" noChangeArrowheads="1"/>
            </p:cNvSpPr>
            <p:nvPr/>
          </p:nvSpPr>
          <p:spPr>
            <a:xfrm>
              <a:off x="6660232" y="4941168"/>
              <a:ext cx="936104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5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zh-CN" altLang="en-US" sz="2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负功</a:t>
              </a:r>
              <a:endPara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18" name="矩形 117"/>
            <p:cNvSpPr/>
            <p:nvPr/>
          </p:nvSpPr>
          <p:spPr>
            <a:xfrm>
              <a:off x="6732240" y="5013176"/>
              <a:ext cx="756000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9" name="燕尾形箭头 118"/>
          <p:cNvSpPr/>
          <p:nvPr/>
        </p:nvSpPr>
        <p:spPr>
          <a:xfrm>
            <a:off x="7020304" y="3501008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7" name="组合 126"/>
          <p:cNvGrpSpPr/>
          <p:nvPr/>
        </p:nvGrpSpPr>
        <p:grpSpPr>
          <a:xfrm>
            <a:off x="2987824" y="476672"/>
            <a:ext cx="936000" cy="612000"/>
            <a:chOff x="3290936" y="2442660"/>
            <a:chExt cx="936000" cy="612000"/>
          </a:xfrm>
        </p:grpSpPr>
        <p:sp>
          <p:nvSpPr>
            <p:cNvPr id="128" name="云形标注 127"/>
            <p:cNvSpPr/>
            <p:nvPr/>
          </p:nvSpPr>
          <p:spPr>
            <a:xfrm>
              <a:off x="3290936" y="2442660"/>
              <a:ext cx="936000" cy="612000"/>
            </a:xfrm>
            <a:prstGeom prst="cloudCallout">
              <a:avLst>
                <a:gd name="adj1" fmla="val -82354"/>
                <a:gd name="adj2" fmla="val 2006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29" name="矩形 128"/>
            <p:cNvSpPr/>
            <p:nvPr/>
          </p:nvSpPr>
          <p:spPr>
            <a:xfrm>
              <a:off x="3341172" y="2467494"/>
              <a:ext cx="8483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scalar</a:t>
              </a:r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grpSp>
        <p:nvGrpSpPr>
          <p:cNvPr id="109" name="组合 108"/>
          <p:cNvGrpSpPr/>
          <p:nvPr/>
        </p:nvGrpSpPr>
        <p:grpSpPr>
          <a:xfrm>
            <a:off x="859908" y="5949280"/>
            <a:ext cx="1839884" cy="642942"/>
            <a:chOff x="859908" y="6098426"/>
            <a:chExt cx="1839884" cy="642942"/>
          </a:xfrm>
        </p:grpSpPr>
        <p:sp>
          <p:nvSpPr>
            <p:cNvPr id="90" name="Rectangle 3"/>
            <p:cNvSpPr txBox="1">
              <a:spLocks noRot="1" noChangeArrowheads="1"/>
            </p:cNvSpPr>
            <p:nvPr/>
          </p:nvSpPr>
          <p:spPr>
            <a:xfrm>
              <a:off x="859908" y="6098426"/>
              <a:ext cx="1839884" cy="64294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1 J = 1 </a:t>
              </a:r>
              <a:r>
                <a:rPr lang="en-US" altLang="zh-CN" sz="2400" b="1" dirty="0" err="1">
                  <a:latin typeface="Times New Roman" pitchFamily="18" charset="0"/>
                  <a:cs typeface="Times New Roman" pitchFamily="18" charset="0"/>
                </a:rPr>
                <a:t>N·m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" name="矩形 107"/>
            <p:cNvSpPr/>
            <p:nvPr/>
          </p:nvSpPr>
          <p:spPr>
            <a:xfrm>
              <a:off x="921364" y="6180384"/>
              <a:ext cx="1584000" cy="396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0" name="矩形 109"/>
          <p:cNvSpPr>
            <a:spLocks noChangeArrowheads="1"/>
          </p:cNvSpPr>
          <p:nvPr/>
        </p:nvSpPr>
        <p:spPr bwMode="auto">
          <a:xfrm>
            <a:off x="2195736" y="-243408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grpSp>
        <p:nvGrpSpPr>
          <p:cNvPr id="123" name="组合 122"/>
          <p:cNvGrpSpPr/>
          <p:nvPr/>
        </p:nvGrpSpPr>
        <p:grpSpPr>
          <a:xfrm>
            <a:off x="1698372" y="4664078"/>
            <a:ext cx="1433468" cy="504000"/>
            <a:chOff x="1979712" y="3494316"/>
            <a:chExt cx="1433468" cy="504000"/>
          </a:xfrm>
        </p:grpSpPr>
        <p:sp>
          <p:nvSpPr>
            <p:cNvPr id="121" name="椭圆形标注 120"/>
            <p:cNvSpPr/>
            <p:nvPr/>
          </p:nvSpPr>
          <p:spPr>
            <a:xfrm>
              <a:off x="1979712" y="3494316"/>
              <a:ext cx="1433468" cy="504000"/>
            </a:xfrm>
            <a:prstGeom prst="wedgeEllipseCallout">
              <a:avLst>
                <a:gd name="adj1" fmla="val -25348"/>
                <a:gd name="adj2" fmla="val -94926"/>
              </a:avLst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019062" y="3557936"/>
              <a:ext cx="13941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7030A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F</a:t>
              </a:r>
              <a:r>
                <a:rPr lang="zh-CN" altLang="en-US" b="1" dirty="0">
                  <a:solidFill>
                    <a:srgbClr val="7030A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与</a:t>
              </a:r>
              <a:r>
                <a:rPr lang="en-US" altLang="zh-CN" b="1" i="1" dirty="0">
                  <a:solidFill>
                    <a:srgbClr val="7030A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zh-CN" altLang="en-US" b="1" dirty="0">
                  <a:solidFill>
                    <a:srgbClr val="7030A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的夹角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0.30712 -0.0023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00" y="-10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500"/>
                            </p:stCondLst>
                            <p:childTnLst>
                              <p:par>
                                <p:cTn id="17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500"/>
                            </p:stCondLst>
                            <p:childTnLst>
                              <p:par>
                                <p:cTn id="19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000"/>
                            </p:stCondLst>
                            <p:childTnLst>
                              <p:par>
                                <p:cTn id="19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500"/>
                            </p:stCondLst>
                            <p:childTnLst>
                              <p:par>
                                <p:cTn id="2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000"/>
                            </p:stCondLst>
                            <p:childTnLst>
                              <p:par>
                                <p:cTn id="2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28674" grpId="0" animBg="1"/>
      <p:bldP spid="6" grpId="0"/>
      <p:bldP spid="7" grpId="0"/>
      <p:bldP spid="8" grpId="0"/>
      <p:bldP spid="73" grpId="0" animBg="1"/>
      <p:bldP spid="74" grpId="0" animBg="1"/>
      <p:bldP spid="83" grpId="0"/>
      <p:bldP spid="84" grpId="0"/>
      <p:bldP spid="85" grpId="0"/>
      <p:bldP spid="70" grpId="0" animBg="1"/>
      <p:bldP spid="87" grpId="0"/>
      <p:bldP spid="88" grpId="0" animBg="1"/>
      <p:bldP spid="89" grpId="0"/>
      <p:bldP spid="96" grpId="0" animBg="1"/>
      <p:bldP spid="98" grpId="0"/>
      <p:bldP spid="99" grpId="0" animBg="1"/>
      <p:bldP spid="104" grpId="0" animBg="1"/>
      <p:bldP spid="106" grpId="0" animBg="1"/>
      <p:bldP spid="112" grpId="0" animBg="1"/>
      <p:bldP spid="114" grpId="0" animBg="1"/>
      <p:bldP spid="119" grpId="0" animBg="1"/>
      <p:bldP spid="1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179512" y="674693"/>
            <a:ext cx="8784976" cy="5747727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1】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某固定斜面，高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 m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，长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 m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。质量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kg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物体从斜面顶端沿斜面下滑，物体与斜面间动摩擦因数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μ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0.1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。则物体从顶端滑到底端过程中，重力、滑动摩擦力、支持力分别对物体做功？（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10 m/s</a:t>
            </a:r>
            <a:r>
              <a:rPr lang="en-US" altLang="zh-CN" sz="28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lnSpc>
                <a:spcPct val="125000"/>
              </a:lnSpc>
              <a:spcBef>
                <a:spcPct val="50000"/>
              </a:spcBef>
            </a:pPr>
            <a:endParaRPr lang="zh-CN" altLang="en-US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63" name="组合 62"/>
          <p:cNvGrpSpPr/>
          <p:nvPr/>
        </p:nvGrpSpPr>
        <p:grpSpPr>
          <a:xfrm>
            <a:off x="6738120" y="3590452"/>
            <a:ext cx="1728192" cy="864096"/>
            <a:chOff x="6516216" y="2852936"/>
            <a:chExt cx="1728192" cy="864096"/>
          </a:xfrm>
        </p:grpSpPr>
        <p:sp>
          <p:nvSpPr>
            <p:cNvPr id="54" name="直角三角形 53"/>
            <p:cNvSpPr/>
            <p:nvPr/>
          </p:nvSpPr>
          <p:spPr>
            <a:xfrm rot="16200000">
              <a:off x="6948264" y="2420888"/>
              <a:ext cx="864096" cy="1728192"/>
            </a:xfrm>
            <a:prstGeom prst="rtTriangl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矩形 54"/>
            <p:cNvSpPr/>
            <p:nvPr/>
          </p:nvSpPr>
          <p:spPr>
            <a:xfrm rot="19980000">
              <a:off x="7277870" y="2932914"/>
              <a:ext cx="360040" cy="2880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7695996" y="3828248"/>
            <a:ext cx="557514" cy="683128"/>
            <a:chOff x="7474092" y="2778816"/>
            <a:chExt cx="557514" cy="683128"/>
          </a:xfrm>
        </p:grpSpPr>
        <p:cxnSp>
          <p:nvCxnSpPr>
            <p:cNvPr id="67" name="直接箭头连接符 66"/>
            <p:cNvCxnSpPr/>
            <p:nvPr/>
          </p:nvCxnSpPr>
          <p:spPr>
            <a:xfrm>
              <a:off x="7474092" y="2778816"/>
              <a:ext cx="0" cy="61200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 Box 181"/>
            <p:cNvSpPr txBox="1">
              <a:spLocks noChangeArrowheads="1"/>
            </p:cNvSpPr>
            <p:nvPr/>
          </p:nvSpPr>
          <p:spPr bwMode="auto">
            <a:xfrm>
              <a:off x="7480784" y="3123390"/>
              <a:ext cx="5508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0000FF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mg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7445341" y="3142938"/>
            <a:ext cx="471557" cy="676072"/>
            <a:chOff x="7236137" y="2093506"/>
            <a:chExt cx="471557" cy="676072"/>
          </a:xfrm>
        </p:grpSpPr>
        <p:cxnSp>
          <p:nvCxnSpPr>
            <p:cNvPr id="69" name="直接箭头连接符 68"/>
            <p:cNvCxnSpPr>
              <a:cxnSpLocks noChangeAspect="1"/>
            </p:cNvCxnSpPr>
            <p:nvPr/>
          </p:nvCxnSpPr>
          <p:spPr>
            <a:xfrm rot="660000" flipH="1" flipV="1">
              <a:off x="7236137" y="2373578"/>
              <a:ext cx="297000" cy="39600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 Box 181"/>
            <p:cNvSpPr txBox="1">
              <a:spLocks noChangeArrowheads="1"/>
            </p:cNvSpPr>
            <p:nvPr/>
          </p:nvSpPr>
          <p:spPr bwMode="auto">
            <a:xfrm>
              <a:off x="7258068" y="2093506"/>
              <a:ext cx="44962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0000FF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N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7695996" y="3395814"/>
            <a:ext cx="700806" cy="432434"/>
            <a:chOff x="7474092" y="2346382"/>
            <a:chExt cx="700806" cy="432434"/>
          </a:xfrm>
        </p:grpSpPr>
        <p:cxnSp>
          <p:nvCxnSpPr>
            <p:cNvPr id="71" name="直接箭头连接符 70"/>
            <p:cNvCxnSpPr/>
            <p:nvPr/>
          </p:nvCxnSpPr>
          <p:spPr>
            <a:xfrm flipV="1">
              <a:off x="7474092" y="2634800"/>
              <a:ext cx="288032" cy="144016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181"/>
            <p:cNvSpPr txBox="1">
              <a:spLocks noChangeArrowheads="1"/>
            </p:cNvSpPr>
            <p:nvPr/>
          </p:nvSpPr>
          <p:spPr bwMode="auto">
            <a:xfrm rot="20047610">
              <a:off x="7725272" y="2346382"/>
              <a:ext cx="44962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0000FF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</a:p>
          </p:txBody>
        </p:sp>
      </p:grpSp>
      <p:cxnSp>
        <p:nvCxnSpPr>
          <p:cNvPr id="15" name="直接连接符 14"/>
          <p:cNvCxnSpPr/>
          <p:nvPr/>
        </p:nvCxnSpPr>
        <p:spPr>
          <a:xfrm>
            <a:off x="323528" y="2924944"/>
            <a:ext cx="8532000" cy="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组合 20"/>
          <p:cNvGrpSpPr/>
          <p:nvPr/>
        </p:nvGrpSpPr>
        <p:grpSpPr>
          <a:xfrm>
            <a:off x="6883323" y="3112522"/>
            <a:ext cx="1305977" cy="1143421"/>
            <a:chOff x="6362239" y="4187625"/>
            <a:chExt cx="1305977" cy="1143421"/>
          </a:xfrm>
        </p:grpSpPr>
        <p:cxnSp>
          <p:nvCxnSpPr>
            <p:cNvPr id="17" name="直接箭头连接符 16"/>
            <p:cNvCxnSpPr>
              <a:cxnSpLocks noChangeAspect="1"/>
            </p:cNvCxnSpPr>
            <p:nvPr/>
          </p:nvCxnSpPr>
          <p:spPr>
            <a:xfrm flipV="1">
              <a:off x="6516216" y="4653136"/>
              <a:ext cx="1152000" cy="576000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17"/>
            <p:cNvCxnSpPr>
              <a:cxnSpLocks noChangeAspect="1"/>
            </p:cNvCxnSpPr>
            <p:nvPr/>
          </p:nvCxnSpPr>
          <p:spPr>
            <a:xfrm rot="660000" flipH="1" flipV="1">
              <a:off x="6779231" y="4359046"/>
              <a:ext cx="729000" cy="972000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Box 181"/>
            <p:cNvSpPr txBox="1">
              <a:spLocks noChangeArrowheads="1"/>
            </p:cNvSpPr>
            <p:nvPr/>
          </p:nvSpPr>
          <p:spPr bwMode="auto">
            <a:xfrm rot="20047610">
              <a:off x="6362239" y="4914884"/>
              <a:ext cx="44962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x</a:t>
              </a:r>
            </a:p>
          </p:txBody>
        </p:sp>
        <p:sp>
          <p:nvSpPr>
            <p:cNvPr id="20" name="Text Box 181"/>
            <p:cNvSpPr txBox="1">
              <a:spLocks noChangeArrowheads="1"/>
            </p:cNvSpPr>
            <p:nvPr/>
          </p:nvSpPr>
          <p:spPr bwMode="auto">
            <a:xfrm rot="20047610">
              <a:off x="6639844" y="4187625"/>
              <a:ext cx="44962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y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51520" y="308381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8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重力做功</a:t>
            </a:r>
          </a:p>
        </p:txBody>
      </p:sp>
      <p:graphicFrame>
        <p:nvGraphicFramePr>
          <p:cNvPr id="79873" name="Object 1"/>
          <p:cNvGraphicFramePr>
            <a:graphicFrameLocks noChangeAspect="1"/>
          </p:cNvGraphicFramePr>
          <p:nvPr/>
        </p:nvGraphicFramePr>
        <p:xfrm>
          <a:off x="2007055" y="3173998"/>
          <a:ext cx="1366838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00" name="公式" r:id="rId4" imgW="965160" imgH="228600" progId="Equation.3">
                  <p:embed/>
                </p:oleObj>
              </mc:Choice>
              <mc:Fallback>
                <p:oleObj name="公式" r:id="rId4" imgW="96516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7055" y="3173998"/>
                        <a:ext cx="1366838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组合 23"/>
          <p:cNvGrpSpPr/>
          <p:nvPr/>
        </p:nvGrpSpPr>
        <p:grpSpPr>
          <a:xfrm rot="5400000">
            <a:off x="8153624" y="3859387"/>
            <a:ext cx="864094" cy="325586"/>
            <a:chOff x="838470" y="3263120"/>
            <a:chExt cx="864094" cy="325586"/>
          </a:xfrm>
        </p:grpSpPr>
        <p:sp>
          <p:nvSpPr>
            <p:cNvPr id="25" name="Line 176"/>
            <p:cNvSpPr>
              <a:spLocks noChangeShapeType="1"/>
            </p:cNvSpPr>
            <p:nvPr/>
          </p:nvSpPr>
          <p:spPr bwMode="auto">
            <a:xfrm>
              <a:off x="838470" y="3365270"/>
              <a:ext cx="0" cy="18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Line 177"/>
            <p:cNvSpPr>
              <a:spLocks noChangeShapeType="1"/>
            </p:cNvSpPr>
            <p:nvPr/>
          </p:nvSpPr>
          <p:spPr bwMode="auto">
            <a:xfrm>
              <a:off x="1702564" y="3371834"/>
              <a:ext cx="0" cy="18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Line 178"/>
            <p:cNvSpPr>
              <a:spLocks noChangeShapeType="1"/>
            </p:cNvSpPr>
            <p:nvPr/>
          </p:nvSpPr>
          <p:spPr bwMode="auto">
            <a:xfrm>
              <a:off x="1365765" y="3458114"/>
              <a:ext cx="3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Line 179"/>
            <p:cNvSpPr>
              <a:spLocks noChangeShapeType="1"/>
            </p:cNvSpPr>
            <p:nvPr/>
          </p:nvSpPr>
          <p:spPr bwMode="auto">
            <a:xfrm flipH="1">
              <a:off x="845160" y="3458114"/>
              <a:ext cx="28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Text Box 180"/>
            <p:cNvSpPr txBox="1">
              <a:spLocks noChangeArrowheads="1"/>
            </p:cNvSpPr>
            <p:nvPr/>
          </p:nvSpPr>
          <p:spPr bwMode="auto">
            <a:xfrm rot="16200000">
              <a:off x="1082992" y="3272024"/>
              <a:ext cx="3255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h</a:t>
              </a: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52071" y="3803143"/>
            <a:ext cx="2375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8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摩擦力做功</a:t>
            </a:r>
          </a:p>
        </p:txBody>
      </p:sp>
      <p:graphicFrame>
        <p:nvGraphicFramePr>
          <p:cNvPr id="38" name="Object 1"/>
          <p:cNvGraphicFramePr>
            <a:graphicFrameLocks noChangeAspect="1"/>
          </p:cNvGraphicFramePr>
          <p:nvPr/>
        </p:nvGraphicFramePr>
        <p:xfrm>
          <a:off x="2373045" y="3875042"/>
          <a:ext cx="1582291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01" name="公式" r:id="rId6" imgW="1015920" imgH="253800" progId="Equation.3">
                  <p:embed/>
                </p:oleObj>
              </mc:Choice>
              <mc:Fallback>
                <p:oleObj name="公式" r:id="rId6" imgW="101592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045" y="3875042"/>
                        <a:ext cx="1582291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3955336" y="3920187"/>
          <a:ext cx="1420812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02" name="公式" r:id="rId8" imgW="1002960" imgH="203040" progId="Equation.3">
                  <p:embed/>
                </p:oleObj>
              </mc:Choice>
              <mc:Fallback>
                <p:oleObj name="公式" r:id="rId8" imgW="100296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36" y="3920187"/>
                        <a:ext cx="1420812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组合 42"/>
          <p:cNvGrpSpPr/>
          <p:nvPr/>
        </p:nvGrpSpPr>
        <p:grpSpPr>
          <a:xfrm>
            <a:off x="6978527" y="4198675"/>
            <a:ext cx="426169" cy="393948"/>
            <a:chOff x="6756623" y="3548633"/>
            <a:chExt cx="426169" cy="393948"/>
          </a:xfrm>
        </p:grpSpPr>
        <p:sp>
          <p:nvSpPr>
            <p:cNvPr id="41" name="Text Box 180"/>
            <p:cNvSpPr txBox="1">
              <a:spLocks noChangeArrowheads="1"/>
            </p:cNvSpPr>
            <p:nvPr/>
          </p:nvSpPr>
          <p:spPr bwMode="auto">
            <a:xfrm>
              <a:off x="6857206" y="3548633"/>
              <a:ext cx="3255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θ</a:t>
              </a:r>
            </a:p>
          </p:txBody>
        </p:sp>
        <p:sp>
          <p:nvSpPr>
            <p:cNvPr id="42" name="弧形 41"/>
            <p:cNvSpPr/>
            <p:nvPr/>
          </p:nvSpPr>
          <p:spPr>
            <a:xfrm>
              <a:off x="6756623" y="3654549"/>
              <a:ext cx="144016" cy="288032"/>
            </a:xfrm>
            <a:prstGeom prst="arc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4050366" y="315038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30 J</a:t>
            </a:r>
            <a:endParaRPr lang="zh-CN" altLang="en-US" sz="2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357396" y="387923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-4 J</a:t>
            </a:r>
            <a:endParaRPr lang="zh-CN" altLang="en-US" sz="2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7585776" y="3774570"/>
            <a:ext cx="369584" cy="540241"/>
            <a:chOff x="7363872" y="3124528"/>
            <a:chExt cx="369584" cy="540241"/>
          </a:xfrm>
        </p:grpSpPr>
        <p:sp>
          <p:nvSpPr>
            <p:cNvPr id="47" name="弧形 46"/>
            <p:cNvSpPr/>
            <p:nvPr/>
          </p:nvSpPr>
          <p:spPr>
            <a:xfrm rot="12810207" flipH="1">
              <a:off x="7363872" y="3124528"/>
              <a:ext cx="288032" cy="288032"/>
            </a:xfrm>
            <a:prstGeom prst="arc">
              <a:avLst>
                <a:gd name="adj1" fmla="val 17171356"/>
                <a:gd name="adj2" fmla="val 19807461"/>
              </a:avLst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Text Box 180"/>
            <p:cNvSpPr txBox="1">
              <a:spLocks noChangeArrowheads="1"/>
            </p:cNvSpPr>
            <p:nvPr/>
          </p:nvSpPr>
          <p:spPr bwMode="auto">
            <a:xfrm>
              <a:off x="7407870" y="3356992"/>
              <a:ext cx="3255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θ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58763" y="4501451"/>
            <a:ext cx="2513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8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支持力做功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995936" y="4574501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0 J</a:t>
            </a:r>
            <a:endParaRPr lang="zh-CN" altLang="en-US" sz="2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79878" name="Object 6"/>
          <p:cNvGraphicFramePr>
            <a:graphicFrameLocks noChangeAspect="1"/>
          </p:cNvGraphicFramePr>
          <p:nvPr/>
        </p:nvGraphicFramePr>
        <p:xfrm>
          <a:off x="3384716" y="3195398"/>
          <a:ext cx="72008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03" name="公式" r:id="rId10" imgW="431640" imgH="203040" progId="Equation.3">
                  <p:embed/>
                </p:oleObj>
              </mc:Choice>
              <mc:Fallback>
                <p:oleObj name="公式" r:id="rId10" imgW="43164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716" y="3195398"/>
                        <a:ext cx="720080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组合 51"/>
          <p:cNvGrpSpPr/>
          <p:nvPr/>
        </p:nvGrpSpPr>
        <p:grpSpPr>
          <a:xfrm>
            <a:off x="8196878" y="3525319"/>
            <a:ext cx="435792" cy="459168"/>
            <a:chOff x="7382470" y="3146869"/>
            <a:chExt cx="435792" cy="459168"/>
          </a:xfrm>
        </p:grpSpPr>
        <p:sp>
          <p:nvSpPr>
            <p:cNvPr id="53" name="弧形 52"/>
            <p:cNvSpPr/>
            <p:nvPr/>
          </p:nvSpPr>
          <p:spPr>
            <a:xfrm rot="16785961" flipH="1">
              <a:off x="7530230" y="3146869"/>
              <a:ext cx="288032" cy="288032"/>
            </a:xfrm>
            <a:prstGeom prst="arc">
              <a:avLst>
                <a:gd name="adj1" fmla="val 16621410"/>
                <a:gd name="adj2" fmla="val 21366872"/>
              </a:avLst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Text Box 180"/>
            <p:cNvSpPr txBox="1">
              <a:spLocks noChangeArrowheads="1"/>
            </p:cNvSpPr>
            <p:nvPr/>
          </p:nvSpPr>
          <p:spPr bwMode="auto">
            <a:xfrm>
              <a:off x="7382470" y="3298260"/>
              <a:ext cx="3255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α</a:t>
              </a:r>
            </a:p>
          </p:txBody>
        </p:sp>
      </p:grpSp>
      <p:graphicFrame>
        <p:nvGraphicFramePr>
          <p:cNvPr id="79879" name="Object 7"/>
          <p:cNvGraphicFramePr>
            <a:graphicFrameLocks noChangeAspect="1"/>
          </p:cNvGraphicFramePr>
          <p:nvPr/>
        </p:nvGraphicFramePr>
        <p:xfrm>
          <a:off x="2504629" y="4572095"/>
          <a:ext cx="15430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04" name="公式" r:id="rId12" imgW="990360" imgH="241200" progId="Equation.3">
                  <p:embed/>
                </p:oleObj>
              </mc:Choice>
              <mc:Fallback>
                <p:oleObj name="公式" r:id="rId12" imgW="990360" imgH="241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629" y="4572095"/>
                        <a:ext cx="154305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7" name="组合 56"/>
          <p:cNvGrpSpPr/>
          <p:nvPr/>
        </p:nvGrpSpPr>
        <p:grpSpPr>
          <a:xfrm>
            <a:off x="4770446" y="3073043"/>
            <a:ext cx="936104" cy="504056"/>
            <a:chOff x="6660232" y="4941168"/>
            <a:chExt cx="936104" cy="504056"/>
          </a:xfrm>
        </p:grpSpPr>
        <p:sp>
          <p:nvSpPr>
            <p:cNvPr id="58" name="Rectangle 3"/>
            <p:cNvSpPr txBox="1">
              <a:spLocks noRot="1" noChangeArrowheads="1"/>
            </p:cNvSpPr>
            <p:nvPr/>
          </p:nvSpPr>
          <p:spPr>
            <a:xfrm>
              <a:off x="6660232" y="4941168"/>
              <a:ext cx="936104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5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zh-CN" altLang="en-US" sz="28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正功</a:t>
              </a:r>
              <a:endParaRPr lang="en-US" altLang="zh-CN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59" name="矩形 58"/>
            <p:cNvSpPr/>
            <p:nvPr/>
          </p:nvSpPr>
          <p:spPr>
            <a:xfrm>
              <a:off x="6741765" y="5041751"/>
              <a:ext cx="756000" cy="396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6012160" y="3763793"/>
            <a:ext cx="936104" cy="532583"/>
            <a:chOff x="6660232" y="4941168"/>
            <a:chExt cx="936104" cy="532583"/>
          </a:xfrm>
        </p:grpSpPr>
        <p:sp>
          <p:nvSpPr>
            <p:cNvPr id="61" name="Rectangle 3"/>
            <p:cNvSpPr txBox="1">
              <a:spLocks noRot="1" noChangeArrowheads="1"/>
            </p:cNvSpPr>
            <p:nvPr/>
          </p:nvSpPr>
          <p:spPr>
            <a:xfrm>
              <a:off x="6660232" y="4941168"/>
              <a:ext cx="936104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5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zh-CN" altLang="en-US" sz="28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负功</a:t>
              </a:r>
              <a:endParaRPr lang="en-US" altLang="zh-CN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6741765" y="5041751"/>
              <a:ext cx="756000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4" name="矩形 63"/>
          <p:cNvSpPr/>
          <p:nvPr/>
        </p:nvSpPr>
        <p:spPr>
          <a:xfrm>
            <a:off x="2015820" y="5085184"/>
            <a:ext cx="4899786" cy="1116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矩形 64"/>
          <p:cNvSpPr/>
          <p:nvPr/>
        </p:nvSpPr>
        <p:spPr>
          <a:xfrm>
            <a:off x="2088572" y="5113648"/>
            <a:ext cx="10039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正功</a:t>
            </a:r>
          </a:p>
        </p:txBody>
      </p:sp>
      <p:sp>
        <p:nvSpPr>
          <p:cNvPr id="66" name="矩形 65"/>
          <p:cNvSpPr/>
          <p:nvPr/>
        </p:nvSpPr>
        <p:spPr>
          <a:xfrm>
            <a:off x="2891546" y="5114673"/>
            <a:ext cx="4017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→ 动力做功，促进运动</a:t>
            </a:r>
          </a:p>
        </p:txBody>
      </p:sp>
      <p:sp>
        <p:nvSpPr>
          <p:cNvPr id="72" name="矩形 71"/>
          <p:cNvSpPr/>
          <p:nvPr/>
        </p:nvSpPr>
        <p:spPr>
          <a:xfrm>
            <a:off x="2084378" y="5641059"/>
            <a:ext cx="1152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负功</a:t>
            </a:r>
          </a:p>
        </p:txBody>
      </p:sp>
      <p:sp>
        <p:nvSpPr>
          <p:cNvPr id="73" name="矩形 72"/>
          <p:cNvSpPr/>
          <p:nvPr/>
        </p:nvSpPr>
        <p:spPr>
          <a:xfrm>
            <a:off x="2876466" y="5642084"/>
            <a:ext cx="42158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→ 阻力做功，阻碍运动</a:t>
            </a:r>
          </a:p>
        </p:txBody>
      </p:sp>
      <p:sp>
        <p:nvSpPr>
          <p:cNvPr id="74" name="矩形 73"/>
          <p:cNvSpPr>
            <a:spLocks noChangeArrowheads="1"/>
          </p:cNvSpPr>
          <p:nvPr/>
        </p:nvSpPr>
        <p:spPr bwMode="auto">
          <a:xfrm>
            <a:off x="6890965" y="4797152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9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ldLvl="0" animBg="1" autoUpdateAnimBg="0"/>
      <p:bldP spid="22" grpId="0"/>
      <p:bldP spid="37" grpId="0"/>
      <p:bldP spid="44" grpId="0"/>
      <p:bldP spid="45" grpId="0"/>
      <p:bldP spid="50" grpId="0"/>
      <p:bldP spid="51" grpId="0"/>
      <p:bldP spid="64" grpId="0" animBg="1"/>
      <p:bldP spid="65" grpId="0"/>
      <p:bldP spid="66" grpId="0"/>
      <p:bldP spid="72" grpId="0"/>
      <p:bldP spid="73" grpId="0"/>
      <p:bldP spid="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136980" y="587605"/>
            <a:ext cx="8856984" cy="5976000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  <a:spcBef>
                <a:spcPct val="50000"/>
              </a:spcBef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1】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某固定斜面，高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 m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，长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 m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。质量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kg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物体从斜面顶端沿斜面下滑，物体与斜面间动摩擦因数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μ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0.1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。则物体从顶端滑到底端过程中，合力所做总功？（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10 m/s</a:t>
            </a:r>
            <a:r>
              <a:rPr lang="en-US" altLang="zh-CN" sz="26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lnSpc>
                <a:spcPct val="125000"/>
              </a:lnSpc>
              <a:spcBef>
                <a:spcPct val="50000"/>
              </a:spcBef>
            </a:pPr>
            <a:endParaRPr lang="zh-CN" altLang="en-US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2" name="组合 62"/>
          <p:cNvGrpSpPr/>
          <p:nvPr/>
        </p:nvGrpSpPr>
        <p:grpSpPr>
          <a:xfrm>
            <a:off x="6738120" y="3503364"/>
            <a:ext cx="1728192" cy="864096"/>
            <a:chOff x="6516216" y="2852936"/>
            <a:chExt cx="1728192" cy="864096"/>
          </a:xfrm>
        </p:grpSpPr>
        <p:sp>
          <p:nvSpPr>
            <p:cNvPr id="54" name="直角三角形 53"/>
            <p:cNvSpPr/>
            <p:nvPr/>
          </p:nvSpPr>
          <p:spPr>
            <a:xfrm rot="16200000">
              <a:off x="6948264" y="2420888"/>
              <a:ext cx="864096" cy="1728192"/>
            </a:xfrm>
            <a:prstGeom prst="rtTriangl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矩形 54"/>
            <p:cNvSpPr/>
            <p:nvPr/>
          </p:nvSpPr>
          <p:spPr>
            <a:xfrm rot="19980000">
              <a:off x="7277870" y="2932914"/>
              <a:ext cx="360040" cy="2880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" name="组合 9"/>
          <p:cNvGrpSpPr/>
          <p:nvPr/>
        </p:nvGrpSpPr>
        <p:grpSpPr>
          <a:xfrm>
            <a:off x="7695996" y="3741160"/>
            <a:ext cx="557514" cy="683128"/>
            <a:chOff x="7474092" y="2778816"/>
            <a:chExt cx="557514" cy="683128"/>
          </a:xfrm>
        </p:grpSpPr>
        <p:cxnSp>
          <p:nvCxnSpPr>
            <p:cNvPr id="67" name="直接箭头连接符 66"/>
            <p:cNvCxnSpPr/>
            <p:nvPr/>
          </p:nvCxnSpPr>
          <p:spPr>
            <a:xfrm>
              <a:off x="7474092" y="2778816"/>
              <a:ext cx="0" cy="61200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 Box 181"/>
            <p:cNvSpPr txBox="1">
              <a:spLocks noChangeArrowheads="1"/>
            </p:cNvSpPr>
            <p:nvPr/>
          </p:nvSpPr>
          <p:spPr bwMode="auto">
            <a:xfrm>
              <a:off x="7480784" y="3123390"/>
              <a:ext cx="5508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0000FF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mg</a:t>
              </a:r>
            </a:p>
          </p:txBody>
        </p:sp>
      </p:grpSp>
      <p:grpSp>
        <p:nvGrpSpPr>
          <p:cNvPr id="4" name="组合 12"/>
          <p:cNvGrpSpPr/>
          <p:nvPr/>
        </p:nvGrpSpPr>
        <p:grpSpPr>
          <a:xfrm>
            <a:off x="7445341" y="3055850"/>
            <a:ext cx="471557" cy="676072"/>
            <a:chOff x="7236137" y="2093506"/>
            <a:chExt cx="471557" cy="676072"/>
          </a:xfrm>
        </p:grpSpPr>
        <p:cxnSp>
          <p:nvCxnSpPr>
            <p:cNvPr id="69" name="直接箭头连接符 68"/>
            <p:cNvCxnSpPr>
              <a:cxnSpLocks noChangeAspect="1"/>
            </p:cNvCxnSpPr>
            <p:nvPr/>
          </p:nvCxnSpPr>
          <p:spPr>
            <a:xfrm rot="660000" flipH="1" flipV="1">
              <a:off x="7236137" y="2373578"/>
              <a:ext cx="297000" cy="39600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 Box 181"/>
            <p:cNvSpPr txBox="1">
              <a:spLocks noChangeArrowheads="1"/>
            </p:cNvSpPr>
            <p:nvPr/>
          </p:nvSpPr>
          <p:spPr bwMode="auto">
            <a:xfrm>
              <a:off x="7258068" y="2093506"/>
              <a:ext cx="44962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0000FF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N</a:t>
              </a:r>
            </a:p>
          </p:txBody>
        </p:sp>
      </p:grpSp>
      <p:grpSp>
        <p:nvGrpSpPr>
          <p:cNvPr id="5" name="组合 13"/>
          <p:cNvGrpSpPr/>
          <p:nvPr/>
        </p:nvGrpSpPr>
        <p:grpSpPr>
          <a:xfrm>
            <a:off x="7695996" y="3308726"/>
            <a:ext cx="700806" cy="432434"/>
            <a:chOff x="7474092" y="2346382"/>
            <a:chExt cx="700806" cy="432434"/>
          </a:xfrm>
        </p:grpSpPr>
        <p:cxnSp>
          <p:nvCxnSpPr>
            <p:cNvPr id="71" name="直接箭头连接符 70"/>
            <p:cNvCxnSpPr/>
            <p:nvPr/>
          </p:nvCxnSpPr>
          <p:spPr>
            <a:xfrm flipV="1">
              <a:off x="7474092" y="2634800"/>
              <a:ext cx="288032" cy="144016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181"/>
            <p:cNvSpPr txBox="1">
              <a:spLocks noChangeArrowheads="1"/>
            </p:cNvSpPr>
            <p:nvPr/>
          </p:nvSpPr>
          <p:spPr bwMode="auto">
            <a:xfrm rot="20047610">
              <a:off x="7725272" y="2346382"/>
              <a:ext cx="44962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0000FF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</a:p>
          </p:txBody>
        </p:sp>
      </p:grpSp>
      <p:cxnSp>
        <p:nvCxnSpPr>
          <p:cNvPr id="15" name="直接连接符 14"/>
          <p:cNvCxnSpPr/>
          <p:nvPr/>
        </p:nvCxnSpPr>
        <p:spPr>
          <a:xfrm>
            <a:off x="323528" y="2276872"/>
            <a:ext cx="8532000" cy="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20"/>
          <p:cNvGrpSpPr/>
          <p:nvPr/>
        </p:nvGrpSpPr>
        <p:grpSpPr>
          <a:xfrm>
            <a:off x="6883323" y="3025434"/>
            <a:ext cx="1305977" cy="1143421"/>
            <a:chOff x="6362239" y="4187625"/>
            <a:chExt cx="1305977" cy="1143421"/>
          </a:xfrm>
        </p:grpSpPr>
        <p:cxnSp>
          <p:nvCxnSpPr>
            <p:cNvPr id="17" name="直接箭头连接符 16"/>
            <p:cNvCxnSpPr>
              <a:cxnSpLocks noChangeAspect="1"/>
            </p:cNvCxnSpPr>
            <p:nvPr/>
          </p:nvCxnSpPr>
          <p:spPr>
            <a:xfrm flipV="1">
              <a:off x="6516216" y="4653136"/>
              <a:ext cx="1152000" cy="576000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17"/>
            <p:cNvCxnSpPr>
              <a:cxnSpLocks noChangeAspect="1"/>
            </p:cNvCxnSpPr>
            <p:nvPr/>
          </p:nvCxnSpPr>
          <p:spPr>
            <a:xfrm rot="660000" flipH="1" flipV="1">
              <a:off x="6779231" y="4359046"/>
              <a:ext cx="729000" cy="972000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Box 181"/>
            <p:cNvSpPr txBox="1">
              <a:spLocks noChangeArrowheads="1"/>
            </p:cNvSpPr>
            <p:nvPr/>
          </p:nvSpPr>
          <p:spPr bwMode="auto">
            <a:xfrm rot="20047610">
              <a:off x="6362239" y="4914884"/>
              <a:ext cx="44962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x</a:t>
              </a:r>
            </a:p>
          </p:txBody>
        </p:sp>
        <p:sp>
          <p:nvSpPr>
            <p:cNvPr id="20" name="Text Box 181"/>
            <p:cNvSpPr txBox="1">
              <a:spLocks noChangeArrowheads="1"/>
            </p:cNvSpPr>
            <p:nvPr/>
          </p:nvSpPr>
          <p:spPr bwMode="auto">
            <a:xfrm rot="20047610">
              <a:off x="6639844" y="4187625"/>
              <a:ext cx="44962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y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51520" y="2405808"/>
            <a:ext cx="19442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i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Method</a:t>
            </a:r>
            <a:r>
              <a:rPr lang="en-US" altLang="zh-CN" sz="26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1:</a:t>
            </a:r>
            <a:endParaRPr lang="zh-CN" altLang="en-US" sz="2600" b="1" dirty="0">
              <a:solidFill>
                <a:srgbClr val="00B0F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8" name="组合 42"/>
          <p:cNvGrpSpPr/>
          <p:nvPr/>
        </p:nvGrpSpPr>
        <p:grpSpPr>
          <a:xfrm>
            <a:off x="6978527" y="4111587"/>
            <a:ext cx="426169" cy="393948"/>
            <a:chOff x="6756623" y="3548633"/>
            <a:chExt cx="426169" cy="393948"/>
          </a:xfrm>
        </p:grpSpPr>
        <p:sp>
          <p:nvSpPr>
            <p:cNvPr id="41" name="Text Box 180"/>
            <p:cNvSpPr txBox="1">
              <a:spLocks noChangeArrowheads="1"/>
            </p:cNvSpPr>
            <p:nvPr/>
          </p:nvSpPr>
          <p:spPr bwMode="auto">
            <a:xfrm>
              <a:off x="6857206" y="3548633"/>
              <a:ext cx="3255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θ</a:t>
              </a:r>
            </a:p>
          </p:txBody>
        </p:sp>
        <p:sp>
          <p:nvSpPr>
            <p:cNvPr id="42" name="弧形 41"/>
            <p:cNvSpPr/>
            <p:nvPr/>
          </p:nvSpPr>
          <p:spPr>
            <a:xfrm>
              <a:off x="6756623" y="3654549"/>
              <a:ext cx="144016" cy="288032"/>
            </a:xfrm>
            <a:prstGeom prst="arc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627784" y="2972147"/>
            <a:ext cx="3096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30 J + (-4 J) + 0 = 26 J</a:t>
            </a:r>
            <a:endParaRPr lang="zh-CN" altLang="en-US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0" name="组合 48"/>
          <p:cNvGrpSpPr/>
          <p:nvPr/>
        </p:nvGrpSpPr>
        <p:grpSpPr>
          <a:xfrm>
            <a:off x="7585776" y="3687482"/>
            <a:ext cx="369584" cy="540241"/>
            <a:chOff x="7363872" y="3124528"/>
            <a:chExt cx="369584" cy="540241"/>
          </a:xfrm>
        </p:grpSpPr>
        <p:sp>
          <p:nvSpPr>
            <p:cNvPr id="47" name="弧形 46"/>
            <p:cNvSpPr/>
            <p:nvPr/>
          </p:nvSpPr>
          <p:spPr>
            <a:xfrm rot="12810207" flipH="1">
              <a:off x="7363872" y="3124528"/>
              <a:ext cx="288032" cy="288032"/>
            </a:xfrm>
            <a:prstGeom prst="arc">
              <a:avLst>
                <a:gd name="adj1" fmla="val 17171356"/>
                <a:gd name="adj2" fmla="val 19807461"/>
              </a:avLst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Text Box 180"/>
            <p:cNvSpPr txBox="1">
              <a:spLocks noChangeArrowheads="1"/>
            </p:cNvSpPr>
            <p:nvPr/>
          </p:nvSpPr>
          <p:spPr bwMode="auto">
            <a:xfrm>
              <a:off x="7407870" y="3356992"/>
              <a:ext cx="3255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θ</a:t>
              </a:r>
            </a:p>
          </p:txBody>
        </p:sp>
      </p:grp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467544" y="2981872"/>
          <a:ext cx="221117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5" name="公式" r:id="rId4" imgW="1282680" imgH="241200" progId="Equation.3">
                  <p:embed/>
                </p:oleObj>
              </mc:Choice>
              <mc:Fallback>
                <p:oleObj name="公式" r:id="rId4" imgW="1282680" imgH="241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981872"/>
                        <a:ext cx="2211173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251520" y="3466764"/>
            <a:ext cx="19442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i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Method</a:t>
            </a:r>
            <a:r>
              <a:rPr lang="en-US" altLang="zh-CN" sz="26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2:</a:t>
            </a:r>
            <a:endParaRPr lang="zh-CN" altLang="en-US" sz="2600" b="1" dirty="0">
              <a:solidFill>
                <a:srgbClr val="00B0F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87048" name="Object 8"/>
          <p:cNvGraphicFramePr>
            <a:graphicFrameLocks noChangeAspect="1"/>
          </p:cNvGraphicFramePr>
          <p:nvPr/>
        </p:nvGraphicFramePr>
        <p:xfrm>
          <a:off x="352425" y="4062413"/>
          <a:ext cx="20129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6" name="公式" r:id="rId6" imgW="1168200" imgH="228600" progId="Equation.3">
                  <p:embed/>
                </p:oleObj>
              </mc:Choice>
              <mc:Fallback>
                <p:oleObj name="公式" r:id="rId6" imgW="11682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4062413"/>
                        <a:ext cx="201295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9" name="Object 9"/>
          <p:cNvGraphicFramePr>
            <a:graphicFrameLocks noChangeAspect="1"/>
          </p:cNvGraphicFramePr>
          <p:nvPr/>
        </p:nvGraphicFramePr>
        <p:xfrm>
          <a:off x="2277389" y="4083764"/>
          <a:ext cx="244951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7" name="公式" r:id="rId8" imgW="1422360" imgH="203040" progId="Equation.3">
                  <p:embed/>
                </p:oleObj>
              </mc:Choice>
              <mc:Fallback>
                <p:oleObj name="公式" r:id="rId8" imgW="142236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389" y="4083764"/>
                        <a:ext cx="2449513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4716016" y="4041381"/>
            <a:ext cx="11521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5.2 N</a:t>
            </a:r>
            <a:endParaRPr lang="zh-CN" altLang="en-US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379636" y="4565650"/>
          <a:ext cx="18161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8" name="公式" r:id="rId10" imgW="1054080" imgH="241200" progId="Equation.3">
                  <p:embed/>
                </p:oleObj>
              </mc:Choice>
              <mc:Fallback>
                <p:oleObj name="公式" r:id="rId10" imgW="1054080" imgH="241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636" y="4565650"/>
                        <a:ext cx="1816100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2195736" y="4544276"/>
            <a:ext cx="11521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26 J</a:t>
            </a:r>
            <a:endParaRPr lang="zh-CN" altLang="en-US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2159836" y="4941168"/>
            <a:ext cx="4788428" cy="154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/>
          <p:cNvSpPr/>
          <p:nvPr/>
        </p:nvSpPr>
        <p:spPr>
          <a:xfrm>
            <a:off x="2232588" y="4969632"/>
            <a:ext cx="37075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总功的计算方法：</a:t>
            </a:r>
          </a:p>
        </p:txBody>
      </p:sp>
      <p:sp>
        <p:nvSpPr>
          <p:cNvPr id="75" name="矩形 74"/>
          <p:cNvSpPr/>
          <p:nvPr/>
        </p:nvSpPr>
        <p:spPr>
          <a:xfrm>
            <a:off x="2267744" y="5517232"/>
            <a:ext cx="4752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W</a:t>
            </a:r>
            <a:r>
              <a:rPr lang="en-US" altLang="zh-CN" sz="2800" b="1" i="1" baseline="-25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net</a:t>
            </a: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= </a:t>
            </a:r>
            <a:r>
              <a:rPr lang="en-US" altLang="zh-CN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W</a:t>
            </a:r>
            <a:r>
              <a:rPr lang="en-US" altLang="zh-CN" sz="2800" b="1" baseline="-25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1</a:t>
            </a: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+</a:t>
            </a:r>
            <a:r>
              <a:rPr lang="en-US" altLang="zh-CN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W</a:t>
            </a:r>
            <a:r>
              <a:rPr lang="en-US" altLang="zh-CN" sz="2800" b="1" baseline="-25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2</a:t>
            </a: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+</a:t>
            </a:r>
            <a:r>
              <a:rPr lang="en-US" altLang="zh-CN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W</a:t>
            </a:r>
            <a:r>
              <a:rPr lang="en-US" altLang="zh-CN" sz="2800" b="1" baseline="-25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3</a:t>
            </a: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+ …</a:t>
            </a:r>
            <a:endParaRPr lang="zh-CN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2267744" y="6002124"/>
            <a:ext cx="3168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W</a:t>
            </a:r>
            <a:r>
              <a:rPr lang="en-US" altLang="zh-CN" sz="2800" b="1" i="1" baseline="-25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net</a:t>
            </a: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= </a:t>
            </a:r>
            <a:r>
              <a:rPr lang="en-US" altLang="zh-CN" sz="28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F</a:t>
            </a:r>
            <a:r>
              <a:rPr lang="en-US" altLang="zh-CN" sz="2800" b="1" i="1" baseline="-25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net</a:t>
            </a: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华文楷体" pitchFamily="2" charset="-122"/>
                <a:cs typeface="Times New Roman" pitchFamily="18" charset="0"/>
              </a:rPr>
              <a:t>l</a:t>
            </a:r>
            <a:r>
              <a:rPr lang="en-US" altLang="zh-CN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cos</a:t>
            </a:r>
            <a:r>
              <a:rPr lang="en-US" altLang="zh-CN" sz="28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θ</a:t>
            </a:r>
            <a:endParaRPr lang="zh-CN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79" name="矩形 78"/>
          <p:cNvSpPr>
            <a:spLocks noChangeArrowheads="1"/>
          </p:cNvSpPr>
          <p:nvPr/>
        </p:nvSpPr>
        <p:spPr bwMode="auto">
          <a:xfrm>
            <a:off x="7034981" y="4653136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ldLvl="0" animBg="1" autoUpdateAnimBg="0"/>
      <p:bldP spid="22" grpId="0"/>
      <p:bldP spid="44" grpId="0"/>
      <p:bldP spid="60" grpId="0"/>
      <p:bldP spid="63" grpId="0"/>
      <p:bldP spid="68" grpId="0"/>
      <p:bldP spid="70" grpId="0" animBg="1"/>
      <p:bldP spid="74" grpId="0"/>
      <p:bldP spid="75" grpId="0"/>
      <p:bldP spid="78" grpId="0"/>
      <p:bldP spid="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51520" y="714356"/>
            <a:ext cx="2520280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功率 </a:t>
            </a:r>
            <a:r>
              <a:rPr lang="en-US" altLang="zh-CN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(Power)</a:t>
            </a:r>
            <a:endParaRPr lang="zh-CN" alt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3" name="Rectangle 3"/>
          <p:cNvSpPr txBox="1">
            <a:spLocks noRot="1" noChangeArrowheads="1"/>
          </p:cNvSpPr>
          <p:nvPr/>
        </p:nvSpPr>
        <p:spPr>
          <a:xfrm>
            <a:off x="251520" y="1556792"/>
            <a:ext cx="1735861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定义式：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2915816" y="48392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graphicFrame>
        <p:nvGraphicFramePr>
          <p:cNvPr id="7577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145409"/>
              </p:ext>
            </p:extLst>
          </p:nvPr>
        </p:nvGraphicFramePr>
        <p:xfrm>
          <a:off x="1979712" y="1515979"/>
          <a:ext cx="917864" cy="79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2" name="公式" r:id="rId4" imgW="469800" imgH="393480" progId="Equation.3">
                  <p:embed/>
                </p:oleObj>
              </mc:Choice>
              <mc:Fallback>
                <p:oleObj name="公式" r:id="rId4" imgW="469800" imgH="393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515979"/>
                        <a:ext cx="917864" cy="79908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3"/>
          <p:cNvSpPr txBox="1">
            <a:spLocks noRot="1" noChangeArrowheads="1"/>
          </p:cNvSpPr>
          <p:nvPr/>
        </p:nvSpPr>
        <p:spPr>
          <a:xfrm>
            <a:off x="251520" y="2420888"/>
            <a:ext cx="345638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单位：</a:t>
            </a:r>
            <a:r>
              <a:rPr lang="en-US" altLang="zh-CN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zh-CN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watt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3347864" y="1484784"/>
            <a:ext cx="936000" cy="612000"/>
            <a:chOff x="3290936" y="2442660"/>
            <a:chExt cx="936000" cy="612000"/>
          </a:xfrm>
        </p:grpSpPr>
        <p:sp>
          <p:nvSpPr>
            <p:cNvPr id="35" name="云形标注 34"/>
            <p:cNvSpPr/>
            <p:nvPr/>
          </p:nvSpPr>
          <p:spPr>
            <a:xfrm>
              <a:off x="3290936" y="2442660"/>
              <a:ext cx="936000" cy="612000"/>
            </a:xfrm>
            <a:prstGeom prst="cloudCallout">
              <a:avLst>
                <a:gd name="adj1" fmla="val -105614"/>
                <a:gd name="adj2" fmla="val -6887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3341172" y="2467494"/>
              <a:ext cx="8483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scalar</a:t>
              </a:r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3707904" y="2475318"/>
            <a:ext cx="1811086" cy="642942"/>
            <a:chOff x="3707904" y="2403310"/>
            <a:chExt cx="1811086" cy="642942"/>
          </a:xfrm>
        </p:grpSpPr>
        <p:sp>
          <p:nvSpPr>
            <p:cNvPr id="33" name="Rectangle 3"/>
            <p:cNvSpPr txBox="1">
              <a:spLocks noRot="1" noChangeArrowheads="1"/>
            </p:cNvSpPr>
            <p:nvPr/>
          </p:nvSpPr>
          <p:spPr>
            <a:xfrm>
              <a:off x="3718790" y="2403310"/>
              <a:ext cx="1800200" cy="64294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1 W = 1 J/s</a:t>
              </a:r>
            </a:p>
          </p:txBody>
        </p:sp>
        <p:sp>
          <p:nvSpPr>
            <p:cNvPr id="40" name="矩形 39"/>
            <p:cNvSpPr/>
            <p:nvPr/>
          </p:nvSpPr>
          <p:spPr>
            <a:xfrm>
              <a:off x="3707904" y="2420888"/>
              <a:ext cx="1656000" cy="540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5713242" y="2471124"/>
            <a:ext cx="2315142" cy="642942"/>
            <a:chOff x="3707904" y="2403310"/>
            <a:chExt cx="2315142" cy="642942"/>
          </a:xfrm>
        </p:grpSpPr>
        <p:sp>
          <p:nvSpPr>
            <p:cNvPr id="45" name="Rectangle 3"/>
            <p:cNvSpPr txBox="1">
              <a:spLocks noRot="1" noChangeArrowheads="1"/>
            </p:cNvSpPr>
            <p:nvPr/>
          </p:nvSpPr>
          <p:spPr>
            <a:xfrm>
              <a:off x="3718790" y="2403310"/>
              <a:ext cx="2304256" cy="64294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1 kW = 1000 W</a:t>
              </a:r>
            </a:p>
          </p:txBody>
        </p:sp>
        <p:sp>
          <p:nvSpPr>
            <p:cNvPr id="46" name="矩形 45"/>
            <p:cNvSpPr/>
            <p:nvPr/>
          </p:nvSpPr>
          <p:spPr>
            <a:xfrm>
              <a:off x="3707904" y="2420888"/>
              <a:ext cx="2196000" cy="540000"/>
            </a:xfrm>
            <a:prstGeom prst="rect">
              <a:avLst/>
            </a:prstGeom>
            <a:noFill/>
            <a:ln w="19050">
              <a:solidFill>
                <a:schemeClr val="accent5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7" name="Rectangle 3"/>
          <p:cNvSpPr txBox="1">
            <a:spLocks noRot="1" noChangeArrowheads="1"/>
          </p:cNvSpPr>
          <p:nvPr/>
        </p:nvSpPr>
        <p:spPr>
          <a:xfrm>
            <a:off x="251520" y="3290114"/>
            <a:ext cx="511256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平均功率 </a:t>
            </a:r>
            <a:r>
              <a:rPr lang="en-US" altLang="zh-CN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瞬时功率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8743" y="4009258"/>
            <a:ext cx="19442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600" b="1" dirty="0">
                <a:solidFill>
                  <a:srgbClr val="00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平均功率</a:t>
            </a: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21280"/>
              </p:ext>
            </p:extLst>
          </p:nvPr>
        </p:nvGraphicFramePr>
        <p:xfrm>
          <a:off x="2361521" y="3911607"/>
          <a:ext cx="8318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3" name="公式" r:id="rId6" imgW="482400" imgH="393480" progId="Equation.3">
                  <p:embed/>
                </p:oleObj>
              </mc:Choice>
              <mc:Fallback>
                <p:oleObj name="公式" r:id="rId6" imgW="48240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1521" y="3911607"/>
                        <a:ext cx="83185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550276"/>
              </p:ext>
            </p:extLst>
          </p:nvPr>
        </p:nvGraphicFramePr>
        <p:xfrm>
          <a:off x="3131840" y="3915628"/>
          <a:ext cx="116046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4" name="公式" r:id="rId8" imgW="672840" imgH="393480" progId="Equation.3">
                  <p:embed/>
                </p:oleObj>
              </mc:Choice>
              <mc:Fallback>
                <p:oleObj name="公式" r:id="rId8" imgW="6728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915628"/>
                        <a:ext cx="1160462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848765"/>
              </p:ext>
            </p:extLst>
          </p:nvPr>
        </p:nvGraphicFramePr>
        <p:xfrm>
          <a:off x="4347642" y="4087958"/>
          <a:ext cx="1160462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5" name="公式" r:id="rId10" imgW="672840" imgH="177480" progId="Equation.3">
                  <p:embed/>
                </p:oleObj>
              </mc:Choice>
              <mc:Fallback>
                <p:oleObj name="公式" r:id="rId10" imgW="67284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642" y="4087958"/>
                        <a:ext cx="1160462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矩形 48"/>
          <p:cNvSpPr/>
          <p:nvPr/>
        </p:nvSpPr>
        <p:spPr>
          <a:xfrm>
            <a:off x="2339752" y="3933056"/>
            <a:ext cx="828000" cy="648072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4572000" y="4077072"/>
            <a:ext cx="972000" cy="360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TextBox 50"/>
          <p:cNvSpPr txBox="1"/>
          <p:nvPr/>
        </p:nvSpPr>
        <p:spPr>
          <a:xfrm>
            <a:off x="564619" y="4939197"/>
            <a:ext cx="19442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600" b="1" dirty="0">
                <a:solidFill>
                  <a:srgbClr val="00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瞬时功率</a:t>
            </a:r>
          </a:p>
        </p:txBody>
      </p:sp>
      <p:graphicFrame>
        <p:nvGraphicFramePr>
          <p:cNvPr id="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830243"/>
              </p:ext>
            </p:extLst>
          </p:nvPr>
        </p:nvGraphicFramePr>
        <p:xfrm>
          <a:off x="2271713" y="4840830"/>
          <a:ext cx="98583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6" name="公式" r:id="rId12" imgW="571320" imgH="393480" progId="Equation.3">
                  <p:embed/>
                </p:oleObj>
              </mc:Choice>
              <mc:Fallback>
                <p:oleObj name="公式" r:id="rId12" imgW="5713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4840830"/>
                        <a:ext cx="985837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124601"/>
              </p:ext>
            </p:extLst>
          </p:nvPr>
        </p:nvGraphicFramePr>
        <p:xfrm>
          <a:off x="3259137" y="4845592"/>
          <a:ext cx="131286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7" name="公式" r:id="rId14" imgW="761760" imgH="393480" progId="Equation.3">
                  <p:embed/>
                </p:oleObj>
              </mc:Choice>
              <mc:Fallback>
                <p:oleObj name="公式" r:id="rId14" imgW="7617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137" y="4845592"/>
                        <a:ext cx="1312863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3304461"/>
              </p:ext>
            </p:extLst>
          </p:nvPr>
        </p:nvGraphicFramePr>
        <p:xfrm>
          <a:off x="4538663" y="5018630"/>
          <a:ext cx="1138237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8" name="Equation" r:id="rId16" imgW="660240" imgH="177480" progId="Equation.DSMT4">
                  <p:embed/>
                </p:oleObj>
              </mc:Choice>
              <mc:Fallback>
                <p:oleObj name="Equation" r:id="rId16" imgW="66024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663" y="5018630"/>
                        <a:ext cx="1138237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矩形 58"/>
          <p:cNvSpPr/>
          <p:nvPr/>
        </p:nvSpPr>
        <p:spPr>
          <a:xfrm>
            <a:off x="4752128" y="5007011"/>
            <a:ext cx="972000" cy="360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Rectangle 3"/>
          <p:cNvSpPr txBox="1">
            <a:spLocks noRot="1" noChangeArrowheads="1"/>
          </p:cNvSpPr>
          <p:nvPr/>
        </p:nvSpPr>
        <p:spPr>
          <a:xfrm>
            <a:off x="251520" y="5738386"/>
            <a:ext cx="404078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额定功率 </a:t>
            </a:r>
            <a:r>
              <a:rPr lang="en-US" altLang="zh-CN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实际功率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任意多边形 62"/>
          <p:cNvSpPr/>
          <p:nvPr/>
        </p:nvSpPr>
        <p:spPr>
          <a:xfrm>
            <a:off x="3541486" y="3892331"/>
            <a:ext cx="373743" cy="745671"/>
          </a:xfrm>
          <a:custGeom>
            <a:avLst/>
            <a:gdLst>
              <a:gd name="connsiteX0" fmla="*/ 127000 w 373743"/>
              <a:gd name="connsiteY0" fmla="*/ 29028 h 745671"/>
              <a:gd name="connsiteX1" fmla="*/ 61685 w 373743"/>
              <a:gd name="connsiteY1" fmla="*/ 39914 h 745671"/>
              <a:gd name="connsiteX2" fmla="*/ 18143 w 373743"/>
              <a:gd name="connsiteY2" fmla="*/ 268514 h 745671"/>
              <a:gd name="connsiteX3" fmla="*/ 170543 w 373743"/>
              <a:gd name="connsiteY3" fmla="*/ 497114 h 745671"/>
              <a:gd name="connsiteX4" fmla="*/ 192314 w 373743"/>
              <a:gd name="connsiteY4" fmla="*/ 714828 h 745671"/>
              <a:gd name="connsiteX5" fmla="*/ 344714 w 373743"/>
              <a:gd name="connsiteY5" fmla="*/ 682171 h 745671"/>
              <a:gd name="connsiteX6" fmla="*/ 344714 w 373743"/>
              <a:gd name="connsiteY6" fmla="*/ 366485 h 745671"/>
              <a:gd name="connsiteX7" fmla="*/ 170543 w 373743"/>
              <a:gd name="connsiteY7" fmla="*/ 301171 h 745671"/>
              <a:gd name="connsiteX8" fmla="*/ 170543 w 373743"/>
              <a:gd name="connsiteY8" fmla="*/ 61685 h 745671"/>
              <a:gd name="connsiteX9" fmla="*/ 127000 w 373743"/>
              <a:gd name="connsiteY9" fmla="*/ 29028 h 745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3743" h="745671">
                <a:moveTo>
                  <a:pt x="127000" y="29028"/>
                </a:moveTo>
                <a:cubicBezTo>
                  <a:pt x="108857" y="25400"/>
                  <a:pt x="79828" y="0"/>
                  <a:pt x="61685" y="39914"/>
                </a:cubicBezTo>
                <a:cubicBezTo>
                  <a:pt x="43542" y="79828"/>
                  <a:pt x="0" y="192314"/>
                  <a:pt x="18143" y="268514"/>
                </a:cubicBezTo>
                <a:cubicBezTo>
                  <a:pt x="36286" y="344714"/>
                  <a:pt x="141515" y="422728"/>
                  <a:pt x="170543" y="497114"/>
                </a:cubicBezTo>
                <a:cubicBezTo>
                  <a:pt x="199572" y="571500"/>
                  <a:pt x="163286" y="683985"/>
                  <a:pt x="192314" y="714828"/>
                </a:cubicBezTo>
                <a:cubicBezTo>
                  <a:pt x="221343" y="745671"/>
                  <a:pt x="319314" y="740228"/>
                  <a:pt x="344714" y="682171"/>
                </a:cubicBezTo>
                <a:cubicBezTo>
                  <a:pt x="370114" y="624114"/>
                  <a:pt x="373743" y="429985"/>
                  <a:pt x="344714" y="366485"/>
                </a:cubicBezTo>
                <a:cubicBezTo>
                  <a:pt x="315685" y="302985"/>
                  <a:pt x="199571" y="351971"/>
                  <a:pt x="170543" y="301171"/>
                </a:cubicBezTo>
                <a:cubicBezTo>
                  <a:pt x="141515" y="250371"/>
                  <a:pt x="181429" y="107042"/>
                  <a:pt x="170543" y="61685"/>
                </a:cubicBezTo>
                <a:cubicBezTo>
                  <a:pt x="159657" y="16328"/>
                  <a:pt x="145143" y="32657"/>
                  <a:pt x="127000" y="29028"/>
                </a:cubicBezTo>
                <a:close/>
              </a:path>
            </a:pathLst>
          </a:custGeom>
          <a:noFill/>
          <a:ln w="952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任意多边形 64"/>
          <p:cNvSpPr/>
          <p:nvPr/>
        </p:nvSpPr>
        <p:spPr>
          <a:xfrm>
            <a:off x="3670300" y="4836312"/>
            <a:ext cx="558800" cy="752928"/>
          </a:xfrm>
          <a:custGeom>
            <a:avLst/>
            <a:gdLst>
              <a:gd name="connsiteX0" fmla="*/ 150586 w 558800"/>
              <a:gd name="connsiteY0" fmla="*/ 0 h 752928"/>
              <a:gd name="connsiteX1" fmla="*/ 63500 w 558800"/>
              <a:gd name="connsiteY1" fmla="*/ 76200 h 752928"/>
              <a:gd name="connsiteX2" fmla="*/ 19957 w 558800"/>
              <a:gd name="connsiteY2" fmla="*/ 348343 h 752928"/>
              <a:gd name="connsiteX3" fmla="*/ 183243 w 558800"/>
              <a:gd name="connsiteY3" fmla="*/ 544285 h 752928"/>
              <a:gd name="connsiteX4" fmla="*/ 205014 w 558800"/>
              <a:gd name="connsiteY4" fmla="*/ 707571 h 752928"/>
              <a:gd name="connsiteX5" fmla="*/ 509814 w 558800"/>
              <a:gd name="connsiteY5" fmla="*/ 707571 h 752928"/>
              <a:gd name="connsiteX6" fmla="*/ 498929 w 558800"/>
              <a:gd name="connsiteY6" fmla="*/ 435428 h 752928"/>
              <a:gd name="connsiteX7" fmla="*/ 313871 w 558800"/>
              <a:gd name="connsiteY7" fmla="*/ 304800 h 752928"/>
              <a:gd name="connsiteX8" fmla="*/ 313871 w 558800"/>
              <a:gd name="connsiteY8" fmla="*/ 76200 h 752928"/>
              <a:gd name="connsiteX9" fmla="*/ 150586 w 558800"/>
              <a:gd name="connsiteY9" fmla="*/ 0 h 752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8800" h="752928">
                <a:moveTo>
                  <a:pt x="150586" y="0"/>
                </a:moveTo>
                <a:cubicBezTo>
                  <a:pt x="108858" y="0"/>
                  <a:pt x="85271" y="18143"/>
                  <a:pt x="63500" y="76200"/>
                </a:cubicBezTo>
                <a:cubicBezTo>
                  <a:pt x="41729" y="134257"/>
                  <a:pt x="0" y="270329"/>
                  <a:pt x="19957" y="348343"/>
                </a:cubicBezTo>
                <a:cubicBezTo>
                  <a:pt x="39914" y="426357"/>
                  <a:pt x="152400" y="484414"/>
                  <a:pt x="183243" y="544285"/>
                </a:cubicBezTo>
                <a:cubicBezTo>
                  <a:pt x="214086" y="604156"/>
                  <a:pt x="150586" y="680357"/>
                  <a:pt x="205014" y="707571"/>
                </a:cubicBezTo>
                <a:cubicBezTo>
                  <a:pt x="259442" y="734785"/>
                  <a:pt x="460828" y="752928"/>
                  <a:pt x="509814" y="707571"/>
                </a:cubicBezTo>
                <a:cubicBezTo>
                  <a:pt x="558800" y="662214"/>
                  <a:pt x="531586" y="502556"/>
                  <a:pt x="498929" y="435428"/>
                </a:cubicBezTo>
                <a:cubicBezTo>
                  <a:pt x="466272" y="368300"/>
                  <a:pt x="344714" y="364671"/>
                  <a:pt x="313871" y="304800"/>
                </a:cubicBezTo>
                <a:cubicBezTo>
                  <a:pt x="283028" y="244929"/>
                  <a:pt x="342899" y="125186"/>
                  <a:pt x="313871" y="76200"/>
                </a:cubicBezTo>
                <a:cubicBezTo>
                  <a:pt x="284843" y="27214"/>
                  <a:pt x="192314" y="0"/>
                  <a:pt x="150586" y="0"/>
                </a:cubicBezTo>
                <a:close/>
              </a:path>
            </a:pathLst>
          </a:custGeom>
          <a:noFill/>
          <a:ln w="952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 flipH="1">
            <a:off x="4526466" y="3394703"/>
            <a:ext cx="925584" cy="435495"/>
            <a:chOff x="3377097" y="2509226"/>
            <a:chExt cx="809091" cy="442229"/>
          </a:xfrm>
        </p:grpSpPr>
        <p:sp>
          <p:nvSpPr>
            <p:cNvPr id="32" name="云形标注 31"/>
            <p:cNvSpPr/>
            <p:nvPr/>
          </p:nvSpPr>
          <p:spPr>
            <a:xfrm flipV="1">
              <a:off x="3435745" y="2538718"/>
              <a:ext cx="750443" cy="412737"/>
            </a:xfrm>
            <a:prstGeom prst="cloudCallout">
              <a:avLst>
                <a:gd name="adj1" fmla="val 25906"/>
                <a:gd name="adj2" fmla="val -11894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3377097" y="2509226"/>
              <a:ext cx="800842" cy="437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恒力</a:t>
              </a: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4644008" y="5509075"/>
            <a:ext cx="1560326" cy="540000"/>
            <a:chOff x="3513060" y="2444838"/>
            <a:chExt cx="1560326" cy="540000"/>
          </a:xfrm>
        </p:grpSpPr>
        <p:sp>
          <p:nvSpPr>
            <p:cNvPr id="39" name="云形标注 38"/>
            <p:cNvSpPr/>
            <p:nvPr/>
          </p:nvSpPr>
          <p:spPr>
            <a:xfrm>
              <a:off x="3513060" y="2444838"/>
              <a:ext cx="1476000" cy="540000"/>
            </a:xfrm>
            <a:prstGeom prst="cloudCallout">
              <a:avLst>
                <a:gd name="adj1" fmla="val -33286"/>
                <a:gd name="adj2" fmla="val -8786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3521359" y="2482734"/>
              <a:ext cx="1552027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恒力</a:t>
              </a:r>
              <a:r>
                <a:rPr lang="en-US" altLang="zh-CN" sz="2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or</a:t>
              </a:r>
              <a:r>
                <a:rPr lang="zh-CN" altLang="en-US" sz="2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变力</a:t>
              </a:r>
            </a:p>
          </p:txBody>
        </p:sp>
      </p:grpSp>
      <p:sp>
        <p:nvSpPr>
          <p:cNvPr id="44" name="燕尾形箭头 43"/>
          <p:cNvSpPr/>
          <p:nvPr/>
        </p:nvSpPr>
        <p:spPr>
          <a:xfrm>
            <a:off x="5851172" y="5061536"/>
            <a:ext cx="252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176093"/>
              </p:ext>
            </p:extLst>
          </p:nvPr>
        </p:nvGraphicFramePr>
        <p:xfrm>
          <a:off x="6196789" y="4973463"/>
          <a:ext cx="660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9" name="Equation" r:id="rId18" imgW="406080" imgH="203040" progId="Equation.DSMT4">
                  <p:embed/>
                </p:oleObj>
              </mc:Choice>
              <mc:Fallback>
                <p:oleObj name="Equation" r:id="rId18" imgW="406080" imgH="203040" progId="Equation.DSMT4">
                  <p:embed/>
                  <p:pic>
                    <p:nvPicPr>
                      <p:cNvPr id="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789" y="4973463"/>
                        <a:ext cx="660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653226"/>
              </p:ext>
            </p:extLst>
          </p:nvPr>
        </p:nvGraphicFramePr>
        <p:xfrm>
          <a:off x="6883222" y="5004572"/>
          <a:ext cx="7635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00" name="Equation" r:id="rId20" imgW="469800" imgH="177480" progId="Equation.DSMT4">
                  <p:embed/>
                </p:oleObj>
              </mc:Choice>
              <mc:Fallback>
                <p:oleObj name="Equation" r:id="rId20" imgW="469800" imgH="177480" progId="Equation.DSMT4">
                  <p:embed/>
                  <p:pic>
                    <p:nvPicPr>
                      <p:cNvPr id="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222" y="5004572"/>
                        <a:ext cx="7635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5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8" grpId="0"/>
      <p:bldP spid="30" grpId="0"/>
      <p:bldP spid="47" grpId="0"/>
      <p:bldP spid="48" grpId="0"/>
      <p:bldP spid="49" grpId="0" animBg="1"/>
      <p:bldP spid="50" grpId="0" animBg="1"/>
      <p:bldP spid="51" grpId="0"/>
      <p:bldP spid="59" grpId="0" animBg="1"/>
      <p:bldP spid="60" grpId="0"/>
      <p:bldP spid="63" grpId="0" animBg="1"/>
      <p:bldP spid="63" grpId="1" animBg="1"/>
      <p:bldP spid="65" grpId="0" animBg="1"/>
      <p:bldP spid="65" grpId="1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Rot="1" noChangeArrowheads="1"/>
          </p:cNvSpPr>
          <p:nvPr/>
        </p:nvSpPr>
        <p:spPr>
          <a:xfrm>
            <a:off x="35496" y="332656"/>
            <a:ext cx="230425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汽车启动：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7"/>
          <p:cNvSpPr txBox="1"/>
          <p:nvPr/>
        </p:nvSpPr>
        <p:spPr>
          <a:xfrm>
            <a:off x="215516" y="980728"/>
            <a:ext cx="2700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400" b="1" dirty="0">
                <a:solidFill>
                  <a:srgbClr val="00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以恒定功率启动</a:t>
            </a:r>
          </a:p>
        </p:txBody>
      </p:sp>
      <p:sp>
        <p:nvSpPr>
          <p:cNvPr id="5" name="TextBox 47"/>
          <p:cNvSpPr txBox="1"/>
          <p:nvPr/>
        </p:nvSpPr>
        <p:spPr>
          <a:xfrm>
            <a:off x="492348" y="1528624"/>
            <a:ext cx="10840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 </a:t>
            </a:r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</a:t>
            </a:r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en-US" altLang="zh-CN" sz="2200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r>
              <a:rPr lang="zh-CN" altLang="en-US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</a:p>
        </p:txBody>
      </p:sp>
      <p:sp>
        <p:nvSpPr>
          <p:cNvPr id="6" name="燕尾形箭头 5"/>
          <p:cNvSpPr/>
          <p:nvPr/>
        </p:nvSpPr>
        <p:spPr>
          <a:xfrm>
            <a:off x="2215007" y="1895857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7" name="组合 6"/>
          <p:cNvGrpSpPr/>
          <p:nvPr/>
        </p:nvGrpSpPr>
        <p:grpSpPr>
          <a:xfrm>
            <a:off x="1407068" y="1506852"/>
            <a:ext cx="428628" cy="461665"/>
            <a:chOff x="2285984" y="5357826"/>
            <a:chExt cx="428628" cy="461665"/>
          </a:xfrm>
        </p:grpSpPr>
        <p:sp>
          <p:nvSpPr>
            <p:cNvPr id="8" name="矩形 7"/>
            <p:cNvSpPr/>
            <p:nvPr/>
          </p:nvSpPr>
          <p:spPr>
            <a:xfrm>
              <a:off x="2285984" y="5357826"/>
              <a:ext cx="4191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4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2562212" y="5464644"/>
              <a:ext cx="152400" cy="250372"/>
            </a:xfrm>
            <a:custGeom>
              <a:avLst/>
              <a:gdLst>
                <a:gd name="connsiteX0" fmla="*/ 0 w 152400"/>
                <a:gd name="connsiteY0" fmla="*/ 250372 h 250372"/>
                <a:gd name="connsiteX1" fmla="*/ 97971 w 152400"/>
                <a:gd name="connsiteY1" fmla="*/ 195943 h 250372"/>
                <a:gd name="connsiteX2" fmla="*/ 152400 w 152400"/>
                <a:gd name="connsiteY2" fmla="*/ 0 h 250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250372">
                  <a:moveTo>
                    <a:pt x="0" y="250372"/>
                  </a:moveTo>
                  <a:cubicBezTo>
                    <a:pt x="36285" y="244022"/>
                    <a:pt x="72571" y="237672"/>
                    <a:pt x="97971" y="195943"/>
                  </a:cubicBezTo>
                  <a:cubicBezTo>
                    <a:pt x="123371" y="154214"/>
                    <a:pt x="137885" y="77107"/>
                    <a:pt x="152400" y="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2514109" y="1776630"/>
            <a:ext cx="445251" cy="430887"/>
            <a:chOff x="4238209" y="5394988"/>
            <a:chExt cx="445251" cy="430887"/>
          </a:xfrm>
        </p:grpSpPr>
        <p:sp>
          <p:nvSpPr>
            <p:cNvPr id="11" name="任意多边形 10"/>
            <p:cNvSpPr/>
            <p:nvPr/>
          </p:nvSpPr>
          <p:spPr>
            <a:xfrm>
              <a:off x="4603632" y="5475227"/>
              <a:ext cx="79828" cy="330200"/>
            </a:xfrm>
            <a:custGeom>
              <a:avLst/>
              <a:gdLst>
                <a:gd name="connsiteX0" fmla="*/ 0 w 79828"/>
                <a:gd name="connsiteY0" fmla="*/ 0 h 330200"/>
                <a:gd name="connsiteX1" fmla="*/ 54429 w 79828"/>
                <a:gd name="connsiteY1" fmla="*/ 87085 h 330200"/>
                <a:gd name="connsiteX2" fmla="*/ 76200 w 79828"/>
                <a:gd name="connsiteY2" fmla="*/ 293914 h 330200"/>
                <a:gd name="connsiteX3" fmla="*/ 76200 w 79828"/>
                <a:gd name="connsiteY3" fmla="*/ 3048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28" h="330200">
                  <a:moveTo>
                    <a:pt x="0" y="0"/>
                  </a:moveTo>
                  <a:cubicBezTo>
                    <a:pt x="20864" y="19049"/>
                    <a:pt x="41729" y="38099"/>
                    <a:pt x="54429" y="87085"/>
                  </a:cubicBezTo>
                  <a:cubicBezTo>
                    <a:pt x="67129" y="136071"/>
                    <a:pt x="72572" y="257628"/>
                    <a:pt x="76200" y="293914"/>
                  </a:cubicBezTo>
                  <a:cubicBezTo>
                    <a:pt x="79828" y="330200"/>
                    <a:pt x="78014" y="317500"/>
                    <a:pt x="76200" y="30480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4238209" y="5394988"/>
              <a:ext cx="41910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200" i="1" dirty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zh-CN" altLang="en-US" sz="22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B8968E2A-1148-4F86-828D-6199D60E21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569795"/>
              </p:ext>
            </p:extLst>
          </p:nvPr>
        </p:nvGraphicFramePr>
        <p:xfrm>
          <a:off x="943136" y="2075335"/>
          <a:ext cx="80962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68" name="Equation" r:id="rId3" imgW="469800" imgH="177480" progId="Equation.DSMT4">
                  <p:embed/>
                </p:oleObj>
              </mc:Choice>
              <mc:Fallback>
                <p:oleObj name="Equation" r:id="rId3" imgW="469800" imgH="177480" progId="Equation.DSMT4">
                  <p:embed/>
                  <p:pic>
                    <p:nvPicPr>
                      <p:cNvPr id="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136" y="2075335"/>
                        <a:ext cx="809625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右大括号 13">
            <a:extLst>
              <a:ext uri="{FF2B5EF4-FFF2-40B4-BE49-F238E27FC236}">
                <a16:creationId xmlns:a16="http://schemas.microsoft.com/office/drawing/2014/main" id="{37714CF0-8C7E-4925-98FB-CFEA02E82481}"/>
              </a:ext>
            </a:extLst>
          </p:cNvPr>
          <p:cNvSpPr/>
          <p:nvPr/>
        </p:nvSpPr>
        <p:spPr>
          <a:xfrm>
            <a:off x="1924370" y="1658879"/>
            <a:ext cx="142876" cy="684000"/>
          </a:xfrm>
          <a:prstGeom prst="rightBrac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2CC19240-C905-4FA3-9D92-3AE026A1D9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114794"/>
              </p:ext>
            </p:extLst>
          </p:nvPr>
        </p:nvGraphicFramePr>
        <p:xfrm>
          <a:off x="2005968" y="2507149"/>
          <a:ext cx="1138237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69" name="Equation" r:id="rId5" imgW="660240" imgH="393480" progId="Equation.DSMT4">
                  <p:embed/>
                </p:oleObj>
              </mc:Choice>
              <mc:Fallback>
                <p:oleObj name="Equation" r:id="rId5" imgW="660240" imgH="39348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B8968E2A-1148-4F86-828D-6199D60E21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968" y="2507149"/>
                        <a:ext cx="1138237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燕尾形箭头 5">
            <a:extLst>
              <a:ext uri="{FF2B5EF4-FFF2-40B4-BE49-F238E27FC236}">
                <a16:creationId xmlns:a16="http://schemas.microsoft.com/office/drawing/2014/main" id="{8017A79E-5E06-48E5-81FB-22B1A5297929}"/>
              </a:ext>
            </a:extLst>
          </p:cNvPr>
          <p:cNvSpPr/>
          <p:nvPr/>
        </p:nvSpPr>
        <p:spPr>
          <a:xfrm>
            <a:off x="3467607" y="2390180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BFDEC803-BC6D-46B5-B6C3-B698274F28A8}"/>
              </a:ext>
            </a:extLst>
          </p:cNvPr>
          <p:cNvGrpSpPr/>
          <p:nvPr/>
        </p:nvGrpSpPr>
        <p:grpSpPr>
          <a:xfrm>
            <a:off x="3766709" y="2270953"/>
            <a:ext cx="445251" cy="430887"/>
            <a:chOff x="4238209" y="5394988"/>
            <a:chExt cx="445251" cy="430887"/>
          </a:xfrm>
        </p:grpSpPr>
        <p:sp>
          <p:nvSpPr>
            <p:cNvPr id="18" name="任意多边形 10">
              <a:extLst>
                <a:ext uri="{FF2B5EF4-FFF2-40B4-BE49-F238E27FC236}">
                  <a16:creationId xmlns:a16="http://schemas.microsoft.com/office/drawing/2014/main" id="{4D6FC634-D671-4496-A972-56722D99E73C}"/>
                </a:ext>
              </a:extLst>
            </p:cNvPr>
            <p:cNvSpPr/>
            <p:nvPr/>
          </p:nvSpPr>
          <p:spPr>
            <a:xfrm>
              <a:off x="4603632" y="5475227"/>
              <a:ext cx="79828" cy="330200"/>
            </a:xfrm>
            <a:custGeom>
              <a:avLst/>
              <a:gdLst>
                <a:gd name="connsiteX0" fmla="*/ 0 w 79828"/>
                <a:gd name="connsiteY0" fmla="*/ 0 h 330200"/>
                <a:gd name="connsiteX1" fmla="*/ 54429 w 79828"/>
                <a:gd name="connsiteY1" fmla="*/ 87085 h 330200"/>
                <a:gd name="connsiteX2" fmla="*/ 76200 w 79828"/>
                <a:gd name="connsiteY2" fmla="*/ 293914 h 330200"/>
                <a:gd name="connsiteX3" fmla="*/ 76200 w 79828"/>
                <a:gd name="connsiteY3" fmla="*/ 3048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28" h="330200">
                  <a:moveTo>
                    <a:pt x="0" y="0"/>
                  </a:moveTo>
                  <a:cubicBezTo>
                    <a:pt x="20864" y="19049"/>
                    <a:pt x="41729" y="38099"/>
                    <a:pt x="54429" y="87085"/>
                  </a:cubicBezTo>
                  <a:cubicBezTo>
                    <a:pt x="67129" y="136071"/>
                    <a:pt x="72572" y="257628"/>
                    <a:pt x="76200" y="293914"/>
                  </a:cubicBezTo>
                  <a:cubicBezTo>
                    <a:pt x="79828" y="330200"/>
                    <a:pt x="78014" y="317500"/>
                    <a:pt x="76200" y="30480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941418D6-2625-4CA9-9D3F-74A211B04D67}"/>
                </a:ext>
              </a:extLst>
            </p:cNvPr>
            <p:cNvSpPr/>
            <p:nvPr/>
          </p:nvSpPr>
          <p:spPr>
            <a:xfrm>
              <a:off x="4238209" y="5394988"/>
              <a:ext cx="41910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200" i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zh-CN" altLang="en-US" sz="22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右大括号 19">
            <a:extLst>
              <a:ext uri="{FF2B5EF4-FFF2-40B4-BE49-F238E27FC236}">
                <a16:creationId xmlns:a16="http://schemas.microsoft.com/office/drawing/2014/main" id="{DC8B6FD3-84A6-4EF7-891E-5C344A8A4FDE}"/>
              </a:ext>
            </a:extLst>
          </p:cNvPr>
          <p:cNvSpPr/>
          <p:nvPr/>
        </p:nvSpPr>
        <p:spPr>
          <a:xfrm>
            <a:off x="3176970" y="1867369"/>
            <a:ext cx="142876" cy="1260000"/>
          </a:xfrm>
          <a:prstGeom prst="rightBrac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燕尾形箭头 135">
            <a:extLst>
              <a:ext uri="{FF2B5EF4-FFF2-40B4-BE49-F238E27FC236}">
                <a16:creationId xmlns:a16="http://schemas.microsoft.com/office/drawing/2014/main" id="{D310844F-67FF-479D-96C6-C907F71FC40F}"/>
              </a:ext>
            </a:extLst>
          </p:cNvPr>
          <p:cNvSpPr/>
          <p:nvPr/>
        </p:nvSpPr>
        <p:spPr>
          <a:xfrm rot="7110391">
            <a:off x="3733448" y="2893004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TextBox 47">
            <a:extLst>
              <a:ext uri="{FF2B5EF4-FFF2-40B4-BE49-F238E27FC236}">
                <a16:creationId xmlns:a16="http://schemas.microsoft.com/office/drawing/2014/main" id="{52236931-FB69-4DEE-8BB3-2E9B29C7925D}"/>
              </a:ext>
            </a:extLst>
          </p:cNvPr>
          <p:cNvSpPr txBox="1"/>
          <p:nvPr/>
        </p:nvSpPr>
        <p:spPr>
          <a:xfrm>
            <a:off x="2516732" y="3286145"/>
            <a:ext cx="17960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减小的加速</a:t>
            </a: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9F11829F-5B85-4B8B-8EE5-DF78F2E6A730}"/>
              </a:ext>
            </a:extLst>
          </p:cNvPr>
          <p:cNvGrpSpPr/>
          <p:nvPr/>
        </p:nvGrpSpPr>
        <p:grpSpPr>
          <a:xfrm>
            <a:off x="107504" y="4589022"/>
            <a:ext cx="2206038" cy="1973554"/>
            <a:chOff x="107504" y="4231820"/>
            <a:chExt cx="2206038" cy="1973554"/>
          </a:xfrm>
        </p:grpSpPr>
        <p:cxnSp>
          <p:nvCxnSpPr>
            <p:cNvPr id="23" name="直接箭头连接符 22">
              <a:extLst>
                <a:ext uri="{FF2B5EF4-FFF2-40B4-BE49-F238E27FC236}">
                  <a16:creationId xmlns:a16="http://schemas.microsoft.com/office/drawing/2014/main" id="{44F96CD7-DE53-4721-B50D-7B4DC0B635C8}"/>
                </a:ext>
              </a:extLst>
            </p:cNvPr>
            <p:cNvCxnSpPr/>
            <p:nvPr/>
          </p:nvCxnSpPr>
          <p:spPr>
            <a:xfrm flipV="1">
              <a:off x="467544" y="4437272"/>
              <a:ext cx="0" cy="1440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箭头连接符 24">
              <a:extLst>
                <a:ext uri="{FF2B5EF4-FFF2-40B4-BE49-F238E27FC236}">
                  <a16:creationId xmlns:a16="http://schemas.microsoft.com/office/drawing/2014/main" id="{006FE38C-5B20-4662-B34C-27D2DDBF4586}"/>
                </a:ext>
              </a:extLst>
            </p:cNvPr>
            <p:cNvCxnSpPr/>
            <p:nvPr/>
          </p:nvCxnSpPr>
          <p:spPr>
            <a:xfrm>
              <a:off x="467544" y="5877272"/>
              <a:ext cx="163191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CFFC5BED-5F27-426D-BB2F-3EB3E5B8BA4F}"/>
                </a:ext>
              </a:extLst>
            </p:cNvPr>
            <p:cNvSpPr/>
            <p:nvPr/>
          </p:nvSpPr>
          <p:spPr>
            <a:xfrm>
              <a:off x="149488" y="4231820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52C6C3BB-82C9-429F-8CAD-02BDAC5287C7}"/>
                </a:ext>
              </a:extLst>
            </p:cNvPr>
            <p:cNvSpPr/>
            <p:nvPr/>
          </p:nvSpPr>
          <p:spPr>
            <a:xfrm>
              <a:off x="1894438" y="5805264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zh-CN" altLang="en-US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EC5E44D3-92F9-44E4-B40A-79FC1089FEB1}"/>
                </a:ext>
              </a:extLst>
            </p:cNvPr>
            <p:cNvSpPr/>
            <p:nvPr/>
          </p:nvSpPr>
          <p:spPr>
            <a:xfrm>
              <a:off x="193878" y="5751995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zh-CN" alt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任意多边形: 形状 28">
              <a:extLst>
                <a:ext uri="{FF2B5EF4-FFF2-40B4-BE49-F238E27FC236}">
                  <a16:creationId xmlns:a16="http://schemas.microsoft.com/office/drawing/2014/main" id="{0010F570-C700-487F-8688-0DB3204E0A6E}"/>
                </a:ext>
              </a:extLst>
            </p:cNvPr>
            <p:cNvSpPr/>
            <p:nvPr/>
          </p:nvSpPr>
          <p:spPr>
            <a:xfrm>
              <a:off x="470517" y="4915427"/>
              <a:ext cx="1481174" cy="943835"/>
            </a:xfrm>
            <a:custGeom>
              <a:avLst/>
              <a:gdLst>
                <a:gd name="connsiteX0" fmla="*/ 0 w 1260629"/>
                <a:gd name="connsiteY0" fmla="*/ 631842 h 631842"/>
                <a:gd name="connsiteX1" fmla="*/ 142042 w 1260629"/>
                <a:gd name="connsiteY1" fmla="*/ 250102 h 631842"/>
                <a:gd name="connsiteX2" fmla="*/ 426128 w 1260629"/>
                <a:gd name="connsiteY2" fmla="*/ 37038 h 631842"/>
                <a:gd name="connsiteX3" fmla="*/ 1260629 w 1260629"/>
                <a:gd name="connsiteY3" fmla="*/ 1528 h 631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0629" h="631842">
                  <a:moveTo>
                    <a:pt x="0" y="631842"/>
                  </a:moveTo>
                  <a:cubicBezTo>
                    <a:pt x="35510" y="490539"/>
                    <a:pt x="71021" y="349236"/>
                    <a:pt x="142042" y="250102"/>
                  </a:cubicBezTo>
                  <a:cubicBezTo>
                    <a:pt x="213063" y="150968"/>
                    <a:pt x="239697" y="78467"/>
                    <a:pt x="426128" y="37038"/>
                  </a:cubicBezTo>
                  <a:cubicBezTo>
                    <a:pt x="612559" y="-4391"/>
                    <a:pt x="936594" y="-1432"/>
                    <a:pt x="1260629" y="1528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1" name="直接连接符 30">
              <a:extLst>
                <a:ext uri="{FF2B5EF4-FFF2-40B4-BE49-F238E27FC236}">
                  <a16:creationId xmlns:a16="http://schemas.microsoft.com/office/drawing/2014/main" id="{531A59AC-CF02-400E-BC0B-36E2F0115A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7544" y="4915427"/>
              <a:ext cx="756000" cy="1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86CF4AF3-644A-41F6-B301-DE25D79564B2}"/>
                </a:ext>
              </a:extLst>
            </p:cNvPr>
            <p:cNvSpPr/>
            <p:nvPr/>
          </p:nvSpPr>
          <p:spPr>
            <a:xfrm>
              <a:off x="107504" y="4683872"/>
              <a:ext cx="9681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 err="1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000" baseline="-25000" dirty="0" err="1">
                  <a:latin typeface="Times New Roman" pitchFamily="18" charset="0"/>
                  <a:cs typeface="Times New Roman" pitchFamily="18" charset="0"/>
                </a:rPr>
                <a:t>m</a:t>
              </a:r>
              <a:endParaRPr lang="zh-CN" altLang="en-US" sz="20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2DE92686-100C-4173-9DD3-AC5B3734B64E}"/>
              </a:ext>
            </a:extLst>
          </p:cNvPr>
          <p:cNvCxnSpPr/>
          <p:nvPr/>
        </p:nvCxnSpPr>
        <p:spPr>
          <a:xfrm rot="5400000">
            <a:off x="1728786" y="3679926"/>
            <a:ext cx="5544000" cy="1588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组合 46">
            <a:extLst>
              <a:ext uri="{FF2B5EF4-FFF2-40B4-BE49-F238E27FC236}">
                <a16:creationId xmlns:a16="http://schemas.microsoft.com/office/drawing/2014/main" id="{5ABD1F7E-0346-4C1B-BEF0-1E1607A2D765}"/>
              </a:ext>
            </a:extLst>
          </p:cNvPr>
          <p:cNvGrpSpPr/>
          <p:nvPr/>
        </p:nvGrpSpPr>
        <p:grpSpPr>
          <a:xfrm>
            <a:off x="2267744" y="4596046"/>
            <a:ext cx="2232248" cy="2004331"/>
            <a:chOff x="2267744" y="4238844"/>
            <a:chExt cx="2232248" cy="2004331"/>
          </a:xfrm>
        </p:grpSpPr>
        <p:cxnSp>
          <p:nvCxnSpPr>
            <p:cNvPr id="35" name="直接箭头连接符 34">
              <a:extLst>
                <a:ext uri="{FF2B5EF4-FFF2-40B4-BE49-F238E27FC236}">
                  <a16:creationId xmlns:a16="http://schemas.microsoft.com/office/drawing/2014/main" id="{D7628190-920A-4800-9F82-73F289F0D2FA}"/>
                </a:ext>
              </a:extLst>
            </p:cNvPr>
            <p:cNvCxnSpPr/>
            <p:nvPr/>
          </p:nvCxnSpPr>
          <p:spPr>
            <a:xfrm flipV="1">
              <a:off x="2653994" y="4444296"/>
              <a:ext cx="0" cy="1440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箭头连接符 35">
              <a:extLst>
                <a:ext uri="{FF2B5EF4-FFF2-40B4-BE49-F238E27FC236}">
                  <a16:creationId xmlns:a16="http://schemas.microsoft.com/office/drawing/2014/main" id="{A408D48E-AF75-4B58-AA24-346067AD7084}"/>
                </a:ext>
              </a:extLst>
            </p:cNvPr>
            <p:cNvCxnSpPr/>
            <p:nvPr/>
          </p:nvCxnSpPr>
          <p:spPr>
            <a:xfrm>
              <a:off x="2653994" y="5884296"/>
              <a:ext cx="163191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矩形 36">
              <a:extLst>
                <a:ext uri="{FF2B5EF4-FFF2-40B4-BE49-F238E27FC236}">
                  <a16:creationId xmlns:a16="http://schemas.microsoft.com/office/drawing/2014/main" id="{C305DCC1-C064-4B21-8758-91A961DE4E7F}"/>
                </a:ext>
              </a:extLst>
            </p:cNvPr>
            <p:cNvSpPr/>
            <p:nvPr/>
          </p:nvSpPr>
          <p:spPr>
            <a:xfrm>
              <a:off x="2339752" y="4238844"/>
              <a:ext cx="41910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zh-CN" alt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19443369-114C-4ED1-A7C1-361DEE41F992}"/>
                </a:ext>
              </a:extLst>
            </p:cNvPr>
            <p:cNvSpPr/>
            <p:nvPr/>
          </p:nvSpPr>
          <p:spPr>
            <a:xfrm>
              <a:off x="4080888" y="5812288"/>
              <a:ext cx="41910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200" i="1" dirty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zh-CN" altLang="en-US" sz="22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33836F62-A6DD-4A6D-9C8B-0FBA43CCCB39}"/>
                </a:ext>
              </a:extLst>
            </p:cNvPr>
            <p:cNvSpPr/>
            <p:nvPr/>
          </p:nvSpPr>
          <p:spPr>
            <a:xfrm>
              <a:off x="2380328" y="5759019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zh-CN" alt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F1ED3182-3308-43BE-AEFB-73C5269346B5}"/>
                </a:ext>
              </a:extLst>
            </p:cNvPr>
            <p:cNvSpPr/>
            <p:nvPr/>
          </p:nvSpPr>
          <p:spPr>
            <a:xfrm>
              <a:off x="2267744" y="4870321"/>
              <a:ext cx="96812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altLang="zh-CN" sz="2000" baseline="-25000" dirty="0">
                  <a:latin typeface="Times New Roman" pitchFamily="18" charset="0"/>
                  <a:cs typeface="Times New Roman" pitchFamily="18" charset="0"/>
                </a:rPr>
                <a:t>e</a:t>
              </a:r>
              <a:endParaRPr lang="zh-CN" altLang="en-US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6" name="直接连接符 45">
              <a:extLst>
                <a:ext uri="{FF2B5EF4-FFF2-40B4-BE49-F238E27FC236}">
                  <a16:creationId xmlns:a16="http://schemas.microsoft.com/office/drawing/2014/main" id="{4008741D-3530-4337-B8A9-6708CAC88F5E}"/>
                </a:ext>
              </a:extLst>
            </p:cNvPr>
            <p:cNvCxnSpPr/>
            <p:nvPr/>
          </p:nvCxnSpPr>
          <p:spPr>
            <a:xfrm>
              <a:off x="2653994" y="5085184"/>
              <a:ext cx="1416267" cy="0"/>
            </a:xfrm>
            <a:prstGeom prst="lin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48" name="矩形 47">
            <a:extLst>
              <a:ext uri="{FF2B5EF4-FFF2-40B4-BE49-F238E27FC236}">
                <a16:creationId xmlns:a16="http://schemas.microsoft.com/office/drawing/2014/main" id="{91AD8B6F-12DA-4B3D-A6C7-46E80A347045}"/>
              </a:ext>
            </a:extLst>
          </p:cNvPr>
          <p:cNvSpPr/>
          <p:nvPr/>
        </p:nvSpPr>
        <p:spPr>
          <a:xfrm>
            <a:off x="2569191" y="3335990"/>
            <a:ext cx="1598728" cy="360000"/>
          </a:xfrm>
          <a:prstGeom prst="rect">
            <a:avLst/>
          </a:prstGeom>
          <a:noFill/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TextBox 47">
            <a:extLst>
              <a:ext uri="{FF2B5EF4-FFF2-40B4-BE49-F238E27FC236}">
                <a16:creationId xmlns:a16="http://schemas.microsoft.com/office/drawing/2014/main" id="{FCEB0C08-F32D-40B1-87BD-CB4280D2CCA1}"/>
              </a:ext>
            </a:extLst>
          </p:cNvPr>
          <p:cNvSpPr txBox="1"/>
          <p:nvPr/>
        </p:nvSpPr>
        <p:spPr>
          <a:xfrm>
            <a:off x="4518240" y="692696"/>
            <a:ext cx="3150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400" b="1" dirty="0">
                <a:solidFill>
                  <a:srgbClr val="00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以恒定牵引力启动</a:t>
            </a:r>
          </a:p>
        </p:txBody>
      </p:sp>
      <p:sp>
        <p:nvSpPr>
          <p:cNvPr id="50" name="TextBox 47">
            <a:extLst>
              <a:ext uri="{FF2B5EF4-FFF2-40B4-BE49-F238E27FC236}">
                <a16:creationId xmlns:a16="http://schemas.microsoft.com/office/drawing/2014/main" id="{E307BA42-32C8-440F-B6A7-814D575A4287}"/>
              </a:ext>
            </a:extLst>
          </p:cNvPr>
          <p:cNvSpPr txBox="1"/>
          <p:nvPr/>
        </p:nvSpPr>
        <p:spPr>
          <a:xfrm>
            <a:off x="280305" y="4052165"/>
            <a:ext cx="808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 </a:t>
            </a:r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0</a:t>
            </a:r>
            <a:endParaRPr lang="zh-CN" altLang="en-US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1" name="燕尾形箭头 5">
            <a:extLst>
              <a:ext uri="{FF2B5EF4-FFF2-40B4-BE49-F238E27FC236}">
                <a16:creationId xmlns:a16="http://schemas.microsoft.com/office/drawing/2014/main" id="{5940E2CF-1E4D-4678-9158-2E4558CEBF8B}"/>
              </a:ext>
            </a:extLst>
          </p:cNvPr>
          <p:cNvSpPr/>
          <p:nvPr/>
        </p:nvSpPr>
        <p:spPr>
          <a:xfrm>
            <a:off x="1050429" y="4169308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2" name="TextBox 47">
            <a:extLst>
              <a:ext uri="{FF2B5EF4-FFF2-40B4-BE49-F238E27FC236}">
                <a16:creationId xmlns:a16="http://schemas.microsoft.com/office/drawing/2014/main" id="{E568976A-FA1B-4AAE-A326-43AB70AA91B5}"/>
              </a:ext>
            </a:extLst>
          </p:cNvPr>
          <p:cNvSpPr txBox="1"/>
          <p:nvPr/>
        </p:nvSpPr>
        <p:spPr>
          <a:xfrm>
            <a:off x="1312247" y="4055394"/>
            <a:ext cx="808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 </a:t>
            </a:r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</a:t>
            </a:r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endParaRPr lang="zh-CN" altLang="en-US" sz="2200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3" name="燕尾形箭头 5">
            <a:extLst>
              <a:ext uri="{FF2B5EF4-FFF2-40B4-BE49-F238E27FC236}">
                <a16:creationId xmlns:a16="http://schemas.microsoft.com/office/drawing/2014/main" id="{223D2A00-B2FA-4373-A9A2-254F2E067B11}"/>
              </a:ext>
            </a:extLst>
          </p:cNvPr>
          <p:cNvSpPr/>
          <p:nvPr/>
        </p:nvSpPr>
        <p:spPr>
          <a:xfrm>
            <a:off x="2095457" y="4161753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54" name="Object 4">
            <a:extLst>
              <a:ext uri="{FF2B5EF4-FFF2-40B4-BE49-F238E27FC236}">
                <a16:creationId xmlns:a16="http://schemas.microsoft.com/office/drawing/2014/main" id="{585AC364-7866-4048-B071-7FBB08212B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210489"/>
              </p:ext>
            </p:extLst>
          </p:nvPr>
        </p:nvGraphicFramePr>
        <p:xfrm>
          <a:off x="2411760" y="3910013"/>
          <a:ext cx="12477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70" name="Equation" r:id="rId7" imgW="723600" imgH="419040" progId="Equation.DSMT4">
                  <p:embed/>
                </p:oleObj>
              </mc:Choice>
              <mc:Fallback>
                <p:oleObj name="Equation" r:id="rId7" imgW="723600" imgH="41904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2CC19240-C905-4FA3-9D92-3AE026A1D9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910013"/>
                        <a:ext cx="124777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21">
            <a:extLst>
              <a:ext uri="{FF2B5EF4-FFF2-40B4-BE49-F238E27FC236}">
                <a16:creationId xmlns:a16="http://schemas.microsoft.com/office/drawing/2014/main" id="{98E57556-5017-4D94-A545-10D85C78CD4E}"/>
              </a:ext>
            </a:extLst>
          </p:cNvPr>
          <p:cNvSpPr txBox="1"/>
          <p:nvPr/>
        </p:nvSpPr>
        <p:spPr>
          <a:xfrm>
            <a:off x="4767656" y="1134300"/>
            <a:ext cx="12272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i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Stage</a:t>
            </a:r>
            <a:r>
              <a:rPr lang="en-US" altLang="zh-CN" sz="2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1:</a:t>
            </a:r>
            <a:endParaRPr lang="zh-CN" altLang="en-US" sz="2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6" name="TextBox 47">
            <a:extLst>
              <a:ext uri="{FF2B5EF4-FFF2-40B4-BE49-F238E27FC236}">
                <a16:creationId xmlns:a16="http://schemas.microsoft.com/office/drawing/2014/main" id="{7DF6EEE7-EBC7-455F-ACBA-FB8DB06AC4E1}"/>
              </a:ext>
            </a:extLst>
          </p:cNvPr>
          <p:cNvSpPr txBox="1"/>
          <p:nvPr/>
        </p:nvSpPr>
        <p:spPr>
          <a:xfrm>
            <a:off x="5899460" y="1149710"/>
            <a:ext cx="10840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一定，</a:t>
            </a:r>
          </a:p>
        </p:txBody>
      </p:sp>
      <p:grpSp>
        <p:nvGrpSpPr>
          <p:cNvPr id="57" name="组合 56">
            <a:extLst>
              <a:ext uri="{FF2B5EF4-FFF2-40B4-BE49-F238E27FC236}">
                <a16:creationId xmlns:a16="http://schemas.microsoft.com/office/drawing/2014/main" id="{C7280E71-A92E-4487-A5CC-17B400050404}"/>
              </a:ext>
            </a:extLst>
          </p:cNvPr>
          <p:cNvGrpSpPr/>
          <p:nvPr/>
        </p:nvGrpSpPr>
        <p:grpSpPr>
          <a:xfrm>
            <a:off x="6835563" y="1127938"/>
            <a:ext cx="417995" cy="461665"/>
            <a:chOff x="2285983" y="5357826"/>
            <a:chExt cx="417995" cy="461665"/>
          </a:xfrm>
        </p:grpSpPr>
        <p:sp>
          <p:nvSpPr>
            <p:cNvPr id="58" name="矩形 57">
              <a:extLst>
                <a:ext uri="{FF2B5EF4-FFF2-40B4-BE49-F238E27FC236}">
                  <a16:creationId xmlns:a16="http://schemas.microsoft.com/office/drawing/2014/main" id="{07B31048-95AA-4A46-8161-16C817BB87E8}"/>
                </a:ext>
              </a:extLst>
            </p:cNvPr>
            <p:cNvSpPr/>
            <p:nvPr/>
          </p:nvSpPr>
          <p:spPr>
            <a:xfrm>
              <a:off x="2285983" y="5357826"/>
              <a:ext cx="33031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任意多边形 8">
              <a:extLst>
                <a:ext uri="{FF2B5EF4-FFF2-40B4-BE49-F238E27FC236}">
                  <a16:creationId xmlns:a16="http://schemas.microsoft.com/office/drawing/2014/main" id="{43A80FF7-0CEB-4A2D-BED2-2A95E326C44B}"/>
                </a:ext>
              </a:extLst>
            </p:cNvPr>
            <p:cNvSpPr/>
            <p:nvPr/>
          </p:nvSpPr>
          <p:spPr>
            <a:xfrm>
              <a:off x="2551578" y="5464644"/>
              <a:ext cx="152400" cy="250372"/>
            </a:xfrm>
            <a:custGeom>
              <a:avLst/>
              <a:gdLst>
                <a:gd name="connsiteX0" fmla="*/ 0 w 152400"/>
                <a:gd name="connsiteY0" fmla="*/ 250372 h 250372"/>
                <a:gd name="connsiteX1" fmla="*/ 97971 w 152400"/>
                <a:gd name="connsiteY1" fmla="*/ 195943 h 250372"/>
                <a:gd name="connsiteX2" fmla="*/ 152400 w 152400"/>
                <a:gd name="connsiteY2" fmla="*/ 0 h 250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250372">
                  <a:moveTo>
                    <a:pt x="0" y="250372"/>
                  </a:moveTo>
                  <a:cubicBezTo>
                    <a:pt x="36285" y="244022"/>
                    <a:pt x="72571" y="237672"/>
                    <a:pt x="97971" y="195943"/>
                  </a:cubicBezTo>
                  <a:cubicBezTo>
                    <a:pt x="123371" y="154214"/>
                    <a:pt x="137885" y="77107"/>
                    <a:pt x="152400" y="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0" name="TextBox 47">
            <a:extLst>
              <a:ext uri="{FF2B5EF4-FFF2-40B4-BE49-F238E27FC236}">
                <a16:creationId xmlns:a16="http://schemas.microsoft.com/office/drawing/2014/main" id="{EBD94617-2FD4-4A42-9735-4792F1E8E74C}"/>
              </a:ext>
            </a:extLst>
          </p:cNvPr>
          <p:cNvSpPr txBox="1"/>
          <p:nvPr/>
        </p:nvSpPr>
        <p:spPr>
          <a:xfrm>
            <a:off x="7721612" y="1136816"/>
            <a:ext cx="9783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匀加速</a:t>
            </a:r>
          </a:p>
        </p:txBody>
      </p:sp>
      <p:sp>
        <p:nvSpPr>
          <p:cNvPr id="61" name="燕尾形箭头 135">
            <a:extLst>
              <a:ext uri="{FF2B5EF4-FFF2-40B4-BE49-F238E27FC236}">
                <a16:creationId xmlns:a16="http://schemas.microsoft.com/office/drawing/2014/main" id="{2ABD17B8-B780-47A5-8A39-2507C501ACCC}"/>
              </a:ext>
            </a:extLst>
          </p:cNvPr>
          <p:cNvSpPr/>
          <p:nvPr/>
        </p:nvSpPr>
        <p:spPr>
          <a:xfrm rot="5400000">
            <a:off x="6831646" y="1648357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62" name="组合 61">
            <a:extLst>
              <a:ext uri="{FF2B5EF4-FFF2-40B4-BE49-F238E27FC236}">
                <a16:creationId xmlns:a16="http://schemas.microsoft.com/office/drawing/2014/main" id="{7B8A24F0-C957-4721-B2D5-F261FC7E02CD}"/>
              </a:ext>
            </a:extLst>
          </p:cNvPr>
          <p:cNvGrpSpPr/>
          <p:nvPr/>
        </p:nvGrpSpPr>
        <p:grpSpPr>
          <a:xfrm>
            <a:off x="6479174" y="1898992"/>
            <a:ext cx="627686" cy="430887"/>
            <a:chOff x="2294862" y="5375582"/>
            <a:chExt cx="627686" cy="430887"/>
          </a:xfrm>
        </p:grpSpPr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5643AA0E-A995-4140-B0BD-5CF3A4BCA726}"/>
                </a:ext>
              </a:extLst>
            </p:cNvPr>
            <p:cNvSpPr/>
            <p:nvPr/>
          </p:nvSpPr>
          <p:spPr>
            <a:xfrm>
              <a:off x="2294862" y="5375582"/>
              <a:ext cx="62768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altLang="zh-CN" sz="2200" i="1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altLang="zh-CN" sz="2200" dirty="0">
                  <a:latin typeface="Times New Roman" pitchFamily="18" charset="0"/>
                  <a:cs typeface="Times New Roman" pitchFamily="18" charset="0"/>
                </a:rPr>
                <a:t>,</a:t>
              </a:r>
              <a:endParaRPr lang="zh-CN" altLang="en-US" sz="22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任意多边形 8">
              <a:extLst>
                <a:ext uri="{FF2B5EF4-FFF2-40B4-BE49-F238E27FC236}">
                  <a16:creationId xmlns:a16="http://schemas.microsoft.com/office/drawing/2014/main" id="{C7488E96-1BAA-4381-AB10-D320D357A398}"/>
                </a:ext>
              </a:extLst>
            </p:cNvPr>
            <p:cNvSpPr/>
            <p:nvPr/>
          </p:nvSpPr>
          <p:spPr>
            <a:xfrm>
              <a:off x="2562212" y="5464644"/>
              <a:ext cx="152400" cy="250372"/>
            </a:xfrm>
            <a:custGeom>
              <a:avLst/>
              <a:gdLst>
                <a:gd name="connsiteX0" fmla="*/ 0 w 152400"/>
                <a:gd name="connsiteY0" fmla="*/ 250372 h 250372"/>
                <a:gd name="connsiteX1" fmla="*/ 97971 w 152400"/>
                <a:gd name="connsiteY1" fmla="*/ 195943 h 250372"/>
                <a:gd name="connsiteX2" fmla="*/ 152400 w 152400"/>
                <a:gd name="connsiteY2" fmla="*/ 0 h 250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250372">
                  <a:moveTo>
                    <a:pt x="0" y="250372"/>
                  </a:moveTo>
                  <a:cubicBezTo>
                    <a:pt x="36285" y="244022"/>
                    <a:pt x="72571" y="237672"/>
                    <a:pt x="97971" y="195943"/>
                  </a:cubicBezTo>
                  <a:cubicBezTo>
                    <a:pt x="123371" y="154214"/>
                    <a:pt x="137885" y="77107"/>
                    <a:pt x="152400" y="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5" name="TextBox 47">
            <a:extLst>
              <a:ext uri="{FF2B5EF4-FFF2-40B4-BE49-F238E27FC236}">
                <a16:creationId xmlns:a16="http://schemas.microsoft.com/office/drawing/2014/main" id="{408556AF-C126-40EE-AAD1-9E78796C7E5E}"/>
              </a:ext>
            </a:extLst>
          </p:cNvPr>
          <p:cNvSpPr txBox="1"/>
          <p:nvPr/>
        </p:nvSpPr>
        <p:spPr>
          <a:xfrm>
            <a:off x="6996456" y="1926871"/>
            <a:ext cx="1499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至</a:t>
            </a:r>
            <a:r>
              <a:rPr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</a:t>
            </a:r>
            <a:r>
              <a:rPr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en-US" altLang="zh-CN" sz="2000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endParaRPr lang="zh-CN" altLang="en-US" sz="2000" baseline="-25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6" name="TextBox 47">
            <a:extLst>
              <a:ext uri="{FF2B5EF4-FFF2-40B4-BE49-F238E27FC236}">
                <a16:creationId xmlns:a16="http://schemas.microsoft.com/office/drawing/2014/main" id="{77C9EC3A-909F-412E-94A6-85ECA80ED1F0}"/>
              </a:ext>
            </a:extLst>
          </p:cNvPr>
          <p:cNvSpPr txBox="1"/>
          <p:nvPr/>
        </p:nvSpPr>
        <p:spPr>
          <a:xfrm>
            <a:off x="5175907" y="2493576"/>
            <a:ext cx="880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</a:t>
            </a:r>
            <a:r>
              <a:rPr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en-US" altLang="zh-CN" sz="2000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endParaRPr lang="zh-CN" altLang="en-US" sz="2000" baseline="-25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7" name="燕尾形箭头 5">
            <a:extLst>
              <a:ext uri="{FF2B5EF4-FFF2-40B4-BE49-F238E27FC236}">
                <a16:creationId xmlns:a16="http://schemas.microsoft.com/office/drawing/2014/main" id="{09C3F74E-5EED-4CCA-A934-D8052B81886F}"/>
              </a:ext>
            </a:extLst>
          </p:cNvPr>
          <p:cNvSpPr/>
          <p:nvPr/>
        </p:nvSpPr>
        <p:spPr>
          <a:xfrm>
            <a:off x="6047603" y="2610402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68" name="Object 4">
            <a:extLst>
              <a:ext uri="{FF2B5EF4-FFF2-40B4-BE49-F238E27FC236}">
                <a16:creationId xmlns:a16="http://schemas.microsoft.com/office/drawing/2014/main" id="{9641A966-980C-499A-A3F1-4DE274121A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865966"/>
              </p:ext>
            </p:extLst>
          </p:nvPr>
        </p:nvGraphicFramePr>
        <p:xfrm>
          <a:off x="6444208" y="2362200"/>
          <a:ext cx="118110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71" name="Equation" r:id="rId9" imgW="685800" imgH="393480" progId="Equation.DSMT4">
                  <p:embed/>
                </p:oleObj>
              </mc:Choice>
              <mc:Fallback>
                <p:oleObj name="Equation" r:id="rId9" imgW="685800" imgH="393480" progId="Equation.DSMT4">
                  <p:embed/>
                  <p:pic>
                    <p:nvPicPr>
                      <p:cNvPr id="54" name="Object 4">
                        <a:extLst>
                          <a:ext uri="{FF2B5EF4-FFF2-40B4-BE49-F238E27FC236}">
                            <a16:creationId xmlns:a16="http://schemas.microsoft.com/office/drawing/2014/main" id="{585AC364-7866-4048-B071-7FBB08212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2362200"/>
                        <a:ext cx="1181100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TextBox 21">
            <a:extLst>
              <a:ext uri="{FF2B5EF4-FFF2-40B4-BE49-F238E27FC236}">
                <a16:creationId xmlns:a16="http://schemas.microsoft.com/office/drawing/2014/main" id="{79B6FD2C-17A9-4525-8BF9-B8C1B2252A9A}"/>
              </a:ext>
            </a:extLst>
          </p:cNvPr>
          <p:cNvSpPr txBox="1"/>
          <p:nvPr/>
        </p:nvSpPr>
        <p:spPr>
          <a:xfrm>
            <a:off x="4770268" y="3067138"/>
            <a:ext cx="12272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i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Stage</a:t>
            </a:r>
            <a:r>
              <a:rPr lang="en-US" altLang="zh-CN" sz="2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2:</a:t>
            </a:r>
            <a:endParaRPr lang="zh-CN" altLang="en-US" sz="2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70" name="TextBox 47">
            <a:extLst>
              <a:ext uri="{FF2B5EF4-FFF2-40B4-BE49-F238E27FC236}">
                <a16:creationId xmlns:a16="http://schemas.microsoft.com/office/drawing/2014/main" id="{FE077F39-148F-4DBD-86B7-1C8BA9209DBF}"/>
              </a:ext>
            </a:extLst>
          </p:cNvPr>
          <p:cNvSpPr txBox="1"/>
          <p:nvPr/>
        </p:nvSpPr>
        <p:spPr>
          <a:xfrm>
            <a:off x="5827410" y="3061115"/>
            <a:ext cx="10840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 </a:t>
            </a:r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</a:t>
            </a:r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en-US" altLang="zh-CN" sz="2200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r>
              <a:rPr lang="zh-CN" altLang="en-US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</a:p>
        </p:txBody>
      </p:sp>
      <p:grpSp>
        <p:nvGrpSpPr>
          <p:cNvPr id="71" name="组合 70">
            <a:extLst>
              <a:ext uri="{FF2B5EF4-FFF2-40B4-BE49-F238E27FC236}">
                <a16:creationId xmlns:a16="http://schemas.microsoft.com/office/drawing/2014/main" id="{5C6111CF-33BC-4DEA-A694-AD7D447AEA3B}"/>
              </a:ext>
            </a:extLst>
          </p:cNvPr>
          <p:cNvGrpSpPr/>
          <p:nvPr/>
        </p:nvGrpSpPr>
        <p:grpSpPr>
          <a:xfrm>
            <a:off x="6763514" y="3039343"/>
            <a:ext cx="428628" cy="461665"/>
            <a:chOff x="2285984" y="5357826"/>
            <a:chExt cx="428628" cy="461665"/>
          </a:xfrm>
        </p:grpSpPr>
        <p:sp>
          <p:nvSpPr>
            <p:cNvPr id="72" name="矩形 71">
              <a:extLst>
                <a:ext uri="{FF2B5EF4-FFF2-40B4-BE49-F238E27FC236}">
                  <a16:creationId xmlns:a16="http://schemas.microsoft.com/office/drawing/2014/main" id="{DFCDD268-55C9-4651-8409-B0E3D621DC69}"/>
                </a:ext>
              </a:extLst>
            </p:cNvPr>
            <p:cNvSpPr/>
            <p:nvPr/>
          </p:nvSpPr>
          <p:spPr>
            <a:xfrm>
              <a:off x="2285984" y="5357826"/>
              <a:ext cx="4191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4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任意多边形 8">
              <a:extLst>
                <a:ext uri="{FF2B5EF4-FFF2-40B4-BE49-F238E27FC236}">
                  <a16:creationId xmlns:a16="http://schemas.microsoft.com/office/drawing/2014/main" id="{C83E40BC-386E-45CC-B734-5D73DBE376BB}"/>
                </a:ext>
              </a:extLst>
            </p:cNvPr>
            <p:cNvSpPr/>
            <p:nvPr/>
          </p:nvSpPr>
          <p:spPr>
            <a:xfrm>
              <a:off x="2562212" y="5464644"/>
              <a:ext cx="152400" cy="250372"/>
            </a:xfrm>
            <a:custGeom>
              <a:avLst/>
              <a:gdLst>
                <a:gd name="connsiteX0" fmla="*/ 0 w 152400"/>
                <a:gd name="connsiteY0" fmla="*/ 250372 h 250372"/>
                <a:gd name="connsiteX1" fmla="*/ 97971 w 152400"/>
                <a:gd name="connsiteY1" fmla="*/ 195943 h 250372"/>
                <a:gd name="connsiteX2" fmla="*/ 152400 w 152400"/>
                <a:gd name="connsiteY2" fmla="*/ 0 h 250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250372">
                  <a:moveTo>
                    <a:pt x="0" y="250372"/>
                  </a:moveTo>
                  <a:cubicBezTo>
                    <a:pt x="36285" y="244022"/>
                    <a:pt x="72571" y="237672"/>
                    <a:pt x="97971" y="195943"/>
                  </a:cubicBezTo>
                  <a:cubicBezTo>
                    <a:pt x="123371" y="154214"/>
                    <a:pt x="137885" y="77107"/>
                    <a:pt x="152400" y="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4" name="燕尾形箭头 5">
            <a:extLst>
              <a:ext uri="{FF2B5EF4-FFF2-40B4-BE49-F238E27FC236}">
                <a16:creationId xmlns:a16="http://schemas.microsoft.com/office/drawing/2014/main" id="{67F4FC47-09F0-4C2A-896F-2572E4462C51}"/>
              </a:ext>
            </a:extLst>
          </p:cNvPr>
          <p:cNvSpPr/>
          <p:nvPr/>
        </p:nvSpPr>
        <p:spPr>
          <a:xfrm>
            <a:off x="7393670" y="3180342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75" name="组合 74">
            <a:extLst>
              <a:ext uri="{FF2B5EF4-FFF2-40B4-BE49-F238E27FC236}">
                <a16:creationId xmlns:a16="http://schemas.microsoft.com/office/drawing/2014/main" id="{3A8FA12E-BFE0-4D29-9242-725D4F6C773C}"/>
              </a:ext>
            </a:extLst>
          </p:cNvPr>
          <p:cNvGrpSpPr/>
          <p:nvPr/>
        </p:nvGrpSpPr>
        <p:grpSpPr>
          <a:xfrm>
            <a:off x="7692772" y="3061115"/>
            <a:ext cx="445251" cy="430887"/>
            <a:chOff x="4238209" y="5394988"/>
            <a:chExt cx="445251" cy="430887"/>
          </a:xfrm>
        </p:grpSpPr>
        <p:sp>
          <p:nvSpPr>
            <p:cNvPr id="76" name="任意多边形 10">
              <a:extLst>
                <a:ext uri="{FF2B5EF4-FFF2-40B4-BE49-F238E27FC236}">
                  <a16:creationId xmlns:a16="http://schemas.microsoft.com/office/drawing/2014/main" id="{7661A794-7754-4B02-8537-C943D7FD6A0E}"/>
                </a:ext>
              </a:extLst>
            </p:cNvPr>
            <p:cNvSpPr/>
            <p:nvPr/>
          </p:nvSpPr>
          <p:spPr>
            <a:xfrm>
              <a:off x="4603632" y="5475227"/>
              <a:ext cx="79828" cy="330200"/>
            </a:xfrm>
            <a:custGeom>
              <a:avLst/>
              <a:gdLst>
                <a:gd name="connsiteX0" fmla="*/ 0 w 79828"/>
                <a:gd name="connsiteY0" fmla="*/ 0 h 330200"/>
                <a:gd name="connsiteX1" fmla="*/ 54429 w 79828"/>
                <a:gd name="connsiteY1" fmla="*/ 87085 h 330200"/>
                <a:gd name="connsiteX2" fmla="*/ 76200 w 79828"/>
                <a:gd name="connsiteY2" fmla="*/ 293914 h 330200"/>
                <a:gd name="connsiteX3" fmla="*/ 76200 w 79828"/>
                <a:gd name="connsiteY3" fmla="*/ 3048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28" h="330200">
                  <a:moveTo>
                    <a:pt x="0" y="0"/>
                  </a:moveTo>
                  <a:cubicBezTo>
                    <a:pt x="20864" y="19049"/>
                    <a:pt x="41729" y="38099"/>
                    <a:pt x="54429" y="87085"/>
                  </a:cubicBezTo>
                  <a:cubicBezTo>
                    <a:pt x="67129" y="136071"/>
                    <a:pt x="72572" y="257628"/>
                    <a:pt x="76200" y="293914"/>
                  </a:cubicBezTo>
                  <a:cubicBezTo>
                    <a:pt x="79828" y="330200"/>
                    <a:pt x="78014" y="317500"/>
                    <a:pt x="76200" y="30480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7" name="矩形 76">
              <a:extLst>
                <a:ext uri="{FF2B5EF4-FFF2-40B4-BE49-F238E27FC236}">
                  <a16:creationId xmlns:a16="http://schemas.microsoft.com/office/drawing/2014/main" id="{1C6EEAF7-E46B-477C-9AC3-1177FC2DFAF0}"/>
                </a:ext>
              </a:extLst>
            </p:cNvPr>
            <p:cNvSpPr/>
            <p:nvPr/>
          </p:nvSpPr>
          <p:spPr>
            <a:xfrm>
              <a:off x="4238209" y="5394988"/>
              <a:ext cx="41910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200" i="1" dirty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zh-CN" altLang="en-US" sz="22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" name="组合 78">
            <a:extLst>
              <a:ext uri="{FF2B5EF4-FFF2-40B4-BE49-F238E27FC236}">
                <a16:creationId xmlns:a16="http://schemas.microsoft.com/office/drawing/2014/main" id="{48C65A6E-319C-4AB8-8F32-ADC9E420ADD4}"/>
              </a:ext>
            </a:extLst>
          </p:cNvPr>
          <p:cNvGrpSpPr/>
          <p:nvPr/>
        </p:nvGrpSpPr>
        <p:grpSpPr>
          <a:xfrm>
            <a:off x="7812360" y="3646185"/>
            <a:ext cx="445251" cy="430887"/>
            <a:chOff x="4238209" y="5394988"/>
            <a:chExt cx="445251" cy="430887"/>
          </a:xfrm>
        </p:grpSpPr>
        <p:sp>
          <p:nvSpPr>
            <p:cNvPr id="80" name="任意多边形 10">
              <a:extLst>
                <a:ext uri="{FF2B5EF4-FFF2-40B4-BE49-F238E27FC236}">
                  <a16:creationId xmlns:a16="http://schemas.microsoft.com/office/drawing/2014/main" id="{5C25DD72-7683-4B9E-AE9D-B97914C22A00}"/>
                </a:ext>
              </a:extLst>
            </p:cNvPr>
            <p:cNvSpPr/>
            <p:nvPr/>
          </p:nvSpPr>
          <p:spPr>
            <a:xfrm>
              <a:off x="4603632" y="5475227"/>
              <a:ext cx="79828" cy="330200"/>
            </a:xfrm>
            <a:custGeom>
              <a:avLst/>
              <a:gdLst>
                <a:gd name="connsiteX0" fmla="*/ 0 w 79828"/>
                <a:gd name="connsiteY0" fmla="*/ 0 h 330200"/>
                <a:gd name="connsiteX1" fmla="*/ 54429 w 79828"/>
                <a:gd name="connsiteY1" fmla="*/ 87085 h 330200"/>
                <a:gd name="connsiteX2" fmla="*/ 76200 w 79828"/>
                <a:gd name="connsiteY2" fmla="*/ 293914 h 330200"/>
                <a:gd name="connsiteX3" fmla="*/ 76200 w 79828"/>
                <a:gd name="connsiteY3" fmla="*/ 3048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28" h="330200">
                  <a:moveTo>
                    <a:pt x="0" y="0"/>
                  </a:moveTo>
                  <a:cubicBezTo>
                    <a:pt x="20864" y="19049"/>
                    <a:pt x="41729" y="38099"/>
                    <a:pt x="54429" y="87085"/>
                  </a:cubicBezTo>
                  <a:cubicBezTo>
                    <a:pt x="67129" y="136071"/>
                    <a:pt x="72572" y="257628"/>
                    <a:pt x="76200" y="293914"/>
                  </a:cubicBezTo>
                  <a:cubicBezTo>
                    <a:pt x="79828" y="330200"/>
                    <a:pt x="78014" y="317500"/>
                    <a:pt x="76200" y="30480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1" name="矩形 80">
              <a:extLst>
                <a:ext uri="{FF2B5EF4-FFF2-40B4-BE49-F238E27FC236}">
                  <a16:creationId xmlns:a16="http://schemas.microsoft.com/office/drawing/2014/main" id="{8F327B99-5968-4DD7-9FB0-012413BFEB3A}"/>
                </a:ext>
              </a:extLst>
            </p:cNvPr>
            <p:cNvSpPr/>
            <p:nvPr/>
          </p:nvSpPr>
          <p:spPr>
            <a:xfrm>
              <a:off x="4238209" y="5394988"/>
              <a:ext cx="41910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200" i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zh-CN" altLang="en-US" sz="22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2" name="燕尾形箭头 135">
            <a:extLst>
              <a:ext uri="{FF2B5EF4-FFF2-40B4-BE49-F238E27FC236}">
                <a16:creationId xmlns:a16="http://schemas.microsoft.com/office/drawing/2014/main" id="{D784C560-A7DF-442D-8259-4AD541A33746}"/>
              </a:ext>
            </a:extLst>
          </p:cNvPr>
          <p:cNvSpPr/>
          <p:nvPr/>
        </p:nvSpPr>
        <p:spPr>
          <a:xfrm rot="10800000">
            <a:off x="7537204" y="3809150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3" name="TextBox 47">
            <a:extLst>
              <a:ext uri="{FF2B5EF4-FFF2-40B4-BE49-F238E27FC236}">
                <a16:creationId xmlns:a16="http://schemas.microsoft.com/office/drawing/2014/main" id="{6AC71CAC-6853-468E-9A70-2934A0E0CBCA}"/>
              </a:ext>
            </a:extLst>
          </p:cNvPr>
          <p:cNvSpPr txBox="1"/>
          <p:nvPr/>
        </p:nvSpPr>
        <p:spPr>
          <a:xfrm>
            <a:off x="5822293" y="3680720"/>
            <a:ext cx="17960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减小的加速</a:t>
            </a:r>
          </a:p>
        </p:txBody>
      </p:sp>
      <p:sp>
        <p:nvSpPr>
          <p:cNvPr id="84" name="箭头: 手杖形 83">
            <a:extLst>
              <a:ext uri="{FF2B5EF4-FFF2-40B4-BE49-F238E27FC236}">
                <a16:creationId xmlns:a16="http://schemas.microsoft.com/office/drawing/2014/main" id="{5E5D6F97-43D7-49D2-B2CA-44DCB8448B12}"/>
              </a:ext>
            </a:extLst>
          </p:cNvPr>
          <p:cNvSpPr/>
          <p:nvPr/>
        </p:nvSpPr>
        <p:spPr>
          <a:xfrm rot="5400000">
            <a:off x="8159923" y="3363936"/>
            <a:ext cx="684000" cy="396000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id="{357F085F-BE00-4F33-9A0E-2C82A5980E7B}"/>
              </a:ext>
            </a:extLst>
          </p:cNvPr>
          <p:cNvSpPr/>
          <p:nvPr/>
        </p:nvSpPr>
        <p:spPr>
          <a:xfrm>
            <a:off x="7791706" y="1169293"/>
            <a:ext cx="827840" cy="360000"/>
          </a:xfrm>
          <a:prstGeom prst="rect">
            <a:avLst/>
          </a:prstGeom>
          <a:noFill/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id="{B411FA6E-24E6-4CCD-BCD7-CBAA78E89C92}"/>
              </a:ext>
            </a:extLst>
          </p:cNvPr>
          <p:cNvSpPr/>
          <p:nvPr/>
        </p:nvSpPr>
        <p:spPr>
          <a:xfrm>
            <a:off x="5869602" y="3737150"/>
            <a:ext cx="1598728" cy="360000"/>
          </a:xfrm>
          <a:prstGeom prst="rect">
            <a:avLst/>
          </a:prstGeom>
          <a:noFill/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7" name="燕尾形箭头 5">
            <a:extLst>
              <a:ext uri="{FF2B5EF4-FFF2-40B4-BE49-F238E27FC236}">
                <a16:creationId xmlns:a16="http://schemas.microsoft.com/office/drawing/2014/main" id="{15653132-931B-4F01-8EAB-B36430057D76}"/>
              </a:ext>
            </a:extLst>
          </p:cNvPr>
          <p:cNvSpPr/>
          <p:nvPr/>
        </p:nvSpPr>
        <p:spPr>
          <a:xfrm>
            <a:off x="7402261" y="1237547"/>
            <a:ext cx="252000" cy="216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8" name="箭头: 手杖形 87">
            <a:extLst>
              <a:ext uri="{FF2B5EF4-FFF2-40B4-BE49-F238E27FC236}">
                <a16:creationId xmlns:a16="http://schemas.microsoft.com/office/drawing/2014/main" id="{DBAFD04B-48F5-4B6E-A5C5-E296A00DAA3D}"/>
              </a:ext>
            </a:extLst>
          </p:cNvPr>
          <p:cNvSpPr/>
          <p:nvPr/>
        </p:nvSpPr>
        <p:spPr>
          <a:xfrm rot="5400000" flipV="1">
            <a:off x="5200557" y="4037363"/>
            <a:ext cx="684000" cy="39232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89" name="TextBox 47">
            <a:extLst>
              <a:ext uri="{FF2B5EF4-FFF2-40B4-BE49-F238E27FC236}">
                <a16:creationId xmlns:a16="http://schemas.microsoft.com/office/drawing/2014/main" id="{AB4879E5-7D22-486C-9B9C-8E41A84D2CE7}"/>
              </a:ext>
            </a:extLst>
          </p:cNvPr>
          <p:cNvSpPr txBox="1"/>
          <p:nvPr/>
        </p:nvSpPr>
        <p:spPr>
          <a:xfrm>
            <a:off x="5671137" y="4261778"/>
            <a:ext cx="808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 </a:t>
            </a:r>
            <a:r>
              <a:rPr lang="en-US" altLang="zh-CN" sz="22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0,</a:t>
            </a:r>
            <a:endParaRPr lang="zh-CN" altLang="en-US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90" name="Object 4">
            <a:extLst>
              <a:ext uri="{FF2B5EF4-FFF2-40B4-BE49-F238E27FC236}">
                <a16:creationId xmlns:a16="http://schemas.microsoft.com/office/drawing/2014/main" id="{9188A233-0404-4C5F-91E8-FE04B1F4EF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18300"/>
              </p:ext>
            </p:extLst>
          </p:nvPr>
        </p:nvGraphicFramePr>
        <p:xfrm>
          <a:off x="6479174" y="4148177"/>
          <a:ext cx="12477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72" name="Equation" r:id="rId11" imgW="723600" imgH="419040" progId="Equation.DSMT4">
                  <p:embed/>
                </p:oleObj>
              </mc:Choice>
              <mc:Fallback>
                <p:oleObj name="Equation" r:id="rId11" imgW="723600" imgH="419040" progId="Equation.DSMT4">
                  <p:embed/>
                  <p:pic>
                    <p:nvPicPr>
                      <p:cNvPr id="54" name="Object 4">
                        <a:extLst>
                          <a:ext uri="{FF2B5EF4-FFF2-40B4-BE49-F238E27FC236}">
                            <a16:creationId xmlns:a16="http://schemas.microsoft.com/office/drawing/2014/main" id="{585AC364-7866-4048-B071-7FBB08212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9174" y="4148177"/>
                        <a:ext cx="124777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任意多边形: 形状 96">
            <a:extLst>
              <a:ext uri="{FF2B5EF4-FFF2-40B4-BE49-F238E27FC236}">
                <a16:creationId xmlns:a16="http://schemas.microsoft.com/office/drawing/2014/main" id="{EACA2CBC-A9FA-4845-B302-F8863AD06BF6}"/>
              </a:ext>
            </a:extLst>
          </p:cNvPr>
          <p:cNvSpPr/>
          <p:nvPr/>
        </p:nvSpPr>
        <p:spPr>
          <a:xfrm>
            <a:off x="5287672" y="5426771"/>
            <a:ext cx="1191502" cy="396000"/>
          </a:xfrm>
          <a:custGeom>
            <a:avLst/>
            <a:gdLst>
              <a:gd name="connsiteX0" fmla="*/ 0 w 1260629"/>
              <a:gd name="connsiteY0" fmla="*/ 631842 h 631842"/>
              <a:gd name="connsiteX1" fmla="*/ 142042 w 1260629"/>
              <a:gd name="connsiteY1" fmla="*/ 250102 h 631842"/>
              <a:gd name="connsiteX2" fmla="*/ 426128 w 1260629"/>
              <a:gd name="connsiteY2" fmla="*/ 37038 h 631842"/>
              <a:gd name="connsiteX3" fmla="*/ 1260629 w 1260629"/>
              <a:gd name="connsiteY3" fmla="*/ 1528 h 63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0629" h="631842">
                <a:moveTo>
                  <a:pt x="0" y="631842"/>
                </a:moveTo>
                <a:cubicBezTo>
                  <a:pt x="35510" y="490539"/>
                  <a:pt x="71021" y="349236"/>
                  <a:pt x="142042" y="250102"/>
                </a:cubicBezTo>
                <a:cubicBezTo>
                  <a:pt x="213063" y="150968"/>
                  <a:pt x="239697" y="78467"/>
                  <a:pt x="426128" y="37038"/>
                </a:cubicBezTo>
                <a:cubicBezTo>
                  <a:pt x="612559" y="-4391"/>
                  <a:pt x="936594" y="-1432"/>
                  <a:pt x="1260629" y="1528"/>
                </a:cubicBezTo>
              </a:path>
            </a:pathLst>
          </a:cu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35" name="组合 134">
            <a:extLst>
              <a:ext uri="{FF2B5EF4-FFF2-40B4-BE49-F238E27FC236}">
                <a16:creationId xmlns:a16="http://schemas.microsoft.com/office/drawing/2014/main" id="{67466873-E353-42BE-AFED-42D219C3AEE1}"/>
              </a:ext>
            </a:extLst>
          </p:cNvPr>
          <p:cNvGrpSpPr/>
          <p:nvPr/>
        </p:nvGrpSpPr>
        <p:grpSpPr>
          <a:xfrm>
            <a:off x="4644008" y="4732047"/>
            <a:ext cx="2206038" cy="1973554"/>
            <a:chOff x="4644008" y="4732047"/>
            <a:chExt cx="2206038" cy="1973554"/>
          </a:xfrm>
        </p:grpSpPr>
        <p:cxnSp>
          <p:nvCxnSpPr>
            <p:cNvPr id="98" name="直接连接符 97">
              <a:extLst>
                <a:ext uri="{FF2B5EF4-FFF2-40B4-BE49-F238E27FC236}">
                  <a16:creationId xmlns:a16="http://schemas.microsoft.com/office/drawing/2014/main" id="{CEA0FD53-EE49-44C4-90FC-E0B64209BE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4048" y="5433410"/>
              <a:ext cx="756000" cy="1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矩形 98">
              <a:extLst>
                <a:ext uri="{FF2B5EF4-FFF2-40B4-BE49-F238E27FC236}">
                  <a16:creationId xmlns:a16="http://schemas.microsoft.com/office/drawing/2014/main" id="{E7E2FC48-8982-4E7C-A291-1448277083FE}"/>
                </a:ext>
              </a:extLst>
            </p:cNvPr>
            <p:cNvSpPr/>
            <p:nvPr/>
          </p:nvSpPr>
          <p:spPr>
            <a:xfrm>
              <a:off x="4644008" y="5184099"/>
              <a:ext cx="50547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 err="1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000" baseline="-25000" dirty="0" err="1">
                  <a:latin typeface="Times New Roman" pitchFamily="18" charset="0"/>
                  <a:cs typeface="Times New Roman" pitchFamily="18" charset="0"/>
                </a:rPr>
                <a:t>m</a:t>
              </a:r>
              <a:endParaRPr lang="zh-CN" altLang="en-US" sz="20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2" name="直接箭头连接符 91">
              <a:extLst>
                <a:ext uri="{FF2B5EF4-FFF2-40B4-BE49-F238E27FC236}">
                  <a16:creationId xmlns:a16="http://schemas.microsoft.com/office/drawing/2014/main" id="{63CB3532-BB21-4ABC-BCA1-FBA1C1E2B7CA}"/>
                </a:ext>
              </a:extLst>
            </p:cNvPr>
            <p:cNvCxnSpPr/>
            <p:nvPr/>
          </p:nvCxnSpPr>
          <p:spPr>
            <a:xfrm flipV="1">
              <a:off x="5004048" y="4937499"/>
              <a:ext cx="0" cy="1440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接箭头连接符 92">
              <a:extLst>
                <a:ext uri="{FF2B5EF4-FFF2-40B4-BE49-F238E27FC236}">
                  <a16:creationId xmlns:a16="http://schemas.microsoft.com/office/drawing/2014/main" id="{8C9E7168-F037-4A0D-A843-5A4A95B4AAFC}"/>
                </a:ext>
              </a:extLst>
            </p:cNvPr>
            <p:cNvCxnSpPr/>
            <p:nvPr/>
          </p:nvCxnSpPr>
          <p:spPr>
            <a:xfrm>
              <a:off x="5004048" y="6377499"/>
              <a:ext cx="163191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矩形 93">
              <a:extLst>
                <a:ext uri="{FF2B5EF4-FFF2-40B4-BE49-F238E27FC236}">
                  <a16:creationId xmlns:a16="http://schemas.microsoft.com/office/drawing/2014/main" id="{ED511422-ED98-4893-8B4F-6751CC63B038}"/>
                </a:ext>
              </a:extLst>
            </p:cNvPr>
            <p:cNvSpPr/>
            <p:nvPr/>
          </p:nvSpPr>
          <p:spPr>
            <a:xfrm>
              <a:off x="4685992" y="4732047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5" name="矩形 94">
              <a:extLst>
                <a:ext uri="{FF2B5EF4-FFF2-40B4-BE49-F238E27FC236}">
                  <a16:creationId xmlns:a16="http://schemas.microsoft.com/office/drawing/2014/main" id="{BC3E0FE1-A9E5-4809-8184-99DA0F60DA7F}"/>
                </a:ext>
              </a:extLst>
            </p:cNvPr>
            <p:cNvSpPr/>
            <p:nvPr/>
          </p:nvSpPr>
          <p:spPr>
            <a:xfrm>
              <a:off x="6430942" y="6305491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zh-CN" altLang="en-US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6" name="矩形 95">
              <a:extLst>
                <a:ext uri="{FF2B5EF4-FFF2-40B4-BE49-F238E27FC236}">
                  <a16:creationId xmlns:a16="http://schemas.microsoft.com/office/drawing/2014/main" id="{1EC70CBA-B764-4652-BC23-AAB666111DE6}"/>
                </a:ext>
              </a:extLst>
            </p:cNvPr>
            <p:cNvSpPr/>
            <p:nvPr/>
          </p:nvSpPr>
          <p:spPr>
            <a:xfrm>
              <a:off x="4730382" y="6252222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zh-CN" alt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9" name="直接连接符 108">
              <a:extLst>
                <a:ext uri="{FF2B5EF4-FFF2-40B4-BE49-F238E27FC236}">
                  <a16:creationId xmlns:a16="http://schemas.microsoft.com/office/drawing/2014/main" id="{F486BBDC-CEBF-49D5-AE7B-7039C8AF01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6707" y="5800170"/>
              <a:ext cx="298209" cy="577332"/>
            </a:xfrm>
            <a:prstGeom prst="lin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1" name="直接连接符 120">
              <a:extLst>
                <a:ext uri="{FF2B5EF4-FFF2-40B4-BE49-F238E27FC236}">
                  <a16:creationId xmlns:a16="http://schemas.microsoft.com/office/drawing/2014/main" id="{ADC20C18-BA60-49A0-86B1-9D23FD02DD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4048" y="5813157"/>
              <a:ext cx="324000" cy="1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矩形 121">
              <a:extLst>
                <a:ext uri="{FF2B5EF4-FFF2-40B4-BE49-F238E27FC236}">
                  <a16:creationId xmlns:a16="http://schemas.microsoft.com/office/drawing/2014/main" id="{A00B141C-4867-4469-97AC-F9F17B9FB80E}"/>
                </a:ext>
              </a:extLst>
            </p:cNvPr>
            <p:cNvSpPr/>
            <p:nvPr/>
          </p:nvSpPr>
          <p:spPr>
            <a:xfrm>
              <a:off x="4644008" y="5576788"/>
              <a:ext cx="9681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i="1" dirty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000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zh-CN" altLang="en-US" sz="20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07" name="直接连接符 106">
            <a:extLst>
              <a:ext uri="{FF2B5EF4-FFF2-40B4-BE49-F238E27FC236}">
                <a16:creationId xmlns:a16="http://schemas.microsoft.com/office/drawing/2014/main" id="{DBA909CC-AAC4-4409-A7D3-FAF81DA84878}"/>
              </a:ext>
            </a:extLst>
          </p:cNvPr>
          <p:cNvCxnSpPr/>
          <p:nvPr/>
        </p:nvCxnSpPr>
        <p:spPr>
          <a:xfrm>
            <a:off x="7485091" y="5585411"/>
            <a:ext cx="1116000" cy="0"/>
          </a:xfrm>
          <a:prstGeom prst="lin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34" name="组合 133">
            <a:extLst>
              <a:ext uri="{FF2B5EF4-FFF2-40B4-BE49-F238E27FC236}">
                <a16:creationId xmlns:a16="http://schemas.microsoft.com/office/drawing/2014/main" id="{E63B4C8B-3A1B-4862-A70A-B3D92EEFA968}"/>
              </a:ext>
            </a:extLst>
          </p:cNvPr>
          <p:cNvGrpSpPr/>
          <p:nvPr/>
        </p:nvGrpSpPr>
        <p:grpSpPr>
          <a:xfrm>
            <a:off x="6804248" y="4739071"/>
            <a:ext cx="2232248" cy="2004331"/>
            <a:chOff x="6804248" y="4739071"/>
            <a:chExt cx="2232248" cy="2004331"/>
          </a:xfrm>
        </p:grpSpPr>
        <p:cxnSp>
          <p:nvCxnSpPr>
            <p:cNvPr id="101" name="直接箭头连接符 100">
              <a:extLst>
                <a:ext uri="{FF2B5EF4-FFF2-40B4-BE49-F238E27FC236}">
                  <a16:creationId xmlns:a16="http://schemas.microsoft.com/office/drawing/2014/main" id="{587955AC-CC56-478C-8609-54B2B11F4A9D}"/>
                </a:ext>
              </a:extLst>
            </p:cNvPr>
            <p:cNvCxnSpPr/>
            <p:nvPr/>
          </p:nvCxnSpPr>
          <p:spPr>
            <a:xfrm flipV="1">
              <a:off x="7190498" y="4944523"/>
              <a:ext cx="0" cy="1440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箭头连接符 101">
              <a:extLst>
                <a:ext uri="{FF2B5EF4-FFF2-40B4-BE49-F238E27FC236}">
                  <a16:creationId xmlns:a16="http://schemas.microsoft.com/office/drawing/2014/main" id="{A6352DA0-76AE-4396-A41B-E26248A43CEB}"/>
                </a:ext>
              </a:extLst>
            </p:cNvPr>
            <p:cNvCxnSpPr/>
            <p:nvPr/>
          </p:nvCxnSpPr>
          <p:spPr>
            <a:xfrm>
              <a:off x="7190498" y="6384523"/>
              <a:ext cx="163191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矩形 102">
              <a:extLst>
                <a:ext uri="{FF2B5EF4-FFF2-40B4-BE49-F238E27FC236}">
                  <a16:creationId xmlns:a16="http://schemas.microsoft.com/office/drawing/2014/main" id="{0BFE3F99-2B30-4979-BB07-04E02D603DF6}"/>
                </a:ext>
              </a:extLst>
            </p:cNvPr>
            <p:cNvSpPr/>
            <p:nvPr/>
          </p:nvSpPr>
          <p:spPr>
            <a:xfrm>
              <a:off x="6876256" y="4739071"/>
              <a:ext cx="41910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zh-CN" alt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" name="矩形 103">
              <a:extLst>
                <a:ext uri="{FF2B5EF4-FFF2-40B4-BE49-F238E27FC236}">
                  <a16:creationId xmlns:a16="http://schemas.microsoft.com/office/drawing/2014/main" id="{05CAEF0E-FF5C-4A04-9442-B0A2B22279EC}"/>
                </a:ext>
              </a:extLst>
            </p:cNvPr>
            <p:cNvSpPr/>
            <p:nvPr/>
          </p:nvSpPr>
          <p:spPr>
            <a:xfrm>
              <a:off x="8617392" y="6312515"/>
              <a:ext cx="41910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200" i="1" dirty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zh-CN" altLang="en-US" sz="22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" name="矩形 104">
              <a:extLst>
                <a:ext uri="{FF2B5EF4-FFF2-40B4-BE49-F238E27FC236}">
                  <a16:creationId xmlns:a16="http://schemas.microsoft.com/office/drawing/2014/main" id="{7CB4C0D2-13B6-4A2D-9E57-3024F5DA35D6}"/>
                </a:ext>
              </a:extLst>
            </p:cNvPr>
            <p:cNvSpPr/>
            <p:nvPr/>
          </p:nvSpPr>
          <p:spPr>
            <a:xfrm>
              <a:off x="6916832" y="6259246"/>
              <a:ext cx="4191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zh-CN" alt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3" name="直接连接符 122">
              <a:extLst>
                <a:ext uri="{FF2B5EF4-FFF2-40B4-BE49-F238E27FC236}">
                  <a16:creationId xmlns:a16="http://schemas.microsoft.com/office/drawing/2014/main" id="{14F459B3-A73E-4E56-B583-499F856BC8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97654" y="5576788"/>
              <a:ext cx="296554" cy="800953"/>
            </a:xfrm>
            <a:prstGeom prst="lin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06" name="矩形 105">
              <a:extLst>
                <a:ext uri="{FF2B5EF4-FFF2-40B4-BE49-F238E27FC236}">
                  <a16:creationId xmlns:a16="http://schemas.microsoft.com/office/drawing/2014/main" id="{A1331994-0DDD-405F-9505-94F05C41829E}"/>
                </a:ext>
              </a:extLst>
            </p:cNvPr>
            <p:cNvSpPr/>
            <p:nvPr/>
          </p:nvSpPr>
          <p:spPr>
            <a:xfrm>
              <a:off x="6804248" y="5370548"/>
              <a:ext cx="96812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altLang="zh-CN" sz="2000" baseline="-25000" dirty="0">
                  <a:latin typeface="Times New Roman" pitchFamily="18" charset="0"/>
                  <a:cs typeface="Times New Roman" pitchFamily="18" charset="0"/>
                </a:rPr>
                <a:t>e</a:t>
              </a:r>
              <a:endParaRPr lang="zh-CN" altLang="en-US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5" name="直接连接符 124">
              <a:extLst>
                <a:ext uri="{FF2B5EF4-FFF2-40B4-BE49-F238E27FC236}">
                  <a16:creationId xmlns:a16="http://schemas.microsoft.com/office/drawing/2014/main" id="{FEE419A2-D0E9-4207-A1B5-D681919B4C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82572" y="5584207"/>
              <a:ext cx="324000" cy="1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9" name="组合 138">
            <a:extLst>
              <a:ext uri="{FF2B5EF4-FFF2-40B4-BE49-F238E27FC236}">
                <a16:creationId xmlns:a16="http://schemas.microsoft.com/office/drawing/2014/main" id="{9C27C1DF-22E8-4686-9626-7A75FDA6E4BB}"/>
              </a:ext>
            </a:extLst>
          </p:cNvPr>
          <p:cNvGrpSpPr/>
          <p:nvPr/>
        </p:nvGrpSpPr>
        <p:grpSpPr>
          <a:xfrm flipH="1">
            <a:off x="7210271" y="5989490"/>
            <a:ext cx="916146" cy="359999"/>
            <a:chOff x="3377097" y="2499889"/>
            <a:chExt cx="800842" cy="365566"/>
          </a:xfrm>
        </p:grpSpPr>
        <p:sp>
          <p:nvSpPr>
            <p:cNvPr id="140" name="云形标注 31">
              <a:extLst>
                <a:ext uri="{FF2B5EF4-FFF2-40B4-BE49-F238E27FC236}">
                  <a16:creationId xmlns:a16="http://schemas.microsoft.com/office/drawing/2014/main" id="{9DFC9A87-FC63-4FB8-B668-C376DB78C832}"/>
                </a:ext>
              </a:extLst>
            </p:cNvPr>
            <p:cNvSpPr/>
            <p:nvPr/>
          </p:nvSpPr>
          <p:spPr>
            <a:xfrm flipV="1">
              <a:off x="3466540" y="2499889"/>
              <a:ext cx="629382" cy="365566"/>
            </a:xfrm>
            <a:prstGeom prst="cloudCallout">
              <a:avLst>
                <a:gd name="adj1" fmla="val 27935"/>
                <a:gd name="adj2" fmla="val 7817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41" name="矩形 140">
              <a:extLst>
                <a:ext uri="{FF2B5EF4-FFF2-40B4-BE49-F238E27FC236}">
                  <a16:creationId xmlns:a16="http://schemas.microsoft.com/office/drawing/2014/main" id="{37580727-B47D-4BC1-B8C2-0E1C0B95688B}"/>
                </a:ext>
              </a:extLst>
            </p:cNvPr>
            <p:cNvSpPr/>
            <p:nvPr/>
          </p:nvSpPr>
          <p:spPr>
            <a:xfrm>
              <a:off x="3377097" y="2509226"/>
              <a:ext cx="800842" cy="3437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Stage 1</a:t>
              </a:r>
              <a:endParaRPr lang="zh-CN" altLang="en-U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grpSp>
        <p:nvGrpSpPr>
          <p:cNvPr id="145" name="组合 144">
            <a:extLst>
              <a:ext uri="{FF2B5EF4-FFF2-40B4-BE49-F238E27FC236}">
                <a16:creationId xmlns:a16="http://schemas.microsoft.com/office/drawing/2014/main" id="{CB056586-079A-448B-BACB-C835E5D59FF0}"/>
              </a:ext>
            </a:extLst>
          </p:cNvPr>
          <p:cNvGrpSpPr/>
          <p:nvPr/>
        </p:nvGrpSpPr>
        <p:grpSpPr>
          <a:xfrm flipH="1">
            <a:off x="8021912" y="5748874"/>
            <a:ext cx="916147" cy="359999"/>
            <a:chOff x="3477983" y="2508904"/>
            <a:chExt cx="800842" cy="365566"/>
          </a:xfrm>
        </p:grpSpPr>
        <p:sp>
          <p:nvSpPr>
            <p:cNvPr id="146" name="云形标注 31">
              <a:extLst>
                <a:ext uri="{FF2B5EF4-FFF2-40B4-BE49-F238E27FC236}">
                  <a16:creationId xmlns:a16="http://schemas.microsoft.com/office/drawing/2014/main" id="{43A28451-ED23-450D-A9C1-0D3E4F310C72}"/>
                </a:ext>
              </a:extLst>
            </p:cNvPr>
            <p:cNvSpPr/>
            <p:nvPr/>
          </p:nvSpPr>
          <p:spPr>
            <a:xfrm flipV="1">
              <a:off x="3583383" y="2508904"/>
              <a:ext cx="597913" cy="365566"/>
            </a:xfrm>
            <a:prstGeom prst="cloudCallout">
              <a:avLst>
                <a:gd name="adj1" fmla="val 27935"/>
                <a:gd name="adj2" fmla="val 7817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47" name="矩形 146">
              <a:extLst>
                <a:ext uri="{FF2B5EF4-FFF2-40B4-BE49-F238E27FC236}">
                  <a16:creationId xmlns:a16="http://schemas.microsoft.com/office/drawing/2014/main" id="{9803D546-5840-47EA-A06C-4293CB57A58A}"/>
                </a:ext>
              </a:extLst>
            </p:cNvPr>
            <p:cNvSpPr/>
            <p:nvPr/>
          </p:nvSpPr>
          <p:spPr>
            <a:xfrm>
              <a:off x="3477983" y="2518241"/>
              <a:ext cx="800842" cy="3437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Stage 2</a:t>
              </a:r>
              <a:endParaRPr lang="zh-CN" altLang="en-U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grpSp>
        <p:nvGrpSpPr>
          <p:cNvPr id="148" name="组合 147">
            <a:extLst>
              <a:ext uri="{FF2B5EF4-FFF2-40B4-BE49-F238E27FC236}">
                <a16:creationId xmlns:a16="http://schemas.microsoft.com/office/drawing/2014/main" id="{006A7158-FF5E-4F29-81F0-110CDF2CFD4E}"/>
              </a:ext>
            </a:extLst>
          </p:cNvPr>
          <p:cNvGrpSpPr/>
          <p:nvPr/>
        </p:nvGrpSpPr>
        <p:grpSpPr>
          <a:xfrm flipH="1">
            <a:off x="4976380" y="6150910"/>
            <a:ext cx="916146" cy="359999"/>
            <a:chOff x="3377097" y="2499889"/>
            <a:chExt cx="800842" cy="365566"/>
          </a:xfrm>
        </p:grpSpPr>
        <p:sp>
          <p:nvSpPr>
            <p:cNvPr id="149" name="云形标注 31">
              <a:extLst>
                <a:ext uri="{FF2B5EF4-FFF2-40B4-BE49-F238E27FC236}">
                  <a16:creationId xmlns:a16="http://schemas.microsoft.com/office/drawing/2014/main" id="{6B6476E7-B39B-44CD-977F-F5EC1B3E4CFF}"/>
                </a:ext>
              </a:extLst>
            </p:cNvPr>
            <p:cNvSpPr/>
            <p:nvPr/>
          </p:nvSpPr>
          <p:spPr>
            <a:xfrm flipV="1">
              <a:off x="3466540" y="2499889"/>
              <a:ext cx="629382" cy="365566"/>
            </a:xfrm>
            <a:prstGeom prst="cloudCallout">
              <a:avLst>
                <a:gd name="adj1" fmla="val 27935"/>
                <a:gd name="adj2" fmla="val 7817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50" name="矩形 149">
              <a:extLst>
                <a:ext uri="{FF2B5EF4-FFF2-40B4-BE49-F238E27FC236}">
                  <a16:creationId xmlns:a16="http://schemas.microsoft.com/office/drawing/2014/main" id="{9ED4BEC6-350F-4681-BE44-D776FBE2B06C}"/>
                </a:ext>
              </a:extLst>
            </p:cNvPr>
            <p:cNvSpPr/>
            <p:nvPr/>
          </p:nvSpPr>
          <p:spPr>
            <a:xfrm>
              <a:off x="3377097" y="2509226"/>
              <a:ext cx="800842" cy="3437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Stage 1</a:t>
              </a:r>
              <a:endParaRPr lang="zh-CN" altLang="en-U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grpSp>
        <p:nvGrpSpPr>
          <p:cNvPr id="151" name="组合 150">
            <a:extLst>
              <a:ext uri="{FF2B5EF4-FFF2-40B4-BE49-F238E27FC236}">
                <a16:creationId xmlns:a16="http://schemas.microsoft.com/office/drawing/2014/main" id="{3AB2024A-2A47-4C61-8BFC-D1B9F8BD865A}"/>
              </a:ext>
            </a:extLst>
          </p:cNvPr>
          <p:cNvGrpSpPr/>
          <p:nvPr/>
        </p:nvGrpSpPr>
        <p:grpSpPr>
          <a:xfrm flipH="1">
            <a:off x="5488195" y="5636784"/>
            <a:ext cx="916147" cy="359999"/>
            <a:chOff x="3477983" y="2508904"/>
            <a:chExt cx="800842" cy="365566"/>
          </a:xfrm>
        </p:grpSpPr>
        <p:sp>
          <p:nvSpPr>
            <p:cNvPr id="152" name="云形标注 31">
              <a:extLst>
                <a:ext uri="{FF2B5EF4-FFF2-40B4-BE49-F238E27FC236}">
                  <a16:creationId xmlns:a16="http://schemas.microsoft.com/office/drawing/2014/main" id="{57934A9C-5884-447A-9D95-17295DE782E0}"/>
                </a:ext>
              </a:extLst>
            </p:cNvPr>
            <p:cNvSpPr/>
            <p:nvPr/>
          </p:nvSpPr>
          <p:spPr>
            <a:xfrm flipV="1">
              <a:off x="3583383" y="2508904"/>
              <a:ext cx="597913" cy="365566"/>
            </a:xfrm>
            <a:prstGeom prst="cloudCallout">
              <a:avLst>
                <a:gd name="adj1" fmla="val 27935"/>
                <a:gd name="adj2" fmla="val 7817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53" name="矩形 152">
              <a:extLst>
                <a:ext uri="{FF2B5EF4-FFF2-40B4-BE49-F238E27FC236}">
                  <a16:creationId xmlns:a16="http://schemas.microsoft.com/office/drawing/2014/main" id="{2D9A6BCD-5623-475C-A3F5-0696E5E5DD29}"/>
                </a:ext>
              </a:extLst>
            </p:cNvPr>
            <p:cNvSpPr/>
            <p:nvPr/>
          </p:nvSpPr>
          <p:spPr>
            <a:xfrm>
              <a:off x="3477983" y="2518241"/>
              <a:ext cx="800842" cy="3437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Stage 2</a:t>
              </a:r>
              <a:endParaRPr lang="zh-CN" altLang="en-U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graphicFrame>
        <p:nvGraphicFramePr>
          <p:cNvPr id="116" name="Object 4">
            <a:extLst>
              <a:ext uri="{FF2B5EF4-FFF2-40B4-BE49-F238E27FC236}">
                <a16:creationId xmlns:a16="http://schemas.microsoft.com/office/drawing/2014/main" id="{9641A966-980C-499A-A3F1-4DE274121A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657388"/>
              </p:ext>
            </p:extLst>
          </p:nvPr>
        </p:nvGraphicFramePr>
        <p:xfrm>
          <a:off x="7648525" y="2507551"/>
          <a:ext cx="5238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73" name="Equation" r:id="rId13" imgW="304560" imgH="228600" progId="Equation.DSMT4">
                  <p:embed/>
                </p:oleObj>
              </mc:Choice>
              <mc:Fallback>
                <p:oleObj name="Equation" r:id="rId13" imgW="304560" imgH="228600" progId="Equation.DSMT4">
                  <p:embed/>
                  <p:pic>
                    <p:nvPicPr>
                      <p:cNvPr id="68" name="Object 4">
                        <a:extLst>
                          <a:ext uri="{FF2B5EF4-FFF2-40B4-BE49-F238E27FC236}">
                            <a16:creationId xmlns:a16="http://schemas.microsoft.com/office/drawing/2014/main" id="{9641A966-980C-499A-A3F1-4DE274121A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8525" y="2507551"/>
                        <a:ext cx="5238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583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00"/>
                            </p:stCondLst>
                            <p:childTnLst>
                              <p:par>
                                <p:cTn id="20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"/>
                            </p:stCondLst>
                            <p:childTnLst>
                              <p:par>
                                <p:cTn id="2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500"/>
                            </p:stCondLst>
                            <p:childTnLst>
                              <p:par>
                                <p:cTn id="2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000"/>
                            </p:stCondLst>
                            <p:childTnLst>
                              <p:par>
                                <p:cTn id="2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14" grpId="0" animBg="1"/>
      <p:bldP spid="16" grpId="0" animBg="1"/>
      <p:bldP spid="20" grpId="0" animBg="1"/>
      <p:bldP spid="21" grpId="0" animBg="1"/>
      <p:bldP spid="22" grpId="0"/>
      <p:bldP spid="48" grpId="0" animBg="1"/>
      <p:bldP spid="49" grpId="0"/>
      <p:bldP spid="50" grpId="0"/>
      <p:bldP spid="51" grpId="0" animBg="1"/>
      <p:bldP spid="52" grpId="0"/>
      <p:bldP spid="53" grpId="0" animBg="1"/>
      <p:bldP spid="55" grpId="0"/>
      <p:bldP spid="56" grpId="0"/>
      <p:bldP spid="60" grpId="0"/>
      <p:bldP spid="61" grpId="0" animBg="1"/>
      <p:bldP spid="65" grpId="0"/>
      <p:bldP spid="66" grpId="0"/>
      <p:bldP spid="67" grpId="0" animBg="1"/>
      <p:bldP spid="69" grpId="0"/>
      <p:bldP spid="70" grpId="0"/>
      <p:bldP spid="74" grpId="0" animBg="1"/>
      <p:bldP spid="82" grpId="0" animBg="1"/>
      <p:bldP spid="83" grpId="0"/>
      <p:bldP spid="84" grpId="0" animBg="1"/>
      <p:bldP spid="85" grpId="0" animBg="1"/>
      <p:bldP spid="86" grpId="0" animBg="1"/>
      <p:bldP spid="87" grpId="0" animBg="1"/>
      <p:bldP spid="88" grpId="0" animBg="1"/>
      <p:bldP spid="89" grpId="0"/>
      <p:bldP spid="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146795" y="4390739"/>
            <a:ext cx="8845182" cy="2054409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endParaRPr lang="en-US" altLang="zh-CN" sz="17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z="17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17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17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sz="17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7300" y="595769"/>
            <a:ext cx="8845182" cy="3508653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2】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质量为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kg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的物体做自由落体运动，经过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s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落地，则，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s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内重力做功及平均功率？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（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）物体落地时，重力做功的瞬时功率？（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10 m/s</a:t>
            </a:r>
            <a:r>
              <a:rPr lang="en-US" altLang="zh-CN" sz="24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sz="1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0860" y="2512483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4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重力做功</a:t>
            </a: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327186"/>
              </p:ext>
            </p:extLst>
          </p:nvPr>
        </p:nvGraphicFramePr>
        <p:xfrm>
          <a:off x="1941065" y="2543923"/>
          <a:ext cx="155098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1" name="公式" r:id="rId4" imgW="1015920" imgH="241200" progId="Equation.3">
                  <p:embed/>
                </p:oleObj>
              </mc:Choice>
              <mc:Fallback>
                <p:oleObj name="公式" r:id="rId4" imgW="1015920" imgH="2412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065" y="2543923"/>
                        <a:ext cx="1550988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503164"/>
              </p:ext>
            </p:extLst>
          </p:nvPr>
        </p:nvGraphicFramePr>
        <p:xfrm>
          <a:off x="3492053" y="2420888"/>
          <a:ext cx="1223963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2" name="公式" r:id="rId6" imgW="863280" imgH="393480" progId="Equation.3">
                  <p:embed/>
                </p:oleObj>
              </mc:Choice>
              <mc:Fallback>
                <p:oleObj name="公式" r:id="rId6" imgW="863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053" y="2420888"/>
                        <a:ext cx="1223963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6016" y="2532246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400 J</a:t>
            </a:r>
            <a:endParaRPr lang="zh-CN" altLang="en-US" sz="2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0860" y="308932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4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平均功率</a:t>
            </a: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608845"/>
              </p:ext>
            </p:extLst>
          </p:nvPr>
        </p:nvGraphicFramePr>
        <p:xfrm>
          <a:off x="1930179" y="3003644"/>
          <a:ext cx="814388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3" name="公式" r:id="rId8" imgW="533160" imgH="393480" progId="Equation.3">
                  <p:embed/>
                </p:oleObj>
              </mc:Choice>
              <mc:Fallback>
                <p:oleObj name="公式" r:id="rId8" imgW="5331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179" y="3003644"/>
                        <a:ext cx="814388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50259" y="3115176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200W</a:t>
            </a:r>
            <a:endParaRPr lang="zh-CN" altLang="en-US" sz="2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1033" y="3615407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4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瞬时功率</a:t>
            </a:r>
          </a:p>
        </p:txBody>
      </p:sp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018485"/>
              </p:ext>
            </p:extLst>
          </p:nvPr>
        </p:nvGraphicFramePr>
        <p:xfrm>
          <a:off x="1941065" y="3652270"/>
          <a:ext cx="14160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4" name="公式" r:id="rId10" imgW="927000" imgH="228600" progId="Equation.3">
                  <p:embed/>
                </p:oleObj>
              </mc:Choice>
              <mc:Fallback>
                <p:oleObj name="公式" r:id="rId10" imgW="9270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065" y="3652270"/>
                        <a:ext cx="141605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384698"/>
              </p:ext>
            </p:extLst>
          </p:nvPr>
        </p:nvGraphicFramePr>
        <p:xfrm>
          <a:off x="3424881" y="3672907"/>
          <a:ext cx="97155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5" name="公式" r:id="rId12" imgW="685800" imgH="203040" progId="Equation.3">
                  <p:embed/>
                </p:oleObj>
              </mc:Choice>
              <mc:Fallback>
                <p:oleObj name="公式" r:id="rId12" imgW="68580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881" y="3672907"/>
                        <a:ext cx="971550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432993" y="3630377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400 W</a:t>
            </a:r>
            <a:endParaRPr lang="zh-CN" altLang="en-US" sz="2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29145" y="2420888"/>
            <a:ext cx="8568000" cy="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136290" y="4410467"/>
            <a:ext cx="8866192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3】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汽车在平直公路上行驶，阻力大小不变，若发动机功率恒定，汽车在加速行驶中，牵引力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和加速度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的变化（    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A.  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逐渐减小，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逐渐减小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		B. 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F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逐渐增大，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逐渐减小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C.  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逐渐减小，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逐渐增大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		D.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F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逐渐增大，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逐渐增大</a:t>
            </a:r>
            <a:endParaRPr lang="zh-CN" altLang="en-US" sz="2400" dirty="0"/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7586811" y="4907260"/>
            <a:ext cx="4968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 autoUpdateAnimBg="0"/>
      <p:bldP spid="8194" grpId="0" bldLvl="0" animBg="1" autoUpdateAnimBg="0"/>
      <p:bldP spid="4" grpId="0"/>
      <p:bldP spid="7" grpId="0"/>
      <p:bldP spid="8" grpId="0"/>
      <p:bldP spid="11" grpId="0"/>
      <p:bldP spid="12" grpId="0"/>
      <p:bldP spid="15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Rot="1" noChangeArrowheads="1"/>
          </p:cNvSpPr>
          <p:nvPr/>
        </p:nvSpPr>
        <p:spPr bwMode="auto">
          <a:xfrm>
            <a:off x="812562" y="177894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§7 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功</a:t>
            </a: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&amp;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机械能　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684119"/>
            <a:ext cx="9144000" cy="51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7.1 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功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&amp;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功率</a:t>
            </a:r>
            <a:endParaRPr kumimoji="1" lang="zh-CN" altLang="en-US" sz="2800" b="1" kern="0" dirty="0">
              <a:ln>
                <a:solidFill>
                  <a:sysClr val="windowText" lastClr="000000"/>
                </a:solidFill>
              </a:ln>
              <a:solidFill>
                <a:srgbClr val="99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35" name="Rectangle 2"/>
          <p:cNvSpPr txBox="1">
            <a:spLocks noRot="1" noChangeArrowheads="1"/>
          </p:cNvSpPr>
          <p:nvPr/>
        </p:nvSpPr>
        <p:spPr>
          <a:xfrm>
            <a:off x="289918" y="1059191"/>
            <a:ext cx="1545778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功 </a:t>
            </a:r>
            <a:r>
              <a:rPr kumimoji="0" lang="en-US" altLang="zh-CN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(Work)  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36" name="Rectangle 3"/>
          <p:cNvSpPr txBox="1">
            <a:spLocks noRot="1" noChangeArrowheads="1"/>
          </p:cNvSpPr>
          <p:nvPr/>
        </p:nvSpPr>
        <p:spPr>
          <a:xfrm>
            <a:off x="181054" y="1628800"/>
            <a:ext cx="300039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两个必要因素：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578902" y="2060848"/>
            <a:ext cx="1109599" cy="4724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力</a:t>
            </a:r>
            <a:r>
              <a:rPr lang="en-US" altLang="zh-CN" sz="2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</a:t>
            </a:r>
            <a:r>
              <a:rPr lang="zh-CN" alt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；</a:t>
            </a:r>
            <a:endParaRPr lang="zh-CN" altLang="en-US" sz="2200" b="1" dirty="0">
              <a:latin typeface="Times New Roman" pitchFamily="18" charset="0"/>
              <a:cs typeface="Times New Roman" pitchFamily="18" charset="0"/>
              <a:hlinkClick r:id="rId3" action="ppaction://hlinkfile"/>
            </a:endParaRPr>
          </a:p>
        </p:txBody>
      </p:sp>
      <p:sp>
        <p:nvSpPr>
          <p:cNvPr id="39" name="Rectangle 3"/>
          <p:cNvSpPr txBox="1">
            <a:spLocks noRot="1" noChangeArrowheads="1"/>
          </p:cNvSpPr>
          <p:nvPr/>
        </p:nvSpPr>
        <p:spPr>
          <a:xfrm>
            <a:off x="179512" y="3068960"/>
            <a:ext cx="162352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计算式：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467544" y="3573016"/>
            <a:ext cx="1620000" cy="432000"/>
            <a:chOff x="676876" y="4293096"/>
            <a:chExt cx="1620000" cy="432000"/>
          </a:xfrm>
        </p:grpSpPr>
        <p:graphicFrame>
          <p:nvGraphicFramePr>
            <p:cNvPr id="40" name="Object 6"/>
            <p:cNvGraphicFramePr>
              <a:graphicFrameLocks noChangeAspect="1"/>
            </p:cNvGraphicFramePr>
            <p:nvPr/>
          </p:nvGraphicFramePr>
          <p:xfrm>
            <a:off x="720725" y="4365749"/>
            <a:ext cx="1536700" cy="338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33" name="公式" r:id="rId4" imgW="812520" imgH="177480" progId="Equation.3">
                    <p:embed/>
                  </p:oleObj>
                </mc:Choice>
                <mc:Fallback>
                  <p:oleObj name="公式" r:id="rId4" imgW="812520" imgH="177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725" y="4365749"/>
                          <a:ext cx="1536700" cy="3381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矩形 40"/>
            <p:cNvSpPr/>
            <p:nvPr/>
          </p:nvSpPr>
          <p:spPr>
            <a:xfrm>
              <a:off x="676876" y="4293096"/>
              <a:ext cx="1620000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2" name="Rectangle 3"/>
          <p:cNvSpPr txBox="1">
            <a:spLocks noRot="1" noChangeArrowheads="1"/>
          </p:cNvSpPr>
          <p:nvPr/>
        </p:nvSpPr>
        <p:spPr>
          <a:xfrm>
            <a:off x="179512" y="4365104"/>
            <a:ext cx="2712364" cy="49892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单位：</a:t>
            </a:r>
            <a:r>
              <a:rPr lang="en-US" altLang="zh-CN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joule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zh-CN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43" name="组合 42"/>
          <p:cNvGrpSpPr/>
          <p:nvPr/>
        </p:nvGrpSpPr>
        <p:grpSpPr>
          <a:xfrm>
            <a:off x="2339752" y="3212976"/>
            <a:ext cx="1404000" cy="612000"/>
            <a:chOff x="3269164" y="2410002"/>
            <a:chExt cx="1404000" cy="612000"/>
          </a:xfrm>
        </p:grpSpPr>
        <p:sp>
          <p:nvSpPr>
            <p:cNvPr id="44" name="云形标注 43"/>
            <p:cNvSpPr/>
            <p:nvPr/>
          </p:nvSpPr>
          <p:spPr>
            <a:xfrm>
              <a:off x="3269164" y="2410002"/>
              <a:ext cx="1404000" cy="612000"/>
            </a:xfrm>
            <a:prstGeom prst="cloudCallout">
              <a:avLst>
                <a:gd name="adj1" fmla="val -62971"/>
                <a:gd name="adj2" fmla="val 2006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3351159" y="2467494"/>
              <a:ext cx="1313180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恒力做功</a:t>
              </a: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2267744" y="1016800"/>
            <a:ext cx="936000" cy="612000"/>
            <a:chOff x="3290936" y="2442660"/>
            <a:chExt cx="936000" cy="612000"/>
          </a:xfrm>
        </p:grpSpPr>
        <p:sp>
          <p:nvSpPr>
            <p:cNvPr id="47" name="云形标注 46"/>
            <p:cNvSpPr/>
            <p:nvPr/>
          </p:nvSpPr>
          <p:spPr>
            <a:xfrm>
              <a:off x="3290936" y="2442660"/>
              <a:ext cx="936000" cy="612000"/>
            </a:xfrm>
            <a:prstGeom prst="cloudCallout">
              <a:avLst>
                <a:gd name="adj1" fmla="val -81191"/>
                <a:gd name="adj2" fmla="val 583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3341172" y="2467494"/>
              <a:ext cx="8483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scalar</a:t>
              </a:r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539552" y="4941168"/>
            <a:ext cx="1512168" cy="504056"/>
            <a:chOff x="859908" y="6098426"/>
            <a:chExt cx="1512168" cy="504056"/>
          </a:xfrm>
        </p:grpSpPr>
        <p:sp>
          <p:nvSpPr>
            <p:cNvPr id="50" name="Rectangle 3"/>
            <p:cNvSpPr txBox="1">
              <a:spLocks noRot="1" noChangeArrowheads="1"/>
            </p:cNvSpPr>
            <p:nvPr/>
          </p:nvSpPr>
          <p:spPr>
            <a:xfrm>
              <a:off x="859908" y="6098426"/>
              <a:ext cx="1512168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000" b="1" dirty="0">
                  <a:latin typeface="Times New Roman" pitchFamily="18" charset="0"/>
                  <a:cs typeface="Times New Roman" pitchFamily="18" charset="0"/>
                </a:rPr>
                <a:t>1 J = 1 </a:t>
              </a:r>
              <a:r>
                <a:rPr lang="en-US" altLang="zh-CN" sz="2000" b="1" dirty="0" err="1">
                  <a:latin typeface="Times New Roman" pitchFamily="18" charset="0"/>
                  <a:cs typeface="Times New Roman" pitchFamily="18" charset="0"/>
                </a:rPr>
                <a:t>N·m</a:t>
              </a:r>
              <a:endParaRPr lang="en-US" altLang="zh-CN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921364" y="6180384"/>
              <a:ext cx="1368000" cy="324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2" name="矩形 51"/>
          <p:cNvSpPr/>
          <p:nvPr/>
        </p:nvSpPr>
        <p:spPr>
          <a:xfrm>
            <a:off x="578902" y="2492896"/>
            <a:ext cx="3096344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在力方向上发生位移</a:t>
            </a:r>
            <a:endParaRPr lang="zh-CN" altLang="en-US" sz="2200" b="1" dirty="0">
              <a:latin typeface="Times New Roman" pitchFamily="18" charset="0"/>
              <a:cs typeface="Times New Roman" pitchFamily="18" charset="0"/>
              <a:hlinkClick r:id="rId3" action="ppaction://hlinkfile"/>
            </a:endParaRPr>
          </a:p>
        </p:txBody>
      </p:sp>
      <p:sp>
        <p:nvSpPr>
          <p:cNvPr id="54" name="Rectangle 3"/>
          <p:cNvSpPr txBox="1">
            <a:spLocks noRot="1" noChangeArrowheads="1"/>
          </p:cNvSpPr>
          <p:nvPr/>
        </p:nvSpPr>
        <p:spPr>
          <a:xfrm>
            <a:off x="179512" y="5373216"/>
            <a:ext cx="208823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正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负功：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0" name="组合 59"/>
          <p:cNvGrpSpPr/>
          <p:nvPr/>
        </p:nvGrpSpPr>
        <p:grpSpPr>
          <a:xfrm>
            <a:off x="323528" y="5877272"/>
            <a:ext cx="3567742" cy="936104"/>
            <a:chOff x="1979712" y="5085184"/>
            <a:chExt cx="3567742" cy="936104"/>
          </a:xfrm>
        </p:grpSpPr>
        <p:sp>
          <p:nvSpPr>
            <p:cNvPr id="55" name="矩形 54"/>
            <p:cNvSpPr/>
            <p:nvPr/>
          </p:nvSpPr>
          <p:spPr>
            <a:xfrm>
              <a:off x="2015820" y="5085184"/>
              <a:ext cx="3420276" cy="93610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000"/>
            </a:p>
          </p:txBody>
        </p:sp>
        <p:sp>
          <p:nvSpPr>
            <p:cNvPr id="56" name="矩形 55"/>
            <p:cNvSpPr/>
            <p:nvPr/>
          </p:nvSpPr>
          <p:spPr>
            <a:xfrm>
              <a:off x="1979712" y="5113648"/>
              <a:ext cx="7552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正功</a:t>
              </a:r>
            </a:p>
          </p:txBody>
        </p:sp>
        <p:sp>
          <p:nvSpPr>
            <p:cNvPr id="57" name="矩形 56"/>
            <p:cNvSpPr/>
            <p:nvPr/>
          </p:nvSpPr>
          <p:spPr>
            <a:xfrm>
              <a:off x="2555776" y="5114673"/>
              <a:ext cx="290459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→ 动力做功，促进运动</a:t>
              </a:r>
            </a:p>
          </p:txBody>
        </p:sp>
        <p:sp>
          <p:nvSpPr>
            <p:cNvPr id="58" name="矩形 57"/>
            <p:cNvSpPr/>
            <p:nvPr/>
          </p:nvSpPr>
          <p:spPr>
            <a:xfrm>
              <a:off x="1979712" y="5517232"/>
              <a:ext cx="83143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负功</a:t>
              </a:r>
            </a:p>
          </p:txBody>
        </p:sp>
        <p:sp>
          <p:nvSpPr>
            <p:cNvPr id="59" name="矩形 58"/>
            <p:cNvSpPr/>
            <p:nvPr/>
          </p:nvSpPr>
          <p:spPr>
            <a:xfrm>
              <a:off x="2555776" y="5517232"/>
              <a:ext cx="299167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→ 阻力做功，阻碍运动</a:t>
              </a:r>
            </a:p>
          </p:txBody>
        </p:sp>
      </p:grpSp>
      <p:cxnSp>
        <p:nvCxnSpPr>
          <p:cNvPr id="61" name="直接连接符 60"/>
          <p:cNvCxnSpPr/>
          <p:nvPr/>
        </p:nvCxnSpPr>
        <p:spPr>
          <a:xfrm rot="5400000">
            <a:off x="1332754" y="3931942"/>
            <a:ext cx="5760000" cy="1588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组合 66"/>
          <p:cNvGrpSpPr/>
          <p:nvPr/>
        </p:nvGrpSpPr>
        <p:grpSpPr>
          <a:xfrm>
            <a:off x="4499992" y="1556792"/>
            <a:ext cx="3313112" cy="964568"/>
            <a:chOff x="4571256" y="3400536"/>
            <a:chExt cx="3313112" cy="964568"/>
          </a:xfrm>
        </p:grpSpPr>
        <p:sp>
          <p:nvSpPr>
            <p:cNvPr id="62" name="矩形 61"/>
            <p:cNvSpPr/>
            <p:nvPr/>
          </p:nvSpPr>
          <p:spPr>
            <a:xfrm>
              <a:off x="4571256" y="3400536"/>
              <a:ext cx="3313112" cy="96456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矩形 63"/>
            <p:cNvSpPr/>
            <p:nvPr/>
          </p:nvSpPr>
          <p:spPr>
            <a:xfrm>
              <a:off x="4572000" y="3429000"/>
              <a:ext cx="324036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zh-CN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 </a:t>
              </a:r>
              <a:r>
                <a:rPr lang="en-US" altLang="zh-CN" sz="2000" b="1" i="1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W</a:t>
              </a:r>
              <a:r>
                <a:rPr lang="en-US" altLang="zh-CN" sz="2000" b="1" i="1" baseline="-25000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net</a:t>
              </a:r>
              <a:r>
                <a:rPr lang="en-US" altLang="zh-CN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 = </a:t>
              </a:r>
              <a:r>
                <a:rPr lang="en-US" altLang="zh-CN" sz="2000" b="1" i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W</a:t>
              </a:r>
              <a:r>
                <a:rPr lang="en-US" altLang="zh-CN" sz="2000" b="1" baseline="-25000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1</a:t>
              </a:r>
              <a:r>
                <a:rPr lang="en-US" altLang="zh-CN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 +</a:t>
              </a:r>
              <a:r>
                <a:rPr lang="en-US" altLang="zh-CN" sz="2000" b="1" i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W</a:t>
              </a:r>
              <a:r>
                <a:rPr lang="en-US" altLang="zh-CN" sz="2000" b="1" baseline="-25000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2</a:t>
              </a:r>
              <a:r>
                <a:rPr lang="en-US" altLang="zh-CN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 +</a:t>
              </a:r>
              <a:r>
                <a:rPr lang="en-US" altLang="zh-CN" sz="2000" b="1" i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W</a:t>
              </a:r>
              <a:r>
                <a:rPr lang="en-US" altLang="zh-CN" sz="2000" b="1" baseline="-25000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3</a:t>
              </a:r>
              <a:r>
                <a:rPr lang="en-US" altLang="zh-CN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 + …</a:t>
              </a:r>
              <a:endParaRPr lang="zh-CN" alt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65" name="矩形 64"/>
            <p:cNvSpPr/>
            <p:nvPr/>
          </p:nvSpPr>
          <p:spPr>
            <a:xfrm>
              <a:off x="4572000" y="3913892"/>
              <a:ext cx="223224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altLang="zh-CN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 </a:t>
              </a:r>
              <a:r>
                <a:rPr lang="en-US" altLang="zh-CN" sz="2000" b="1" i="1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W</a:t>
              </a:r>
              <a:r>
                <a:rPr lang="en-US" altLang="zh-CN" sz="2000" b="1" i="1" baseline="-25000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net</a:t>
              </a:r>
              <a:r>
                <a:rPr lang="en-US" altLang="zh-CN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 = </a:t>
              </a:r>
              <a:r>
                <a:rPr lang="en-US" altLang="zh-CN" sz="2000" b="1" i="1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F</a:t>
              </a:r>
              <a:r>
                <a:rPr lang="en-US" altLang="zh-CN" sz="2000" b="1" i="1" baseline="-25000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net</a:t>
              </a:r>
              <a:r>
                <a:rPr lang="en-US" altLang="zh-CN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 </a:t>
              </a:r>
              <a:r>
                <a:rPr lang="en-US" altLang="zh-CN" sz="2000" b="1" i="1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ea typeface="华文楷体" pitchFamily="2" charset="-122"/>
                  <a:cs typeface="Times New Roman" pitchFamily="18" charset="0"/>
                </a:rPr>
                <a:t>l</a:t>
              </a:r>
              <a:r>
                <a:rPr lang="en-US" altLang="zh-CN" sz="2000" b="1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cos</a:t>
              </a:r>
              <a:r>
                <a:rPr lang="en-US" altLang="zh-CN" sz="2000" b="1" i="1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θ</a:t>
              </a:r>
              <a:endParaRPr lang="zh-CN" alt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sp>
        <p:nvSpPr>
          <p:cNvPr id="66" name="Rectangle 3"/>
          <p:cNvSpPr txBox="1">
            <a:spLocks noRot="1" noChangeArrowheads="1"/>
          </p:cNvSpPr>
          <p:nvPr/>
        </p:nvSpPr>
        <p:spPr>
          <a:xfrm>
            <a:off x="4283968" y="1052736"/>
            <a:ext cx="273630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总功的计算方法：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Rectangle 2"/>
          <p:cNvSpPr txBox="1">
            <a:spLocks noRot="1" noChangeArrowheads="1"/>
          </p:cNvSpPr>
          <p:nvPr/>
        </p:nvSpPr>
        <p:spPr>
          <a:xfrm>
            <a:off x="4283968" y="2715375"/>
            <a:ext cx="1944216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功率 </a:t>
            </a:r>
            <a:r>
              <a:rPr kumimoji="0" lang="en-US" altLang="zh-CN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(Power)  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69" name="组合 68"/>
          <p:cNvGrpSpPr/>
          <p:nvPr/>
        </p:nvGrpSpPr>
        <p:grpSpPr>
          <a:xfrm>
            <a:off x="6516320" y="2672984"/>
            <a:ext cx="936000" cy="612000"/>
            <a:chOff x="3290936" y="2442660"/>
            <a:chExt cx="936000" cy="612000"/>
          </a:xfrm>
        </p:grpSpPr>
        <p:sp>
          <p:nvSpPr>
            <p:cNvPr id="70" name="云形标注 69"/>
            <p:cNvSpPr/>
            <p:nvPr/>
          </p:nvSpPr>
          <p:spPr>
            <a:xfrm>
              <a:off x="3290936" y="2442660"/>
              <a:ext cx="936000" cy="612000"/>
            </a:xfrm>
            <a:prstGeom prst="cloudCallout">
              <a:avLst>
                <a:gd name="adj1" fmla="val -81191"/>
                <a:gd name="adj2" fmla="val 583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71" name="矩形 70"/>
            <p:cNvSpPr/>
            <p:nvPr/>
          </p:nvSpPr>
          <p:spPr>
            <a:xfrm>
              <a:off x="3341172" y="2467494"/>
              <a:ext cx="8483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scalar</a:t>
              </a:r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sp>
        <p:nvSpPr>
          <p:cNvPr id="72" name="Rectangle 3"/>
          <p:cNvSpPr txBox="1">
            <a:spLocks noRot="1" noChangeArrowheads="1"/>
          </p:cNvSpPr>
          <p:nvPr/>
        </p:nvSpPr>
        <p:spPr>
          <a:xfrm>
            <a:off x="4283968" y="3302562"/>
            <a:ext cx="228601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定义式：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3" name="Object 1"/>
          <p:cNvGraphicFramePr>
            <a:graphicFrameLocks noChangeAspect="1"/>
          </p:cNvGraphicFramePr>
          <p:nvPr/>
        </p:nvGraphicFramePr>
        <p:xfrm>
          <a:off x="5652121" y="3284984"/>
          <a:ext cx="792088" cy="689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4" name="公式" r:id="rId6" imgW="469800" imgH="393480" progId="Equation.3">
                  <p:embed/>
                </p:oleObj>
              </mc:Choice>
              <mc:Fallback>
                <p:oleObj name="公式" r:id="rId6" imgW="4698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1" y="3284984"/>
                        <a:ext cx="792088" cy="6895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Rectangle 3"/>
          <p:cNvSpPr txBox="1">
            <a:spLocks noRot="1" noChangeArrowheads="1"/>
          </p:cNvSpPr>
          <p:nvPr/>
        </p:nvSpPr>
        <p:spPr>
          <a:xfrm>
            <a:off x="4283968" y="3933056"/>
            <a:ext cx="2664296" cy="48647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单位：</a:t>
            </a:r>
            <a:r>
              <a:rPr lang="en-US" altLang="zh-CN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zh-CN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watt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75" name="组合 74"/>
          <p:cNvGrpSpPr/>
          <p:nvPr/>
        </p:nvGrpSpPr>
        <p:grpSpPr>
          <a:xfrm>
            <a:off x="6926492" y="3954828"/>
            <a:ext cx="1501282" cy="504056"/>
            <a:chOff x="3718790" y="2403310"/>
            <a:chExt cx="1501282" cy="504056"/>
          </a:xfrm>
        </p:grpSpPr>
        <p:sp>
          <p:nvSpPr>
            <p:cNvPr id="76" name="Rectangle 3"/>
            <p:cNvSpPr txBox="1">
              <a:spLocks noRot="1" noChangeArrowheads="1"/>
            </p:cNvSpPr>
            <p:nvPr/>
          </p:nvSpPr>
          <p:spPr>
            <a:xfrm>
              <a:off x="3718790" y="2403310"/>
              <a:ext cx="1501282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000" b="1" dirty="0">
                  <a:latin typeface="Times New Roman" pitchFamily="18" charset="0"/>
                  <a:cs typeface="Times New Roman" pitchFamily="18" charset="0"/>
                </a:rPr>
                <a:t>1 W = 1 J/s</a:t>
              </a:r>
            </a:p>
          </p:txBody>
        </p:sp>
        <p:sp>
          <p:nvSpPr>
            <p:cNvPr id="77" name="矩形 76"/>
            <p:cNvSpPr/>
            <p:nvPr/>
          </p:nvSpPr>
          <p:spPr>
            <a:xfrm>
              <a:off x="3780096" y="2475318"/>
              <a:ext cx="1260000" cy="360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</p:grpSp>
      <p:sp>
        <p:nvSpPr>
          <p:cNvPr id="78" name="Rectangle 3"/>
          <p:cNvSpPr txBox="1">
            <a:spLocks noRot="1" noChangeArrowheads="1"/>
          </p:cNvSpPr>
          <p:nvPr/>
        </p:nvSpPr>
        <p:spPr>
          <a:xfrm>
            <a:off x="4283968" y="4581128"/>
            <a:ext cx="3312368" cy="5533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平均功率 </a:t>
            </a:r>
            <a:r>
              <a:rPr lang="en-US" altLang="zh-CN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瞬时功率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499992" y="5123112"/>
            <a:ext cx="1944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200" b="1" dirty="0">
                <a:solidFill>
                  <a:srgbClr val="00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平均功率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499992" y="5662409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200" b="1" dirty="0">
                <a:solidFill>
                  <a:srgbClr val="00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瞬时功率</a:t>
            </a:r>
          </a:p>
        </p:txBody>
      </p:sp>
      <p:graphicFrame>
        <p:nvGraphicFramePr>
          <p:cNvPr id="76805" name="Object 5"/>
          <p:cNvGraphicFramePr>
            <a:graphicFrameLocks noChangeAspect="1"/>
          </p:cNvGraphicFramePr>
          <p:nvPr/>
        </p:nvGraphicFramePr>
        <p:xfrm>
          <a:off x="5940152" y="5051104"/>
          <a:ext cx="720080" cy="610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5" name="公式" r:id="rId8" imgW="482400" imgH="393480" progId="Equation.3">
                  <p:embed/>
                </p:oleObj>
              </mc:Choice>
              <mc:Fallback>
                <p:oleObj name="公式" r:id="rId8" imgW="4824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5051104"/>
                        <a:ext cx="720080" cy="610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6" name="Object 6"/>
          <p:cNvGraphicFramePr>
            <a:graphicFrameLocks noChangeAspect="1"/>
          </p:cNvGraphicFramePr>
          <p:nvPr/>
        </p:nvGraphicFramePr>
        <p:xfrm>
          <a:off x="6660232" y="5195120"/>
          <a:ext cx="1008112" cy="277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6" name="公式" r:id="rId10" imgW="672840" imgH="177480" progId="Equation.3">
                  <p:embed/>
                </p:oleObj>
              </mc:Choice>
              <mc:Fallback>
                <p:oleObj name="公式" r:id="rId10" imgW="67284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5195120"/>
                        <a:ext cx="1008112" cy="2771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7" name="Object 7"/>
          <p:cNvGraphicFramePr>
            <a:graphicFrameLocks noChangeAspect="1"/>
          </p:cNvGraphicFramePr>
          <p:nvPr/>
        </p:nvGraphicFramePr>
        <p:xfrm>
          <a:off x="5915816" y="5710691"/>
          <a:ext cx="12446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7" name="公式" r:id="rId12" imgW="799920" imgH="177480" progId="Equation.3">
                  <p:embed/>
                </p:oleObj>
              </mc:Choice>
              <mc:Fallback>
                <p:oleObj name="公式" r:id="rId12" imgW="79992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5816" y="5710691"/>
                        <a:ext cx="124460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Rectangle 3"/>
          <p:cNvSpPr txBox="1">
            <a:spLocks noRot="1" noChangeArrowheads="1"/>
          </p:cNvSpPr>
          <p:nvPr/>
        </p:nvSpPr>
        <p:spPr>
          <a:xfrm>
            <a:off x="4283968" y="6165304"/>
            <a:ext cx="3240360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额定功率 </a:t>
            </a:r>
            <a:r>
              <a:rPr lang="en-US" altLang="zh-CN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实际功率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3" name="组合 62"/>
          <p:cNvGrpSpPr/>
          <p:nvPr/>
        </p:nvGrpSpPr>
        <p:grpSpPr>
          <a:xfrm>
            <a:off x="1547664" y="4077072"/>
            <a:ext cx="1256794" cy="360000"/>
            <a:chOff x="2019062" y="3537860"/>
            <a:chExt cx="1256794" cy="360000"/>
          </a:xfrm>
        </p:grpSpPr>
        <p:sp>
          <p:nvSpPr>
            <p:cNvPr id="82" name="椭圆形标注 81"/>
            <p:cNvSpPr/>
            <p:nvPr/>
          </p:nvSpPr>
          <p:spPr>
            <a:xfrm>
              <a:off x="2045028" y="3537860"/>
              <a:ext cx="1227652" cy="360000"/>
            </a:xfrm>
            <a:prstGeom prst="wedgeEllipseCallout">
              <a:avLst>
                <a:gd name="adj1" fmla="val -23757"/>
                <a:gd name="adj2" fmla="val -85855"/>
              </a:avLst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019062" y="3557936"/>
              <a:ext cx="12567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i="1" dirty="0">
                  <a:solidFill>
                    <a:srgbClr val="7030A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F</a:t>
              </a:r>
              <a:r>
                <a:rPr lang="zh-CN" altLang="en-US" sz="1600" b="1" dirty="0">
                  <a:solidFill>
                    <a:srgbClr val="7030A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与</a:t>
              </a:r>
              <a:r>
                <a:rPr lang="en-US" altLang="zh-CN" sz="1600" b="1" i="1" dirty="0">
                  <a:solidFill>
                    <a:srgbClr val="7030A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zh-CN" altLang="en-US" sz="1600" b="1" dirty="0">
                  <a:solidFill>
                    <a:srgbClr val="7030A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的夹角</a:t>
              </a:r>
            </a:p>
          </p:txBody>
        </p:sp>
      </p:grpSp>
      <p:grpSp>
        <p:nvGrpSpPr>
          <p:cNvPr id="84" name="组合 83"/>
          <p:cNvGrpSpPr/>
          <p:nvPr/>
        </p:nvGrpSpPr>
        <p:grpSpPr>
          <a:xfrm>
            <a:off x="7317491" y="4712215"/>
            <a:ext cx="600614" cy="468000"/>
            <a:chOff x="3255436" y="2453546"/>
            <a:chExt cx="600614" cy="468000"/>
          </a:xfrm>
        </p:grpSpPr>
        <p:sp>
          <p:nvSpPr>
            <p:cNvPr id="85" name="云形标注 84"/>
            <p:cNvSpPr/>
            <p:nvPr/>
          </p:nvSpPr>
          <p:spPr>
            <a:xfrm>
              <a:off x="3280050" y="2453546"/>
              <a:ext cx="576000" cy="468000"/>
            </a:xfrm>
            <a:prstGeom prst="cloudCallout">
              <a:avLst>
                <a:gd name="adj1" fmla="val -106116"/>
                <a:gd name="adj2" fmla="val 5374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86" name="矩形 85"/>
            <p:cNvSpPr/>
            <p:nvPr/>
          </p:nvSpPr>
          <p:spPr>
            <a:xfrm>
              <a:off x="3255436" y="2500152"/>
              <a:ext cx="595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恒力</a:t>
              </a:r>
            </a:p>
          </p:txBody>
        </p:sp>
      </p:grpSp>
      <p:grpSp>
        <p:nvGrpSpPr>
          <p:cNvPr id="87" name="组合 86"/>
          <p:cNvGrpSpPr/>
          <p:nvPr/>
        </p:nvGrpSpPr>
        <p:grpSpPr>
          <a:xfrm>
            <a:off x="7231742" y="5939881"/>
            <a:ext cx="1178528" cy="468000"/>
            <a:chOff x="3812234" y="2497090"/>
            <a:chExt cx="1178528" cy="468000"/>
          </a:xfrm>
        </p:grpSpPr>
        <p:sp>
          <p:nvSpPr>
            <p:cNvPr id="88" name="云形标注 87"/>
            <p:cNvSpPr/>
            <p:nvPr/>
          </p:nvSpPr>
          <p:spPr>
            <a:xfrm>
              <a:off x="3819224" y="2497090"/>
              <a:ext cx="1152000" cy="468000"/>
            </a:xfrm>
            <a:prstGeom prst="cloudCallout">
              <a:avLst>
                <a:gd name="adj1" fmla="val -115804"/>
                <a:gd name="adj2" fmla="val -5046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89" name="矩形 88"/>
            <p:cNvSpPr/>
            <p:nvPr/>
          </p:nvSpPr>
          <p:spPr>
            <a:xfrm>
              <a:off x="3812234" y="2543696"/>
              <a:ext cx="117852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恒力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or</a:t>
              </a:r>
              <a:r>
                <a: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变力</a:t>
              </a:r>
            </a:p>
          </p:txBody>
        </p:sp>
      </p:grpSp>
      <p:sp>
        <p:nvSpPr>
          <p:cNvPr id="90" name="矩形 89"/>
          <p:cNvSpPr/>
          <p:nvPr/>
        </p:nvSpPr>
        <p:spPr>
          <a:xfrm>
            <a:off x="6843598" y="5189850"/>
            <a:ext cx="828000" cy="288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矩形 90"/>
          <p:cNvSpPr/>
          <p:nvPr/>
        </p:nvSpPr>
        <p:spPr>
          <a:xfrm>
            <a:off x="6332850" y="5700598"/>
            <a:ext cx="828000" cy="288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5198</TotalTime>
  <Words>790</Words>
  <Application>Microsoft Office PowerPoint</Application>
  <PresentationFormat>全屏显示(4:3)</PresentationFormat>
  <Paragraphs>229</Paragraphs>
  <Slides>10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华文楷体</vt:lpstr>
      <vt:lpstr>华文新魏</vt:lpstr>
      <vt:lpstr>楷体</vt:lpstr>
      <vt:lpstr>Arial</vt:lpstr>
      <vt:lpstr>Calibri</vt:lpstr>
      <vt:lpstr>Times New Roman</vt:lpstr>
      <vt:lpstr>Wingdings</vt:lpstr>
      <vt:lpstr>Office 主题</vt:lpstr>
      <vt:lpstr>公式</vt:lpstr>
      <vt:lpstr>Equation</vt:lpstr>
      <vt:lpstr>PowerPoint 演示文稿</vt:lpstr>
      <vt:lpstr>PowerPoint 演示文稿</vt:lpstr>
      <vt:lpstr>功 (Work)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zhangyu</dc:creator>
  <cp:lastModifiedBy>张 小鱼</cp:lastModifiedBy>
  <cp:revision>291</cp:revision>
  <dcterms:created xsi:type="dcterms:W3CDTF">2014-10-19T02:03:18Z</dcterms:created>
  <dcterms:modified xsi:type="dcterms:W3CDTF">2019-04-08T14:51:29Z</dcterms:modified>
</cp:coreProperties>
</file>