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7" r:id="rId2"/>
    <p:sldId id="259" r:id="rId3"/>
    <p:sldId id="260" r:id="rId4"/>
    <p:sldId id="261" r:id="rId5"/>
    <p:sldId id="278" r:id="rId6"/>
    <p:sldId id="271" r:id="rId7"/>
    <p:sldId id="272" r:id="rId8"/>
    <p:sldId id="264" r:id="rId9"/>
    <p:sldId id="268" r:id="rId10"/>
    <p:sldId id="270" r:id="rId11"/>
    <p:sldId id="266"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2B0AA6"/>
    <a:srgbClr val="0033CC"/>
    <a:srgbClr val="0066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09" autoAdjust="0"/>
  </p:normalViewPr>
  <p:slideViewPr>
    <p:cSldViewPr>
      <p:cViewPr varScale="1">
        <p:scale>
          <a:sx n="100" d="100"/>
          <a:sy n="100" d="100"/>
        </p:scale>
        <p:origin x="135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7.jpeg"/></Relationships>
</file>

<file path=ppt/diagrams/_rels/data3.xml.rels><?xml version="1.0" encoding="UTF-8" standalone="yes"?>
<Relationships xmlns="http://schemas.openxmlformats.org/package/2006/relationships"><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1" Type="http://schemas.openxmlformats.org/officeDocument/2006/relationships/image" Target="../media/image8.jpeg"/></Relationships>
</file>

<file path=ppt/diagrams/_rels/data5.xml.rels><?xml version="1.0" encoding="UTF-8" standalone="yes"?>
<Relationships xmlns="http://schemas.openxmlformats.org/package/2006/relationships"><Relationship Id="rId1" Type="http://schemas.openxmlformats.org/officeDocument/2006/relationships/image" Target="../media/image7.jpeg"/></Relationships>
</file>

<file path=ppt/diagrams/_rels/data6.xml.rels><?xml version="1.0" encoding="UTF-8" standalone="yes"?>
<Relationships xmlns="http://schemas.openxmlformats.org/package/2006/relationships"><Relationship Id="rId1" Type="http://schemas.openxmlformats.org/officeDocument/2006/relationships/image" Target="../media/image8.jpeg"/></Relationships>
</file>

<file path=ppt/diagrams/_rels/data8.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83C63F-0A7A-47D3-8A9F-44DF128FEB91}" type="doc">
      <dgm:prSet loTypeId="urn:microsoft.com/office/officeart/2005/8/layout/vList4#2" loCatId="list" qsTypeId="urn:microsoft.com/office/officeart/2005/8/quickstyle/simple1" qsCatId="simple" csTypeId="urn:microsoft.com/office/officeart/2005/8/colors/accent1_2" csCatId="accent1" phldr="0"/>
      <dgm:spPr/>
      <dgm:t>
        <a:bodyPr/>
        <a:lstStyle/>
        <a:p>
          <a:endParaRPr lang="zh-CN" altLang="en-US"/>
        </a:p>
      </dgm:t>
    </dgm:pt>
    <dgm:pt modelId="{6F739552-A754-4D2A-978C-8792E7035897}" type="pres">
      <dgm:prSet presAssocID="{BE83C63F-0A7A-47D3-8A9F-44DF128FEB91}" presName="linear" presStyleCnt="0">
        <dgm:presLayoutVars>
          <dgm:dir/>
          <dgm:resizeHandles val="exact"/>
        </dgm:presLayoutVars>
      </dgm:prSet>
      <dgm:spPr/>
      <dgm:t>
        <a:bodyPr/>
        <a:lstStyle/>
        <a:p>
          <a:endParaRPr lang="zh-CN" altLang="en-US"/>
        </a:p>
      </dgm:t>
    </dgm:pt>
  </dgm:ptLst>
  <dgm:cxnLst>
    <dgm:cxn modelId="{5BFF2DF3-966E-4359-9A81-B6BF1F0DC277}" type="presOf" srcId="{BE83C63F-0A7A-47D3-8A9F-44DF128FEB91}" destId="{6F739552-A754-4D2A-978C-8792E7035897}" srcOrd="0"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41BDA8-09A4-4D82-8B23-905230EAB325}" type="doc">
      <dgm:prSet loTypeId="urn:microsoft.com/office/officeart/2005/8/layout/vList4#1" loCatId="list" qsTypeId="urn:microsoft.com/office/officeart/2005/8/quickstyle/simple1" qsCatId="simple" csTypeId="urn:microsoft.com/office/officeart/2005/8/colors/accent2_1" csCatId="accent2" phldr="1"/>
      <dgm:spPr/>
      <dgm:t>
        <a:bodyPr/>
        <a:lstStyle/>
        <a:p>
          <a:endParaRPr lang="zh-CN" altLang="en-US"/>
        </a:p>
      </dgm:t>
    </dgm:pt>
    <dgm:pt modelId="{71CE5D9E-5983-4646-960E-EABB8AEF8444}">
      <dgm:prSet phldrT="[文本]" custT="1"/>
      <dgm:spPr/>
      <dgm:t>
        <a:bodyPr/>
        <a:lstStyle/>
        <a:p>
          <a:r>
            <a:rPr lang="en-US" sz="3600" b="1" dirty="0">
              <a:latin typeface="Times New Roman" pitchFamily="18" charset="0"/>
              <a:ea typeface="华文行楷" pitchFamily="2" charset="-122"/>
              <a:cs typeface="Times New Roman" pitchFamily="18" charset="0"/>
            </a:rPr>
            <a:t>Aristotle</a:t>
          </a:r>
          <a:r>
            <a:rPr lang="zh-CN" altLang="en-US" sz="3200" b="1" dirty="0">
              <a:latin typeface="楷体" pitchFamily="49" charset="-122"/>
              <a:ea typeface="楷体" pitchFamily="49" charset="-122"/>
            </a:rPr>
            <a:t>（直接经验 → 结论）</a:t>
          </a:r>
        </a:p>
      </dgm:t>
    </dgm:pt>
    <dgm:pt modelId="{7E605B90-468B-4F6B-B4ED-4C16A494BEE5}" type="parTrans" cxnId="{C0C0534C-ABDC-4B32-8EA8-3F1DC0F85716}">
      <dgm:prSet/>
      <dgm:spPr/>
      <dgm:t>
        <a:bodyPr/>
        <a:lstStyle/>
        <a:p>
          <a:endParaRPr lang="zh-CN" altLang="en-US"/>
        </a:p>
      </dgm:t>
    </dgm:pt>
    <dgm:pt modelId="{7047D073-8971-4F4B-8AA6-DC029E5D5972}" type="sibTrans" cxnId="{C0C0534C-ABDC-4B32-8EA8-3F1DC0F85716}">
      <dgm:prSet/>
      <dgm:spPr/>
      <dgm:t>
        <a:bodyPr/>
        <a:lstStyle/>
        <a:p>
          <a:endParaRPr lang="zh-CN" altLang="en-US"/>
        </a:p>
      </dgm:t>
    </dgm:pt>
    <dgm:pt modelId="{81ACA760-1512-484D-A791-29D53E9556EE}">
      <dgm:prSet phldrT="[文本]"/>
      <dgm:spPr/>
      <dgm:t>
        <a:bodyPr/>
        <a:lstStyle/>
        <a:p>
          <a:r>
            <a:rPr lang="zh-CN" altLang="en-US" sz="2900" b="1" dirty="0">
              <a:effectLst/>
              <a:latin typeface="楷体" pitchFamily="49" charset="-122"/>
              <a:ea typeface="楷体" pitchFamily="49" charset="-122"/>
            </a:rPr>
            <a:t>必须</a:t>
          </a:r>
          <a:r>
            <a:rPr lang="zh-CN" altLang="en-US" sz="2900" b="1" dirty="0">
              <a:solidFill>
                <a:srgbClr val="C00000"/>
              </a:solidFill>
              <a:effectLst/>
              <a:latin typeface="楷体" pitchFamily="49" charset="-122"/>
              <a:ea typeface="楷体" pitchFamily="49" charset="-122"/>
            </a:rPr>
            <a:t>有力</a:t>
          </a:r>
          <a:r>
            <a:rPr lang="zh-CN" altLang="en-US" sz="2900" b="1" dirty="0">
              <a:effectLst/>
              <a:latin typeface="楷体" pitchFamily="49" charset="-122"/>
              <a:ea typeface="楷体" pitchFamily="49" charset="-122"/>
            </a:rPr>
            <a:t>作用在物体上，物体才能</a:t>
          </a:r>
          <a:r>
            <a:rPr lang="zh-CN" altLang="en-US" sz="2900" b="1" dirty="0">
              <a:solidFill>
                <a:srgbClr val="C00000"/>
              </a:solidFill>
              <a:effectLst/>
              <a:latin typeface="楷体" pitchFamily="49" charset="-122"/>
              <a:ea typeface="楷体" pitchFamily="49" charset="-122"/>
            </a:rPr>
            <a:t>运动</a:t>
          </a:r>
          <a:r>
            <a:rPr lang="zh-CN" altLang="en-US" sz="2900" b="1" dirty="0">
              <a:effectLst/>
              <a:latin typeface="楷体" pitchFamily="49" charset="-122"/>
              <a:ea typeface="楷体" pitchFamily="49" charset="-122"/>
            </a:rPr>
            <a:t>，</a:t>
          </a:r>
          <a:r>
            <a:rPr lang="zh-CN" altLang="en-US" sz="2900" b="1" dirty="0">
              <a:solidFill>
                <a:srgbClr val="C00000"/>
              </a:solidFill>
              <a:effectLst/>
              <a:latin typeface="楷体" pitchFamily="49" charset="-122"/>
              <a:ea typeface="楷体" pitchFamily="49" charset="-122"/>
            </a:rPr>
            <a:t>没有力</a:t>
          </a:r>
          <a:r>
            <a:rPr lang="zh-CN" altLang="en-US" sz="2900" b="1" dirty="0">
              <a:effectLst/>
              <a:latin typeface="楷体" pitchFamily="49" charset="-122"/>
              <a:ea typeface="楷体" pitchFamily="49" charset="-122"/>
            </a:rPr>
            <a:t>的作用，物体就要</a:t>
          </a:r>
          <a:r>
            <a:rPr lang="zh-CN" altLang="en-US" sz="2900" b="1" dirty="0">
              <a:solidFill>
                <a:srgbClr val="C00000"/>
              </a:solidFill>
              <a:effectLst/>
              <a:latin typeface="楷体" pitchFamily="49" charset="-122"/>
              <a:ea typeface="楷体" pitchFamily="49" charset="-122"/>
            </a:rPr>
            <a:t>静止</a:t>
          </a:r>
          <a:r>
            <a:rPr lang="zh-CN" altLang="en-US" sz="2900" b="1" dirty="0">
              <a:effectLst/>
              <a:latin typeface="楷体" pitchFamily="49" charset="-122"/>
              <a:ea typeface="楷体" pitchFamily="49" charset="-122"/>
            </a:rPr>
            <a:t>。</a:t>
          </a:r>
        </a:p>
      </dgm:t>
    </dgm:pt>
    <dgm:pt modelId="{8ACE62FE-3176-4842-AC7E-7C226559ABA1}" type="parTrans" cxnId="{1DAB8065-0FA5-4DD5-A9F0-CA3A1B6517C3}">
      <dgm:prSet/>
      <dgm:spPr/>
      <dgm:t>
        <a:bodyPr/>
        <a:lstStyle/>
        <a:p>
          <a:endParaRPr lang="zh-CN" altLang="en-US"/>
        </a:p>
      </dgm:t>
    </dgm:pt>
    <dgm:pt modelId="{8CF662A4-500B-4BA6-BA8A-0F7A940D53DD}" type="sibTrans" cxnId="{1DAB8065-0FA5-4DD5-A9F0-CA3A1B6517C3}">
      <dgm:prSet/>
      <dgm:spPr/>
      <dgm:t>
        <a:bodyPr/>
        <a:lstStyle/>
        <a:p>
          <a:endParaRPr lang="zh-CN" altLang="en-US"/>
        </a:p>
      </dgm:t>
    </dgm:pt>
    <dgm:pt modelId="{1DBDB39D-AD63-4085-BBF6-A4C0F6CB2B9D}" type="pres">
      <dgm:prSet presAssocID="{7141BDA8-09A4-4D82-8B23-905230EAB325}" presName="linear" presStyleCnt="0">
        <dgm:presLayoutVars>
          <dgm:dir/>
          <dgm:resizeHandles val="exact"/>
        </dgm:presLayoutVars>
      </dgm:prSet>
      <dgm:spPr/>
      <dgm:t>
        <a:bodyPr/>
        <a:lstStyle/>
        <a:p>
          <a:endParaRPr lang="zh-CN" altLang="en-US"/>
        </a:p>
      </dgm:t>
    </dgm:pt>
    <dgm:pt modelId="{960144B7-3583-46EB-8138-B85B58375333}" type="pres">
      <dgm:prSet presAssocID="{71CE5D9E-5983-4646-960E-EABB8AEF8444}" presName="comp" presStyleCnt="0"/>
      <dgm:spPr/>
    </dgm:pt>
    <dgm:pt modelId="{909B94E5-2400-49D4-BE40-C1927DF99F65}" type="pres">
      <dgm:prSet presAssocID="{71CE5D9E-5983-4646-960E-EABB8AEF8444}" presName="box" presStyleLbl="node1" presStyleIdx="0" presStyleCnt="1" custLinFactNeighborY="3704"/>
      <dgm:spPr/>
      <dgm:t>
        <a:bodyPr/>
        <a:lstStyle/>
        <a:p>
          <a:endParaRPr lang="zh-CN" altLang="en-US"/>
        </a:p>
      </dgm:t>
    </dgm:pt>
    <dgm:pt modelId="{A5DA8ED3-4768-4972-A459-EA73DAB6F6DA}" type="pres">
      <dgm:prSet presAssocID="{71CE5D9E-5983-4646-960E-EABB8AEF8444}" presName="img" presStyleLbl="fgImgPlace1" presStyleIdx="0" presStyleCnt="1"/>
      <dgm:spPr>
        <a:blipFill rotWithShape="0">
          <a:blip xmlns:r="http://schemas.openxmlformats.org/officeDocument/2006/relationships" r:embed="rId1"/>
          <a:stretch>
            <a:fillRect/>
          </a:stretch>
        </a:blipFill>
      </dgm:spPr>
    </dgm:pt>
    <dgm:pt modelId="{21B71053-A79B-4731-8880-DA8BAD4E7DC8}" type="pres">
      <dgm:prSet presAssocID="{71CE5D9E-5983-4646-960E-EABB8AEF8444}" presName="text" presStyleLbl="node1" presStyleIdx="0" presStyleCnt="1">
        <dgm:presLayoutVars>
          <dgm:bulletEnabled val="1"/>
        </dgm:presLayoutVars>
      </dgm:prSet>
      <dgm:spPr/>
      <dgm:t>
        <a:bodyPr/>
        <a:lstStyle/>
        <a:p>
          <a:endParaRPr lang="zh-CN" altLang="en-US"/>
        </a:p>
      </dgm:t>
    </dgm:pt>
  </dgm:ptLst>
  <dgm:cxnLst>
    <dgm:cxn modelId="{44CF5256-5B53-44B8-A596-252BA5F774BC}" type="presOf" srcId="{71CE5D9E-5983-4646-960E-EABB8AEF8444}" destId="{21B71053-A79B-4731-8880-DA8BAD4E7DC8}" srcOrd="1" destOrd="0" presId="urn:microsoft.com/office/officeart/2005/8/layout/vList4#1"/>
    <dgm:cxn modelId="{2A05130E-32B9-4EAE-983C-6EEE16049240}" type="presOf" srcId="{71CE5D9E-5983-4646-960E-EABB8AEF8444}" destId="{909B94E5-2400-49D4-BE40-C1927DF99F65}" srcOrd="0" destOrd="0" presId="urn:microsoft.com/office/officeart/2005/8/layout/vList4#1"/>
    <dgm:cxn modelId="{721E4914-B757-49A9-9D39-326AC8289245}" type="presOf" srcId="{81ACA760-1512-484D-A791-29D53E9556EE}" destId="{21B71053-A79B-4731-8880-DA8BAD4E7DC8}" srcOrd="1" destOrd="1" presId="urn:microsoft.com/office/officeart/2005/8/layout/vList4#1"/>
    <dgm:cxn modelId="{1DAB8065-0FA5-4DD5-A9F0-CA3A1B6517C3}" srcId="{71CE5D9E-5983-4646-960E-EABB8AEF8444}" destId="{81ACA760-1512-484D-A791-29D53E9556EE}" srcOrd="0" destOrd="0" parTransId="{8ACE62FE-3176-4842-AC7E-7C226559ABA1}" sibTransId="{8CF662A4-500B-4BA6-BA8A-0F7A940D53DD}"/>
    <dgm:cxn modelId="{855369ED-9D48-4041-9B34-72F2803502EE}" type="presOf" srcId="{7141BDA8-09A4-4D82-8B23-905230EAB325}" destId="{1DBDB39D-AD63-4085-BBF6-A4C0F6CB2B9D}" srcOrd="0" destOrd="0" presId="urn:microsoft.com/office/officeart/2005/8/layout/vList4#1"/>
    <dgm:cxn modelId="{C0C0534C-ABDC-4B32-8EA8-3F1DC0F85716}" srcId="{7141BDA8-09A4-4D82-8B23-905230EAB325}" destId="{71CE5D9E-5983-4646-960E-EABB8AEF8444}" srcOrd="0" destOrd="0" parTransId="{7E605B90-468B-4F6B-B4ED-4C16A494BEE5}" sibTransId="{7047D073-8971-4F4B-8AA6-DC029E5D5972}"/>
    <dgm:cxn modelId="{CBE18269-F1A7-4F08-AEA6-66F7EE7BEE6D}" type="presOf" srcId="{81ACA760-1512-484D-A791-29D53E9556EE}" destId="{909B94E5-2400-49D4-BE40-C1927DF99F65}" srcOrd="0" destOrd="1" presId="urn:microsoft.com/office/officeart/2005/8/layout/vList4#1"/>
    <dgm:cxn modelId="{5979E624-4E71-42B9-ACE0-8A83908D190C}" type="presParOf" srcId="{1DBDB39D-AD63-4085-BBF6-A4C0F6CB2B9D}" destId="{960144B7-3583-46EB-8138-B85B58375333}" srcOrd="0" destOrd="0" presId="urn:microsoft.com/office/officeart/2005/8/layout/vList4#1"/>
    <dgm:cxn modelId="{704D10FD-E24B-450B-B638-4EFD2E5C5637}" type="presParOf" srcId="{960144B7-3583-46EB-8138-B85B58375333}" destId="{909B94E5-2400-49D4-BE40-C1927DF99F65}" srcOrd="0" destOrd="0" presId="urn:microsoft.com/office/officeart/2005/8/layout/vList4#1"/>
    <dgm:cxn modelId="{9145567F-D0F0-4495-8F30-92A4A25AA19D}" type="presParOf" srcId="{960144B7-3583-46EB-8138-B85B58375333}" destId="{A5DA8ED3-4768-4972-A459-EA73DAB6F6DA}" srcOrd="1" destOrd="0" presId="urn:microsoft.com/office/officeart/2005/8/layout/vList4#1"/>
    <dgm:cxn modelId="{FEF80651-A25A-44A1-BA97-956E235FEF77}" type="presParOf" srcId="{960144B7-3583-46EB-8138-B85B58375333}" destId="{21B71053-A79B-4731-8880-DA8BAD4E7DC8}" srcOrd="2" destOrd="0" presId="urn:microsoft.com/office/officeart/2005/8/layout/vList4#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41BDA8-09A4-4D82-8B23-905230EAB325}" type="doc">
      <dgm:prSet loTypeId="urn:microsoft.com/office/officeart/2005/8/layout/vList4#5" loCatId="list" qsTypeId="urn:microsoft.com/office/officeart/2005/8/quickstyle/simple1" qsCatId="simple" csTypeId="urn:microsoft.com/office/officeart/2005/8/colors/accent2_1" csCatId="accent2" phldr="1"/>
      <dgm:spPr/>
      <dgm:t>
        <a:bodyPr/>
        <a:lstStyle/>
        <a:p>
          <a:endParaRPr lang="zh-CN" altLang="en-US"/>
        </a:p>
      </dgm:t>
    </dgm:pt>
    <dgm:pt modelId="{71CE5D9E-5983-4646-960E-EABB8AEF8444}">
      <dgm:prSet phldrT="[文本]" custT="1"/>
      <dgm:spPr/>
      <dgm:t>
        <a:bodyPr/>
        <a:lstStyle/>
        <a:p>
          <a:r>
            <a:rPr lang="en-US" sz="3600" b="1" dirty="0">
              <a:latin typeface="Times New Roman" pitchFamily="18" charset="0"/>
              <a:ea typeface="华文行楷" pitchFamily="2" charset="-122"/>
              <a:cs typeface="Times New Roman" pitchFamily="18" charset="0"/>
            </a:rPr>
            <a:t>Aristotle</a:t>
          </a:r>
          <a:r>
            <a:rPr lang="zh-CN" altLang="en-US" sz="3200" b="1" dirty="0">
              <a:latin typeface="楷体" pitchFamily="49" charset="-122"/>
              <a:ea typeface="楷体" pitchFamily="49" charset="-122"/>
            </a:rPr>
            <a:t>（直接经验→结论）</a:t>
          </a:r>
        </a:p>
      </dgm:t>
    </dgm:pt>
    <dgm:pt modelId="{7E605B90-468B-4F6B-B4ED-4C16A494BEE5}" type="parTrans" cxnId="{C0C0534C-ABDC-4B32-8EA8-3F1DC0F85716}">
      <dgm:prSet/>
      <dgm:spPr/>
      <dgm:t>
        <a:bodyPr/>
        <a:lstStyle/>
        <a:p>
          <a:endParaRPr lang="zh-CN" altLang="en-US"/>
        </a:p>
      </dgm:t>
    </dgm:pt>
    <dgm:pt modelId="{7047D073-8971-4F4B-8AA6-DC029E5D5972}" type="sibTrans" cxnId="{C0C0534C-ABDC-4B32-8EA8-3F1DC0F85716}">
      <dgm:prSet/>
      <dgm:spPr/>
      <dgm:t>
        <a:bodyPr/>
        <a:lstStyle/>
        <a:p>
          <a:endParaRPr lang="zh-CN" altLang="en-US"/>
        </a:p>
      </dgm:t>
    </dgm:pt>
    <dgm:pt modelId="{81ACA760-1512-484D-A791-29D53E9556EE}">
      <dgm:prSet phldrT="[文本]" custT="1"/>
      <dgm:spPr/>
      <dgm:t>
        <a:bodyPr/>
        <a:lstStyle/>
        <a:p>
          <a:r>
            <a:rPr lang="zh-CN" altLang="en-US" sz="2800" b="1" dirty="0">
              <a:effectLst/>
              <a:latin typeface="楷体" pitchFamily="49" charset="-122"/>
              <a:ea typeface="楷体" pitchFamily="49" charset="-122"/>
            </a:rPr>
            <a:t>必须</a:t>
          </a:r>
          <a:r>
            <a:rPr lang="zh-CN" altLang="en-US" sz="2800" b="1" dirty="0">
              <a:solidFill>
                <a:srgbClr val="C00000"/>
              </a:solidFill>
              <a:effectLst/>
              <a:latin typeface="楷体" pitchFamily="49" charset="-122"/>
              <a:ea typeface="楷体" pitchFamily="49" charset="-122"/>
            </a:rPr>
            <a:t>有力</a:t>
          </a:r>
          <a:r>
            <a:rPr lang="zh-CN" altLang="en-US" sz="2800" b="1" dirty="0">
              <a:effectLst/>
              <a:latin typeface="楷体" pitchFamily="49" charset="-122"/>
              <a:ea typeface="楷体" pitchFamily="49" charset="-122"/>
            </a:rPr>
            <a:t>作用在物体上，物体才能</a:t>
          </a:r>
          <a:r>
            <a:rPr lang="zh-CN" altLang="en-US" sz="2800" b="1" dirty="0">
              <a:solidFill>
                <a:srgbClr val="C00000"/>
              </a:solidFill>
              <a:effectLst/>
              <a:latin typeface="楷体" pitchFamily="49" charset="-122"/>
              <a:ea typeface="楷体" pitchFamily="49" charset="-122"/>
            </a:rPr>
            <a:t>运动</a:t>
          </a:r>
          <a:r>
            <a:rPr lang="zh-CN" altLang="en-US" sz="2800" b="1" dirty="0">
              <a:effectLst/>
              <a:latin typeface="楷体" pitchFamily="49" charset="-122"/>
              <a:ea typeface="楷体" pitchFamily="49" charset="-122"/>
            </a:rPr>
            <a:t>，</a:t>
          </a:r>
          <a:r>
            <a:rPr lang="zh-CN" altLang="en-US" sz="2800" b="1" dirty="0">
              <a:solidFill>
                <a:srgbClr val="C00000"/>
              </a:solidFill>
              <a:effectLst/>
              <a:latin typeface="楷体" pitchFamily="49" charset="-122"/>
              <a:ea typeface="楷体" pitchFamily="49" charset="-122"/>
            </a:rPr>
            <a:t>没有力</a:t>
          </a:r>
          <a:r>
            <a:rPr lang="zh-CN" altLang="en-US" sz="2800" b="1" dirty="0">
              <a:effectLst/>
              <a:latin typeface="楷体" pitchFamily="49" charset="-122"/>
              <a:ea typeface="楷体" pitchFamily="49" charset="-122"/>
            </a:rPr>
            <a:t>的作用，物体就要</a:t>
          </a:r>
          <a:r>
            <a:rPr lang="zh-CN" altLang="en-US" sz="2800" b="1" dirty="0">
              <a:solidFill>
                <a:srgbClr val="C00000"/>
              </a:solidFill>
              <a:effectLst/>
              <a:latin typeface="楷体" pitchFamily="49" charset="-122"/>
              <a:ea typeface="楷体" pitchFamily="49" charset="-122"/>
            </a:rPr>
            <a:t>静止</a:t>
          </a:r>
          <a:r>
            <a:rPr lang="zh-CN" altLang="en-US" sz="2800" b="1" dirty="0">
              <a:effectLst/>
              <a:latin typeface="楷体" pitchFamily="49" charset="-122"/>
              <a:ea typeface="楷体" pitchFamily="49" charset="-122"/>
            </a:rPr>
            <a:t>。</a:t>
          </a:r>
        </a:p>
      </dgm:t>
    </dgm:pt>
    <dgm:pt modelId="{8ACE62FE-3176-4842-AC7E-7C226559ABA1}" type="parTrans" cxnId="{1DAB8065-0FA5-4DD5-A9F0-CA3A1B6517C3}">
      <dgm:prSet/>
      <dgm:spPr/>
      <dgm:t>
        <a:bodyPr/>
        <a:lstStyle/>
        <a:p>
          <a:endParaRPr lang="zh-CN" altLang="en-US"/>
        </a:p>
      </dgm:t>
    </dgm:pt>
    <dgm:pt modelId="{8CF662A4-500B-4BA6-BA8A-0F7A940D53DD}" type="sibTrans" cxnId="{1DAB8065-0FA5-4DD5-A9F0-CA3A1B6517C3}">
      <dgm:prSet/>
      <dgm:spPr/>
      <dgm:t>
        <a:bodyPr/>
        <a:lstStyle/>
        <a:p>
          <a:endParaRPr lang="zh-CN" altLang="en-US"/>
        </a:p>
      </dgm:t>
    </dgm:pt>
    <dgm:pt modelId="{1DBDB39D-AD63-4085-BBF6-A4C0F6CB2B9D}" type="pres">
      <dgm:prSet presAssocID="{7141BDA8-09A4-4D82-8B23-905230EAB325}" presName="linear" presStyleCnt="0">
        <dgm:presLayoutVars>
          <dgm:dir/>
          <dgm:resizeHandles val="exact"/>
        </dgm:presLayoutVars>
      </dgm:prSet>
      <dgm:spPr/>
      <dgm:t>
        <a:bodyPr/>
        <a:lstStyle/>
        <a:p>
          <a:endParaRPr lang="zh-CN" altLang="en-US"/>
        </a:p>
      </dgm:t>
    </dgm:pt>
    <dgm:pt modelId="{960144B7-3583-46EB-8138-B85B58375333}" type="pres">
      <dgm:prSet presAssocID="{71CE5D9E-5983-4646-960E-EABB8AEF8444}" presName="comp" presStyleCnt="0"/>
      <dgm:spPr/>
    </dgm:pt>
    <dgm:pt modelId="{909B94E5-2400-49D4-BE40-C1927DF99F65}" type="pres">
      <dgm:prSet presAssocID="{71CE5D9E-5983-4646-960E-EABB8AEF8444}" presName="box" presStyleLbl="node1" presStyleIdx="0" presStyleCnt="1" custLinFactNeighborY="3704"/>
      <dgm:spPr/>
      <dgm:t>
        <a:bodyPr/>
        <a:lstStyle/>
        <a:p>
          <a:endParaRPr lang="zh-CN" altLang="en-US"/>
        </a:p>
      </dgm:t>
    </dgm:pt>
    <dgm:pt modelId="{A5DA8ED3-4768-4972-A459-EA73DAB6F6DA}" type="pres">
      <dgm:prSet presAssocID="{71CE5D9E-5983-4646-960E-EABB8AEF8444}" presName="img" presStyleLbl="fgImgPlace1" presStyleIdx="0" presStyleCnt="1"/>
      <dgm:spPr>
        <a:blipFill rotWithShape="0">
          <a:blip xmlns:r="http://schemas.openxmlformats.org/officeDocument/2006/relationships" r:embed="rId1"/>
          <a:stretch>
            <a:fillRect/>
          </a:stretch>
        </a:blipFill>
      </dgm:spPr>
    </dgm:pt>
    <dgm:pt modelId="{21B71053-A79B-4731-8880-DA8BAD4E7DC8}" type="pres">
      <dgm:prSet presAssocID="{71CE5D9E-5983-4646-960E-EABB8AEF8444}" presName="text" presStyleLbl="node1" presStyleIdx="0" presStyleCnt="1">
        <dgm:presLayoutVars>
          <dgm:bulletEnabled val="1"/>
        </dgm:presLayoutVars>
      </dgm:prSet>
      <dgm:spPr/>
      <dgm:t>
        <a:bodyPr/>
        <a:lstStyle/>
        <a:p>
          <a:endParaRPr lang="zh-CN" altLang="en-US"/>
        </a:p>
      </dgm:t>
    </dgm:pt>
  </dgm:ptLst>
  <dgm:cxnLst>
    <dgm:cxn modelId="{C0C0534C-ABDC-4B32-8EA8-3F1DC0F85716}" srcId="{7141BDA8-09A4-4D82-8B23-905230EAB325}" destId="{71CE5D9E-5983-4646-960E-EABB8AEF8444}" srcOrd="0" destOrd="0" parTransId="{7E605B90-468B-4F6B-B4ED-4C16A494BEE5}" sibTransId="{7047D073-8971-4F4B-8AA6-DC029E5D5972}"/>
    <dgm:cxn modelId="{02FD1667-E989-4446-8341-8140B2527667}" type="presOf" srcId="{7141BDA8-09A4-4D82-8B23-905230EAB325}" destId="{1DBDB39D-AD63-4085-BBF6-A4C0F6CB2B9D}" srcOrd="0" destOrd="0" presId="urn:microsoft.com/office/officeart/2005/8/layout/vList4#5"/>
    <dgm:cxn modelId="{3EEB769A-7A4E-40CF-9D22-ED9F2AA446C8}" type="presOf" srcId="{71CE5D9E-5983-4646-960E-EABB8AEF8444}" destId="{21B71053-A79B-4731-8880-DA8BAD4E7DC8}" srcOrd="1" destOrd="0" presId="urn:microsoft.com/office/officeart/2005/8/layout/vList4#5"/>
    <dgm:cxn modelId="{11865B1C-D193-4DBB-BB34-D193044FBE5B}" type="presOf" srcId="{81ACA760-1512-484D-A791-29D53E9556EE}" destId="{909B94E5-2400-49D4-BE40-C1927DF99F65}" srcOrd="0" destOrd="1" presId="urn:microsoft.com/office/officeart/2005/8/layout/vList4#5"/>
    <dgm:cxn modelId="{08E0693C-959F-4763-81E3-76B5DE4735FD}" type="presOf" srcId="{81ACA760-1512-484D-A791-29D53E9556EE}" destId="{21B71053-A79B-4731-8880-DA8BAD4E7DC8}" srcOrd="1" destOrd="1" presId="urn:microsoft.com/office/officeart/2005/8/layout/vList4#5"/>
    <dgm:cxn modelId="{2C8FC1F5-9824-4281-867E-512FF3D03F7D}" type="presOf" srcId="{71CE5D9E-5983-4646-960E-EABB8AEF8444}" destId="{909B94E5-2400-49D4-BE40-C1927DF99F65}" srcOrd="0" destOrd="0" presId="urn:microsoft.com/office/officeart/2005/8/layout/vList4#5"/>
    <dgm:cxn modelId="{1DAB8065-0FA5-4DD5-A9F0-CA3A1B6517C3}" srcId="{71CE5D9E-5983-4646-960E-EABB8AEF8444}" destId="{81ACA760-1512-484D-A791-29D53E9556EE}" srcOrd="0" destOrd="0" parTransId="{8ACE62FE-3176-4842-AC7E-7C226559ABA1}" sibTransId="{8CF662A4-500B-4BA6-BA8A-0F7A940D53DD}"/>
    <dgm:cxn modelId="{D8C48DA8-AE1E-45CF-A28D-DE4B75C13072}" type="presParOf" srcId="{1DBDB39D-AD63-4085-BBF6-A4C0F6CB2B9D}" destId="{960144B7-3583-46EB-8138-B85B58375333}" srcOrd="0" destOrd="0" presId="urn:microsoft.com/office/officeart/2005/8/layout/vList4#5"/>
    <dgm:cxn modelId="{4BBC4900-A920-4FA6-9CF9-CC0AE86ABE48}" type="presParOf" srcId="{960144B7-3583-46EB-8138-B85B58375333}" destId="{909B94E5-2400-49D4-BE40-C1927DF99F65}" srcOrd="0" destOrd="0" presId="urn:microsoft.com/office/officeart/2005/8/layout/vList4#5"/>
    <dgm:cxn modelId="{1FCD6A97-3DB7-4031-A54C-29DDDD5C621D}" type="presParOf" srcId="{960144B7-3583-46EB-8138-B85B58375333}" destId="{A5DA8ED3-4768-4972-A459-EA73DAB6F6DA}" srcOrd="1" destOrd="0" presId="urn:microsoft.com/office/officeart/2005/8/layout/vList4#5"/>
    <dgm:cxn modelId="{0D056973-19F9-487B-B159-3DDB09721280}" type="presParOf" srcId="{960144B7-3583-46EB-8138-B85B58375333}" destId="{21B71053-A79B-4731-8880-DA8BAD4E7DC8}"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203BF9-973A-4461-93D3-35687D22D1F9}" type="doc">
      <dgm:prSet loTypeId="urn:microsoft.com/office/officeart/2005/8/layout/vList4#6" loCatId="list" qsTypeId="urn:microsoft.com/office/officeart/2005/8/quickstyle/simple1" qsCatId="simple" csTypeId="urn:microsoft.com/office/officeart/2005/8/colors/accent2_1" csCatId="accent2" phldr="1"/>
      <dgm:spPr/>
      <dgm:t>
        <a:bodyPr/>
        <a:lstStyle/>
        <a:p>
          <a:endParaRPr lang="zh-CN" altLang="en-US"/>
        </a:p>
      </dgm:t>
    </dgm:pt>
    <dgm:pt modelId="{6702EC3E-3173-47BD-B654-EDF078AEE88B}">
      <dgm:prSet phldrT="[文本]" custT="1"/>
      <dgm:spPr/>
      <dgm:t>
        <a:bodyPr/>
        <a:lstStyle/>
        <a:p>
          <a:r>
            <a:rPr lang="en-US" sz="3600" b="1" dirty="0">
              <a:latin typeface="Times New Roman" pitchFamily="18" charset="0"/>
              <a:ea typeface="华文行楷" pitchFamily="2" charset="-122"/>
              <a:cs typeface="Times New Roman" pitchFamily="18" charset="0"/>
            </a:rPr>
            <a:t>Galileo</a:t>
          </a:r>
        </a:p>
        <a:p>
          <a:endParaRPr lang="zh-CN" altLang="en-US" sz="3200" b="1" dirty="0">
            <a:latin typeface="楷体" pitchFamily="49" charset="-122"/>
            <a:ea typeface="楷体" pitchFamily="49" charset="-122"/>
          </a:endParaRPr>
        </a:p>
      </dgm:t>
    </dgm:pt>
    <dgm:pt modelId="{4E776BFC-DDBC-40EA-8734-B347CC06374D}" type="parTrans" cxnId="{C34682AA-B599-4F93-87EC-3D9843FA9E9C}">
      <dgm:prSet/>
      <dgm:spPr/>
      <dgm:t>
        <a:bodyPr/>
        <a:lstStyle/>
        <a:p>
          <a:endParaRPr lang="zh-CN" altLang="en-US"/>
        </a:p>
      </dgm:t>
    </dgm:pt>
    <dgm:pt modelId="{EF911C6E-D3C8-4EE7-B2F6-4FBE2F04726E}" type="sibTrans" cxnId="{C34682AA-B599-4F93-87EC-3D9843FA9E9C}">
      <dgm:prSet/>
      <dgm:spPr/>
      <dgm:t>
        <a:bodyPr/>
        <a:lstStyle/>
        <a:p>
          <a:endParaRPr lang="zh-CN" altLang="en-US"/>
        </a:p>
      </dgm:t>
    </dgm:pt>
    <dgm:pt modelId="{362F6FFE-4F95-46E9-8478-713E92C80D44}" type="pres">
      <dgm:prSet presAssocID="{50203BF9-973A-4461-93D3-35687D22D1F9}" presName="linear" presStyleCnt="0">
        <dgm:presLayoutVars>
          <dgm:dir/>
          <dgm:resizeHandles val="exact"/>
        </dgm:presLayoutVars>
      </dgm:prSet>
      <dgm:spPr/>
      <dgm:t>
        <a:bodyPr/>
        <a:lstStyle/>
        <a:p>
          <a:endParaRPr lang="zh-CN" altLang="en-US"/>
        </a:p>
      </dgm:t>
    </dgm:pt>
    <dgm:pt modelId="{830F89F0-2BCA-445E-9706-8FA3CE44E3C9}" type="pres">
      <dgm:prSet presAssocID="{6702EC3E-3173-47BD-B654-EDF078AEE88B}" presName="comp" presStyleCnt="0"/>
      <dgm:spPr/>
    </dgm:pt>
    <dgm:pt modelId="{C82C3D07-6572-41D8-B8A8-F4E2862D844F}" type="pres">
      <dgm:prSet presAssocID="{6702EC3E-3173-47BD-B654-EDF078AEE88B}" presName="box" presStyleLbl="node1" presStyleIdx="0" presStyleCnt="1" custLinFactNeighborY="3571"/>
      <dgm:spPr/>
      <dgm:t>
        <a:bodyPr/>
        <a:lstStyle/>
        <a:p>
          <a:endParaRPr lang="zh-CN" altLang="en-US"/>
        </a:p>
      </dgm:t>
    </dgm:pt>
    <dgm:pt modelId="{B0EC34DC-18B0-4CDD-93F3-DDA627EE72E3}" type="pres">
      <dgm:prSet presAssocID="{6702EC3E-3173-47BD-B654-EDF078AEE88B}" presName="img" presStyleLbl="fgImgPlace1" presStyleIdx="0" presStyleCnt="1" custScaleX="98436" custScaleY="112911" custLinFactNeighborY="1237"/>
      <dgm:spPr>
        <a:blipFill rotWithShape="0">
          <a:blip xmlns:r="http://schemas.openxmlformats.org/officeDocument/2006/relationships" r:embed="rId1"/>
          <a:stretch>
            <a:fillRect/>
          </a:stretch>
        </a:blipFill>
      </dgm:spPr>
    </dgm:pt>
    <dgm:pt modelId="{9AE44D87-A29A-49A5-B494-738EDF7C56A4}" type="pres">
      <dgm:prSet presAssocID="{6702EC3E-3173-47BD-B654-EDF078AEE88B}" presName="text" presStyleLbl="node1" presStyleIdx="0" presStyleCnt="1">
        <dgm:presLayoutVars>
          <dgm:bulletEnabled val="1"/>
        </dgm:presLayoutVars>
      </dgm:prSet>
      <dgm:spPr/>
      <dgm:t>
        <a:bodyPr/>
        <a:lstStyle/>
        <a:p>
          <a:endParaRPr lang="zh-CN" altLang="en-US"/>
        </a:p>
      </dgm:t>
    </dgm:pt>
  </dgm:ptLst>
  <dgm:cxnLst>
    <dgm:cxn modelId="{E2025894-AF34-4B64-88BF-4343B0EF2F54}" type="presOf" srcId="{6702EC3E-3173-47BD-B654-EDF078AEE88B}" destId="{9AE44D87-A29A-49A5-B494-738EDF7C56A4}" srcOrd="1" destOrd="0" presId="urn:microsoft.com/office/officeart/2005/8/layout/vList4#6"/>
    <dgm:cxn modelId="{C6C9AF28-C18A-4279-AE51-4928A274F79B}" type="presOf" srcId="{50203BF9-973A-4461-93D3-35687D22D1F9}" destId="{362F6FFE-4F95-46E9-8478-713E92C80D44}" srcOrd="0" destOrd="0" presId="urn:microsoft.com/office/officeart/2005/8/layout/vList4#6"/>
    <dgm:cxn modelId="{C34682AA-B599-4F93-87EC-3D9843FA9E9C}" srcId="{50203BF9-973A-4461-93D3-35687D22D1F9}" destId="{6702EC3E-3173-47BD-B654-EDF078AEE88B}" srcOrd="0" destOrd="0" parTransId="{4E776BFC-DDBC-40EA-8734-B347CC06374D}" sibTransId="{EF911C6E-D3C8-4EE7-B2F6-4FBE2F04726E}"/>
    <dgm:cxn modelId="{3C9004CA-2B2D-456F-8B5B-AD5F0A836685}" type="presOf" srcId="{6702EC3E-3173-47BD-B654-EDF078AEE88B}" destId="{C82C3D07-6572-41D8-B8A8-F4E2862D844F}" srcOrd="0" destOrd="0" presId="urn:microsoft.com/office/officeart/2005/8/layout/vList4#6"/>
    <dgm:cxn modelId="{B6D60B69-2B33-415C-AE0C-D462225E18E5}" type="presParOf" srcId="{362F6FFE-4F95-46E9-8478-713E92C80D44}" destId="{830F89F0-2BCA-445E-9706-8FA3CE44E3C9}" srcOrd="0" destOrd="0" presId="urn:microsoft.com/office/officeart/2005/8/layout/vList4#6"/>
    <dgm:cxn modelId="{3AD55147-9816-47EB-BC9D-C8724BAB4582}" type="presParOf" srcId="{830F89F0-2BCA-445E-9706-8FA3CE44E3C9}" destId="{C82C3D07-6572-41D8-B8A8-F4E2862D844F}" srcOrd="0" destOrd="0" presId="urn:microsoft.com/office/officeart/2005/8/layout/vList4#6"/>
    <dgm:cxn modelId="{D4AF48FE-8629-4835-80B8-756D3DF3E3D3}" type="presParOf" srcId="{830F89F0-2BCA-445E-9706-8FA3CE44E3C9}" destId="{B0EC34DC-18B0-4CDD-93F3-DDA627EE72E3}" srcOrd="1" destOrd="0" presId="urn:microsoft.com/office/officeart/2005/8/layout/vList4#6"/>
    <dgm:cxn modelId="{6BA3CCA7-543C-4A8F-97EC-6B86F18057D3}" type="presParOf" srcId="{830F89F0-2BCA-445E-9706-8FA3CE44E3C9}" destId="{9AE44D87-A29A-49A5-B494-738EDF7C56A4}" srcOrd="2" destOrd="0" presId="urn:microsoft.com/office/officeart/2005/8/layout/vList4#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41BDA8-09A4-4D82-8B23-905230EAB325}" type="doc">
      <dgm:prSet loTypeId="urn:microsoft.com/office/officeart/2005/8/layout/vList4#5" loCatId="list" qsTypeId="urn:microsoft.com/office/officeart/2005/8/quickstyle/simple1" qsCatId="simple" csTypeId="urn:microsoft.com/office/officeart/2005/8/colors/accent2_1" csCatId="accent2" phldr="1"/>
      <dgm:spPr/>
      <dgm:t>
        <a:bodyPr/>
        <a:lstStyle/>
        <a:p>
          <a:endParaRPr lang="zh-CN" altLang="en-US"/>
        </a:p>
      </dgm:t>
    </dgm:pt>
    <dgm:pt modelId="{71CE5D9E-5983-4646-960E-EABB8AEF8444}">
      <dgm:prSet phldrT="[文本]" custT="1"/>
      <dgm:spPr/>
      <dgm:t>
        <a:bodyPr/>
        <a:lstStyle/>
        <a:p>
          <a:r>
            <a:rPr lang="en-US" sz="3600" b="1" dirty="0">
              <a:latin typeface="Times New Roman" pitchFamily="18" charset="0"/>
              <a:ea typeface="华文行楷" pitchFamily="2" charset="-122"/>
              <a:cs typeface="Times New Roman" pitchFamily="18" charset="0"/>
            </a:rPr>
            <a:t>Aristotle</a:t>
          </a:r>
          <a:r>
            <a:rPr lang="zh-CN" altLang="en-US" sz="3200" b="1" dirty="0">
              <a:latin typeface="楷体" pitchFamily="49" charset="-122"/>
              <a:ea typeface="楷体" pitchFamily="49" charset="-122"/>
            </a:rPr>
            <a:t>（直接经验→结论）</a:t>
          </a:r>
        </a:p>
      </dgm:t>
    </dgm:pt>
    <dgm:pt modelId="{7E605B90-468B-4F6B-B4ED-4C16A494BEE5}" type="parTrans" cxnId="{C0C0534C-ABDC-4B32-8EA8-3F1DC0F85716}">
      <dgm:prSet/>
      <dgm:spPr/>
      <dgm:t>
        <a:bodyPr/>
        <a:lstStyle/>
        <a:p>
          <a:endParaRPr lang="zh-CN" altLang="en-US"/>
        </a:p>
      </dgm:t>
    </dgm:pt>
    <dgm:pt modelId="{7047D073-8971-4F4B-8AA6-DC029E5D5972}" type="sibTrans" cxnId="{C0C0534C-ABDC-4B32-8EA8-3F1DC0F85716}">
      <dgm:prSet/>
      <dgm:spPr/>
      <dgm:t>
        <a:bodyPr/>
        <a:lstStyle/>
        <a:p>
          <a:endParaRPr lang="zh-CN" altLang="en-US"/>
        </a:p>
      </dgm:t>
    </dgm:pt>
    <dgm:pt modelId="{81ACA760-1512-484D-A791-29D53E9556EE}">
      <dgm:prSet phldrT="[文本]" custT="1"/>
      <dgm:spPr/>
      <dgm:t>
        <a:bodyPr/>
        <a:lstStyle/>
        <a:p>
          <a:r>
            <a:rPr lang="zh-CN" altLang="en-US" sz="2800" b="1" dirty="0">
              <a:effectLst/>
              <a:latin typeface="楷体" pitchFamily="49" charset="-122"/>
              <a:ea typeface="楷体" pitchFamily="49" charset="-122"/>
            </a:rPr>
            <a:t>必须</a:t>
          </a:r>
          <a:r>
            <a:rPr lang="zh-CN" altLang="en-US" sz="2800" b="1" dirty="0">
              <a:solidFill>
                <a:srgbClr val="C00000"/>
              </a:solidFill>
              <a:effectLst/>
              <a:latin typeface="楷体" pitchFamily="49" charset="-122"/>
              <a:ea typeface="楷体" pitchFamily="49" charset="-122"/>
            </a:rPr>
            <a:t>有力</a:t>
          </a:r>
          <a:r>
            <a:rPr lang="zh-CN" altLang="en-US" sz="2800" b="1" dirty="0">
              <a:effectLst/>
              <a:latin typeface="楷体" pitchFamily="49" charset="-122"/>
              <a:ea typeface="楷体" pitchFamily="49" charset="-122"/>
            </a:rPr>
            <a:t>作用在物体上，物体才能</a:t>
          </a:r>
          <a:r>
            <a:rPr lang="zh-CN" altLang="en-US" sz="2800" b="1" dirty="0">
              <a:solidFill>
                <a:srgbClr val="C00000"/>
              </a:solidFill>
              <a:effectLst/>
              <a:latin typeface="楷体" pitchFamily="49" charset="-122"/>
              <a:ea typeface="楷体" pitchFamily="49" charset="-122"/>
            </a:rPr>
            <a:t>运动</a:t>
          </a:r>
          <a:r>
            <a:rPr lang="zh-CN" altLang="en-US" sz="2800" b="1" dirty="0">
              <a:effectLst/>
              <a:latin typeface="楷体" pitchFamily="49" charset="-122"/>
              <a:ea typeface="楷体" pitchFamily="49" charset="-122"/>
            </a:rPr>
            <a:t>，</a:t>
          </a:r>
          <a:r>
            <a:rPr lang="zh-CN" altLang="en-US" sz="2800" b="1" dirty="0">
              <a:solidFill>
                <a:srgbClr val="C00000"/>
              </a:solidFill>
              <a:effectLst/>
              <a:latin typeface="楷体" pitchFamily="49" charset="-122"/>
              <a:ea typeface="楷体" pitchFamily="49" charset="-122"/>
            </a:rPr>
            <a:t>没有力</a:t>
          </a:r>
          <a:r>
            <a:rPr lang="zh-CN" altLang="en-US" sz="2800" b="1" dirty="0">
              <a:effectLst/>
              <a:latin typeface="楷体" pitchFamily="49" charset="-122"/>
              <a:ea typeface="楷体" pitchFamily="49" charset="-122"/>
            </a:rPr>
            <a:t>的作用，物体就要</a:t>
          </a:r>
          <a:r>
            <a:rPr lang="zh-CN" altLang="en-US" sz="2800" b="1" dirty="0">
              <a:solidFill>
                <a:srgbClr val="C00000"/>
              </a:solidFill>
              <a:effectLst/>
              <a:latin typeface="楷体" pitchFamily="49" charset="-122"/>
              <a:ea typeface="楷体" pitchFamily="49" charset="-122"/>
            </a:rPr>
            <a:t>静止</a:t>
          </a:r>
          <a:r>
            <a:rPr lang="zh-CN" altLang="en-US" sz="2800" b="1" dirty="0">
              <a:effectLst/>
              <a:latin typeface="楷体" pitchFamily="49" charset="-122"/>
              <a:ea typeface="楷体" pitchFamily="49" charset="-122"/>
            </a:rPr>
            <a:t>。</a:t>
          </a:r>
        </a:p>
      </dgm:t>
    </dgm:pt>
    <dgm:pt modelId="{8ACE62FE-3176-4842-AC7E-7C226559ABA1}" type="parTrans" cxnId="{1DAB8065-0FA5-4DD5-A9F0-CA3A1B6517C3}">
      <dgm:prSet/>
      <dgm:spPr/>
      <dgm:t>
        <a:bodyPr/>
        <a:lstStyle/>
        <a:p>
          <a:endParaRPr lang="zh-CN" altLang="en-US"/>
        </a:p>
      </dgm:t>
    </dgm:pt>
    <dgm:pt modelId="{8CF662A4-500B-4BA6-BA8A-0F7A940D53DD}" type="sibTrans" cxnId="{1DAB8065-0FA5-4DD5-A9F0-CA3A1B6517C3}">
      <dgm:prSet/>
      <dgm:spPr/>
      <dgm:t>
        <a:bodyPr/>
        <a:lstStyle/>
        <a:p>
          <a:endParaRPr lang="zh-CN" altLang="en-US"/>
        </a:p>
      </dgm:t>
    </dgm:pt>
    <dgm:pt modelId="{1DBDB39D-AD63-4085-BBF6-A4C0F6CB2B9D}" type="pres">
      <dgm:prSet presAssocID="{7141BDA8-09A4-4D82-8B23-905230EAB325}" presName="linear" presStyleCnt="0">
        <dgm:presLayoutVars>
          <dgm:dir/>
          <dgm:resizeHandles val="exact"/>
        </dgm:presLayoutVars>
      </dgm:prSet>
      <dgm:spPr/>
      <dgm:t>
        <a:bodyPr/>
        <a:lstStyle/>
        <a:p>
          <a:endParaRPr lang="zh-CN" altLang="en-US"/>
        </a:p>
      </dgm:t>
    </dgm:pt>
    <dgm:pt modelId="{960144B7-3583-46EB-8138-B85B58375333}" type="pres">
      <dgm:prSet presAssocID="{71CE5D9E-5983-4646-960E-EABB8AEF8444}" presName="comp" presStyleCnt="0"/>
      <dgm:spPr/>
    </dgm:pt>
    <dgm:pt modelId="{909B94E5-2400-49D4-BE40-C1927DF99F65}" type="pres">
      <dgm:prSet presAssocID="{71CE5D9E-5983-4646-960E-EABB8AEF8444}" presName="box" presStyleLbl="node1" presStyleIdx="0" presStyleCnt="1" custLinFactNeighborY="3704"/>
      <dgm:spPr/>
      <dgm:t>
        <a:bodyPr/>
        <a:lstStyle/>
        <a:p>
          <a:endParaRPr lang="zh-CN" altLang="en-US"/>
        </a:p>
      </dgm:t>
    </dgm:pt>
    <dgm:pt modelId="{A5DA8ED3-4768-4972-A459-EA73DAB6F6DA}" type="pres">
      <dgm:prSet presAssocID="{71CE5D9E-5983-4646-960E-EABB8AEF8444}" presName="img" presStyleLbl="fgImgPlace1" presStyleIdx="0" presStyleCnt="1"/>
      <dgm:spPr>
        <a:blipFill rotWithShape="0">
          <a:blip xmlns:r="http://schemas.openxmlformats.org/officeDocument/2006/relationships" r:embed="rId1"/>
          <a:stretch>
            <a:fillRect/>
          </a:stretch>
        </a:blipFill>
      </dgm:spPr>
    </dgm:pt>
    <dgm:pt modelId="{21B71053-A79B-4731-8880-DA8BAD4E7DC8}" type="pres">
      <dgm:prSet presAssocID="{71CE5D9E-5983-4646-960E-EABB8AEF8444}" presName="text" presStyleLbl="node1" presStyleIdx="0" presStyleCnt="1">
        <dgm:presLayoutVars>
          <dgm:bulletEnabled val="1"/>
        </dgm:presLayoutVars>
      </dgm:prSet>
      <dgm:spPr/>
      <dgm:t>
        <a:bodyPr/>
        <a:lstStyle/>
        <a:p>
          <a:endParaRPr lang="zh-CN" altLang="en-US"/>
        </a:p>
      </dgm:t>
    </dgm:pt>
  </dgm:ptLst>
  <dgm:cxnLst>
    <dgm:cxn modelId="{8473B8FD-F358-4D9F-87F0-FFC6EF77FD15}" type="presOf" srcId="{81ACA760-1512-484D-A791-29D53E9556EE}" destId="{21B71053-A79B-4731-8880-DA8BAD4E7DC8}" srcOrd="1" destOrd="1" presId="urn:microsoft.com/office/officeart/2005/8/layout/vList4#5"/>
    <dgm:cxn modelId="{85B34003-F725-4E64-B61E-F04BB6072E8D}" type="presOf" srcId="{81ACA760-1512-484D-A791-29D53E9556EE}" destId="{909B94E5-2400-49D4-BE40-C1927DF99F65}" srcOrd="0" destOrd="1" presId="urn:microsoft.com/office/officeart/2005/8/layout/vList4#5"/>
    <dgm:cxn modelId="{27BF052B-9FD8-40EF-A802-6461644AC270}" type="presOf" srcId="{71CE5D9E-5983-4646-960E-EABB8AEF8444}" destId="{21B71053-A79B-4731-8880-DA8BAD4E7DC8}" srcOrd="1" destOrd="0" presId="urn:microsoft.com/office/officeart/2005/8/layout/vList4#5"/>
    <dgm:cxn modelId="{35AAD0B2-EDB3-4F45-9F7B-C69C9956065E}" type="presOf" srcId="{71CE5D9E-5983-4646-960E-EABB8AEF8444}" destId="{909B94E5-2400-49D4-BE40-C1927DF99F65}" srcOrd="0" destOrd="0" presId="urn:microsoft.com/office/officeart/2005/8/layout/vList4#5"/>
    <dgm:cxn modelId="{1DAB8065-0FA5-4DD5-A9F0-CA3A1B6517C3}" srcId="{71CE5D9E-5983-4646-960E-EABB8AEF8444}" destId="{81ACA760-1512-484D-A791-29D53E9556EE}" srcOrd="0" destOrd="0" parTransId="{8ACE62FE-3176-4842-AC7E-7C226559ABA1}" sibTransId="{8CF662A4-500B-4BA6-BA8A-0F7A940D53DD}"/>
    <dgm:cxn modelId="{C0C0534C-ABDC-4B32-8EA8-3F1DC0F85716}" srcId="{7141BDA8-09A4-4D82-8B23-905230EAB325}" destId="{71CE5D9E-5983-4646-960E-EABB8AEF8444}" srcOrd="0" destOrd="0" parTransId="{7E605B90-468B-4F6B-B4ED-4C16A494BEE5}" sibTransId="{7047D073-8971-4F4B-8AA6-DC029E5D5972}"/>
    <dgm:cxn modelId="{FC5F1F15-AD2E-47A2-9C38-A58E3CE77549}" type="presOf" srcId="{7141BDA8-09A4-4D82-8B23-905230EAB325}" destId="{1DBDB39D-AD63-4085-BBF6-A4C0F6CB2B9D}" srcOrd="0" destOrd="0" presId="urn:microsoft.com/office/officeart/2005/8/layout/vList4#5"/>
    <dgm:cxn modelId="{C38148BF-F676-4B48-B2A1-953070D338CA}" type="presParOf" srcId="{1DBDB39D-AD63-4085-BBF6-A4C0F6CB2B9D}" destId="{960144B7-3583-46EB-8138-B85B58375333}" srcOrd="0" destOrd="0" presId="urn:microsoft.com/office/officeart/2005/8/layout/vList4#5"/>
    <dgm:cxn modelId="{1F9080AF-8A40-45C9-AB49-E98C914A60C6}" type="presParOf" srcId="{960144B7-3583-46EB-8138-B85B58375333}" destId="{909B94E5-2400-49D4-BE40-C1927DF99F65}" srcOrd="0" destOrd="0" presId="urn:microsoft.com/office/officeart/2005/8/layout/vList4#5"/>
    <dgm:cxn modelId="{1EECD7D7-8604-499C-BE29-7C7D13C0A229}" type="presParOf" srcId="{960144B7-3583-46EB-8138-B85B58375333}" destId="{A5DA8ED3-4768-4972-A459-EA73DAB6F6DA}" srcOrd="1" destOrd="0" presId="urn:microsoft.com/office/officeart/2005/8/layout/vList4#5"/>
    <dgm:cxn modelId="{DA2366E9-9322-44AB-A0A5-BC2890901780}" type="presParOf" srcId="{960144B7-3583-46EB-8138-B85B58375333}" destId="{21B71053-A79B-4731-8880-DA8BAD4E7DC8}"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203BF9-973A-4461-93D3-35687D22D1F9}" type="doc">
      <dgm:prSet loTypeId="urn:microsoft.com/office/officeart/2005/8/layout/vList4#6" loCatId="list" qsTypeId="urn:microsoft.com/office/officeart/2005/8/quickstyle/simple1" qsCatId="simple" csTypeId="urn:microsoft.com/office/officeart/2005/8/colors/accent2_1" csCatId="accent2" phldr="1"/>
      <dgm:spPr/>
      <dgm:t>
        <a:bodyPr/>
        <a:lstStyle/>
        <a:p>
          <a:endParaRPr lang="zh-CN" altLang="en-US"/>
        </a:p>
      </dgm:t>
    </dgm:pt>
    <dgm:pt modelId="{6702EC3E-3173-47BD-B654-EDF078AEE88B}">
      <dgm:prSet phldrT="[文本]" custT="1"/>
      <dgm:spPr/>
      <dgm:t>
        <a:bodyPr/>
        <a:lstStyle/>
        <a:p>
          <a:r>
            <a:rPr lang="en-US" sz="3600" b="1" dirty="0">
              <a:latin typeface="Times New Roman" pitchFamily="18" charset="0"/>
              <a:ea typeface="华文行楷" pitchFamily="2" charset="-122"/>
              <a:cs typeface="Times New Roman" pitchFamily="18" charset="0"/>
            </a:rPr>
            <a:t>Galileo</a:t>
          </a:r>
        </a:p>
        <a:p>
          <a:endParaRPr lang="zh-CN" altLang="en-US" sz="3200" b="1" dirty="0">
            <a:latin typeface="楷体" pitchFamily="49" charset="-122"/>
            <a:ea typeface="楷体" pitchFamily="49" charset="-122"/>
          </a:endParaRPr>
        </a:p>
      </dgm:t>
    </dgm:pt>
    <dgm:pt modelId="{4E776BFC-DDBC-40EA-8734-B347CC06374D}" type="parTrans" cxnId="{C34682AA-B599-4F93-87EC-3D9843FA9E9C}">
      <dgm:prSet/>
      <dgm:spPr/>
      <dgm:t>
        <a:bodyPr/>
        <a:lstStyle/>
        <a:p>
          <a:endParaRPr lang="zh-CN" altLang="en-US"/>
        </a:p>
      </dgm:t>
    </dgm:pt>
    <dgm:pt modelId="{EF911C6E-D3C8-4EE7-B2F6-4FBE2F04726E}" type="sibTrans" cxnId="{C34682AA-B599-4F93-87EC-3D9843FA9E9C}">
      <dgm:prSet/>
      <dgm:spPr/>
      <dgm:t>
        <a:bodyPr/>
        <a:lstStyle/>
        <a:p>
          <a:endParaRPr lang="zh-CN" altLang="en-US"/>
        </a:p>
      </dgm:t>
    </dgm:pt>
    <dgm:pt modelId="{362F6FFE-4F95-46E9-8478-713E92C80D44}" type="pres">
      <dgm:prSet presAssocID="{50203BF9-973A-4461-93D3-35687D22D1F9}" presName="linear" presStyleCnt="0">
        <dgm:presLayoutVars>
          <dgm:dir/>
          <dgm:resizeHandles val="exact"/>
        </dgm:presLayoutVars>
      </dgm:prSet>
      <dgm:spPr/>
      <dgm:t>
        <a:bodyPr/>
        <a:lstStyle/>
        <a:p>
          <a:endParaRPr lang="zh-CN" altLang="en-US"/>
        </a:p>
      </dgm:t>
    </dgm:pt>
    <dgm:pt modelId="{830F89F0-2BCA-445E-9706-8FA3CE44E3C9}" type="pres">
      <dgm:prSet presAssocID="{6702EC3E-3173-47BD-B654-EDF078AEE88B}" presName="comp" presStyleCnt="0"/>
      <dgm:spPr/>
    </dgm:pt>
    <dgm:pt modelId="{C82C3D07-6572-41D8-B8A8-F4E2862D844F}" type="pres">
      <dgm:prSet presAssocID="{6702EC3E-3173-47BD-B654-EDF078AEE88B}" presName="box" presStyleLbl="node1" presStyleIdx="0" presStyleCnt="1" custLinFactNeighborY="3571"/>
      <dgm:spPr/>
      <dgm:t>
        <a:bodyPr/>
        <a:lstStyle/>
        <a:p>
          <a:endParaRPr lang="zh-CN" altLang="en-US"/>
        </a:p>
      </dgm:t>
    </dgm:pt>
    <dgm:pt modelId="{B0EC34DC-18B0-4CDD-93F3-DDA627EE72E3}" type="pres">
      <dgm:prSet presAssocID="{6702EC3E-3173-47BD-B654-EDF078AEE88B}" presName="img" presStyleLbl="fgImgPlace1" presStyleIdx="0" presStyleCnt="1" custScaleX="98436" custScaleY="112911" custLinFactNeighborY="1237"/>
      <dgm:spPr>
        <a:blipFill rotWithShape="0">
          <a:blip xmlns:r="http://schemas.openxmlformats.org/officeDocument/2006/relationships" r:embed="rId1"/>
          <a:stretch>
            <a:fillRect/>
          </a:stretch>
        </a:blipFill>
      </dgm:spPr>
    </dgm:pt>
    <dgm:pt modelId="{9AE44D87-A29A-49A5-B494-738EDF7C56A4}" type="pres">
      <dgm:prSet presAssocID="{6702EC3E-3173-47BD-B654-EDF078AEE88B}" presName="text" presStyleLbl="node1" presStyleIdx="0" presStyleCnt="1">
        <dgm:presLayoutVars>
          <dgm:bulletEnabled val="1"/>
        </dgm:presLayoutVars>
      </dgm:prSet>
      <dgm:spPr/>
      <dgm:t>
        <a:bodyPr/>
        <a:lstStyle/>
        <a:p>
          <a:endParaRPr lang="zh-CN" altLang="en-US"/>
        </a:p>
      </dgm:t>
    </dgm:pt>
  </dgm:ptLst>
  <dgm:cxnLst>
    <dgm:cxn modelId="{D0E8ED6E-13E3-4ED2-BA37-1F900E870DCE}" type="presOf" srcId="{6702EC3E-3173-47BD-B654-EDF078AEE88B}" destId="{9AE44D87-A29A-49A5-B494-738EDF7C56A4}" srcOrd="1" destOrd="0" presId="urn:microsoft.com/office/officeart/2005/8/layout/vList4#6"/>
    <dgm:cxn modelId="{72577ACD-6014-472C-B378-3A10416ECE23}" type="presOf" srcId="{50203BF9-973A-4461-93D3-35687D22D1F9}" destId="{362F6FFE-4F95-46E9-8478-713E92C80D44}" srcOrd="0" destOrd="0" presId="urn:microsoft.com/office/officeart/2005/8/layout/vList4#6"/>
    <dgm:cxn modelId="{C34682AA-B599-4F93-87EC-3D9843FA9E9C}" srcId="{50203BF9-973A-4461-93D3-35687D22D1F9}" destId="{6702EC3E-3173-47BD-B654-EDF078AEE88B}" srcOrd="0" destOrd="0" parTransId="{4E776BFC-DDBC-40EA-8734-B347CC06374D}" sibTransId="{EF911C6E-D3C8-4EE7-B2F6-4FBE2F04726E}"/>
    <dgm:cxn modelId="{7B071992-0308-4394-8DCB-F0494756FA8D}" type="presOf" srcId="{6702EC3E-3173-47BD-B654-EDF078AEE88B}" destId="{C82C3D07-6572-41D8-B8A8-F4E2862D844F}" srcOrd="0" destOrd="0" presId="urn:microsoft.com/office/officeart/2005/8/layout/vList4#6"/>
    <dgm:cxn modelId="{2AECF28D-A8FB-4583-970B-871AC3829545}" type="presParOf" srcId="{362F6FFE-4F95-46E9-8478-713E92C80D44}" destId="{830F89F0-2BCA-445E-9706-8FA3CE44E3C9}" srcOrd="0" destOrd="0" presId="urn:microsoft.com/office/officeart/2005/8/layout/vList4#6"/>
    <dgm:cxn modelId="{DBD9EAA2-585B-41E9-A70A-099668C0C654}" type="presParOf" srcId="{830F89F0-2BCA-445E-9706-8FA3CE44E3C9}" destId="{C82C3D07-6572-41D8-B8A8-F4E2862D844F}" srcOrd="0" destOrd="0" presId="urn:microsoft.com/office/officeart/2005/8/layout/vList4#6"/>
    <dgm:cxn modelId="{3ABC2A89-E64B-4520-AEBA-9A393797977A}" type="presParOf" srcId="{830F89F0-2BCA-445E-9706-8FA3CE44E3C9}" destId="{B0EC34DC-18B0-4CDD-93F3-DDA627EE72E3}" srcOrd="1" destOrd="0" presId="urn:microsoft.com/office/officeart/2005/8/layout/vList4#6"/>
    <dgm:cxn modelId="{E1406EAD-52A7-45C5-A7BE-E80253C9BEDC}" type="presParOf" srcId="{830F89F0-2BCA-445E-9706-8FA3CE44E3C9}" destId="{9AE44D87-A29A-49A5-B494-738EDF7C56A4}" srcOrd="2" destOrd="0" presId="urn:microsoft.com/office/officeart/2005/8/layout/vList4#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83C63F-0A7A-47D3-8A9F-44DF128FEB91}" type="doc">
      <dgm:prSet loTypeId="urn:microsoft.com/office/officeart/2005/8/layout/vList4#7" loCatId="list" qsTypeId="urn:microsoft.com/office/officeart/2005/8/quickstyle/simple1" qsCatId="simple" csTypeId="urn:microsoft.com/office/officeart/2005/8/colors/accent1_2" csCatId="accent1" phldr="0"/>
      <dgm:spPr/>
      <dgm:t>
        <a:bodyPr/>
        <a:lstStyle/>
        <a:p>
          <a:endParaRPr lang="zh-CN" altLang="en-US"/>
        </a:p>
      </dgm:t>
    </dgm:pt>
    <dgm:pt modelId="{6F739552-A754-4D2A-978C-8792E7035897}" type="pres">
      <dgm:prSet presAssocID="{BE83C63F-0A7A-47D3-8A9F-44DF128FEB91}" presName="linear" presStyleCnt="0">
        <dgm:presLayoutVars>
          <dgm:dir/>
          <dgm:resizeHandles val="exact"/>
        </dgm:presLayoutVars>
      </dgm:prSet>
      <dgm:spPr/>
      <dgm:t>
        <a:bodyPr/>
        <a:lstStyle/>
        <a:p>
          <a:endParaRPr lang="zh-CN" altLang="en-US"/>
        </a:p>
      </dgm:t>
    </dgm:pt>
  </dgm:ptLst>
  <dgm:cxnLst>
    <dgm:cxn modelId="{900CCBA3-96DC-4840-9ABE-22D9857A569E}" type="presOf" srcId="{BE83C63F-0A7A-47D3-8A9F-44DF128FEB91}" destId="{6F739552-A754-4D2A-978C-8792E7035897}" srcOrd="0" destOrd="0" presId="urn:microsoft.com/office/officeart/2005/8/layout/vList4#7"/>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DD05C3-6535-4E91-AA3C-F00FE6C9FBDA}" type="doc">
      <dgm:prSet loTypeId="urn:microsoft.com/office/officeart/2005/8/layout/vList4#8" loCatId="list" qsTypeId="urn:microsoft.com/office/officeart/2005/8/quickstyle/simple1" qsCatId="simple" csTypeId="urn:microsoft.com/office/officeart/2005/8/colors/accent2_1" csCatId="accent2" phldr="1"/>
      <dgm:spPr/>
      <dgm:t>
        <a:bodyPr/>
        <a:lstStyle/>
        <a:p>
          <a:endParaRPr lang="zh-CN" altLang="en-US"/>
        </a:p>
      </dgm:t>
    </dgm:pt>
    <dgm:pt modelId="{E9F2946D-697D-4DA9-970F-B1CE3A3040FD}">
      <dgm:prSet phldrT="[文本]" custT="1"/>
      <dgm:spPr/>
      <dgm:t>
        <a:bodyPr/>
        <a:lstStyle/>
        <a:p>
          <a:r>
            <a:rPr lang="en-US" altLang="zh-CN" sz="3600" b="1" dirty="0">
              <a:latin typeface="Times New Roman" pitchFamily="18" charset="0"/>
              <a:ea typeface="楷体" pitchFamily="49" charset="-122"/>
              <a:cs typeface="Times New Roman" pitchFamily="18" charset="0"/>
            </a:rPr>
            <a:t>Descartes</a:t>
          </a:r>
          <a:r>
            <a:rPr lang="zh-CN" altLang="en-US" sz="3200" b="1" dirty="0">
              <a:latin typeface="楷体" pitchFamily="49" charset="-122"/>
              <a:ea typeface="楷体" pitchFamily="49" charset="-122"/>
            </a:rPr>
            <a:t>（补充完善）</a:t>
          </a:r>
          <a:endParaRPr lang="zh-CN" altLang="en-US" sz="3600" b="1" dirty="0">
            <a:latin typeface="Times New Roman" pitchFamily="18" charset="0"/>
            <a:ea typeface="楷体" pitchFamily="49" charset="-122"/>
            <a:cs typeface="Times New Roman" pitchFamily="18" charset="0"/>
          </a:endParaRPr>
        </a:p>
      </dgm:t>
    </dgm:pt>
    <dgm:pt modelId="{81FD72EC-D022-46FA-9EDC-501B7FD8274D}" type="parTrans" cxnId="{CFD7A681-4863-47A7-9237-A1FDAA4BD920}">
      <dgm:prSet/>
      <dgm:spPr/>
      <dgm:t>
        <a:bodyPr/>
        <a:lstStyle/>
        <a:p>
          <a:endParaRPr lang="zh-CN" altLang="en-US"/>
        </a:p>
      </dgm:t>
    </dgm:pt>
    <dgm:pt modelId="{7D80CD65-8BA4-483B-B31E-B5C475078079}" type="sibTrans" cxnId="{CFD7A681-4863-47A7-9237-A1FDAA4BD920}">
      <dgm:prSet/>
      <dgm:spPr/>
      <dgm:t>
        <a:bodyPr/>
        <a:lstStyle/>
        <a:p>
          <a:endParaRPr lang="zh-CN" altLang="en-US"/>
        </a:p>
      </dgm:t>
    </dgm:pt>
    <dgm:pt modelId="{188B0A06-886A-46ED-8540-FD4071D6AB2B}">
      <dgm:prSet phldrT="[文本]" custT="1"/>
      <dgm:spPr/>
      <dgm:t>
        <a:bodyPr/>
        <a:lstStyle/>
        <a:p>
          <a:r>
            <a:rPr lang="zh-CN" altLang="en-US" sz="2800" b="1" dirty="0">
              <a:latin typeface="楷体" pitchFamily="49" charset="-122"/>
              <a:ea typeface="楷体" pitchFamily="49" charset="-122"/>
            </a:rPr>
            <a:t>除非物体受到力的作用，物体将</a:t>
          </a:r>
          <a:r>
            <a:rPr lang="zh-CN" altLang="en-US" sz="2800" b="1" dirty="0">
              <a:solidFill>
                <a:srgbClr val="C00000"/>
              </a:solidFill>
              <a:latin typeface="楷体" pitchFamily="49" charset="-122"/>
              <a:ea typeface="楷体" pitchFamily="49" charset="-122"/>
            </a:rPr>
            <a:t>保持</a:t>
          </a:r>
          <a:r>
            <a:rPr lang="zh-CN" altLang="en-US" sz="2800" b="1" dirty="0">
              <a:latin typeface="楷体" pitchFamily="49" charset="-122"/>
              <a:ea typeface="楷体" pitchFamily="49" charset="-122"/>
            </a:rPr>
            <a:t>其</a:t>
          </a:r>
          <a:r>
            <a:rPr lang="zh-CN" altLang="en-US" sz="2800" b="1" dirty="0">
              <a:solidFill>
                <a:srgbClr val="C00000"/>
              </a:solidFill>
              <a:latin typeface="楷体" pitchFamily="49" charset="-122"/>
              <a:ea typeface="楷体" pitchFamily="49" charset="-122"/>
            </a:rPr>
            <a:t>静止</a:t>
          </a:r>
          <a:r>
            <a:rPr lang="zh-CN" altLang="en-US" sz="2800" b="1" dirty="0">
              <a:latin typeface="楷体" pitchFamily="49" charset="-122"/>
              <a:ea typeface="楷体" pitchFamily="49" charset="-122"/>
            </a:rPr>
            <a:t>或</a:t>
          </a:r>
          <a:r>
            <a:rPr lang="zh-CN" altLang="en-US" sz="2800" b="1" dirty="0">
              <a:solidFill>
                <a:srgbClr val="C00000"/>
              </a:solidFill>
              <a:latin typeface="楷体" pitchFamily="49" charset="-122"/>
              <a:ea typeface="楷体" pitchFamily="49" charset="-122"/>
            </a:rPr>
            <a:t>运动状态</a:t>
          </a:r>
          <a:r>
            <a:rPr lang="zh-CN" altLang="en-US" sz="2800" b="1" dirty="0">
              <a:latin typeface="楷体" pitchFamily="49" charset="-122"/>
              <a:ea typeface="楷体" pitchFamily="49" charset="-122"/>
            </a:rPr>
            <a:t>，永远不会使自己沿曲线运动，而只保持在直线上运动。</a:t>
          </a:r>
        </a:p>
      </dgm:t>
    </dgm:pt>
    <dgm:pt modelId="{9F06FB12-FA2E-480D-A8DF-69CBFCA92BE9}" type="parTrans" cxnId="{36C6B384-A87C-4C56-BCB3-954100D3C15D}">
      <dgm:prSet/>
      <dgm:spPr/>
      <dgm:t>
        <a:bodyPr/>
        <a:lstStyle/>
        <a:p>
          <a:endParaRPr lang="zh-CN" altLang="en-US"/>
        </a:p>
      </dgm:t>
    </dgm:pt>
    <dgm:pt modelId="{D962D72E-404C-426D-BEEC-015B801C5942}" type="sibTrans" cxnId="{36C6B384-A87C-4C56-BCB3-954100D3C15D}">
      <dgm:prSet/>
      <dgm:spPr/>
      <dgm:t>
        <a:bodyPr/>
        <a:lstStyle/>
        <a:p>
          <a:endParaRPr lang="zh-CN" altLang="en-US"/>
        </a:p>
      </dgm:t>
    </dgm:pt>
    <dgm:pt modelId="{C4805029-B5DE-4E62-8BB3-5DE409FED88F}" type="pres">
      <dgm:prSet presAssocID="{EADD05C3-6535-4E91-AA3C-F00FE6C9FBDA}" presName="linear" presStyleCnt="0">
        <dgm:presLayoutVars>
          <dgm:dir/>
          <dgm:resizeHandles val="exact"/>
        </dgm:presLayoutVars>
      </dgm:prSet>
      <dgm:spPr/>
      <dgm:t>
        <a:bodyPr/>
        <a:lstStyle/>
        <a:p>
          <a:endParaRPr lang="zh-CN" altLang="en-US"/>
        </a:p>
      </dgm:t>
    </dgm:pt>
    <dgm:pt modelId="{5BA41DB0-E6D8-41CD-8294-19EB486FB6E2}" type="pres">
      <dgm:prSet presAssocID="{E9F2946D-697D-4DA9-970F-B1CE3A3040FD}" presName="comp" presStyleCnt="0"/>
      <dgm:spPr/>
    </dgm:pt>
    <dgm:pt modelId="{B151DD5F-3C6A-4BC9-86EA-484A3FAC6DCC}" type="pres">
      <dgm:prSet presAssocID="{E9F2946D-697D-4DA9-970F-B1CE3A3040FD}" presName="box" presStyleLbl="node1" presStyleIdx="0" presStyleCnt="1" custLinFactNeighborY="-3571"/>
      <dgm:spPr/>
      <dgm:t>
        <a:bodyPr/>
        <a:lstStyle/>
        <a:p>
          <a:endParaRPr lang="zh-CN" altLang="en-US"/>
        </a:p>
      </dgm:t>
    </dgm:pt>
    <dgm:pt modelId="{8E10D4B2-88C1-455E-BDFE-B7B1E3B6195A}" type="pres">
      <dgm:prSet presAssocID="{E9F2946D-697D-4DA9-970F-B1CE3A3040FD}" presName="img" presStyleLbl="fgImgPlace1" presStyleIdx="0" presStyleCnt="1" custLinFactNeighborY="893"/>
      <dgm:spPr>
        <a:blipFill rotWithShape="0">
          <a:blip xmlns:r="http://schemas.openxmlformats.org/officeDocument/2006/relationships" r:embed="rId1"/>
          <a:stretch>
            <a:fillRect/>
          </a:stretch>
        </a:blipFill>
      </dgm:spPr>
    </dgm:pt>
    <dgm:pt modelId="{531F97E6-1714-486C-977F-7A2BA7E35A08}" type="pres">
      <dgm:prSet presAssocID="{E9F2946D-697D-4DA9-970F-B1CE3A3040FD}" presName="text" presStyleLbl="node1" presStyleIdx="0" presStyleCnt="1">
        <dgm:presLayoutVars>
          <dgm:bulletEnabled val="1"/>
        </dgm:presLayoutVars>
      </dgm:prSet>
      <dgm:spPr/>
      <dgm:t>
        <a:bodyPr/>
        <a:lstStyle/>
        <a:p>
          <a:endParaRPr lang="zh-CN" altLang="en-US"/>
        </a:p>
      </dgm:t>
    </dgm:pt>
  </dgm:ptLst>
  <dgm:cxnLst>
    <dgm:cxn modelId="{CFD7A681-4863-47A7-9237-A1FDAA4BD920}" srcId="{EADD05C3-6535-4E91-AA3C-F00FE6C9FBDA}" destId="{E9F2946D-697D-4DA9-970F-B1CE3A3040FD}" srcOrd="0" destOrd="0" parTransId="{81FD72EC-D022-46FA-9EDC-501B7FD8274D}" sibTransId="{7D80CD65-8BA4-483B-B31E-B5C475078079}"/>
    <dgm:cxn modelId="{EEE9EFC5-0355-4CD2-B523-F527B5ED7A8B}" type="presOf" srcId="{E9F2946D-697D-4DA9-970F-B1CE3A3040FD}" destId="{B151DD5F-3C6A-4BC9-86EA-484A3FAC6DCC}" srcOrd="0" destOrd="0" presId="urn:microsoft.com/office/officeart/2005/8/layout/vList4#8"/>
    <dgm:cxn modelId="{159941B2-A702-4A6B-A12D-061C78F33A99}" type="presOf" srcId="{188B0A06-886A-46ED-8540-FD4071D6AB2B}" destId="{531F97E6-1714-486C-977F-7A2BA7E35A08}" srcOrd="1" destOrd="1" presId="urn:microsoft.com/office/officeart/2005/8/layout/vList4#8"/>
    <dgm:cxn modelId="{36C6B384-A87C-4C56-BCB3-954100D3C15D}" srcId="{E9F2946D-697D-4DA9-970F-B1CE3A3040FD}" destId="{188B0A06-886A-46ED-8540-FD4071D6AB2B}" srcOrd="0" destOrd="0" parTransId="{9F06FB12-FA2E-480D-A8DF-69CBFCA92BE9}" sibTransId="{D962D72E-404C-426D-BEEC-015B801C5942}"/>
    <dgm:cxn modelId="{0D7873B3-AB5C-4A77-A440-59C451F0324D}" type="presOf" srcId="{188B0A06-886A-46ED-8540-FD4071D6AB2B}" destId="{B151DD5F-3C6A-4BC9-86EA-484A3FAC6DCC}" srcOrd="0" destOrd="1" presId="urn:microsoft.com/office/officeart/2005/8/layout/vList4#8"/>
    <dgm:cxn modelId="{4FC2776F-EFE6-47C2-8407-769BE68F6544}" type="presOf" srcId="{E9F2946D-697D-4DA9-970F-B1CE3A3040FD}" destId="{531F97E6-1714-486C-977F-7A2BA7E35A08}" srcOrd="1" destOrd="0" presId="urn:microsoft.com/office/officeart/2005/8/layout/vList4#8"/>
    <dgm:cxn modelId="{7015B2B6-F6AD-4E45-83CD-5AA42257C8A0}" type="presOf" srcId="{EADD05C3-6535-4E91-AA3C-F00FE6C9FBDA}" destId="{C4805029-B5DE-4E62-8BB3-5DE409FED88F}" srcOrd="0" destOrd="0" presId="urn:microsoft.com/office/officeart/2005/8/layout/vList4#8"/>
    <dgm:cxn modelId="{B26EC5AD-F71F-4AB8-8F51-57139EB8E52B}" type="presParOf" srcId="{C4805029-B5DE-4E62-8BB3-5DE409FED88F}" destId="{5BA41DB0-E6D8-41CD-8294-19EB486FB6E2}" srcOrd="0" destOrd="0" presId="urn:microsoft.com/office/officeart/2005/8/layout/vList4#8"/>
    <dgm:cxn modelId="{F6F71A49-31E6-4D77-A1D1-911A0AD90687}" type="presParOf" srcId="{5BA41DB0-E6D8-41CD-8294-19EB486FB6E2}" destId="{B151DD5F-3C6A-4BC9-86EA-484A3FAC6DCC}" srcOrd="0" destOrd="0" presId="urn:microsoft.com/office/officeart/2005/8/layout/vList4#8"/>
    <dgm:cxn modelId="{C9147565-FF33-4A30-B730-2DB0F55A618B}" type="presParOf" srcId="{5BA41DB0-E6D8-41CD-8294-19EB486FB6E2}" destId="{8E10D4B2-88C1-455E-BDFE-B7B1E3B6195A}" srcOrd="1" destOrd="0" presId="urn:microsoft.com/office/officeart/2005/8/layout/vList4#8"/>
    <dgm:cxn modelId="{F8F8D431-7229-4F2F-A4D3-AC3683AEE495}" type="presParOf" srcId="{5BA41DB0-E6D8-41CD-8294-19EB486FB6E2}" destId="{531F97E6-1714-486C-977F-7A2BA7E35A08}" srcOrd="2" destOrd="0" presId="urn:microsoft.com/office/officeart/2005/8/layout/vList4#8"/>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B94E5-2400-49D4-BE40-C1927DF99F65}">
      <dsp:nvSpPr>
        <dsp:cNvPr id="0" name=""/>
        <dsp:cNvSpPr/>
      </dsp:nvSpPr>
      <dsp:spPr>
        <a:xfrm>
          <a:off x="0" y="0"/>
          <a:ext cx="8712968" cy="192882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b="1" kern="1200" dirty="0">
              <a:latin typeface="Times New Roman" pitchFamily="18" charset="0"/>
              <a:ea typeface="华文行楷" pitchFamily="2" charset="-122"/>
              <a:cs typeface="Times New Roman" pitchFamily="18" charset="0"/>
            </a:rPr>
            <a:t>Aristotle</a:t>
          </a:r>
          <a:r>
            <a:rPr lang="zh-CN" altLang="en-US" sz="3200" b="1" kern="1200" dirty="0">
              <a:latin typeface="楷体" pitchFamily="49" charset="-122"/>
              <a:ea typeface="楷体" pitchFamily="49" charset="-122"/>
            </a:rPr>
            <a:t>（直接经验 → 结论）</a:t>
          </a:r>
        </a:p>
        <a:p>
          <a:pPr marL="285750" lvl="1" indent="-285750" algn="l" defTabSz="1289050">
            <a:lnSpc>
              <a:spcPct val="90000"/>
            </a:lnSpc>
            <a:spcBef>
              <a:spcPct val="0"/>
            </a:spcBef>
            <a:spcAft>
              <a:spcPct val="15000"/>
            </a:spcAft>
            <a:buChar char="••"/>
          </a:pPr>
          <a:r>
            <a:rPr lang="zh-CN" altLang="en-US" sz="2900" b="1" kern="1200" dirty="0">
              <a:effectLst/>
              <a:latin typeface="楷体" pitchFamily="49" charset="-122"/>
              <a:ea typeface="楷体" pitchFamily="49" charset="-122"/>
            </a:rPr>
            <a:t>必须</a:t>
          </a:r>
          <a:r>
            <a:rPr lang="zh-CN" altLang="en-US" sz="2900" b="1" kern="1200" dirty="0">
              <a:solidFill>
                <a:srgbClr val="C00000"/>
              </a:solidFill>
              <a:effectLst/>
              <a:latin typeface="楷体" pitchFamily="49" charset="-122"/>
              <a:ea typeface="楷体" pitchFamily="49" charset="-122"/>
            </a:rPr>
            <a:t>有力</a:t>
          </a:r>
          <a:r>
            <a:rPr lang="zh-CN" altLang="en-US" sz="2900" b="1" kern="1200" dirty="0">
              <a:effectLst/>
              <a:latin typeface="楷体" pitchFamily="49" charset="-122"/>
              <a:ea typeface="楷体" pitchFamily="49" charset="-122"/>
            </a:rPr>
            <a:t>作用在物体上，物体才能</a:t>
          </a:r>
          <a:r>
            <a:rPr lang="zh-CN" altLang="en-US" sz="2900" b="1" kern="1200" dirty="0">
              <a:solidFill>
                <a:srgbClr val="C00000"/>
              </a:solidFill>
              <a:effectLst/>
              <a:latin typeface="楷体" pitchFamily="49" charset="-122"/>
              <a:ea typeface="楷体" pitchFamily="49" charset="-122"/>
            </a:rPr>
            <a:t>运动</a:t>
          </a:r>
          <a:r>
            <a:rPr lang="zh-CN" altLang="en-US" sz="2900" b="1" kern="1200" dirty="0">
              <a:effectLst/>
              <a:latin typeface="楷体" pitchFamily="49" charset="-122"/>
              <a:ea typeface="楷体" pitchFamily="49" charset="-122"/>
            </a:rPr>
            <a:t>，</a:t>
          </a:r>
          <a:r>
            <a:rPr lang="zh-CN" altLang="en-US" sz="2900" b="1" kern="1200" dirty="0">
              <a:solidFill>
                <a:srgbClr val="C00000"/>
              </a:solidFill>
              <a:effectLst/>
              <a:latin typeface="楷体" pitchFamily="49" charset="-122"/>
              <a:ea typeface="楷体" pitchFamily="49" charset="-122"/>
            </a:rPr>
            <a:t>没有力</a:t>
          </a:r>
          <a:r>
            <a:rPr lang="zh-CN" altLang="en-US" sz="2900" b="1" kern="1200" dirty="0">
              <a:effectLst/>
              <a:latin typeface="楷体" pitchFamily="49" charset="-122"/>
              <a:ea typeface="楷体" pitchFamily="49" charset="-122"/>
            </a:rPr>
            <a:t>的作用，物体就要</a:t>
          </a:r>
          <a:r>
            <a:rPr lang="zh-CN" altLang="en-US" sz="2900" b="1" kern="1200" dirty="0">
              <a:solidFill>
                <a:srgbClr val="C00000"/>
              </a:solidFill>
              <a:effectLst/>
              <a:latin typeface="楷体" pitchFamily="49" charset="-122"/>
              <a:ea typeface="楷体" pitchFamily="49" charset="-122"/>
            </a:rPr>
            <a:t>静止</a:t>
          </a:r>
          <a:r>
            <a:rPr lang="zh-CN" altLang="en-US" sz="2900" b="1" kern="1200" dirty="0">
              <a:effectLst/>
              <a:latin typeface="楷体" pitchFamily="49" charset="-122"/>
              <a:ea typeface="楷体" pitchFamily="49" charset="-122"/>
            </a:rPr>
            <a:t>。</a:t>
          </a:r>
        </a:p>
      </dsp:txBody>
      <dsp:txXfrm>
        <a:off x="1935476" y="0"/>
        <a:ext cx="6777491" cy="1928826"/>
      </dsp:txXfrm>
    </dsp:sp>
    <dsp:sp modelId="{A5DA8ED3-4768-4972-A459-EA73DAB6F6DA}">
      <dsp:nvSpPr>
        <dsp:cNvPr id="0" name=""/>
        <dsp:cNvSpPr/>
      </dsp:nvSpPr>
      <dsp:spPr>
        <a:xfrm>
          <a:off x="192882" y="192882"/>
          <a:ext cx="1742593" cy="154306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B94E5-2400-49D4-BE40-C1927DF99F65}">
      <dsp:nvSpPr>
        <dsp:cNvPr id="0" name=""/>
        <dsp:cNvSpPr/>
      </dsp:nvSpPr>
      <dsp:spPr>
        <a:xfrm>
          <a:off x="0" y="0"/>
          <a:ext cx="8728466" cy="192882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b="1" kern="1200" dirty="0">
              <a:latin typeface="Times New Roman" pitchFamily="18" charset="0"/>
              <a:ea typeface="华文行楷" pitchFamily="2" charset="-122"/>
              <a:cs typeface="Times New Roman" pitchFamily="18" charset="0"/>
            </a:rPr>
            <a:t>Aristotle</a:t>
          </a:r>
          <a:r>
            <a:rPr lang="zh-CN" altLang="en-US" sz="3200" b="1" kern="1200" dirty="0">
              <a:latin typeface="楷体" pitchFamily="49" charset="-122"/>
              <a:ea typeface="楷体" pitchFamily="49" charset="-122"/>
            </a:rPr>
            <a:t>（直接经验→结论）</a:t>
          </a:r>
        </a:p>
        <a:p>
          <a:pPr marL="285750" lvl="1" indent="-285750" algn="l" defTabSz="1244600">
            <a:lnSpc>
              <a:spcPct val="90000"/>
            </a:lnSpc>
            <a:spcBef>
              <a:spcPct val="0"/>
            </a:spcBef>
            <a:spcAft>
              <a:spcPct val="15000"/>
            </a:spcAft>
            <a:buChar char="••"/>
          </a:pPr>
          <a:r>
            <a:rPr lang="zh-CN" altLang="en-US" sz="2800" b="1" kern="1200" dirty="0">
              <a:effectLst/>
              <a:latin typeface="楷体" pitchFamily="49" charset="-122"/>
              <a:ea typeface="楷体" pitchFamily="49" charset="-122"/>
            </a:rPr>
            <a:t>必须</a:t>
          </a:r>
          <a:r>
            <a:rPr lang="zh-CN" altLang="en-US" sz="2800" b="1" kern="1200" dirty="0">
              <a:solidFill>
                <a:srgbClr val="C00000"/>
              </a:solidFill>
              <a:effectLst/>
              <a:latin typeface="楷体" pitchFamily="49" charset="-122"/>
              <a:ea typeface="楷体" pitchFamily="49" charset="-122"/>
            </a:rPr>
            <a:t>有力</a:t>
          </a:r>
          <a:r>
            <a:rPr lang="zh-CN" altLang="en-US" sz="2800" b="1" kern="1200" dirty="0">
              <a:effectLst/>
              <a:latin typeface="楷体" pitchFamily="49" charset="-122"/>
              <a:ea typeface="楷体" pitchFamily="49" charset="-122"/>
            </a:rPr>
            <a:t>作用在物体上，物体才能</a:t>
          </a:r>
          <a:r>
            <a:rPr lang="zh-CN" altLang="en-US" sz="2800" b="1" kern="1200" dirty="0">
              <a:solidFill>
                <a:srgbClr val="C00000"/>
              </a:solidFill>
              <a:effectLst/>
              <a:latin typeface="楷体" pitchFamily="49" charset="-122"/>
              <a:ea typeface="楷体" pitchFamily="49" charset="-122"/>
            </a:rPr>
            <a:t>运动</a:t>
          </a:r>
          <a:r>
            <a:rPr lang="zh-CN" altLang="en-US" sz="2800" b="1" kern="1200" dirty="0">
              <a:effectLst/>
              <a:latin typeface="楷体" pitchFamily="49" charset="-122"/>
              <a:ea typeface="楷体" pitchFamily="49" charset="-122"/>
            </a:rPr>
            <a:t>，</a:t>
          </a:r>
          <a:r>
            <a:rPr lang="zh-CN" altLang="en-US" sz="2800" b="1" kern="1200" dirty="0">
              <a:solidFill>
                <a:srgbClr val="C00000"/>
              </a:solidFill>
              <a:effectLst/>
              <a:latin typeface="楷体" pitchFamily="49" charset="-122"/>
              <a:ea typeface="楷体" pitchFamily="49" charset="-122"/>
            </a:rPr>
            <a:t>没有力</a:t>
          </a:r>
          <a:r>
            <a:rPr lang="zh-CN" altLang="en-US" sz="2800" b="1" kern="1200" dirty="0">
              <a:effectLst/>
              <a:latin typeface="楷体" pitchFamily="49" charset="-122"/>
              <a:ea typeface="楷体" pitchFamily="49" charset="-122"/>
            </a:rPr>
            <a:t>的作用，物体就要</a:t>
          </a:r>
          <a:r>
            <a:rPr lang="zh-CN" altLang="en-US" sz="2800" b="1" kern="1200" dirty="0">
              <a:solidFill>
                <a:srgbClr val="C00000"/>
              </a:solidFill>
              <a:effectLst/>
              <a:latin typeface="楷体" pitchFamily="49" charset="-122"/>
              <a:ea typeface="楷体" pitchFamily="49" charset="-122"/>
            </a:rPr>
            <a:t>静止</a:t>
          </a:r>
          <a:r>
            <a:rPr lang="zh-CN" altLang="en-US" sz="2800" b="1" kern="1200" dirty="0">
              <a:effectLst/>
              <a:latin typeface="楷体" pitchFamily="49" charset="-122"/>
              <a:ea typeface="楷体" pitchFamily="49" charset="-122"/>
            </a:rPr>
            <a:t>。</a:t>
          </a:r>
        </a:p>
      </dsp:txBody>
      <dsp:txXfrm>
        <a:off x="1938575" y="0"/>
        <a:ext cx="6789890" cy="1928826"/>
      </dsp:txXfrm>
    </dsp:sp>
    <dsp:sp modelId="{A5DA8ED3-4768-4972-A459-EA73DAB6F6DA}">
      <dsp:nvSpPr>
        <dsp:cNvPr id="0" name=""/>
        <dsp:cNvSpPr/>
      </dsp:nvSpPr>
      <dsp:spPr>
        <a:xfrm>
          <a:off x="192882" y="192882"/>
          <a:ext cx="1745693" cy="154306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C3D07-6572-41D8-B8A8-F4E2862D844F}">
      <dsp:nvSpPr>
        <dsp:cNvPr id="0" name=""/>
        <dsp:cNvSpPr/>
      </dsp:nvSpPr>
      <dsp:spPr>
        <a:xfrm>
          <a:off x="0" y="0"/>
          <a:ext cx="8730000" cy="185736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a:latin typeface="Times New Roman" pitchFamily="18" charset="0"/>
              <a:ea typeface="华文行楷" pitchFamily="2" charset="-122"/>
              <a:cs typeface="Times New Roman" pitchFamily="18" charset="0"/>
            </a:rPr>
            <a:t>Galileo</a:t>
          </a:r>
        </a:p>
        <a:p>
          <a:pPr lvl="0" algn="l" defTabSz="1600200">
            <a:lnSpc>
              <a:spcPct val="90000"/>
            </a:lnSpc>
            <a:spcBef>
              <a:spcPct val="0"/>
            </a:spcBef>
            <a:spcAft>
              <a:spcPct val="35000"/>
            </a:spcAft>
          </a:pPr>
          <a:endParaRPr lang="zh-CN" altLang="en-US" sz="3200" b="1" kern="1200" dirty="0">
            <a:latin typeface="楷体" pitchFamily="49" charset="-122"/>
            <a:ea typeface="楷体" pitchFamily="49" charset="-122"/>
          </a:endParaRPr>
        </a:p>
      </dsp:txBody>
      <dsp:txXfrm>
        <a:off x="1931736" y="0"/>
        <a:ext cx="6798263" cy="1857364"/>
      </dsp:txXfrm>
    </dsp:sp>
    <dsp:sp modelId="{B0EC34DC-18B0-4CDD-93F3-DDA627EE72E3}">
      <dsp:nvSpPr>
        <dsp:cNvPr id="0" name=""/>
        <dsp:cNvSpPr/>
      </dsp:nvSpPr>
      <dsp:spPr>
        <a:xfrm>
          <a:off x="199390" y="108195"/>
          <a:ext cx="1718692" cy="167773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B94E5-2400-49D4-BE40-C1927DF99F65}">
      <dsp:nvSpPr>
        <dsp:cNvPr id="0" name=""/>
        <dsp:cNvSpPr/>
      </dsp:nvSpPr>
      <dsp:spPr>
        <a:xfrm>
          <a:off x="0" y="0"/>
          <a:ext cx="8728466" cy="192882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b="1" kern="1200" dirty="0">
              <a:latin typeface="Times New Roman" pitchFamily="18" charset="0"/>
              <a:ea typeface="华文行楷" pitchFamily="2" charset="-122"/>
              <a:cs typeface="Times New Roman" pitchFamily="18" charset="0"/>
            </a:rPr>
            <a:t>Aristotle</a:t>
          </a:r>
          <a:r>
            <a:rPr lang="zh-CN" altLang="en-US" sz="3200" b="1" kern="1200" dirty="0">
              <a:latin typeface="楷体" pitchFamily="49" charset="-122"/>
              <a:ea typeface="楷体" pitchFamily="49" charset="-122"/>
            </a:rPr>
            <a:t>（直接经验→结论）</a:t>
          </a:r>
        </a:p>
        <a:p>
          <a:pPr marL="285750" lvl="1" indent="-285750" algn="l" defTabSz="1244600">
            <a:lnSpc>
              <a:spcPct val="90000"/>
            </a:lnSpc>
            <a:spcBef>
              <a:spcPct val="0"/>
            </a:spcBef>
            <a:spcAft>
              <a:spcPct val="15000"/>
            </a:spcAft>
            <a:buChar char="••"/>
          </a:pPr>
          <a:r>
            <a:rPr lang="zh-CN" altLang="en-US" sz="2800" b="1" kern="1200" dirty="0">
              <a:effectLst/>
              <a:latin typeface="楷体" pitchFamily="49" charset="-122"/>
              <a:ea typeface="楷体" pitchFamily="49" charset="-122"/>
            </a:rPr>
            <a:t>必须</a:t>
          </a:r>
          <a:r>
            <a:rPr lang="zh-CN" altLang="en-US" sz="2800" b="1" kern="1200" dirty="0">
              <a:solidFill>
                <a:srgbClr val="C00000"/>
              </a:solidFill>
              <a:effectLst/>
              <a:latin typeface="楷体" pitchFamily="49" charset="-122"/>
              <a:ea typeface="楷体" pitchFamily="49" charset="-122"/>
            </a:rPr>
            <a:t>有力</a:t>
          </a:r>
          <a:r>
            <a:rPr lang="zh-CN" altLang="en-US" sz="2800" b="1" kern="1200" dirty="0">
              <a:effectLst/>
              <a:latin typeface="楷体" pitchFamily="49" charset="-122"/>
              <a:ea typeface="楷体" pitchFamily="49" charset="-122"/>
            </a:rPr>
            <a:t>作用在物体上，物体才能</a:t>
          </a:r>
          <a:r>
            <a:rPr lang="zh-CN" altLang="en-US" sz="2800" b="1" kern="1200" dirty="0">
              <a:solidFill>
                <a:srgbClr val="C00000"/>
              </a:solidFill>
              <a:effectLst/>
              <a:latin typeface="楷体" pitchFamily="49" charset="-122"/>
              <a:ea typeface="楷体" pitchFamily="49" charset="-122"/>
            </a:rPr>
            <a:t>运动</a:t>
          </a:r>
          <a:r>
            <a:rPr lang="zh-CN" altLang="en-US" sz="2800" b="1" kern="1200" dirty="0">
              <a:effectLst/>
              <a:latin typeface="楷体" pitchFamily="49" charset="-122"/>
              <a:ea typeface="楷体" pitchFamily="49" charset="-122"/>
            </a:rPr>
            <a:t>，</a:t>
          </a:r>
          <a:r>
            <a:rPr lang="zh-CN" altLang="en-US" sz="2800" b="1" kern="1200" dirty="0">
              <a:solidFill>
                <a:srgbClr val="C00000"/>
              </a:solidFill>
              <a:effectLst/>
              <a:latin typeface="楷体" pitchFamily="49" charset="-122"/>
              <a:ea typeface="楷体" pitchFamily="49" charset="-122"/>
            </a:rPr>
            <a:t>没有力</a:t>
          </a:r>
          <a:r>
            <a:rPr lang="zh-CN" altLang="en-US" sz="2800" b="1" kern="1200" dirty="0">
              <a:effectLst/>
              <a:latin typeface="楷体" pitchFamily="49" charset="-122"/>
              <a:ea typeface="楷体" pitchFamily="49" charset="-122"/>
            </a:rPr>
            <a:t>的作用，物体就要</a:t>
          </a:r>
          <a:r>
            <a:rPr lang="zh-CN" altLang="en-US" sz="2800" b="1" kern="1200" dirty="0">
              <a:solidFill>
                <a:srgbClr val="C00000"/>
              </a:solidFill>
              <a:effectLst/>
              <a:latin typeface="楷体" pitchFamily="49" charset="-122"/>
              <a:ea typeface="楷体" pitchFamily="49" charset="-122"/>
            </a:rPr>
            <a:t>静止</a:t>
          </a:r>
          <a:r>
            <a:rPr lang="zh-CN" altLang="en-US" sz="2800" b="1" kern="1200" dirty="0">
              <a:effectLst/>
              <a:latin typeface="楷体" pitchFamily="49" charset="-122"/>
              <a:ea typeface="楷体" pitchFamily="49" charset="-122"/>
            </a:rPr>
            <a:t>。</a:t>
          </a:r>
        </a:p>
      </dsp:txBody>
      <dsp:txXfrm>
        <a:off x="1938575" y="0"/>
        <a:ext cx="6789890" cy="1928826"/>
      </dsp:txXfrm>
    </dsp:sp>
    <dsp:sp modelId="{A5DA8ED3-4768-4972-A459-EA73DAB6F6DA}">
      <dsp:nvSpPr>
        <dsp:cNvPr id="0" name=""/>
        <dsp:cNvSpPr/>
      </dsp:nvSpPr>
      <dsp:spPr>
        <a:xfrm>
          <a:off x="192882" y="192882"/>
          <a:ext cx="1745693" cy="154306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C3D07-6572-41D8-B8A8-F4E2862D844F}">
      <dsp:nvSpPr>
        <dsp:cNvPr id="0" name=""/>
        <dsp:cNvSpPr/>
      </dsp:nvSpPr>
      <dsp:spPr>
        <a:xfrm>
          <a:off x="0" y="0"/>
          <a:ext cx="8730000" cy="185736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a:latin typeface="Times New Roman" pitchFamily="18" charset="0"/>
              <a:ea typeface="华文行楷" pitchFamily="2" charset="-122"/>
              <a:cs typeface="Times New Roman" pitchFamily="18" charset="0"/>
            </a:rPr>
            <a:t>Galileo</a:t>
          </a:r>
        </a:p>
        <a:p>
          <a:pPr lvl="0" algn="l" defTabSz="1600200">
            <a:lnSpc>
              <a:spcPct val="90000"/>
            </a:lnSpc>
            <a:spcBef>
              <a:spcPct val="0"/>
            </a:spcBef>
            <a:spcAft>
              <a:spcPct val="35000"/>
            </a:spcAft>
          </a:pPr>
          <a:endParaRPr lang="zh-CN" altLang="en-US" sz="3200" b="1" kern="1200" dirty="0">
            <a:latin typeface="楷体" pitchFamily="49" charset="-122"/>
            <a:ea typeface="楷体" pitchFamily="49" charset="-122"/>
          </a:endParaRPr>
        </a:p>
      </dsp:txBody>
      <dsp:txXfrm>
        <a:off x="1931736" y="0"/>
        <a:ext cx="6798263" cy="1857364"/>
      </dsp:txXfrm>
    </dsp:sp>
    <dsp:sp modelId="{B0EC34DC-18B0-4CDD-93F3-DDA627EE72E3}">
      <dsp:nvSpPr>
        <dsp:cNvPr id="0" name=""/>
        <dsp:cNvSpPr/>
      </dsp:nvSpPr>
      <dsp:spPr>
        <a:xfrm>
          <a:off x="199390" y="108195"/>
          <a:ext cx="1718692" cy="167773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1DD5F-3C6A-4BC9-86EA-484A3FAC6DCC}">
      <dsp:nvSpPr>
        <dsp:cNvPr id="0" name=""/>
        <dsp:cNvSpPr/>
      </dsp:nvSpPr>
      <dsp:spPr>
        <a:xfrm>
          <a:off x="0" y="0"/>
          <a:ext cx="8728466" cy="228599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altLang="zh-CN" sz="3600" b="1" kern="1200" dirty="0">
              <a:latin typeface="Times New Roman" pitchFamily="18" charset="0"/>
              <a:ea typeface="楷体" pitchFamily="49" charset="-122"/>
              <a:cs typeface="Times New Roman" pitchFamily="18" charset="0"/>
            </a:rPr>
            <a:t>Descartes</a:t>
          </a:r>
          <a:r>
            <a:rPr lang="zh-CN" altLang="en-US" sz="3200" b="1" kern="1200" dirty="0">
              <a:latin typeface="楷体" pitchFamily="49" charset="-122"/>
              <a:ea typeface="楷体" pitchFamily="49" charset="-122"/>
            </a:rPr>
            <a:t>（补充完善）</a:t>
          </a:r>
          <a:endParaRPr lang="zh-CN" altLang="en-US" sz="3600" b="1" kern="1200" dirty="0">
            <a:latin typeface="Times New Roman" pitchFamily="18" charset="0"/>
            <a:ea typeface="楷体" pitchFamily="49" charset="-122"/>
            <a:cs typeface="Times New Roman" pitchFamily="18" charset="0"/>
          </a:endParaRPr>
        </a:p>
        <a:p>
          <a:pPr marL="285750" lvl="1" indent="-285750" algn="l" defTabSz="1244600">
            <a:lnSpc>
              <a:spcPct val="90000"/>
            </a:lnSpc>
            <a:spcBef>
              <a:spcPct val="0"/>
            </a:spcBef>
            <a:spcAft>
              <a:spcPct val="15000"/>
            </a:spcAft>
            <a:buChar char="••"/>
          </a:pPr>
          <a:r>
            <a:rPr lang="zh-CN" altLang="en-US" sz="2800" b="1" kern="1200" dirty="0">
              <a:latin typeface="楷体" pitchFamily="49" charset="-122"/>
              <a:ea typeface="楷体" pitchFamily="49" charset="-122"/>
            </a:rPr>
            <a:t>除非物体受到力的作用，物体将</a:t>
          </a:r>
          <a:r>
            <a:rPr lang="zh-CN" altLang="en-US" sz="2800" b="1" kern="1200" dirty="0">
              <a:solidFill>
                <a:srgbClr val="C00000"/>
              </a:solidFill>
              <a:latin typeface="楷体" pitchFamily="49" charset="-122"/>
              <a:ea typeface="楷体" pitchFamily="49" charset="-122"/>
            </a:rPr>
            <a:t>保持</a:t>
          </a:r>
          <a:r>
            <a:rPr lang="zh-CN" altLang="en-US" sz="2800" b="1" kern="1200" dirty="0">
              <a:latin typeface="楷体" pitchFamily="49" charset="-122"/>
              <a:ea typeface="楷体" pitchFamily="49" charset="-122"/>
            </a:rPr>
            <a:t>其</a:t>
          </a:r>
          <a:r>
            <a:rPr lang="zh-CN" altLang="en-US" sz="2800" b="1" kern="1200" dirty="0">
              <a:solidFill>
                <a:srgbClr val="C00000"/>
              </a:solidFill>
              <a:latin typeface="楷体" pitchFamily="49" charset="-122"/>
              <a:ea typeface="楷体" pitchFamily="49" charset="-122"/>
            </a:rPr>
            <a:t>静止</a:t>
          </a:r>
          <a:r>
            <a:rPr lang="zh-CN" altLang="en-US" sz="2800" b="1" kern="1200" dirty="0">
              <a:latin typeface="楷体" pitchFamily="49" charset="-122"/>
              <a:ea typeface="楷体" pitchFamily="49" charset="-122"/>
            </a:rPr>
            <a:t>或</a:t>
          </a:r>
          <a:r>
            <a:rPr lang="zh-CN" altLang="en-US" sz="2800" b="1" kern="1200" dirty="0">
              <a:solidFill>
                <a:srgbClr val="C00000"/>
              </a:solidFill>
              <a:latin typeface="楷体" pitchFamily="49" charset="-122"/>
              <a:ea typeface="楷体" pitchFamily="49" charset="-122"/>
            </a:rPr>
            <a:t>运动状态</a:t>
          </a:r>
          <a:r>
            <a:rPr lang="zh-CN" altLang="en-US" sz="2800" b="1" kern="1200" dirty="0">
              <a:latin typeface="楷体" pitchFamily="49" charset="-122"/>
              <a:ea typeface="楷体" pitchFamily="49" charset="-122"/>
            </a:rPr>
            <a:t>，永远不会使自己沿曲线运动，而只保持在直线上运动。</a:t>
          </a:r>
        </a:p>
      </dsp:txBody>
      <dsp:txXfrm>
        <a:off x="1974292" y="0"/>
        <a:ext cx="6754173" cy="2285992"/>
      </dsp:txXfrm>
    </dsp:sp>
    <dsp:sp modelId="{8E10D4B2-88C1-455E-BDFE-B7B1E3B6195A}">
      <dsp:nvSpPr>
        <dsp:cNvPr id="0" name=""/>
        <dsp:cNvSpPr/>
      </dsp:nvSpPr>
      <dsp:spPr>
        <a:xfrm>
          <a:off x="228599" y="244930"/>
          <a:ext cx="1745693" cy="182879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5">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6">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5">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6">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7">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8">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CF3E51-052C-4820-AEB2-66EE793708D1}" type="datetimeFigureOut">
              <a:rPr lang="zh-CN" altLang="en-US" smtClean="0"/>
              <a:pPr/>
              <a:t>2018/12/11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96D7E-544A-4A45-BCCA-F5D221A509C3}" type="slidenum">
              <a:rPr lang="zh-CN" altLang="en-US" smtClean="0"/>
              <a:pPr/>
              <a:t>‹#›</a:t>
            </a:fld>
            <a:endParaRPr lang="zh-CN" altLang="en-US"/>
          </a:p>
        </p:txBody>
      </p:sp>
    </p:spTree>
    <p:extLst>
      <p:ext uri="{BB962C8B-B14F-4D97-AF65-F5344CB8AC3E}">
        <p14:creationId xmlns:p14="http://schemas.microsoft.com/office/powerpoint/2010/main" val="391563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A096D7E-544A-4A45-BCCA-F5D221A509C3}"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A096D7E-544A-4A45-BCCA-F5D221A509C3}"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A096D7E-544A-4A45-BCCA-F5D221A509C3}"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A096D7E-544A-4A45-BCCA-F5D221A509C3}"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Descartes</a:t>
            </a:r>
            <a:r>
              <a:rPr lang="en-US" altLang="zh-CN" sz="1200" b="0" i="0" kern="1200" dirty="0">
                <a:solidFill>
                  <a:schemeClr val="tx1"/>
                </a:solidFill>
                <a:effectLst/>
                <a:latin typeface="+mn-lt"/>
                <a:ea typeface="+mn-ea"/>
                <a:cs typeface="+mn-cs"/>
              </a:rPr>
              <a:t> [ </a:t>
            </a:r>
            <a:r>
              <a:rPr lang="en-US" altLang="zh-CN" sz="1200" b="0" i="0" kern="1200" dirty="0" err="1">
                <a:solidFill>
                  <a:schemeClr val="tx1"/>
                </a:solidFill>
                <a:effectLst/>
                <a:latin typeface="+mn-lt"/>
                <a:ea typeface="+mn-ea"/>
                <a:cs typeface="+mn-cs"/>
              </a:rPr>
              <a:t>deiˈkɑrt</a:t>
            </a:r>
            <a:r>
              <a:rPr lang="en-US" altLang="zh-CN" sz="1200" b="0" i="0" kern="1200" dirty="0">
                <a:solidFill>
                  <a:schemeClr val="tx1"/>
                </a:solidFill>
                <a:effectLst/>
                <a:latin typeface="+mn-lt"/>
                <a:ea typeface="+mn-ea"/>
                <a:cs typeface="+mn-cs"/>
              </a:rPr>
              <a:t> ]</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4A096D7E-544A-4A45-BCCA-F5D221A509C3}"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A096D7E-544A-4A45-BCCA-F5D221A509C3}"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A096D7E-544A-4A45-BCCA-F5D221A509C3}"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A096D7E-544A-4A45-BCCA-F5D221A509C3}" type="slidenum">
              <a:rPr lang="zh-CN" altLang="en-US" smtClean="0"/>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378B2A5-55A0-4F86-A9E6-11CF5E85A4E2}" type="datetimeFigureOut">
              <a:rPr lang="zh-CN" altLang="en-US" smtClean="0"/>
              <a:pPr/>
              <a:t>2018/12/11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A6FE45-8E7B-4EB3-8620-7A0A8DF78DA1}"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378B2A5-55A0-4F86-A9E6-11CF5E85A4E2}" type="datetimeFigureOut">
              <a:rPr lang="zh-CN" altLang="en-US" smtClean="0"/>
              <a:pPr/>
              <a:t>2018/12/11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A6FE45-8E7B-4EB3-8620-7A0A8DF78DA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378B2A5-55A0-4F86-A9E6-11CF5E85A4E2}" type="datetimeFigureOut">
              <a:rPr lang="zh-CN" altLang="en-US" smtClean="0"/>
              <a:pPr/>
              <a:t>2018/12/11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A6FE45-8E7B-4EB3-8620-7A0A8DF78DA1}"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378B2A5-55A0-4F86-A9E6-11CF5E85A4E2}" type="datetimeFigureOut">
              <a:rPr lang="zh-CN" altLang="en-US" smtClean="0"/>
              <a:pPr/>
              <a:t>2018/12/11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A6FE45-8E7B-4EB3-8620-7A0A8DF78DA1}"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378B2A5-55A0-4F86-A9E6-11CF5E85A4E2}" type="datetimeFigureOut">
              <a:rPr lang="zh-CN" altLang="en-US" smtClean="0"/>
              <a:pPr/>
              <a:t>2018/12/11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A6FE45-8E7B-4EB3-8620-7A0A8DF78DA1}"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378B2A5-55A0-4F86-A9E6-11CF5E85A4E2}" type="datetimeFigureOut">
              <a:rPr lang="zh-CN" altLang="en-US" smtClean="0"/>
              <a:pPr/>
              <a:t>2018/12/11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A6FE45-8E7B-4EB3-8620-7A0A8DF78DA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378B2A5-55A0-4F86-A9E6-11CF5E85A4E2}" type="datetimeFigureOut">
              <a:rPr lang="zh-CN" altLang="en-US" smtClean="0"/>
              <a:pPr/>
              <a:t>2018/12/11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AA6FE45-8E7B-4EB3-8620-7A0A8DF78DA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378B2A5-55A0-4F86-A9E6-11CF5E85A4E2}" type="datetimeFigureOut">
              <a:rPr lang="zh-CN" altLang="en-US" smtClean="0"/>
              <a:pPr/>
              <a:t>2018/12/11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AA6FE45-8E7B-4EB3-8620-7A0A8DF78DA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378B2A5-55A0-4F86-A9E6-11CF5E85A4E2}" type="datetimeFigureOut">
              <a:rPr lang="zh-CN" altLang="en-US" smtClean="0"/>
              <a:pPr/>
              <a:t>2018/12/11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AA6FE45-8E7B-4EB3-8620-7A0A8DF78DA1}"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378B2A5-55A0-4F86-A9E6-11CF5E85A4E2}" type="datetimeFigureOut">
              <a:rPr lang="zh-CN" altLang="en-US" smtClean="0"/>
              <a:pPr/>
              <a:t>2018/12/11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A6FE45-8E7B-4EB3-8620-7A0A8DF78DA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378B2A5-55A0-4F86-A9E6-11CF5E85A4E2}" type="datetimeFigureOut">
              <a:rPr lang="zh-CN" altLang="en-US" smtClean="0"/>
              <a:pPr/>
              <a:t>2018/12/11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A6FE45-8E7B-4EB3-8620-7A0A8DF78DA1}"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8B2A5-55A0-4F86-A9E6-11CF5E85A4E2}" type="datetimeFigureOut">
              <a:rPr lang="zh-CN" altLang="en-US" smtClean="0"/>
              <a:pPr/>
              <a:t>2018/12/11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6FE45-8E7B-4EB3-8620-7A0A8DF78DA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diagramQuickStyle" Target="../diagrams/quickStyle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jpeg"/><Relationship Id="rId14"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hyperlink" Target="&#20285;&#21033;&#30053;&#29702;&#24819;&#23454;&#39564;_&#39640;&#28165;.mp4" TargetMode="Externa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5.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hyperlink" Target="&#20285;&#21033;&#30053;&#29702;&#24819;&#23454;&#39564;_&#39640;&#28165;.mp4" TargetMode="Externa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1.png"/>
          <p:cNvPicPr>
            <a:picLocks noChangeAspect="1"/>
          </p:cNvPicPr>
          <p:nvPr/>
        </p:nvPicPr>
        <p:blipFill>
          <a:blip r:embed="rId3" cstate="print"/>
          <a:srcRect t="31351"/>
          <a:stretch>
            <a:fillRect/>
          </a:stretch>
        </p:blipFill>
        <p:spPr>
          <a:xfrm>
            <a:off x="0" y="2348880"/>
            <a:ext cx="9144000" cy="3976024"/>
          </a:xfrm>
          <a:prstGeom prst="rect">
            <a:avLst/>
          </a:prstGeom>
        </p:spPr>
      </p:pic>
      <p:pic>
        <p:nvPicPr>
          <p:cNvPr id="6" name="图片 5" descr="图片1.png"/>
          <p:cNvPicPr>
            <a:picLocks noChangeAspect="1"/>
          </p:cNvPicPr>
          <p:nvPr/>
        </p:nvPicPr>
        <p:blipFill>
          <a:blip r:embed="rId3" cstate="print"/>
          <a:srcRect b="68649"/>
          <a:stretch>
            <a:fillRect/>
          </a:stretch>
        </p:blipFill>
        <p:spPr>
          <a:xfrm>
            <a:off x="0" y="533095"/>
            <a:ext cx="9144000" cy="1815785"/>
          </a:xfrm>
          <a:prstGeom prst="rect">
            <a:avLst/>
          </a:prstGeom>
        </p:spPr>
      </p:pic>
      <p:sp>
        <p:nvSpPr>
          <p:cNvPr id="8" name="右箭头 7"/>
          <p:cNvSpPr/>
          <p:nvPr/>
        </p:nvSpPr>
        <p:spPr>
          <a:xfrm>
            <a:off x="3786182" y="2643182"/>
            <a:ext cx="2071702" cy="428628"/>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11" name="右箭头 10"/>
          <p:cNvSpPr/>
          <p:nvPr/>
        </p:nvSpPr>
        <p:spPr>
          <a:xfrm rot="10800000">
            <a:off x="3779912" y="3143248"/>
            <a:ext cx="2073600" cy="428628"/>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D7726E0-F854-4389-9750-88CE11932E6C}"/>
              </a:ext>
            </a:extLst>
          </p:cNvPr>
          <p:cNvSpPr>
            <a:spLocks noChangeArrowheads="1"/>
          </p:cNvSpPr>
          <p:nvPr/>
        </p:nvSpPr>
        <p:spPr bwMode="auto">
          <a:xfrm>
            <a:off x="333153" y="574658"/>
            <a:ext cx="8388000" cy="2546146"/>
          </a:xfrm>
          <a:prstGeom prst="rect">
            <a:avLst/>
          </a:prstGeom>
          <a:solidFill>
            <a:srgbClr val="FFFFFF">
              <a:alpha val="79999"/>
            </a:srgbClr>
          </a:solidFill>
          <a:ln w="19050" cap="flat" cmpd="sng">
            <a:solidFill>
              <a:srgbClr val="00B0F0"/>
            </a:solidFill>
            <a:prstDash val="sysDash"/>
            <a:miter lim="800000"/>
            <a:headEnd/>
            <a:tailEnd/>
          </a:ln>
          <a:effectLst/>
        </p:spPr>
        <p:txBody>
          <a:bodyPr anchor="ctr">
            <a:spAutoFit/>
          </a:bodyPr>
          <a:lstStyle/>
          <a:p>
            <a:pPr>
              <a:lnSpc>
                <a:spcPct val="120000"/>
              </a:lnSpc>
            </a:pPr>
            <a:r>
              <a:rPr lang="zh-CN" altLang="en-US" sz="2600" b="1" dirty="0">
                <a:latin typeface="Times New Roman" pitchFamily="18" charset="0"/>
                <a:ea typeface="楷体" pitchFamily="49" charset="-122"/>
                <a:cs typeface="Times New Roman" pitchFamily="18" charset="0"/>
              </a:rPr>
              <a:t>例</a:t>
            </a:r>
            <a:r>
              <a:rPr lang="en-US" altLang="zh-CN" sz="2600" b="1" dirty="0">
                <a:latin typeface="Times New Roman" pitchFamily="18" charset="0"/>
                <a:ea typeface="楷体" pitchFamily="49" charset="-122"/>
                <a:cs typeface="Times New Roman" pitchFamily="18" charset="0"/>
              </a:rPr>
              <a:t>3(2009).《</a:t>
            </a:r>
            <a:r>
              <a:rPr lang="zh-CN" altLang="en-US" sz="2600" b="1" dirty="0">
                <a:latin typeface="Times New Roman" pitchFamily="18" charset="0"/>
                <a:ea typeface="楷体" pitchFamily="49" charset="-122"/>
                <a:cs typeface="Times New Roman" pitchFamily="18" charset="0"/>
              </a:rPr>
              <a:t>中华人民共和国道路交通安全法</a:t>
            </a:r>
            <a:r>
              <a:rPr lang="en-US" altLang="zh-CN" sz="2600" b="1" dirty="0">
                <a:latin typeface="Times New Roman" pitchFamily="18" charset="0"/>
                <a:ea typeface="楷体" pitchFamily="49" charset="-122"/>
                <a:cs typeface="Times New Roman" pitchFamily="18" charset="0"/>
              </a:rPr>
              <a:t>》</a:t>
            </a:r>
            <a:r>
              <a:rPr lang="zh-CN" altLang="en-US" sz="2600" b="1" dirty="0">
                <a:latin typeface="Times New Roman" pitchFamily="18" charset="0"/>
                <a:ea typeface="楷体" pitchFamily="49" charset="-122"/>
                <a:cs typeface="Times New Roman" pitchFamily="18" charset="0"/>
              </a:rPr>
              <a:t>明确规定：机动车载物应当符合核定的载质量，严禁超载。这个规定的实施是保障交通安全的有效措施之一。请根据所学的物理学知识，指出制定这一规定的两条科学依据</a:t>
            </a:r>
            <a:r>
              <a:rPr lang="en-US" altLang="zh-CN" sz="2600" b="1" dirty="0">
                <a:latin typeface="Times New Roman" pitchFamily="18" charset="0"/>
                <a:ea typeface="楷体" pitchFamily="49" charset="-122"/>
                <a:cs typeface="Times New Roman" pitchFamily="18" charset="0"/>
              </a:rPr>
              <a:t>________________________________</a:t>
            </a:r>
            <a:endParaRPr lang="zh-CN" altLang="en-US" sz="2600" b="1" dirty="0">
              <a:latin typeface="Times New Roman" pitchFamily="18" charset="0"/>
              <a:ea typeface="楷体" pitchFamily="49" charset="-122"/>
              <a:cs typeface="Times New Roman" pitchFamily="18" charset="0"/>
            </a:endParaRPr>
          </a:p>
        </p:txBody>
      </p:sp>
      <p:sp>
        <p:nvSpPr>
          <p:cNvPr id="2" name="矩形 1">
            <a:extLst>
              <a:ext uri="{FF2B5EF4-FFF2-40B4-BE49-F238E27FC236}">
                <a16:creationId xmlns:a16="http://schemas.microsoft.com/office/drawing/2014/main" id="{1468A8EA-7F34-4BAB-8C5E-51C9ABAD1498}"/>
              </a:ext>
            </a:extLst>
          </p:cNvPr>
          <p:cNvSpPr/>
          <p:nvPr/>
        </p:nvSpPr>
        <p:spPr>
          <a:xfrm>
            <a:off x="435645" y="2533608"/>
            <a:ext cx="5210081" cy="492443"/>
          </a:xfrm>
          <a:prstGeom prst="rect">
            <a:avLst/>
          </a:prstGeom>
        </p:spPr>
        <p:txBody>
          <a:bodyPr wrap="none">
            <a:spAutoFit/>
          </a:bodyPr>
          <a:lstStyle/>
          <a:p>
            <a:r>
              <a:rPr lang="zh-CN" altLang="en-US" sz="2600" b="1" dirty="0">
                <a:solidFill>
                  <a:srgbClr val="C00000"/>
                </a:solidFill>
                <a:latin typeface="Times New Roman" pitchFamily="18" charset="0"/>
                <a:ea typeface="楷体" pitchFamily="49" charset="-122"/>
                <a:cs typeface="Times New Roman" pitchFamily="18" charset="0"/>
              </a:rPr>
              <a:t>质量大，惯性大；质量大，压力大</a:t>
            </a:r>
            <a:endParaRPr lang="zh-CN" altLang="en-US" sz="2600" dirty="0"/>
          </a:p>
        </p:txBody>
      </p:sp>
      <p:sp>
        <p:nvSpPr>
          <p:cNvPr id="6" name="Rectangle 2">
            <a:extLst>
              <a:ext uri="{FF2B5EF4-FFF2-40B4-BE49-F238E27FC236}">
                <a16:creationId xmlns:a16="http://schemas.microsoft.com/office/drawing/2014/main" id="{4F58EF7E-3BF3-4BC3-AD47-F2F269FECA65}"/>
              </a:ext>
            </a:extLst>
          </p:cNvPr>
          <p:cNvSpPr>
            <a:spLocks noChangeArrowheads="1"/>
          </p:cNvSpPr>
          <p:nvPr/>
        </p:nvSpPr>
        <p:spPr bwMode="auto">
          <a:xfrm>
            <a:off x="333153" y="3310100"/>
            <a:ext cx="8388000" cy="2927212"/>
          </a:xfrm>
          <a:prstGeom prst="rect">
            <a:avLst/>
          </a:prstGeom>
          <a:solidFill>
            <a:srgbClr val="FFFFFF">
              <a:alpha val="79999"/>
            </a:srgbClr>
          </a:solidFill>
          <a:ln w="19050" cap="flat" cmpd="sng">
            <a:solidFill>
              <a:srgbClr val="00B0F0"/>
            </a:solidFill>
            <a:prstDash val="sysDash"/>
            <a:miter lim="800000"/>
            <a:headEnd/>
            <a:tailEnd/>
          </a:ln>
          <a:effectLst/>
        </p:spPr>
        <p:txBody>
          <a:bodyPr anchor="ctr">
            <a:spAutoFit/>
          </a:bodyPr>
          <a:lstStyle/>
          <a:p>
            <a:pPr>
              <a:lnSpc>
                <a:spcPct val="120000"/>
              </a:lnSpc>
            </a:pPr>
            <a:r>
              <a:rPr lang="zh-CN" altLang="en-US" sz="2600" b="1" dirty="0">
                <a:latin typeface="Times New Roman" pitchFamily="18" charset="0"/>
                <a:ea typeface="楷体" pitchFamily="49" charset="-122"/>
                <a:cs typeface="Times New Roman" pitchFamily="18" charset="0"/>
              </a:rPr>
              <a:t>例</a:t>
            </a:r>
            <a:r>
              <a:rPr lang="en-US" altLang="zh-CN" sz="2600" b="1" dirty="0">
                <a:latin typeface="Times New Roman" pitchFamily="18" charset="0"/>
                <a:ea typeface="楷体" pitchFamily="49" charset="-122"/>
                <a:cs typeface="Times New Roman" pitchFamily="18" charset="0"/>
              </a:rPr>
              <a:t>4. </a:t>
            </a:r>
            <a:r>
              <a:rPr lang="zh-CN" altLang="en-US" sz="2600" b="1" dirty="0">
                <a:latin typeface="Times New Roman" pitchFamily="18" charset="0"/>
                <a:ea typeface="楷体" pitchFamily="49" charset="-122"/>
                <a:cs typeface="Times New Roman" pitchFamily="18" charset="0"/>
              </a:rPr>
              <a:t>做自由落体运动的物体，如果下落过程中某时刻重力突然消失，物体的运动情况是（    ）</a:t>
            </a:r>
          </a:p>
          <a:p>
            <a:pPr marL="514350" indent="-514350">
              <a:lnSpc>
                <a:spcPct val="120000"/>
              </a:lnSpc>
              <a:buAutoNum type="alphaUcPeriod"/>
            </a:pPr>
            <a:r>
              <a:rPr lang="zh-CN" altLang="en-US" sz="2600" b="1" dirty="0">
                <a:latin typeface="Times New Roman" pitchFamily="18" charset="0"/>
                <a:ea typeface="楷体" pitchFamily="49" charset="-122"/>
                <a:cs typeface="Times New Roman" pitchFamily="18" charset="0"/>
              </a:rPr>
              <a:t>悬浮在空中不动</a:t>
            </a:r>
            <a:endParaRPr lang="en-US" altLang="zh-CN" sz="2600" b="1" dirty="0">
              <a:latin typeface="Times New Roman" pitchFamily="18" charset="0"/>
              <a:ea typeface="楷体" pitchFamily="49" charset="-122"/>
              <a:cs typeface="Times New Roman" pitchFamily="18" charset="0"/>
            </a:endParaRPr>
          </a:p>
          <a:p>
            <a:pPr marL="514350" indent="-514350">
              <a:lnSpc>
                <a:spcPct val="120000"/>
              </a:lnSpc>
              <a:buAutoNum type="alphaUcPeriod"/>
            </a:pPr>
            <a:r>
              <a:rPr lang="zh-CN" altLang="en-US" sz="2600" b="1" dirty="0">
                <a:latin typeface="Times New Roman" pitchFamily="18" charset="0"/>
                <a:ea typeface="楷体" pitchFamily="49" charset="-122"/>
                <a:cs typeface="Times New Roman" pitchFamily="18" charset="0"/>
              </a:rPr>
              <a:t>速度逐渐减小</a:t>
            </a:r>
            <a:endParaRPr lang="en-US" altLang="zh-CN" sz="2600" b="1" dirty="0">
              <a:latin typeface="Times New Roman" pitchFamily="18" charset="0"/>
              <a:ea typeface="楷体" pitchFamily="49" charset="-122"/>
              <a:cs typeface="Times New Roman" pitchFamily="18" charset="0"/>
            </a:endParaRPr>
          </a:p>
          <a:p>
            <a:pPr marL="514350" indent="-514350">
              <a:lnSpc>
                <a:spcPct val="120000"/>
              </a:lnSpc>
              <a:buAutoNum type="alphaUcPeriod"/>
            </a:pPr>
            <a:r>
              <a:rPr lang="zh-CN" altLang="en-US" sz="2600" b="1" dirty="0">
                <a:latin typeface="Times New Roman" pitchFamily="18" charset="0"/>
                <a:ea typeface="楷体" pitchFamily="49" charset="-122"/>
                <a:cs typeface="Times New Roman" pitchFamily="18" charset="0"/>
              </a:rPr>
              <a:t>保持一定速度向下匀速直线运动</a:t>
            </a:r>
            <a:endParaRPr lang="en-US" altLang="zh-CN" sz="2600" b="1" dirty="0">
              <a:latin typeface="Times New Roman" pitchFamily="18" charset="0"/>
              <a:ea typeface="楷体" pitchFamily="49" charset="-122"/>
              <a:cs typeface="Times New Roman" pitchFamily="18" charset="0"/>
            </a:endParaRPr>
          </a:p>
          <a:p>
            <a:pPr marL="514350" indent="-514350">
              <a:lnSpc>
                <a:spcPct val="120000"/>
              </a:lnSpc>
              <a:buAutoNum type="alphaUcPeriod"/>
            </a:pPr>
            <a:r>
              <a:rPr lang="zh-CN" altLang="en-US" sz="2600" b="1" dirty="0">
                <a:latin typeface="Times New Roman" pitchFamily="18" charset="0"/>
                <a:ea typeface="楷体" pitchFamily="49" charset="-122"/>
                <a:cs typeface="Times New Roman" pitchFamily="18" charset="0"/>
              </a:rPr>
              <a:t>无法判断</a:t>
            </a:r>
          </a:p>
        </p:txBody>
      </p:sp>
      <p:sp>
        <p:nvSpPr>
          <p:cNvPr id="7" name="Text Box 3">
            <a:extLst>
              <a:ext uri="{FF2B5EF4-FFF2-40B4-BE49-F238E27FC236}">
                <a16:creationId xmlns:a16="http://schemas.microsoft.com/office/drawing/2014/main" id="{607BA328-1EA2-4A3D-8801-55C60D4E9891}"/>
              </a:ext>
            </a:extLst>
          </p:cNvPr>
          <p:cNvSpPr txBox="1">
            <a:spLocks noChangeArrowheads="1"/>
          </p:cNvSpPr>
          <p:nvPr/>
        </p:nvSpPr>
        <p:spPr bwMode="auto">
          <a:xfrm>
            <a:off x="5363794" y="3810306"/>
            <a:ext cx="500066" cy="492443"/>
          </a:xfrm>
          <a:prstGeom prst="rect">
            <a:avLst/>
          </a:prstGeom>
          <a:noFill/>
          <a:ln w="9525" cap="flat" cmpd="sng">
            <a:noFill/>
            <a:miter lim="800000"/>
            <a:headEnd/>
            <a:tailEnd/>
          </a:ln>
          <a:effectLst/>
        </p:spPr>
        <p:txBody>
          <a:bodyPr wrap="square">
            <a:spAutoFit/>
          </a:bodyPr>
          <a:lstStyle/>
          <a:p>
            <a:r>
              <a:rPr lang="en-US" altLang="zh-CN" sz="2600" b="1" dirty="0">
                <a:solidFill>
                  <a:srgbClr val="C00000"/>
                </a:solidFill>
                <a:latin typeface="Times New Roman" pitchFamily="18" charset="0"/>
                <a:cs typeface="Times New Roman" pitchFamily="18" charset="0"/>
              </a:rPr>
              <a:t>C</a:t>
            </a:r>
            <a:endParaRPr lang="zh-CN" altLang="en-US" sz="2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animBg="1"/>
      <p:bldP spid="7"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9" name="Rectangle 3"/>
          <p:cNvSpPr>
            <a:spLocks noRot="1" noChangeArrowheads="1"/>
          </p:cNvSpPr>
          <p:nvPr/>
        </p:nvSpPr>
        <p:spPr bwMode="auto">
          <a:xfrm>
            <a:off x="683568" y="188640"/>
            <a:ext cx="7874475" cy="514802"/>
          </a:xfrm>
          <a:prstGeom prst="rect">
            <a:avLst/>
          </a:prstGeom>
          <a:noFill/>
          <a:ln>
            <a:noFill/>
            <a:headEnd/>
            <a:tailEnd/>
          </a:ln>
        </p:spPr>
        <p:style>
          <a:lnRef idx="1">
            <a:schemeClr val="accent6"/>
          </a:lnRef>
          <a:fillRef idx="3">
            <a:schemeClr val="accent6"/>
          </a:fillRef>
          <a:effectRef idx="2">
            <a:schemeClr val="accent6"/>
          </a:effectRef>
          <a:fontRef idx="minor">
            <a:schemeClr val="lt1"/>
          </a:fontRef>
        </p:style>
        <p:txBody>
          <a:bodyPr anchor="ctr"/>
          <a:lstStyle/>
          <a:p>
            <a:pPr algn="ctr" fontAlgn="t">
              <a:defRPr/>
            </a:pPr>
            <a:r>
              <a:rPr lang="en-US" altLang="zh-CN" sz="3000" b="1" dirty="0">
                <a:solidFill>
                  <a:schemeClr val="tx1"/>
                </a:solidFill>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rPr>
              <a:t>§4  </a:t>
            </a:r>
            <a:r>
              <a:rPr lang="zh-CN" altLang="en-US" sz="3000" b="1" dirty="0">
                <a:solidFill>
                  <a:schemeClr val="tx1"/>
                </a:solidFill>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rPr>
              <a:t>牛顿运动定律　</a:t>
            </a:r>
          </a:p>
        </p:txBody>
      </p:sp>
      <p:sp>
        <p:nvSpPr>
          <p:cNvPr id="20" name="Rectangle 3"/>
          <p:cNvSpPr txBox="1">
            <a:spLocks noChangeArrowheads="1"/>
          </p:cNvSpPr>
          <p:nvPr/>
        </p:nvSpPr>
        <p:spPr>
          <a:xfrm>
            <a:off x="0" y="692696"/>
            <a:ext cx="9144000" cy="512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indent="-342900" algn="ctr" defTabSz="914400" eaLnBrk="1" latinLnBrk="0" hangingPunct="1">
              <a:lnSpc>
                <a:spcPct val="80000"/>
              </a:lnSpc>
              <a:spcBef>
                <a:spcPct val="20000"/>
              </a:spcBef>
              <a:buClrTx/>
              <a:buSzTx/>
              <a:tabLst/>
              <a:defRPr/>
            </a:pPr>
            <a:r>
              <a:rPr kumimoji="1" lang="zh-CN" altLang="en-US" sz="2800" b="1" kern="0" dirty="0">
                <a:ln>
                  <a:solidFill>
                    <a:sysClr val="windowText" lastClr="000000"/>
                  </a:solidFill>
                </a:ln>
                <a:solidFill>
                  <a:srgbClr val="9900FF"/>
                </a:solidFill>
                <a:effectLst>
                  <a:outerShdw blurRad="38100" dist="38100" dir="2700000" algn="tl">
                    <a:srgbClr val="C0C0C0"/>
                  </a:outerShdw>
                </a:effectLst>
                <a:latin typeface="Times New Roman" pitchFamily="18" charset="0"/>
                <a:ea typeface="楷体" pitchFamily="49" charset="-122"/>
                <a:cs typeface="Times New Roman" pitchFamily="18" charset="0"/>
                <a:sym typeface="宋体" pitchFamily="2" charset="-122"/>
              </a:rPr>
              <a:t>§</a:t>
            </a:r>
            <a:r>
              <a:rPr kumimoji="1" lang="en-US" altLang="zh-CN" sz="2800" b="1" kern="0" dirty="0">
                <a:ln>
                  <a:solidFill>
                    <a:sysClr val="windowText" lastClr="000000"/>
                  </a:solidFill>
                </a:ln>
                <a:solidFill>
                  <a:srgbClr val="9900FF"/>
                </a:solidFill>
                <a:effectLst>
                  <a:outerShdw blurRad="38100" dist="38100" dir="2700000" algn="tl">
                    <a:srgbClr val="C0C0C0"/>
                  </a:outerShdw>
                </a:effectLst>
                <a:latin typeface="Times New Roman" pitchFamily="18" charset="0"/>
                <a:ea typeface="楷体" pitchFamily="49" charset="-122"/>
                <a:cs typeface="Times New Roman" pitchFamily="18" charset="0"/>
                <a:sym typeface="宋体" pitchFamily="2" charset="-122"/>
              </a:rPr>
              <a:t>4.1 </a:t>
            </a:r>
            <a:r>
              <a:rPr kumimoji="1" lang="zh-CN" altLang="en-US" sz="2800" b="1" kern="0" dirty="0">
                <a:ln>
                  <a:solidFill>
                    <a:sysClr val="windowText" lastClr="000000"/>
                  </a:solidFill>
                </a:ln>
                <a:solidFill>
                  <a:srgbClr val="9900FF"/>
                </a:solidFill>
                <a:effectLst>
                  <a:outerShdw blurRad="38100" dist="38100" dir="2700000" algn="tl">
                    <a:srgbClr val="C0C0C0"/>
                  </a:outerShdw>
                </a:effectLst>
                <a:latin typeface="Times New Roman" pitchFamily="18" charset="0"/>
                <a:ea typeface="楷体" pitchFamily="49" charset="-122"/>
                <a:cs typeface="Times New Roman" pitchFamily="18" charset="0"/>
                <a:sym typeface="宋体" pitchFamily="2" charset="-122"/>
              </a:rPr>
              <a:t>牛顿第一定律</a:t>
            </a:r>
            <a:endParaRPr kumimoji="1" lang="zh-CN" altLang="en-US" sz="2800" b="1" kern="0" dirty="0">
              <a:ln>
                <a:solidFill>
                  <a:sysClr val="windowText" lastClr="000000"/>
                </a:solidFill>
              </a:ln>
              <a:solidFill>
                <a:srgbClr val="9900FF"/>
              </a:solidFill>
              <a:effectLst>
                <a:outerShdw blurRad="38100" dist="38100" dir="2700000" algn="tl">
                  <a:srgbClr val="C0C0C0"/>
                </a:outerShdw>
              </a:effectLst>
              <a:latin typeface="+mj-lt"/>
              <a:ea typeface="楷体" pitchFamily="49" charset="-122"/>
              <a:cs typeface="Times New Roman" pitchFamily="18" charset="0"/>
              <a:sym typeface="Arial" pitchFamily="34" charset="0"/>
            </a:endParaRPr>
          </a:p>
        </p:txBody>
      </p:sp>
      <p:sp>
        <p:nvSpPr>
          <p:cNvPr id="21" name="矩形 20"/>
          <p:cNvSpPr/>
          <p:nvPr/>
        </p:nvSpPr>
        <p:spPr bwMode="auto">
          <a:xfrm>
            <a:off x="72008" y="5340916"/>
            <a:ext cx="4644008" cy="1112420"/>
          </a:xfrm>
          <a:prstGeom prst="rect">
            <a:avLst/>
          </a:prstGeom>
          <a:solidFill>
            <a:schemeClr val="bg1">
              <a:alpha val="46000"/>
            </a:schemeClr>
          </a:solidFill>
          <a:ln w="9525" cap="flat" cmpd="sng" algn="ctr">
            <a:solidFill>
              <a:srgbClr val="3399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2" name="Rectangle 5"/>
          <p:cNvSpPr>
            <a:spLocks noRot="1" noChangeArrowheads="1"/>
          </p:cNvSpPr>
          <p:nvPr/>
        </p:nvSpPr>
        <p:spPr bwMode="auto">
          <a:xfrm>
            <a:off x="194014" y="2827422"/>
            <a:ext cx="4449994" cy="93610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marL="342900" indent="-342900" fontAlgn="base">
              <a:spcBef>
                <a:spcPct val="50000"/>
              </a:spcBef>
              <a:spcAft>
                <a:spcPct val="0"/>
              </a:spcAft>
              <a:defRPr/>
            </a:pPr>
            <a:r>
              <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1. Newton’s First Law</a:t>
            </a:r>
          </a:p>
          <a:p>
            <a:pPr marL="342900" indent="-342900" fontAlgn="base">
              <a:spcBef>
                <a:spcPts val="600"/>
              </a:spcBef>
              <a:spcAft>
                <a:spcPct val="0"/>
              </a:spcAft>
              <a:defRPr/>
            </a:pPr>
            <a:r>
              <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       </a:t>
            </a:r>
            <a:r>
              <a:rPr lang="zh-CN" alt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（惯性定律 </a:t>
            </a:r>
            <a:r>
              <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Law of Inertia</a:t>
            </a:r>
            <a:r>
              <a:rPr lang="zh-CN" alt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a:t>
            </a:r>
          </a:p>
        </p:txBody>
      </p:sp>
      <p:sp>
        <p:nvSpPr>
          <p:cNvPr id="23" name="Rectangle 10"/>
          <p:cNvSpPr>
            <a:spLocks noChangeArrowheads="1"/>
          </p:cNvSpPr>
          <p:nvPr/>
        </p:nvSpPr>
        <p:spPr bwMode="auto">
          <a:xfrm>
            <a:off x="214282" y="3835534"/>
            <a:ext cx="4501734" cy="1477328"/>
          </a:xfrm>
          <a:prstGeom prst="rect">
            <a:avLst/>
          </a:prstGeom>
          <a:noFill/>
          <a:ln w="19050">
            <a:noFill/>
            <a:prstDash val="lgDash"/>
            <a:miter lim="800000"/>
            <a:headEnd/>
            <a:tailEnd/>
          </a:ln>
        </p:spPr>
        <p:txBody>
          <a:bodyPr wrap="square">
            <a:spAutoFit/>
          </a:bodyPr>
          <a:lstStyle/>
          <a:p>
            <a:pPr>
              <a:lnSpc>
                <a:spcPct val="125000"/>
              </a:lnSpc>
              <a:spcBef>
                <a:spcPct val="50000"/>
              </a:spcBef>
            </a:pPr>
            <a:r>
              <a:rPr kumimoji="1" lang="zh-CN" altLang="en-US" sz="2400" b="1" dirty="0">
                <a:latin typeface="+mn-ea"/>
              </a:rPr>
              <a:t>一切物体总保持</a:t>
            </a:r>
            <a:r>
              <a:rPr kumimoji="1" lang="zh-CN" altLang="en-US" sz="2400" b="1" dirty="0">
                <a:solidFill>
                  <a:srgbClr val="2B0AA6"/>
                </a:solidFill>
                <a:latin typeface="+mn-ea"/>
              </a:rPr>
              <a:t>匀速直线运动</a:t>
            </a:r>
            <a:r>
              <a:rPr kumimoji="1" lang="zh-CN" altLang="en-US" sz="2400" b="1" dirty="0">
                <a:latin typeface="+mn-ea"/>
              </a:rPr>
              <a:t>状态或</a:t>
            </a:r>
            <a:r>
              <a:rPr kumimoji="1" lang="zh-CN" altLang="en-US" sz="2400" b="1" dirty="0">
                <a:solidFill>
                  <a:srgbClr val="0033CC"/>
                </a:solidFill>
                <a:latin typeface="+mn-ea"/>
              </a:rPr>
              <a:t>静止</a:t>
            </a:r>
            <a:r>
              <a:rPr kumimoji="1" lang="zh-CN" altLang="en-US" sz="2400" b="1" dirty="0">
                <a:latin typeface="+mn-ea"/>
              </a:rPr>
              <a:t>状态，除非作用在它上面的</a:t>
            </a:r>
            <a:r>
              <a:rPr kumimoji="1" lang="zh-CN" altLang="en-US" sz="2400" b="1" dirty="0">
                <a:solidFill>
                  <a:srgbClr val="C00000"/>
                </a:solidFill>
                <a:latin typeface="+mn-ea"/>
              </a:rPr>
              <a:t>力</a:t>
            </a:r>
            <a:r>
              <a:rPr kumimoji="1" lang="zh-CN" altLang="en-US" sz="2400" b="1" dirty="0">
                <a:latin typeface="+mn-ea"/>
              </a:rPr>
              <a:t>迫使它</a:t>
            </a:r>
            <a:r>
              <a:rPr kumimoji="1" lang="zh-CN" altLang="en-US" sz="2400" b="1" dirty="0">
                <a:solidFill>
                  <a:srgbClr val="C00000"/>
                </a:solidFill>
                <a:latin typeface="+mn-ea"/>
              </a:rPr>
              <a:t>改变</a:t>
            </a:r>
            <a:r>
              <a:rPr kumimoji="1" lang="zh-CN" altLang="en-US" sz="2400" b="1" dirty="0">
                <a:latin typeface="+mn-ea"/>
              </a:rPr>
              <a:t>这种</a:t>
            </a:r>
            <a:r>
              <a:rPr kumimoji="1" lang="zh-CN" altLang="en-US" sz="2400" b="1" dirty="0">
                <a:solidFill>
                  <a:srgbClr val="C00000"/>
                </a:solidFill>
                <a:latin typeface="+mn-ea"/>
              </a:rPr>
              <a:t>状态</a:t>
            </a:r>
            <a:r>
              <a:rPr kumimoji="1" lang="zh-CN" altLang="en-US" sz="2400" b="1" dirty="0">
                <a:latin typeface="+mn-ea"/>
              </a:rPr>
              <a:t>。</a:t>
            </a:r>
          </a:p>
        </p:txBody>
      </p:sp>
      <p:sp>
        <p:nvSpPr>
          <p:cNvPr id="24" name="Rectangle 12"/>
          <p:cNvSpPr>
            <a:spLocks noChangeArrowheads="1"/>
          </p:cNvSpPr>
          <p:nvPr/>
        </p:nvSpPr>
        <p:spPr bwMode="auto">
          <a:xfrm>
            <a:off x="0" y="5418405"/>
            <a:ext cx="1434298" cy="461665"/>
          </a:xfrm>
          <a:prstGeom prst="rect">
            <a:avLst/>
          </a:prstGeom>
          <a:noFill/>
          <a:ln w="19050">
            <a:noFill/>
            <a:prstDash val="lgDash"/>
            <a:miter lim="800000"/>
            <a:headEnd/>
            <a:tailEnd/>
          </a:ln>
        </p:spPr>
        <p:txBody>
          <a:bodyPr wrap="square">
            <a:spAutoFit/>
          </a:bodyPr>
          <a:lstStyle/>
          <a:p>
            <a:r>
              <a:rPr kumimoji="1" lang="zh-CN" alt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楷体" pitchFamily="49" charset="-122"/>
                <a:cs typeface="Times New Roman" pitchFamily="18" charset="0"/>
              </a:rPr>
              <a:t>含义：</a:t>
            </a:r>
            <a:endParaRPr kumimoji="1" lang="zh-CN" altLang="en-US" sz="2400" b="1" dirty="0">
              <a:solidFill>
                <a:schemeClr val="tx2"/>
              </a:solidFill>
              <a:latin typeface="Times New Roman" pitchFamily="18" charset="0"/>
              <a:ea typeface="楷体" pitchFamily="49" charset="-122"/>
              <a:cs typeface="Times New Roman" pitchFamily="18" charset="0"/>
            </a:endParaRPr>
          </a:p>
        </p:txBody>
      </p:sp>
      <p:sp>
        <p:nvSpPr>
          <p:cNvPr id="26" name="Rectangle 12"/>
          <p:cNvSpPr>
            <a:spLocks noChangeArrowheads="1"/>
          </p:cNvSpPr>
          <p:nvPr/>
        </p:nvSpPr>
        <p:spPr bwMode="auto">
          <a:xfrm>
            <a:off x="817466" y="5450706"/>
            <a:ext cx="2736304" cy="461665"/>
          </a:xfrm>
          <a:prstGeom prst="rect">
            <a:avLst/>
          </a:prstGeom>
          <a:noFill/>
          <a:ln w="19050">
            <a:noFill/>
            <a:prstDash val="lgDash"/>
            <a:miter lim="800000"/>
            <a:headEnd/>
            <a:tailEnd/>
          </a:ln>
        </p:spPr>
        <p:txBody>
          <a:bodyPr wrap="square">
            <a:spAutoFit/>
          </a:bodyPr>
          <a:lstStyle/>
          <a:p>
            <a:r>
              <a:rPr kumimoji="1" lang="zh-CN" altLang="en-US" sz="2400" b="1" dirty="0">
                <a:latin typeface="Times New Roman" pitchFamily="18" charset="0"/>
                <a:ea typeface="楷体" pitchFamily="49" charset="-122"/>
                <a:cs typeface="Times New Roman" pitchFamily="18" charset="0"/>
              </a:rPr>
              <a:t>① 不受力</a:t>
            </a:r>
            <a:r>
              <a:rPr kumimoji="1" lang="en-US" altLang="zh-CN" sz="2400" b="1" dirty="0">
                <a:latin typeface="Times New Roman" pitchFamily="18" charset="0"/>
                <a:ea typeface="楷体" pitchFamily="49" charset="-122"/>
                <a:cs typeface="Times New Roman" pitchFamily="18" charset="0"/>
              </a:rPr>
              <a:t>(</a:t>
            </a:r>
            <a:r>
              <a:rPr kumimoji="1" lang="en-US" altLang="zh-CN" sz="2400" b="1" i="1" dirty="0">
                <a:latin typeface="Times New Roman" pitchFamily="18" charset="0"/>
                <a:ea typeface="楷体" pitchFamily="49" charset="-122"/>
                <a:cs typeface="Times New Roman" pitchFamily="18" charset="0"/>
              </a:rPr>
              <a:t>F</a:t>
            </a:r>
            <a:r>
              <a:rPr kumimoji="1" lang="zh-CN" altLang="en-US" sz="2400" b="1" baseline="-25000" dirty="0">
                <a:latin typeface="Times New Roman" pitchFamily="18" charset="0"/>
                <a:ea typeface="楷体" pitchFamily="49" charset="-122"/>
                <a:cs typeface="Times New Roman" pitchFamily="18" charset="0"/>
              </a:rPr>
              <a:t> </a:t>
            </a:r>
            <a:r>
              <a:rPr kumimoji="1" lang="en-US" altLang="zh-CN" sz="2400" b="1" dirty="0">
                <a:latin typeface="Times New Roman" pitchFamily="18" charset="0"/>
                <a:ea typeface="楷体" pitchFamily="49" charset="-122"/>
                <a:cs typeface="Times New Roman" pitchFamily="18" charset="0"/>
              </a:rPr>
              <a:t>= 0)</a:t>
            </a:r>
            <a:endParaRPr kumimoji="1" lang="zh-CN" altLang="en-US" sz="2400" b="1" dirty="0">
              <a:solidFill>
                <a:schemeClr val="tx2"/>
              </a:solidFill>
              <a:latin typeface="Times New Roman" pitchFamily="18" charset="0"/>
              <a:ea typeface="楷体" pitchFamily="49" charset="-122"/>
              <a:cs typeface="Times New Roman" pitchFamily="18" charset="0"/>
            </a:endParaRPr>
          </a:p>
        </p:txBody>
      </p:sp>
      <p:sp>
        <p:nvSpPr>
          <p:cNvPr id="27" name="Rectangle 12"/>
          <p:cNvSpPr>
            <a:spLocks noChangeArrowheads="1"/>
          </p:cNvSpPr>
          <p:nvPr/>
        </p:nvSpPr>
        <p:spPr bwMode="auto">
          <a:xfrm>
            <a:off x="2185618" y="5882754"/>
            <a:ext cx="2098350" cy="461665"/>
          </a:xfrm>
          <a:prstGeom prst="rect">
            <a:avLst/>
          </a:prstGeom>
          <a:noFill/>
          <a:ln w="19050">
            <a:noFill/>
            <a:prstDash val="lgDash"/>
            <a:miter lim="800000"/>
            <a:headEnd/>
            <a:tailEnd/>
          </a:ln>
        </p:spPr>
        <p:txBody>
          <a:bodyPr wrap="square">
            <a:spAutoFit/>
          </a:bodyPr>
          <a:lstStyle/>
          <a:p>
            <a:r>
              <a:rPr kumimoji="1" lang="zh-CN" altLang="en-US" sz="2400" b="1" dirty="0">
                <a:latin typeface="Times New Roman" pitchFamily="18" charset="0"/>
                <a:ea typeface="楷体" pitchFamily="49" charset="-122"/>
                <a:cs typeface="Times New Roman" pitchFamily="18" charset="0"/>
              </a:rPr>
              <a:t>→ </a:t>
            </a:r>
            <a:r>
              <a:rPr kumimoji="1" lang="zh-CN" altLang="en-US" sz="2400" b="1" dirty="0">
                <a:solidFill>
                  <a:srgbClr val="C00000"/>
                </a:solidFill>
                <a:latin typeface="Times New Roman" pitchFamily="18" charset="0"/>
                <a:ea typeface="楷体" pitchFamily="49" charset="-122"/>
                <a:cs typeface="Times New Roman" pitchFamily="18" charset="0"/>
              </a:rPr>
              <a:t>匀直</a:t>
            </a:r>
            <a:r>
              <a:rPr kumimoji="1" lang="zh-CN" altLang="en-US" sz="2400" b="1" dirty="0">
                <a:latin typeface="Times New Roman" pitchFamily="18" charset="0"/>
                <a:ea typeface="楷体" pitchFamily="49" charset="-122"/>
                <a:cs typeface="Times New Roman" pitchFamily="18" charset="0"/>
              </a:rPr>
              <a:t>或</a:t>
            </a:r>
            <a:r>
              <a:rPr kumimoji="1" lang="zh-CN" altLang="en-US" sz="2400" b="1" dirty="0">
                <a:solidFill>
                  <a:srgbClr val="C00000"/>
                </a:solidFill>
                <a:latin typeface="Times New Roman" pitchFamily="18" charset="0"/>
                <a:ea typeface="楷体" pitchFamily="49" charset="-122"/>
                <a:cs typeface="Times New Roman" pitchFamily="18" charset="0"/>
              </a:rPr>
              <a:t>静止</a:t>
            </a:r>
            <a:r>
              <a:rPr kumimoji="1" lang="zh-CN" altLang="en-US" sz="2400" b="1" dirty="0">
                <a:latin typeface="Times New Roman" pitchFamily="18" charset="0"/>
                <a:ea typeface="楷体" pitchFamily="49" charset="-122"/>
                <a:cs typeface="Times New Roman" pitchFamily="18" charset="0"/>
              </a:rPr>
              <a:t>；</a:t>
            </a:r>
          </a:p>
        </p:txBody>
      </p:sp>
      <p:sp>
        <p:nvSpPr>
          <p:cNvPr id="30" name="Rectangle 5"/>
          <p:cNvSpPr>
            <a:spLocks noChangeArrowheads="1"/>
          </p:cNvSpPr>
          <p:nvPr/>
        </p:nvSpPr>
        <p:spPr bwMode="auto">
          <a:xfrm>
            <a:off x="4860032" y="2330239"/>
            <a:ext cx="4464496" cy="399661"/>
          </a:xfrm>
          <a:prstGeom prst="rect">
            <a:avLst/>
          </a:prstGeom>
          <a:noFill/>
          <a:ln w="19050">
            <a:noFill/>
            <a:prstDash val="lgDash"/>
            <a:miter lim="800000"/>
            <a:headEnd/>
            <a:tailEnd/>
          </a:ln>
        </p:spPr>
        <p:txBody>
          <a:bodyPr wrap="square">
            <a:spAutoFit/>
          </a:bodyPr>
          <a:lstStyle/>
          <a:p>
            <a:pPr marL="457200" indent="-457200">
              <a:lnSpc>
                <a:spcPct val="80000"/>
              </a:lnSpc>
              <a:spcBef>
                <a:spcPct val="50000"/>
              </a:spcBef>
            </a:pPr>
            <a:r>
              <a:rPr kumimoji="1" lang="zh-CN" alt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华文新魏" pitchFamily="2" charset="-122"/>
                <a:ea typeface="华文新魏" pitchFamily="2" charset="-122"/>
                <a:cs typeface="Times New Roman" pitchFamily="18" charset="0"/>
              </a:rPr>
              <a:t>力是改变物体运动状态的原因！</a:t>
            </a:r>
          </a:p>
        </p:txBody>
      </p:sp>
      <p:sp>
        <p:nvSpPr>
          <p:cNvPr id="31" name="Rectangle 5"/>
          <p:cNvSpPr>
            <a:spLocks noRot="1" noChangeArrowheads="1"/>
          </p:cNvSpPr>
          <p:nvPr/>
        </p:nvSpPr>
        <p:spPr bwMode="auto">
          <a:xfrm>
            <a:off x="4932040" y="2908196"/>
            <a:ext cx="2376264" cy="54178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marL="342900" indent="-342900" fontAlgn="base">
              <a:spcAft>
                <a:spcPct val="0"/>
              </a:spcAft>
              <a:defRPr/>
            </a:pPr>
            <a:r>
              <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3. </a:t>
            </a:r>
            <a:r>
              <a:rPr lang="zh-CN" alt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惯性 </a:t>
            </a:r>
            <a:r>
              <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(inertia)</a:t>
            </a:r>
            <a:endParaRPr lang="zh-CN" alt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endParaRPr>
          </a:p>
        </p:txBody>
      </p:sp>
      <p:sp>
        <p:nvSpPr>
          <p:cNvPr id="32" name="矩形 31"/>
          <p:cNvSpPr/>
          <p:nvPr/>
        </p:nvSpPr>
        <p:spPr>
          <a:xfrm>
            <a:off x="4932040" y="3555087"/>
            <a:ext cx="4177760" cy="830997"/>
          </a:xfrm>
          <a:prstGeom prst="rect">
            <a:avLst/>
          </a:prstGeom>
        </p:spPr>
        <p:txBody>
          <a:bodyPr wrap="square">
            <a:spAutoFit/>
          </a:bodyPr>
          <a:lstStyle/>
          <a:p>
            <a:r>
              <a:rPr kumimoji="1" lang="zh-CN" altLang="en-US" sz="2400" b="1" dirty="0">
                <a:latin typeface="Times New Roman" pitchFamily="18" charset="0"/>
                <a:cs typeface="Times New Roman" pitchFamily="18" charset="0"/>
              </a:rPr>
              <a:t>物体</a:t>
            </a:r>
            <a:r>
              <a:rPr kumimoji="1" lang="zh-CN" altLang="en-US" sz="2400" b="1" dirty="0">
                <a:solidFill>
                  <a:srgbClr val="C00000"/>
                </a:solidFill>
                <a:latin typeface="Times New Roman" pitchFamily="18" charset="0"/>
                <a:cs typeface="Times New Roman" pitchFamily="18" charset="0"/>
              </a:rPr>
              <a:t>保持匀速直线运动</a:t>
            </a:r>
            <a:r>
              <a:rPr kumimoji="1" lang="zh-CN" altLang="en-US" sz="2400" b="1" dirty="0">
                <a:latin typeface="Times New Roman" pitchFamily="18" charset="0"/>
                <a:cs typeface="Times New Roman" pitchFamily="18" charset="0"/>
              </a:rPr>
              <a:t>状态或</a:t>
            </a:r>
            <a:r>
              <a:rPr kumimoji="1" lang="zh-CN" altLang="en-US" sz="2400" b="1" dirty="0">
                <a:solidFill>
                  <a:srgbClr val="C00000"/>
                </a:solidFill>
                <a:latin typeface="Times New Roman" pitchFamily="18" charset="0"/>
                <a:cs typeface="Times New Roman" pitchFamily="18" charset="0"/>
              </a:rPr>
              <a:t>静止</a:t>
            </a:r>
            <a:r>
              <a:rPr kumimoji="1" lang="zh-CN" altLang="en-US" sz="2400" b="1" dirty="0">
                <a:latin typeface="Times New Roman" pitchFamily="18" charset="0"/>
                <a:cs typeface="Times New Roman" pitchFamily="18" charset="0"/>
              </a:rPr>
              <a:t>状态的性质。</a:t>
            </a:r>
            <a:endParaRPr kumimoji="1" lang="zh-CN" altLang="en-US" sz="2400" b="1" dirty="0">
              <a:solidFill>
                <a:schemeClr val="tx2"/>
              </a:solidFill>
              <a:latin typeface="Times New Roman" pitchFamily="18" charset="0"/>
              <a:cs typeface="Times New Roman" pitchFamily="18" charset="0"/>
            </a:endParaRPr>
          </a:p>
        </p:txBody>
      </p:sp>
      <p:sp>
        <p:nvSpPr>
          <p:cNvPr id="33" name="矩形 32"/>
          <p:cNvSpPr/>
          <p:nvPr/>
        </p:nvSpPr>
        <p:spPr bwMode="auto">
          <a:xfrm>
            <a:off x="4957554" y="4557967"/>
            <a:ext cx="4068000" cy="1700325"/>
          </a:xfrm>
          <a:prstGeom prst="rect">
            <a:avLst/>
          </a:prstGeom>
          <a:solidFill>
            <a:schemeClr val="bg1">
              <a:alpha val="46000"/>
            </a:schemeClr>
          </a:solidFill>
          <a:ln w="9525" cap="flat" cmpd="sng" algn="ctr">
            <a:solidFill>
              <a:srgbClr val="3399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34" name="Rectangle 12"/>
          <p:cNvSpPr>
            <a:spLocks noChangeArrowheads="1"/>
          </p:cNvSpPr>
          <p:nvPr/>
        </p:nvSpPr>
        <p:spPr bwMode="auto">
          <a:xfrm>
            <a:off x="5030890" y="4619959"/>
            <a:ext cx="626713" cy="461665"/>
          </a:xfrm>
          <a:prstGeom prst="rect">
            <a:avLst/>
          </a:prstGeom>
          <a:noFill/>
          <a:ln w="19050">
            <a:noFill/>
            <a:prstDash val="lgDash"/>
            <a:miter lim="800000"/>
            <a:headEnd/>
            <a:tailEnd/>
          </a:ln>
        </p:spPr>
        <p:txBody>
          <a:bodyPr wrap="square">
            <a:spAutoFit/>
          </a:bodyPr>
          <a:lstStyle/>
          <a:p>
            <a:r>
              <a:rPr kumimoji="1" lang="zh-CN" alt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楷体" pitchFamily="49" charset="-122"/>
                <a:cs typeface="Times New Roman" pitchFamily="18" charset="0"/>
              </a:rPr>
              <a:t>注：</a:t>
            </a:r>
            <a:endParaRPr kumimoji="1" lang="zh-CN" altLang="en-US" sz="2400" b="1" dirty="0">
              <a:solidFill>
                <a:schemeClr val="tx2"/>
              </a:solidFill>
              <a:latin typeface="Times New Roman" pitchFamily="18" charset="0"/>
              <a:ea typeface="楷体" pitchFamily="49" charset="-122"/>
              <a:cs typeface="Times New Roman" pitchFamily="18" charset="0"/>
            </a:endParaRPr>
          </a:p>
        </p:txBody>
      </p:sp>
      <p:sp>
        <p:nvSpPr>
          <p:cNvPr id="35" name="Rectangle 5"/>
          <p:cNvSpPr>
            <a:spLocks noChangeArrowheads="1"/>
          </p:cNvSpPr>
          <p:nvPr/>
        </p:nvSpPr>
        <p:spPr bwMode="auto">
          <a:xfrm>
            <a:off x="5609588" y="5370579"/>
            <a:ext cx="3121722" cy="387798"/>
          </a:xfrm>
          <a:prstGeom prst="rect">
            <a:avLst/>
          </a:prstGeom>
          <a:noFill/>
          <a:ln w="19050">
            <a:noFill/>
            <a:prstDash val="lgDash"/>
            <a:miter lim="800000"/>
            <a:headEnd/>
            <a:tailEnd/>
          </a:ln>
        </p:spPr>
        <p:txBody>
          <a:bodyPr wrap="square">
            <a:spAutoFit/>
          </a:bodyPr>
          <a:lstStyle/>
          <a:p>
            <a:pPr marL="457200" indent="-457200">
              <a:lnSpc>
                <a:spcPct val="80000"/>
              </a:lnSpc>
              <a:spcBef>
                <a:spcPct val="50000"/>
              </a:spcBef>
            </a:pPr>
            <a:r>
              <a:rPr kumimoji="1" lang="en-US" altLang="zh-CN" sz="2400" b="1" dirty="0">
                <a:latin typeface="Times New Roman" pitchFamily="18" charset="0"/>
                <a:ea typeface="楷体" pitchFamily="49" charset="-122"/>
                <a:cs typeface="Times New Roman" pitchFamily="18" charset="0"/>
              </a:rPr>
              <a:t>② </a:t>
            </a:r>
            <a:r>
              <a:rPr kumimoji="1" lang="zh-CN" altLang="en-US" sz="2400" b="1" dirty="0">
                <a:latin typeface="Times New Roman" pitchFamily="18" charset="0"/>
                <a:ea typeface="楷体" pitchFamily="49" charset="-122"/>
                <a:cs typeface="Times New Roman" pitchFamily="18" charset="0"/>
              </a:rPr>
              <a:t>惯性 </a:t>
            </a:r>
            <a:r>
              <a:rPr kumimoji="1" lang="en-US" altLang="zh-CN" sz="2400" b="1" i="1" dirty="0" err="1">
                <a:latin typeface="Times New Roman" pitchFamily="18" charset="0"/>
                <a:ea typeface="楷体" pitchFamily="49" charset="-122"/>
                <a:cs typeface="Times New Roman" pitchFamily="18" charset="0"/>
              </a:rPr>
              <a:t>vs</a:t>
            </a:r>
            <a:r>
              <a:rPr kumimoji="1" lang="en-US" altLang="zh-CN" sz="2400" b="1" dirty="0">
                <a:latin typeface="Times New Roman" pitchFamily="18" charset="0"/>
                <a:ea typeface="楷体" pitchFamily="49" charset="-122"/>
                <a:cs typeface="Times New Roman" pitchFamily="18" charset="0"/>
              </a:rPr>
              <a:t> </a:t>
            </a:r>
            <a:r>
              <a:rPr kumimoji="1" lang="zh-CN" altLang="en-US" sz="2400" b="1" dirty="0">
                <a:latin typeface="Times New Roman" pitchFamily="18" charset="0"/>
                <a:ea typeface="楷体" pitchFamily="49" charset="-122"/>
                <a:cs typeface="Times New Roman" pitchFamily="18" charset="0"/>
              </a:rPr>
              <a:t>质量：</a:t>
            </a:r>
            <a:endParaRPr kumimoji="1" lang="zh-CN" altLang="en-US" sz="2400" b="1" dirty="0">
              <a:solidFill>
                <a:srgbClr val="FF0000"/>
              </a:solidFill>
              <a:latin typeface="Times New Roman" pitchFamily="18" charset="0"/>
              <a:ea typeface="楷体" pitchFamily="49" charset="-122"/>
              <a:cs typeface="Times New Roman" pitchFamily="18" charset="0"/>
            </a:endParaRPr>
          </a:p>
        </p:txBody>
      </p:sp>
      <p:sp>
        <p:nvSpPr>
          <p:cNvPr id="36" name="Rectangle 12"/>
          <p:cNvSpPr>
            <a:spLocks noChangeArrowheads="1"/>
          </p:cNvSpPr>
          <p:nvPr/>
        </p:nvSpPr>
        <p:spPr bwMode="auto">
          <a:xfrm>
            <a:off x="5609588" y="4653163"/>
            <a:ext cx="3772642" cy="461665"/>
          </a:xfrm>
          <a:prstGeom prst="rect">
            <a:avLst/>
          </a:prstGeom>
          <a:noFill/>
          <a:ln w="19050">
            <a:noFill/>
            <a:prstDash val="lgDash"/>
            <a:miter lim="800000"/>
            <a:headEnd/>
            <a:tailEnd/>
          </a:ln>
        </p:spPr>
        <p:txBody>
          <a:bodyPr wrap="square">
            <a:spAutoFit/>
          </a:bodyPr>
          <a:lstStyle/>
          <a:p>
            <a:r>
              <a:rPr kumimoji="1" lang="zh-CN" altLang="en-US" sz="2400" b="1" dirty="0">
                <a:latin typeface="Times New Roman" pitchFamily="18" charset="0"/>
                <a:ea typeface="楷体" pitchFamily="49" charset="-122"/>
                <a:cs typeface="Times New Roman" pitchFamily="18" charset="0"/>
              </a:rPr>
              <a:t>①</a:t>
            </a:r>
            <a:r>
              <a:rPr lang="zh-CN" altLang="en-US" sz="2400" b="1" dirty="0">
                <a:latin typeface="Times New Roman" pitchFamily="18" charset="0"/>
                <a:ea typeface="楷体" pitchFamily="49" charset="-122"/>
                <a:cs typeface="Times New Roman" pitchFamily="18" charset="0"/>
              </a:rPr>
              <a:t>一切物体都有惯性。</a:t>
            </a:r>
            <a:endParaRPr kumimoji="1" lang="zh-CN" altLang="en-US" sz="2400" b="1" dirty="0">
              <a:solidFill>
                <a:schemeClr val="tx2"/>
              </a:solidFill>
              <a:latin typeface="Times New Roman" pitchFamily="18" charset="0"/>
              <a:ea typeface="楷体" pitchFamily="49" charset="-122"/>
              <a:cs typeface="Times New Roman" pitchFamily="18" charset="0"/>
            </a:endParaRPr>
          </a:p>
        </p:txBody>
      </p:sp>
      <p:sp>
        <p:nvSpPr>
          <p:cNvPr id="37" name="Rectangle 5"/>
          <p:cNvSpPr>
            <a:spLocks noChangeArrowheads="1"/>
          </p:cNvSpPr>
          <p:nvPr/>
        </p:nvSpPr>
        <p:spPr bwMode="auto">
          <a:xfrm>
            <a:off x="5969628" y="5830385"/>
            <a:ext cx="2808312" cy="387798"/>
          </a:xfrm>
          <a:prstGeom prst="rect">
            <a:avLst/>
          </a:prstGeom>
          <a:noFill/>
          <a:ln w="19050">
            <a:noFill/>
            <a:prstDash val="lgDash"/>
            <a:miter lim="800000"/>
            <a:headEnd/>
            <a:tailEnd/>
          </a:ln>
        </p:spPr>
        <p:txBody>
          <a:bodyPr wrap="square">
            <a:spAutoFit/>
          </a:bodyPr>
          <a:lstStyle/>
          <a:p>
            <a:pPr marL="457200" indent="-457200">
              <a:lnSpc>
                <a:spcPct val="80000"/>
              </a:lnSpc>
              <a:spcBef>
                <a:spcPct val="50000"/>
              </a:spcBef>
            </a:pPr>
            <a:r>
              <a:rPr kumimoji="1" lang="zh-CN" altLang="en-US" sz="2400" b="1" dirty="0">
                <a:solidFill>
                  <a:srgbClr val="C00000"/>
                </a:solidFill>
                <a:latin typeface="Times New Roman" pitchFamily="18" charset="0"/>
                <a:ea typeface="楷体" pitchFamily="49" charset="-122"/>
                <a:cs typeface="Times New Roman" pitchFamily="18" charset="0"/>
              </a:rPr>
              <a:t>质量是惯性的量度 </a:t>
            </a:r>
          </a:p>
        </p:txBody>
      </p:sp>
      <p:cxnSp>
        <p:nvCxnSpPr>
          <p:cNvPr id="38" name="直接连接符 37"/>
          <p:cNvCxnSpPr/>
          <p:nvPr/>
        </p:nvCxnSpPr>
        <p:spPr bwMode="auto">
          <a:xfrm>
            <a:off x="4747012" y="1206000"/>
            <a:ext cx="0" cy="5652000"/>
          </a:xfrm>
          <a:prstGeom prst="line">
            <a:avLst/>
          </a:prstGeom>
          <a:solidFill>
            <a:schemeClr val="accent1"/>
          </a:solidFill>
          <a:ln w="9525" cap="flat" cmpd="sng" algn="ctr">
            <a:solidFill>
              <a:srgbClr val="7030A0"/>
            </a:solidFill>
            <a:prstDash val="sysDash"/>
            <a:round/>
            <a:headEnd type="none" w="med" len="med"/>
            <a:tailEnd type="none" w="med" len="med"/>
          </a:ln>
          <a:effectLst/>
        </p:spPr>
      </p:cxnSp>
      <p:sp>
        <p:nvSpPr>
          <p:cNvPr id="39" name="Rectangle 5"/>
          <p:cNvSpPr>
            <a:spLocks noRot="1" noChangeArrowheads="1"/>
          </p:cNvSpPr>
          <p:nvPr/>
        </p:nvSpPr>
        <p:spPr bwMode="auto">
          <a:xfrm>
            <a:off x="195010" y="1196752"/>
            <a:ext cx="1856710" cy="43204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marL="342900" indent="-342900" fontAlgn="base">
              <a:spcBef>
                <a:spcPct val="50000"/>
              </a:spcBef>
              <a:spcAft>
                <a:spcPct val="0"/>
              </a:spcAft>
              <a:defRPr/>
            </a:pPr>
            <a:r>
              <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1. </a:t>
            </a:r>
            <a:r>
              <a:rPr lang="zh-CN" alt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历史回顾</a:t>
            </a:r>
            <a:endParaRPr lang="en-US" altLang="zh-CN"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endParaRPr>
          </a:p>
        </p:txBody>
      </p:sp>
      <p:sp>
        <p:nvSpPr>
          <p:cNvPr id="40" name="矩形 39"/>
          <p:cNvSpPr/>
          <p:nvPr/>
        </p:nvSpPr>
        <p:spPr>
          <a:xfrm>
            <a:off x="251520" y="1772816"/>
            <a:ext cx="4464496" cy="830997"/>
          </a:xfrm>
          <a:prstGeom prst="rect">
            <a:avLst/>
          </a:prstGeom>
        </p:spPr>
        <p:txBody>
          <a:bodyPr wrap="square">
            <a:spAutoFit/>
          </a:bodyPr>
          <a:lstStyle/>
          <a:p>
            <a:pPr lvl="0"/>
            <a:r>
              <a:rPr lang="en-US" altLang="zh-CN" sz="2400" b="1" dirty="0">
                <a:latin typeface="Times New Roman" pitchFamily="18" charset="0"/>
                <a:ea typeface="华文行楷" pitchFamily="2" charset="-122"/>
                <a:cs typeface="Times New Roman" pitchFamily="18" charset="0"/>
              </a:rPr>
              <a:t>Aristotle </a:t>
            </a:r>
            <a:r>
              <a:rPr lang="zh-CN" altLang="en-US" sz="2400" b="1" dirty="0">
                <a:latin typeface="Times New Roman" pitchFamily="18" charset="0"/>
                <a:ea typeface="华文行楷" pitchFamily="2" charset="-122"/>
                <a:cs typeface="Times New Roman" pitchFamily="18" charset="0"/>
              </a:rPr>
              <a:t>→ </a:t>
            </a:r>
            <a:r>
              <a:rPr lang="en-US" altLang="zh-CN" sz="2400" b="1" dirty="0">
                <a:latin typeface="Times New Roman" pitchFamily="18" charset="0"/>
                <a:ea typeface="华文行楷" pitchFamily="2" charset="-122"/>
                <a:cs typeface="Times New Roman" pitchFamily="18" charset="0"/>
              </a:rPr>
              <a:t>Galileo </a:t>
            </a:r>
            <a:r>
              <a:rPr lang="zh-CN" altLang="en-US" sz="2400" b="1" dirty="0">
                <a:latin typeface="Times New Roman" pitchFamily="18" charset="0"/>
                <a:ea typeface="华文行楷" pitchFamily="2" charset="-122"/>
                <a:cs typeface="Times New Roman" pitchFamily="18" charset="0"/>
              </a:rPr>
              <a:t>→ </a:t>
            </a:r>
            <a:r>
              <a:rPr lang="en-US" altLang="zh-CN" sz="2400" b="1" dirty="0">
                <a:latin typeface="Times New Roman" pitchFamily="18" charset="0"/>
                <a:ea typeface="华文行楷" pitchFamily="2" charset="-122"/>
                <a:cs typeface="Times New Roman" pitchFamily="18" charset="0"/>
              </a:rPr>
              <a:t>Descartes </a:t>
            </a:r>
            <a:r>
              <a:rPr lang="zh-CN" altLang="en-US" sz="2400" b="1" dirty="0">
                <a:latin typeface="Times New Roman" pitchFamily="18" charset="0"/>
                <a:ea typeface="华文行楷" pitchFamily="2" charset="-122"/>
                <a:cs typeface="Times New Roman" pitchFamily="18" charset="0"/>
              </a:rPr>
              <a:t>→ </a:t>
            </a:r>
            <a:r>
              <a:rPr lang="en-US" altLang="zh-CN" sz="2400" b="1" dirty="0">
                <a:latin typeface="Times New Roman" pitchFamily="18" charset="0"/>
                <a:ea typeface="华文行楷" pitchFamily="2" charset="-122"/>
                <a:cs typeface="Times New Roman" pitchFamily="18" charset="0"/>
              </a:rPr>
              <a:t>Newton</a:t>
            </a:r>
            <a:endParaRPr lang="zh-CN" altLang="en-US" sz="2400" dirty="0"/>
          </a:p>
        </p:txBody>
      </p:sp>
      <p:sp>
        <p:nvSpPr>
          <p:cNvPr id="41" name="矩形 40"/>
          <p:cNvSpPr/>
          <p:nvPr/>
        </p:nvSpPr>
        <p:spPr bwMode="auto">
          <a:xfrm>
            <a:off x="4906526" y="1217732"/>
            <a:ext cx="4032448" cy="936104"/>
          </a:xfrm>
          <a:prstGeom prst="rect">
            <a:avLst/>
          </a:prstGeom>
          <a:solidFill>
            <a:schemeClr val="bg1">
              <a:alpha val="46000"/>
            </a:schemeClr>
          </a:solidFill>
          <a:ln w="9525" cap="flat" cmpd="sng" algn="ctr">
            <a:solidFill>
              <a:srgbClr val="3399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42" name="Rectangle 12"/>
          <p:cNvSpPr>
            <a:spLocks noChangeArrowheads="1"/>
          </p:cNvSpPr>
          <p:nvPr/>
        </p:nvSpPr>
        <p:spPr bwMode="auto">
          <a:xfrm>
            <a:off x="4834518" y="1295221"/>
            <a:ext cx="1434298" cy="461665"/>
          </a:xfrm>
          <a:prstGeom prst="rect">
            <a:avLst/>
          </a:prstGeom>
          <a:noFill/>
          <a:ln w="19050">
            <a:noFill/>
            <a:prstDash val="lgDash"/>
            <a:miter lim="800000"/>
            <a:headEnd/>
            <a:tailEnd/>
          </a:ln>
        </p:spPr>
        <p:txBody>
          <a:bodyPr wrap="square">
            <a:spAutoFit/>
          </a:bodyPr>
          <a:lstStyle/>
          <a:p>
            <a:r>
              <a:rPr kumimoji="1" lang="zh-CN" alt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楷体" pitchFamily="49" charset="-122"/>
                <a:cs typeface="Times New Roman" pitchFamily="18" charset="0"/>
              </a:rPr>
              <a:t>含义：</a:t>
            </a:r>
            <a:endParaRPr kumimoji="1" lang="zh-CN" altLang="en-US" sz="2400" b="1" dirty="0">
              <a:solidFill>
                <a:schemeClr val="tx2"/>
              </a:solidFill>
              <a:latin typeface="Times New Roman" pitchFamily="18" charset="0"/>
              <a:ea typeface="楷体" pitchFamily="49" charset="-122"/>
              <a:cs typeface="Times New Roman" pitchFamily="18" charset="0"/>
            </a:endParaRPr>
          </a:p>
        </p:txBody>
      </p:sp>
      <p:sp>
        <p:nvSpPr>
          <p:cNvPr id="43" name="Rectangle 5"/>
          <p:cNvSpPr>
            <a:spLocks noChangeArrowheads="1"/>
          </p:cNvSpPr>
          <p:nvPr/>
        </p:nvSpPr>
        <p:spPr bwMode="auto">
          <a:xfrm>
            <a:off x="5646638" y="1361748"/>
            <a:ext cx="2309602" cy="387798"/>
          </a:xfrm>
          <a:prstGeom prst="rect">
            <a:avLst/>
          </a:prstGeom>
          <a:noFill/>
          <a:ln w="19050">
            <a:noFill/>
            <a:prstDash val="lgDash"/>
            <a:miter lim="800000"/>
            <a:headEnd/>
            <a:tailEnd/>
          </a:ln>
        </p:spPr>
        <p:txBody>
          <a:bodyPr wrap="square">
            <a:spAutoFit/>
          </a:bodyPr>
          <a:lstStyle/>
          <a:p>
            <a:pPr marL="457200" indent="-457200">
              <a:lnSpc>
                <a:spcPct val="80000"/>
              </a:lnSpc>
              <a:spcBef>
                <a:spcPct val="50000"/>
              </a:spcBef>
            </a:pPr>
            <a:r>
              <a:rPr kumimoji="1" lang="en-US" altLang="zh-CN" sz="2400" b="1" dirty="0">
                <a:latin typeface="Times New Roman" pitchFamily="18" charset="0"/>
                <a:ea typeface="楷体" pitchFamily="49" charset="-122"/>
                <a:cs typeface="Times New Roman" pitchFamily="18" charset="0"/>
              </a:rPr>
              <a:t>② </a:t>
            </a:r>
            <a:r>
              <a:rPr kumimoji="1" lang="zh-CN" altLang="en-US" sz="2400" b="1" dirty="0">
                <a:latin typeface="Times New Roman" pitchFamily="18" charset="0"/>
                <a:ea typeface="楷体" pitchFamily="49" charset="-122"/>
                <a:cs typeface="Times New Roman" pitchFamily="18" charset="0"/>
              </a:rPr>
              <a:t>受外力</a:t>
            </a:r>
            <a:r>
              <a:rPr kumimoji="1" lang="en-US" altLang="zh-CN" sz="2400" b="1" dirty="0">
                <a:latin typeface="Times New Roman" pitchFamily="18" charset="0"/>
                <a:ea typeface="楷体" pitchFamily="49" charset="-122"/>
                <a:cs typeface="Times New Roman" pitchFamily="18" charset="0"/>
              </a:rPr>
              <a:t>(</a:t>
            </a:r>
            <a:r>
              <a:rPr kumimoji="1" lang="en-US" altLang="zh-CN" sz="2400" b="1" i="1" dirty="0">
                <a:latin typeface="Times New Roman" pitchFamily="18" charset="0"/>
                <a:ea typeface="楷体" pitchFamily="49" charset="-122"/>
                <a:cs typeface="Times New Roman" pitchFamily="18" charset="0"/>
              </a:rPr>
              <a:t>F </a:t>
            </a:r>
            <a:r>
              <a:rPr kumimoji="1" lang="zh-CN" altLang="en-US" sz="2400" b="1" baseline="-25000" dirty="0">
                <a:latin typeface="Times New Roman" pitchFamily="18" charset="0"/>
                <a:ea typeface="楷体" pitchFamily="49" charset="-122"/>
                <a:cs typeface="Times New Roman" pitchFamily="18" charset="0"/>
              </a:rPr>
              <a:t> </a:t>
            </a:r>
            <a:r>
              <a:rPr kumimoji="1" lang="zh-CN" altLang="en-US" sz="2400" b="1" dirty="0">
                <a:latin typeface="Times New Roman" pitchFamily="18" charset="0"/>
                <a:ea typeface="楷体" pitchFamily="49" charset="-122"/>
                <a:cs typeface="Times New Roman" pitchFamily="18" charset="0"/>
              </a:rPr>
              <a:t>≠ </a:t>
            </a:r>
            <a:r>
              <a:rPr kumimoji="1" lang="en-US" altLang="zh-CN" sz="2400" b="1" dirty="0">
                <a:latin typeface="Times New Roman" pitchFamily="18" charset="0"/>
                <a:ea typeface="楷体" pitchFamily="49" charset="-122"/>
                <a:cs typeface="Times New Roman" pitchFamily="18" charset="0"/>
              </a:rPr>
              <a:t>0)</a:t>
            </a:r>
            <a:endParaRPr kumimoji="1" lang="zh-CN" altLang="en-US" sz="2400" b="1" dirty="0">
              <a:solidFill>
                <a:srgbClr val="FF0000"/>
              </a:solidFill>
              <a:latin typeface="Times New Roman" pitchFamily="18" charset="0"/>
              <a:ea typeface="楷体" pitchFamily="49" charset="-122"/>
              <a:cs typeface="Times New Roman" pitchFamily="18" charset="0"/>
            </a:endParaRPr>
          </a:p>
        </p:txBody>
      </p:sp>
      <p:sp>
        <p:nvSpPr>
          <p:cNvPr id="46" name="Rectangle 5"/>
          <p:cNvSpPr>
            <a:spLocks noChangeArrowheads="1"/>
          </p:cNvSpPr>
          <p:nvPr/>
        </p:nvSpPr>
        <p:spPr bwMode="auto">
          <a:xfrm>
            <a:off x="7020136" y="1721788"/>
            <a:ext cx="1440160" cy="387798"/>
          </a:xfrm>
          <a:prstGeom prst="rect">
            <a:avLst/>
          </a:prstGeom>
          <a:noFill/>
          <a:ln w="19050">
            <a:noFill/>
            <a:prstDash val="lgDash"/>
            <a:miter lim="800000"/>
            <a:headEnd/>
            <a:tailEnd/>
          </a:ln>
        </p:spPr>
        <p:txBody>
          <a:bodyPr wrap="square">
            <a:spAutoFit/>
          </a:bodyPr>
          <a:lstStyle/>
          <a:p>
            <a:pPr marL="457200" indent="-457200">
              <a:lnSpc>
                <a:spcPct val="80000"/>
              </a:lnSpc>
              <a:spcBef>
                <a:spcPct val="50000"/>
              </a:spcBef>
            </a:pPr>
            <a:r>
              <a:rPr kumimoji="1" lang="zh-CN" altLang="en-US" sz="2400" b="1" dirty="0">
                <a:latin typeface="Times New Roman" pitchFamily="18" charset="0"/>
                <a:ea typeface="楷体" pitchFamily="49" charset="-122"/>
                <a:cs typeface="Times New Roman" pitchFamily="18" charset="0"/>
              </a:rPr>
              <a:t>→ </a:t>
            </a:r>
            <a:r>
              <a:rPr kumimoji="1" lang="en-US" altLang="zh-CN" sz="2400" b="1" i="1" dirty="0">
                <a:solidFill>
                  <a:srgbClr val="C00000"/>
                </a:solidFill>
                <a:latin typeface="Times New Roman" pitchFamily="18" charset="0"/>
                <a:ea typeface="楷体" pitchFamily="49" charset="-122"/>
                <a:cs typeface="Times New Roman" pitchFamily="18" charset="0"/>
              </a:rPr>
              <a:t>a</a:t>
            </a:r>
            <a:r>
              <a:rPr kumimoji="1" lang="zh-CN" altLang="en-US" sz="2400" b="1" dirty="0">
                <a:solidFill>
                  <a:srgbClr val="C00000"/>
                </a:solidFill>
                <a:latin typeface="Times New Roman" pitchFamily="18" charset="0"/>
                <a:ea typeface="楷体" pitchFamily="49" charset="-122"/>
                <a:cs typeface="Times New Roman" pitchFamily="18" charset="0"/>
              </a:rPr>
              <a:t> ≠ </a:t>
            </a:r>
            <a:r>
              <a:rPr kumimoji="1" lang="en-US" altLang="zh-CN" sz="2400" b="1" dirty="0">
                <a:solidFill>
                  <a:srgbClr val="C00000"/>
                </a:solidFill>
                <a:latin typeface="Times New Roman" pitchFamily="18" charset="0"/>
                <a:ea typeface="楷体" pitchFamily="49" charset="-122"/>
                <a:cs typeface="Times New Roman" pitchFamily="18" charset="0"/>
              </a:rPr>
              <a:t>0</a:t>
            </a:r>
            <a:r>
              <a:rPr kumimoji="1" lang="zh-CN" altLang="en-US" sz="2400" b="1" dirty="0">
                <a:solidFill>
                  <a:srgbClr val="C00000"/>
                </a:solidFill>
                <a:latin typeface="Times New Roman" pitchFamily="18" charset="0"/>
                <a:ea typeface="楷体" pitchFamily="49" charset="-122"/>
                <a:cs typeface="Times New Roman" pitchFamily="18" charset="0"/>
              </a:rPr>
              <a:t> </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5000" b="-55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67544" y="857232"/>
            <a:ext cx="8229600" cy="1785950"/>
          </a:xfrm>
          <a:solidFill>
            <a:schemeClr val="bg1">
              <a:alpha val="73000"/>
            </a:schemeClr>
          </a:solidFill>
        </p:spPr>
        <p:txBody>
          <a:bodyPr>
            <a:noAutofit/>
          </a:bodyPr>
          <a:lstStyle/>
          <a:p>
            <a:r>
              <a:rPr lang="en-US" altLang="zh-CN" sz="5400" b="1" dirty="0">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rPr>
              <a:t>§</a:t>
            </a:r>
            <a:r>
              <a:rPr lang="en-US" altLang="zh-CN" sz="5400" b="1" dirty="0">
                <a:latin typeface="华文新魏" pitchFamily="2" charset="-122"/>
                <a:ea typeface="华文新魏" pitchFamily="2" charset="-122"/>
                <a:cs typeface="Times New Roman" pitchFamily="18" charset="0"/>
              </a:rPr>
              <a:t>4 </a:t>
            </a:r>
            <a:r>
              <a:rPr lang="zh-CN" altLang="en-US" sz="5400" b="1" dirty="0">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rPr>
              <a:t>牛顿运动定律 </a:t>
            </a:r>
            <a:r>
              <a:rPr lang="en-US" altLang="zh-CN" sz="5400" b="1">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rPr>
              <a:t>(Newton</a:t>
            </a:r>
            <a:r>
              <a:rPr lang="en-US" altLang="zh-CN" sz="5400" b="1">
                <a:effectLst>
                  <a:outerShdw blurRad="38100" dist="38100" dir="2700000" algn="tl">
                    <a:srgbClr val="000000">
                      <a:alpha val="43137"/>
                    </a:srgbClr>
                  </a:outerShdw>
                </a:effectLst>
                <a:latin typeface="Times New Roman" panose="02020603050405020304" pitchFamily="18" charset="0"/>
                <a:ea typeface="华文新魏" pitchFamily="2" charset="-122"/>
                <a:cs typeface="Times New Roman" panose="02020603050405020304" pitchFamily="18" charset="0"/>
              </a:rPr>
              <a:t>’</a:t>
            </a:r>
            <a:r>
              <a:rPr lang="en-US" altLang="zh-CN" sz="5400" b="1">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rPr>
              <a:t>s </a:t>
            </a:r>
            <a:r>
              <a:rPr lang="en-US" altLang="zh-CN" sz="5400" b="1" dirty="0">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rPr>
              <a:t>Laws of Motion)</a:t>
            </a:r>
            <a:endParaRPr lang="zh-CN" altLang="en-US" sz="5400" b="1" dirty="0">
              <a:effectLst>
                <a:outerShdw blurRad="38100" dist="38100" dir="2700000" algn="tl">
                  <a:srgbClr val="000000">
                    <a:alpha val="43137"/>
                  </a:srgbClr>
                </a:outerShdw>
              </a:effectLst>
              <a:latin typeface="华文新魏" pitchFamily="2" charset="-122"/>
              <a:ea typeface="华文新魏" pitchFamily="2" charset="-122"/>
              <a:cs typeface="Times New Roman" pitchFamily="18" charset="0"/>
            </a:endParaRPr>
          </a:p>
        </p:txBody>
      </p:sp>
      <p:sp>
        <p:nvSpPr>
          <p:cNvPr id="3" name="内容占位符 2"/>
          <p:cNvSpPr>
            <a:spLocks noGrp="1"/>
          </p:cNvSpPr>
          <p:nvPr>
            <p:ph idx="1"/>
          </p:nvPr>
        </p:nvSpPr>
        <p:spPr>
          <a:xfrm>
            <a:off x="456496" y="3286124"/>
            <a:ext cx="8229232" cy="1727052"/>
          </a:xfrm>
          <a:solidFill>
            <a:schemeClr val="bg1">
              <a:alpha val="73000"/>
            </a:schemeClr>
          </a:solidFill>
        </p:spPr>
        <p:txBody>
          <a:bodyPr>
            <a:noAutofit/>
          </a:bodyPr>
          <a:lstStyle/>
          <a:p>
            <a:pPr algn="ctr">
              <a:buNone/>
            </a:pPr>
            <a:r>
              <a:rPr lang="en-US" altLang="zh-CN" sz="4800" b="1" dirty="0">
                <a:solidFill>
                  <a:srgbClr val="FF0066"/>
                </a:solidFill>
                <a:latin typeface="Times New Roman" pitchFamily="18" charset="0"/>
                <a:ea typeface="楷体" pitchFamily="49" charset="-122"/>
                <a:cs typeface="Times New Roman" pitchFamily="18" charset="0"/>
              </a:rPr>
              <a:t>4.1</a:t>
            </a:r>
            <a:r>
              <a:rPr lang="zh-CN" altLang="en-US" sz="4800" b="1" dirty="0">
                <a:solidFill>
                  <a:srgbClr val="FF0066"/>
                </a:solidFill>
                <a:latin typeface="Times New Roman" pitchFamily="18" charset="0"/>
                <a:ea typeface="楷体" pitchFamily="49" charset="-122"/>
                <a:cs typeface="Times New Roman" pitchFamily="18" charset="0"/>
              </a:rPr>
              <a:t> </a:t>
            </a:r>
            <a:r>
              <a:rPr lang="zh-CN" altLang="en-US" sz="4800" b="1" dirty="0">
                <a:solidFill>
                  <a:srgbClr val="FF0066"/>
                </a:solidFill>
                <a:latin typeface="华文新魏" pitchFamily="2" charset="-122"/>
                <a:ea typeface="华文新魏" pitchFamily="2" charset="-122"/>
                <a:cs typeface="Times New Roman" pitchFamily="18" charset="0"/>
              </a:rPr>
              <a:t>牛顿第一定律</a:t>
            </a:r>
            <a:endParaRPr lang="en-US" altLang="zh-CN" sz="4800" b="1" dirty="0">
              <a:solidFill>
                <a:srgbClr val="FF0066"/>
              </a:solidFill>
              <a:latin typeface="华文新魏" pitchFamily="2" charset="-122"/>
              <a:ea typeface="华文新魏" pitchFamily="2" charset="-122"/>
              <a:cs typeface="Times New Roman" pitchFamily="18" charset="0"/>
            </a:endParaRPr>
          </a:p>
          <a:p>
            <a:pPr algn="ctr">
              <a:buNone/>
            </a:pPr>
            <a:r>
              <a:rPr lang="en-US" altLang="zh-CN" sz="4800" b="1" dirty="0">
                <a:solidFill>
                  <a:srgbClr val="FF0066"/>
                </a:solidFill>
                <a:latin typeface="Times New Roman" pitchFamily="18" charset="0"/>
                <a:ea typeface="楷体" pitchFamily="49" charset="-122"/>
                <a:cs typeface="Times New Roman" pitchFamily="18" charset="0"/>
              </a:rPr>
              <a:t>(Newton’s First Law)</a:t>
            </a:r>
            <a:endParaRPr lang="zh-CN" altLang="en-US" sz="4800" b="1" dirty="0">
              <a:solidFill>
                <a:srgbClr val="FF0066"/>
              </a:solidFill>
              <a:latin typeface="Times New Roman" pitchFamily="18" charset="0"/>
              <a:ea typeface="楷体" pitchFamily="49"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30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500"/>
                                        <p:tgtEl>
                                          <p:spTgt spid="3">
                                            <p:bg/>
                                          </p:spTgt>
                                        </p:tgtEl>
                                      </p:cBhvr>
                                    </p:animEffect>
                                  </p:childTnLst>
                                </p:cTn>
                              </p:par>
                              <p:par>
                                <p:cTn id="12" presetID="22" presetClass="entr" presetSubtype="8" fill="hold" grpId="0" nodeType="withEffect">
                                  <p:stCondLst>
                                    <p:cond delay="3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par>
                                <p:cTn id="15" presetID="22" presetClass="entr" presetSubtype="8" fill="hold" grpId="0" nodeType="withEffect">
                                  <p:stCondLst>
                                    <p:cond delay="3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3" name="Rectangle 5"/>
          <p:cNvSpPr>
            <a:spLocks noRot="1" noChangeArrowheads="1"/>
          </p:cNvSpPr>
          <p:nvPr/>
        </p:nvSpPr>
        <p:spPr bwMode="auto">
          <a:xfrm>
            <a:off x="179512" y="222920"/>
            <a:ext cx="3059864" cy="6858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marL="342900" indent="-342900" fontAlgn="base">
              <a:spcBef>
                <a:spcPct val="50000"/>
              </a:spcBef>
              <a:spcAft>
                <a:spcPct val="0"/>
              </a:spcAft>
              <a:defRPr/>
            </a:pPr>
            <a:r>
              <a:rPr lang="en-US" altLang="zh-CN"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1. </a:t>
            </a:r>
            <a:r>
              <a:rPr lang="zh-CN" alt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历史的回顾</a:t>
            </a:r>
          </a:p>
        </p:txBody>
      </p:sp>
      <p:graphicFrame>
        <p:nvGraphicFramePr>
          <p:cNvPr id="14" name="图示 13"/>
          <p:cNvGraphicFramePr/>
          <p:nvPr/>
        </p:nvGraphicFramePr>
        <p:xfrm>
          <a:off x="285720" y="4857784"/>
          <a:ext cx="8572560" cy="1928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srcRect l="7917" r="5391"/>
          <a:stretch>
            <a:fillRect/>
          </a:stretch>
        </p:blipFill>
        <p:spPr bwMode="auto">
          <a:xfrm>
            <a:off x="251520" y="3284984"/>
            <a:ext cx="6651572" cy="2772000"/>
          </a:xfrm>
          <a:prstGeom prst="rect">
            <a:avLst/>
          </a:prstGeom>
          <a:noFill/>
          <a:ln w="9525">
            <a:noFill/>
            <a:miter lim="800000"/>
            <a:headEnd/>
            <a:tailEnd/>
          </a:ln>
          <a:effectLst/>
        </p:spPr>
      </p:pic>
      <p:pic>
        <p:nvPicPr>
          <p:cNvPr id="3074" name="Picture 2" descr="http://news.lnd.com.cn/xwzx/htm/attachement/jpg/site1/20100528/291e438cd6cc611f12788d6f.jpg"/>
          <p:cNvPicPr>
            <a:picLocks noChangeAspect="1" noChangeArrowheads="1"/>
          </p:cNvPicPr>
          <p:nvPr/>
        </p:nvPicPr>
        <p:blipFill>
          <a:blip r:embed="rId9" cstate="print"/>
          <a:srcRect/>
          <a:stretch>
            <a:fillRect/>
          </a:stretch>
        </p:blipFill>
        <p:spPr bwMode="auto">
          <a:xfrm>
            <a:off x="4499992" y="3284984"/>
            <a:ext cx="4435200" cy="2772000"/>
          </a:xfrm>
          <a:prstGeom prst="rect">
            <a:avLst/>
          </a:prstGeom>
          <a:noFill/>
        </p:spPr>
      </p:pic>
      <p:sp>
        <p:nvSpPr>
          <p:cNvPr id="13" name="矩形 12"/>
          <p:cNvSpPr/>
          <p:nvPr/>
        </p:nvSpPr>
        <p:spPr bwMode="auto">
          <a:xfrm>
            <a:off x="611560" y="1340768"/>
            <a:ext cx="7891399" cy="1340285"/>
          </a:xfrm>
          <a:prstGeom prst="rect">
            <a:avLst/>
          </a:prstGeom>
          <a:solidFill>
            <a:schemeClr val="bg1">
              <a:alpha val="46000"/>
            </a:schemeClr>
          </a:solidFill>
          <a:ln w="9525" cap="flat" cmpd="sng" algn="ctr">
            <a:solidFill>
              <a:srgbClr val="3399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7" name="矩形 6"/>
          <p:cNvSpPr/>
          <p:nvPr/>
        </p:nvSpPr>
        <p:spPr>
          <a:xfrm>
            <a:off x="1514169" y="1672941"/>
            <a:ext cx="4915299" cy="523220"/>
          </a:xfrm>
          <a:prstGeom prst="rect">
            <a:avLst/>
          </a:prstGeom>
        </p:spPr>
        <p:txBody>
          <a:bodyPr wrap="square">
            <a:spAutoFit/>
          </a:bodyPr>
          <a:lstStyle/>
          <a:p>
            <a:r>
              <a:rPr lang="zh-CN" altLang="en-US" sz="2800" b="1" dirty="0">
                <a:latin typeface="Times New Roman" pitchFamily="18" charset="0"/>
                <a:ea typeface="楷体" pitchFamily="49" charset="-122"/>
                <a:cs typeface="Times New Roman" pitchFamily="18" charset="0"/>
              </a:rPr>
              <a:t>运动和力之间有什么关系？</a:t>
            </a:r>
            <a:endParaRPr lang="zh-CN" altLang="en-US" sz="2800" b="1" dirty="0">
              <a:solidFill>
                <a:srgbClr val="000066"/>
              </a:solidFill>
              <a:latin typeface="楷体" pitchFamily="49" charset="-122"/>
              <a:ea typeface="楷体" pitchFamily="49" charset="-122"/>
              <a:cs typeface="Times New Roman" pitchFamily="18" charset="0"/>
            </a:endParaRPr>
          </a:p>
        </p:txBody>
      </p:sp>
      <p:pic>
        <p:nvPicPr>
          <p:cNvPr id="8" name="图片 7" descr="1439557900.png"/>
          <p:cNvPicPr>
            <a:picLocks noChangeAspect="1"/>
          </p:cNvPicPr>
          <p:nvPr/>
        </p:nvPicPr>
        <p:blipFill>
          <a:blip r:embed="rId10" cstate="print"/>
          <a:stretch>
            <a:fillRect/>
          </a:stretch>
        </p:blipFill>
        <p:spPr>
          <a:xfrm>
            <a:off x="512285" y="1469260"/>
            <a:ext cx="1199268" cy="1199268"/>
          </a:xfrm>
          <a:prstGeom prst="rect">
            <a:avLst/>
          </a:prstGeom>
        </p:spPr>
      </p:pic>
      <p:graphicFrame>
        <p:nvGraphicFramePr>
          <p:cNvPr id="10" name="图示 9"/>
          <p:cNvGraphicFramePr/>
          <p:nvPr>
            <p:extLst>
              <p:ext uri="{D42A27DB-BD31-4B8C-83A1-F6EECF244321}">
                <p14:modId xmlns:p14="http://schemas.microsoft.com/office/powerpoint/2010/main" val="1947688606"/>
              </p:ext>
            </p:extLst>
          </p:nvPr>
        </p:nvGraphicFramePr>
        <p:xfrm>
          <a:off x="179512" y="1000108"/>
          <a:ext cx="8712968" cy="192882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linds(horizont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6133"/>
                                        </p:tgtEl>
                                        <p:attrNameLst>
                                          <p:attrName>style.visibility</p:attrName>
                                        </p:attrNameLst>
                                      </p:cBhvr>
                                      <p:to>
                                        <p:strVal val="visible"/>
                                      </p:to>
                                    </p:set>
                                  </p:childTnLst>
                                </p:cTn>
                              </p:par>
                            </p:childTnLst>
                          </p:cTn>
                        </p:par>
                        <p:par>
                          <p:cTn id="29" fill="hold">
                            <p:stCondLst>
                              <p:cond delay="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3" grpId="0" animBg="1"/>
      <p:bldP spid="13" grpId="0" animBg="1"/>
      <p:bldP spid="7" grpId="0"/>
      <p:bldGraphic spid="1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Text Box 4"/>
          <p:cNvSpPr txBox="1">
            <a:spLocks noChangeArrowheads="1"/>
          </p:cNvSpPr>
          <p:nvPr/>
        </p:nvSpPr>
        <p:spPr bwMode="auto">
          <a:xfrm>
            <a:off x="285720" y="1500198"/>
            <a:ext cx="4929190" cy="707886"/>
          </a:xfrm>
          <a:prstGeom prst="rect">
            <a:avLst/>
          </a:prstGeom>
          <a:solidFill>
            <a:srgbClr val="FFFFFF">
              <a:alpha val="80000"/>
            </a:srgbClr>
          </a:solidFill>
          <a:ln w="19050">
            <a:noFill/>
            <a:prstDash val="lgDash"/>
            <a:miter lim="800000"/>
            <a:headEnd/>
            <a:tailEnd/>
          </a:ln>
          <a:effectLst/>
        </p:spPr>
        <p:txBody>
          <a:bodyPr wrap="square">
            <a:spAutoFit/>
          </a:bodyPr>
          <a:lstStyle/>
          <a:p>
            <a:pPr>
              <a:spcBef>
                <a:spcPct val="50000"/>
              </a:spcBef>
              <a:defRPr/>
            </a:pPr>
            <a:endParaRPr lang="zh-CN" altLang="en-US" sz="4000" b="1" dirty="0">
              <a:latin typeface="楷体" pitchFamily="49" charset="-122"/>
              <a:ea typeface="楷体" pitchFamily="49" charset="-122"/>
            </a:endParaRPr>
          </a:p>
        </p:txBody>
      </p:sp>
      <p:sp>
        <p:nvSpPr>
          <p:cNvPr id="176133" name="Rectangle 5"/>
          <p:cNvSpPr>
            <a:spLocks noRot="1" noChangeArrowheads="1"/>
          </p:cNvSpPr>
          <p:nvPr/>
        </p:nvSpPr>
        <p:spPr bwMode="auto">
          <a:xfrm>
            <a:off x="143984" y="116632"/>
            <a:ext cx="3131872" cy="62068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defRPr/>
            </a:pPr>
            <a:r>
              <a:rPr lang="en-US" altLang="zh-CN"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1. </a:t>
            </a:r>
            <a:r>
              <a:rPr lang="zh-CN" alt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历史的回顾</a:t>
            </a:r>
          </a:p>
        </p:txBody>
      </p:sp>
      <p:graphicFrame>
        <p:nvGraphicFramePr>
          <p:cNvPr id="10" name="图示 9"/>
          <p:cNvGraphicFramePr/>
          <p:nvPr/>
        </p:nvGraphicFramePr>
        <p:xfrm>
          <a:off x="179512" y="785818"/>
          <a:ext cx="8728466" cy="1928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图示 12"/>
          <p:cNvGraphicFramePr/>
          <p:nvPr/>
        </p:nvGraphicFramePr>
        <p:xfrm>
          <a:off x="179512" y="2714644"/>
          <a:ext cx="8730000" cy="18573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矩形 7"/>
          <p:cNvSpPr/>
          <p:nvPr/>
        </p:nvSpPr>
        <p:spPr>
          <a:xfrm>
            <a:off x="3543312" y="3060249"/>
            <a:ext cx="5538696" cy="584775"/>
          </a:xfrm>
          <a:prstGeom prst="rect">
            <a:avLst/>
          </a:prstGeom>
        </p:spPr>
        <p:txBody>
          <a:bodyPr wrap="none">
            <a:spAutoFit/>
          </a:bodyPr>
          <a:lstStyle/>
          <a:p>
            <a:pPr lvl="0"/>
            <a:r>
              <a:rPr lang="zh-CN" altLang="en-US" sz="3200" b="1" dirty="0">
                <a:latin typeface="楷体" pitchFamily="49" charset="-122"/>
                <a:ea typeface="楷体" pitchFamily="49" charset="-122"/>
              </a:rPr>
              <a:t>（猜想</a:t>
            </a:r>
            <a:r>
              <a:rPr lang="zh-CN" altLang="en-US" sz="3200" dirty="0">
                <a:latin typeface="楷体" pitchFamily="49" charset="-122"/>
                <a:ea typeface="楷体" pitchFamily="49" charset="-122"/>
              </a:rPr>
              <a:t>→</a:t>
            </a:r>
            <a:r>
              <a:rPr lang="zh-CN" altLang="en-US" sz="3200" b="1" dirty="0">
                <a:latin typeface="楷体" pitchFamily="49" charset="-122"/>
                <a:ea typeface="楷体" pitchFamily="49" charset="-122"/>
                <a:hlinkClick r:id="rId13" action="ppaction://hlinkfile"/>
              </a:rPr>
              <a:t>实验→推理</a:t>
            </a:r>
            <a:r>
              <a:rPr lang="zh-CN" altLang="en-US" sz="3200" b="1" dirty="0">
                <a:latin typeface="楷体" pitchFamily="49" charset="-122"/>
                <a:ea typeface="楷体" pitchFamily="49" charset="-122"/>
              </a:rPr>
              <a:t>→结论）</a:t>
            </a:r>
            <a:endParaRPr lang="zh-CN" altLang="en-US" sz="3200" dirty="0"/>
          </a:p>
        </p:txBody>
      </p:sp>
      <p:sp>
        <p:nvSpPr>
          <p:cNvPr id="9" name="矩形 8"/>
          <p:cNvSpPr/>
          <p:nvPr/>
        </p:nvSpPr>
        <p:spPr>
          <a:xfrm>
            <a:off x="2170223" y="3625860"/>
            <a:ext cx="6722258" cy="954107"/>
          </a:xfrm>
          <a:prstGeom prst="rect">
            <a:avLst/>
          </a:prstGeom>
        </p:spPr>
        <p:txBody>
          <a:bodyPr wrap="square">
            <a:spAutoFit/>
          </a:bodyPr>
          <a:lstStyle/>
          <a:p>
            <a:pPr lvl="0">
              <a:buFont typeface="Arial" pitchFamily="34" charset="0"/>
              <a:buChar char="•"/>
            </a:pPr>
            <a:r>
              <a:rPr lang="zh-CN" altLang="en-US" sz="2800" b="1" dirty="0">
                <a:latin typeface="楷体" pitchFamily="49" charset="-122"/>
                <a:ea typeface="楷体" pitchFamily="49" charset="-122"/>
              </a:rPr>
              <a:t> 若水平面</a:t>
            </a:r>
            <a:r>
              <a:rPr lang="zh-CN" altLang="en-US" sz="2800" b="1" dirty="0">
                <a:solidFill>
                  <a:srgbClr val="C00000"/>
                </a:solidFill>
                <a:latin typeface="楷体" pitchFamily="49" charset="-122"/>
                <a:ea typeface="楷体" pitchFamily="49" charset="-122"/>
              </a:rPr>
              <a:t>没有摩擦阻力</a:t>
            </a:r>
            <a:r>
              <a:rPr lang="zh-CN" altLang="en-US" sz="2800" b="1" dirty="0">
                <a:latin typeface="楷体" pitchFamily="49" charset="-122"/>
                <a:ea typeface="楷体" pitchFamily="49" charset="-122"/>
              </a:rPr>
              <a:t>，球将</a:t>
            </a:r>
            <a:r>
              <a:rPr lang="zh-CN" altLang="en-US" sz="2800" b="1" dirty="0">
                <a:solidFill>
                  <a:srgbClr val="C00000"/>
                </a:solidFill>
                <a:latin typeface="楷体" pitchFamily="49" charset="-122"/>
                <a:ea typeface="楷体" pitchFamily="49" charset="-122"/>
              </a:rPr>
              <a:t>永远运动</a:t>
            </a:r>
            <a:endParaRPr lang="en-US" altLang="zh-CN" sz="2800" b="1" dirty="0">
              <a:solidFill>
                <a:srgbClr val="C00000"/>
              </a:solidFill>
              <a:latin typeface="楷体" pitchFamily="49" charset="-122"/>
              <a:ea typeface="楷体" pitchFamily="49" charset="-122"/>
            </a:endParaRPr>
          </a:p>
          <a:p>
            <a:pPr lvl="0" indent="-108000"/>
            <a:r>
              <a:rPr lang="en-US" altLang="zh-CN" sz="2800" b="1" dirty="0">
                <a:solidFill>
                  <a:srgbClr val="C00000"/>
                </a:solidFill>
                <a:latin typeface="楷体" pitchFamily="49" charset="-122"/>
                <a:ea typeface="楷体" pitchFamily="49" charset="-122"/>
              </a:rPr>
              <a:t> </a:t>
            </a:r>
            <a:r>
              <a:rPr lang="zh-CN" altLang="en-US" sz="2800" b="1" dirty="0">
                <a:latin typeface="楷体" pitchFamily="49" charset="-122"/>
                <a:ea typeface="楷体" pitchFamily="49" charset="-122"/>
              </a:rPr>
              <a:t>下去。</a:t>
            </a:r>
          </a:p>
        </p:txBody>
      </p:sp>
      <p:grpSp>
        <p:nvGrpSpPr>
          <p:cNvPr id="11" name="Group 3"/>
          <p:cNvGrpSpPr>
            <a:grpSpLocks/>
          </p:cNvGrpSpPr>
          <p:nvPr/>
        </p:nvGrpSpPr>
        <p:grpSpPr bwMode="auto">
          <a:xfrm>
            <a:off x="179512" y="4617317"/>
            <a:ext cx="8785227" cy="2195518"/>
            <a:chOff x="136" y="778"/>
            <a:chExt cx="5534" cy="1383"/>
          </a:xfrm>
        </p:grpSpPr>
        <p:sp>
          <p:nvSpPr>
            <p:cNvPr id="12" name="AutoShape 4"/>
            <p:cNvSpPr>
              <a:spLocks noChangeArrowheads="1"/>
            </p:cNvSpPr>
            <p:nvPr/>
          </p:nvSpPr>
          <p:spPr bwMode="auto">
            <a:xfrm>
              <a:off x="136" y="778"/>
              <a:ext cx="5465" cy="1383"/>
            </a:xfrm>
            <a:prstGeom prst="horizontalScrol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zh-CN" altLang="en-US"/>
            </a:p>
          </p:txBody>
        </p:sp>
        <p:sp>
          <p:nvSpPr>
            <p:cNvPr id="16" name="Text Box 5"/>
            <p:cNvSpPr txBox="1">
              <a:spLocks noChangeArrowheads="1"/>
            </p:cNvSpPr>
            <p:nvPr/>
          </p:nvSpPr>
          <p:spPr bwMode="auto">
            <a:xfrm>
              <a:off x="272" y="1050"/>
              <a:ext cx="5398" cy="940"/>
            </a:xfrm>
            <a:prstGeom prst="rect">
              <a:avLst/>
            </a:prstGeom>
            <a:noFill/>
            <a:ln w="38100" algn="ctr">
              <a:noFill/>
              <a:miter lim="800000"/>
              <a:headEnd/>
              <a:tailEnd/>
            </a:ln>
            <a:effectLst/>
          </p:spPr>
          <p:txBody>
            <a:bodyPr wrap="square">
              <a:spAutoFit/>
            </a:bodyPr>
            <a:lstStyle/>
            <a:p>
              <a:pPr>
                <a:spcBef>
                  <a:spcPct val="50000"/>
                </a:spcBef>
              </a:pPr>
              <a:r>
                <a:rPr lang="zh-CN" altLang="en-US" sz="2600" b="1" dirty="0">
                  <a:latin typeface="华文行楷" pitchFamily="2" charset="-122"/>
                  <a:ea typeface="华文行楷" pitchFamily="2" charset="-122"/>
                </a:rPr>
                <a:t>伽利略的发现以及他所应用的科学的推理方法是人类思想史上最伟大的成就之一，而且标志着物理学的真正开端。</a:t>
              </a:r>
            </a:p>
            <a:p>
              <a:pPr>
                <a:spcBef>
                  <a:spcPct val="50000"/>
                </a:spcBef>
              </a:pPr>
              <a:r>
                <a:rPr lang="zh-CN" altLang="en-US" sz="2600" b="1" dirty="0">
                  <a:latin typeface="华文行楷" pitchFamily="2" charset="-122"/>
                  <a:ea typeface="华文行楷" pitchFamily="2" charset="-122"/>
                </a:rPr>
                <a:t>                                                                            </a:t>
              </a:r>
              <a:r>
                <a:rPr lang="en-US" altLang="zh-CN" sz="2600" b="1" dirty="0">
                  <a:latin typeface="华文行楷" pitchFamily="2" charset="-122"/>
                  <a:ea typeface="华文行楷" pitchFamily="2" charset="-122"/>
                </a:rPr>
                <a:t>——</a:t>
              </a:r>
              <a:r>
                <a:rPr lang="zh-CN" altLang="en-US" sz="2600" b="1" dirty="0">
                  <a:latin typeface="华文行楷" pitchFamily="2" charset="-122"/>
                  <a:ea typeface="华文行楷" pitchFamily="2" charset="-122"/>
                </a:rPr>
                <a:t>爱因斯坦</a:t>
              </a:r>
            </a:p>
          </p:txBody>
        </p:sp>
      </p:grpSp>
      <p:sp>
        <p:nvSpPr>
          <p:cNvPr id="14" name="椭圆 13"/>
          <p:cNvSpPr/>
          <p:nvPr/>
        </p:nvSpPr>
        <p:spPr>
          <a:xfrm>
            <a:off x="5292080" y="3053462"/>
            <a:ext cx="2088232" cy="576064"/>
          </a:xfrm>
          <a:prstGeom prst="ellipse">
            <a:avLst/>
          </a:prstGeom>
          <a:noFill/>
          <a:ln w="12700">
            <a:prstDash val="sysDash"/>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grpSp>
        <p:nvGrpSpPr>
          <p:cNvPr id="15" name="组合 14"/>
          <p:cNvGrpSpPr/>
          <p:nvPr/>
        </p:nvGrpSpPr>
        <p:grpSpPr>
          <a:xfrm>
            <a:off x="5868144" y="1952944"/>
            <a:ext cx="2931090" cy="828000"/>
            <a:chOff x="6086354" y="2624034"/>
            <a:chExt cx="2931090" cy="828000"/>
          </a:xfrm>
        </p:grpSpPr>
        <p:sp>
          <p:nvSpPr>
            <p:cNvPr id="17" name="云形标注 16"/>
            <p:cNvSpPr/>
            <p:nvPr/>
          </p:nvSpPr>
          <p:spPr bwMode="auto">
            <a:xfrm>
              <a:off x="6554666" y="2624034"/>
              <a:ext cx="1908000" cy="828000"/>
            </a:xfrm>
            <a:prstGeom prst="cloudCallout">
              <a:avLst>
                <a:gd name="adj1" fmla="val -42496"/>
                <a:gd name="adj2" fmla="val 79421"/>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8" name="矩形 17"/>
            <p:cNvSpPr/>
            <p:nvPr/>
          </p:nvSpPr>
          <p:spPr>
            <a:xfrm>
              <a:off x="6086354" y="2736628"/>
              <a:ext cx="2931090" cy="523220"/>
            </a:xfrm>
            <a:prstGeom prst="rect">
              <a:avLst/>
            </a:prstGeom>
          </p:spPr>
          <p:txBody>
            <a:bodyPr wrap="square">
              <a:spAutoFit/>
            </a:bodyPr>
            <a:lstStyle/>
            <a:p>
              <a:pPr algn="ctr"/>
              <a:r>
                <a:rPr lang="zh-CN"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新魏" pitchFamily="2" charset="-122"/>
                  <a:ea typeface="华文新魏" pitchFamily="2" charset="-122"/>
                </a:rPr>
                <a:t>理想实验</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trips(downRigh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8" grpId="0"/>
      <p:bldP spid="9"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Text Box 4"/>
          <p:cNvSpPr txBox="1">
            <a:spLocks noChangeArrowheads="1"/>
          </p:cNvSpPr>
          <p:nvPr/>
        </p:nvSpPr>
        <p:spPr bwMode="auto">
          <a:xfrm>
            <a:off x="285720" y="1500198"/>
            <a:ext cx="4929190" cy="707886"/>
          </a:xfrm>
          <a:prstGeom prst="rect">
            <a:avLst/>
          </a:prstGeom>
          <a:solidFill>
            <a:srgbClr val="FFFFFF">
              <a:alpha val="80000"/>
            </a:srgbClr>
          </a:solidFill>
          <a:ln w="19050">
            <a:noFill/>
            <a:prstDash val="lgDash"/>
            <a:miter lim="800000"/>
            <a:headEnd/>
            <a:tailEnd/>
          </a:ln>
          <a:effectLst/>
        </p:spPr>
        <p:txBody>
          <a:bodyPr wrap="square">
            <a:spAutoFit/>
          </a:bodyPr>
          <a:lstStyle/>
          <a:p>
            <a:pPr>
              <a:spcBef>
                <a:spcPct val="50000"/>
              </a:spcBef>
              <a:defRPr/>
            </a:pPr>
            <a:endParaRPr lang="zh-CN" altLang="en-US" sz="4000" b="1" dirty="0">
              <a:latin typeface="楷体" pitchFamily="49" charset="-122"/>
              <a:ea typeface="楷体" pitchFamily="49" charset="-122"/>
            </a:endParaRPr>
          </a:p>
        </p:txBody>
      </p:sp>
      <p:sp>
        <p:nvSpPr>
          <p:cNvPr id="176133" name="Rectangle 5"/>
          <p:cNvSpPr>
            <a:spLocks noRot="1" noChangeArrowheads="1"/>
          </p:cNvSpPr>
          <p:nvPr/>
        </p:nvSpPr>
        <p:spPr bwMode="auto">
          <a:xfrm>
            <a:off x="143984" y="116632"/>
            <a:ext cx="3131872" cy="62068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defRPr/>
            </a:pPr>
            <a:r>
              <a:rPr lang="en-US" altLang="zh-CN"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1. </a:t>
            </a:r>
            <a:r>
              <a:rPr lang="zh-CN" alt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历史的回顾</a:t>
            </a:r>
          </a:p>
        </p:txBody>
      </p:sp>
      <p:graphicFrame>
        <p:nvGraphicFramePr>
          <p:cNvPr id="10" name="图示 9"/>
          <p:cNvGraphicFramePr/>
          <p:nvPr/>
        </p:nvGraphicFramePr>
        <p:xfrm>
          <a:off x="179512" y="785818"/>
          <a:ext cx="8728466" cy="1928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图示 12"/>
          <p:cNvGraphicFramePr/>
          <p:nvPr/>
        </p:nvGraphicFramePr>
        <p:xfrm>
          <a:off x="179512" y="2714644"/>
          <a:ext cx="8730000" cy="18573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图示 13"/>
          <p:cNvGraphicFramePr/>
          <p:nvPr/>
        </p:nvGraphicFramePr>
        <p:xfrm>
          <a:off x="285720" y="4786370"/>
          <a:ext cx="8572560" cy="192880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图示 14"/>
          <p:cNvGraphicFramePr/>
          <p:nvPr/>
        </p:nvGraphicFramePr>
        <p:xfrm>
          <a:off x="179512" y="4572008"/>
          <a:ext cx="8728466" cy="228599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8" name="矩形 7"/>
          <p:cNvSpPr/>
          <p:nvPr/>
        </p:nvSpPr>
        <p:spPr>
          <a:xfrm>
            <a:off x="3543312" y="3060249"/>
            <a:ext cx="5538696" cy="584775"/>
          </a:xfrm>
          <a:prstGeom prst="rect">
            <a:avLst/>
          </a:prstGeom>
        </p:spPr>
        <p:txBody>
          <a:bodyPr wrap="none">
            <a:spAutoFit/>
          </a:bodyPr>
          <a:lstStyle/>
          <a:p>
            <a:pPr lvl="0"/>
            <a:r>
              <a:rPr lang="zh-CN" altLang="en-US" sz="3200" b="1" dirty="0">
                <a:latin typeface="楷体" pitchFamily="49" charset="-122"/>
                <a:ea typeface="楷体" pitchFamily="49" charset="-122"/>
              </a:rPr>
              <a:t>（</a:t>
            </a:r>
            <a:r>
              <a:rPr lang="zh-CN" altLang="en-US" sz="3200" b="1" dirty="0">
                <a:latin typeface="楷体" pitchFamily="49" charset="-122"/>
                <a:ea typeface="楷体" pitchFamily="49" charset="-122"/>
                <a:hlinkClick r:id="rId23" action="ppaction://hlinkfile"/>
              </a:rPr>
              <a:t>猜想</a:t>
            </a:r>
            <a:r>
              <a:rPr lang="zh-CN" altLang="en-US" sz="3200" dirty="0">
                <a:latin typeface="楷体" pitchFamily="49" charset="-122"/>
                <a:ea typeface="楷体" pitchFamily="49" charset="-122"/>
                <a:hlinkClick r:id="rId23" action="ppaction://hlinkfile"/>
              </a:rPr>
              <a:t>→</a:t>
            </a:r>
            <a:r>
              <a:rPr lang="zh-CN" altLang="en-US" sz="3200" b="1" dirty="0">
                <a:latin typeface="楷体" pitchFamily="49" charset="-122"/>
                <a:ea typeface="楷体" pitchFamily="49" charset="-122"/>
                <a:hlinkClick r:id="rId23" action="ppaction://hlinkfile"/>
              </a:rPr>
              <a:t>实验→推理→结论</a:t>
            </a:r>
            <a:r>
              <a:rPr lang="zh-CN" altLang="en-US" sz="3200" b="1" dirty="0">
                <a:latin typeface="楷体" pitchFamily="49" charset="-122"/>
                <a:ea typeface="楷体" pitchFamily="49" charset="-122"/>
              </a:rPr>
              <a:t>）</a:t>
            </a:r>
            <a:endParaRPr lang="zh-CN" altLang="en-US" sz="3200" dirty="0"/>
          </a:p>
        </p:txBody>
      </p:sp>
      <p:sp>
        <p:nvSpPr>
          <p:cNvPr id="9" name="矩形 8"/>
          <p:cNvSpPr/>
          <p:nvPr/>
        </p:nvSpPr>
        <p:spPr>
          <a:xfrm>
            <a:off x="2170223" y="3625860"/>
            <a:ext cx="6722258" cy="954107"/>
          </a:xfrm>
          <a:prstGeom prst="rect">
            <a:avLst/>
          </a:prstGeom>
        </p:spPr>
        <p:txBody>
          <a:bodyPr wrap="square">
            <a:spAutoFit/>
          </a:bodyPr>
          <a:lstStyle/>
          <a:p>
            <a:pPr lvl="0">
              <a:buFont typeface="Arial" pitchFamily="34" charset="0"/>
              <a:buChar char="•"/>
            </a:pPr>
            <a:r>
              <a:rPr lang="zh-CN" altLang="en-US" sz="2800" b="1" dirty="0">
                <a:latin typeface="楷体" pitchFamily="49" charset="-122"/>
                <a:ea typeface="楷体" pitchFamily="49" charset="-122"/>
              </a:rPr>
              <a:t> 若水平面</a:t>
            </a:r>
            <a:r>
              <a:rPr lang="zh-CN" altLang="en-US" sz="2800" b="1" dirty="0">
                <a:solidFill>
                  <a:srgbClr val="C00000"/>
                </a:solidFill>
                <a:latin typeface="楷体" pitchFamily="49" charset="-122"/>
                <a:ea typeface="楷体" pitchFamily="49" charset="-122"/>
              </a:rPr>
              <a:t>没有摩擦阻力</a:t>
            </a:r>
            <a:r>
              <a:rPr lang="zh-CN" altLang="en-US" sz="2800" b="1" dirty="0">
                <a:latin typeface="楷体" pitchFamily="49" charset="-122"/>
                <a:ea typeface="楷体" pitchFamily="49" charset="-122"/>
              </a:rPr>
              <a:t>，球将</a:t>
            </a:r>
            <a:r>
              <a:rPr lang="zh-CN" altLang="en-US" sz="2800" b="1" dirty="0">
                <a:solidFill>
                  <a:srgbClr val="C00000"/>
                </a:solidFill>
                <a:latin typeface="楷体" pitchFamily="49" charset="-122"/>
                <a:ea typeface="楷体" pitchFamily="49" charset="-122"/>
              </a:rPr>
              <a:t>永远运动</a:t>
            </a:r>
            <a:endParaRPr lang="en-US" altLang="zh-CN" sz="2800" b="1" dirty="0">
              <a:solidFill>
                <a:srgbClr val="C00000"/>
              </a:solidFill>
              <a:latin typeface="楷体" pitchFamily="49" charset="-122"/>
              <a:ea typeface="楷体" pitchFamily="49" charset="-122"/>
            </a:endParaRPr>
          </a:p>
          <a:p>
            <a:pPr lvl="0" indent="-108000"/>
            <a:r>
              <a:rPr lang="en-US" altLang="zh-CN" sz="2800" b="1" dirty="0">
                <a:solidFill>
                  <a:srgbClr val="C00000"/>
                </a:solidFill>
                <a:latin typeface="楷体" pitchFamily="49" charset="-122"/>
                <a:ea typeface="楷体" pitchFamily="49" charset="-122"/>
              </a:rPr>
              <a:t> </a:t>
            </a:r>
            <a:r>
              <a:rPr lang="zh-CN" altLang="en-US" sz="2800" b="1" dirty="0">
                <a:latin typeface="楷体" pitchFamily="49" charset="-122"/>
                <a:ea typeface="楷体" pitchFamily="49" charset="-122"/>
              </a:rPr>
              <a:t>下去。</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427984" y="188640"/>
            <a:ext cx="4556535" cy="5599517"/>
            <a:chOff x="4427984" y="188640"/>
            <a:chExt cx="4556535" cy="5599517"/>
          </a:xfrm>
        </p:grpSpPr>
        <p:pic>
          <p:nvPicPr>
            <p:cNvPr id="5122" name="Picture 2" descr="http://img539.ph.126.net/aeroFeJAbzBLbjpn98g23w==/2628976282478665057.jpg"/>
            <p:cNvPicPr>
              <a:picLocks noChangeAspect="1" noChangeArrowheads="1"/>
            </p:cNvPicPr>
            <p:nvPr/>
          </p:nvPicPr>
          <p:blipFill>
            <a:blip r:embed="rId3" cstate="print"/>
            <a:srcRect/>
            <a:stretch>
              <a:fillRect/>
            </a:stretch>
          </p:blipFill>
          <p:spPr bwMode="auto">
            <a:xfrm>
              <a:off x="4427984" y="188640"/>
              <a:ext cx="4496400" cy="5599517"/>
            </a:xfrm>
            <a:prstGeom prst="rect">
              <a:avLst/>
            </a:prstGeom>
            <a:noFill/>
          </p:spPr>
        </p:pic>
        <p:sp>
          <p:nvSpPr>
            <p:cNvPr id="7" name="Text Box 19"/>
            <p:cNvSpPr txBox="1">
              <a:spLocks noChangeArrowheads="1"/>
            </p:cNvSpPr>
            <p:nvPr/>
          </p:nvSpPr>
          <p:spPr bwMode="auto">
            <a:xfrm>
              <a:off x="4428361" y="5244468"/>
              <a:ext cx="4556158" cy="523220"/>
            </a:xfrm>
            <a:prstGeom prst="rect">
              <a:avLst/>
            </a:prstGeom>
            <a:solidFill>
              <a:srgbClr val="FFFFFF">
                <a:alpha val="70195"/>
              </a:srgbClr>
            </a:solidFill>
            <a:ln w="9525">
              <a:noFill/>
              <a:miter lim="800000"/>
              <a:headEnd/>
              <a:tailEnd/>
            </a:ln>
          </p:spPr>
          <p:txBody>
            <a:bodyPr wrap="square">
              <a:spAutoFit/>
            </a:bodyPr>
            <a:lstStyle/>
            <a:p>
              <a:pPr algn="ctr">
                <a:spcBef>
                  <a:spcPct val="50000"/>
                </a:spcBef>
              </a:pPr>
              <a:r>
                <a:rPr kumimoji="1" lang="en-US" altLang="zh-CN" sz="2800" b="1" dirty="0">
                  <a:latin typeface="华文行楷" pitchFamily="2" charset="-122"/>
                  <a:ea typeface="华文行楷" pitchFamily="2" charset="-122"/>
                </a:rPr>
                <a:t>Newton,    1643-1727</a:t>
              </a:r>
            </a:p>
          </p:txBody>
        </p:sp>
      </p:grpSp>
      <p:pic>
        <p:nvPicPr>
          <p:cNvPr id="8" name="Picture 14" descr="图片1"/>
          <p:cNvPicPr>
            <a:picLocks noChangeAspect="1" noChangeArrowheads="1"/>
          </p:cNvPicPr>
          <p:nvPr/>
        </p:nvPicPr>
        <p:blipFill>
          <a:blip r:embed="rId4" cstate="print"/>
          <a:srcRect/>
          <a:stretch>
            <a:fillRect/>
          </a:stretch>
        </p:blipFill>
        <p:spPr bwMode="auto">
          <a:xfrm>
            <a:off x="571472" y="332655"/>
            <a:ext cx="3568480" cy="5436035"/>
          </a:xfrm>
          <a:prstGeom prst="rect">
            <a:avLst/>
          </a:prstGeom>
          <a:noFill/>
          <a:ln w="38100">
            <a:noFill/>
            <a:miter lim="800000"/>
            <a:headEnd/>
            <a:tailEnd/>
          </a:ln>
        </p:spPr>
      </p:pic>
      <p:sp>
        <p:nvSpPr>
          <p:cNvPr id="9" name="矩形 8"/>
          <p:cNvSpPr/>
          <p:nvPr/>
        </p:nvSpPr>
        <p:spPr>
          <a:xfrm>
            <a:off x="285720" y="5837783"/>
            <a:ext cx="4318811" cy="615553"/>
          </a:xfrm>
          <a:prstGeom prst="rect">
            <a:avLst/>
          </a:prstGeom>
          <a:solidFill>
            <a:schemeClr val="bg1">
              <a:alpha val="63000"/>
            </a:schemeClr>
          </a:solidFill>
        </p:spPr>
        <p:txBody>
          <a:bodyPr wrap="none">
            <a:spAutoFit/>
          </a:bodyPr>
          <a:lstStyle/>
          <a:p>
            <a:r>
              <a:rPr kumimoji="1" lang="en-US" altLang="zh-CN" b="1" dirty="0">
                <a:effectLst>
                  <a:outerShdw blurRad="38100" dist="38100" dir="2700000" algn="tl">
                    <a:srgbClr val="C0C0C0"/>
                  </a:outerShdw>
                </a:effectLst>
                <a:latin typeface="Times New Roman" pitchFamily="18" charset="0"/>
                <a:ea typeface="楷体" pitchFamily="49" charset="-122"/>
                <a:cs typeface="Times New Roman" pitchFamily="18" charset="0"/>
              </a:rPr>
              <a:t>1687</a:t>
            </a:r>
            <a:r>
              <a:rPr kumimoji="1" lang="zh-CN" altLang="en-US" b="1" dirty="0">
                <a:effectLst>
                  <a:outerShdw blurRad="38100" dist="38100" dir="2700000" algn="tl">
                    <a:srgbClr val="C0C0C0"/>
                  </a:outerShdw>
                </a:effectLst>
                <a:latin typeface="Times New Roman" pitchFamily="18" charset="0"/>
                <a:ea typeface="楷体" pitchFamily="49" charset="-122"/>
                <a:cs typeface="Times New Roman" pitchFamily="18" charset="0"/>
              </a:rPr>
              <a:t>年出版的</a:t>
            </a:r>
            <a:r>
              <a:rPr kumimoji="1" lang="en-US" altLang="zh-CN" b="1" dirty="0">
                <a:effectLst>
                  <a:outerShdw blurRad="38100" dist="38100" dir="2700000" algn="tl">
                    <a:srgbClr val="C0C0C0"/>
                  </a:outerShdw>
                </a:effectLst>
                <a:latin typeface="Times New Roman" pitchFamily="18" charset="0"/>
                <a:ea typeface="楷体" pitchFamily="49" charset="-122"/>
                <a:cs typeface="Times New Roman" pitchFamily="18" charset="0"/>
              </a:rPr>
              <a:t>《</a:t>
            </a:r>
            <a:r>
              <a:rPr kumimoji="1" lang="zh-CN" altLang="en-US" b="1" dirty="0">
                <a:effectLst>
                  <a:outerShdw blurRad="38100" dist="38100" dir="2700000" algn="tl">
                    <a:srgbClr val="C0C0C0"/>
                  </a:outerShdw>
                </a:effectLst>
                <a:latin typeface="Times New Roman" pitchFamily="18" charset="0"/>
                <a:ea typeface="楷体" pitchFamily="49" charset="-122"/>
                <a:cs typeface="Times New Roman" pitchFamily="18" charset="0"/>
              </a:rPr>
              <a:t>自然哲学的数学原理</a:t>
            </a:r>
            <a:r>
              <a:rPr kumimoji="1" lang="en-US" altLang="zh-CN" b="1" dirty="0">
                <a:effectLst>
                  <a:outerShdw blurRad="38100" dist="38100" dir="2700000" algn="tl">
                    <a:srgbClr val="C0C0C0"/>
                  </a:outerShdw>
                </a:effectLst>
                <a:latin typeface="Times New Roman" pitchFamily="18" charset="0"/>
                <a:ea typeface="楷体" pitchFamily="49" charset="-122"/>
                <a:cs typeface="Times New Roman" pitchFamily="18" charset="0"/>
              </a:rPr>
              <a:t>》</a:t>
            </a:r>
          </a:p>
          <a:p>
            <a:r>
              <a:rPr kumimoji="1" lang="en-US" altLang="zh-CN" sz="1600" b="1" i="1" dirty="0">
                <a:effectLst>
                  <a:outerShdw blurRad="38100" dist="38100" dir="2700000" algn="tl">
                    <a:srgbClr val="C0C0C0"/>
                  </a:outerShdw>
                </a:effectLst>
                <a:latin typeface="Times New Roman" pitchFamily="18" charset="0"/>
                <a:ea typeface="楷体" pitchFamily="49" charset="-122"/>
                <a:cs typeface="Times New Roman" pitchFamily="18" charset="0"/>
              </a:rPr>
              <a:t>Mathematical Principles of Natural Philosophy</a:t>
            </a:r>
            <a:endParaRPr lang="zh-CN" altLang="en-US" sz="1600" i="1" dirty="0">
              <a:latin typeface="Times New Roman" pitchFamily="18" charset="0"/>
              <a:ea typeface="楷体" pitchFamily="49" charset="-122"/>
              <a:cs typeface="Times New Roman" pitchFamily="18" charset="0"/>
            </a:endParaRPr>
          </a:p>
        </p:txBody>
      </p:sp>
      <p:sp>
        <p:nvSpPr>
          <p:cNvPr id="10" name="矩形 9"/>
          <p:cNvSpPr/>
          <p:nvPr/>
        </p:nvSpPr>
        <p:spPr>
          <a:xfrm>
            <a:off x="5643570" y="5896293"/>
            <a:ext cx="2350323" cy="461665"/>
          </a:xfrm>
          <a:prstGeom prst="rect">
            <a:avLst/>
          </a:prstGeom>
          <a:solidFill>
            <a:schemeClr val="bg1">
              <a:alpha val="52000"/>
            </a:schemeClr>
          </a:solidFill>
        </p:spPr>
        <p:txBody>
          <a:bodyPr wrap="none">
            <a:spAutoFit/>
          </a:bodyPr>
          <a:lstStyle/>
          <a:p>
            <a:pPr marL="457200" indent="-457200" algn="just">
              <a:spcBef>
                <a:spcPct val="20000"/>
              </a:spcBef>
            </a:pPr>
            <a:r>
              <a:rPr kumimoji="1" lang="zh-CN" altLang="en-US" sz="2400" b="1" dirty="0">
                <a:effectLst>
                  <a:outerShdw blurRad="38100" dist="38100" dir="2700000" algn="tl">
                    <a:srgbClr val="000000">
                      <a:alpha val="43137"/>
                    </a:srgbClr>
                  </a:outerShdw>
                </a:effectLst>
                <a:latin typeface="楷体" pitchFamily="49" charset="-122"/>
                <a:ea typeface="楷体" pitchFamily="49" charset="-122"/>
              </a:rPr>
              <a:t>动力学的奠基人</a:t>
            </a:r>
          </a:p>
        </p:txBody>
      </p:sp>
      <p:sp>
        <p:nvSpPr>
          <p:cNvPr id="5124" name="AutoShape 4" descr="http://img.kankancity.com/articles/origin/3e/3e1824ce03dbd05c1e8fefb3dbd5d0d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5126" name="AutoShape 6" descr="http://img.kankancity.com/articles/origin/3e/3e1824ce03dbd05c1e8fefb3dbd5d0d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5128" name="AutoShape 8" descr="http://img.kankancity.com/articles/origin/3e/3e1824ce03dbd05c1e8fefb3dbd5d0d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308030" y="3109972"/>
            <a:ext cx="8496944" cy="1340285"/>
          </a:xfrm>
          <a:prstGeom prst="rect">
            <a:avLst/>
          </a:prstGeom>
          <a:solidFill>
            <a:schemeClr val="bg1">
              <a:alpha val="46000"/>
            </a:schemeClr>
          </a:solidFill>
          <a:ln w="9525" cap="flat" cmpd="sng" algn="ctr">
            <a:solidFill>
              <a:srgbClr val="3399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3000" b="0" i="0" u="none" strike="noStrike" cap="none" normalizeH="0" baseline="0">
              <a:ln>
                <a:noFill/>
              </a:ln>
              <a:solidFill>
                <a:schemeClr val="tx1"/>
              </a:solidFill>
              <a:effectLst/>
              <a:latin typeface="Arial" pitchFamily="34" charset="0"/>
              <a:ea typeface="宋体" pitchFamily="2" charset="-122"/>
            </a:endParaRPr>
          </a:p>
        </p:txBody>
      </p:sp>
      <p:sp>
        <p:nvSpPr>
          <p:cNvPr id="10" name="Rectangle 5"/>
          <p:cNvSpPr>
            <a:spLocks noRot="1" noChangeArrowheads="1"/>
          </p:cNvSpPr>
          <p:nvPr/>
        </p:nvSpPr>
        <p:spPr bwMode="auto">
          <a:xfrm>
            <a:off x="194014" y="260648"/>
            <a:ext cx="6466218" cy="129614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marL="342900" indent="-342900" fontAlgn="base">
              <a:spcBef>
                <a:spcPct val="50000"/>
              </a:spcBef>
              <a:spcAft>
                <a:spcPct val="0"/>
              </a:spcAft>
              <a:defRPr/>
            </a:pPr>
            <a:r>
              <a:rPr lang="en-US" altLang="zh-CN"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2. Newton’s First Law</a:t>
            </a:r>
          </a:p>
          <a:p>
            <a:pPr marL="342900" indent="-342900" fontAlgn="base">
              <a:spcBef>
                <a:spcPts val="600"/>
              </a:spcBef>
              <a:spcAft>
                <a:spcPct val="0"/>
              </a:spcAft>
              <a:defRPr/>
            </a:pPr>
            <a:r>
              <a:rPr lang="en-US" altLang="zh-CN"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       </a:t>
            </a:r>
            <a:r>
              <a:rPr lang="zh-CN" alt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（惯性定律 </a:t>
            </a:r>
            <a:r>
              <a:rPr lang="en-US" altLang="zh-CN"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Law of Inertia</a:t>
            </a:r>
            <a:r>
              <a:rPr lang="zh-CN" alt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a:t>
            </a:r>
          </a:p>
        </p:txBody>
      </p:sp>
      <p:sp>
        <p:nvSpPr>
          <p:cNvPr id="11" name="Rectangle 10"/>
          <p:cNvSpPr>
            <a:spLocks noChangeArrowheads="1"/>
          </p:cNvSpPr>
          <p:nvPr/>
        </p:nvSpPr>
        <p:spPr bwMode="auto">
          <a:xfrm>
            <a:off x="214282" y="1693257"/>
            <a:ext cx="8643998" cy="1246495"/>
          </a:xfrm>
          <a:prstGeom prst="rect">
            <a:avLst/>
          </a:prstGeom>
          <a:noFill/>
          <a:ln w="19050">
            <a:noFill/>
            <a:prstDash val="lgDash"/>
            <a:miter lim="800000"/>
            <a:headEnd/>
            <a:tailEnd/>
          </a:ln>
        </p:spPr>
        <p:txBody>
          <a:bodyPr wrap="square">
            <a:spAutoFit/>
          </a:bodyPr>
          <a:lstStyle/>
          <a:p>
            <a:pPr>
              <a:lnSpc>
                <a:spcPct val="125000"/>
              </a:lnSpc>
              <a:spcBef>
                <a:spcPct val="50000"/>
              </a:spcBef>
            </a:pPr>
            <a:r>
              <a:rPr kumimoji="1" lang="zh-CN" altLang="en-US" sz="3000" b="1" dirty="0">
                <a:latin typeface="+mn-ea"/>
              </a:rPr>
              <a:t>一切物体总保持</a:t>
            </a:r>
            <a:r>
              <a:rPr kumimoji="1" lang="zh-CN" altLang="en-US" sz="3000" b="1" dirty="0">
                <a:solidFill>
                  <a:srgbClr val="2B0AA6"/>
                </a:solidFill>
                <a:latin typeface="+mn-ea"/>
              </a:rPr>
              <a:t>匀速直线运动</a:t>
            </a:r>
            <a:r>
              <a:rPr kumimoji="1" lang="zh-CN" altLang="en-US" sz="3000" b="1" dirty="0">
                <a:latin typeface="+mn-ea"/>
              </a:rPr>
              <a:t>状态或</a:t>
            </a:r>
            <a:r>
              <a:rPr kumimoji="1" lang="zh-CN" altLang="en-US" sz="3000" b="1" dirty="0">
                <a:solidFill>
                  <a:srgbClr val="0033CC"/>
                </a:solidFill>
                <a:latin typeface="+mn-ea"/>
              </a:rPr>
              <a:t>静止</a:t>
            </a:r>
            <a:r>
              <a:rPr kumimoji="1" lang="zh-CN" altLang="en-US" sz="3000" b="1" dirty="0">
                <a:latin typeface="+mn-ea"/>
              </a:rPr>
              <a:t>状态，除非作用在它上面的</a:t>
            </a:r>
            <a:r>
              <a:rPr kumimoji="1" lang="zh-CN" altLang="en-US" sz="3000" b="1" dirty="0">
                <a:solidFill>
                  <a:srgbClr val="C00000"/>
                </a:solidFill>
                <a:latin typeface="+mn-ea"/>
              </a:rPr>
              <a:t>力</a:t>
            </a:r>
            <a:r>
              <a:rPr kumimoji="1" lang="zh-CN" altLang="en-US" sz="3000" b="1" dirty="0">
                <a:latin typeface="+mn-ea"/>
              </a:rPr>
              <a:t>迫使它</a:t>
            </a:r>
            <a:r>
              <a:rPr kumimoji="1" lang="zh-CN" altLang="en-US" sz="3000" b="1" dirty="0">
                <a:solidFill>
                  <a:srgbClr val="C00000"/>
                </a:solidFill>
                <a:latin typeface="+mn-ea"/>
              </a:rPr>
              <a:t>改变</a:t>
            </a:r>
            <a:r>
              <a:rPr kumimoji="1" lang="zh-CN" altLang="en-US" sz="3000" b="1" dirty="0">
                <a:latin typeface="+mn-ea"/>
              </a:rPr>
              <a:t>这种</a:t>
            </a:r>
            <a:r>
              <a:rPr kumimoji="1" lang="zh-CN" altLang="en-US" sz="3000" b="1" dirty="0">
                <a:solidFill>
                  <a:srgbClr val="C00000"/>
                </a:solidFill>
                <a:latin typeface="+mn-ea"/>
              </a:rPr>
              <a:t>状态</a:t>
            </a:r>
            <a:r>
              <a:rPr kumimoji="1" lang="zh-CN" altLang="en-US" sz="3000" b="1" dirty="0">
                <a:latin typeface="+mn-ea"/>
              </a:rPr>
              <a:t>。</a:t>
            </a:r>
          </a:p>
        </p:txBody>
      </p:sp>
      <p:sp>
        <p:nvSpPr>
          <p:cNvPr id="12" name="Rectangle 12"/>
          <p:cNvSpPr>
            <a:spLocks noChangeArrowheads="1"/>
          </p:cNvSpPr>
          <p:nvPr/>
        </p:nvSpPr>
        <p:spPr bwMode="auto">
          <a:xfrm>
            <a:off x="350370" y="3171964"/>
            <a:ext cx="1434298" cy="553998"/>
          </a:xfrm>
          <a:prstGeom prst="rect">
            <a:avLst/>
          </a:prstGeom>
          <a:noFill/>
          <a:ln w="19050">
            <a:noFill/>
            <a:prstDash val="lgDash"/>
            <a:miter lim="800000"/>
            <a:headEnd/>
            <a:tailEnd/>
          </a:ln>
        </p:spPr>
        <p:txBody>
          <a:bodyPr wrap="square">
            <a:spAutoFit/>
          </a:bodyPr>
          <a:lstStyle/>
          <a:p>
            <a:r>
              <a:rPr kumimoji="1" lang="zh-CN" alt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楷体" pitchFamily="49" charset="-122"/>
                <a:cs typeface="Times New Roman" pitchFamily="18" charset="0"/>
              </a:rPr>
              <a:t>含义：</a:t>
            </a:r>
            <a:endParaRPr kumimoji="1" lang="zh-CN" altLang="en-US" sz="3000" b="1" dirty="0">
              <a:solidFill>
                <a:schemeClr val="tx2"/>
              </a:solidFill>
              <a:latin typeface="Times New Roman" pitchFamily="18" charset="0"/>
              <a:ea typeface="楷体" pitchFamily="49" charset="-122"/>
              <a:cs typeface="Times New Roman" pitchFamily="18" charset="0"/>
            </a:endParaRPr>
          </a:p>
        </p:txBody>
      </p:sp>
      <p:sp>
        <p:nvSpPr>
          <p:cNvPr id="13" name="Rectangle 5"/>
          <p:cNvSpPr>
            <a:spLocks noChangeArrowheads="1"/>
          </p:cNvSpPr>
          <p:nvPr/>
        </p:nvSpPr>
        <p:spPr bwMode="auto">
          <a:xfrm>
            <a:off x="1594294" y="3926786"/>
            <a:ext cx="3646758" cy="461665"/>
          </a:xfrm>
          <a:prstGeom prst="rect">
            <a:avLst/>
          </a:prstGeom>
          <a:noFill/>
          <a:ln w="19050">
            <a:noFill/>
            <a:prstDash val="lgDash"/>
            <a:miter lim="800000"/>
            <a:headEnd/>
            <a:tailEnd/>
          </a:ln>
        </p:spPr>
        <p:txBody>
          <a:bodyPr wrap="square">
            <a:spAutoFit/>
          </a:bodyPr>
          <a:lstStyle/>
          <a:p>
            <a:pPr marL="457200" indent="-457200">
              <a:lnSpc>
                <a:spcPct val="80000"/>
              </a:lnSpc>
              <a:spcBef>
                <a:spcPct val="50000"/>
              </a:spcBef>
            </a:pPr>
            <a:r>
              <a:rPr kumimoji="1" lang="en-US" altLang="zh-CN" sz="3000" b="1" dirty="0">
                <a:latin typeface="Times New Roman" pitchFamily="18" charset="0"/>
                <a:ea typeface="楷体" pitchFamily="49" charset="-122"/>
                <a:cs typeface="Times New Roman" pitchFamily="18" charset="0"/>
              </a:rPr>
              <a:t>② </a:t>
            </a:r>
            <a:r>
              <a:rPr kumimoji="1" lang="zh-CN" altLang="en-US" sz="3000" b="1" dirty="0">
                <a:latin typeface="Times New Roman" pitchFamily="18" charset="0"/>
                <a:ea typeface="楷体" pitchFamily="49" charset="-122"/>
                <a:cs typeface="Times New Roman" pitchFamily="18" charset="0"/>
              </a:rPr>
              <a:t>受外力</a:t>
            </a:r>
            <a:r>
              <a:rPr kumimoji="1" lang="en-US" altLang="zh-CN" sz="3000" b="1" dirty="0">
                <a:latin typeface="Times New Roman" pitchFamily="18" charset="0"/>
                <a:ea typeface="楷体" pitchFamily="49" charset="-122"/>
                <a:cs typeface="Times New Roman" pitchFamily="18" charset="0"/>
              </a:rPr>
              <a:t>(</a:t>
            </a:r>
            <a:r>
              <a:rPr kumimoji="1" lang="en-US" altLang="zh-CN" sz="3000" b="1" i="1" dirty="0">
                <a:latin typeface="Times New Roman" pitchFamily="18" charset="0"/>
                <a:ea typeface="楷体" pitchFamily="49" charset="-122"/>
                <a:cs typeface="Times New Roman" pitchFamily="18" charset="0"/>
              </a:rPr>
              <a:t>F </a:t>
            </a:r>
            <a:r>
              <a:rPr kumimoji="1" lang="zh-CN" altLang="en-US" sz="3000" b="1" baseline="-25000" dirty="0">
                <a:latin typeface="Times New Roman" pitchFamily="18" charset="0"/>
                <a:ea typeface="楷体" pitchFamily="49" charset="-122"/>
                <a:cs typeface="Times New Roman" pitchFamily="18" charset="0"/>
              </a:rPr>
              <a:t> </a:t>
            </a:r>
            <a:r>
              <a:rPr kumimoji="1" lang="zh-CN" altLang="en-US" sz="3000" b="1" dirty="0">
                <a:latin typeface="Times New Roman" pitchFamily="18" charset="0"/>
                <a:ea typeface="楷体" pitchFamily="49" charset="-122"/>
                <a:cs typeface="Times New Roman" pitchFamily="18" charset="0"/>
              </a:rPr>
              <a:t>≠ </a:t>
            </a:r>
            <a:r>
              <a:rPr kumimoji="1" lang="en-US" altLang="zh-CN" sz="3000" b="1" dirty="0">
                <a:latin typeface="Times New Roman" pitchFamily="18" charset="0"/>
                <a:ea typeface="楷体" pitchFamily="49" charset="-122"/>
                <a:cs typeface="Times New Roman" pitchFamily="18" charset="0"/>
              </a:rPr>
              <a:t>0)</a:t>
            </a:r>
            <a:endParaRPr kumimoji="1" lang="zh-CN" altLang="en-US" sz="3000" b="1" dirty="0">
              <a:solidFill>
                <a:srgbClr val="FF0000"/>
              </a:solidFill>
              <a:latin typeface="Times New Roman" pitchFamily="18" charset="0"/>
              <a:ea typeface="楷体" pitchFamily="49" charset="-122"/>
              <a:cs typeface="Times New Roman" pitchFamily="18" charset="0"/>
            </a:endParaRPr>
          </a:p>
        </p:txBody>
      </p:sp>
      <p:sp>
        <p:nvSpPr>
          <p:cNvPr id="8" name="Rectangle 12"/>
          <p:cNvSpPr>
            <a:spLocks noChangeArrowheads="1"/>
          </p:cNvSpPr>
          <p:nvPr/>
        </p:nvSpPr>
        <p:spPr bwMode="auto">
          <a:xfrm>
            <a:off x="1612426" y="3173269"/>
            <a:ext cx="3772642" cy="553998"/>
          </a:xfrm>
          <a:prstGeom prst="rect">
            <a:avLst/>
          </a:prstGeom>
          <a:noFill/>
          <a:ln w="19050">
            <a:noFill/>
            <a:prstDash val="lgDash"/>
            <a:miter lim="800000"/>
            <a:headEnd/>
            <a:tailEnd/>
          </a:ln>
        </p:spPr>
        <p:txBody>
          <a:bodyPr wrap="square">
            <a:spAutoFit/>
          </a:bodyPr>
          <a:lstStyle/>
          <a:p>
            <a:r>
              <a:rPr kumimoji="1" lang="zh-CN" altLang="en-US" sz="3000" b="1" dirty="0">
                <a:latin typeface="Times New Roman" pitchFamily="18" charset="0"/>
                <a:ea typeface="楷体" pitchFamily="49" charset="-122"/>
                <a:cs typeface="Times New Roman" pitchFamily="18" charset="0"/>
              </a:rPr>
              <a:t>① 不受力</a:t>
            </a:r>
            <a:r>
              <a:rPr kumimoji="1" lang="en-US" altLang="zh-CN" sz="3000" b="1" dirty="0">
                <a:latin typeface="Times New Roman" pitchFamily="18" charset="0"/>
                <a:ea typeface="楷体" pitchFamily="49" charset="-122"/>
                <a:cs typeface="Times New Roman" pitchFamily="18" charset="0"/>
              </a:rPr>
              <a:t>(</a:t>
            </a:r>
            <a:r>
              <a:rPr kumimoji="1" lang="en-US" altLang="zh-CN" sz="3000" b="1" i="1" dirty="0">
                <a:latin typeface="Times New Roman" pitchFamily="18" charset="0"/>
                <a:ea typeface="楷体" pitchFamily="49" charset="-122"/>
                <a:cs typeface="Times New Roman" pitchFamily="18" charset="0"/>
              </a:rPr>
              <a:t>F</a:t>
            </a:r>
            <a:r>
              <a:rPr kumimoji="1" lang="zh-CN" altLang="en-US" sz="3000" b="1" baseline="-25000" dirty="0">
                <a:latin typeface="Times New Roman" pitchFamily="18" charset="0"/>
                <a:ea typeface="楷体" pitchFamily="49" charset="-122"/>
                <a:cs typeface="Times New Roman" pitchFamily="18" charset="0"/>
              </a:rPr>
              <a:t> </a:t>
            </a:r>
            <a:r>
              <a:rPr kumimoji="1" lang="en-US" altLang="zh-CN" sz="3000" b="1" dirty="0">
                <a:latin typeface="Times New Roman" pitchFamily="18" charset="0"/>
                <a:ea typeface="楷体" pitchFamily="49" charset="-122"/>
                <a:cs typeface="Times New Roman" pitchFamily="18" charset="0"/>
              </a:rPr>
              <a:t>= 0)</a:t>
            </a:r>
            <a:endParaRPr kumimoji="1" lang="zh-CN" altLang="en-US" sz="3000" b="1" dirty="0">
              <a:solidFill>
                <a:schemeClr val="tx2"/>
              </a:solidFill>
              <a:latin typeface="Times New Roman" pitchFamily="18" charset="0"/>
              <a:ea typeface="楷体" pitchFamily="49" charset="-122"/>
              <a:cs typeface="Times New Roman" pitchFamily="18" charset="0"/>
            </a:endParaRPr>
          </a:p>
        </p:txBody>
      </p:sp>
      <p:sp>
        <p:nvSpPr>
          <p:cNvPr id="9" name="Rectangle 12"/>
          <p:cNvSpPr>
            <a:spLocks noChangeArrowheads="1"/>
          </p:cNvSpPr>
          <p:nvPr/>
        </p:nvSpPr>
        <p:spPr bwMode="auto">
          <a:xfrm>
            <a:off x="4577482" y="3171964"/>
            <a:ext cx="3116186" cy="553998"/>
          </a:xfrm>
          <a:prstGeom prst="rect">
            <a:avLst/>
          </a:prstGeom>
          <a:noFill/>
          <a:ln w="19050">
            <a:noFill/>
            <a:prstDash val="lgDash"/>
            <a:miter lim="800000"/>
            <a:headEnd/>
            <a:tailEnd/>
          </a:ln>
        </p:spPr>
        <p:txBody>
          <a:bodyPr wrap="square">
            <a:spAutoFit/>
          </a:bodyPr>
          <a:lstStyle/>
          <a:p>
            <a:r>
              <a:rPr kumimoji="1" lang="zh-CN" altLang="en-US" sz="3000" b="1" dirty="0">
                <a:latin typeface="Times New Roman" pitchFamily="18" charset="0"/>
                <a:ea typeface="楷体" pitchFamily="49" charset="-122"/>
                <a:cs typeface="Times New Roman" pitchFamily="18" charset="0"/>
              </a:rPr>
              <a:t>→ </a:t>
            </a:r>
            <a:r>
              <a:rPr kumimoji="1" lang="zh-CN" altLang="en-US" sz="3000" b="1" dirty="0">
                <a:solidFill>
                  <a:srgbClr val="C00000"/>
                </a:solidFill>
                <a:latin typeface="Times New Roman" pitchFamily="18" charset="0"/>
                <a:ea typeface="楷体" pitchFamily="49" charset="-122"/>
                <a:cs typeface="Times New Roman" pitchFamily="18" charset="0"/>
              </a:rPr>
              <a:t>匀直</a:t>
            </a:r>
            <a:r>
              <a:rPr kumimoji="1" lang="zh-CN" altLang="en-US" sz="3000" b="1" dirty="0">
                <a:latin typeface="Times New Roman" pitchFamily="18" charset="0"/>
                <a:ea typeface="楷体" pitchFamily="49" charset="-122"/>
                <a:cs typeface="Times New Roman" pitchFamily="18" charset="0"/>
              </a:rPr>
              <a:t>或</a:t>
            </a:r>
            <a:r>
              <a:rPr kumimoji="1" lang="zh-CN" altLang="en-US" sz="3000" b="1" dirty="0">
                <a:solidFill>
                  <a:srgbClr val="C00000"/>
                </a:solidFill>
                <a:latin typeface="Times New Roman" pitchFamily="18" charset="0"/>
                <a:ea typeface="楷体" pitchFamily="49" charset="-122"/>
                <a:cs typeface="Times New Roman" pitchFamily="18" charset="0"/>
              </a:rPr>
              <a:t>静止</a:t>
            </a:r>
            <a:r>
              <a:rPr kumimoji="1" lang="zh-CN" altLang="en-US" sz="3000" b="1" dirty="0">
                <a:latin typeface="Times New Roman" pitchFamily="18" charset="0"/>
                <a:ea typeface="楷体" pitchFamily="49" charset="-122"/>
                <a:cs typeface="Times New Roman" pitchFamily="18" charset="0"/>
              </a:rPr>
              <a:t>；</a:t>
            </a:r>
          </a:p>
        </p:txBody>
      </p:sp>
      <p:sp>
        <p:nvSpPr>
          <p:cNvPr id="14" name="Rectangle 5"/>
          <p:cNvSpPr>
            <a:spLocks noChangeArrowheads="1"/>
          </p:cNvSpPr>
          <p:nvPr/>
        </p:nvSpPr>
        <p:spPr bwMode="auto">
          <a:xfrm>
            <a:off x="4683524" y="3917558"/>
            <a:ext cx="1997688" cy="461665"/>
          </a:xfrm>
          <a:prstGeom prst="rect">
            <a:avLst/>
          </a:prstGeom>
          <a:noFill/>
          <a:ln w="19050">
            <a:noFill/>
            <a:prstDash val="lgDash"/>
            <a:miter lim="800000"/>
            <a:headEnd/>
            <a:tailEnd/>
          </a:ln>
        </p:spPr>
        <p:txBody>
          <a:bodyPr wrap="square">
            <a:spAutoFit/>
          </a:bodyPr>
          <a:lstStyle/>
          <a:p>
            <a:pPr marL="457200" indent="-457200">
              <a:lnSpc>
                <a:spcPct val="80000"/>
              </a:lnSpc>
              <a:spcBef>
                <a:spcPct val="50000"/>
              </a:spcBef>
            </a:pPr>
            <a:r>
              <a:rPr kumimoji="1" lang="zh-CN" altLang="en-US" sz="3000" b="1" dirty="0">
                <a:latin typeface="Times New Roman" pitchFamily="18" charset="0"/>
                <a:ea typeface="楷体" pitchFamily="49" charset="-122"/>
                <a:cs typeface="Times New Roman" pitchFamily="18" charset="0"/>
              </a:rPr>
              <a:t>→ </a:t>
            </a:r>
            <a:r>
              <a:rPr kumimoji="1" lang="en-US" altLang="zh-CN" sz="3000" b="1" i="1" dirty="0">
                <a:solidFill>
                  <a:srgbClr val="C00000"/>
                </a:solidFill>
                <a:latin typeface="Times New Roman" pitchFamily="18" charset="0"/>
                <a:ea typeface="楷体" pitchFamily="49" charset="-122"/>
                <a:cs typeface="Times New Roman" pitchFamily="18" charset="0"/>
              </a:rPr>
              <a:t>a</a:t>
            </a:r>
            <a:r>
              <a:rPr kumimoji="1" lang="zh-CN" altLang="en-US" sz="3000" b="1" dirty="0">
                <a:solidFill>
                  <a:srgbClr val="C00000"/>
                </a:solidFill>
                <a:latin typeface="Times New Roman" pitchFamily="18" charset="0"/>
                <a:ea typeface="楷体" pitchFamily="49" charset="-122"/>
                <a:cs typeface="Times New Roman" pitchFamily="18" charset="0"/>
              </a:rPr>
              <a:t> ≠ </a:t>
            </a:r>
            <a:r>
              <a:rPr kumimoji="1" lang="en-US" altLang="zh-CN" sz="3000" b="1" dirty="0">
                <a:solidFill>
                  <a:srgbClr val="C00000"/>
                </a:solidFill>
                <a:latin typeface="Times New Roman" pitchFamily="18" charset="0"/>
                <a:ea typeface="楷体" pitchFamily="49" charset="-122"/>
                <a:cs typeface="Times New Roman" pitchFamily="18" charset="0"/>
              </a:rPr>
              <a:t>0</a:t>
            </a:r>
            <a:r>
              <a:rPr kumimoji="1" lang="zh-CN" altLang="en-US" sz="3000" b="1" dirty="0">
                <a:solidFill>
                  <a:srgbClr val="C00000"/>
                </a:solidFill>
                <a:latin typeface="Times New Roman" pitchFamily="18" charset="0"/>
                <a:ea typeface="楷体" pitchFamily="49" charset="-122"/>
                <a:cs typeface="Times New Roman" pitchFamily="18" charset="0"/>
              </a:rPr>
              <a:t> </a:t>
            </a:r>
          </a:p>
        </p:txBody>
      </p:sp>
      <p:sp>
        <p:nvSpPr>
          <p:cNvPr id="16" name="Rectangle 5"/>
          <p:cNvSpPr>
            <a:spLocks noChangeArrowheads="1"/>
          </p:cNvSpPr>
          <p:nvPr/>
        </p:nvSpPr>
        <p:spPr bwMode="auto">
          <a:xfrm>
            <a:off x="1043608" y="5085184"/>
            <a:ext cx="6984776" cy="584775"/>
          </a:xfrm>
          <a:prstGeom prst="rect">
            <a:avLst/>
          </a:prstGeom>
          <a:noFill/>
          <a:ln w="19050">
            <a:noFill/>
            <a:prstDash val="lgDash"/>
            <a:miter lim="800000"/>
            <a:headEnd/>
            <a:tailEnd/>
          </a:ln>
        </p:spPr>
        <p:txBody>
          <a:bodyPr wrap="square">
            <a:spAutoFit/>
          </a:bodyPr>
          <a:lstStyle/>
          <a:p>
            <a:pPr marL="457200" indent="-457200" algn="ctr">
              <a:lnSpc>
                <a:spcPct val="80000"/>
              </a:lnSpc>
              <a:spcBef>
                <a:spcPct val="50000"/>
              </a:spcBef>
            </a:pPr>
            <a:r>
              <a:rPr kumimoji="1" lang="zh-CN"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华文新魏" pitchFamily="2" charset="-122"/>
                <a:ea typeface="华文新魏" pitchFamily="2" charset="-122"/>
                <a:cs typeface="Times New Roman" pitchFamily="18" charset="0"/>
              </a:rPr>
              <a:t>力是改变物体运动状态的原因！</a:t>
            </a:r>
          </a:p>
        </p:txBody>
      </p:sp>
      <p:sp>
        <p:nvSpPr>
          <p:cNvPr id="17" name="矩形 16"/>
          <p:cNvSpPr>
            <a:spLocks noChangeArrowheads="1"/>
          </p:cNvSpPr>
          <p:nvPr/>
        </p:nvSpPr>
        <p:spPr bwMode="auto">
          <a:xfrm>
            <a:off x="7034981" y="-48419"/>
            <a:ext cx="1641475" cy="1173163"/>
          </a:xfrm>
          <a:prstGeom prst="rect">
            <a:avLst/>
          </a:prstGeom>
          <a:noFill/>
          <a:ln w="9525">
            <a:noFill/>
            <a:miter lim="800000"/>
            <a:headEnd/>
            <a:tailEnd/>
          </a:ln>
        </p:spPr>
        <p:txBody>
          <a:bodyPr>
            <a:spAutoFit/>
          </a:bodyPr>
          <a:lstStyle/>
          <a:p>
            <a:pPr eaLnBrk="1" hangingPunct="1">
              <a:lnSpc>
                <a:spcPct val="130000"/>
              </a:lnSpc>
            </a:pPr>
            <a:r>
              <a:rPr lang="zh-CN" altLang="en-US" sz="6000" b="1" dirty="0">
                <a:solidFill>
                  <a:srgbClr val="7030A0"/>
                </a:solidFill>
                <a:latin typeface="Times New Roman" pitchFamily="18" charset="0"/>
                <a:ea typeface="黑体" pitchFamily="49" charset="-122"/>
              </a:rPr>
              <a:t>*</a:t>
            </a:r>
            <a:r>
              <a:rPr lang="zh-CN" altLang="en-US" sz="6000" b="1" dirty="0">
                <a:solidFill>
                  <a:srgbClr val="00B050"/>
                </a:solidFill>
                <a:latin typeface="Times New Roman" pitchFamily="18" charset="0"/>
                <a:ea typeface="黑体" pitchFamily="49" charset="-122"/>
              </a:rPr>
              <a:t>*</a:t>
            </a:r>
            <a:r>
              <a:rPr lang="zh-CN" altLang="en-US" sz="6000" b="1" dirty="0">
                <a:solidFill>
                  <a:srgbClr val="FFC000"/>
                </a:solidFill>
                <a:latin typeface="Times New Roman" pitchFamily="18" charset="0"/>
                <a:ea typeface="黑体"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38" presetClass="entr" presetSubtype="0" accel="50000" fill="hold" grpId="0" nodeType="afterEffect">
                                  <p:stCondLst>
                                    <p:cond delay="0"/>
                                  </p:stCondLst>
                                  <p:iterate type="lt">
                                    <p:tmPct val="50000"/>
                                  </p:iterate>
                                  <p:childTnLst>
                                    <p:set>
                                      <p:cBhvr>
                                        <p:cTn id="14" dur="1" fill="hold">
                                          <p:stCondLst>
                                            <p:cond delay="0"/>
                                          </p:stCondLst>
                                        </p:cTn>
                                        <p:tgtEl>
                                          <p:spTgt spid="17"/>
                                        </p:tgtEl>
                                        <p:attrNameLst>
                                          <p:attrName>style.visibility</p:attrName>
                                        </p:attrNameLst>
                                      </p:cBhvr>
                                      <p:to>
                                        <p:strVal val="visible"/>
                                      </p:to>
                                    </p:set>
                                    <p:set>
                                      <p:cBhvr>
                                        <p:cTn id="15" dur="455" fill="hold">
                                          <p:stCondLst>
                                            <p:cond delay="0"/>
                                          </p:stCondLst>
                                        </p:cTn>
                                        <p:tgtEl>
                                          <p:spTgt spid="17"/>
                                        </p:tgtEl>
                                        <p:attrNameLst>
                                          <p:attrName>style.rotation</p:attrName>
                                        </p:attrNameLst>
                                      </p:cBhvr>
                                      <p:to>
                                        <p:strVal val="-45.0"/>
                                      </p:to>
                                    </p:set>
                                    <p:anim calcmode="lin" valueType="num">
                                      <p:cBhvr>
                                        <p:cTn id="16"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p:bldP spid="12" grpId="0"/>
      <p:bldP spid="13" grpId="0"/>
      <p:bldP spid="8" grpId="0"/>
      <p:bldP spid="9" grpId="0"/>
      <p:bldP spid="14"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Rot="1" noChangeArrowheads="1"/>
          </p:cNvSpPr>
          <p:nvPr/>
        </p:nvSpPr>
        <p:spPr bwMode="auto">
          <a:xfrm>
            <a:off x="179512" y="260648"/>
            <a:ext cx="3384376" cy="6858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marL="342900" indent="-342900" fontAlgn="base">
              <a:spcAft>
                <a:spcPct val="0"/>
              </a:spcAft>
              <a:defRPr/>
            </a:pPr>
            <a:r>
              <a:rPr lang="en-US" altLang="zh-CN"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3. </a:t>
            </a:r>
            <a:r>
              <a:rPr lang="zh-CN" alt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惯性 </a:t>
            </a:r>
            <a:r>
              <a:rPr lang="en-US" altLang="zh-CN"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rPr>
              <a:t>(inertia)</a:t>
            </a:r>
            <a:endParaRPr lang="zh-CN" alt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黑体" pitchFamily="49" charset="-122"/>
              <a:cs typeface="Times New Roman" pitchFamily="18" charset="0"/>
              <a:sym typeface="宋体" pitchFamily="2" charset="-122"/>
            </a:endParaRPr>
          </a:p>
        </p:txBody>
      </p:sp>
      <p:sp>
        <p:nvSpPr>
          <p:cNvPr id="5" name="矩形 4"/>
          <p:cNvSpPr/>
          <p:nvPr/>
        </p:nvSpPr>
        <p:spPr>
          <a:xfrm>
            <a:off x="645760" y="1141547"/>
            <a:ext cx="5870456" cy="584775"/>
          </a:xfrm>
          <a:prstGeom prst="rect">
            <a:avLst/>
          </a:prstGeom>
        </p:spPr>
        <p:txBody>
          <a:bodyPr wrap="square">
            <a:spAutoFit/>
          </a:bodyPr>
          <a:lstStyle/>
          <a:p>
            <a:r>
              <a:rPr kumimoji="1" lang="zh-CN" altLang="en-US" sz="3200" b="1" dirty="0">
                <a:latin typeface="Times New Roman" pitchFamily="18" charset="0"/>
                <a:cs typeface="Times New Roman" pitchFamily="18" charset="0"/>
              </a:rPr>
              <a:t>物体</a:t>
            </a:r>
            <a:r>
              <a:rPr kumimoji="1" lang="zh-CN" altLang="en-US" sz="3200" b="1" dirty="0">
                <a:solidFill>
                  <a:srgbClr val="C00000"/>
                </a:solidFill>
                <a:latin typeface="Times New Roman" pitchFamily="18" charset="0"/>
                <a:cs typeface="Times New Roman" pitchFamily="18" charset="0"/>
              </a:rPr>
              <a:t>保持原来状态</a:t>
            </a:r>
            <a:r>
              <a:rPr kumimoji="1" lang="zh-CN" altLang="en-US" sz="3200" b="1" dirty="0">
                <a:latin typeface="Times New Roman" pitchFamily="18" charset="0"/>
                <a:cs typeface="Times New Roman" pitchFamily="18" charset="0"/>
              </a:rPr>
              <a:t>的性质。</a:t>
            </a:r>
            <a:endParaRPr kumimoji="1" lang="zh-CN" altLang="en-US" sz="3200" b="1" dirty="0">
              <a:solidFill>
                <a:schemeClr val="tx2"/>
              </a:solidFill>
              <a:latin typeface="Times New Roman" pitchFamily="18" charset="0"/>
              <a:cs typeface="Times New Roman" pitchFamily="18" charset="0"/>
            </a:endParaRPr>
          </a:p>
        </p:txBody>
      </p:sp>
      <p:sp>
        <p:nvSpPr>
          <p:cNvPr id="8" name="矩形 7"/>
          <p:cNvSpPr/>
          <p:nvPr/>
        </p:nvSpPr>
        <p:spPr bwMode="auto">
          <a:xfrm>
            <a:off x="296686" y="1954336"/>
            <a:ext cx="8496944" cy="1340285"/>
          </a:xfrm>
          <a:prstGeom prst="rect">
            <a:avLst/>
          </a:prstGeom>
          <a:solidFill>
            <a:schemeClr val="bg1">
              <a:alpha val="46000"/>
            </a:schemeClr>
          </a:solidFill>
          <a:ln w="9525" cap="flat" cmpd="sng" algn="ctr">
            <a:solidFill>
              <a:srgbClr val="3399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3000" b="0" i="0" u="none" strike="noStrike" cap="none" normalizeH="0" baseline="0">
              <a:ln>
                <a:noFill/>
              </a:ln>
              <a:solidFill>
                <a:schemeClr val="tx1"/>
              </a:solidFill>
              <a:effectLst/>
              <a:latin typeface="Arial" pitchFamily="34" charset="0"/>
              <a:ea typeface="宋体" pitchFamily="2" charset="-122"/>
            </a:endParaRPr>
          </a:p>
        </p:txBody>
      </p:sp>
      <p:sp>
        <p:nvSpPr>
          <p:cNvPr id="9" name="Rectangle 12"/>
          <p:cNvSpPr>
            <a:spLocks noChangeArrowheads="1"/>
          </p:cNvSpPr>
          <p:nvPr/>
        </p:nvSpPr>
        <p:spPr bwMode="auto">
          <a:xfrm>
            <a:off x="350370" y="1978824"/>
            <a:ext cx="837254" cy="553998"/>
          </a:xfrm>
          <a:prstGeom prst="rect">
            <a:avLst/>
          </a:prstGeom>
          <a:noFill/>
          <a:ln w="19050">
            <a:noFill/>
            <a:prstDash val="lgDash"/>
            <a:miter lim="800000"/>
            <a:headEnd/>
            <a:tailEnd/>
          </a:ln>
        </p:spPr>
        <p:txBody>
          <a:bodyPr wrap="square">
            <a:spAutoFit/>
          </a:bodyPr>
          <a:lstStyle/>
          <a:p>
            <a:r>
              <a:rPr kumimoji="1" lang="zh-CN" alt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楷体" pitchFamily="49" charset="-122"/>
                <a:cs typeface="Times New Roman" pitchFamily="18" charset="0"/>
              </a:rPr>
              <a:t>注：</a:t>
            </a:r>
            <a:endParaRPr kumimoji="1" lang="zh-CN" altLang="en-US" sz="3000" b="1" dirty="0">
              <a:solidFill>
                <a:schemeClr val="tx2"/>
              </a:solidFill>
              <a:latin typeface="Times New Roman" pitchFamily="18" charset="0"/>
              <a:ea typeface="楷体" pitchFamily="49" charset="-122"/>
              <a:cs typeface="Times New Roman" pitchFamily="18" charset="0"/>
            </a:endParaRPr>
          </a:p>
        </p:txBody>
      </p:sp>
      <p:sp>
        <p:nvSpPr>
          <p:cNvPr id="10" name="Rectangle 5"/>
          <p:cNvSpPr>
            <a:spLocks noChangeArrowheads="1"/>
          </p:cNvSpPr>
          <p:nvPr/>
        </p:nvSpPr>
        <p:spPr bwMode="auto">
          <a:xfrm>
            <a:off x="985738" y="2733646"/>
            <a:ext cx="3121722" cy="461665"/>
          </a:xfrm>
          <a:prstGeom prst="rect">
            <a:avLst/>
          </a:prstGeom>
          <a:noFill/>
          <a:ln w="19050">
            <a:noFill/>
            <a:prstDash val="lgDash"/>
            <a:miter lim="800000"/>
            <a:headEnd/>
            <a:tailEnd/>
          </a:ln>
        </p:spPr>
        <p:txBody>
          <a:bodyPr wrap="square">
            <a:spAutoFit/>
          </a:bodyPr>
          <a:lstStyle/>
          <a:p>
            <a:pPr marL="457200" indent="-457200">
              <a:lnSpc>
                <a:spcPct val="80000"/>
              </a:lnSpc>
              <a:spcBef>
                <a:spcPct val="50000"/>
              </a:spcBef>
            </a:pPr>
            <a:r>
              <a:rPr kumimoji="1" lang="en-US" altLang="zh-CN" sz="3000" b="1" dirty="0">
                <a:latin typeface="Times New Roman" pitchFamily="18" charset="0"/>
                <a:ea typeface="楷体" pitchFamily="49" charset="-122"/>
                <a:cs typeface="Times New Roman" pitchFamily="18" charset="0"/>
              </a:rPr>
              <a:t>② </a:t>
            </a:r>
            <a:r>
              <a:rPr kumimoji="1" lang="zh-CN" altLang="en-US" sz="3000" b="1" dirty="0">
                <a:latin typeface="Times New Roman" pitchFamily="18" charset="0"/>
                <a:ea typeface="楷体" pitchFamily="49" charset="-122"/>
                <a:cs typeface="Times New Roman" pitchFamily="18" charset="0"/>
              </a:rPr>
              <a:t>惯性 </a:t>
            </a:r>
            <a:r>
              <a:rPr kumimoji="1" lang="en-US" altLang="zh-CN" sz="3000" b="1" i="1" dirty="0" err="1">
                <a:latin typeface="Times New Roman" pitchFamily="18" charset="0"/>
                <a:ea typeface="楷体" pitchFamily="49" charset="-122"/>
                <a:cs typeface="Times New Roman" pitchFamily="18" charset="0"/>
              </a:rPr>
              <a:t>vs</a:t>
            </a:r>
            <a:r>
              <a:rPr kumimoji="1" lang="en-US" altLang="zh-CN" sz="3000" b="1" dirty="0">
                <a:latin typeface="Times New Roman" pitchFamily="18" charset="0"/>
                <a:ea typeface="楷体" pitchFamily="49" charset="-122"/>
                <a:cs typeface="Times New Roman" pitchFamily="18" charset="0"/>
              </a:rPr>
              <a:t> </a:t>
            </a:r>
            <a:r>
              <a:rPr kumimoji="1" lang="zh-CN" altLang="en-US" sz="3000" b="1" dirty="0">
                <a:latin typeface="Times New Roman" pitchFamily="18" charset="0"/>
                <a:ea typeface="楷体" pitchFamily="49" charset="-122"/>
                <a:cs typeface="Times New Roman" pitchFamily="18" charset="0"/>
              </a:rPr>
              <a:t>质量：</a:t>
            </a:r>
            <a:endParaRPr kumimoji="1" lang="zh-CN" altLang="en-US" sz="3000" b="1" dirty="0">
              <a:solidFill>
                <a:srgbClr val="FF0000"/>
              </a:solidFill>
              <a:latin typeface="Times New Roman" pitchFamily="18" charset="0"/>
              <a:ea typeface="楷体" pitchFamily="49" charset="-122"/>
              <a:cs typeface="Times New Roman" pitchFamily="18" charset="0"/>
            </a:endParaRPr>
          </a:p>
        </p:txBody>
      </p:sp>
      <p:sp>
        <p:nvSpPr>
          <p:cNvPr id="11" name="Rectangle 12"/>
          <p:cNvSpPr>
            <a:spLocks noChangeArrowheads="1"/>
          </p:cNvSpPr>
          <p:nvPr/>
        </p:nvSpPr>
        <p:spPr bwMode="auto">
          <a:xfrm>
            <a:off x="1003870" y="1980129"/>
            <a:ext cx="3772642" cy="553998"/>
          </a:xfrm>
          <a:prstGeom prst="rect">
            <a:avLst/>
          </a:prstGeom>
          <a:noFill/>
          <a:ln w="19050">
            <a:noFill/>
            <a:prstDash val="lgDash"/>
            <a:miter lim="800000"/>
            <a:headEnd/>
            <a:tailEnd/>
          </a:ln>
        </p:spPr>
        <p:txBody>
          <a:bodyPr wrap="square">
            <a:spAutoFit/>
          </a:bodyPr>
          <a:lstStyle/>
          <a:p>
            <a:r>
              <a:rPr kumimoji="1" lang="zh-CN" altLang="en-US" sz="3000" b="1" dirty="0">
                <a:latin typeface="Times New Roman" pitchFamily="18" charset="0"/>
                <a:ea typeface="楷体" pitchFamily="49" charset="-122"/>
                <a:cs typeface="Times New Roman" pitchFamily="18" charset="0"/>
              </a:rPr>
              <a:t>①</a:t>
            </a:r>
            <a:r>
              <a:rPr lang="zh-CN" altLang="en-US" sz="2800" b="1" dirty="0">
                <a:latin typeface="Times New Roman" pitchFamily="18" charset="0"/>
                <a:ea typeface="楷体" pitchFamily="49" charset="-122"/>
                <a:cs typeface="Times New Roman" pitchFamily="18" charset="0"/>
              </a:rPr>
              <a:t>一切物体都有惯性。</a:t>
            </a:r>
            <a:endParaRPr kumimoji="1" lang="zh-CN" altLang="en-US" sz="3000" b="1" dirty="0">
              <a:solidFill>
                <a:schemeClr val="tx2"/>
              </a:solidFill>
              <a:latin typeface="Times New Roman" pitchFamily="18" charset="0"/>
              <a:ea typeface="楷体" pitchFamily="49" charset="-122"/>
              <a:cs typeface="Times New Roman" pitchFamily="18" charset="0"/>
            </a:endParaRPr>
          </a:p>
        </p:txBody>
      </p:sp>
      <p:sp>
        <p:nvSpPr>
          <p:cNvPr id="13" name="Rectangle 5"/>
          <p:cNvSpPr>
            <a:spLocks noChangeArrowheads="1"/>
          </p:cNvSpPr>
          <p:nvPr/>
        </p:nvSpPr>
        <p:spPr bwMode="auto">
          <a:xfrm>
            <a:off x="3819428" y="2724418"/>
            <a:ext cx="3632892" cy="461665"/>
          </a:xfrm>
          <a:prstGeom prst="rect">
            <a:avLst/>
          </a:prstGeom>
          <a:noFill/>
          <a:ln w="19050">
            <a:noFill/>
            <a:prstDash val="lgDash"/>
            <a:miter lim="800000"/>
            <a:headEnd/>
            <a:tailEnd/>
          </a:ln>
        </p:spPr>
        <p:txBody>
          <a:bodyPr wrap="square">
            <a:spAutoFit/>
          </a:bodyPr>
          <a:lstStyle/>
          <a:p>
            <a:pPr marL="457200" indent="-457200">
              <a:lnSpc>
                <a:spcPct val="80000"/>
              </a:lnSpc>
              <a:spcBef>
                <a:spcPct val="50000"/>
              </a:spcBef>
            </a:pPr>
            <a:r>
              <a:rPr kumimoji="1" lang="zh-CN" altLang="en-US" sz="3000" b="1" dirty="0">
                <a:solidFill>
                  <a:srgbClr val="C00000"/>
                </a:solidFill>
                <a:latin typeface="Times New Roman" pitchFamily="18" charset="0"/>
                <a:ea typeface="楷体" pitchFamily="49" charset="-122"/>
                <a:cs typeface="Times New Roman" pitchFamily="18" charset="0"/>
              </a:rPr>
              <a:t>质量 </a:t>
            </a:r>
            <a:r>
              <a:rPr kumimoji="1" lang="zh-CN" altLang="en-US" sz="3000" b="1" dirty="0">
                <a:latin typeface="Times New Roman" pitchFamily="18" charset="0"/>
                <a:ea typeface="楷体" pitchFamily="49" charset="-122"/>
                <a:cs typeface="Times New Roman" pitchFamily="18" charset="0"/>
              </a:rPr>
              <a:t>→ </a:t>
            </a:r>
            <a:r>
              <a:rPr kumimoji="1" lang="zh-CN" altLang="en-US" sz="3000" b="1" dirty="0">
                <a:solidFill>
                  <a:srgbClr val="C00000"/>
                </a:solidFill>
                <a:latin typeface="Times New Roman" pitchFamily="18" charset="0"/>
                <a:ea typeface="楷体" pitchFamily="49" charset="-122"/>
                <a:cs typeface="Times New Roman" pitchFamily="18" charset="0"/>
              </a:rPr>
              <a:t>惯性的量度 </a:t>
            </a:r>
          </a:p>
        </p:txBody>
      </p:sp>
      <p:sp>
        <p:nvSpPr>
          <p:cNvPr id="15" name="Rectangle 17"/>
          <p:cNvSpPr>
            <a:spLocks noChangeArrowheads="1"/>
          </p:cNvSpPr>
          <p:nvPr/>
        </p:nvSpPr>
        <p:spPr bwMode="auto">
          <a:xfrm>
            <a:off x="336077" y="3667090"/>
            <a:ext cx="1571627" cy="55399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r>
              <a:rPr kumimoji="1" lang="en-US" altLang="zh-CN"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楷体" pitchFamily="49" charset="-122"/>
                <a:cs typeface="Times New Roman" pitchFamily="18" charset="0"/>
              </a:rPr>
              <a:t>TRY IT</a:t>
            </a:r>
            <a:endParaRPr kumimoji="1" lang="zh-CN" altLang="en-U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楷体" pitchFamily="49" charset="-122"/>
              <a:cs typeface="Times New Roman" pitchFamily="18" charset="0"/>
            </a:endParaRPr>
          </a:p>
        </p:txBody>
      </p:sp>
      <p:sp>
        <p:nvSpPr>
          <p:cNvPr id="16" name="Rectangle 17"/>
          <p:cNvSpPr>
            <a:spLocks noChangeArrowheads="1"/>
          </p:cNvSpPr>
          <p:nvPr/>
        </p:nvSpPr>
        <p:spPr bwMode="auto">
          <a:xfrm>
            <a:off x="357158" y="4365104"/>
            <a:ext cx="8501122" cy="1006686"/>
          </a:xfrm>
          <a:prstGeom prst="rect">
            <a:avLst/>
          </a:prstGeom>
          <a:noFill/>
          <a:ln w="19050">
            <a:noFill/>
            <a:prstDash val="lgDash"/>
            <a:miter lim="800000"/>
            <a:headEnd/>
            <a:tailEnd/>
          </a:ln>
        </p:spPr>
        <p:txBody>
          <a:bodyPr wrap="square">
            <a:spAutoFit/>
          </a:bodyPr>
          <a:lstStyle/>
          <a:p>
            <a:pPr>
              <a:lnSpc>
                <a:spcPct val="120000"/>
              </a:lnSpc>
            </a:pPr>
            <a:r>
              <a:rPr kumimoji="1" lang="zh-CN" altLang="en-US" sz="2600" b="1" dirty="0">
                <a:latin typeface="Times New Roman" pitchFamily="18" charset="0"/>
                <a:ea typeface="楷体" pitchFamily="49" charset="-122"/>
                <a:cs typeface="Times New Roman" pitchFamily="18" charset="0"/>
              </a:rPr>
              <a:t>一张纸剪成三截，但未完全剪断，如迅速用力撕两边，纸会断成几截？</a:t>
            </a:r>
          </a:p>
        </p:txBody>
      </p:sp>
      <p:sp>
        <p:nvSpPr>
          <p:cNvPr id="17" name="Rectangle 17"/>
          <p:cNvSpPr>
            <a:spLocks noChangeArrowheads="1"/>
          </p:cNvSpPr>
          <p:nvPr/>
        </p:nvSpPr>
        <p:spPr bwMode="auto">
          <a:xfrm>
            <a:off x="391358" y="5445224"/>
            <a:ext cx="8501122" cy="1006686"/>
          </a:xfrm>
          <a:prstGeom prst="rect">
            <a:avLst/>
          </a:prstGeom>
          <a:noFill/>
          <a:ln w="19050">
            <a:noFill/>
            <a:prstDash val="lgDash"/>
            <a:miter lim="800000"/>
            <a:headEnd/>
            <a:tailEnd/>
          </a:ln>
        </p:spPr>
        <p:txBody>
          <a:bodyPr wrap="square">
            <a:spAutoFit/>
          </a:bodyPr>
          <a:lstStyle/>
          <a:p>
            <a:pPr>
              <a:lnSpc>
                <a:spcPct val="120000"/>
              </a:lnSpc>
            </a:pPr>
            <a:r>
              <a:rPr kumimoji="1" lang="zh-CN" altLang="en-US" sz="2600" b="1" dirty="0">
                <a:latin typeface="Times New Roman" pitchFamily="18" charset="0"/>
                <a:ea typeface="楷体" pitchFamily="49" charset="-122"/>
                <a:cs typeface="Times New Roman" pitchFamily="18" charset="0"/>
              </a:rPr>
              <a:t>如在中间的纸下面加一个夹子，然后迅速撕两边，纸会断成几截？</a:t>
            </a:r>
          </a:p>
        </p:txBody>
      </p:sp>
      <p:grpSp>
        <p:nvGrpSpPr>
          <p:cNvPr id="18" name="组合 17"/>
          <p:cNvGrpSpPr/>
          <p:nvPr/>
        </p:nvGrpSpPr>
        <p:grpSpPr>
          <a:xfrm>
            <a:off x="4499992" y="476672"/>
            <a:ext cx="1980000" cy="684000"/>
            <a:chOff x="6588496" y="1591139"/>
            <a:chExt cx="1980000" cy="684000"/>
          </a:xfrm>
        </p:grpSpPr>
        <p:sp>
          <p:nvSpPr>
            <p:cNvPr id="19" name="云形标注 18"/>
            <p:cNvSpPr/>
            <p:nvPr/>
          </p:nvSpPr>
          <p:spPr bwMode="auto">
            <a:xfrm>
              <a:off x="6588496" y="1591139"/>
              <a:ext cx="1980000" cy="684000"/>
            </a:xfrm>
            <a:prstGeom prst="cloudCallout">
              <a:avLst>
                <a:gd name="adj1" fmla="val -92536"/>
                <a:gd name="adj2" fmla="val 48025"/>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0" name="TextBox 19"/>
            <p:cNvSpPr txBox="1"/>
            <p:nvPr/>
          </p:nvSpPr>
          <p:spPr>
            <a:xfrm>
              <a:off x="6709650" y="1694041"/>
              <a:ext cx="1850735" cy="461665"/>
            </a:xfrm>
            <a:prstGeom prst="rect">
              <a:avLst/>
            </a:prstGeom>
            <a:noFill/>
          </p:spPr>
          <p:txBody>
            <a:bodyPr wrap="square" rtlCol="0">
              <a:spAutoFit/>
            </a:bodyPr>
            <a:lstStyle/>
            <a:p>
              <a:r>
                <a:rPr lang="zh-CN"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楷体" pitchFamily="49" charset="-122"/>
                  <a:ea typeface="楷体" pitchFamily="49" charset="-122"/>
                </a:rPr>
                <a:t>匀直</a:t>
              </a:r>
              <a:r>
                <a:rPr lang="zh-CN" altLang="en-US" sz="2400" b="1" dirty="0">
                  <a:ln w="1905"/>
                  <a:effectLst>
                    <a:innerShdw blurRad="69850" dist="43180" dir="5400000">
                      <a:srgbClr val="000000">
                        <a:alpha val="65000"/>
                      </a:srgbClr>
                    </a:innerShdw>
                  </a:effectLst>
                  <a:latin typeface="楷体" pitchFamily="49" charset="-122"/>
                  <a:ea typeface="楷体" pitchFamily="49" charset="-122"/>
                </a:rPr>
                <a:t>或</a:t>
              </a:r>
              <a:r>
                <a:rPr lang="zh-CN"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楷体" pitchFamily="49" charset="-122"/>
                  <a:ea typeface="楷体" pitchFamily="49" charset="-122"/>
                </a:rPr>
                <a:t>静止</a:t>
              </a:r>
            </a:p>
          </p:txBody>
        </p:sp>
      </p:grpSp>
      <p:cxnSp>
        <p:nvCxnSpPr>
          <p:cNvPr id="22" name="直接连接符 21"/>
          <p:cNvCxnSpPr/>
          <p:nvPr/>
        </p:nvCxnSpPr>
        <p:spPr>
          <a:xfrm>
            <a:off x="2483768" y="1654314"/>
            <a:ext cx="1512168"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23" name="矩形 22"/>
          <p:cNvSpPr>
            <a:spLocks noChangeArrowheads="1"/>
          </p:cNvSpPr>
          <p:nvPr/>
        </p:nvSpPr>
        <p:spPr bwMode="auto">
          <a:xfrm>
            <a:off x="6804248" y="-99392"/>
            <a:ext cx="1641475" cy="1173163"/>
          </a:xfrm>
          <a:prstGeom prst="rect">
            <a:avLst/>
          </a:prstGeom>
          <a:noFill/>
          <a:ln w="9525">
            <a:noFill/>
            <a:miter lim="800000"/>
            <a:headEnd/>
            <a:tailEnd/>
          </a:ln>
        </p:spPr>
        <p:txBody>
          <a:bodyPr>
            <a:spAutoFit/>
          </a:bodyPr>
          <a:lstStyle/>
          <a:p>
            <a:pPr eaLnBrk="1" hangingPunct="1">
              <a:lnSpc>
                <a:spcPct val="130000"/>
              </a:lnSpc>
            </a:pPr>
            <a:r>
              <a:rPr lang="zh-CN" altLang="en-US" sz="6000" b="1" dirty="0">
                <a:solidFill>
                  <a:srgbClr val="7030A0"/>
                </a:solidFill>
                <a:latin typeface="Times New Roman" pitchFamily="18" charset="0"/>
                <a:ea typeface="黑体" pitchFamily="49" charset="-122"/>
              </a:rPr>
              <a:t>*</a:t>
            </a:r>
            <a:r>
              <a:rPr lang="zh-CN" altLang="en-US" sz="6000" b="1" dirty="0">
                <a:solidFill>
                  <a:srgbClr val="00B050"/>
                </a:solidFill>
                <a:latin typeface="Times New Roman" pitchFamily="18" charset="0"/>
                <a:ea typeface="黑体" pitchFamily="49" charset="-122"/>
              </a:rPr>
              <a:t>*</a:t>
            </a:r>
            <a:r>
              <a:rPr lang="zh-CN" altLang="en-US" sz="6000" b="1" dirty="0">
                <a:solidFill>
                  <a:srgbClr val="FFC000"/>
                </a:solidFill>
                <a:latin typeface="Times New Roman" pitchFamily="18" charset="0"/>
                <a:ea typeface="黑体"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38" presetClass="entr" presetSubtype="0" accel="50000" fill="hold" grpId="0" nodeType="afterEffect">
                                  <p:stCondLst>
                                    <p:cond delay="0"/>
                                  </p:stCondLst>
                                  <p:iterate type="lt">
                                    <p:tmPct val="50000"/>
                                  </p:iterate>
                                  <p:childTnLst>
                                    <p:set>
                                      <p:cBhvr>
                                        <p:cTn id="15" dur="1" fill="hold">
                                          <p:stCondLst>
                                            <p:cond delay="0"/>
                                          </p:stCondLst>
                                        </p:cTn>
                                        <p:tgtEl>
                                          <p:spTgt spid="23"/>
                                        </p:tgtEl>
                                        <p:attrNameLst>
                                          <p:attrName>style.visibility</p:attrName>
                                        </p:attrNameLst>
                                      </p:cBhvr>
                                      <p:to>
                                        <p:strVal val="visible"/>
                                      </p:to>
                                    </p:set>
                                    <p:set>
                                      <p:cBhvr>
                                        <p:cTn id="16" dur="455" fill="hold">
                                          <p:stCondLst>
                                            <p:cond delay="0"/>
                                          </p:stCondLst>
                                        </p:cTn>
                                        <p:tgtEl>
                                          <p:spTgt spid="23"/>
                                        </p:tgtEl>
                                        <p:attrNameLst>
                                          <p:attrName>style.rotation</p:attrName>
                                        </p:attrNameLst>
                                      </p:cBhvr>
                                      <p:to>
                                        <p:strVal val="-45.0"/>
                                      </p:to>
                                    </p:set>
                                    <p:anim calcmode="lin" valueType="num">
                                      <p:cBhvr>
                                        <p:cTn id="17" dur="455" fill="hold">
                                          <p:stCondLst>
                                            <p:cond delay="455"/>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3" presetClass="entr" presetSubtype="1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childTnLst>
                          </p:cTn>
                        </p:par>
                        <p:par>
                          <p:cTn id="57" fill="hold">
                            <p:stCondLst>
                              <p:cond delay="500"/>
                            </p:stCondLst>
                            <p:childTnLst>
                              <p:par>
                                <p:cTn id="58" presetID="14" presetClass="entr" presetSubtype="1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randombar(horizont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randombar(horizontal)">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P spid="10" grpId="0"/>
      <p:bldP spid="11" grpId="0"/>
      <p:bldP spid="13" grpId="0"/>
      <p:bldP spid="15" grpId="0" animBg="1"/>
      <p:bldP spid="16" grpId="0"/>
      <p:bldP spid="17"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47990" y="716579"/>
            <a:ext cx="8388000" cy="2782044"/>
          </a:xfrm>
          <a:prstGeom prst="rect">
            <a:avLst/>
          </a:prstGeom>
          <a:solidFill>
            <a:srgbClr val="FFFFFF">
              <a:alpha val="79999"/>
            </a:srgbClr>
          </a:solidFill>
          <a:ln w="19050" cap="flat" cmpd="sng">
            <a:solidFill>
              <a:srgbClr val="00B0F0"/>
            </a:solidFill>
            <a:prstDash val="sysDash"/>
            <a:miter lim="800000"/>
            <a:headEnd/>
            <a:tailEnd/>
          </a:ln>
          <a:effectLst/>
        </p:spPr>
        <p:txBody>
          <a:bodyPr>
            <a:spAutoFit/>
          </a:bodyPr>
          <a:lstStyle/>
          <a:p>
            <a:pPr>
              <a:lnSpc>
                <a:spcPct val="120000"/>
              </a:lnSpc>
              <a:spcBef>
                <a:spcPts val="300"/>
              </a:spcBef>
            </a:pPr>
            <a:r>
              <a:rPr lang="zh-CN" altLang="en-US" sz="2800" b="1" dirty="0">
                <a:latin typeface="Times New Roman" pitchFamily="18" charset="0"/>
                <a:ea typeface="楷体" pitchFamily="49" charset="-122"/>
                <a:cs typeface="Times New Roman" pitchFamily="18" charset="0"/>
              </a:rPr>
              <a:t>例1</a:t>
            </a:r>
            <a:r>
              <a:rPr lang="en-US" altLang="zh-CN" sz="2800" b="1" dirty="0">
                <a:latin typeface="Times New Roman" pitchFamily="18" charset="0"/>
                <a:ea typeface="楷体" pitchFamily="49" charset="-122"/>
                <a:cs typeface="Times New Roman" pitchFamily="18" charset="0"/>
              </a:rPr>
              <a:t>. </a:t>
            </a:r>
            <a:r>
              <a:rPr lang="zh-CN" altLang="en-US" sz="2800" b="1" dirty="0">
                <a:latin typeface="Times New Roman" pitchFamily="18" charset="0"/>
                <a:ea typeface="楷体" pitchFamily="49" charset="-122"/>
                <a:cs typeface="Times New Roman" pitchFamily="18" charset="0"/>
              </a:rPr>
              <a:t>关于牛顿第一定律，下列说法正确的是（       ）</a:t>
            </a:r>
          </a:p>
          <a:p>
            <a:pPr>
              <a:lnSpc>
                <a:spcPct val="120000"/>
              </a:lnSpc>
              <a:spcBef>
                <a:spcPts val="300"/>
              </a:spcBef>
            </a:pPr>
            <a:r>
              <a:rPr lang="zh-CN" altLang="en-US" sz="2800" b="1" dirty="0">
                <a:latin typeface="Times New Roman" pitchFamily="18" charset="0"/>
                <a:ea typeface="楷体" pitchFamily="49" charset="-122"/>
                <a:cs typeface="Times New Roman" pitchFamily="18" charset="0"/>
              </a:rPr>
              <a:t>A. 牛顿第一定律是一条实验定律</a:t>
            </a:r>
          </a:p>
          <a:p>
            <a:pPr>
              <a:lnSpc>
                <a:spcPct val="120000"/>
              </a:lnSpc>
              <a:spcBef>
                <a:spcPts val="300"/>
              </a:spcBef>
            </a:pPr>
            <a:r>
              <a:rPr lang="zh-CN" altLang="en-US" sz="2800" b="1" dirty="0">
                <a:latin typeface="Times New Roman" pitchFamily="18" charset="0"/>
                <a:ea typeface="楷体" pitchFamily="49" charset="-122"/>
                <a:cs typeface="Times New Roman" pitchFamily="18" charset="0"/>
              </a:rPr>
              <a:t>B. 牛顿第一定律说明力是改变物体运动状态的原因</a:t>
            </a:r>
          </a:p>
          <a:p>
            <a:pPr>
              <a:lnSpc>
                <a:spcPct val="120000"/>
              </a:lnSpc>
              <a:spcBef>
                <a:spcPts val="300"/>
              </a:spcBef>
            </a:pPr>
            <a:r>
              <a:rPr lang="zh-CN" altLang="en-US" sz="2800" b="1" dirty="0">
                <a:latin typeface="Times New Roman" pitchFamily="18" charset="0"/>
                <a:ea typeface="楷体" pitchFamily="49" charset="-122"/>
                <a:cs typeface="Times New Roman" pitchFamily="18" charset="0"/>
              </a:rPr>
              <a:t>C. 惯性定律和惯性的实质是相同的</a:t>
            </a:r>
          </a:p>
          <a:p>
            <a:pPr>
              <a:lnSpc>
                <a:spcPct val="120000"/>
              </a:lnSpc>
              <a:spcBef>
                <a:spcPts val="300"/>
              </a:spcBef>
            </a:pPr>
            <a:r>
              <a:rPr lang="zh-CN" altLang="en-US" sz="2800" b="1" dirty="0">
                <a:latin typeface="Times New Roman" pitchFamily="18" charset="0"/>
                <a:ea typeface="楷体" pitchFamily="49" charset="-122"/>
                <a:cs typeface="Times New Roman" pitchFamily="18" charset="0"/>
              </a:rPr>
              <a:t>D. 物体的运动不需要力来维持</a:t>
            </a:r>
          </a:p>
        </p:txBody>
      </p:sp>
      <p:sp>
        <p:nvSpPr>
          <p:cNvPr id="17411" name="Text Box 3"/>
          <p:cNvSpPr txBox="1">
            <a:spLocks noChangeArrowheads="1"/>
          </p:cNvSpPr>
          <p:nvPr/>
        </p:nvSpPr>
        <p:spPr bwMode="auto">
          <a:xfrm>
            <a:off x="7577086" y="729061"/>
            <a:ext cx="814369" cy="523220"/>
          </a:xfrm>
          <a:prstGeom prst="rect">
            <a:avLst/>
          </a:prstGeom>
          <a:noFill/>
          <a:ln w="9525">
            <a:noFill/>
            <a:miter lim="800000"/>
            <a:headEnd/>
            <a:tailEnd/>
          </a:ln>
          <a:effectLst/>
        </p:spPr>
        <p:txBody>
          <a:bodyPr wrap="square">
            <a:spAutoFit/>
          </a:bodyPr>
          <a:lstStyle/>
          <a:p>
            <a:r>
              <a:rPr lang="zh-CN" altLang="en-US" sz="2800" b="1" dirty="0">
                <a:solidFill>
                  <a:srgbClr val="C00000"/>
                </a:solidFill>
                <a:latin typeface="Times New Roman" pitchFamily="18" charset="0"/>
                <a:cs typeface="Times New Roman" pitchFamily="18" charset="0"/>
              </a:rPr>
              <a:t>BD</a:t>
            </a:r>
          </a:p>
        </p:txBody>
      </p:sp>
      <p:sp>
        <p:nvSpPr>
          <p:cNvPr id="4" name="Rectangle 2">
            <a:extLst>
              <a:ext uri="{FF2B5EF4-FFF2-40B4-BE49-F238E27FC236}">
                <a16:creationId xmlns:a16="http://schemas.microsoft.com/office/drawing/2014/main" id="{9D191461-E193-4FB1-A86A-61D084CC9AA5}"/>
              </a:ext>
            </a:extLst>
          </p:cNvPr>
          <p:cNvSpPr>
            <a:spLocks noChangeArrowheads="1"/>
          </p:cNvSpPr>
          <p:nvPr/>
        </p:nvSpPr>
        <p:spPr bwMode="auto">
          <a:xfrm>
            <a:off x="342777" y="3599284"/>
            <a:ext cx="8388000" cy="2782044"/>
          </a:xfrm>
          <a:prstGeom prst="rect">
            <a:avLst/>
          </a:prstGeom>
          <a:solidFill>
            <a:srgbClr val="FFFFFF">
              <a:alpha val="79999"/>
            </a:srgbClr>
          </a:solidFill>
          <a:ln w="19050" cap="flat" cmpd="sng">
            <a:solidFill>
              <a:srgbClr val="00B0F0"/>
            </a:solidFill>
            <a:prstDash val="sysDash"/>
            <a:miter lim="800000"/>
            <a:headEnd/>
            <a:tailEnd/>
          </a:ln>
          <a:effectLst/>
        </p:spPr>
        <p:txBody>
          <a:bodyPr anchor="ctr">
            <a:spAutoFit/>
          </a:bodyPr>
          <a:lstStyle/>
          <a:p>
            <a:pPr>
              <a:lnSpc>
                <a:spcPct val="120000"/>
              </a:lnSpc>
              <a:spcBef>
                <a:spcPts val="300"/>
              </a:spcBef>
            </a:pPr>
            <a:r>
              <a:rPr lang="zh-CN" altLang="en-US" sz="2800" b="1" dirty="0">
                <a:latin typeface="Times New Roman" pitchFamily="18" charset="0"/>
                <a:ea typeface="楷体" pitchFamily="49" charset="-122"/>
                <a:cs typeface="Times New Roman" pitchFamily="18" charset="0"/>
              </a:rPr>
              <a:t>例</a:t>
            </a:r>
            <a:r>
              <a:rPr lang="en-US" altLang="zh-CN" sz="2800" b="1" dirty="0">
                <a:latin typeface="Times New Roman" pitchFamily="18" charset="0"/>
                <a:ea typeface="楷体" pitchFamily="49" charset="-122"/>
                <a:cs typeface="Times New Roman" pitchFamily="18" charset="0"/>
              </a:rPr>
              <a:t>2(2009). </a:t>
            </a:r>
            <a:r>
              <a:rPr lang="zh-CN" altLang="en-US" sz="2800" b="1" dirty="0">
                <a:latin typeface="Times New Roman" pitchFamily="18" charset="0"/>
                <a:ea typeface="楷体" pitchFamily="49" charset="-122"/>
                <a:cs typeface="Times New Roman" pitchFamily="18" charset="0"/>
              </a:rPr>
              <a:t>下列关于惯性的说法中，正确的是（    ）</a:t>
            </a:r>
          </a:p>
          <a:p>
            <a:pPr>
              <a:lnSpc>
                <a:spcPct val="120000"/>
              </a:lnSpc>
              <a:spcBef>
                <a:spcPts val="300"/>
              </a:spcBef>
            </a:pPr>
            <a:r>
              <a:rPr lang="zh-CN" altLang="en-US" sz="2800" b="1" dirty="0">
                <a:latin typeface="Times New Roman" pitchFamily="18" charset="0"/>
                <a:ea typeface="楷体" pitchFamily="49" charset="-122"/>
                <a:cs typeface="Times New Roman" pitchFamily="18" charset="0"/>
              </a:rPr>
              <a:t>A</a:t>
            </a:r>
            <a:r>
              <a:rPr lang="en-US" altLang="zh-CN" sz="2800" b="1" dirty="0">
                <a:latin typeface="Times New Roman" pitchFamily="18" charset="0"/>
                <a:ea typeface="楷体" pitchFamily="49" charset="-122"/>
                <a:cs typeface="Times New Roman" pitchFamily="18" charset="0"/>
              </a:rPr>
              <a:t>. </a:t>
            </a:r>
            <a:r>
              <a:rPr lang="zh-CN" altLang="en-US" sz="2800" b="1" dirty="0">
                <a:latin typeface="Times New Roman" pitchFamily="18" charset="0"/>
                <a:ea typeface="楷体" pitchFamily="49" charset="-122"/>
                <a:cs typeface="Times New Roman" pitchFamily="18" charset="0"/>
              </a:rPr>
              <a:t>只有静止的物体才有惯性</a:t>
            </a:r>
          </a:p>
          <a:p>
            <a:pPr>
              <a:lnSpc>
                <a:spcPct val="120000"/>
              </a:lnSpc>
              <a:spcBef>
                <a:spcPts val="300"/>
              </a:spcBef>
            </a:pPr>
            <a:r>
              <a:rPr lang="zh-CN" altLang="en-US" sz="2800" b="1" dirty="0">
                <a:latin typeface="Times New Roman" pitchFamily="18" charset="0"/>
                <a:ea typeface="楷体" pitchFamily="49" charset="-122"/>
                <a:cs typeface="Times New Roman" pitchFamily="18" charset="0"/>
              </a:rPr>
              <a:t>B</a:t>
            </a:r>
            <a:r>
              <a:rPr lang="en-US" altLang="zh-CN" sz="2800" b="1" dirty="0">
                <a:latin typeface="Times New Roman" pitchFamily="18" charset="0"/>
                <a:ea typeface="楷体" pitchFamily="49" charset="-122"/>
                <a:cs typeface="Times New Roman" pitchFamily="18" charset="0"/>
              </a:rPr>
              <a:t>. </a:t>
            </a:r>
            <a:r>
              <a:rPr lang="zh-CN" altLang="en-US" sz="2800" b="1" dirty="0">
                <a:latin typeface="Times New Roman" pitchFamily="18" charset="0"/>
                <a:ea typeface="楷体" pitchFamily="49" charset="-122"/>
                <a:cs typeface="Times New Roman" pitchFamily="18" charset="0"/>
              </a:rPr>
              <a:t>只有运动的物体才有惯性</a:t>
            </a:r>
            <a:endParaRPr lang="en-US" altLang="zh-CN" sz="2800" b="1" dirty="0">
              <a:latin typeface="Times New Roman" pitchFamily="18" charset="0"/>
              <a:ea typeface="楷体" pitchFamily="49" charset="-122"/>
              <a:cs typeface="Times New Roman" pitchFamily="18" charset="0"/>
            </a:endParaRPr>
          </a:p>
          <a:p>
            <a:pPr>
              <a:lnSpc>
                <a:spcPct val="120000"/>
              </a:lnSpc>
              <a:spcBef>
                <a:spcPts val="300"/>
              </a:spcBef>
            </a:pPr>
            <a:r>
              <a:rPr lang="zh-CN" altLang="en-US" sz="2800" b="1" dirty="0">
                <a:latin typeface="Times New Roman" pitchFamily="18" charset="0"/>
                <a:ea typeface="楷体" pitchFamily="49" charset="-122"/>
                <a:cs typeface="Times New Roman" pitchFamily="18" charset="0"/>
              </a:rPr>
              <a:t>C</a:t>
            </a:r>
            <a:r>
              <a:rPr lang="en-US" altLang="zh-CN" sz="2800" b="1" dirty="0">
                <a:latin typeface="Times New Roman" pitchFamily="18" charset="0"/>
                <a:ea typeface="楷体" pitchFamily="49" charset="-122"/>
                <a:cs typeface="Times New Roman" pitchFamily="18" charset="0"/>
              </a:rPr>
              <a:t>. </a:t>
            </a:r>
            <a:r>
              <a:rPr lang="zh-CN" altLang="en-US" sz="2800" b="1" dirty="0">
                <a:latin typeface="Times New Roman" pitchFamily="18" charset="0"/>
                <a:ea typeface="楷体" pitchFamily="49" charset="-122"/>
                <a:cs typeface="Times New Roman" pitchFamily="18" charset="0"/>
              </a:rPr>
              <a:t>质量较小的物体惯性较大</a:t>
            </a:r>
            <a:endParaRPr lang="en-US" altLang="zh-CN" sz="2800" b="1" dirty="0">
              <a:latin typeface="Times New Roman" pitchFamily="18" charset="0"/>
              <a:ea typeface="楷体" pitchFamily="49" charset="-122"/>
              <a:cs typeface="Times New Roman" pitchFamily="18" charset="0"/>
            </a:endParaRPr>
          </a:p>
          <a:p>
            <a:pPr>
              <a:lnSpc>
                <a:spcPct val="120000"/>
              </a:lnSpc>
              <a:spcBef>
                <a:spcPts val="300"/>
              </a:spcBef>
            </a:pPr>
            <a:r>
              <a:rPr lang="zh-CN" altLang="en-US" sz="2800" b="1" dirty="0">
                <a:latin typeface="Times New Roman" pitchFamily="18" charset="0"/>
                <a:ea typeface="楷体" pitchFamily="49" charset="-122"/>
                <a:cs typeface="Times New Roman" pitchFamily="18" charset="0"/>
              </a:rPr>
              <a:t>D</a:t>
            </a:r>
            <a:r>
              <a:rPr lang="en-US" altLang="zh-CN" sz="2800" b="1" dirty="0">
                <a:latin typeface="Times New Roman" pitchFamily="18" charset="0"/>
                <a:ea typeface="楷体" pitchFamily="49" charset="-122"/>
                <a:cs typeface="Times New Roman" pitchFamily="18" charset="0"/>
              </a:rPr>
              <a:t>. </a:t>
            </a:r>
            <a:r>
              <a:rPr lang="zh-CN" altLang="en-US" sz="2800" b="1" dirty="0">
                <a:latin typeface="Times New Roman" pitchFamily="18" charset="0"/>
                <a:ea typeface="楷体" pitchFamily="49" charset="-122"/>
                <a:cs typeface="Times New Roman" pitchFamily="18" charset="0"/>
              </a:rPr>
              <a:t>质量较大的物体惯性较大</a:t>
            </a:r>
          </a:p>
        </p:txBody>
      </p:sp>
      <p:sp>
        <p:nvSpPr>
          <p:cNvPr id="5" name="Text Box 3">
            <a:extLst>
              <a:ext uri="{FF2B5EF4-FFF2-40B4-BE49-F238E27FC236}">
                <a16:creationId xmlns:a16="http://schemas.microsoft.com/office/drawing/2014/main" id="{AF4161BE-5443-490D-90D0-60757EDABA91}"/>
              </a:ext>
            </a:extLst>
          </p:cNvPr>
          <p:cNvSpPr txBox="1">
            <a:spLocks noChangeArrowheads="1"/>
          </p:cNvSpPr>
          <p:nvPr/>
        </p:nvSpPr>
        <p:spPr bwMode="auto">
          <a:xfrm>
            <a:off x="7793110" y="3601118"/>
            <a:ext cx="500066" cy="523220"/>
          </a:xfrm>
          <a:prstGeom prst="rect">
            <a:avLst/>
          </a:prstGeom>
          <a:noFill/>
          <a:ln w="9525" cap="flat" cmpd="sng">
            <a:noFill/>
            <a:miter lim="800000"/>
            <a:headEnd/>
            <a:tailEnd/>
          </a:ln>
          <a:effectLst/>
        </p:spPr>
        <p:txBody>
          <a:bodyPr wrap="square">
            <a:spAutoFit/>
          </a:bodyPr>
          <a:lstStyle/>
          <a:p>
            <a:r>
              <a:rPr lang="zh-CN" altLang="en-US" sz="2800" b="1" dirty="0">
                <a:solidFill>
                  <a:srgbClr val="C00000"/>
                </a:solidFill>
                <a:latin typeface="Times New Roman" pitchFamily="18" charset="0"/>
                <a:cs typeface="Times New Roman" pitchFamily="18" charset="0"/>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randombar(horizontal)">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randombar(horizontal)">
                                      <p:cBhvr>
                                        <p:cTn id="12" dur="5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1" grpId="0" bldLvl="0" autoUpdateAnimBg="0"/>
      <p:bldP spid="4" grpId="0" animBg="1"/>
      <p:bldP spid="5" grpId="0" bldLvl="0" autoUpdateAnimBg="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10983</TotalTime>
  <Words>767</Words>
  <Application>Microsoft Office PowerPoint</Application>
  <PresentationFormat>全屏显示(4:3)</PresentationFormat>
  <Paragraphs>100</Paragraphs>
  <Slides>11</Slides>
  <Notes>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黑体</vt:lpstr>
      <vt:lpstr>华文行楷</vt:lpstr>
      <vt:lpstr>华文新魏</vt:lpstr>
      <vt:lpstr>楷体</vt:lpstr>
      <vt:lpstr>宋体</vt:lpstr>
      <vt:lpstr>Arial</vt:lpstr>
      <vt:lpstr>Calibri</vt:lpstr>
      <vt:lpstr>Times New Roman</vt:lpstr>
      <vt:lpstr>Office 主题</vt:lpstr>
      <vt:lpstr>PowerPoint 演示文稿</vt:lpstr>
      <vt:lpstr>§4 牛顿运动定律 (Newton’s Laws of Motion)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ADMINIBM</dc:creator>
  <cp:lastModifiedBy>admin</cp:lastModifiedBy>
  <cp:revision>217</cp:revision>
  <dcterms:created xsi:type="dcterms:W3CDTF">2013-11-20T08:00:33Z</dcterms:created>
  <dcterms:modified xsi:type="dcterms:W3CDTF">2018-12-11T09:52:39Z</dcterms:modified>
</cp:coreProperties>
</file>