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93" r:id="rId2"/>
    <p:sldId id="303" r:id="rId3"/>
    <p:sldId id="304" r:id="rId4"/>
    <p:sldId id="305" r:id="rId5"/>
    <p:sldId id="294" r:id="rId6"/>
    <p:sldId id="310" r:id="rId7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000099"/>
    <a:srgbClr val="F4EBDC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35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961CE7-B228-4E04-B7A2-99205603877D}" type="datetimeFigureOut">
              <a:rPr lang="zh-CN" altLang="en-US" smtClean="0"/>
              <a:pPr/>
              <a:t>2014/9/10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095ED3-A90A-4472-9E89-6FD68B21CCA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矩形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标题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9" name="副标题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sp>
        <p:nvSpPr>
          <p:cNvPr id="28" name="日期占位符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31807088-FB69-460C-9191-3C9A984121CC}" type="datetimeFigureOut">
              <a:rPr lang="zh-CN" altLang="en-US" smtClean="0"/>
              <a:pPr/>
              <a:t>2014/9/10</a:t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29" name="灯片编号占位符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74D1A39-6C52-4AEB-9623-E8B207D7BA7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07088-FB69-460C-9191-3C9A984121CC}" type="datetimeFigureOut">
              <a:rPr lang="zh-CN" altLang="en-US" smtClean="0"/>
              <a:pPr/>
              <a:t>2014/9/10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D1A39-6C52-4AEB-9623-E8B207D7BA7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垂直排列标题与文本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31807088-FB69-460C-9191-3C9A984121CC}" type="datetimeFigureOut">
              <a:rPr lang="zh-CN" altLang="en-US" smtClean="0"/>
              <a:pPr/>
              <a:t>2014/9/10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7" name="矩形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274D1A39-6C52-4AEB-9623-E8B207D7BA7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07088-FB69-460C-9191-3C9A984121CC}" type="datetimeFigureOut">
              <a:rPr lang="zh-CN" altLang="en-US" smtClean="0"/>
              <a:pPr/>
              <a:t>2014/9/10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74D1A39-6C52-4AEB-9623-E8B207D7BA73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8" name="内容占位符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7" name="矩形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2" name="日期占位符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07088-FB69-460C-9191-3C9A984121CC}" type="datetimeFigureOut">
              <a:rPr lang="zh-CN" altLang="en-US" smtClean="0"/>
              <a:pPr/>
              <a:t>2014/9/10</a:t>
            </a:fld>
            <a:endParaRPr lang="zh-CN" altLang="en-US"/>
          </a:p>
        </p:txBody>
      </p:sp>
      <p:sp>
        <p:nvSpPr>
          <p:cNvPr id="13" name="灯片编号占位符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274D1A39-6C52-4AEB-9623-E8B207D7BA73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14" name="页脚占位符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9" name="内容占位符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11" name="内容占位符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8" name="日期占位符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31807088-FB69-460C-9191-3C9A984121CC}" type="datetimeFigureOut">
              <a:rPr lang="zh-CN" altLang="en-US" smtClean="0"/>
              <a:pPr/>
              <a:t>2014/9/10</a:t>
            </a:fld>
            <a:endParaRPr lang="zh-CN" altLang="en-US"/>
          </a:p>
        </p:txBody>
      </p:sp>
      <p:sp>
        <p:nvSpPr>
          <p:cNvPr id="10" name="灯片编号占位符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274D1A39-6C52-4AEB-9623-E8B207D7BA73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12" name="页脚占位符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1" name="内容占位符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13" name="内容占位符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10" name="日期占位符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31807088-FB69-460C-9191-3C9A984121CC}" type="datetimeFigureOut">
              <a:rPr lang="zh-CN" altLang="en-US" smtClean="0"/>
              <a:pPr/>
              <a:t>2014/9/10</a:t>
            </a:fld>
            <a:endParaRPr lang="zh-CN" altLang="en-US"/>
          </a:p>
        </p:txBody>
      </p:sp>
      <p:sp>
        <p:nvSpPr>
          <p:cNvPr id="12" name="灯片编号占位符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274D1A39-6C52-4AEB-9623-E8B207D7BA73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14" name="页脚占位符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zh-CN" altLang="en-US"/>
          </a:p>
        </p:txBody>
      </p:sp>
      <p:sp>
        <p:nvSpPr>
          <p:cNvPr id="16" name="文本占位符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15" name="文本占位符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07088-FB69-460C-9191-3C9A984121CC}" type="datetimeFigureOut">
              <a:rPr lang="zh-CN" altLang="en-US" smtClean="0"/>
              <a:pPr/>
              <a:t>2014/9/10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74D1A39-6C52-4AEB-9623-E8B207D7BA7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07088-FB69-460C-9191-3C9A984121CC}" type="datetimeFigureOut">
              <a:rPr lang="zh-CN" altLang="en-US" smtClean="0"/>
              <a:pPr/>
              <a:t>2014/9/10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74D1A39-6C52-4AEB-9623-E8B207D7BA7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07088-FB69-460C-9191-3C9A984121CC}" type="datetimeFigureOut">
              <a:rPr lang="zh-CN" altLang="en-US" smtClean="0"/>
              <a:pPr/>
              <a:t>2014/9/10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74D1A39-6C52-4AEB-9623-E8B207D7BA73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9" name="内容占位符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8" name="矩形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1" name="矩形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日期占位符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31807088-FB69-460C-9191-3C9A984121CC}" type="datetimeFigureOut">
              <a:rPr lang="zh-CN" altLang="en-US" smtClean="0"/>
              <a:pPr/>
              <a:t>2014/9/10</a:t>
            </a:fld>
            <a:endParaRPr lang="zh-CN" altLang="en-US"/>
          </a:p>
        </p:txBody>
      </p:sp>
      <p:sp>
        <p:nvSpPr>
          <p:cNvPr id="13" name="灯片编号占位符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274D1A39-6C52-4AEB-9623-E8B207D7BA73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14" name="页脚占位符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CN" altLang="en-US" smtClean="0"/>
              <a:t>单击图标添加图片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标题占位符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3" name="文本占位符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  <a:p>
            <a:pPr lvl="1" eaLnBrk="1" latinLnBrk="0" hangingPunct="1"/>
            <a:r>
              <a:rPr kumimoji="0" lang="zh-CN" altLang="en-US" smtClean="0"/>
              <a:t>第二级</a:t>
            </a:r>
          </a:p>
          <a:p>
            <a:pPr lvl="2" eaLnBrk="1" latinLnBrk="0" hangingPunct="1"/>
            <a:r>
              <a:rPr kumimoji="0" lang="zh-CN" altLang="en-US" smtClean="0"/>
              <a:t>第三级</a:t>
            </a:r>
          </a:p>
          <a:p>
            <a:pPr lvl="3" eaLnBrk="1" latinLnBrk="0" hangingPunct="1"/>
            <a:r>
              <a:rPr kumimoji="0" lang="zh-CN" altLang="en-US" smtClean="0"/>
              <a:t>第四级</a:t>
            </a:r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14" name="日期占位符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1807088-FB69-460C-9191-3C9A984121CC}" type="datetimeFigureOut">
              <a:rPr lang="zh-CN" altLang="en-US" smtClean="0"/>
              <a:pPr/>
              <a:t>2014/9/10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7" name="矩形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灯片编号占位符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74D1A39-6C52-4AEB-9623-E8B207D7BA7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>
                <a:latin typeface="Aharoni" pitchFamily="2" charset="-79"/>
                <a:cs typeface="Aharoni" pitchFamily="2" charset="-79"/>
              </a:rPr>
              <a:t>Vocabulary task</a:t>
            </a:r>
            <a:endParaRPr lang="zh-CN" altLang="en-US" dirty="0" smtClean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>
          <a:xfrm>
            <a:off x="179512" y="1484784"/>
            <a:ext cx="8748464" cy="4495800"/>
          </a:xfrm>
        </p:spPr>
        <p:txBody>
          <a:bodyPr>
            <a:noAutofit/>
          </a:bodyPr>
          <a:lstStyle/>
          <a:p>
            <a:pPr lvl="0"/>
            <a:r>
              <a:rPr lang="en-US" altLang="zh-CN" sz="3200" b="1" i="1" dirty="0" smtClean="0"/>
              <a:t>Part of speech /English meanings /Chinese meanings </a:t>
            </a:r>
          </a:p>
          <a:p>
            <a:pPr lvl="1"/>
            <a:r>
              <a:rPr lang="en-US" altLang="zh-CN" sz="3200" b="1" i="1" dirty="0" smtClean="0"/>
              <a:t>rut</a:t>
            </a:r>
            <a:endParaRPr lang="zh-CN" altLang="zh-CN" sz="3200" b="1" dirty="0" smtClean="0"/>
          </a:p>
          <a:p>
            <a:pPr lvl="1"/>
            <a:r>
              <a:rPr lang="en-US" altLang="zh-CN" sz="3200" b="1" i="1" dirty="0" smtClean="0"/>
              <a:t>subtract</a:t>
            </a:r>
          </a:p>
          <a:p>
            <a:pPr lvl="1"/>
            <a:r>
              <a:rPr lang="en-US" altLang="zh-CN" sz="3200" b="1" i="1" dirty="0" smtClean="0"/>
              <a:t>desk-dwelling</a:t>
            </a:r>
            <a:endParaRPr lang="zh-CN" altLang="zh-CN" sz="3200" b="1" dirty="0" smtClean="0"/>
          </a:p>
          <a:p>
            <a:pPr lvl="1"/>
            <a:r>
              <a:rPr lang="en-US" altLang="zh-CN" sz="3200" b="1" i="1" dirty="0" smtClean="0"/>
              <a:t>computer nerd</a:t>
            </a:r>
            <a:endParaRPr lang="zh-CN" altLang="zh-CN" sz="3200" b="1" dirty="0" smtClean="0"/>
          </a:p>
          <a:p>
            <a:pPr lvl="1"/>
            <a:r>
              <a:rPr lang="en-US" altLang="zh-CN" sz="3200" b="1" i="1" dirty="0" smtClean="0"/>
              <a:t>from scratch</a:t>
            </a:r>
            <a:endParaRPr lang="zh-CN" altLang="zh-CN" sz="3200" b="1" dirty="0" smtClean="0"/>
          </a:p>
          <a:p>
            <a:pPr lvl="1"/>
            <a:r>
              <a:rPr lang="en-US" altLang="zh-CN" sz="3200" b="1" i="1" dirty="0" smtClean="0"/>
              <a:t>sleep-deprived</a:t>
            </a:r>
            <a:endParaRPr lang="zh-CN" altLang="zh-CN" sz="3200" b="1" dirty="0" smtClean="0"/>
          </a:p>
          <a:p>
            <a:pPr lvl="1"/>
            <a:r>
              <a:rPr lang="en-US" altLang="zh-CN" sz="3200" b="1" i="1" dirty="0" smtClean="0"/>
              <a:t>sustainable</a:t>
            </a:r>
            <a:endParaRPr lang="zh-CN" altLang="zh-CN" sz="3200" b="1" dirty="0" smtClean="0"/>
          </a:p>
          <a:p>
            <a:pPr lvl="1"/>
            <a:r>
              <a:rPr lang="en-US" altLang="zh-CN" sz="3200" b="1" i="1" dirty="0" smtClean="0"/>
              <a:t>give it a shot</a:t>
            </a:r>
            <a:endParaRPr lang="zh-CN" alt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>
                <a:latin typeface="Aharoni" pitchFamily="2" charset="-79"/>
                <a:cs typeface="Aharoni" pitchFamily="2" charset="-79"/>
              </a:rPr>
              <a:t>Vocabulary task</a:t>
            </a:r>
            <a:endParaRPr lang="zh-CN" altLang="en-US" dirty="0" smtClean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>
          <a:xfrm>
            <a:off x="179512" y="1484784"/>
            <a:ext cx="8964488" cy="5373216"/>
          </a:xfrm>
        </p:spPr>
        <p:txBody>
          <a:bodyPr>
            <a:noAutofit/>
          </a:bodyPr>
          <a:lstStyle/>
          <a:p>
            <a:r>
              <a:rPr lang="en-US" altLang="zh-CN" sz="3900" b="1" i="1" dirty="0" smtClean="0">
                <a:solidFill>
                  <a:srgbClr val="FF0000"/>
                </a:solidFill>
              </a:rPr>
              <a:t>rut</a:t>
            </a:r>
            <a:r>
              <a:rPr lang="en-US" altLang="zh-CN" sz="3900" b="1" i="1" dirty="0" smtClean="0"/>
              <a:t>: </a:t>
            </a:r>
            <a:r>
              <a:rPr lang="en-US" altLang="zh-CN" sz="3900" b="1" i="1" dirty="0" smtClean="0">
                <a:solidFill>
                  <a:srgbClr val="000099"/>
                </a:solidFill>
              </a:rPr>
              <a:t>n. </a:t>
            </a:r>
            <a:r>
              <a:rPr lang="en-US" altLang="zh-CN" sz="3900" b="1" i="1" dirty="0" smtClean="0"/>
              <a:t>a boring way of life that does not change</a:t>
            </a:r>
          </a:p>
          <a:p>
            <a:pPr lvl="1"/>
            <a:r>
              <a:rPr lang="en-US" altLang="zh-CN" sz="3600" b="1" i="1" dirty="0" smtClean="0"/>
              <a:t>I gave up my job because I felt I was stuck in a rut.</a:t>
            </a:r>
            <a:endParaRPr lang="zh-CN" altLang="zh-CN" sz="3600" b="1" dirty="0" smtClean="0"/>
          </a:p>
          <a:p>
            <a:r>
              <a:rPr lang="en-US" altLang="zh-CN" sz="3900" b="1" i="1" dirty="0" smtClean="0">
                <a:solidFill>
                  <a:srgbClr val="FF0000"/>
                </a:solidFill>
              </a:rPr>
              <a:t>subtract</a:t>
            </a:r>
            <a:r>
              <a:rPr lang="en-US" altLang="zh-CN" sz="3900" b="1" i="1" dirty="0" smtClean="0"/>
              <a:t>: </a:t>
            </a:r>
            <a:r>
              <a:rPr lang="en-US" altLang="zh-CN" sz="3900" b="1" i="1" dirty="0" smtClean="0">
                <a:solidFill>
                  <a:srgbClr val="000099"/>
                </a:solidFill>
              </a:rPr>
              <a:t>v.</a:t>
            </a:r>
            <a:r>
              <a:rPr lang="en-US" altLang="zh-CN" sz="3900" b="1" i="1" dirty="0" smtClean="0"/>
              <a:t> to take a number or an amount away from another number or amount</a:t>
            </a:r>
          </a:p>
          <a:p>
            <a:pPr lvl="1"/>
            <a:r>
              <a:rPr lang="en-US" altLang="zh-CN" sz="3600" b="1" i="1" dirty="0" smtClean="0"/>
              <a:t>subtract a habit: take away a habit</a:t>
            </a:r>
            <a:endParaRPr lang="zh-CN" altLang="zh-CN" sz="36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>
                <a:latin typeface="Aharoni" pitchFamily="2" charset="-79"/>
                <a:cs typeface="Aharoni" pitchFamily="2" charset="-79"/>
              </a:rPr>
              <a:t>Vocabulary task</a:t>
            </a:r>
            <a:endParaRPr lang="zh-CN" altLang="en-US" dirty="0" smtClean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>
          <a:xfrm>
            <a:off x="179512" y="1484784"/>
            <a:ext cx="8748464" cy="5112568"/>
          </a:xfrm>
        </p:spPr>
        <p:txBody>
          <a:bodyPr>
            <a:noAutofit/>
          </a:bodyPr>
          <a:lstStyle/>
          <a:p>
            <a:r>
              <a:rPr lang="en-US" altLang="zh-CN" sz="3900" b="1" i="1" dirty="0" smtClean="0">
                <a:solidFill>
                  <a:srgbClr val="FF0000"/>
                </a:solidFill>
              </a:rPr>
              <a:t>desk-dwelling</a:t>
            </a:r>
            <a:r>
              <a:rPr lang="en-US" altLang="zh-CN" sz="3900" b="1" i="1" dirty="0" smtClean="0"/>
              <a:t>: </a:t>
            </a:r>
            <a:r>
              <a:rPr lang="en-US" altLang="zh-CN" sz="3900" b="1" i="1" dirty="0" smtClean="0">
                <a:solidFill>
                  <a:srgbClr val="000099"/>
                </a:solidFill>
              </a:rPr>
              <a:t>adj. </a:t>
            </a:r>
            <a:r>
              <a:rPr lang="en-US" altLang="zh-CN" sz="3900" b="1" i="1" dirty="0" smtClean="0"/>
              <a:t>always dwelling at a desk</a:t>
            </a:r>
            <a:endParaRPr lang="zh-CN" altLang="zh-CN" sz="3600" b="1" dirty="0" smtClean="0"/>
          </a:p>
          <a:p>
            <a:r>
              <a:rPr lang="en-US" altLang="zh-CN" sz="3900" b="1" i="1" dirty="0" smtClean="0">
                <a:solidFill>
                  <a:srgbClr val="FF0000"/>
                </a:solidFill>
              </a:rPr>
              <a:t>computer nerd</a:t>
            </a:r>
            <a:r>
              <a:rPr lang="en-US" altLang="zh-CN" sz="3900" b="1" i="1" dirty="0" smtClean="0"/>
              <a:t>: </a:t>
            </a:r>
            <a:r>
              <a:rPr lang="en-US" altLang="zh-CN" sz="3900" b="1" i="1" dirty="0" smtClean="0">
                <a:solidFill>
                  <a:srgbClr val="000099"/>
                </a:solidFill>
              </a:rPr>
              <a:t>phr. n</a:t>
            </a:r>
            <a:r>
              <a:rPr lang="en-US" altLang="zh-CN" sz="3900" b="1" i="1" dirty="0" smtClean="0"/>
              <a:t>. a person who is very interested in computers</a:t>
            </a:r>
          </a:p>
          <a:p>
            <a:pPr lvl="1"/>
            <a:r>
              <a:rPr lang="en-US" altLang="zh-CN" sz="3600" b="1" i="1" dirty="0" err="1" smtClean="0"/>
              <a:t>syn</a:t>
            </a:r>
            <a:r>
              <a:rPr lang="en-US" altLang="zh-CN" sz="3600" b="1" i="1" dirty="0" smtClean="0"/>
              <a:t>: geek</a:t>
            </a:r>
            <a:endParaRPr lang="zh-CN" altLang="zh-CN" sz="3600" b="1" dirty="0" smtClean="0"/>
          </a:p>
          <a:p>
            <a:r>
              <a:rPr lang="en-US" altLang="zh-CN" sz="3900" b="1" i="1" dirty="0" smtClean="0">
                <a:solidFill>
                  <a:srgbClr val="FF0000"/>
                </a:solidFill>
              </a:rPr>
              <a:t>from scratch</a:t>
            </a:r>
            <a:r>
              <a:rPr lang="en-US" altLang="zh-CN" sz="3900" b="1" i="1" dirty="0" smtClean="0"/>
              <a:t>: from the very beginning, not using any of the work done earlier.</a:t>
            </a:r>
          </a:p>
          <a:p>
            <a:pPr lvl="1"/>
            <a:r>
              <a:rPr lang="en-US" altLang="zh-CN" sz="3600" b="1" i="1" dirty="0" smtClean="0"/>
              <a:t>They started their business from scratch.</a:t>
            </a:r>
            <a:endParaRPr lang="zh-CN" altLang="zh-CN" sz="36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>
                <a:latin typeface="Aharoni" pitchFamily="2" charset="-79"/>
                <a:cs typeface="Aharoni" pitchFamily="2" charset="-79"/>
              </a:rPr>
              <a:t>Vocabulary task</a:t>
            </a:r>
            <a:endParaRPr lang="zh-CN" altLang="en-US" dirty="0" smtClean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>
          <a:xfrm>
            <a:off x="179512" y="1484784"/>
            <a:ext cx="8748464" cy="4495800"/>
          </a:xfrm>
        </p:spPr>
        <p:txBody>
          <a:bodyPr>
            <a:noAutofit/>
          </a:bodyPr>
          <a:lstStyle/>
          <a:p>
            <a:r>
              <a:rPr lang="en-US" altLang="zh-CN" sz="3900" b="1" i="1" dirty="0" smtClean="0">
                <a:solidFill>
                  <a:srgbClr val="FF0000"/>
                </a:solidFill>
              </a:rPr>
              <a:t>sleep-deprived</a:t>
            </a:r>
            <a:r>
              <a:rPr lang="en-US" altLang="zh-CN" sz="3900" b="1" i="1" dirty="0" smtClean="0"/>
              <a:t> </a:t>
            </a:r>
            <a:r>
              <a:rPr lang="en-US" altLang="zh-CN" sz="3900" b="1" i="1" dirty="0" smtClean="0">
                <a:solidFill>
                  <a:srgbClr val="000099"/>
                </a:solidFill>
              </a:rPr>
              <a:t>adj.</a:t>
            </a:r>
            <a:r>
              <a:rPr lang="en-US" altLang="zh-CN" sz="3900" b="1" i="1" dirty="0" smtClean="0"/>
              <a:t>  without enough sleep </a:t>
            </a:r>
            <a:endParaRPr lang="zh-CN" altLang="zh-CN" sz="3900" b="1" dirty="0" smtClean="0"/>
          </a:p>
          <a:p>
            <a:r>
              <a:rPr lang="en-US" altLang="zh-CN" sz="3900" b="1" i="1" dirty="0" smtClean="0">
                <a:solidFill>
                  <a:srgbClr val="FF0000"/>
                </a:solidFill>
              </a:rPr>
              <a:t>sustainable</a:t>
            </a:r>
            <a:r>
              <a:rPr lang="en-US" altLang="zh-CN" sz="3900" b="1" i="1" dirty="0" smtClean="0"/>
              <a:t>: </a:t>
            </a:r>
            <a:r>
              <a:rPr lang="en-US" altLang="zh-CN" sz="3900" b="1" i="1" dirty="0" smtClean="0">
                <a:solidFill>
                  <a:srgbClr val="000099"/>
                </a:solidFill>
              </a:rPr>
              <a:t>adj.</a:t>
            </a:r>
            <a:r>
              <a:rPr lang="en-US" altLang="zh-CN" sz="3900" b="1" i="1" dirty="0" smtClean="0"/>
              <a:t> that can continue or be continued for a long time</a:t>
            </a:r>
          </a:p>
          <a:p>
            <a:pPr lvl="1"/>
            <a:r>
              <a:rPr lang="en-US" altLang="zh-CN" sz="3600" b="1" i="1" dirty="0" smtClean="0"/>
              <a:t>sustainable economic growth</a:t>
            </a:r>
            <a:endParaRPr lang="zh-CN" altLang="zh-CN" sz="3600" b="1" dirty="0" smtClean="0"/>
          </a:p>
          <a:p>
            <a:r>
              <a:rPr lang="en-US" altLang="zh-CN" sz="3900" b="1" i="1" dirty="0" smtClean="0">
                <a:solidFill>
                  <a:srgbClr val="FF0000"/>
                </a:solidFill>
              </a:rPr>
              <a:t>give it a shot</a:t>
            </a:r>
            <a:r>
              <a:rPr lang="en-US" altLang="zh-CN" sz="3900" b="1" i="1" dirty="0" smtClean="0"/>
              <a:t>: give it a try</a:t>
            </a:r>
          </a:p>
          <a:p>
            <a:pPr lvl="1"/>
            <a:r>
              <a:rPr lang="en-US" altLang="zh-CN" sz="3600" b="1" i="1" dirty="0" smtClean="0"/>
              <a:t>Just give it your best shot(=try as hard as you can) and you’ll be fine.</a:t>
            </a:r>
            <a:endParaRPr lang="zh-CN" alt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>
                <a:latin typeface="Aharoni" pitchFamily="2" charset="-79"/>
                <a:cs typeface="Aharoni" pitchFamily="2" charset="-79"/>
              </a:rPr>
              <a:t>Translation</a:t>
            </a:r>
            <a:endParaRPr lang="zh-CN" altLang="en-US" dirty="0" smtClean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>
          <a:xfrm>
            <a:off x="35496" y="1484784"/>
            <a:ext cx="9036496" cy="5184576"/>
          </a:xfrm>
        </p:spPr>
        <p:txBody>
          <a:bodyPr>
            <a:normAutofit fontScale="92500"/>
          </a:bodyPr>
          <a:lstStyle/>
          <a:p>
            <a:pPr marL="514350" indent="-514350"/>
            <a:r>
              <a:rPr lang="en-US" altLang="zh-CN" b="1" dirty="0" smtClean="0"/>
              <a:t>It turns out, 30 days is just about the right amount of time to add a new habit or subtract a habit -- like watching the news -- from your life.  (</a:t>
            </a:r>
            <a:r>
              <a:rPr lang="en-US" altLang="zh-CN" b="1" dirty="0" err="1" smtClean="0"/>
              <a:t>para</a:t>
            </a:r>
            <a:r>
              <a:rPr lang="en-US" altLang="zh-CN" b="1" dirty="0" smtClean="0"/>
              <a:t>. 1)</a:t>
            </a:r>
          </a:p>
          <a:p>
            <a:pPr marL="514350" indent="-514350"/>
            <a:r>
              <a:rPr lang="en-US" altLang="zh-CN" b="1" dirty="0" smtClean="0"/>
              <a:t>The first was, instead of the months flying by, forgotten, the time was much more memorable. (</a:t>
            </a:r>
            <a:r>
              <a:rPr lang="en-US" altLang="zh-CN" b="1" dirty="0" err="1" smtClean="0"/>
              <a:t>para</a:t>
            </a:r>
            <a:r>
              <a:rPr lang="en-US" altLang="zh-CN" b="1" dirty="0" smtClean="0"/>
              <a:t>. 2)</a:t>
            </a:r>
          </a:p>
          <a:p>
            <a:pPr marL="514350" indent="-514350"/>
            <a:r>
              <a:rPr lang="en-US" altLang="zh-CN" b="1" dirty="0" smtClean="0"/>
              <a:t>I went from desk-dwelling computer nerd to the kind of guy who bikes to work -- for fun. (</a:t>
            </a:r>
            <a:r>
              <a:rPr lang="en-US" altLang="zh-CN" b="1" dirty="0" err="1" smtClean="0"/>
              <a:t>para</a:t>
            </a:r>
            <a:r>
              <a:rPr lang="en-US" altLang="zh-CN" b="1" dirty="0" smtClean="0"/>
              <a:t>. 2)</a:t>
            </a:r>
          </a:p>
          <a:p>
            <a:pPr marL="514350" indent="-514350"/>
            <a:r>
              <a:rPr lang="en-US" altLang="zh-CN" b="1" dirty="0" smtClean="0"/>
              <a:t>I learned that when I made small, sustainable changes, things I could keep doing, they were more likely to stick. There's nothing wrong with big, crazy challenges. In fact, they're a ton of fun. But they're less likely to stick. (</a:t>
            </a:r>
            <a:r>
              <a:rPr lang="en-US" altLang="zh-CN" b="1" dirty="0" err="1" smtClean="0"/>
              <a:t>para</a:t>
            </a:r>
            <a:r>
              <a:rPr lang="en-US" altLang="zh-CN" b="1" dirty="0" smtClean="0"/>
              <a:t>. 4)</a:t>
            </a:r>
            <a:endParaRPr lang="zh-CN" alt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zh-CN" altLang="zh-CN" dirty="0" smtClean="0"/>
              <a:t>事實證明三十天剛好是一段合適的時間，在你生活中養成一個新習慣，或改掉一個習慣，例如看新聞。</a:t>
            </a:r>
            <a:endParaRPr lang="en-US" altLang="zh-CN" dirty="0" smtClean="0"/>
          </a:p>
          <a:p>
            <a:r>
              <a:rPr lang="zh-CN" altLang="zh-CN" dirty="0" smtClean="0"/>
              <a:t>第一件事是，和那些匆匆流逝或被遺忘的月份相比，這段時間顯得彌足珍貴，令人難忘。</a:t>
            </a:r>
            <a:endParaRPr lang="en-US" altLang="zh-CN" dirty="0" smtClean="0"/>
          </a:p>
          <a:p>
            <a:r>
              <a:rPr lang="zh-CN" altLang="zh-CN" dirty="0" smtClean="0"/>
              <a:t>我從一位老是窩在電腦桌前的宅男，變成一位為了好玩而騎腳踏車去上班的人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r>
              <a:rPr lang="zh-CN" altLang="zh-CN" dirty="0" smtClean="0"/>
              <a:t>我學到的是，當我做一些小而持續性的改變時，就是一些我可以持續做的事，這些事比較容易有始有終的堅持下去。又大又瘋狂的挑戰並沒有什麼不對，事實上，那些挑戰樂趣無窮；但那些挑戰不太可能堅持下去</a:t>
            </a:r>
            <a:r>
              <a:rPr lang="zh-CN" altLang="en-US" dirty="0" smtClean="0"/>
              <a:t>。</a:t>
            </a:r>
            <a:endParaRPr lang="zh-CN" altLang="en-US" dirty="0"/>
          </a:p>
        </p:txBody>
      </p:sp>
      <p:sp>
        <p:nvSpPr>
          <p:cNvPr id="4" name="标题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>
            <a:normAutofit/>
          </a:bodyPr>
          <a:lstStyle/>
          <a:p>
            <a:r>
              <a:rPr lang="en-US" altLang="zh-CN" dirty="0" smtClean="0">
                <a:latin typeface="Aharoni" pitchFamily="2" charset="-79"/>
                <a:cs typeface="Aharoni" pitchFamily="2" charset="-79"/>
              </a:rPr>
              <a:t>Translation</a:t>
            </a:r>
            <a:endParaRPr lang="zh-CN" altLang="en-US" dirty="0" smtClean="0">
              <a:latin typeface="Aharoni" pitchFamily="2" charset="-79"/>
              <a:cs typeface="Aharoni" pitchFamily="2" charset="-79"/>
            </a:endParaRPr>
          </a:p>
        </p:txBody>
      </p:sp>
    </p:spTree>
  </p:cSld>
  <p:clrMapOvr>
    <a:masterClrMapping/>
  </p:clrMapOvr>
  <p:transition/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中性">
  <a:themeElements>
    <a:clrScheme name="中性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中性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中性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1348</TotalTime>
  <Words>515</Words>
  <Application>Microsoft Office PowerPoint</Application>
  <PresentationFormat>全屏显示(4:3)</PresentationFormat>
  <Paragraphs>37</Paragraphs>
  <Slides>6</Slides>
  <Notes>0</Notes>
  <HiddenSlides>1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7" baseType="lpstr">
      <vt:lpstr>中性</vt:lpstr>
      <vt:lpstr>Vocabulary task</vt:lpstr>
      <vt:lpstr>Vocabulary task</vt:lpstr>
      <vt:lpstr>Vocabulary task</vt:lpstr>
      <vt:lpstr>Vocabulary task</vt:lpstr>
      <vt:lpstr>Translation</vt:lpstr>
      <vt:lpstr>Translation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123</dc:creator>
  <cp:lastModifiedBy>admin</cp:lastModifiedBy>
  <cp:revision>171</cp:revision>
  <dcterms:created xsi:type="dcterms:W3CDTF">2014-03-18T10:35:41Z</dcterms:created>
  <dcterms:modified xsi:type="dcterms:W3CDTF">2014-09-10T15:22:07Z</dcterms:modified>
</cp:coreProperties>
</file>