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activeX/activeX1.xml" ContentType="application/vnd.ms-office.activeX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heme/themeOverride6.xml" ContentType="application/vnd.openxmlformats-officedocument.themeOverr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theme/themeOverride7.xml" ContentType="application/vnd.openxmlformats-officedocument.themeOverr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tags/tag13.xml" ContentType="application/vnd.openxmlformats-officedocument.presentationml.tags+xml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50" r:id="rId3"/>
  </p:sldMasterIdLst>
  <p:notesMasterIdLst>
    <p:notesMasterId r:id="rId26"/>
  </p:notesMasterIdLst>
  <p:sldIdLst>
    <p:sldId id="273" r:id="rId4"/>
    <p:sldId id="317" r:id="rId5"/>
    <p:sldId id="256" r:id="rId6"/>
    <p:sldId id="322" r:id="rId7"/>
    <p:sldId id="259" r:id="rId8"/>
    <p:sldId id="338" r:id="rId9"/>
    <p:sldId id="315" r:id="rId10"/>
    <p:sldId id="323" r:id="rId11"/>
    <p:sldId id="261" r:id="rId12"/>
    <p:sldId id="325" r:id="rId13"/>
    <p:sldId id="327" r:id="rId14"/>
    <p:sldId id="285" r:id="rId15"/>
    <p:sldId id="330" r:id="rId16"/>
    <p:sldId id="331" r:id="rId17"/>
    <p:sldId id="328" r:id="rId18"/>
    <p:sldId id="329" r:id="rId19"/>
    <p:sldId id="333" r:id="rId20"/>
    <p:sldId id="334" r:id="rId21"/>
    <p:sldId id="332" r:id="rId22"/>
    <p:sldId id="335" r:id="rId23"/>
    <p:sldId id="336" r:id="rId24"/>
    <p:sldId id="337" r:id="rId25"/>
  </p:sldIdLst>
  <p:sldSz cx="9144000" cy="6858000" type="screen4x3"/>
  <p:notesSz cx="6888163" cy="9623425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6">
          <p15:clr>
            <a:srgbClr val="A4A3A4"/>
          </p15:clr>
        </p15:guide>
        <p15:guide id="2" pos="28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CC6600"/>
    <a:srgbClr val="FF6600"/>
    <a:srgbClr val="FFFF99"/>
    <a:srgbClr val="FFFF66"/>
    <a:srgbClr val="FF0000"/>
    <a:srgbClr val="FF0066"/>
    <a:srgbClr val="FF33CC"/>
    <a:srgbClr val="CCECFF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875" autoAdjust="0"/>
  </p:normalViewPr>
  <p:slideViewPr>
    <p:cSldViewPr snapToObjects="1">
      <p:cViewPr varScale="1">
        <p:scale>
          <a:sx n="78" d="100"/>
          <a:sy n="78" d="100"/>
        </p:scale>
        <p:origin x="1594" y="72"/>
      </p:cViewPr>
      <p:guideLst>
        <p:guide orient="horz" pos="2196"/>
        <p:guide pos="287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image" Target="../media/image15.wmf"/><Relationship Id="rId7" Type="http://schemas.openxmlformats.org/officeDocument/2006/relationships/image" Target="../media/image19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6" Type="http://schemas.openxmlformats.org/officeDocument/2006/relationships/image" Target="../media/image18.wmf"/><Relationship Id="rId5" Type="http://schemas.openxmlformats.org/officeDocument/2006/relationships/image" Target="../media/image17.wmf"/><Relationship Id="rId4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4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4" Type="http://schemas.openxmlformats.org/officeDocument/2006/relationships/image" Target="../media/image2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7" Type="http://schemas.openxmlformats.org/officeDocument/2006/relationships/image" Target="../media/image33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6" Type="http://schemas.openxmlformats.org/officeDocument/2006/relationships/image" Target="../media/image32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054100" y="793750"/>
            <a:ext cx="4592638" cy="346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4099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39750" y="4616450"/>
            <a:ext cx="5807075" cy="416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第二级</a:t>
            </a:r>
          </a:p>
          <a:p>
            <a:pPr lvl="2"/>
            <a:r>
              <a:rPr lang="zh-CN"/>
              <a:t>第三级</a:t>
            </a:r>
          </a:p>
          <a:p>
            <a:pPr lvl="3"/>
            <a:r>
              <a:rPr lang="zh-CN"/>
              <a:t>第四级</a:t>
            </a:r>
          </a:p>
          <a:p>
            <a:pPr lvl="4"/>
            <a:r>
              <a:rPr lang="zh-CN"/>
              <a:t>第五级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76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zh-CN" alt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idx="1"/>
          </p:nvPr>
        </p:nvSpPr>
        <p:spPr bwMode="auto">
          <a:xfrm>
            <a:off x="3900488" y="0"/>
            <a:ext cx="29876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F49B300-0860-4037-A86C-3396B6A7487D}" type="datetime1">
              <a:rPr lang="zh-CN" altLang="en-US"/>
              <a:pPr/>
              <a:t>2019/2/19</a:t>
            </a:fld>
            <a:endParaRPr lang="zh-CN" alt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2413"/>
            <a:ext cx="2987675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zh-CN" alt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0488" y="9142413"/>
            <a:ext cx="2987675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0122E8B-5953-4499-B823-5EF86F53D3C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8167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4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5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6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41400" y="793750"/>
            <a:ext cx="4618038" cy="34655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22E8B-5953-4499-B823-5EF86F53D3C2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41400" y="793750"/>
            <a:ext cx="4618038" cy="34655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22E8B-5953-4499-B823-5EF86F53D3C2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41400" y="793750"/>
            <a:ext cx="4618038" cy="34655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22E8B-5953-4499-B823-5EF86F53D3C2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33957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41400" y="793750"/>
            <a:ext cx="4618038" cy="34655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22E8B-5953-4499-B823-5EF86F53D3C2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41400" y="793750"/>
            <a:ext cx="4618038" cy="34655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22E8B-5953-4499-B823-5EF86F53D3C2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1400" y="793750"/>
            <a:ext cx="4619625" cy="3465513"/>
          </a:xfrm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1400" y="793750"/>
            <a:ext cx="4619625" cy="3465513"/>
          </a:xfrm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1400" y="793750"/>
            <a:ext cx="4619625" cy="3465513"/>
          </a:xfrm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41400" y="793750"/>
            <a:ext cx="4618038" cy="34655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22E8B-5953-4499-B823-5EF86F53D3C2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015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1400" y="793750"/>
            <a:ext cx="4619625" cy="3465513"/>
          </a:xfrm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41400" y="793750"/>
            <a:ext cx="4619625" cy="3465513"/>
          </a:xfrm>
        </p:spPr>
      </p:sp>
      <p:sp>
        <p:nvSpPr>
          <p:cNvPr id="18435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dirty="0"/>
          </a:p>
        </p:txBody>
      </p:sp>
      <p:sp>
        <p:nvSpPr>
          <p:cNvPr id="18436" name="灯片编号占位符 3"/>
          <p:cNvSpPr txBox="1">
            <a:spLocks noGrp="1" noChangeArrowheads="1"/>
          </p:cNvSpPr>
          <p:nvPr/>
        </p:nvSpPr>
        <p:spPr bwMode="auto">
          <a:xfrm>
            <a:off x="3900488" y="9142413"/>
            <a:ext cx="2987675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0B5255C8-1C4F-40EA-97FF-42C28260E668}" type="slidenum">
              <a:rPr lang="zh-CN" altLang="en-US" sz="1200"/>
              <a:pPr algn="r" eaLnBrk="1" hangingPunct="1"/>
              <a:t>9</a:t>
            </a:fld>
            <a:endParaRPr lang="zh-CN" altLang="en-US" sz="120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41400" y="793750"/>
            <a:ext cx="4619625" cy="3465513"/>
          </a:xfrm>
        </p:spPr>
      </p:sp>
      <p:sp>
        <p:nvSpPr>
          <p:cNvPr id="2048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20484" name="灯片编号占位符 3"/>
          <p:cNvSpPr txBox="1">
            <a:spLocks noGrp="1" noChangeArrowheads="1"/>
          </p:cNvSpPr>
          <p:nvPr/>
        </p:nvSpPr>
        <p:spPr bwMode="auto">
          <a:xfrm>
            <a:off x="3900488" y="9142413"/>
            <a:ext cx="2987675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1EC5A4B9-F368-4E95-845E-B5C3B27A703D}" type="slidenum">
              <a:rPr lang="zh-CN" altLang="en-US" sz="1200"/>
              <a:pPr algn="r" eaLnBrk="1" hangingPunct="1"/>
              <a:t>10</a:t>
            </a:fld>
            <a:endParaRPr lang="zh-CN" altLang="en-US" sz="120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41400" y="793750"/>
            <a:ext cx="4619625" cy="3465513"/>
          </a:xfrm>
        </p:spPr>
      </p:sp>
      <p:sp>
        <p:nvSpPr>
          <p:cNvPr id="22531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22532" name="灯片编号占位符 3"/>
          <p:cNvSpPr txBox="1">
            <a:spLocks noGrp="1" noChangeArrowheads="1"/>
          </p:cNvSpPr>
          <p:nvPr/>
        </p:nvSpPr>
        <p:spPr bwMode="auto">
          <a:xfrm>
            <a:off x="3900488" y="9142413"/>
            <a:ext cx="2987675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44779929-D704-49BA-916F-858275D55B95}" type="slidenum">
              <a:rPr lang="zh-CN" altLang="en-US" sz="1200"/>
              <a:pPr algn="r" eaLnBrk="1" hangingPunct="1"/>
              <a:t>11</a:t>
            </a:fld>
            <a:endParaRPr lang="zh-CN" altLang="en-US" sz="120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0EBB64-BA1C-4583-9A6D-1AD3A7001DD2}" type="datetimeFigureOut">
              <a:rPr lang="zh-CN" altLang="en-US"/>
              <a:pPr/>
              <a:t>2019/2/19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44A5DC-FE7D-48C9-B3DC-7836EEE193DD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6086C5-390E-4364-B44A-9591CF9FA86B}" type="datetimeFigureOut">
              <a:rPr lang="zh-CN" altLang="en-US"/>
              <a:pPr/>
              <a:t>2019/2/19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C4E3BB-749F-42DA-A678-A8376275CF73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11A08C-6914-4D1A-89E8-3CBEC0C6FC4B}" type="datetimeFigureOut">
              <a:rPr lang="zh-CN" altLang="en-US"/>
              <a:pPr/>
              <a:t>2019/2/19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6569E1-265D-4E44-9249-DDFB89022822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858B46-F666-457C-886E-9F6E0400FFF2}" type="datetimeFigureOut">
              <a:rPr lang="zh-CN" altLang="en-US"/>
              <a:pPr/>
              <a:t>2019/2/19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AD69C7-D917-4058-8CC5-519625A37583}" type="slidenum">
              <a:rPr lang="zh-CN" altLang="zh-CN"/>
              <a:pPr/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2958CA-BF97-4945-AA1A-C6C7F4D26CE5}" type="datetimeFigureOut">
              <a:rPr lang="zh-CN" altLang="en-US"/>
              <a:pPr/>
              <a:t>2019/2/19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BFC1A6-442A-4B4C-AB88-77663471B510}" type="slidenum">
              <a:rPr lang="zh-CN" altLang="zh-CN"/>
              <a:pPr/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E65BC5-3647-4405-9713-E4875A22FB24}" type="datetimeFigureOut">
              <a:rPr lang="zh-CN" altLang="en-US"/>
              <a:pPr/>
              <a:t>2019/2/19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67B41E-F4A9-42A7-BDF7-8F6D69AE491C}" type="slidenum">
              <a:rPr lang="zh-CN" altLang="zh-CN"/>
              <a:pPr/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B6497E-4FE3-4DA2-9CCD-756D1EA2B182}" type="datetimeFigureOut">
              <a:rPr lang="zh-CN" altLang="en-US"/>
              <a:pPr/>
              <a:t>2019/2/19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FB9F49-16EE-4D52-8049-BF9F07AAAF3C}" type="slidenum">
              <a:rPr lang="zh-CN" altLang="zh-CN"/>
              <a:pPr/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95AC90-1C14-45E8-8C33-A24F18F240CB}" type="datetimeFigureOut">
              <a:rPr lang="zh-CN" altLang="en-US"/>
              <a:pPr/>
              <a:t>2019/2/19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3D82C4-D6F4-4AE2-AB9B-F970E4B7E06C}" type="slidenum">
              <a:rPr lang="zh-CN" altLang="zh-CN"/>
              <a:pPr/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E46CBD-5F41-4AA8-8ABA-3CAD68407AF4}" type="datetimeFigureOut">
              <a:rPr lang="zh-CN" altLang="en-US"/>
              <a:pPr/>
              <a:t>2019/2/19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67635F-472A-4EC4-B8A9-153D653DEA2A}" type="slidenum">
              <a:rPr lang="zh-CN" altLang="zh-CN"/>
              <a:pPr/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5CD176-9B0F-4B30-AF0C-D6B998BF5A7E}" type="datetimeFigureOut">
              <a:rPr lang="zh-CN" altLang="en-US"/>
              <a:pPr/>
              <a:t>2019/2/19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7E2BD8-1B5B-4E7A-A868-6E53113B1FC7}" type="slidenum">
              <a:rPr lang="zh-CN" altLang="zh-CN"/>
              <a:pPr/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C274B0B-FA1F-4F91-A60E-3982A48D71AD}" type="datetimeFigureOut">
              <a:rPr lang="zh-CN" altLang="en-US"/>
              <a:pPr/>
              <a:t>2019/2/19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37E04C-6FA2-4CD7-8AA4-09DF74E0E6A9}" type="slidenum">
              <a:rPr lang="zh-CN" altLang="zh-CN"/>
              <a:pPr/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BDB02E-3235-4082-B619-DC0A13F15AB0}" type="datetimeFigureOut">
              <a:rPr lang="zh-CN" altLang="en-US"/>
              <a:pPr/>
              <a:t>2019/2/19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87138B-1C8D-405B-AF74-858302F6740C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137469-0625-4204-BEA2-75876A4F8799}" type="datetimeFigureOut">
              <a:rPr lang="zh-CN" altLang="en-US"/>
              <a:pPr/>
              <a:t>2019/2/19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AAB929-3A98-49B1-903F-4C1CE13CBB6E}" type="slidenum">
              <a:rPr lang="zh-CN" altLang="zh-CN"/>
              <a:pPr/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A111BD-8043-4501-855C-E42AC8D50901}" type="datetimeFigureOut">
              <a:rPr lang="zh-CN" altLang="en-US"/>
              <a:pPr/>
              <a:t>2019/2/19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656B8B-5B81-4E44-B765-5C4E669DD20C}" type="slidenum">
              <a:rPr lang="zh-CN" altLang="zh-CN"/>
              <a:pPr/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C861CF-56A7-4F6F-92FB-3BBF3248F085}" type="datetimeFigureOut">
              <a:rPr lang="zh-CN" altLang="en-US"/>
              <a:pPr/>
              <a:t>2019/2/19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7CCAF3-EA54-4729-990C-E9D1BE4348E6}" type="slidenum">
              <a:rPr lang="zh-CN" altLang="zh-CN"/>
              <a:pPr/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3C55E85-7D2E-4BE6-9355-5C1FC0A68776}" type="datetimeFigureOut">
              <a:rPr lang="zh-CN" altLang="en-US"/>
              <a:pPr/>
              <a:t>2019/2/19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2E8C42-EA16-4D94-9F4C-8005232B5B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blinds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C1B3EB-07BD-4520-989C-6D69F3F8454C}" type="datetimeFigureOut">
              <a:rPr lang="zh-CN" altLang="en-US"/>
              <a:pPr/>
              <a:t>2019/2/19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A484D6-302A-42B5-A733-E47441A32C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blinds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4FF721-A8AA-445D-811E-FFC782CC03BE}" type="datetimeFigureOut">
              <a:rPr lang="zh-CN" altLang="en-US"/>
              <a:pPr/>
              <a:t>2019/2/19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5F2697-8234-48E5-AB08-4F7136EC6E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blinds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8A9922-0CCB-4FB5-8DD5-9DBBB6011CCA}" type="datetimeFigureOut">
              <a:rPr lang="zh-CN" altLang="en-US"/>
              <a:pPr/>
              <a:t>2019/2/19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9B8564-7739-4773-9DB8-32E4BB608A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blinds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47DF00-D99D-4282-89CA-0649C2385F69}" type="datetimeFigureOut">
              <a:rPr lang="zh-CN" altLang="en-US"/>
              <a:pPr/>
              <a:t>2019/2/19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1A2A76-FB14-4A9D-AB73-1556FC6529F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blinds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635E34-47F0-42B4-90B0-08A470957F9D}" type="datetimeFigureOut">
              <a:rPr lang="zh-CN" altLang="en-US"/>
              <a:pPr/>
              <a:t>2019/2/19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1C25C8-24F1-46B1-B107-B96B2975055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blinds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A144F2-2CA4-467F-A2EA-E056FE955824}" type="datetimeFigureOut">
              <a:rPr lang="zh-CN" altLang="en-US"/>
              <a:pPr/>
              <a:t>2019/2/19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3CBAEC-8C52-4563-B902-EBC1E2B75F1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blind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57FFA6-D5E3-48BB-85AB-60009F9B01A5}" type="datetimeFigureOut">
              <a:rPr lang="zh-CN" altLang="en-US"/>
              <a:pPr/>
              <a:t>2019/2/19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94CCFE-F052-480F-8C58-5168646DBD5D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332CA0-E4D7-43D1-9317-DB1AA8D193E9}" type="datetimeFigureOut">
              <a:rPr lang="zh-CN" altLang="en-US"/>
              <a:pPr/>
              <a:t>2019/2/19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F4AED5-472D-4DCE-BA93-8BC086DA71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blinds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F1815C-D956-4CE2-AF9D-61F3863AE20E}" type="datetimeFigureOut">
              <a:rPr lang="zh-CN" altLang="en-US"/>
              <a:pPr/>
              <a:t>2019/2/19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37D5B4-27AE-497C-A5DC-6B8DBE82D13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blinds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20ECB6-2E0A-40FA-AD81-C1E8F939EE3C}" type="datetimeFigureOut">
              <a:rPr lang="zh-CN" altLang="en-US"/>
              <a:pPr/>
              <a:t>2019/2/19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400F79-C77E-4806-ACA4-4004499237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blinds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E561DE-A219-4B1B-924D-0A101D247BA3}" type="datetimeFigureOut">
              <a:rPr lang="zh-CN" altLang="en-US"/>
              <a:pPr/>
              <a:t>2019/2/19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964CF2-9606-47F2-9503-C73A2A0225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blind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2625DF-5DBB-45DA-9835-043D7467B1CA}" type="datetimeFigureOut">
              <a:rPr lang="zh-CN" altLang="en-US"/>
              <a:pPr/>
              <a:t>2019/2/19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3E7557-A393-4770-B100-E38B82D38179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AC3CC0-8F1B-45C7-9468-6D963FAFD9FF}" type="datetimeFigureOut">
              <a:rPr lang="zh-CN" altLang="en-US"/>
              <a:pPr/>
              <a:t>2019/2/19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467437-2848-45AE-890D-2FF1010E108E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C4E783-1973-43D1-90AA-8964FFC938BB}" type="datetimeFigureOut">
              <a:rPr lang="zh-CN" altLang="en-US"/>
              <a:pPr/>
              <a:t>2019/2/19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7603C3-A856-4D34-BD85-AA9E8C2C3250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C369CC-D5E1-40E4-B782-CAE2DF823651}" type="datetimeFigureOut">
              <a:rPr lang="zh-CN" altLang="en-US"/>
              <a:pPr/>
              <a:t>2019/2/19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C6362C-B3E1-40F4-9D5C-A474B5DAFB97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383DA1-1A8B-46D3-ACDD-524B0CDF7417}" type="datetimeFigureOut">
              <a:rPr lang="zh-CN" altLang="en-US"/>
              <a:pPr/>
              <a:t>2019/2/19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6480B4-0D06-480C-B5CD-892FD466AA2E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90CE6A-CEA7-4329-826D-298A5F1A55EE}" type="datetimeFigureOut">
              <a:rPr lang="zh-CN" altLang="en-US"/>
              <a:pPr/>
              <a:t>2019/2/19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12B4B4-1B65-49F4-8723-92836EC3FB37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第二级</a:t>
            </a:r>
          </a:p>
          <a:p>
            <a:pPr lvl="2"/>
            <a:r>
              <a:rPr lang="zh-CN"/>
              <a:t>第三级</a:t>
            </a:r>
          </a:p>
          <a:p>
            <a:pPr lvl="3"/>
            <a:r>
              <a:rPr lang="zh-CN"/>
              <a:t>第四级</a:t>
            </a:r>
          </a:p>
          <a:p>
            <a:pPr lvl="4"/>
            <a:r>
              <a:rPr lang="zh-CN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fld id="{30AE2701-2A9F-49C0-97A9-0D372220E91A}" type="datetimeFigureOut">
              <a:rPr lang="zh-CN" altLang="en-US"/>
              <a:pPr/>
              <a:t>2019/2/19</a:t>
            </a:fld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89293ED5-4A4B-44A7-8423-D6BF7AE3431B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第二级</a:t>
            </a:r>
          </a:p>
          <a:p>
            <a:pPr lvl="2"/>
            <a:r>
              <a:rPr lang="zh-CN"/>
              <a:t>第三级</a:t>
            </a:r>
          </a:p>
          <a:p>
            <a:pPr lvl="3"/>
            <a:r>
              <a:rPr lang="zh-CN"/>
              <a:t>第四级</a:t>
            </a:r>
          </a:p>
          <a:p>
            <a:pPr lvl="4"/>
            <a:r>
              <a:rPr lang="zh-CN"/>
              <a:t>第五级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005EB2B5-2D74-4381-833A-984B061E255D}" type="datetimeFigureOut">
              <a:rPr lang="zh-CN" altLang="en-US"/>
              <a:pPr/>
              <a:t>2019/2/19</a:t>
            </a:fld>
            <a:endParaRPr lang="zh-CN" alt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zh-CN" altLang="zh-CN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B97B5ED-7FE4-4265-B965-EBEAD131BEE7}" type="slidenum">
              <a:rPr lang="zh-CN" altLang="zh-CN"/>
              <a:pPr/>
              <a:t>‹#›</a:t>
            </a:fld>
            <a:endParaRPr lang="zh-CN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第二级</a:t>
            </a:r>
          </a:p>
          <a:p>
            <a:pPr lvl="2"/>
            <a:r>
              <a:rPr lang="zh-CN"/>
              <a:t>第三级</a:t>
            </a:r>
          </a:p>
          <a:p>
            <a:pPr lvl="3"/>
            <a:r>
              <a:rPr lang="zh-CN"/>
              <a:t>第四级</a:t>
            </a:r>
          </a:p>
          <a:p>
            <a:pPr lvl="4"/>
            <a:r>
              <a:rPr lang="zh-CN"/>
              <a:t>第五级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fld id="{20D135E1-607C-4FE9-B9FD-4E205F1646ED}" type="datetimeFigureOut">
              <a:rPr lang="zh-CN" altLang="en-US"/>
              <a:pPr/>
              <a:t>2019/2/19</a:t>
            </a:fld>
            <a:endParaRPr lang="zh-CN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r>
              <a:rPr lang="en-US"/>
              <a:t>1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fld id="{F89EC9AB-4182-4426-89F4-EAEA81641C4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blinds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宋体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宋体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宋体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宋体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2.png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12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15.wmf"/><Relationship Id="rId18" Type="http://schemas.openxmlformats.org/officeDocument/2006/relationships/oleObject" Target="../embeddings/oleObject6.bin"/><Relationship Id="rId3" Type="http://schemas.microsoft.com/office/2007/relationships/media" Target="../media/media11.m4a"/><Relationship Id="rId21" Type="http://schemas.openxmlformats.org/officeDocument/2006/relationships/image" Target="../media/image19.wmf"/><Relationship Id="rId7" Type="http://schemas.openxmlformats.org/officeDocument/2006/relationships/image" Target="../media/image21.jpeg"/><Relationship Id="rId12" Type="http://schemas.openxmlformats.org/officeDocument/2006/relationships/oleObject" Target="../embeddings/oleObject3.bin"/><Relationship Id="rId17" Type="http://schemas.openxmlformats.org/officeDocument/2006/relationships/image" Target="../media/image17.wmf"/><Relationship Id="rId2" Type="http://schemas.openxmlformats.org/officeDocument/2006/relationships/tags" Target="../tags/tag8.xml"/><Relationship Id="rId16" Type="http://schemas.openxmlformats.org/officeDocument/2006/relationships/oleObject" Target="../embeddings/oleObject5.bin"/><Relationship Id="rId20" Type="http://schemas.openxmlformats.org/officeDocument/2006/relationships/oleObject" Target="../embeddings/oleObject7.bin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14.wmf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6.wmf"/><Relationship Id="rId23" Type="http://schemas.openxmlformats.org/officeDocument/2006/relationships/image" Target="../media/image20.wmf"/><Relationship Id="rId10" Type="http://schemas.openxmlformats.org/officeDocument/2006/relationships/oleObject" Target="../embeddings/oleObject2.bin"/><Relationship Id="rId19" Type="http://schemas.openxmlformats.org/officeDocument/2006/relationships/image" Target="../media/image18.wmf"/><Relationship Id="rId4" Type="http://schemas.openxmlformats.org/officeDocument/2006/relationships/audio" Target="../media/media11.m4a"/><Relationship Id="rId9" Type="http://schemas.openxmlformats.org/officeDocument/2006/relationships/image" Target="../media/image13.wmf"/><Relationship Id="rId14" Type="http://schemas.openxmlformats.org/officeDocument/2006/relationships/oleObject" Target="../embeddings/oleObject4.bin"/><Relationship Id="rId22" Type="http://schemas.openxmlformats.org/officeDocument/2006/relationships/oleObject" Target="../embeddings/oleObject8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2.png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openxmlformats.org/officeDocument/2006/relationships/image" Target="../media/image22.gif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13" Type="http://schemas.openxmlformats.org/officeDocument/2006/relationships/image" Target="../media/image2.png"/><Relationship Id="rId3" Type="http://schemas.openxmlformats.org/officeDocument/2006/relationships/audio" Target="../media/media14.m4a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20.wmf"/><Relationship Id="rId2" Type="http://schemas.microsoft.com/office/2007/relationships/media" Target="../media/media14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.wmf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9.bin"/><Relationship Id="rId10" Type="http://schemas.openxmlformats.org/officeDocument/2006/relationships/image" Target="../media/image19.wmf"/><Relationship Id="rId4" Type="http://schemas.openxmlformats.org/officeDocument/2006/relationships/slideLayout" Target="../slideLayouts/slideLayout29.xml"/><Relationship Id="rId9" Type="http://schemas.openxmlformats.org/officeDocument/2006/relationships/oleObject" Target="../embeddings/oleObject1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26.wmf"/><Relationship Id="rId3" Type="http://schemas.microsoft.com/office/2007/relationships/media" Target="../media/media16.m4a"/><Relationship Id="rId7" Type="http://schemas.openxmlformats.org/officeDocument/2006/relationships/image" Target="../media/image23.wmf"/><Relationship Id="rId12" Type="http://schemas.openxmlformats.org/officeDocument/2006/relationships/oleObject" Target="../embeddings/oleObject16.bin"/><Relationship Id="rId2" Type="http://schemas.openxmlformats.org/officeDocument/2006/relationships/tags" Target="../tags/tag1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25.wmf"/><Relationship Id="rId5" Type="http://schemas.openxmlformats.org/officeDocument/2006/relationships/slideLayout" Target="../slideLayouts/slideLayout29.xml"/><Relationship Id="rId10" Type="http://schemas.openxmlformats.org/officeDocument/2006/relationships/oleObject" Target="../embeddings/oleObject15.bin"/><Relationship Id="rId4" Type="http://schemas.openxmlformats.org/officeDocument/2006/relationships/audio" Target="../media/media16.m4a"/><Relationship Id="rId9" Type="http://schemas.openxmlformats.org/officeDocument/2006/relationships/image" Target="../media/image24.wmf"/><Relationship Id="rId1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oleObject" Target="../embeddings/oleObject20.bin"/><Relationship Id="rId18" Type="http://schemas.openxmlformats.org/officeDocument/2006/relationships/image" Target="../media/image32.wmf"/><Relationship Id="rId3" Type="http://schemas.microsoft.com/office/2007/relationships/media" Target="../media/media17.m4a"/><Relationship Id="rId21" Type="http://schemas.openxmlformats.org/officeDocument/2006/relationships/image" Target="../media/image34.png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29.wmf"/><Relationship Id="rId17" Type="http://schemas.openxmlformats.org/officeDocument/2006/relationships/oleObject" Target="../embeddings/oleObject22.bin"/><Relationship Id="rId2" Type="http://schemas.openxmlformats.org/officeDocument/2006/relationships/tags" Target="../tags/tag12.xml"/><Relationship Id="rId16" Type="http://schemas.openxmlformats.org/officeDocument/2006/relationships/image" Target="../media/image31.wmf"/><Relationship Id="rId20" Type="http://schemas.openxmlformats.org/officeDocument/2006/relationships/image" Target="../media/image33.wmf"/><Relationship Id="rId1" Type="http://schemas.openxmlformats.org/officeDocument/2006/relationships/vmlDrawing" Target="../drawings/vmlDrawing5.vml"/><Relationship Id="rId6" Type="http://schemas.openxmlformats.org/officeDocument/2006/relationships/notesSlide" Target="../notesSlides/notesSlide11.xml"/><Relationship Id="rId11" Type="http://schemas.openxmlformats.org/officeDocument/2006/relationships/oleObject" Target="../embeddings/oleObject19.bin"/><Relationship Id="rId5" Type="http://schemas.openxmlformats.org/officeDocument/2006/relationships/slideLayout" Target="../slideLayouts/slideLayout29.xml"/><Relationship Id="rId15" Type="http://schemas.openxmlformats.org/officeDocument/2006/relationships/oleObject" Target="../embeddings/oleObject21.bin"/><Relationship Id="rId10" Type="http://schemas.openxmlformats.org/officeDocument/2006/relationships/image" Target="../media/image28.wmf"/><Relationship Id="rId19" Type="http://schemas.openxmlformats.org/officeDocument/2006/relationships/oleObject" Target="../embeddings/oleObject23.bin"/><Relationship Id="rId4" Type="http://schemas.openxmlformats.org/officeDocument/2006/relationships/audio" Target="../media/media17.m4a"/><Relationship Id="rId9" Type="http://schemas.openxmlformats.org/officeDocument/2006/relationships/oleObject" Target="../embeddings/oleObject18.bin"/><Relationship Id="rId14" Type="http://schemas.openxmlformats.org/officeDocument/2006/relationships/image" Target="../media/image30.wmf"/><Relationship Id="rId22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13" Type="http://schemas.openxmlformats.org/officeDocument/2006/relationships/oleObject" Target="../embeddings/oleObject27.bin"/><Relationship Id="rId3" Type="http://schemas.microsoft.com/office/2007/relationships/media" Target="../media/media18.m4a"/><Relationship Id="rId7" Type="http://schemas.openxmlformats.org/officeDocument/2006/relationships/image" Target="../media/image35.wmf"/><Relationship Id="rId12" Type="http://schemas.openxmlformats.org/officeDocument/2006/relationships/image" Target="../media/image34.png"/><Relationship Id="rId17" Type="http://schemas.openxmlformats.org/officeDocument/2006/relationships/image" Target="../media/image2.png"/><Relationship Id="rId2" Type="http://schemas.openxmlformats.org/officeDocument/2006/relationships/tags" Target="../tags/tag13.xml"/><Relationship Id="rId16" Type="http://schemas.openxmlformats.org/officeDocument/2006/relationships/image" Target="../media/image39.wmf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37.wmf"/><Relationship Id="rId5" Type="http://schemas.openxmlformats.org/officeDocument/2006/relationships/slideLayout" Target="../slideLayouts/slideLayout29.xml"/><Relationship Id="rId15" Type="http://schemas.openxmlformats.org/officeDocument/2006/relationships/oleObject" Target="../embeddings/oleObject28.bin"/><Relationship Id="rId10" Type="http://schemas.openxmlformats.org/officeDocument/2006/relationships/oleObject" Target="../embeddings/oleObject26.bin"/><Relationship Id="rId4" Type="http://schemas.openxmlformats.org/officeDocument/2006/relationships/audio" Target="../media/media18.m4a"/><Relationship Id="rId9" Type="http://schemas.openxmlformats.org/officeDocument/2006/relationships/image" Target="../media/image36.wmf"/><Relationship Id="rId14" Type="http://schemas.openxmlformats.org/officeDocument/2006/relationships/image" Target="../media/image38.wmf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oleObject" Target="../embeddings/oleObject31.bin"/><Relationship Id="rId3" Type="http://schemas.microsoft.com/office/2007/relationships/media" Target="../media/media19.m4a"/><Relationship Id="rId7" Type="http://schemas.openxmlformats.org/officeDocument/2006/relationships/image" Target="../media/image43.png"/><Relationship Id="rId12" Type="http://schemas.openxmlformats.org/officeDocument/2006/relationships/image" Target="../media/image41.wmf"/><Relationship Id="rId2" Type="http://schemas.openxmlformats.org/officeDocument/2006/relationships/tags" Target="../tags/tag14.xml"/><Relationship Id="rId1" Type="http://schemas.openxmlformats.org/officeDocument/2006/relationships/vmlDrawing" Target="../drawings/vmlDrawing7.vml"/><Relationship Id="rId6" Type="http://schemas.openxmlformats.org/officeDocument/2006/relationships/notesSlide" Target="../notesSlides/notesSlide12.xml"/><Relationship Id="rId11" Type="http://schemas.openxmlformats.org/officeDocument/2006/relationships/oleObject" Target="../embeddings/oleObject30.bin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image" Target="../media/image40.wmf"/><Relationship Id="rId4" Type="http://schemas.openxmlformats.org/officeDocument/2006/relationships/audio" Target="../media/media19.m4a"/><Relationship Id="rId9" Type="http://schemas.openxmlformats.org/officeDocument/2006/relationships/oleObject" Target="../embeddings/oleObject29.bin"/><Relationship Id="rId14" Type="http://schemas.openxmlformats.org/officeDocument/2006/relationships/image" Target="../media/image4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2.png"/><Relationship Id="rId2" Type="http://schemas.microsoft.com/office/2007/relationships/media" Target="../media/media20.m4a"/><Relationship Id="rId1" Type="http://schemas.openxmlformats.org/officeDocument/2006/relationships/tags" Target="../tags/tag15.xml"/><Relationship Id="rId6" Type="http://schemas.openxmlformats.org/officeDocument/2006/relationships/image" Target="../media/image44.jpe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audio" Target="../media/media22.m4a"/><Relationship Id="rId7" Type="http://schemas.openxmlformats.org/officeDocument/2006/relationships/oleObject" Target="../embeddings/oleObject33.bin"/><Relationship Id="rId12" Type="http://schemas.openxmlformats.org/officeDocument/2006/relationships/image" Target="../media/image2.png"/><Relationship Id="rId2" Type="http://schemas.microsoft.com/office/2007/relationships/media" Target="../media/media22.m4a"/><Relationship Id="rId1" Type="http://schemas.openxmlformats.org/officeDocument/2006/relationships/vmlDrawing" Target="../drawings/vmlDrawing8.vml"/><Relationship Id="rId6" Type="http://schemas.openxmlformats.org/officeDocument/2006/relationships/image" Target="../media/image45.wmf"/><Relationship Id="rId11" Type="http://schemas.openxmlformats.org/officeDocument/2006/relationships/image" Target="../media/image46.png"/><Relationship Id="rId5" Type="http://schemas.openxmlformats.org/officeDocument/2006/relationships/oleObject" Target="../embeddings/oleObject32.bin"/><Relationship Id="rId10" Type="http://schemas.openxmlformats.org/officeDocument/2006/relationships/image" Target="../media/image42.wmf"/><Relationship Id="rId4" Type="http://schemas.openxmlformats.org/officeDocument/2006/relationships/slideLayout" Target="../slideLayouts/slideLayout29.xml"/><Relationship Id="rId9" Type="http://schemas.openxmlformats.org/officeDocument/2006/relationships/oleObject" Target="../embeddings/oleObject34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.m4a"/><Relationship Id="rId7" Type="http://schemas.openxmlformats.org/officeDocument/2006/relationships/image" Target="../media/image6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audio" Target="../media/media4.m4a"/><Relationship Id="rId7" Type="http://schemas.openxmlformats.org/officeDocument/2006/relationships/image" Target="../media/image7.jpe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slide" Target="slide3.xml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7.m4a"/><Relationship Id="rId7" Type="http://schemas.openxmlformats.org/officeDocument/2006/relationships/image" Target="../media/image2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8.m4a"/><Relationship Id="rId7" Type="http://schemas.openxmlformats.org/officeDocument/2006/relationships/image" Target="../media/image16.pn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1520" y="3749477"/>
            <a:ext cx="8424863" cy="111968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kumimoji="1" lang="zh-CN" alt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§</a:t>
            </a:r>
            <a:r>
              <a:rPr lang="en-US" altLang="zh-CN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2.5 </a:t>
            </a:r>
            <a:r>
              <a:rPr lang="zh-CN" alt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Arial" pitchFamily="34" charset="0"/>
              </a:rPr>
              <a:t>自由落体运动 </a:t>
            </a:r>
            <a:endParaRPr lang="en-US" altLang="zh-CN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楷体" pitchFamily="49" charset="-122"/>
              <a:cs typeface="Times New Roman" pitchFamily="18" charset="0"/>
              <a:sym typeface="Arial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zh-CN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Arial" pitchFamily="34" charset="0"/>
              </a:rPr>
              <a:t>(Free-fall Motion)</a:t>
            </a:r>
          </a:p>
        </p:txBody>
      </p:sp>
      <p:sp>
        <p:nvSpPr>
          <p:cNvPr id="8" name="Rectangle 3"/>
          <p:cNvSpPr>
            <a:spLocks noRot="1" noChangeArrowheads="1"/>
          </p:cNvSpPr>
          <p:nvPr/>
        </p:nvSpPr>
        <p:spPr bwMode="auto">
          <a:xfrm>
            <a:off x="396935" y="980728"/>
            <a:ext cx="8279448" cy="240870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defRPr/>
            </a:pPr>
            <a:r>
              <a:rPr lang="en-US" altLang="zh-CN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§2  </a:t>
            </a:r>
            <a:r>
              <a:rPr lang="zh-CN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匀变速直线运动的研究</a:t>
            </a: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(Study on 1-D Motion with Constant Acceleration)</a:t>
            </a: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C6507DA2-9B90-4690-9A07-84D65EC547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57"/>
    </mc:Choice>
    <mc:Fallback>
      <p:transition spd="slow" advTm="23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build="p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6" name="矩形 4"/>
          <p:cNvSpPr>
            <a:spLocks noChangeArrowheads="1"/>
          </p:cNvSpPr>
          <p:nvPr/>
        </p:nvSpPr>
        <p:spPr bwMode="auto">
          <a:xfrm>
            <a:off x="357158" y="5876925"/>
            <a:ext cx="79592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sz="28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通常：</a:t>
            </a:r>
            <a:r>
              <a:rPr lang="en-US" sz="2800" i="1" dirty="0">
                <a:latin typeface="+mn-lt"/>
                <a:ea typeface="楷体" pitchFamily="49" charset="-122"/>
                <a:cs typeface="Times New Roman" pitchFamily="18" charset="0"/>
              </a:rPr>
              <a:t>g</a:t>
            </a:r>
            <a:r>
              <a:rPr lang="en-US" sz="2800" b="1" i="1" dirty="0">
                <a:latin typeface="+mn-lt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9.8 m/s</a:t>
            </a:r>
            <a:r>
              <a:rPr lang="en-US" sz="2800" b="1" baseline="30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800" b="1" baseline="30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           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估算：</a:t>
            </a:r>
            <a:r>
              <a:rPr lang="en-US" sz="2800" i="1" dirty="0">
                <a:latin typeface="+mn-lt"/>
                <a:ea typeface="楷体" pitchFamily="49" charset="-122"/>
                <a:cs typeface="Times New Roman" pitchFamily="18" charset="0"/>
              </a:rPr>
              <a:t>g</a:t>
            </a:r>
            <a:r>
              <a:rPr lang="en-US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</a:t>
            </a:r>
            <a:r>
              <a:rPr 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10m/s</a:t>
            </a:r>
            <a:r>
              <a:rPr lang="en-US" sz="2800" b="1" baseline="30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endParaRPr lang="en-US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4" name="图片 3" descr="图片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2880" y="548680"/>
            <a:ext cx="8778240" cy="536448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596336" y="1133688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66"/>
                </a:solidFill>
                <a:latin typeface="楷体" pitchFamily="49" charset="-122"/>
                <a:ea typeface="楷体" pitchFamily="49" charset="-122"/>
              </a:rPr>
              <a:t>最小</a:t>
            </a:r>
          </a:p>
        </p:txBody>
      </p:sp>
      <p:sp>
        <p:nvSpPr>
          <p:cNvPr id="6" name="矩形 5"/>
          <p:cNvSpPr/>
          <p:nvPr/>
        </p:nvSpPr>
        <p:spPr>
          <a:xfrm>
            <a:off x="7596336" y="5313576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66"/>
                </a:solidFill>
                <a:latin typeface="楷体" pitchFamily="49" charset="-122"/>
                <a:ea typeface="楷体" pitchFamily="49" charset="-122"/>
              </a:rPr>
              <a:t>最大</a:t>
            </a:r>
          </a:p>
        </p:txBody>
      </p:sp>
      <p:cxnSp>
        <p:nvCxnSpPr>
          <p:cNvPr id="9" name="直接箭头连接符 8"/>
          <p:cNvCxnSpPr/>
          <p:nvPr/>
        </p:nvCxnSpPr>
        <p:spPr bwMode="auto">
          <a:xfrm>
            <a:off x="8028384" y="1719972"/>
            <a:ext cx="0" cy="3600000"/>
          </a:xfrm>
          <a:prstGeom prst="straightConnector1">
            <a:avLst/>
          </a:prstGeom>
          <a:solidFill>
            <a:schemeClr val="accent1"/>
          </a:solidFill>
          <a:ln w="88900" cap="flat" cmpd="sng" algn="ctr">
            <a:solidFill>
              <a:srgbClr val="FF0066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8102322" y="1988840"/>
            <a:ext cx="553998" cy="29523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b="1" dirty="0">
                <a:solidFill>
                  <a:srgbClr val="0000CC"/>
                </a:solidFill>
                <a:latin typeface="楷体" pitchFamily="49" charset="-122"/>
                <a:ea typeface="楷体" pitchFamily="49" charset="-122"/>
              </a:rPr>
              <a:t>随纬度升高略有增加</a:t>
            </a:r>
          </a:p>
        </p:txBody>
      </p:sp>
      <p:sp>
        <p:nvSpPr>
          <p:cNvPr id="8" name="圆角矩形 7"/>
          <p:cNvSpPr/>
          <p:nvPr/>
        </p:nvSpPr>
        <p:spPr bwMode="auto">
          <a:xfrm>
            <a:off x="611560" y="3789040"/>
            <a:ext cx="5328592" cy="504056"/>
          </a:xfrm>
          <a:prstGeom prst="roundRect">
            <a:avLst/>
          </a:prstGeom>
          <a:noFill/>
          <a:ln w="19050" cap="flat" cmpd="sng" algn="ctr">
            <a:solidFill>
              <a:srgbClr val="00206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7899077" y="-99392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sp>
        <p:nvSpPr>
          <p:cNvPr id="11" name="椭圆 10"/>
          <p:cNvSpPr/>
          <p:nvPr/>
        </p:nvSpPr>
        <p:spPr bwMode="auto">
          <a:xfrm>
            <a:off x="5940152" y="603272"/>
            <a:ext cx="1080120" cy="585008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13805ED2-8557-4771-9342-4ACC200C9F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344"/>
    </mc:Choice>
    <mc:Fallback>
      <p:transition spd="slow" advTm="83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9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506" grpId="0"/>
      <p:bldP spid="5" grpId="0"/>
      <p:bldP spid="6" grpId="0"/>
      <p:bldP spid="7" grpId="0"/>
      <p:bldP spid="8" grpId="0" animBg="1"/>
      <p:bldP spid="10" grpId="0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3.jpg"/>
          <p:cNvPicPr>
            <a:picLocks noChangeAspect="1"/>
          </p:cNvPicPr>
          <p:nvPr/>
        </p:nvPicPr>
        <p:blipFill>
          <a:blip r:embed="rId7" cstate="print"/>
          <a:srcRect r="50000"/>
          <a:stretch>
            <a:fillRect/>
          </a:stretch>
        </p:blipFill>
        <p:spPr>
          <a:xfrm>
            <a:off x="395536" y="1556792"/>
            <a:ext cx="3428572" cy="4500000"/>
          </a:xfrm>
          <a:prstGeom prst="rect">
            <a:avLst/>
          </a:prstGeom>
        </p:spPr>
      </p:pic>
      <p:sp>
        <p:nvSpPr>
          <p:cNvPr id="6" name="Rectangle 2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35496" y="572487"/>
            <a:ext cx="4968552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defTabSz="914400" eaLnBrk="1" latinLnBrk="0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4. </a:t>
            </a:r>
            <a:r>
              <a:rPr lang="zh-CN" alt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自由落体运动规律：</a:t>
            </a:r>
            <a:endParaRPr lang="en-US" altLang="zh-CN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graphicFrame>
        <p:nvGraphicFramePr>
          <p:cNvPr id="8" name="Object 10"/>
          <p:cNvGraphicFramePr>
            <a:graphicFrameLocks noChangeAspect="1"/>
          </p:cNvGraphicFramePr>
          <p:nvPr/>
        </p:nvGraphicFramePr>
        <p:xfrm>
          <a:off x="1439679" y="2293747"/>
          <a:ext cx="1637777" cy="6420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46" name="公式" r:id="rId8" imgW="723586" imgH="241195" progId="Equation.3">
                  <p:embed/>
                </p:oleObj>
              </mc:Choice>
              <mc:Fallback>
                <p:oleObj name="公式" r:id="rId8" imgW="723586" imgH="241195" progId="Equation.3">
                  <p:embed/>
                  <p:pic>
                    <p:nvPicPr>
                      <p:cNvPr id="0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9679" y="2293747"/>
                        <a:ext cx="1637777" cy="64200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1"/>
          <p:cNvGraphicFramePr>
            <a:graphicFrameLocks noChangeAspect="1"/>
          </p:cNvGraphicFramePr>
          <p:nvPr/>
        </p:nvGraphicFramePr>
        <p:xfrm>
          <a:off x="1198716" y="2989527"/>
          <a:ext cx="2232249" cy="1007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47" name="公式" r:id="rId10" imgW="863225" imgH="393529" progId="Equation.3">
                  <p:embed/>
                </p:oleObj>
              </mc:Choice>
              <mc:Fallback>
                <p:oleObj name="公式" r:id="rId10" imgW="863225" imgH="393529" progId="Equation.3">
                  <p:embed/>
                  <p:pic>
                    <p:nvPicPr>
                      <p:cNvPr id="0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8716" y="2989527"/>
                        <a:ext cx="2232249" cy="10075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8"/>
          <p:cNvGraphicFramePr>
            <a:graphicFrameLocks noChangeAspect="1"/>
          </p:cNvGraphicFramePr>
          <p:nvPr/>
        </p:nvGraphicFramePr>
        <p:xfrm>
          <a:off x="1331396" y="4161045"/>
          <a:ext cx="1955554" cy="706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48" name="公式" r:id="rId12" imgW="838080" imgH="253800" progId="Equation.3">
                  <p:embed/>
                </p:oleObj>
              </mc:Choice>
              <mc:Fallback>
                <p:oleObj name="公式" r:id="rId12" imgW="838080" imgH="253800" progId="Equation.3">
                  <p:embed/>
                  <p:pic>
                    <p:nvPicPr>
                      <p:cNvPr id="0" name="Object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396" y="4161045"/>
                        <a:ext cx="1955554" cy="70617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20"/>
          <p:cNvGraphicFramePr>
            <a:graphicFrameLocks noChangeAspect="1"/>
          </p:cNvGraphicFramePr>
          <p:nvPr/>
        </p:nvGraphicFramePr>
        <p:xfrm>
          <a:off x="1259632" y="4923701"/>
          <a:ext cx="2004015" cy="10896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49" name="公式" r:id="rId14" imgW="698500" imgH="419100" progId="Equation.3">
                  <p:embed/>
                </p:oleObj>
              </mc:Choice>
              <mc:Fallback>
                <p:oleObj name="公式" r:id="rId14" imgW="698500" imgH="419100" progId="Equation.3">
                  <p:embed/>
                  <p:pic>
                    <p:nvPicPr>
                      <p:cNvPr id="0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4923701"/>
                        <a:ext cx="2004015" cy="108964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图片 10" descr="图片3.jpg"/>
          <p:cNvPicPr>
            <a:picLocks noChangeAspect="1"/>
          </p:cNvPicPr>
          <p:nvPr/>
        </p:nvPicPr>
        <p:blipFill>
          <a:blip r:embed="rId7" cstate="print"/>
          <a:srcRect l="50000" r="-188"/>
          <a:stretch>
            <a:fillRect/>
          </a:stretch>
        </p:blipFill>
        <p:spPr>
          <a:xfrm>
            <a:off x="5379048" y="1556792"/>
            <a:ext cx="3441424" cy="4500000"/>
          </a:xfrm>
          <a:prstGeom prst="rect">
            <a:avLst/>
          </a:prstGeom>
        </p:spPr>
      </p:pic>
      <p:sp>
        <p:nvSpPr>
          <p:cNvPr id="15" name="燕尾形箭头 14"/>
          <p:cNvSpPr/>
          <p:nvPr/>
        </p:nvSpPr>
        <p:spPr bwMode="auto">
          <a:xfrm>
            <a:off x="4067944" y="3645024"/>
            <a:ext cx="1152000" cy="540000"/>
          </a:xfrm>
          <a:prstGeom prst="notchedRightArrow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55718" y="2762925"/>
            <a:ext cx="1064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sz="2800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zh-CN" sz="2400" i="1" dirty="0">
                <a:latin typeface="+mn-lt"/>
              </a:rPr>
              <a:t> </a:t>
            </a:r>
            <a:r>
              <a:rPr lang="en-US" altLang="zh-CN" sz="2400" dirty="0">
                <a:latin typeface="+mn-lt"/>
              </a:rPr>
              <a:t>= 0</a:t>
            </a:r>
          </a:p>
          <a:p>
            <a:r>
              <a:rPr lang="en-US" altLang="zh-CN" sz="2800" i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400" dirty="0">
                <a:latin typeface="+mn-lt"/>
              </a:rPr>
              <a:t> = </a:t>
            </a:r>
            <a:r>
              <a:rPr lang="en-US" altLang="zh-CN" sz="2400" i="1" dirty="0">
                <a:latin typeface="+mn-lt"/>
                <a:cs typeface="Times New Roman" pitchFamily="18" charset="0"/>
              </a:rPr>
              <a:t>g</a:t>
            </a:r>
            <a:endParaRPr lang="en-US" altLang="zh-CN" sz="2800" i="1" dirty="0">
              <a:latin typeface="+mn-lt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55718" y="4017432"/>
            <a:ext cx="1064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i="1" dirty="0"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altLang="zh-CN" sz="2400" dirty="0"/>
              <a:t>=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i="1" dirty="0">
                <a:latin typeface="Times New Roman" pitchFamily="18" charset="0"/>
                <a:cs typeface="Times New Roman" pitchFamily="18" charset="0"/>
              </a:rPr>
              <a:t>h</a:t>
            </a:r>
            <a:endParaRPr lang="zh-CN" alt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8249" name="Object 55"/>
          <p:cNvGraphicFramePr>
            <a:graphicFrameLocks noChangeAspect="1"/>
          </p:cNvGraphicFramePr>
          <p:nvPr/>
        </p:nvGraphicFramePr>
        <p:xfrm>
          <a:off x="6543675" y="4923701"/>
          <a:ext cx="1304925" cy="1083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50" name="公式" r:id="rId16" imgW="457200" imgH="419040" progId="Equation.3">
                  <p:embed/>
                </p:oleObj>
              </mc:Choice>
              <mc:Fallback>
                <p:oleObj name="公式" r:id="rId16" imgW="457200" imgH="41904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3675" y="4923701"/>
                        <a:ext cx="1304925" cy="108339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组合 18"/>
          <p:cNvGrpSpPr/>
          <p:nvPr/>
        </p:nvGrpSpPr>
        <p:grpSpPr>
          <a:xfrm>
            <a:off x="6619875" y="2276475"/>
            <a:ext cx="1383799" cy="674688"/>
            <a:chOff x="6619875" y="2276475"/>
            <a:chExt cx="1383799" cy="674688"/>
          </a:xfrm>
        </p:grpSpPr>
        <p:graphicFrame>
          <p:nvGraphicFramePr>
            <p:cNvPr id="138246" name="Object 49"/>
            <p:cNvGraphicFramePr>
              <a:graphicFrameLocks noChangeAspect="1"/>
            </p:cNvGraphicFramePr>
            <p:nvPr/>
          </p:nvGraphicFramePr>
          <p:xfrm>
            <a:off x="6619875" y="2276475"/>
            <a:ext cx="1035050" cy="6746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8351" name="公式" r:id="rId18" imgW="457200" imgH="253800" progId="Equation.3">
                    <p:embed/>
                  </p:oleObj>
                </mc:Choice>
                <mc:Fallback>
                  <p:oleObj name="公式" r:id="rId18" imgW="457200" imgH="253800" progId="Equation.3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19875" y="2276475"/>
                          <a:ext cx="1035050" cy="6746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TextBox 17"/>
            <p:cNvSpPr txBox="1"/>
            <p:nvPr/>
          </p:nvSpPr>
          <p:spPr>
            <a:xfrm>
              <a:off x="7225005" y="2332792"/>
              <a:ext cx="778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i="1" dirty="0"/>
                <a:t>g</a:t>
              </a:r>
              <a:endParaRPr lang="zh-CN" altLang="en-US" sz="2400" i="1" dirty="0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403975" y="2949575"/>
            <a:ext cx="1631231" cy="1104900"/>
            <a:chOff x="6403975" y="2949575"/>
            <a:chExt cx="1631231" cy="1104900"/>
          </a:xfrm>
        </p:grpSpPr>
        <p:graphicFrame>
          <p:nvGraphicFramePr>
            <p:cNvPr id="138247" name="Object 50"/>
            <p:cNvGraphicFramePr>
              <a:graphicFrameLocks noChangeAspect="1"/>
            </p:cNvGraphicFramePr>
            <p:nvPr/>
          </p:nvGraphicFramePr>
          <p:xfrm>
            <a:off x="6403975" y="2949575"/>
            <a:ext cx="1444625" cy="1104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8352" name="公式" r:id="rId20" imgW="558720" imgH="431640" progId="Equation.3">
                    <p:embed/>
                  </p:oleObj>
                </mc:Choice>
                <mc:Fallback>
                  <p:oleObj name="公式" r:id="rId20" imgW="558720" imgH="431640" progId="Equation.3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03975" y="2949575"/>
                          <a:ext cx="1444625" cy="1104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TextBox 19"/>
            <p:cNvSpPr txBox="1"/>
            <p:nvPr/>
          </p:nvSpPr>
          <p:spPr>
            <a:xfrm>
              <a:off x="7256537" y="3271133"/>
              <a:ext cx="778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i="1" dirty="0"/>
                <a:t>g</a:t>
              </a:r>
              <a:endParaRPr lang="zh-CN" altLang="en-US" sz="2400" i="1" dirty="0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400800" y="4244430"/>
            <a:ext cx="1809700" cy="706438"/>
            <a:chOff x="6400800" y="4165600"/>
            <a:chExt cx="1809700" cy="706438"/>
          </a:xfrm>
        </p:grpSpPr>
        <p:graphicFrame>
          <p:nvGraphicFramePr>
            <p:cNvPr id="138248" name="Object 53"/>
            <p:cNvGraphicFramePr>
              <a:graphicFrameLocks noChangeAspect="1"/>
            </p:cNvGraphicFramePr>
            <p:nvPr/>
          </p:nvGraphicFramePr>
          <p:xfrm>
            <a:off x="6400800" y="4165600"/>
            <a:ext cx="1602874" cy="7064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8353" name="公式" r:id="rId22" imgW="558720" imgH="253800" progId="Equation.3">
                    <p:embed/>
                  </p:oleObj>
                </mc:Choice>
                <mc:Fallback>
                  <p:oleObj name="公式" r:id="rId22" imgW="558720" imgH="253800" progId="Equation.3">
                    <p:embed/>
                    <p:pic>
                      <p:nvPicPr>
                        <p:cNvPr id="0" name="Picture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00800" y="4165600"/>
                          <a:ext cx="1602874" cy="7064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TextBox 20"/>
            <p:cNvSpPr txBox="1"/>
            <p:nvPr/>
          </p:nvSpPr>
          <p:spPr>
            <a:xfrm>
              <a:off x="7431831" y="4175705"/>
              <a:ext cx="7786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700" i="1" dirty="0"/>
                <a:t>g</a:t>
              </a:r>
              <a:endParaRPr lang="zh-CN" altLang="en-US" sz="2700" i="1" dirty="0"/>
            </a:p>
          </p:txBody>
        </p:sp>
      </p:grpSp>
      <p:sp>
        <p:nvSpPr>
          <p:cNvPr id="24" name="矩形 23"/>
          <p:cNvSpPr>
            <a:spLocks noChangeArrowheads="1"/>
          </p:cNvSpPr>
          <p:nvPr/>
        </p:nvSpPr>
        <p:spPr bwMode="auto">
          <a:xfrm>
            <a:off x="7092280" y="167605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876256" y="1196752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（竖直向下为</a:t>
            </a:r>
            <a:r>
              <a:rPr lang="en-US" altLang="zh-CN" sz="2000" b="1" dirty="0">
                <a:latin typeface="楷体" pitchFamily="49" charset="-122"/>
                <a:ea typeface="楷体" pitchFamily="49" charset="-122"/>
              </a:rPr>
              <a:t>+</a:t>
            </a: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）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690EC358-96FD-4EB3-A3CD-00DFB6CA79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328"/>
    </mc:Choice>
    <mc:Fallback>
      <p:transition spd="slow" advTm="90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80"/>
                            </p:stCondLst>
                            <p:childTnLst>
                              <p:par>
                                <p:cTn id="1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138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5" grpId="0" animBg="1"/>
      <p:bldP spid="16" grpId="0"/>
      <p:bldP spid="17" grpId="0"/>
      <p:bldP spid="24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5" descr="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38900" y="1649400"/>
            <a:ext cx="1598613" cy="392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Rectangle 13"/>
          <p:cNvSpPr>
            <a:spLocks noChangeArrowheads="1"/>
          </p:cNvSpPr>
          <p:nvPr/>
        </p:nvSpPr>
        <p:spPr bwMode="auto">
          <a:xfrm>
            <a:off x="357158" y="2284027"/>
            <a:ext cx="5440362" cy="710451"/>
          </a:xfrm>
          <a:prstGeom prst="rect">
            <a:avLst/>
          </a:prstGeom>
          <a:solidFill>
            <a:srgbClr val="0000CC"/>
          </a:solidFill>
          <a:ln w="38100" cap="flat" cmpd="sng">
            <a:solidFill>
              <a:srgbClr val="0000CC"/>
            </a:solidFill>
            <a:miter lim="800000"/>
            <a:headEnd/>
            <a:tailEnd/>
          </a:ln>
        </p:spPr>
        <p:txBody>
          <a:bodyPr wrap="square" lIns="90170" tIns="46990" rIns="90170" bIns="46990" anchor="ctr">
            <a:spAutoFit/>
          </a:bodyPr>
          <a:lstStyle/>
          <a:p>
            <a:pPr eaLnBrk="1" hangingPunct="1"/>
            <a:r>
              <a:rPr lang="zh-CN" alt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做一做：测定反应时间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7158" y="695293"/>
            <a:ext cx="8358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反应时间：从发现情况到采取行动所经过的时间。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7F9AB541-F452-4144-8B7C-A4BAE1FB3A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387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630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Rot="1" noChangeArrowheads="1"/>
          </p:cNvSpPr>
          <p:nvPr/>
        </p:nvSpPr>
        <p:spPr bwMode="auto">
          <a:xfrm>
            <a:off x="812562" y="369204"/>
            <a:ext cx="7874475" cy="51480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defRPr/>
            </a:pPr>
            <a:r>
              <a:rPr lang="en-US" altLang="zh-CN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§2  </a:t>
            </a:r>
            <a:r>
              <a:rPr lang="zh-CN" altLang="en-US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匀变速直线运动的研究　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0" y="1044159"/>
            <a:ext cx="9144000" cy="58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eaLnBrk="1" latinLnBrk="0" hangingPunct="1">
              <a:lnSpc>
                <a:spcPct val="80000"/>
              </a:lnSpc>
              <a:spcBef>
                <a:spcPct val="20000"/>
              </a:spcBef>
              <a:buClrTx/>
              <a:buSzTx/>
              <a:tabLst/>
              <a:defRPr/>
            </a:pP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§</a:t>
            </a:r>
            <a:r>
              <a:rPr kumimoji="1" lang="en-US" altLang="zh-CN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2.5  </a:t>
            </a: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Arial" pitchFamily="34" charset="0"/>
              </a:rPr>
              <a:t>由落体运动</a:t>
            </a: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楷体" pitchFamily="49" charset="-122"/>
                <a:cs typeface="Times New Roman" pitchFamily="18" charset="0"/>
                <a:sym typeface="Arial" pitchFamily="34" charset="0"/>
              </a:rPr>
              <a:t>（</a:t>
            </a:r>
            <a:r>
              <a:rPr kumimoji="1" lang="en-US" altLang="zh-CN" sz="2800" b="1" i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楷体" pitchFamily="49" charset="-122"/>
                <a:cs typeface="Times New Roman" pitchFamily="18" charset="0"/>
                <a:sym typeface="Arial" pitchFamily="34" charset="0"/>
              </a:rPr>
              <a:t>Free-fall Motion</a:t>
            </a: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楷体" pitchFamily="49" charset="-122"/>
                <a:cs typeface="Times New Roman" pitchFamily="18" charset="0"/>
                <a:sym typeface="Arial" pitchFamily="34" charset="0"/>
              </a:rPr>
              <a:t>）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50825" y="2132856"/>
            <a:ext cx="6841455" cy="560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170" tIns="46990" rIns="90170" bIns="4699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Times New Roman" pitchFamily="18" charset="0"/>
              </a:rPr>
              <a:t>物体只在重力作用下，从静止开始下落的运动。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ea"/>
              <a:ea typeface="+mn-ea"/>
              <a:cs typeface="Times New Roman" pitchFamily="18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5497" y="1630541"/>
            <a:ext cx="5040559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defTabSz="914400" eaLnBrk="1" latinLnBrk="0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tabLst/>
              <a:defRPr/>
            </a:pPr>
            <a:r>
              <a:rPr lang="zh-CN" alt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1</a:t>
            </a:r>
            <a:r>
              <a:rPr lang="en-US" altLang="zh-CN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. </a:t>
            </a:r>
            <a:r>
              <a:rPr lang="zh-CN" alt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自由落体运动 (</a:t>
            </a:r>
            <a:r>
              <a:rPr lang="en-US" altLang="zh-CN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F</a:t>
            </a:r>
            <a:r>
              <a:rPr lang="zh-CN" altLang="en-US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ree-fall </a:t>
            </a:r>
            <a:r>
              <a:rPr lang="en-US" altLang="zh-CN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M</a:t>
            </a:r>
            <a:r>
              <a:rPr lang="zh-CN" altLang="en-US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otion</a:t>
            </a:r>
            <a:r>
              <a:rPr lang="zh-CN" alt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)：</a:t>
            </a:r>
            <a:endParaRPr lang="en-US" altLang="zh-CN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6" name="Rectangle 2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35497" y="2708920"/>
            <a:ext cx="3240359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defTabSz="914400" eaLnBrk="1" latinLnBrk="0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2. </a:t>
            </a:r>
            <a:r>
              <a:rPr lang="zh-CN" alt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自由落体运动性质：</a:t>
            </a:r>
            <a:endParaRPr lang="en-US" altLang="zh-CN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7" name="文本框 1"/>
          <p:cNvSpPr txBox="1">
            <a:spLocks noChangeArrowheads="1"/>
          </p:cNvSpPr>
          <p:nvPr/>
        </p:nvSpPr>
        <p:spPr bwMode="auto">
          <a:xfrm>
            <a:off x="642911" y="3212976"/>
            <a:ext cx="3425033" cy="464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70" tIns="46990" rIns="90170" bIns="46990">
            <a:spAutoFit/>
          </a:bodyPr>
          <a:lstStyle/>
          <a:p>
            <a:pPr eaLnBrk="1" hangingPunct="1"/>
            <a:r>
              <a:rPr lang="en-US" altLang="zh-CN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v</a:t>
            </a:r>
            <a:r>
              <a:rPr lang="en-US" altLang="zh-CN" sz="2400" b="1" i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i</a:t>
            </a:r>
            <a:r>
              <a:rPr lang="en-US" altLang="zh-CN" sz="24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= 0</a:t>
            </a: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的</a:t>
            </a: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匀加速</a:t>
            </a: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直线运动</a:t>
            </a:r>
          </a:p>
        </p:txBody>
      </p:sp>
      <p:sp>
        <p:nvSpPr>
          <p:cNvPr id="8" name="文本框 1"/>
          <p:cNvSpPr txBox="1">
            <a:spLocks noChangeArrowheads="1"/>
          </p:cNvSpPr>
          <p:nvPr/>
        </p:nvSpPr>
        <p:spPr bwMode="auto">
          <a:xfrm>
            <a:off x="179512" y="4395638"/>
            <a:ext cx="8928992" cy="83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70" tIns="46990" rIns="90170" bIns="46990">
            <a:spAutoFit/>
          </a:bodyPr>
          <a:lstStyle/>
          <a:p>
            <a:r>
              <a:rPr lang="zh-CN" altLang="en-US" sz="2400" b="1" dirty="0">
                <a:latin typeface="Times New Roman" pitchFamily="18" charset="0"/>
                <a:cs typeface="Times New Roman" pitchFamily="18" charset="0"/>
              </a:rPr>
              <a:t>物体做自由落体运动的加速度</a:t>
            </a:r>
            <a:r>
              <a:rPr lang="zh-CN" altLang="en-US" sz="24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，</a:t>
            </a:r>
            <a:r>
              <a:rPr lang="zh-CN" altLang="en-US" sz="2400" b="1" dirty="0">
                <a:latin typeface="Times New Roman" pitchFamily="18" charset="0"/>
                <a:cs typeface="Times New Roman" pitchFamily="18" charset="0"/>
              </a:rPr>
              <a:t>也叫</a:t>
            </a:r>
            <a:r>
              <a:rPr lang="zh-CN" alt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重力加速度</a:t>
            </a:r>
            <a:r>
              <a:rPr lang="en-US" altLang="zh-CN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 </a:t>
            </a:r>
          </a:p>
          <a:p>
            <a:r>
              <a:rPr lang="en-US" altLang="zh-CN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                                                        </a:t>
            </a:r>
            <a:r>
              <a:rPr lang="zh-CN" alt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</a:t>
            </a:r>
            <a:r>
              <a:rPr lang="en-US" altLang="zh-CN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A</a:t>
            </a:r>
            <a:r>
              <a:rPr lang="zh-CN" alt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cceleration </a:t>
            </a:r>
            <a:r>
              <a:rPr lang="en-US" altLang="zh-CN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due to gravity</a:t>
            </a:r>
            <a:r>
              <a:rPr lang="zh-CN" alt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)</a:t>
            </a:r>
            <a:endParaRPr lang="zh-CN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文本框 6"/>
          <p:cNvSpPr txBox="1">
            <a:spLocks noChangeArrowheads="1"/>
          </p:cNvSpPr>
          <p:nvPr/>
        </p:nvSpPr>
        <p:spPr bwMode="auto">
          <a:xfrm>
            <a:off x="179512" y="5373216"/>
            <a:ext cx="2594122" cy="464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70" tIns="46990" rIns="90170" bIns="46990">
            <a:spAutoFit/>
          </a:bodyPr>
          <a:lstStyle/>
          <a:p>
            <a:r>
              <a:rPr lang="zh-CN" altLang="en-US" sz="2400" b="1" dirty="0">
                <a:latin typeface="Times New Roman" pitchFamily="18" charset="0"/>
                <a:cs typeface="Times New Roman" pitchFamily="18" charset="0"/>
              </a:rPr>
              <a:t>符号：</a:t>
            </a:r>
            <a:r>
              <a:rPr lang="zh-CN" altLang="en-US" sz="2400" b="1" dirty="0">
                <a:cs typeface="Arial" pitchFamily="34" charset="0"/>
              </a:rPr>
              <a:t> </a:t>
            </a:r>
            <a:r>
              <a:rPr lang="en-US" sz="2400" b="1" i="1" dirty="0">
                <a:solidFill>
                  <a:srgbClr val="C00000"/>
                </a:solidFill>
                <a:cs typeface="Arial" pitchFamily="34" charset="0"/>
              </a:rPr>
              <a:t>g</a:t>
            </a:r>
            <a:endParaRPr lang="zh-CN" altLang="en-US" sz="24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10" name="文本框 6"/>
          <p:cNvSpPr txBox="1">
            <a:spLocks noChangeArrowheads="1"/>
          </p:cNvSpPr>
          <p:nvPr/>
        </p:nvSpPr>
        <p:spPr bwMode="auto">
          <a:xfrm>
            <a:off x="179512" y="4908986"/>
            <a:ext cx="4359428" cy="464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70" tIns="46990" rIns="90170" bIns="46990">
            <a:spAutoFit/>
          </a:bodyPr>
          <a:lstStyle/>
          <a:p>
            <a:r>
              <a:rPr lang="zh-CN" altLang="en-US" sz="2400" b="1" dirty="0">
                <a:latin typeface="宋体" pitchFamily="2" charset="-122"/>
              </a:rPr>
              <a:t>方向：</a:t>
            </a:r>
            <a:r>
              <a:rPr lang="zh-CN" altLang="en-US" sz="2400" b="1" dirty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竖直</a:t>
            </a:r>
            <a:r>
              <a:rPr lang="zh-CN" altLang="en-US" sz="2400" b="1" dirty="0">
                <a:latin typeface="+mn-ea"/>
                <a:ea typeface="+mn-ea"/>
              </a:rPr>
              <a:t>向下</a:t>
            </a:r>
          </a:p>
        </p:txBody>
      </p:sp>
      <p:sp>
        <p:nvSpPr>
          <p:cNvPr id="11" name="文本框 6"/>
          <p:cNvSpPr txBox="1">
            <a:spLocks noChangeArrowheads="1"/>
          </p:cNvSpPr>
          <p:nvPr/>
        </p:nvSpPr>
        <p:spPr bwMode="auto">
          <a:xfrm>
            <a:off x="179512" y="5877272"/>
            <a:ext cx="3888432" cy="83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70" tIns="46990" rIns="90170" bIns="46990">
            <a:spAutoFit/>
          </a:bodyPr>
          <a:lstStyle/>
          <a:p>
            <a:r>
              <a:rPr lang="zh-CN" altLang="en-US" sz="2400" b="1" dirty="0">
                <a:latin typeface="宋体" pitchFamily="2" charset="-122"/>
              </a:rPr>
              <a:t>大小：</a:t>
            </a:r>
            <a:r>
              <a:rPr lang="zh-CN" altLang="en-US" sz="2400" b="1" dirty="0">
                <a:solidFill>
                  <a:srgbClr val="0000CC"/>
                </a:solidFill>
                <a:latin typeface="+mn-ea"/>
                <a:cs typeface="Times New Roman" pitchFamily="18" charset="0"/>
              </a:rPr>
              <a:t>同一</a:t>
            </a:r>
            <a:r>
              <a:rPr lang="zh-CN" altLang="en-US" sz="2400" b="1" dirty="0">
                <a:latin typeface="+mn-ea"/>
                <a:cs typeface="Times New Roman" pitchFamily="18" charset="0"/>
              </a:rPr>
              <a:t>地点，</a:t>
            </a:r>
            <a:r>
              <a:rPr lang="en-US" altLang="zh-CN" sz="2400" b="1" i="1" dirty="0">
                <a:cs typeface="Times New Roman" pitchFamily="18" charset="0"/>
              </a:rPr>
              <a:t>g</a:t>
            </a:r>
            <a:r>
              <a:rPr lang="zh-CN" altLang="en-US" sz="2400" b="1" dirty="0">
                <a:solidFill>
                  <a:srgbClr val="C00000"/>
                </a:solidFill>
                <a:latin typeface="+mn-ea"/>
                <a:cs typeface="Times New Roman" pitchFamily="18" charset="0"/>
              </a:rPr>
              <a:t>恒定</a:t>
            </a:r>
            <a:endParaRPr lang="zh-CN" altLang="en-US" sz="2400" dirty="0">
              <a:solidFill>
                <a:srgbClr val="C00000"/>
              </a:solidFill>
              <a:latin typeface="+mn-ea"/>
            </a:endParaRPr>
          </a:p>
          <a:p>
            <a:endParaRPr lang="zh-CN" altLang="en-US" sz="2400" b="1" dirty="0">
              <a:latin typeface="宋体" pitchFamily="2" charset="-122"/>
            </a:endParaRPr>
          </a:p>
        </p:txBody>
      </p:sp>
      <p:sp>
        <p:nvSpPr>
          <p:cNvPr id="12" name="Rectangle 2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35496" y="3822139"/>
            <a:ext cx="6480720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defTabSz="914400" eaLnBrk="1" latinLnBrk="0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3. </a:t>
            </a:r>
            <a:r>
              <a:rPr lang="zh-CN" alt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自由落体加速度</a:t>
            </a:r>
            <a:r>
              <a:rPr lang="en-US" altLang="zh-CN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 </a:t>
            </a:r>
            <a:r>
              <a:rPr lang="zh-CN" alt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</a:t>
            </a:r>
            <a:r>
              <a:rPr lang="en-US" altLang="zh-CN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Acceleration due to Gravity</a:t>
            </a:r>
            <a:r>
              <a:rPr lang="zh-CN" alt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)：</a:t>
            </a:r>
            <a:endParaRPr lang="en-US" altLang="zh-CN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115616" y="6285513"/>
            <a:ext cx="47884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0000CC"/>
                </a:solidFill>
                <a:latin typeface="+mn-ea"/>
                <a:ea typeface="+mn-ea"/>
                <a:cs typeface="Times New Roman" pitchFamily="18" charset="0"/>
              </a:rPr>
              <a:t>不同</a:t>
            </a:r>
            <a:r>
              <a:rPr lang="zh-CN" altLang="en-US" sz="2400" b="1" dirty="0">
                <a:latin typeface="+mn-ea"/>
                <a:ea typeface="+mn-ea"/>
                <a:cs typeface="Times New Roman" pitchFamily="18" charset="0"/>
              </a:rPr>
              <a:t>地点，</a:t>
            </a:r>
            <a:r>
              <a:rPr lang="en-US" altLang="zh-CN" sz="2400" b="1" i="1" dirty="0">
                <a:cs typeface="Times New Roman" pitchFamily="18" charset="0"/>
              </a:rPr>
              <a:t> g</a:t>
            </a:r>
            <a:r>
              <a:rPr lang="zh-CN" altLang="en-US" sz="2400" b="1" dirty="0">
                <a:solidFill>
                  <a:srgbClr val="C00000"/>
                </a:solidFill>
                <a:latin typeface="+mn-ea"/>
                <a:cs typeface="Times New Roman" pitchFamily="18" charset="0"/>
              </a:rPr>
              <a:t>随纬度增加略有增加</a:t>
            </a:r>
            <a:endParaRPr lang="zh-CN" altLang="en-US" sz="240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姚体" pitchFamily="2" charset="-122"/>
              <a:ea typeface="方正姚体" pitchFamily="2" charset="-122"/>
            </a:endParaRPr>
          </a:p>
        </p:txBody>
      </p:sp>
      <p:sp>
        <p:nvSpPr>
          <p:cNvPr id="15" name="矩形 4"/>
          <p:cNvSpPr>
            <a:spLocks noChangeArrowheads="1"/>
          </p:cNvSpPr>
          <p:nvPr/>
        </p:nvSpPr>
        <p:spPr bwMode="auto">
          <a:xfrm>
            <a:off x="6228184" y="5877272"/>
            <a:ext cx="28803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sz="24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通常：</a:t>
            </a:r>
            <a:r>
              <a:rPr lang="en-US" sz="2400" i="1" dirty="0">
                <a:ea typeface="楷体" pitchFamily="49" charset="-122"/>
                <a:cs typeface="Arial" pitchFamily="34" charset="0"/>
              </a:rPr>
              <a:t>g</a:t>
            </a:r>
            <a:r>
              <a:rPr lang="en-US" sz="2400" b="1" i="1" dirty="0">
                <a:latin typeface="+mn-lt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9.8 m/s</a:t>
            </a:r>
            <a:r>
              <a:rPr lang="en-US" sz="2400" b="1" baseline="30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endParaRPr lang="en-US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6" name="矩形 4"/>
          <p:cNvSpPr>
            <a:spLocks noChangeArrowheads="1"/>
          </p:cNvSpPr>
          <p:nvPr/>
        </p:nvSpPr>
        <p:spPr bwMode="auto">
          <a:xfrm>
            <a:off x="6228184" y="6279703"/>
            <a:ext cx="28803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估算：</a:t>
            </a:r>
            <a:r>
              <a:rPr lang="en-US" sz="2400" i="1" dirty="0">
                <a:ea typeface="楷体" pitchFamily="49" charset="-122"/>
                <a:cs typeface="Arial" pitchFamily="34" charset="0"/>
              </a:rPr>
              <a:t>g</a:t>
            </a:r>
            <a:r>
              <a:rPr lang="en-US" sz="2400" b="1" i="1" dirty="0">
                <a:ea typeface="楷体" pitchFamily="49" charset="-122"/>
                <a:cs typeface="Arial" pitchFamily="34" charset="0"/>
              </a:rPr>
              <a:t> </a:t>
            </a:r>
            <a:r>
              <a:rPr lang="en-US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10m/s</a:t>
            </a:r>
            <a:r>
              <a:rPr lang="en-US" sz="2400" b="1" baseline="30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endParaRPr lang="en-US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13" name="音频 12">
            <a:hlinkClick r:id="" action="ppaction://media"/>
            <a:extLst>
              <a:ext uri="{FF2B5EF4-FFF2-40B4-BE49-F238E27FC236}">
                <a16:creationId xmlns:a16="http://schemas.microsoft.com/office/drawing/2014/main" id="{BA062B37-7A59-46C3-81F7-D6CF03515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4155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5497" y="473393"/>
            <a:ext cx="3312367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defTabSz="914400" eaLnBrk="1" latinLnBrk="0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4. </a:t>
            </a:r>
            <a:r>
              <a:rPr lang="zh-CN" alt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自由落体运动规律：</a:t>
            </a:r>
            <a:endParaRPr lang="en-US" altLang="zh-CN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graphicFrame>
        <p:nvGraphicFramePr>
          <p:cNvPr id="17" name="Object 55"/>
          <p:cNvGraphicFramePr>
            <a:graphicFrameLocks noChangeAspect="1"/>
          </p:cNvGraphicFramePr>
          <p:nvPr/>
        </p:nvGraphicFramePr>
        <p:xfrm>
          <a:off x="924545" y="3137689"/>
          <a:ext cx="1304925" cy="1083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90" name="公式" r:id="rId5" imgW="457200" imgH="419040" progId="Equation.3">
                  <p:embed/>
                </p:oleObj>
              </mc:Choice>
              <mc:Fallback>
                <p:oleObj name="公式" r:id="rId5" imgW="457200" imgH="4190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4545" y="3137689"/>
                        <a:ext cx="1304925" cy="108339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组合 17"/>
          <p:cNvGrpSpPr/>
          <p:nvPr/>
        </p:nvGrpSpPr>
        <p:grpSpPr>
          <a:xfrm>
            <a:off x="924545" y="1049457"/>
            <a:ext cx="1383799" cy="674688"/>
            <a:chOff x="6619875" y="2276475"/>
            <a:chExt cx="1383799" cy="674688"/>
          </a:xfrm>
        </p:grpSpPr>
        <p:graphicFrame>
          <p:nvGraphicFramePr>
            <p:cNvPr id="19" name="Object 49"/>
            <p:cNvGraphicFramePr>
              <a:graphicFrameLocks noChangeAspect="1"/>
            </p:cNvGraphicFramePr>
            <p:nvPr/>
          </p:nvGraphicFramePr>
          <p:xfrm>
            <a:off x="6619875" y="2276475"/>
            <a:ext cx="1035050" cy="6746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391" name="公式" r:id="rId7" imgW="457200" imgH="253800" progId="Equation.3">
                    <p:embed/>
                  </p:oleObj>
                </mc:Choice>
                <mc:Fallback>
                  <p:oleObj name="公式" r:id="rId7" imgW="457200" imgH="2538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19875" y="2276475"/>
                          <a:ext cx="1035050" cy="6746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TextBox 19"/>
            <p:cNvSpPr txBox="1"/>
            <p:nvPr/>
          </p:nvSpPr>
          <p:spPr>
            <a:xfrm>
              <a:off x="7225005" y="2332792"/>
              <a:ext cx="778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i="1" dirty="0"/>
                <a:t>g</a:t>
              </a:r>
              <a:endParaRPr lang="zh-CN" altLang="en-US" sz="2400" i="1" dirty="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924545" y="1567439"/>
            <a:ext cx="1631231" cy="1104900"/>
            <a:chOff x="6403975" y="2949575"/>
            <a:chExt cx="1631231" cy="1104900"/>
          </a:xfrm>
        </p:grpSpPr>
        <p:graphicFrame>
          <p:nvGraphicFramePr>
            <p:cNvPr id="22" name="Object 50"/>
            <p:cNvGraphicFramePr>
              <a:graphicFrameLocks noChangeAspect="1"/>
            </p:cNvGraphicFramePr>
            <p:nvPr/>
          </p:nvGraphicFramePr>
          <p:xfrm>
            <a:off x="6403975" y="2949575"/>
            <a:ext cx="1444625" cy="1104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392" name="公式" r:id="rId9" imgW="558720" imgH="431640" progId="Equation.3">
                    <p:embed/>
                  </p:oleObj>
                </mc:Choice>
                <mc:Fallback>
                  <p:oleObj name="公式" r:id="rId9" imgW="558720" imgH="431640" progId="Equation.3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03975" y="2949575"/>
                          <a:ext cx="1444625" cy="1104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TextBox 22"/>
            <p:cNvSpPr txBox="1"/>
            <p:nvPr/>
          </p:nvSpPr>
          <p:spPr>
            <a:xfrm>
              <a:off x="7256537" y="3271133"/>
              <a:ext cx="778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i="1" dirty="0"/>
                <a:t>g</a:t>
              </a:r>
              <a:endParaRPr lang="zh-CN" altLang="en-US" sz="2400" i="1" dirty="0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938141" y="2663394"/>
            <a:ext cx="1649730" cy="625923"/>
            <a:chOff x="6517635" y="4156655"/>
            <a:chExt cx="1649730" cy="625923"/>
          </a:xfrm>
        </p:grpSpPr>
        <p:graphicFrame>
          <p:nvGraphicFramePr>
            <p:cNvPr id="25" name="Object 53"/>
            <p:cNvGraphicFramePr>
              <a:graphicFrameLocks noChangeAspect="1"/>
            </p:cNvGraphicFramePr>
            <p:nvPr/>
          </p:nvGraphicFramePr>
          <p:xfrm>
            <a:off x="6517635" y="4165600"/>
            <a:ext cx="1370203" cy="6169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393" name="公式" r:id="rId11" imgW="558720" imgH="253800" progId="Equation.3">
                    <p:embed/>
                  </p:oleObj>
                </mc:Choice>
                <mc:Fallback>
                  <p:oleObj name="公式" r:id="rId11" imgW="558720" imgH="253800" progId="Equation.3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17635" y="4165600"/>
                          <a:ext cx="1370203" cy="61697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TextBox 25"/>
            <p:cNvSpPr txBox="1"/>
            <p:nvPr/>
          </p:nvSpPr>
          <p:spPr>
            <a:xfrm>
              <a:off x="7388696" y="4156655"/>
              <a:ext cx="778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i="1" dirty="0"/>
                <a:t>g</a:t>
              </a:r>
              <a:endParaRPr lang="zh-CN" altLang="en-US" sz="2400" i="1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513757" y="935058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（竖直向下为</a:t>
            </a:r>
            <a:r>
              <a:rPr lang="en-US" altLang="zh-CN" sz="2000" b="1" dirty="0">
                <a:latin typeface="楷体" pitchFamily="49" charset="-122"/>
                <a:ea typeface="楷体" pitchFamily="49" charset="-122"/>
              </a:rPr>
              <a:t>+</a:t>
            </a: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）</a:t>
            </a:r>
          </a:p>
        </p:txBody>
      </p:sp>
      <p:sp>
        <p:nvSpPr>
          <p:cNvPr id="28" name="左大括号 27"/>
          <p:cNvSpPr/>
          <p:nvPr/>
        </p:nvSpPr>
        <p:spPr bwMode="auto">
          <a:xfrm>
            <a:off x="647592" y="1335168"/>
            <a:ext cx="252000" cy="248400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32B042AB-D2D5-46D5-B195-B992ACFB67C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1502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1438" y="554983"/>
            <a:ext cx="8991600" cy="2677656"/>
          </a:xfrm>
          <a:prstGeom prst="rect">
            <a:avLst/>
          </a:prstGeom>
          <a:noFill/>
          <a:ln w="12700">
            <a:solidFill>
              <a:srgbClr val="00B0F0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、下列有关自由落体运动的说法，正确的是（</a:t>
            </a:r>
            <a:r>
              <a:rPr lang="en-US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  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</a:t>
            </a:r>
            <a:endParaRPr lang="en-US" altLang="zh-CN" sz="7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物体从静止开始下落的运动叫做自由落体运动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自由落体运动是初速度为零的匀加速直线运动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自由落体运动的加速度也称为重力加速度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在同一地点，重的物体重力加速度大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6660232" y="544097"/>
            <a:ext cx="7207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en-US" altLang="zh-CN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BC</a:t>
            </a:r>
            <a:endParaRPr lang="zh-CN" alt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74846" y="3487648"/>
            <a:ext cx="8991600" cy="2677656"/>
          </a:xfrm>
          <a:prstGeom prst="rect">
            <a:avLst/>
          </a:prstGeom>
          <a:noFill/>
          <a:ln w="12700">
            <a:solidFill>
              <a:srgbClr val="00B0F0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、一物体做自由落体运动，取</a:t>
            </a:r>
            <a:r>
              <a:rPr lang="en-US" altLang="zh-CN" sz="2400" b="1" i="1" dirty="0">
                <a:ea typeface="楷体" pitchFamily="49" charset="-122"/>
                <a:cs typeface="Arial" pitchFamily="34" charset="0"/>
              </a:rPr>
              <a:t>g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10 m/s</a:t>
            </a:r>
            <a:r>
              <a:rPr lang="en-US" altLang="zh-CN" sz="2400" b="1" baseline="30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，该物体（</a:t>
            </a:r>
            <a:r>
              <a:rPr lang="en-US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  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</a:t>
            </a:r>
            <a:endParaRPr lang="en-US" altLang="zh-CN" sz="7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在前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 s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内下落的距离为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15 m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在前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 s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内下落的距离为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20 m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第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 s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末的速度大小为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20 m/s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．第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 s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末的速度大小为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40 m/s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474092" y="3479236"/>
            <a:ext cx="7207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en-US" altLang="zh-CN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BC</a:t>
            </a:r>
            <a:endParaRPr lang="zh-CN" alt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A3214BC7-4E2C-40BE-8025-73C3E422AE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91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3" grpId="0" bldLvl="0" autoUpdateAnimBg="0"/>
      <p:bldP spid="4" grpId="0" animBg="1"/>
      <p:bldP spid="5" grpId="0" bldLvl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直接连接符 15"/>
          <p:cNvCxnSpPr/>
          <p:nvPr/>
        </p:nvCxnSpPr>
        <p:spPr bwMode="auto">
          <a:xfrm flipV="1">
            <a:off x="7956376" y="3697102"/>
            <a:ext cx="102610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1438" y="554983"/>
            <a:ext cx="8991600" cy="2862322"/>
          </a:xfrm>
          <a:prstGeom prst="rect">
            <a:avLst/>
          </a:prstGeom>
          <a:noFill/>
          <a:ln w="12700">
            <a:solidFill>
              <a:srgbClr val="00B0F0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、从高处释放一粒小石子，经过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 s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，从同一地点再释放一粒小石子（此时第一粒石子还未落地），在落地之前，两粒石子之间的距离（</a:t>
            </a:r>
            <a:r>
              <a:rPr lang="en-US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  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</a:t>
            </a:r>
            <a:endParaRPr lang="en-US" altLang="zh-CN" sz="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保持不变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                    B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不断增大</a:t>
            </a: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不断减小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                    D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有时增大，有时减小</a:t>
            </a: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940152" y="1460074"/>
            <a:ext cx="7207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en-US" altLang="zh-CN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zh-CN" alt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90538" y="3573016"/>
            <a:ext cx="1727543" cy="1104900"/>
            <a:chOff x="6354961" y="2949463"/>
            <a:chExt cx="1727543" cy="1104900"/>
          </a:xfrm>
        </p:grpSpPr>
        <p:graphicFrame>
          <p:nvGraphicFramePr>
            <p:cNvPr id="6" name="Object 50"/>
            <p:cNvGraphicFramePr>
              <a:graphicFrameLocks noChangeAspect="1"/>
            </p:cNvGraphicFramePr>
            <p:nvPr/>
          </p:nvGraphicFramePr>
          <p:xfrm>
            <a:off x="6354961" y="2949463"/>
            <a:ext cx="1543050" cy="1104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1375" name="公式" r:id="rId6" imgW="596880" imgH="431640" progId="Equation.3">
                    <p:embed/>
                  </p:oleObj>
                </mc:Choice>
                <mc:Fallback>
                  <p:oleObj name="公式" r:id="rId6" imgW="596880" imgH="43164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54961" y="2949463"/>
                          <a:ext cx="1543050" cy="1104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7303835" y="3271133"/>
              <a:ext cx="778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i="1" dirty="0"/>
                <a:t>g</a:t>
              </a:r>
              <a:endParaRPr lang="zh-CN" altLang="en-US" sz="2400" i="1" dirty="0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39762" y="4700588"/>
            <a:ext cx="2332038" cy="1104900"/>
            <a:chOff x="5960483" y="2949687"/>
            <a:chExt cx="2332038" cy="1104900"/>
          </a:xfrm>
        </p:grpSpPr>
        <p:graphicFrame>
          <p:nvGraphicFramePr>
            <p:cNvPr id="9" name="Object 50"/>
            <p:cNvGraphicFramePr>
              <a:graphicFrameLocks noChangeAspect="1"/>
            </p:cNvGraphicFramePr>
            <p:nvPr/>
          </p:nvGraphicFramePr>
          <p:xfrm>
            <a:off x="5960483" y="2949687"/>
            <a:ext cx="2332038" cy="1104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1376" name="公式" r:id="rId8" imgW="901440" imgH="431640" progId="Equation.3">
                    <p:embed/>
                  </p:oleObj>
                </mc:Choice>
                <mc:Fallback>
                  <p:oleObj name="公式" r:id="rId8" imgW="901440" imgH="431640" progId="Equation.3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60483" y="2949687"/>
                          <a:ext cx="2332038" cy="1104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>
              <a:off x="6937198" y="3271133"/>
              <a:ext cx="778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i="1" dirty="0"/>
                <a:t>g</a:t>
              </a:r>
              <a:endParaRPr lang="zh-CN" altLang="en-US" sz="2400" i="1" dirty="0"/>
            </a:p>
          </p:txBody>
        </p:sp>
      </p:grpSp>
      <p:sp>
        <p:nvSpPr>
          <p:cNvPr id="11" name="右大括号 10"/>
          <p:cNvSpPr/>
          <p:nvPr/>
        </p:nvSpPr>
        <p:spPr bwMode="auto">
          <a:xfrm>
            <a:off x="2771800" y="3973516"/>
            <a:ext cx="324000" cy="1589013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2" name="燕尾形箭头 11"/>
          <p:cNvSpPr/>
          <p:nvPr/>
        </p:nvSpPr>
        <p:spPr bwMode="auto">
          <a:xfrm>
            <a:off x="3275856" y="4583320"/>
            <a:ext cx="504056" cy="344118"/>
          </a:xfrm>
          <a:prstGeom prst="notchedRightArrow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4" name="椭圆 13"/>
          <p:cNvSpPr/>
          <p:nvPr/>
        </p:nvSpPr>
        <p:spPr bwMode="auto">
          <a:xfrm>
            <a:off x="8172400" y="3602506"/>
            <a:ext cx="180000" cy="180000"/>
          </a:xfrm>
          <a:prstGeom prst="ellipse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7" name="椭圆 16"/>
          <p:cNvSpPr/>
          <p:nvPr/>
        </p:nvSpPr>
        <p:spPr bwMode="auto">
          <a:xfrm>
            <a:off x="8176892" y="3600400"/>
            <a:ext cx="180000" cy="180000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9" name="椭圆 18"/>
          <p:cNvSpPr/>
          <p:nvPr/>
        </p:nvSpPr>
        <p:spPr bwMode="auto">
          <a:xfrm>
            <a:off x="8188166" y="4196722"/>
            <a:ext cx="180000" cy="180000"/>
          </a:xfrm>
          <a:prstGeom prst="ellipse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668344" y="3717336"/>
            <a:ext cx="5357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 s</a:t>
            </a:r>
            <a:endParaRPr lang="zh-CN" altLang="en-US" sz="2400" dirty="0"/>
          </a:p>
        </p:txBody>
      </p:sp>
      <p:grpSp>
        <p:nvGrpSpPr>
          <p:cNvPr id="29" name="组合 28"/>
          <p:cNvGrpSpPr/>
          <p:nvPr/>
        </p:nvGrpSpPr>
        <p:grpSpPr>
          <a:xfrm>
            <a:off x="8620214" y="3697102"/>
            <a:ext cx="539552" cy="3168000"/>
            <a:chOff x="8620214" y="3741726"/>
            <a:chExt cx="539552" cy="3168000"/>
          </a:xfrm>
        </p:grpSpPr>
        <p:cxnSp>
          <p:nvCxnSpPr>
            <p:cNvPr id="22" name="直接箭头连接符 21"/>
            <p:cNvCxnSpPr/>
            <p:nvPr/>
          </p:nvCxnSpPr>
          <p:spPr bwMode="auto">
            <a:xfrm>
              <a:off x="8820472" y="3741726"/>
              <a:ext cx="0" cy="31680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sp>
          <p:nvSpPr>
            <p:cNvPr id="23" name="TextBox 22"/>
            <p:cNvSpPr txBox="1"/>
            <p:nvPr/>
          </p:nvSpPr>
          <p:spPr>
            <a:xfrm>
              <a:off x="8620214" y="5117122"/>
              <a:ext cx="5395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i="1" dirty="0">
                  <a:latin typeface="+mn-lt"/>
                </a:rPr>
                <a:t>h</a:t>
              </a:r>
              <a:r>
                <a:rPr lang="en-US" altLang="zh-CN" sz="2000" b="1" baseline="-25000" dirty="0">
                  <a:latin typeface="+mn-lt"/>
                </a:rPr>
                <a:t>1</a:t>
              </a:r>
              <a:endParaRPr lang="zh-CN" altLang="en-US" sz="2000" b="1" baseline="-25000" dirty="0">
                <a:latin typeface="+mn-lt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8328218" y="3688174"/>
            <a:ext cx="539552" cy="1548000"/>
            <a:chOff x="8328218" y="3732798"/>
            <a:chExt cx="539552" cy="1548000"/>
          </a:xfrm>
        </p:grpSpPr>
        <p:grpSp>
          <p:nvGrpSpPr>
            <p:cNvPr id="26" name="组合 25"/>
            <p:cNvGrpSpPr/>
            <p:nvPr/>
          </p:nvGrpSpPr>
          <p:grpSpPr>
            <a:xfrm>
              <a:off x="8370432" y="3732798"/>
              <a:ext cx="324000" cy="1548000"/>
              <a:chOff x="8370432" y="3732798"/>
              <a:chExt cx="324000" cy="1548000"/>
            </a:xfrm>
          </p:grpSpPr>
          <p:cxnSp>
            <p:nvCxnSpPr>
              <p:cNvPr id="24" name="直接箭头连接符 23"/>
              <p:cNvCxnSpPr/>
              <p:nvPr/>
            </p:nvCxnSpPr>
            <p:spPr bwMode="auto">
              <a:xfrm>
                <a:off x="8532440" y="3732798"/>
                <a:ext cx="0" cy="154800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arrow"/>
              </a:ln>
              <a:effectLst/>
            </p:spPr>
          </p:cxnSp>
          <p:cxnSp>
            <p:nvCxnSpPr>
              <p:cNvPr id="25" name="直接连接符 24"/>
              <p:cNvCxnSpPr/>
              <p:nvPr/>
            </p:nvCxnSpPr>
            <p:spPr bwMode="auto">
              <a:xfrm flipV="1">
                <a:off x="8370432" y="5269676"/>
                <a:ext cx="324000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7" name="TextBox 26"/>
            <p:cNvSpPr txBox="1"/>
            <p:nvPr/>
          </p:nvSpPr>
          <p:spPr>
            <a:xfrm>
              <a:off x="8328218" y="4325034"/>
              <a:ext cx="5395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i="1" dirty="0">
                  <a:latin typeface="+mn-lt"/>
                </a:rPr>
                <a:t>h</a:t>
              </a:r>
              <a:r>
                <a:rPr lang="en-US" altLang="zh-CN" sz="2000" b="1" baseline="-25000" dirty="0">
                  <a:latin typeface="+mn-lt"/>
                </a:rPr>
                <a:t>2</a:t>
              </a:r>
              <a:endParaRPr lang="zh-CN" altLang="en-US" sz="2000" b="1" baseline="-25000" dirty="0">
                <a:latin typeface="+mn-lt"/>
              </a:endParaRPr>
            </a:p>
          </p:txBody>
        </p:sp>
      </p:grpSp>
      <p:graphicFrame>
        <p:nvGraphicFramePr>
          <p:cNvPr id="31" name="Object 50"/>
          <p:cNvGraphicFramePr>
            <a:graphicFrameLocks noChangeAspect="1"/>
          </p:cNvGraphicFramePr>
          <p:nvPr/>
        </p:nvGraphicFramePr>
        <p:xfrm>
          <a:off x="3908425" y="4513263"/>
          <a:ext cx="1936750" cy="55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77" name="公式" r:id="rId10" imgW="749160" imgH="215640" progId="Equation.3">
                  <p:embed/>
                </p:oleObj>
              </mc:Choice>
              <mc:Fallback>
                <p:oleObj name="公式" r:id="rId10" imgW="749160" imgH="21564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8425" y="4513263"/>
                        <a:ext cx="1936750" cy="550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5" name="组合 34"/>
          <p:cNvGrpSpPr/>
          <p:nvPr/>
        </p:nvGrpSpPr>
        <p:grpSpPr>
          <a:xfrm>
            <a:off x="5889709" y="4294683"/>
            <a:ext cx="1850643" cy="1006475"/>
            <a:chOff x="4419867" y="5064125"/>
            <a:chExt cx="1850643" cy="1006475"/>
          </a:xfrm>
        </p:grpSpPr>
        <p:sp>
          <p:nvSpPr>
            <p:cNvPr id="32" name="TextBox 31"/>
            <p:cNvSpPr txBox="1"/>
            <p:nvPr/>
          </p:nvSpPr>
          <p:spPr>
            <a:xfrm>
              <a:off x="4680424" y="5300467"/>
              <a:ext cx="6397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i="1" dirty="0"/>
                <a:t>g</a:t>
              </a:r>
              <a:endParaRPr lang="zh-CN" altLang="en-US" sz="2400" i="1" dirty="0"/>
            </a:p>
          </p:txBody>
        </p:sp>
        <p:graphicFrame>
          <p:nvGraphicFramePr>
            <p:cNvPr id="33" name="Object 50"/>
            <p:cNvGraphicFramePr>
              <a:graphicFrameLocks noChangeAspect="1"/>
            </p:cNvGraphicFramePr>
            <p:nvPr/>
          </p:nvGraphicFramePr>
          <p:xfrm>
            <a:off x="4419867" y="5064125"/>
            <a:ext cx="1314450" cy="1006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1378" name="公式" r:id="rId12" imgW="507960" imgH="393480" progId="Equation.3">
                    <p:embed/>
                  </p:oleObj>
                </mc:Choice>
                <mc:Fallback>
                  <p:oleObj name="公式" r:id="rId12" imgW="507960" imgH="393480" progId="Equation.3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9867" y="5064125"/>
                          <a:ext cx="1314450" cy="10064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TextBox 33"/>
            <p:cNvSpPr txBox="1"/>
            <p:nvPr/>
          </p:nvSpPr>
          <p:spPr>
            <a:xfrm>
              <a:off x="5630777" y="5312067"/>
              <a:ext cx="6397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i="1" dirty="0"/>
                <a:t>g</a:t>
              </a:r>
              <a:endParaRPr lang="zh-CN" altLang="en-US" sz="2400" i="1" dirty="0"/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5851334" y="5820122"/>
            <a:ext cx="1615844" cy="523220"/>
            <a:chOff x="3388204" y="5919663"/>
            <a:chExt cx="1615844" cy="523220"/>
          </a:xfrm>
        </p:grpSpPr>
        <p:sp>
          <p:nvSpPr>
            <p:cNvPr id="37" name="矩形 36"/>
            <p:cNvSpPr/>
            <p:nvPr/>
          </p:nvSpPr>
          <p:spPr>
            <a:xfrm>
              <a:off x="3388204" y="5919663"/>
              <a:ext cx="1615844" cy="523220"/>
            </a:xfrm>
            <a:prstGeom prst="rect">
              <a:avLst/>
            </a:prstGeom>
            <a:ln>
              <a:solidFill>
                <a:schemeClr val="accent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altLang="zh-CN" sz="2800" b="1" i="1" dirty="0">
                  <a:solidFill>
                    <a:srgbClr val="0000CC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t  </a:t>
              </a:r>
              <a:r>
                <a:rPr lang="en-US" altLang="zh-CN" sz="2800" b="1" dirty="0">
                  <a:solidFill>
                    <a:srgbClr val="0000CC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 ,  </a:t>
              </a:r>
              <a:r>
                <a:rPr lang="en-US" altLang="zh-CN" sz="2800" b="1" dirty="0" err="1">
                  <a:solidFill>
                    <a:srgbClr val="0000CC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Δ</a:t>
              </a:r>
              <a:r>
                <a:rPr lang="en-US" altLang="zh-CN" sz="2800" b="1" i="1" dirty="0" err="1">
                  <a:solidFill>
                    <a:srgbClr val="0000CC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h</a:t>
              </a:r>
              <a:endParaRPr lang="zh-CN" altLang="en-US" sz="2800" i="1" dirty="0">
                <a:solidFill>
                  <a:srgbClr val="0000CC"/>
                </a:solidFill>
              </a:endParaRPr>
            </a:p>
          </p:txBody>
        </p:sp>
        <p:cxnSp>
          <p:nvCxnSpPr>
            <p:cNvPr id="39" name="直接箭头连接符 38"/>
            <p:cNvCxnSpPr/>
            <p:nvPr/>
          </p:nvCxnSpPr>
          <p:spPr bwMode="auto">
            <a:xfrm flipH="1">
              <a:off x="3635896" y="5985320"/>
              <a:ext cx="216024" cy="324000"/>
            </a:xfrm>
            <a:prstGeom prst="straightConnector1">
              <a:avLst/>
            </a:prstGeom>
            <a:ln>
              <a:headEnd type="arrow" w="med" len="med"/>
              <a:tailEnd type="none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40" name="直接箭头连接符 39"/>
            <p:cNvCxnSpPr/>
            <p:nvPr/>
          </p:nvCxnSpPr>
          <p:spPr bwMode="auto">
            <a:xfrm flipH="1">
              <a:off x="4572000" y="6021288"/>
              <a:ext cx="216024" cy="324000"/>
            </a:xfrm>
            <a:prstGeom prst="straightConnector1">
              <a:avLst/>
            </a:prstGeom>
            <a:ln>
              <a:headEnd type="arrow" w="med" len="med"/>
              <a:tailEnd type="none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cxnSp>
      </p:grpSp>
      <p:sp>
        <p:nvSpPr>
          <p:cNvPr id="42" name="燕尾形箭头 41"/>
          <p:cNvSpPr/>
          <p:nvPr/>
        </p:nvSpPr>
        <p:spPr bwMode="auto">
          <a:xfrm rot="5400000">
            <a:off x="6365912" y="5316143"/>
            <a:ext cx="504056" cy="344118"/>
          </a:xfrm>
          <a:prstGeom prst="notchedRightArrow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A0D5BD58-7E8F-4FFE-82AA-09D6EE2656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1152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48148E-6 L -1.94444E-6 0.0870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4 0.00046 L 1.66667E-6 0.3754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18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96296E-6 L 0.00122 0.2284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1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 bldLvl="0" autoUpdateAnimBg="0"/>
      <p:bldP spid="11" grpId="0" animBg="1"/>
      <p:bldP spid="12" grpId="0" animBg="1"/>
      <p:bldP spid="14" grpId="0" animBg="1"/>
      <p:bldP spid="14" grpId="1" animBg="1"/>
      <p:bldP spid="14" grpId="2" animBg="1"/>
      <p:bldP spid="17" grpId="0" animBg="1"/>
      <p:bldP spid="17" grpId="1" animBg="1"/>
      <p:bldP spid="19" grpId="0" animBg="1"/>
      <p:bldP spid="19" grpId="1" animBg="1"/>
      <p:bldP spid="20" grpId="0"/>
      <p:bldP spid="20" grpId="1"/>
      <p:bldP spid="4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1438" y="554983"/>
            <a:ext cx="8991600" cy="2160591"/>
          </a:xfrm>
          <a:prstGeom prst="rect">
            <a:avLst/>
          </a:prstGeom>
          <a:noFill/>
          <a:ln w="12700">
            <a:solidFill>
              <a:srgbClr val="00B0F0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4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、气球以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10 m/s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的速度匀速上升，当它上升到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175 m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的高处时，一物体从气球上掉落，则物体经过多长时间才能落到地面？到达地面时的速度是多大？</a:t>
            </a: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                                                                （</a:t>
            </a:r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g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取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10 m/s</a:t>
            </a:r>
            <a:r>
              <a:rPr lang="en-US" altLang="zh-CN" sz="2800" b="1" baseline="30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</a:t>
            </a:r>
            <a:endParaRPr lang="en-US" altLang="zh-CN" sz="7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94922" y="2762197"/>
            <a:ext cx="1615844" cy="461665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000CC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Method 1</a:t>
            </a:r>
            <a:endParaRPr lang="zh-CN" altLang="en-US" sz="2400" dirty="0">
              <a:solidFill>
                <a:srgbClr val="0000CC"/>
              </a:solidFill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7494518" y="2918122"/>
            <a:ext cx="389850" cy="623932"/>
            <a:chOff x="7236296" y="2742180"/>
            <a:chExt cx="389850" cy="623932"/>
          </a:xfrm>
        </p:grpSpPr>
        <p:sp>
          <p:nvSpPr>
            <p:cNvPr id="7" name="矩形 6"/>
            <p:cNvSpPr/>
            <p:nvPr/>
          </p:nvSpPr>
          <p:spPr>
            <a:xfrm>
              <a:off x="7236296" y="2742180"/>
              <a:ext cx="38985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+</a:t>
              </a:r>
              <a:endParaRPr lang="zh-CN" altLang="en-US" sz="2800" dirty="0"/>
            </a:p>
          </p:txBody>
        </p:sp>
        <p:cxnSp>
          <p:nvCxnSpPr>
            <p:cNvPr id="28" name="直接箭头连接符 27"/>
            <p:cNvCxnSpPr/>
            <p:nvPr/>
          </p:nvCxnSpPr>
          <p:spPr bwMode="auto">
            <a:xfrm>
              <a:off x="7236296" y="2898112"/>
              <a:ext cx="0" cy="468000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8" name="组合 47"/>
          <p:cNvGrpSpPr/>
          <p:nvPr/>
        </p:nvGrpSpPr>
        <p:grpSpPr>
          <a:xfrm>
            <a:off x="7693054" y="4317806"/>
            <a:ext cx="1079104" cy="1193058"/>
            <a:chOff x="7693054" y="4317806"/>
            <a:chExt cx="1079104" cy="1193058"/>
          </a:xfrm>
        </p:grpSpPr>
        <p:cxnSp>
          <p:nvCxnSpPr>
            <p:cNvPr id="15" name="直接连接符 14"/>
            <p:cNvCxnSpPr/>
            <p:nvPr/>
          </p:nvCxnSpPr>
          <p:spPr bwMode="auto">
            <a:xfrm flipV="1">
              <a:off x="7956400" y="4317806"/>
              <a:ext cx="2160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直接箭头连接符 18"/>
            <p:cNvCxnSpPr/>
            <p:nvPr/>
          </p:nvCxnSpPr>
          <p:spPr bwMode="auto">
            <a:xfrm>
              <a:off x="8068860" y="4322864"/>
              <a:ext cx="0" cy="11880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sp>
          <p:nvSpPr>
            <p:cNvPr id="20" name="TextBox 19"/>
            <p:cNvSpPr txBox="1"/>
            <p:nvPr/>
          </p:nvSpPr>
          <p:spPr>
            <a:xfrm>
              <a:off x="7693054" y="4709037"/>
              <a:ext cx="10791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i="1" dirty="0">
                  <a:solidFill>
                    <a:srgbClr val="7030A0"/>
                  </a:solidFill>
                  <a:latin typeface="+mn-lt"/>
                </a:rPr>
                <a:t>h</a:t>
              </a:r>
              <a:r>
                <a:rPr lang="en-US" altLang="zh-CN" sz="2000" b="1" i="1" baseline="-25000" dirty="0">
                  <a:solidFill>
                    <a:srgbClr val="7030A0"/>
                  </a:solidFill>
                  <a:latin typeface="+mn-lt"/>
                </a:rPr>
                <a:t>i</a:t>
              </a:r>
              <a:endParaRPr lang="zh-CN" altLang="en-US" sz="2000" b="1" i="1" baseline="-25000" dirty="0">
                <a:solidFill>
                  <a:srgbClr val="7030A0"/>
                </a:solidFill>
                <a:latin typeface="+mn-lt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692029" y="3535790"/>
            <a:ext cx="532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i="1" dirty="0">
                <a:latin typeface="+mn-lt"/>
              </a:rPr>
              <a:t>h</a:t>
            </a:r>
            <a:r>
              <a:rPr lang="en-US" altLang="zh-CN" sz="2000" b="1" baseline="-25000" dirty="0">
                <a:latin typeface="+mn-lt"/>
              </a:rPr>
              <a:t>1</a:t>
            </a:r>
            <a:endParaRPr lang="zh-CN" altLang="en-US" sz="2000" b="1" baseline="-25000" dirty="0">
              <a:latin typeface="+mn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67544" y="3212976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+mn-lt"/>
                <a:ea typeface="楷体" pitchFamily="49" charset="-122"/>
              </a:rPr>
              <a:t>AB</a:t>
            </a:r>
            <a:r>
              <a:rPr lang="zh-CN" altLang="en-US" sz="2400" b="1" dirty="0">
                <a:latin typeface="+mn-lt"/>
                <a:ea typeface="楷体" pitchFamily="49" charset="-122"/>
              </a:rPr>
              <a:t>段：</a:t>
            </a:r>
          </a:p>
        </p:txBody>
      </p:sp>
      <p:graphicFrame>
        <p:nvGraphicFramePr>
          <p:cNvPr id="143362" name="Object 2"/>
          <p:cNvGraphicFramePr>
            <a:graphicFrameLocks noChangeAspect="1"/>
          </p:cNvGraphicFramePr>
          <p:nvPr/>
        </p:nvGraphicFramePr>
        <p:xfrm>
          <a:off x="539553" y="4221088"/>
          <a:ext cx="1872208" cy="807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60" name="公式" r:id="rId7" imgW="901440" imgH="393480" progId="Equation.3">
                  <p:embed/>
                </p:oleObj>
              </mc:Choice>
              <mc:Fallback>
                <p:oleObj name="公式" r:id="rId7" imgW="901440" imgH="393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3" y="4221088"/>
                        <a:ext cx="1872208" cy="8072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363" name="Object 3"/>
          <p:cNvGraphicFramePr>
            <a:graphicFrameLocks noChangeAspect="1"/>
          </p:cNvGraphicFramePr>
          <p:nvPr/>
        </p:nvGraphicFramePr>
        <p:xfrm>
          <a:off x="467544" y="5085184"/>
          <a:ext cx="2271274" cy="956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61" name="公式" r:id="rId9" imgW="1130040" imgH="482400" progId="Equation.3">
                  <p:embed/>
                </p:oleObj>
              </mc:Choice>
              <mc:Fallback>
                <p:oleObj name="公式" r:id="rId9" imgW="1130040" imgH="4824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5085184"/>
                        <a:ext cx="2271274" cy="9562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467544" y="3687415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 dirty="0">
                <a:latin typeface="+mn-lt"/>
                <a:ea typeface="楷体" pitchFamily="49" charset="-122"/>
              </a:rPr>
              <a:t>v</a:t>
            </a:r>
            <a:r>
              <a:rPr lang="en-US" altLang="zh-CN" sz="2400" b="1" i="1" baseline="-25000" dirty="0">
                <a:latin typeface="+mn-lt"/>
                <a:ea typeface="楷体" pitchFamily="49" charset="-122"/>
              </a:rPr>
              <a:t>i</a:t>
            </a:r>
            <a:r>
              <a:rPr lang="en-US" altLang="zh-CN" sz="2400" b="1" dirty="0">
                <a:latin typeface="+mn-lt"/>
                <a:ea typeface="楷体" pitchFamily="49" charset="-122"/>
              </a:rPr>
              <a:t> = -10 m/s,  </a:t>
            </a:r>
            <a:r>
              <a:rPr lang="en-US" altLang="zh-CN" sz="2400" b="1" i="1" dirty="0">
                <a:latin typeface="+mn-lt"/>
                <a:ea typeface="楷体" pitchFamily="49" charset="-122"/>
              </a:rPr>
              <a:t>a</a:t>
            </a:r>
            <a:r>
              <a:rPr lang="en-US" altLang="zh-CN" sz="2400" b="1" dirty="0">
                <a:latin typeface="+mn-lt"/>
                <a:ea typeface="楷体" pitchFamily="49" charset="-122"/>
              </a:rPr>
              <a:t> = 10 m/s</a:t>
            </a:r>
            <a:r>
              <a:rPr lang="en-US" altLang="zh-CN" sz="2400" b="1" baseline="30000" dirty="0">
                <a:latin typeface="+mn-lt"/>
                <a:ea typeface="楷体" pitchFamily="49" charset="-122"/>
              </a:rPr>
              <a:t>2</a:t>
            </a:r>
            <a:endParaRPr lang="zh-CN" altLang="en-US" sz="2400" b="1" baseline="30000" dirty="0">
              <a:latin typeface="+mn-lt"/>
              <a:ea typeface="楷体" pitchFamily="49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851920" y="3217534"/>
            <a:ext cx="1415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+mn-lt"/>
                <a:ea typeface="楷体" pitchFamily="49" charset="-122"/>
              </a:rPr>
              <a:t>BC</a:t>
            </a:r>
            <a:r>
              <a:rPr lang="zh-CN" altLang="en-US" sz="2400" b="1" dirty="0">
                <a:latin typeface="+mn-lt"/>
                <a:ea typeface="楷体" pitchFamily="49" charset="-122"/>
              </a:rPr>
              <a:t>段：</a:t>
            </a:r>
          </a:p>
        </p:txBody>
      </p:sp>
      <p:graphicFrame>
        <p:nvGraphicFramePr>
          <p:cNvPr id="3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8044257"/>
              </p:ext>
            </p:extLst>
          </p:nvPr>
        </p:nvGraphicFramePr>
        <p:xfrm>
          <a:off x="3937000" y="4259263"/>
          <a:ext cx="1316038" cy="808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62" name="公式" r:id="rId11" imgW="634680" imgH="393480" progId="Equation.3">
                  <p:embed/>
                </p:oleObj>
              </mc:Choice>
              <mc:Fallback>
                <p:oleObj name="公式" r:id="rId11" imgW="634680" imgH="393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7000" y="4259263"/>
                        <a:ext cx="1316038" cy="808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"/>
          <p:cNvGraphicFramePr>
            <a:graphicFrameLocks noChangeAspect="1"/>
          </p:cNvGraphicFramePr>
          <p:nvPr/>
        </p:nvGraphicFramePr>
        <p:xfrm>
          <a:off x="3923928" y="3768650"/>
          <a:ext cx="2373313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63" name="公式" r:id="rId13" imgW="1180800" imgH="228600" progId="Equation.3">
                  <p:embed/>
                </p:oleObj>
              </mc:Choice>
              <mc:Fallback>
                <p:oleObj name="公式" r:id="rId13" imgW="1180800" imgH="2286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3928" y="3768650"/>
                        <a:ext cx="2373313" cy="452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燕尾形箭头 41"/>
          <p:cNvSpPr/>
          <p:nvPr/>
        </p:nvSpPr>
        <p:spPr bwMode="auto">
          <a:xfrm>
            <a:off x="5282719" y="4504079"/>
            <a:ext cx="313159" cy="319296"/>
          </a:xfrm>
          <a:prstGeom prst="notchedRightArrow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graphicFrame>
        <p:nvGraphicFramePr>
          <p:cNvPr id="143366" name="Object 6"/>
          <p:cNvGraphicFramePr>
            <a:graphicFrameLocks noChangeAspect="1"/>
          </p:cNvGraphicFramePr>
          <p:nvPr/>
        </p:nvGraphicFramePr>
        <p:xfrm>
          <a:off x="5654253" y="4180869"/>
          <a:ext cx="1870075" cy="963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64" name="公式" r:id="rId15" imgW="901440" imgH="469800" progId="Equation.3">
                  <p:embed/>
                </p:oleObj>
              </mc:Choice>
              <mc:Fallback>
                <p:oleObj name="公式" r:id="rId15" imgW="901440" imgH="4698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4253" y="4180869"/>
                        <a:ext cx="1870075" cy="963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367" name="Object 7"/>
          <p:cNvGraphicFramePr>
            <a:graphicFrameLocks noChangeAspect="1"/>
          </p:cNvGraphicFramePr>
          <p:nvPr/>
        </p:nvGraphicFramePr>
        <p:xfrm>
          <a:off x="3995936" y="5157192"/>
          <a:ext cx="1760537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65" name="公式" r:id="rId17" imgW="876240" imgH="215640" progId="Equation.3">
                  <p:embed/>
                </p:oleObj>
              </mc:Choice>
              <mc:Fallback>
                <p:oleObj name="公式" r:id="rId17" imgW="876240" imgH="21564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936" y="5157192"/>
                        <a:ext cx="1760537" cy="427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36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7208069"/>
              </p:ext>
            </p:extLst>
          </p:nvPr>
        </p:nvGraphicFramePr>
        <p:xfrm>
          <a:off x="3922713" y="5711825"/>
          <a:ext cx="2292350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66" name="公式" r:id="rId19" imgW="1104840" imgH="228600" progId="Equation.3">
                  <p:embed/>
                </p:oleObj>
              </mc:Choice>
              <mc:Fallback>
                <p:oleObj name="公式" r:id="rId19" imgW="1104840" imgH="2286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2713" y="5711825"/>
                        <a:ext cx="2292350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7" name="直接连接符 46"/>
          <p:cNvCxnSpPr/>
          <p:nvPr/>
        </p:nvCxnSpPr>
        <p:spPr bwMode="auto">
          <a:xfrm>
            <a:off x="3779912" y="3091548"/>
            <a:ext cx="0" cy="320447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7030A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55" name="TextBox 54"/>
          <p:cNvSpPr txBox="1"/>
          <p:nvPr/>
        </p:nvSpPr>
        <p:spPr>
          <a:xfrm>
            <a:off x="1531898" y="3214891"/>
            <a:ext cx="2118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+mn-lt"/>
                <a:ea typeface="楷体" pitchFamily="49" charset="-122"/>
              </a:rPr>
              <a:t>向上匀减速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923845" y="3212976"/>
            <a:ext cx="1752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+mn-lt"/>
                <a:ea typeface="楷体" pitchFamily="49" charset="-122"/>
              </a:rPr>
              <a:t>自由落体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14810" y="4068128"/>
            <a:ext cx="539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i="1" dirty="0">
                <a:latin typeface="+mn-lt"/>
              </a:rPr>
              <a:t>h</a:t>
            </a:r>
            <a:r>
              <a:rPr lang="en-US" altLang="zh-CN" sz="2000" b="1" baseline="-25000" dirty="0">
                <a:latin typeface="+mn-lt"/>
              </a:rPr>
              <a:t>2</a:t>
            </a:r>
            <a:endParaRPr lang="zh-CN" altLang="en-US" sz="2000" b="1" baseline="-25000" dirty="0">
              <a:latin typeface="+mn-lt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7632848" y="2884874"/>
            <a:ext cx="1547664" cy="2776820"/>
            <a:chOff x="7632848" y="2884874"/>
            <a:chExt cx="1547664" cy="2776820"/>
          </a:xfrm>
        </p:grpSpPr>
        <p:grpSp>
          <p:nvGrpSpPr>
            <p:cNvPr id="51" name="组合 50"/>
            <p:cNvGrpSpPr/>
            <p:nvPr/>
          </p:nvGrpSpPr>
          <p:grpSpPr>
            <a:xfrm>
              <a:off x="7788675" y="3082620"/>
              <a:ext cx="1193805" cy="2579074"/>
              <a:chOff x="7788675" y="3082620"/>
              <a:chExt cx="1193805" cy="2579074"/>
            </a:xfrm>
          </p:grpSpPr>
          <p:cxnSp>
            <p:nvCxnSpPr>
              <p:cNvPr id="14" name="直接箭头连接符 13"/>
              <p:cNvCxnSpPr/>
              <p:nvPr/>
            </p:nvCxnSpPr>
            <p:spPr bwMode="auto">
              <a:xfrm>
                <a:off x="8262400" y="3082620"/>
                <a:ext cx="0" cy="126000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/>
              </a:ln>
              <a:effectLst/>
            </p:spPr>
          </p:cxnSp>
          <p:grpSp>
            <p:nvGrpSpPr>
              <p:cNvPr id="50" name="组合 49"/>
              <p:cNvGrpSpPr/>
              <p:nvPr/>
            </p:nvGrpSpPr>
            <p:grpSpPr>
              <a:xfrm>
                <a:off x="7788675" y="3091548"/>
                <a:ext cx="1193805" cy="2570146"/>
                <a:chOff x="7788675" y="3091548"/>
                <a:chExt cx="1193805" cy="2570146"/>
              </a:xfrm>
            </p:grpSpPr>
            <p:cxnSp>
              <p:nvCxnSpPr>
                <p:cNvPr id="23" name="直接箭头连接符 22"/>
                <p:cNvCxnSpPr>
                  <a:stCxn id="6" idx="0"/>
                </p:cNvCxnSpPr>
                <p:nvPr/>
              </p:nvCxnSpPr>
              <p:spPr bwMode="auto">
                <a:xfrm flipV="1">
                  <a:off x="8262400" y="3888229"/>
                  <a:ext cx="0" cy="332859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000CC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grpSp>
              <p:nvGrpSpPr>
                <p:cNvPr id="49" name="组合 48"/>
                <p:cNvGrpSpPr/>
                <p:nvPr/>
              </p:nvGrpSpPr>
              <p:grpSpPr>
                <a:xfrm>
                  <a:off x="7788675" y="3091548"/>
                  <a:ext cx="1193805" cy="2570146"/>
                  <a:chOff x="7788675" y="3091548"/>
                  <a:chExt cx="1193805" cy="2570146"/>
                </a:xfrm>
              </p:grpSpPr>
              <p:cxnSp>
                <p:nvCxnSpPr>
                  <p:cNvPr id="3" name="直接连接符 2"/>
                  <p:cNvCxnSpPr/>
                  <p:nvPr/>
                </p:nvCxnSpPr>
                <p:spPr bwMode="auto">
                  <a:xfrm flipV="1">
                    <a:off x="7956376" y="3091548"/>
                    <a:ext cx="102610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9" name="直接箭头连接符 8"/>
                  <p:cNvCxnSpPr/>
                  <p:nvPr/>
                </p:nvCxnSpPr>
                <p:spPr bwMode="auto">
                  <a:xfrm>
                    <a:off x="8516674" y="3091548"/>
                    <a:ext cx="0" cy="2448000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/>
                  </a:ln>
                  <a:effectLst/>
                </p:spPr>
              </p:cxnSp>
              <p:grpSp>
                <p:nvGrpSpPr>
                  <p:cNvPr id="18" name="组合 17"/>
                  <p:cNvGrpSpPr/>
                  <p:nvPr/>
                </p:nvGrpSpPr>
                <p:grpSpPr>
                  <a:xfrm>
                    <a:off x="7788675" y="5517232"/>
                    <a:ext cx="1193805" cy="144462"/>
                    <a:chOff x="531812" y="4220394"/>
                    <a:chExt cx="1193805" cy="144462"/>
                  </a:xfrm>
                </p:grpSpPr>
                <p:sp>
                  <p:nvSpPr>
                    <p:cNvPr id="16" name="Rectangle 3" descr="宽上对角线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37617" y="4220394"/>
                      <a:ext cx="1188000" cy="144462"/>
                    </a:xfrm>
                    <a:prstGeom prst="rect">
                      <a:avLst/>
                    </a:prstGeom>
                    <a:blipFill dpi="0" rotWithShape="0">
                      <a:blip r:embed="rId21" cstate="print"/>
                      <a:srcRect/>
                      <a:tile tx="0" ty="0" sx="100000" sy="100000" flip="none" algn="tl"/>
                    </a:blipFill>
                    <a:ln w="9525" cap="flat" cmpd="sng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" name="Line 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31812" y="4220394"/>
                      <a:ext cx="1188000" cy="0"/>
                    </a:xfrm>
                    <a:prstGeom prst="line">
                      <a:avLst/>
                    </a:prstGeom>
                    <a:noFill/>
                    <a:ln w="19050" cap="flat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6" name="椭圆 5"/>
                  <p:cNvSpPr/>
                  <p:nvPr/>
                </p:nvSpPr>
                <p:spPr bwMode="auto">
                  <a:xfrm>
                    <a:off x="8172400" y="4221088"/>
                    <a:ext cx="180000" cy="180000"/>
                  </a:xfrm>
                  <a:prstGeom prst="ellipse">
                    <a:avLst/>
                  </a:prstGeom>
                  <a:solidFill>
                    <a:srgbClr val="FF6600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itchFamily="34" charset="0"/>
                      <a:buNone/>
                      <a:tabLst/>
                    </a:pPr>
                    <a:endParaRPr kumimoji="0" lang="zh-CN" altLang="en-US" sz="1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4" name="椭圆 3"/>
                  <p:cNvSpPr/>
                  <p:nvPr/>
                </p:nvSpPr>
                <p:spPr bwMode="auto">
                  <a:xfrm>
                    <a:off x="8424448" y="5337232"/>
                    <a:ext cx="180000" cy="180000"/>
                  </a:xfrm>
                  <a:prstGeom prst="ellipse">
                    <a:avLst/>
                  </a:prstGeom>
                  <a:solidFill>
                    <a:srgbClr val="FF6600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itchFamily="34" charset="0"/>
                      <a:buNone/>
                      <a:tabLst/>
                    </a:pPr>
                    <a:endParaRPr kumimoji="0" lang="zh-CN" altLang="en-US" sz="1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8219900" y="3573016"/>
                    <a:ext cx="494910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2000" b="1" i="1" dirty="0">
                        <a:solidFill>
                          <a:srgbClr val="0000CC"/>
                        </a:solidFill>
                        <a:latin typeface="+mn-lt"/>
                      </a:rPr>
                      <a:t>v</a:t>
                    </a:r>
                    <a:r>
                      <a:rPr lang="en-US" altLang="zh-CN" sz="2000" b="1" i="1" baseline="-25000" dirty="0">
                        <a:solidFill>
                          <a:srgbClr val="0000CC"/>
                        </a:solidFill>
                        <a:latin typeface="+mn-lt"/>
                      </a:rPr>
                      <a:t>i</a:t>
                    </a:r>
                    <a:endParaRPr lang="zh-CN" altLang="en-US" sz="1600" b="1" dirty="0">
                      <a:solidFill>
                        <a:srgbClr val="0000CC"/>
                      </a:solidFill>
                      <a:latin typeface="+mn-lt"/>
                    </a:endParaRPr>
                  </a:p>
                </p:txBody>
              </p:sp>
            </p:grpSp>
          </p:grpSp>
        </p:grpSp>
        <p:sp>
          <p:nvSpPr>
            <p:cNvPr id="30" name="TextBox 29"/>
            <p:cNvSpPr txBox="1"/>
            <p:nvPr/>
          </p:nvSpPr>
          <p:spPr>
            <a:xfrm>
              <a:off x="7632848" y="4149839"/>
              <a:ext cx="5395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rgbClr val="7030A0"/>
                  </a:solidFill>
                  <a:latin typeface="+mn-lt"/>
                </a:rPr>
                <a:t>A</a:t>
              </a:r>
              <a:endParaRPr lang="zh-CN" altLang="en-US" sz="2000" b="1" baseline="-25000" dirty="0">
                <a:solidFill>
                  <a:srgbClr val="7030A0"/>
                </a:solidFill>
                <a:latin typeface="+mn-lt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208912" y="2884874"/>
              <a:ext cx="5395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rgbClr val="7030A0"/>
                  </a:solidFill>
                  <a:latin typeface="+mn-lt"/>
                </a:rPr>
                <a:t>B</a:t>
              </a:r>
              <a:endParaRPr lang="zh-CN" altLang="en-US" sz="2000" b="1" baseline="-25000" dirty="0">
                <a:solidFill>
                  <a:srgbClr val="7030A0"/>
                </a:solidFill>
                <a:latin typeface="+mn-lt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640960" y="5189130"/>
              <a:ext cx="5395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rgbClr val="7030A0"/>
                  </a:solidFill>
                  <a:latin typeface="+mn-lt"/>
                </a:rPr>
                <a:t>C</a:t>
              </a:r>
              <a:endParaRPr lang="zh-CN" altLang="en-US" sz="2000" b="1" baseline="-25000" dirty="0">
                <a:solidFill>
                  <a:srgbClr val="7030A0"/>
                </a:solidFill>
                <a:latin typeface="+mn-lt"/>
              </a:endParaRPr>
            </a:p>
          </p:txBody>
        </p:sp>
      </p:grpSp>
      <p:sp>
        <p:nvSpPr>
          <p:cNvPr id="44" name="左大括号 43"/>
          <p:cNvSpPr/>
          <p:nvPr/>
        </p:nvSpPr>
        <p:spPr bwMode="auto">
          <a:xfrm>
            <a:off x="8068860" y="3091548"/>
            <a:ext cx="180000" cy="1251072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45" name="左大括号 44"/>
          <p:cNvSpPr/>
          <p:nvPr/>
        </p:nvSpPr>
        <p:spPr bwMode="auto">
          <a:xfrm rot="10800000">
            <a:off x="8593662" y="3091949"/>
            <a:ext cx="180000" cy="237600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8" name="音频 7">
            <a:hlinkClick r:id="" action="ppaction://media"/>
            <a:extLst>
              <a:ext uri="{FF2B5EF4-FFF2-40B4-BE49-F238E27FC236}">
                <a16:creationId xmlns:a16="http://schemas.microsoft.com/office/drawing/2014/main" id="{5D9FACB2-AB7A-48C1-AC14-8B776B0110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3238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43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43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143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143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14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26" grpId="0" animBg="1"/>
      <p:bldP spid="10" grpId="0"/>
      <p:bldP spid="33" grpId="0"/>
      <p:bldP spid="37" grpId="0"/>
      <p:bldP spid="38" grpId="0"/>
      <p:bldP spid="42" grpId="0" animBg="1"/>
      <p:bldP spid="55" grpId="0"/>
      <p:bldP spid="56" grpId="0"/>
      <p:bldP spid="13" grpId="0"/>
      <p:bldP spid="44" grpId="0" animBg="1"/>
      <p:bldP spid="45" grpId="0" animBg="1"/>
    </p:bldLst>
  </p:timing>
  <p:extLst>
    <p:ext uri="{3A86A75C-4F4B-4683-9AE1-C65F6400EC91}">
      <p14:laserTraceLst xmlns:p14="http://schemas.microsoft.com/office/powerpoint/2010/main">
        <p14:tracePtLst>
          <p14:tracePt t="117037" x="2413000" y="6064250"/>
          <p14:tracePt t="118942" x="2419350" y="6076950"/>
          <p14:tracePt t="118949" x="2432050" y="6089650"/>
          <p14:tracePt t="118958" x="2444750" y="6102350"/>
          <p14:tracePt t="118975" x="2489200" y="6159500"/>
          <p14:tracePt t="119008" x="2578100" y="6242050"/>
          <p14:tracePt t="119041" x="2686050" y="6273800"/>
          <p14:tracePt t="119075" x="2870200" y="6292850"/>
          <p14:tracePt t="119091" x="2978150" y="6292850"/>
          <p14:tracePt t="119093" x="3054350" y="6292850"/>
          <p14:tracePt t="119108" x="3213100" y="6305550"/>
          <p14:tracePt t="119125" x="3390900" y="6305550"/>
          <p14:tracePt t="119141" x="3536950" y="6305550"/>
          <p14:tracePt t="119158" x="3670300" y="6305550"/>
          <p14:tracePt t="119175" x="3797300" y="6280150"/>
          <p14:tracePt t="119191" x="3854450" y="6280150"/>
          <p14:tracePt t="119208" x="3930650" y="6267450"/>
          <p14:tracePt t="119225" x="3975100" y="6261100"/>
          <p14:tracePt t="119229" x="3981450" y="6254750"/>
          <p14:tracePt t="119243" x="3987800" y="6248400"/>
          <p14:tracePt t="119258" x="4006850" y="6248400"/>
          <p14:tracePt t="119275" x="4025900" y="6242050"/>
          <p14:tracePt t="119277" x="4032250" y="6235700"/>
          <p14:tracePt t="119291" x="4038600" y="6229350"/>
          <p14:tracePt t="119309" x="4076700" y="6216650"/>
          <p14:tracePt t="119317" x="4102100" y="6203950"/>
          <p14:tracePt t="119324" x="4140200" y="6184900"/>
          <p14:tracePt t="119341" x="4171950" y="6172200"/>
          <p14:tracePt t="119359" x="4400550" y="6096000"/>
          <p14:tracePt t="119374" x="4584700" y="6026150"/>
          <p14:tracePt t="119391" x="4787900" y="5956300"/>
          <p14:tracePt t="119407" x="5035550" y="5854700"/>
          <p14:tracePt t="119424" x="5270500" y="5759450"/>
          <p14:tracePt t="119441" x="5461000" y="5670550"/>
          <p14:tracePt t="119457" x="5676900" y="5594350"/>
          <p14:tracePt t="119474" x="5905500" y="5511800"/>
          <p14:tracePt t="119477" x="5994400" y="5473700"/>
          <p14:tracePt t="119491" x="6076950" y="5441950"/>
          <p14:tracePt t="119508" x="6165850" y="5397500"/>
          <p14:tracePt t="119525" x="6381750" y="5283200"/>
          <p14:tracePt t="119541" x="6508750" y="5219700"/>
          <p14:tracePt t="119557" x="6597650" y="5162550"/>
          <p14:tracePt t="119574" x="6724650" y="5099050"/>
          <p14:tracePt t="119591" x="6883400" y="5016500"/>
          <p14:tracePt t="119607" x="7035800" y="4965700"/>
          <p14:tracePt t="119624" x="7156450" y="4921250"/>
          <p14:tracePt t="119641" x="7232650" y="4889500"/>
          <p14:tracePt t="119658" x="7283450" y="4870450"/>
          <p14:tracePt t="119674" x="7315200" y="4864100"/>
          <p14:tracePt t="119678" x="7340600" y="4857750"/>
          <p14:tracePt t="119691" x="7359650" y="4845050"/>
          <p14:tracePt t="119707" x="7423150" y="4832350"/>
          <p14:tracePt t="119725" x="7531100" y="4813300"/>
          <p14:tracePt t="119741" x="7607300" y="4806950"/>
          <p14:tracePt t="119758" x="7651750" y="4787900"/>
          <p14:tracePt t="119774" x="7759700" y="4768850"/>
          <p14:tracePt t="119791" x="7867650" y="4749800"/>
          <p14:tracePt t="119808" x="7988300" y="4743450"/>
          <p14:tracePt t="119815" x="8045450" y="4737100"/>
          <p14:tracePt t="119824" x="8089900" y="4730750"/>
          <p14:tracePt t="119841" x="8178800" y="4711700"/>
          <p14:tracePt t="119857" x="8204200" y="4705350"/>
          <p14:tracePt t="119874" x="8210550" y="4705350"/>
          <p14:tracePt t="119890" x="8216900" y="4699000"/>
          <p14:tracePt t="119907" x="8229600" y="4686300"/>
          <p14:tracePt t="119925" x="8274050" y="4635500"/>
          <p14:tracePt t="119941" x="8299450" y="4552950"/>
          <p14:tracePt t="119957" x="8324850" y="4445000"/>
          <p14:tracePt t="119974" x="8350250" y="4330700"/>
          <p14:tracePt t="119990" x="8369300" y="4254500"/>
          <p14:tracePt t="120008" x="8375650" y="4197350"/>
          <p14:tracePt t="120024" x="8394700" y="4108450"/>
          <p14:tracePt t="120041" x="8407400" y="3987800"/>
          <p14:tracePt t="120058" x="8426450" y="3879850"/>
          <p14:tracePt t="120074" x="8426450" y="3835400"/>
          <p14:tracePt t="120090" x="8426450" y="3752850"/>
          <p14:tracePt t="120093" x="8439150" y="3714750"/>
          <p14:tracePt t="120107" x="8445500" y="3689350"/>
          <p14:tracePt t="120124" x="8445500" y="3625850"/>
          <p14:tracePt t="120140" x="8445500" y="3587750"/>
          <p14:tracePt t="120157" x="8445500" y="3549650"/>
          <p14:tracePt t="120174" x="8445500" y="3524250"/>
          <p14:tracePt t="120190" x="8445500" y="3498850"/>
          <p14:tracePt t="120207" x="8445500" y="3479800"/>
          <p14:tracePt t="120224" x="8445500" y="3441700"/>
          <p14:tracePt t="120240" x="8439150" y="3384550"/>
          <p14:tracePt t="120257" x="8420100" y="3321050"/>
          <p14:tracePt t="120274" x="8420100" y="3282950"/>
          <p14:tracePt t="120277" x="8420100" y="3263900"/>
          <p14:tracePt t="120291" x="8420100" y="3251200"/>
          <p14:tracePt t="120307" x="8413750" y="3219450"/>
          <p14:tracePt t="120326" x="8413750" y="3206750"/>
          <p14:tracePt t="120342" x="8413750" y="3200400"/>
          <p14:tracePt t="120654" x="8413750" y="3194050"/>
          <p14:tracePt t="120661" x="8426450" y="3187700"/>
          <p14:tracePt t="120674" x="8432800" y="3175000"/>
          <p14:tracePt t="120690" x="8464550" y="3168650"/>
          <p14:tracePt t="120707" x="8489950" y="3162300"/>
          <p14:tracePt t="120709" x="8509000" y="3149600"/>
          <p14:tracePt t="120724" x="8547100" y="3124200"/>
          <p14:tracePt t="120740" x="8578850" y="3105150"/>
          <p14:tracePt t="120757" x="8591550" y="3098800"/>
          <p14:tracePt t="120885" x="8610600" y="3098800"/>
          <p14:tracePt t="120894" x="8623300" y="3098800"/>
          <p14:tracePt t="120907" x="8648700" y="3111500"/>
          <p14:tracePt t="120923" x="8680450" y="3124200"/>
          <p14:tracePt t="120940" x="8699500" y="3136900"/>
          <p14:tracePt t="120957" x="8705850" y="3136900"/>
          <p14:tracePt t="120973" x="8712200" y="3136900"/>
          <p14:tracePt t="120990" x="8712200" y="3149600"/>
          <p14:tracePt t="121007" x="8712200" y="3155950"/>
          <p14:tracePt t="121023" x="8724900" y="3168650"/>
          <p14:tracePt t="121040" x="8737600" y="3200400"/>
          <p14:tracePt t="121056" x="8737600" y="3232150"/>
          <p14:tracePt t="121073" x="8743950" y="3270250"/>
          <p14:tracePt t="121076" x="8750300" y="3289300"/>
          <p14:tracePt t="121093" x="8756650" y="3308350"/>
          <p14:tracePt t="121106" x="8756650" y="3327400"/>
          <p14:tracePt t="121123" x="8769350" y="3365500"/>
          <p14:tracePt t="121139" x="8775700" y="3403600"/>
          <p14:tracePt t="121156" x="8788400" y="3460750"/>
          <p14:tracePt t="121173" x="8794750" y="3498850"/>
          <p14:tracePt t="121190" x="8801100" y="3536950"/>
          <p14:tracePt t="121206" x="8801100" y="3568700"/>
          <p14:tracePt t="121223" x="8807450" y="3613150"/>
          <p14:tracePt t="121240" x="8813800" y="3663950"/>
          <p14:tracePt t="121256" x="8820150" y="3721100"/>
          <p14:tracePt t="121273" x="8832850" y="3810000"/>
          <p14:tracePt t="121290" x="8839200" y="3898900"/>
          <p14:tracePt t="121293" x="8839200" y="3937000"/>
          <p14:tracePt t="121306" x="8839200" y="3981450"/>
          <p14:tracePt t="121323" x="8851900" y="4051300"/>
          <p14:tracePt t="121342" x="8858250" y="4133850"/>
          <p14:tracePt t="121356" x="8858250" y="4152900"/>
          <p14:tracePt t="121375" x="8858250" y="4203700"/>
          <p14:tracePt t="121389" x="8858250" y="4241800"/>
          <p14:tracePt t="121406" x="8858250" y="4273550"/>
          <p14:tracePt t="121423" x="8858250" y="4279900"/>
          <p14:tracePt t="121456" x="8858250" y="4286250"/>
          <p14:tracePt t="121472" x="8858250" y="4298950"/>
          <p14:tracePt t="121489" x="8858250" y="4330700"/>
          <p14:tracePt t="121506" x="8858250" y="4375150"/>
          <p14:tracePt t="121508" x="8864600" y="4387850"/>
          <p14:tracePt t="121523" x="8864600" y="4406900"/>
          <p14:tracePt t="121539" x="8864600" y="4425950"/>
          <p14:tracePt t="121557" x="8864600" y="4464050"/>
          <p14:tracePt t="121573" x="8864600" y="4483100"/>
          <p14:tracePt t="121589" x="8864600" y="4502150"/>
          <p14:tracePt t="121606" x="8864600" y="4533900"/>
          <p14:tracePt t="121622" x="8870950" y="4572000"/>
          <p14:tracePt t="121639" x="8870950" y="4610100"/>
          <p14:tracePt t="121656" x="8870950" y="4660900"/>
          <p14:tracePt t="121673" x="8870950" y="4705350"/>
          <p14:tracePt t="121689" x="8877300" y="4762500"/>
          <p14:tracePt t="121706" x="8883650" y="4832350"/>
          <p14:tracePt t="121709" x="8883650" y="4851400"/>
          <p14:tracePt t="121723" x="8883650" y="4876800"/>
          <p14:tracePt t="121739" x="8890000" y="4914900"/>
          <p14:tracePt t="121757" x="8890000" y="4927600"/>
          <p14:tracePt t="126150" x="8890000" y="4933950"/>
          <p14:tracePt t="126157" x="8890000" y="4946650"/>
          <p14:tracePt t="126174" x="8890000" y="4965700"/>
          <p14:tracePt t="126186" x="8883650" y="4978400"/>
          <p14:tracePt t="126202" x="8858250" y="5016500"/>
          <p14:tracePt t="126219" x="8807450" y="5073650"/>
          <p14:tracePt t="126221" x="8769350" y="5111750"/>
          <p14:tracePt t="126238" x="8731250" y="5149850"/>
          <p14:tracePt t="126269" x="8197850" y="5353050"/>
          <p14:tracePt t="126302" x="7150100" y="5607050"/>
          <p14:tracePt t="126335" x="6000750" y="5721350"/>
          <p14:tracePt t="126352" x="5518150" y="5746750"/>
          <p14:tracePt t="126369" x="4978400" y="5746750"/>
          <p14:tracePt t="126377" x="4718050" y="5746750"/>
          <p14:tracePt t="126385" x="4483100" y="5746750"/>
          <p14:tracePt t="126402" x="4108450" y="5740400"/>
          <p14:tracePt t="126419" x="3752850" y="5695950"/>
          <p14:tracePt t="126435" x="3479800" y="5645150"/>
          <p14:tracePt t="126452" x="3181350" y="5581650"/>
          <p14:tracePt t="126470" x="2990850" y="5556250"/>
          <p14:tracePt t="126485" x="2838450" y="5524500"/>
          <p14:tracePt t="126502" x="2724150" y="5492750"/>
          <p14:tracePt t="126518" x="2616200" y="5467350"/>
          <p14:tracePt t="126535" x="2527300" y="5454650"/>
          <p14:tracePt t="126552" x="2419350" y="5448300"/>
          <p14:tracePt t="126569" x="2311400" y="5429250"/>
          <p14:tracePt t="126585" x="2241550" y="5429250"/>
          <p14:tracePt t="126602" x="2222500" y="5429250"/>
          <p14:tracePt t="126717" x="2216150" y="5422900"/>
          <p14:tracePt t="126727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1438" y="554983"/>
            <a:ext cx="8991600" cy="2160591"/>
          </a:xfrm>
          <a:prstGeom prst="rect">
            <a:avLst/>
          </a:prstGeom>
          <a:noFill/>
          <a:ln w="12700">
            <a:solidFill>
              <a:srgbClr val="00B0F0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4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、气球以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10 m/s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的速度匀速上升，当它上升到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175 m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的高处时，一物体从气球上掉落，则物体经过多长时间才能落到地面？到达地面时的速度是多大？</a:t>
            </a: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                                                                （</a:t>
            </a:r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g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取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10 m/s</a:t>
            </a:r>
            <a:r>
              <a:rPr lang="en-US" altLang="zh-CN" sz="2800" b="1" baseline="30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</a:t>
            </a:r>
            <a:endParaRPr lang="en-US" altLang="zh-CN" sz="7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5732" y="2823319"/>
            <a:ext cx="1615844" cy="461665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000CC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Method 2</a:t>
            </a:r>
            <a:endParaRPr lang="zh-CN" altLang="en-US" sz="2400" dirty="0">
              <a:solidFill>
                <a:srgbClr val="0000CC"/>
              </a:solidFill>
            </a:endParaRPr>
          </a:p>
        </p:txBody>
      </p:sp>
      <p:grpSp>
        <p:nvGrpSpPr>
          <p:cNvPr id="5" name="组合 28"/>
          <p:cNvGrpSpPr/>
          <p:nvPr/>
        </p:nvGrpSpPr>
        <p:grpSpPr>
          <a:xfrm>
            <a:off x="7566526" y="3131253"/>
            <a:ext cx="389850" cy="585779"/>
            <a:chOff x="7236296" y="2758324"/>
            <a:chExt cx="389850" cy="585779"/>
          </a:xfrm>
        </p:grpSpPr>
        <p:sp>
          <p:nvSpPr>
            <p:cNvPr id="7" name="矩形 6"/>
            <p:cNvSpPr/>
            <p:nvPr/>
          </p:nvSpPr>
          <p:spPr>
            <a:xfrm>
              <a:off x="7236296" y="2820883"/>
              <a:ext cx="38985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+</a:t>
              </a:r>
              <a:endParaRPr lang="zh-CN" altLang="en-US" sz="2800" dirty="0"/>
            </a:p>
          </p:txBody>
        </p:sp>
        <p:cxnSp>
          <p:nvCxnSpPr>
            <p:cNvPr id="28" name="直接箭头连接符 27"/>
            <p:cNvCxnSpPr/>
            <p:nvPr/>
          </p:nvCxnSpPr>
          <p:spPr bwMode="auto">
            <a:xfrm rot="10800000">
              <a:off x="7236296" y="2758324"/>
              <a:ext cx="0" cy="468000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37" name="TextBox 36"/>
          <p:cNvSpPr txBox="1"/>
          <p:nvPr/>
        </p:nvSpPr>
        <p:spPr>
          <a:xfrm>
            <a:off x="467543" y="3399383"/>
            <a:ext cx="5976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 dirty="0">
                <a:latin typeface="+mn-lt"/>
                <a:ea typeface="楷体" pitchFamily="49" charset="-122"/>
              </a:rPr>
              <a:t>v</a:t>
            </a:r>
            <a:r>
              <a:rPr lang="en-US" altLang="zh-CN" sz="2400" b="1" i="1" baseline="-25000" dirty="0">
                <a:latin typeface="+mn-lt"/>
                <a:ea typeface="楷体" pitchFamily="49" charset="-122"/>
              </a:rPr>
              <a:t>i</a:t>
            </a:r>
            <a:r>
              <a:rPr lang="en-US" altLang="zh-CN" sz="2400" b="1" dirty="0">
                <a:latin typeface="+mn-lt"/>
                <a:ea typeface="楷体" pitchFamily="49" charset="-122"/>
              </a:rPr>
              <a:t> = 10 m/s,  </a:t>
            </a:r>
            <a:r>
              <a:rPr lang="en-US" altLang="zh-CN" sz="2400" b="1" i="1" dirty="0">
                <a:latin typeface="+mn-lt"/>
                <a:ea typeface="楷体" pitchFamily="49" charset="-122"/>
              </a:rPr>
              <a:t>a</a:t>
            </a:r>
            <a:r>
              <a:rPr lang="en-US" altLang="zh-CN" sz="2400" b="1" dirty="0">
                <a:latin typeface="+mn-lt"/>
                <a:ea typeface="楷体" pitchFamily="49" charset="-122"/>
              </a:rPr>
              <a:t> = -</a:t>
            </a:r>
            <a:r>
              <a:rPr lang="en-US" altLang="zh-CN" sz="2400" b="1" i="1" dirty="0">
                <a:latin typeface="+mn-lt"/>
                <a:ea typeface="楷体" pitchFamily="49" charset="-122"/>
              </a:rPr>
              <a:t>g</a:t>
            </a:r>
            <a:r>
              <a:rPr lang="en-US" altLang="zh-CN" sz="2400" b="1" dirty="0">
                <a:latin typeface="+mn-lt"/>
                <a:ea typeface="楷体" pitchFamily="49" charset="-122"/>
              </a:rPr>
              <a:t> = -10 m/s</a:t>
            </a:r>
            <a:r>
              <a:rPr lang="en-US" altLang="zh-CN" sz="2400" b="1" baseline="30000" dirty="0">
                <a:latin typeface="+mn-lt"/>
                <a:ea typeface="楷体" pitchFamily="49" charset="-122"/>
              </a:rPr>
              <a:t>2</a:t>
            </a:r>
            <a:r>
              <a:rPr lang="en-US" altLang="zh-CN" sz="2400" b="1" dirty="0">
                <a:latin typeface="+mn-lt"/>
                <a:ea typeface="楷体" pitchFamily="49" charset="-122"/>
              </a:rPr>
              <a:t>,  </a:t>
            </a:r>
            <a:r>
              <a:rPr lang="en-US" altLang="zh-CN" sz="2400" b="1" i="1" dirty="0">
                <a:latin typeface="+mn-lt"/>
                <a:ea typeface="楷体" pitchFamily="49" charset="-122"/>
              </a:rPr>
              <a:t>y</a:t>
            </a:r>
            <a:r>
              <a:rPr lang="en-US" altLang="zh-CN" sz="2400" b="1" dirty="0">
                <a:latin typeface="+mn-lt"/>
                <a:ea typeface="楷体" pitchFamily="49" charset="-122"/>
              </a:rPr>
              <a:t> = -175 m</a:t>
            </a:r>
            <a:endParaRPr lang="zh-CN" altLang="en-US" sz="2400" b="1" baseline="30000" dirty="0">
              <a:latin typeface="+mn-lt"/>
              <a:ea typeface="楷体" pitchFamily="49" charset="-122"/>
            </a:endParaRPr>
          </a:p>
        </p:txBody>
      </p:sp>
      <p:graphicFrame>
        <p:nvGraphicFramePr>
          <p:cNvPr id="39" name="Object 2"/>
          <p:cNvGraphicFramePr>
            <a:graphicFrameLocks noChangeAspect="1"/>
          </p:cNvGraphicFramePr>
          <p:nvPr/>
        </p:nvGraphicFramePr>
        <p:xfrm>
          <a:off x="539552" y="3888229"/>
          <a:ext cx="1817688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65" name="公式" r:id="rId6" imgW="876240" imgH="393480" progId="Equation.3">
                  <p:embed/>
                </p:oleObj>
              </mc:Choice>
              <mc:Fallback>
                <p:oleObj name="公式" r:id="rId6" imgW="876240" imgH="393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3888229"/>
                        <a:ext cx="1817688" cy="808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366" name="Object 6"/>
          <p:cNvGraphicFramePr>
            <a:graphicFrameLocks noChangeAspect="1"/>
          </p:cNvGraphicFramePr>
          <p:nvPr/>
        </p:nvGraphicFramePr>
        <p:xfrm>
          <a:off x="4033043" y="4799587"/>
          <a:ext cx="2843213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66" name="公式" r:id="rId8" imgW="1371600" imgH="215640" progId="Equation.3">
                  <p:embed/>
                </p:oleObj>
              </mc:Choice>
              <mc:Fallback>
                <p:oleObj name="公式" r:id="rId8" imgW="1371600" imgH="2156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3043" y="4799587"/>
                        <a:ext cx="2843213" cy="441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36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6440906"/>
              </p:ext>
            </p:extLst>
          </p:nvPr>
        </p:nvGraphicFramePr>
        <p:xfrm>
          <a:off x="606425" y="5414963"/>
          <a:ext cx="1500188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67" name="公式" r:id="rId10" imgW="723600" imgH="241200" progId="Equation.3">
                  <p:embed/>
                </p:oleObj>
              </mc:Choice>
              <mc:Fallback>
                <p:oleObj name="公式" r:id="rId10" imgW="723600" imgH="2412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425" y="5414963"/>
                        <a:ext cx="1500188" cy="493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4" name="组合 43"/>
          <p:cNvGrpSpPr/>
          <p:nvPr/>
        </p:nvGrpSpPr>
        <p:grpSpPr>
          <a:xfrm>
            <a:off x="7788675" y="3082620"/>
            <a:ext cx="1512607" cy="2579074"/>
            <a:chOff x="7788675" y="3082620"/>
            <a:chExt cx="1512607" cy="2579074"/>
          </a:xfrm>
        </p:grpSpPr>
        <p:cxnSp>
          <p:nvCxnSpPr>
            <p:cNvPr id="3" name="直接连接符 2"/>
            <p:cNvCxnSpPr/>
            <p:nvPr/>
          </p:nvCxnSpPr>
          <p:spPr bwMode="auto">
            <a:xfrm flipV="1">
              <a:off x="7956376" y="3091548"/>
              <a:ext cx="1026104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直接箭头连接符 8"/>
            <p:cNvCxnSpPr/>
            <p:nvPr/>
          </p:nvCxnSpPr>
          <p:spPr bwMode="auto">
            <a:xfrm>
              <a:off x="8516674" y="3091548"/>
              <a:ext cx="0" cy="24480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/>
            </a:ln>
            <a:effectLst/>
          </p:spPr>
        </p:cxnSp>
        <p:cxnSp>
          <p:nvCxnSpPr>
            <p:cNvPr id="14" name="直接箭头连接符 13"/>
            <p:cNvCxnSpPr/>
            <p:nvPr/>
          </p:nvCxnSpPr>
          <p:spPr bwMode="auto">
            <a:xfrm>
              <a:off x="8262400" y="3082620"/>
              <a:ext cx="0" cy="12600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/>
            </a:ln>
            <a:effectLst/>
          </p:spPr>
        </p:cxnSp>
        <p:cxnSp>
          <p:nvCxnSpPr>
            <p:cNvPr id="15" name="直接连接符 14"/>
            <p:cNvCxnSpPr/>
            <p:nvPr/>
          </p:nvCxnSpPr>
          <p:spPr bwMode="auto">
            <a:xfrm flipV="1">
              <a:off x="7956400" y="4317806"/>
              <a:ext cx="2160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1" name="组合 17"/>
            <p:cNvGrpSpPr/>
            <p:nvPr/>
          </p:nvGrpSpPr>
          <p:grpSpPr>
            <a:xfrm>
              <a:off x="7788675" y="5517232"/>
              <a:ext cx="1193805" cy="144462"/>
              <a:chOff x="531812" y="4220394"/>
              <a:chExt cx="1193805" cy="144462"/>
            </a:xfrm>
          </p:grpSpPr>
          <p:sp>
            <p:nvSpPr>
              <p:cNvPr id="16" name="Rectangle 3" descr="宽上对角线"/>
              <p:cNvSpPr>
                <a:spLocks noChangeArrowheads="1"/>
              </p:cNvSpPr>
              <p:nvPr/>
            </p:nvSpPr>
            <p:spPr bwMode="auto">
              <a:xfrm>
                <a:off x="537617" y="4220394"/>
                <a:ext cx="1188000" cy="144462"/>
              </a:xfrm>
              <a:prstGeom prst="rect">
                <a:avLst/>
              </a:prstGeom>
              <a:blipFill dpi="0" rotWithShape="0">
                <a:blip r:embed="rId12" cstate="print"/>
                <a:srcRect/>
                <a:tile tx="0" ty="0" sx="100000" sy="100000" flip="none" algn="tl"/>
              </a:blipFill>
              <a:ln w="9525" cap="flat" cmpd="sng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7" name="Line 4"/>
              <p:cNvSpPr>
                <a:spLocks noChangeShapeType="1"/>
              </p:cNvSpPr>
              <p:nvPr/>
            </p:nvSpPr>
            <p:spPr bwMode="auto">
              <a:xfrm>
                <a:off x="531812" y="4220394"/>
                <a:ext cx="1188000" cy="0"/>
              </a:xfrm>
              <a:prstGeom prst="line">
                <a:avLst/>
              </a:prstGeom>
              <a:noFill/>
              <a:ln w="19050" cap="flat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6" name="椭圆 5"/>
            <p:cNvSpPr/>
            <p:nvPr/>
          </p:nvSpPr>
          <p:spPr bwMode="auto">
            <a:xfrm>
              <a:off x="8172400" y="4221088"/>
              <a:ext cx="180000" cy="180000"/>
            </a:xfrm>
            <a:prstGeom prst="ellipse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4" name="椭圆 3"/>
            <p:cNvSpPr/>
            <p:nvPr/>
          </p:nvSpPr>
          <p:spPr bwMode="auto">
            <a:xfrm>
              <a:off x="8424448" y="5337232"/>
              <a:ext cx="180000" cy="180000"/>
            </a:xfrm>
            <a:prstGeom prst="ellipse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cxnSp>
          <p:nvCxnSpPr>
            <p:cNvPr id="19" name="直接箭头连接符 18"/>
            <p:cNvCxnSpPr/>
            <p:nvPr/>
          </p:nvCxnSpPr>
          <p:spPr bwMode="auto">
            <a:xfrm>
              <a:off x="8068860" y="4322864"/>
              <a:ext cx="0" cy="11880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0" name="TextBox 19"/>
            <p:cNvSpPr txBox="1"/>
            <p:nvPr/>
          </p:nvSpPr>
          <p:spPr>
            <a:xfrm>
              <a:off x="8064896" y="4709037"/>
              <a:ext cx="5395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i="1" dirty="0">
                  <a:latin typeface="+mn-lt"/>
                </a:rPr>
                <a:t>y</a:t>
              </a:r>
              <a:endParaRPr lang="zh-CN" altLang="en-US" sz="2000" b="1" i="1" baseline="-25000" dirty="0">
                <a:latin typeface="+mn-lt"/>
              </a:endParaRPr>
            </a:p>
          </p:txBody>
        </p:sp>
        <p:cxnSp>
          <p:nvCxnSpPr>
            <p:cNvPr id="23" name="直接箭头连接符 22"/>
            <p:cNvCxnSpPr>
              <a:stCxn id="6" idx="0"/>
            </p:cNvCxnSpPr>
            <p:nvPr/>
          </p:nvCxnSpPr>
          <p:spPr bwMode="auto">
            <a:xfrm flipV="1">
              <a:off x="8262400" y="3888229"/>
              <a:ext cx="0" cy="332859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4" name="TextBox 23"/>
            <p:cNvSpPr txBox="1"/>
            <p:nvPr/>
          </p:nvSpPr>
          <p:spPr>
            <a:xfrm>
              <a:off x="8208912" y="3640519"/>
              <a:ext cx="5395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i="1" dirty="0">
                  <a:solidFill>
                    <a:srgbClr val="0000CC"/>
                  </a:solidFill>
                  <a:latin typeface="+mn-lt"/>
                </a:rPr>
                <a:t>v</a:t>
              </a:r>
              <a:r>
                <a:rPr lang="en-US" altLang="zh-CN" sz="2000" b="1" i="1" baseline="-25000" dirty="0">
                  <a:solidFill>
                    <a:srgbClr val="0000CC"/>
                  </a:solidFill>
                  <a:latin typeface="+mn-lt"/>
                </a:rPr>
                <a:t>i</a:t>
              </a:r>
              <a:endParaRPr lang="zh-CN" altLang="en-US" sz="2000" b="1" i="1" baseline="-25000" dirty="0">
                <a:solidFill>
                  <a:srgbClr val="0000CC"/>
                </a:solidFill>
                <a:latin typeface="+mn-lt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61730" y="4941168"/>
              <a:ext cx="5395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i="1" dirty="0" err="1">
                  <a:solidFill>
                    <a:srgbClr val="0000CC"/>
                  </a:solidFill>
                  <a:latin typeface="+mn-lt"/>
                </a:rPr>
                <a:t>v</a:t>
              </a:r>
              <a:r>
                <a:rPr lang="en-US" altLang="zh-CN" sz="2000" b="1" i="1" baseline="-25000" dirty="0" err="1">
                  <a:solidFill>
                    <a:srgbClr val="0000CC"/>
                  </a:solidFill>
                  <a:latin typeface="+mn-lt"/>
                </a:rPr>
                <a:t>f</a:t>
              </a:r>
              <a:endParaRPr lang="zh-CN" altLang="en-US" sz="2000" b="1" i="1" baseline="-25000" dirty="0">
                <a:solidFill>
                  <a:srgbClr val="0000CC"/>
                </a:solidFill>
                <a:latin typeface="+mn-lt"/>
              </a:endParaRPr>
            </a:p>
          </p:txBody>
        </p:sp>
        <p:cxnSp>
          <p:nvCxnSpPr>
            <p:cNvPr id="43" name="直接箭头连接符 42"/>
            <p:cNvCxnSpPr/>
            <p:nvPr/>
          </p:nvCxnSpPr>
          <p:spPr bwMode="auto">
            <a:xfrm rot="10800000" flipV="1">
              <a:off x="8735556" y="4937340"/>
              <a:ext cx="0" cy="5400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45" name="直角上箭头 44"/>
          <p:cNvSpPr/>
          <p:nvPr/>
        </p:nvSpPr>
        <p:spPr bwMode="auto">
          <a:xfrm rot="5400000">
            <a:off x="3348981" y="4682846"/>
            <a:ext cx="432000" cy="432000"/>
          </a:xfrm>
          <a:prstGeom prst="bentUpArrow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30" name="燕尾形箭头 29"/>
          <p:cNvSpPr/>
          <p:nvPr/>
        </p:nvSpPr>
        <p:spPr bwMode="auto">
          <a:xfrm>
            <a:off x="2402399" y="4142392"/>
            <a:ext cx="313159" cy="319296"/>
          </a:xfrm>
          <a:prstGeom prst="notchedRightArrow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graphicFrame>
        <p:nvGraphicFramePr>
          <p:cNvPr id="144393" name="Object 4"/>
          <p:cNvGraphicFramePr>
            <a:graphicFrameLocks noChangeAspect="1"/>
          </p:cNvGraphicFramePr>
          <p:nvPr/>
        </p:nvGraphicFramePr>
        <p:xfrm>
          <a:off x="2826320" y="3892580"/>
          <a:ext cx="1817688" cy="808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68" name="公式" r:id="rId13" imgW="876240" imgH="393480" progId="Equation.3">
                  <p:embed/>
                </p:oleObj>
              </mc:Choice>
              <mc:Fallback>
                <p:oleObj name="公式" r:id="rId13" imgW="876240" imgH="39348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6320" y="3892580"/>
                        <a:ext cx="1817688" cy="808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燕尾形箭头 31"/>
          <p:cNvSpPr/>
          <p:nvPr/>
        </p:nvSpPr>
        <p:spPr bwMode="auto">
          <a:xfrm>
            <a:off x="2162082" y="5493107"/>
            <a:ext cx="313159" cy="319296"/>
          </a:xfrm>
          <a:prstGeom prst="notchedRightArrow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graphicFrame>
        <p:nvGraphicFramePr>
          <p:cNvPr id="14439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2631186"/>
              </p:ext>
            </p:extLst>
          </p:nvPr>
        </p:nvGraphicFramePr>
        <p:xfrm>
          <a:off x="2522538" y="5414963"/>
          <a:ext cx="2897187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69" name="公式" r:id="rId15" imgW="1396800" imgH="241200" progId="Equation.3">
                  <p:embed/>
                </p:oleObj>
              </mc:Choice>
              <mc:Fallback>
                <p:oleObj name="公式" r:id="rId15" imgW="1396800" imgH="24120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2538" y="5414963"/>
                        <a:ext cx="2897187" cy="493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椭圆 32"/>
          <p:cNvSpPr/>
          <p:nvPr/>
        </p:nvSpPr>
        <p:spPr>
          <a:xfrm>
            <a:off x="4246259" y="5411897"/>
            <a:ext cx="288000" cy="504000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圆角矩形标注 33"/>
          <p:cNvSpPr/>
          <p:nvPr/>
        </p:nvSpPr>
        <p:spPr bwMode="auto">
          <a:xfrm>
            <a:off x="4033043" y="6112607"/>
            <a:ext cx="2124000" cy="468000"/>
          </a:xfrm>
          <a:prstGeom prst="wedgeRoundRectCallout">
            <a:avLst>
              <a:gd name="adj1" fmla="val -32242"/>
              <a:gd name="adj2" fmla="val -79034"/>
              <a:gd name="adj3" fmla="val 1666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CN" altLang="en-US" sz="2400" b="1" dirty="0">
                <a:ea typeface="楷体" pitchFamily="49" charset="-122"/>
              </a:rPr>
              <a:t>方向竖直向下</a:t>
            </a:r>
            <a:endParaRPr kumimoji="0" lang="zh-CN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8" name="音频 7">
            <a:hlinkClick r:id="" action="ppaction://media"/>
            <a:extLst>
              <a:ext uri="{FF2B5EF4-FFF2-40B4-BE49-F238E27FC236}">
                <a16:creationId xmlns:a16="http://schemas.microsoft.com/office/drawing/2014/main" id="{60237DCF-9486-42E3-A8EB-A5A8D04AA1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2060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4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3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44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6" grpId="0" animBg="1"/>
      <p:bldP spid="37" grpId="0"/>
      <p:bldP spid="45" grpId="0" animBg="1"/>
      <p:bldP spid="30" grpId="0" animBg="1"/>
      <p:bldP spid="32" grpId="0" animBg="1"/>
      <p:bldP spid="33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512" y="476672"/>
            <a:ext cx="2068488" cy="545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2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35496" y="572487"/>
            <a:ext cx="7632848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defTabSz="914400" eaLnBrk="1" latinLnBrk="0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tabLst/>
              <a:defRPr/>
            </a:pPr>
            <a:r>
              <a:rPr lang="en-US" altLang="zh-CN" sz="3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5. </a:t>
            </a:r>
            <a:r>
              <a:rPr lang="zh-CN" altLang="en-US" sz="3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竖直上抛运动 </a:t>
            </a:r>
            <a:r>
              <a:rPr lang="en-US" altLang="zh-CN" sz="3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(upward projectile motion)</a:t>
            </a:r>
            <a:r>
              <a:rPr lang="zh-CN" alt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：</a:t>
            </a:r>
            <a:endParaRPr lang="en-US" altLang="zh-CN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50825" y="1268760"/>
            <a:ext cx="396113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170" tIns="46990" rIns="90170" bIns="46990" numCol="1" anchor="t" anchorCtr="0" compatLnSpc="1">
            <a:prstTxWarp prst="textNoShape">
              <a:avLst/>
            </a:prstTxWarp>
          </a:bodyPr>
          <a:lstStyle/>
          <a:p>
            <a:pPr lvl="0" eaLnBrk="1" hangingPunct="1">
              <a:spcBef>
                <a:spcPts val="0"/>
              </a:spcBef>
            </a:pPr>
            <a:r>
              <a:rPr lang="zh-CN" altLang="en-US" sz="2600" b="1" kern="0" dirty="0">
                <a:latin typeface="+mn-lt"/>
                <a:ea typeface="+mn-ea"/>
                <a:cs typeface="Times New Roman" pitchFamily="18" charset="0"/>
              </a:rPr>
              <a:t>① </a:t>
            </a:r>
            <a:r>
              <a:rPr kumimoji="0" lang="en-US" altLang="zh-CN" sz="2600" b="1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v</a:t>
            </a:r>
            <a:r>
              <a:rPr kumimoji="0" lang="en-US" altLang="zh-CN" sz="2600" b="1" i="1" u="none" strike="noStrike" kern="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i</a:t>
            </a:r>
            <a:r>
              <a:rPr lang="zh-CN" altLang="en-US" sz="2600" b="1" kern="0" dirty="0">
                <a:latin typeface="+mn-lt"/>
                <a:ea typeface="+mn-ea"/>
                <a:cs typeface="Times New Roman" pitchFamily="18" charset="0"/>
              </a:rPr>
              <a:t> </a:t>
            </a:r>
            <a:r>
              <a:rPr kumimoji="0" lang="zh-CN" altLang="en-US" sz="2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≠ </a:t>
            </a:r>
            <a:r>
              <a:rPr kumimoji="0" lang="en-US" altLang="zh-CN" sz="2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0</a:t>
            </a:r>
            <a:r>
              <a:rPr kumimoji="0" lang="zh-CN" altLang="en-US" sz="2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且竖直向上</a:t>
            </a:r>
            <a:endParaRPr kumimoji="0" lang="zh-CN" altLang="en-US" sz="2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Times New Roman" pitchFamily="18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51520" y="1844824"/>
            <a:ext cx="432048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170" tIns="46990" rIns="90170" bIns="46990" numCol="1" anchor="t" anchorCtr="0" compatLnSpc="1">
            <a:prstTxWarp prst="textNoShape">
              <a:avLst/>
            </a:prstTxWarp>
          </a:bodyPr>
          <a:lstStyle/>
          <a:p>
            <a:pPr lvl="0" eaLnBrk="1" hangingPunct="1">
              <a:spcBef>
                <a:spcPts val="0"/>
              </a:spcBef>
            </a:pPr>
            <a:r>
              <a:rPr lang="zh-CN" altLang="en-US" sz="2600" b="1" kern="0" dirty="0">
                <a:latin typeface="+mn-lt"/>
                <a:ea typeface="+mn-ea"/>
                <a:cs typeface="Times New Roman" pitchFamily="18" charset="0"/>
              </a:rPr>
              <a:t>② </a:t>
            </a:r>
            <a:r>
              <a:rPr kumimoji="0" lang="en-US" altLang="zh-CN" sz="2600" b="1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a</a:t>
            </a:r>
            <a:r>
              <a:rPr lang="zh-CN" altLang="en-US" sz="2600" b="1" kern="0" dirty="0">
                <a:latin typeface="+mn-lt"/>
                <a:ea typeface="+mn-ea"/>
                <a:cs typeface="Times New Roman" pitchFamily="18" charset="0"/>
              </a:rPr>
              <a:t> </a:t>
            </a:r>
            <a:r>
              <a:rPr kumimoji="0" lang="en-US" altLang="zh-CN" sz="2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=</a:t>
            </a:r>
            <a:r>
              <a:rPr kumimoji="0" lang="zh-CN" altLang="en-US" sz="2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 </a:t>
            </a:r>
            <a:r>
              <a:rPr kumimoji="0" lang="en-US" altLang="zh-CN" sz="2600" b="1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g </a:t>
            </a:r>
            <a:r>
              <a:rPr kumimoji="0" lang="en-US" altLang="zh-CN" sz="2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(</a:t>
            </a:r>
            <a:r>
              <a:rPr kumimoji="0" lang="zh-CN" altLang="en-US" sz="2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即只受重力</a:t>
            </a:r>
            <a:r>
              <a:rPr kumimoji="0" lang="en-US" altLang="zh-CN" sz="2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)</a:t>
            </a:r>
            <a:endParaRPr kumimoji="0" lang="zh-CN" altLang="en-US" sz="2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Times New Roman" pitchFamily="18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51520" y="2420888"/>
            <a:ext cx="194421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170" tIns="46990" rIns="90170" bIns="46990" numCol="1" anchor="t" anchorCtr="0" compatLnSpc="1">
            <a:prstTxWarp prst="textNoShape">
              <a:avLst/>
            </a:prstTxWarp>
          </a:bodyPr>
          <a:lstStyle/>
          <a:p>
            <a:pPr lvl="0" eaLnBrk="1" hangingPunct="1">
              <a:spcBef>
                <a:spcPts val="0"/>
              </a:spcBef>
            </a:pPr>
            <a:r>
              <a:rPr lang="zh-CN" altLang="en-US" sz="2600" b="1" kern="0" dirty="0">
                <a:latin typeface="+mn-lt"/>
                <a:ea typeface="+mn-ea"/>
                <a:cs typeface="Times New Roman" pitchFamily="18" charset="0"/>
              </a:rPr>
              <a:t>③ 本质：</a:t>
            </a:r>
            <a:endParaRPr kumimoji="0" lang="zh-CN" altLang="en-US" sz="2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Times New Roman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626364" y="2420888"/>
            <a:ext cx="36004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170" tIns="46990" rIns="90170" bIns="46990" numCol="1" anchor="t" anchorCtr="0" compatLnSpc="1">
            <a:prstTxWarp prst="textNoShape">
              <a:avLst/>
            </a:prstTxWarp>
          </a:bodyPr>
          <a:lstStyle/>
          <a:p>
            <a:pPr lvl="0" eaLnBrk="1" hangingPunct="1">
              <a:spcBef>
                <a:spcPts val="0"/>
              </a:spcBef>
            </a:pPr>
            <a:r>
              <a:rPr kumimoji="0" lang="zh-CN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Times New Roman" pitchFamily="18" charset="0"/>
              </a:rPr>
              <a:t>匀变速直线运动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51520" y="2996952"/>
            <a:ext cx="194421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170" tIns="46990" rIns="90170" bIns="46990" numCol="1" anchor="t" anchorCtr="0" compatLnSpc="1">
            <a:prstTxWarp prst="textNoShape">
              <a:avLst/>
            </a:prstTxWarp>
          </a:bodyPr>
          <a:lstStyle/>
          <a:p>
            <a:pPr lvl="0" eaLnBrk="1" hangingPunct="1">
              <a:spcBef>
                <a:spcPts val="0"/>
              </a:spcBef>
            </a:pPr>
            <a:r>
              <a:rPr lang="zh-CN" altLang="en-US" sz="2600" b="1" kern="0" dirty="0">
                <a:latin typeface="+mn-lt"/>
                <a:ea typeface="+mn-ea"/>
                <a:cs typeface="Times New Roman" pitchFamily="18" charset="0"/>
              </a:rPr>
              <a:t>④ 对称性</a:t>
            </a:r>
            <a:endParaRPr kumimoji="0" lang="zh-CN" altLang="en-US" sz="2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Times New Roman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115616" y="3356992"/>
            <a:ext cx="187220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170" tIns="46990" rIns="90170" bIns="46990" numCol="1" anchor="t" anchorCtr="0" compatLnSpc="1">
            <a:prstTxWarp prst="textNoShape">
              <a:avLst/>
            </a:prstTxWarp>
          </a:bodyPr>
          <a:lstStyle/>
          <a:p>
            <a:pPr lvl="0" eaLnBrk="1" hangingPunct="1">
              <a:spcBef>
                <a:spcPts val="0"/>
              </a:spcBef>
            </a:pPr>
            <a:r>
              <a:rPr lang="en-US" altLang="zh-CN" sz="2600" b="1" i="1" kern="0" dirty="0" err="1">
                <a:solidFill>
                  <a:srgbClr val="7030A0"/>
                </a:solidFill>
                <a:latin typeface="+mn-lt"/>
                <a:ea typeface="+mn-ea"/>
                <a:cs typeface="Times New Roman" pitchFamily="18" charset="0"/>
              </a:rPr>
              <a:t>t</a:t>
            </a:r>
            <a:r>
              <a:rPr lang="en-US" altLang="zh-CN" sz="2600" b="1" kern="0" baseline="-25000" dirty="0" err="1">
                <a:solidFill>
                  <a:srgbClr val="7030A0"/>
                </a:solidFill>
                <a:latin typeface="+mn-lt"/>
                <a:ea typeface="+mn-ea"/>
                <a:cs typeface="Times New Roman" pitchFamily="18" charset="0"/>
              </a:rPr>
              <a:t>AB</a:t>
            </a:r>
            <a:r>
              <a:rPr lang="zh-CN" altLang="en-US" sz="2600" b="1" kern="0" dirty="0">
                <a:solidFill>
                  <a:srgbClr val="7030A0"/>
                </a:solidFill>
                <a:latin typeface="+mn-lt"/>
                <a:ea typeface="+mn-ea"/>
                <a:cs typeface="Times New Roman" pitchFamily="18" charset="0"/>
              </a:rPr>
              <a:t> </a:t>
            </a:r>
            <a:r>
              <a:rPr kumimoji="0" lang="en-US" altLang="zh-CN" sz="2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= </a:t>
            </a:r>
            <a:r>
              <a:rPr kumimoji="0" lang="en-US" altLang="zh-CN" sz="2600" b="1" i="1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t</a:t>
            </a:r>
            <a:r>
              <a:rPr kumimoji="0" lang="en-US" altLang="zh-CN" sz="2600" b="1" i="0" u="none" strike="noStrike" kern="0" cap="none" spc="0" normalizeH="0" baseline="-2500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BC</a:t>
            </a:r>
            <a:r>
              <a:rPr kumimoji="0" lang="en-US" altLang="zh-CN" sz="26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,</a:t>
            </a:r>
            <a:endParaRPr kumimoji="0" lang="zh-CN" altLang="en-US" sz="2600" b="1" i="0" u="none" strike="noStrike" kern="0" cap="none" spc="0" normalizeH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Times New Roman" pitchFamily="18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555776" y="3356992"/>
            <a:ext cx="187220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170" tIns="46990" rIns="90170" bIns="46990" numCol="1" anchor="t" anchorCtr="0" compatLnSpc="1">
            <a:prstTxWarp prst="textNoShape">
              <a:avLst/>
            </a:prstTxWarp>
          </a:bodyPr>
          <a:lstStyle/>
          <a:p>
            <a:pPr lvl="0" eaLnBrk="1" hangingPunct="1">
              <a:spcBef>
                <a:spcPts val="0"/>
              </a:spcBef>
            </a:pPr>
            <a:r>
              <a:rPr lang="en-US" altLang="zh-CN" sz="2600" b="1" i="1" kern="0" dirty="0" err="1">
                <a:solidFill>
                  <a:srgbClr val="7030A0"/>
                </a:solidFill>
                <a:latin typeface="+mn-lt"/>
                <a:ea typeface="+mn-ea"/>
                <a:cs typeface="Times New Roman" pitchFamily="18" charset="0"/>
              </a:rPr>
              <a:t>v</a:t>
            </a:r>
            <a:r>
              <a:rPr lang="en-US" altLang="zh-CN" sz="2600" b="1" kern="0" baseline="-25000" dirty="0" err="1">
                <a:solidFill>
                  <a:srgbClr val="7030A0"/>
                </a:solidFill>
                <a:latin typeface="+mn-lt"/>
                <a:ea typeface="+mn-ea"/>
                <a:cs typeface="Times New Roman" pitchFamily="18" charset="0"/>
              </a:rPr>
              <a:t>A</a:t>
            </a:r>
            <a:r>
              <a:rPr lang="zh-CN" altLang="en-US" sz="2600" b="1" kern="0" dirty="0">
                <a:solidFill>
                  <a:srgbClr val="7030A0"/>
                </a:solidFill>
                <a:latin typeface="+mn-lt"/>
                <a:ea typeface="+mn-ea"/>
                <a:cs typeface="Times New Roman" pitchFamily="18" charset="0"/>
              </a:rPr>
              <a:t> </a:t>
            </a:r>
            <a:r>
              <a:rPr kumimoji="0" lang="en-US" altLang="zh-CN" sz="2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= -</a:t>
            </a:r>
            <a:r>
              <a:rPr kumimoji="0" lang="en-US" altLang="zh-CN" sz="2600" b="1" i="1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v</a:t>
            </a:r>
            <a:r>
              <a:rPr kumimoji="0" lang="en-US" altLang="zh-CN" sz="2600" b="1" i="0" u="none" strike="noStrike" kern="0" cap="none" spc="0" normalizeH="0" baseline="-2500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C</a:t>
            </a:r>
            <a:r>
              <a:rPr kumimoji="0" lang="en-US" altLang="zh-CN" sz="26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,</a:t>
            </a:r>
            <a:endParaRPr kumimoji="0" lang="zh-CN" altLang="en-US" sz="2600" b="1" i="0" u="none" strike="noStrike" kern="0" cap="none" spc="0" normalizeH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Times New Roman" pitchFamily="18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51520" y="3933056"/>
            <a:ext cx="216024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170" tIns="46990" rIns="90170" bIns="46990" numCol="1" anchor="t" anchorCtr="0" compatLnSpc="1">
            <a:prstTxWarp prst="textNoShape">
              <a:avLst/>
            </a:prstTxWarp>
          </a:bodyPr>
          <a:lstStyle/>
          <a:p>
            <a:pPr lvl="0" eaLnBrk="1" hangingPunct="1">
              <a:spcBef>
                <a:spcPts val="0"/>
              </a:spcBef>
            </a:pPr>
            <a:r>
              <a:rPr lang="zh-CN" altLang="en-US" sz="2600" b="1" kern="0" dirty="0">
                <a:latin typeface="+mn-lt"/>
                <a:ea typeface="+mn-ea"/>
                <a:cs typeface="Times New Roman" pitchFamily="18" charset="0"/>
              </a:rPr>
              <a:t>⑤ 双解性</a:t>
            </a:r>
            <a:endParaRPr kumimoji="0" lang="zh-CN" altLang="en-US" sz="2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Times New Roman" pitchFamily="18" charset="0"/>
            </a:endParaRPr>
          </a:p>
        </p:txBody>
      </p:sp>
      <p:cxnSp>
        <p:nvCxnSpPr>
          <p:cNvPr id="13" name="直接连接符 12"/>
          <p:cNvCxnSpPr/>
          <p:nvPr/>
        </p:nvCxnSpPr>
        <p:spPr bwMode="auto">
          <a:xfrm>
            <a:off x="8244408" y="1965033"/>
            <a:ext cx="827584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8332182" y="1917735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+mn-lt"/>
              </a:rPr>
              <a:t>D</a:t>
            </a:r>
            <a:endParaRPr lang="zh-CN" altLang="en-US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48464" y="1924209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+mn-lt"/>
              </a:rPr>
              <a:t>E</a:t>
            </a:r>
            <a:endParaRPr lang="zh-CN" altLang="en-US" b="1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251520" y="4509120"/>
            <a:ext cx="259228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170" tIns="46990" rIns="90170" bIns="46990" numCol="1" anchor="t" anchorCtr="0" compatLnSpc="1">
            <a:prstTxWarp prst="textNoShape">
              <a:avLst/>
            </a:prstTxWarp>
          </a:bodyPr>
          <a:lstStyle/>
          <a:p>
            <a:pPr lvl="0" eaLnBrk="1" hangingPunct="1">
              <a:spcBef>
                <a:spcPts val="0"/>
              </a:spcBef>
            </a:pPr>
            <a:r>
              <a:rPr lang="zh-CN" altLang="en-US" sz="2600" b="1" kern="0" dirty="0">
                <a:latin typeface="+mn-lt"/>
                <a:ea typeface="+mn-ea"/>
                <a:cs typeface="Times New Roman" pitchFamily="18" charset="0"/>
              </a:rPr>
              <a:t>⑥ 分析思路：</a:t>
            </a:r>
            <a:endParaRPr kumimoji="0" lang="zh-CN" altLang="en-US" sz="2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Times New Roman" pitchFamily="18" charset="0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323528" y="5085184"/>
            <a:ext cx="288032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170" tIns="46990" rIns="90170" bIns="46990" numCol="1" anchor="t" anchorCtr="0" compatLnSpc="1">
            <a:prstTxWarp prst="textNoShape">
              <a:avLst/>
            </a:prstTxWarp>
          </a:bodyPr>
          <a:lstStyle/>
          <a:p>
            <a:pPr lvl="0" eaLnBrk="1" hangingPunct="1">
              <a:spcBef>
                <a:spcPts val="0"/>
              </a:spcBef>
            </a:pPr>
            <a:r>
              <a:rPr lang="en-US" altLang="zh-CN" sz="2400" b="1" kern="0" dirty="0" err="1">
                <a:solidFill>
                  <a:srgbClr val="0000CC"/>
                </a:solidFill>
                <a:latin typeface="+mn-lt"/>
                <a:ea typeface="楷体" pitchFamily="49" charset="-122"/>
                <a:cs typeface="Times New Roman" pitchFamily="18" charset="0"/>
              </a:rPr>
              <a:t>i</a:t>
            </a:r>
            <a:r>
              <a:rPr lang="en-US" altLang="zh-CN" sz="2400" b="1" kern="0" dirty="0">
                <a:solidFill>
                  <a:srgbClr val="0000CC"/>
                </a:solidFill>
                <a:latin typeface="+mn-lt"/>
                <a:ea typeface="楷体" pitchFamily="49" charset="-122"/>
                <a:cs typeface="Times New Roman" pitchFamily="18" charset="0"/>
              </a:rPr>
              <a:t>)</a:t>
            </a:r>
            <a:r>
              <a:rPr lang="en-US" altLang="zh-CN" sz="2400" b="1" kern="0" dirty="0">
                <a:latin typeface="+mn-lt"/>
                <a:ea typeface="楷体" pitchFamily="49" charset="-122"/>
                <a:cs typeface="Times New Roman" pitchFamily="18" charset="0"/>
              </a:rPr>
              <a:t>  </a:t>
            </a:r>
            <a:r>
              <a:rPr lang="zh-CN" altLang="en-US" sz="2400" b="1" kern="0" dirty="0">
                <a:latin typeface="+mn-lt"/>
                <a:ea typeface="楷体" pitchFamily="49" charset="-122"/>
                <a:cs typeface="Times New Roman" pitchFamily="18" charset="0"/>
              </a:rPr>
              <a:t>分段讨论</a:t>
            </a:r>
            <a:r>
              <a:rPr lang="en-US" altLang="zh-CN" sz="2400" b="1" kern="0" dirty="0">
                <a:latin typeface="+mn-lt"/>
                <a:ea typeface="楷体" pitchFamily="49" charset="-122"/>
                <a:cs typeface="Times New Roman" pitchFamily="18" charset="0"/>
              </a:rPr>
              <a:t>— —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251520" y="5589240"/>
            <a:ext cx="3168352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170" tIns="46990" rIns="90170" bIns="46990" numCol="1" anchor="t" anchorCtr="0" compatLnSpc="1">
            <a:prstTxWarp prst="textNoShape">
              <a:avLst/>
            </a:prstTxWarp>
          </a:bodyPr>
          <a:lstStyle/>
          <a:p>
            <a:pPr lvl="0" eaLnBrk="1" hangingPunct="1">
              <a:spcBef>
                <a:spcPts val="0"/>
              </a:spcBef>
            </a:pPr>
            <a:r>
              <a:rPr lang="en-US" altLang="zh-CN" sz="2400" b="1" kern="0" dirty="0">
                <a:solidFill>
                  <a:srgbClr val="0000CC"/>
                </a:solidFill>
                <a:latin typeface="+mn-lt"/>
                <a:ea typeface="楷体" pitchFamily="49" charset="-122"/>
                <a:cs typeface="Times New Roman" pitchFamily="18" charset="0"/>
              </a:rPr>
              <a:t>ii)</a:t>
            </a:r>
            <a:r>
              <a:rPr lang="en-US" altLang="zh-CN" sz="2400" b="1" kern="0" dirty="0">
                <a:latin typeface="+mn-lt"/>
                <a:ea typeface="楷体" pitchFamily="49" charset="-122"/>
                <a:cs typeface="Times New Roman" pitchFamily="18" charset="0"/>
              </a:rPr>
              <a:t>  </a:t>
            </a:r>
            <a:r>
              <a:rPr lang="zh-CN" altLang="en-US" sz="2400" b="1" kern="0" dirty="0">
                <a:latin typeface="+mn-lt"/>
                <a:ea typeface="楷体" pitchFamily="49" charset="-122"/>
                <a:cs typeface="Times New Roman" pitchFamily="18" charset="0"/>
              </a:rPr>
              <a:t>全程考虑</a:t>
            </a:r>
            <a:r>
              <a:rPr lang="en-US" altLang="zh-CN" sz="2400" b="1" kern="0" dirty="0">
                <a:latin typeface="+mn-lt"/>
                <a:ea typeface="楷体" pitchFamily="49" charset="-122"/>
                <a:cs typeface="Times New Roman" pitchFamily="18" charset="0"/>
              </a:rPr>
              <a:t>— —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楷体" pitchFamily="49" charset="-122"/>
              <a:cs typeface="Times New Roman" pitchFamily="18" charset="0"/>
            </a:endParaRPr>
          </a:p>
        </p:txBody>
      </p:sp>
      <p:graphicFrame>
        <p:nvGraphicFramePr>
          <p:cNvPr id="14541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5179783"/>
              </p:ext>
            </p:extLst>
          </p:nvPr>
        </p:nvGraphicFramePr>
        <p:xfrm>
          <a:off x="2760914" y="5608638"/>
          <a:ext cx="1581150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55" name="公式" r:id="rId9" imgW="761760" imgH="241200" progId="Equation.3">
                  <p:embed/>
                </p:oleObj>
              </mc:Choice>
              <mc:Fallback>
                <p:oleObj name="公式" r:id="rId9" imgW="761760" imgH="2412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0914" y="5608638"/>
                        <a:ext cx="1581150" cy="493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541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0460674"/>
              </p:ext>
            </p:extLst>
          </p:nvPr>
        </p:nvGraphicFramePr>
        <p:xfrm>
          <a:off x="4291810" y="5445001"/>
          <a:ext cx="1922462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56" name="公式" r:id="rId11" imgW="927000" imgH="393480" progId="Equation.3">
                  <p:embed/>
                </p:oleObj>
              </mc:Choice>
              <mc:Fallback>
                <p:oleObj name="公式" r:id="rId11" imgW="927000" imgH="393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1810" y="5445001"/>
                        <a:ext cx="1922462" cy="808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1829004" y="5917947"/>
            <a:ext cx="115882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170" tIns="46990" rIns="90170" bIns="46990" numCol="1" anchor="t" anchorCtr="0" compatLnSpc="1">
            <a:prstTxWarp prst="textNoShape">
              <a:avLst/>
            </a:prstTxWarp>
          </a:bodyPr>
          <a:lstStyle/>
          <a:p>
            <a:pPr lvl="0" eaLnBrk="1" hangingPunct="1">
              <a:spcBef>
                <a:spcPts val="0"/>
              </a:spcBef>
            </a:pPr>
            <a:r>
              <a:rPr lang="en-US" altLang="zh-CN" sz="1600" b="1" kern="0" dirty="0">
                <a:solidFill>
                  <a:srgbClr val="7030A0"/>
                </a:solidFill>
                <a:latin typeface="+mn-lt"/>
                <a:ea typeface="楷体" pitchFamily="49" charset="-122"/>
                <a:cs typeface="Times New Roman" pitchFamily="18" charset="0"/>
              </a:rPr>
              <a:t>(</a:t>
            </a:r>
            <a:r>
              <a:rPr lang="zh-CN" altLang="en-US" sz="1600" b="1" kern="0" dirty="0">
                <a:solidFill>
                  <a:srgbClr val="7030A0"/>
                </a:solidFill>
                <a:latin typeface="+mn-lt"/>
                <a:ea typeface="楷体" pitchFamily="49" charset="-122"/>
                <a:cs typeface="Times New Roman" pitchFamily="18" charset="0"/>
              </a:rPr>
              <a:t>向上为</a:t>
            </a:r>
            <a:r>
              <a:rPr lang="en-US" altLang="zh-CN" sz="1600" b="1" kern="0" dirty="0">
                <a:solidFill>
                  <a:srgbClr val="7030A0"/>
                </a:solidFill>
                <a:latin typeface="+mn-lt"/>
                <a:ea typeface="楷体" pitchFamily="49" charset="-122"/>
                <a:cs typeface="Times New Roman" pitchFamily="18" charset="0"/>
              </a:rPr>
              <a:t>+)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楷体" pitchFamily="49" charset="-122"/>
              <a:cs typeface="Times New Roman" pitchFamily="18" charset="0"/>
            </a:endParaRPr>
          </a:p>
        </p:txBody>
      </p:sp>
      <p:graphicFrame>
        <p:nvGraphicFramePr>
          <p:cNvPr id="1454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1900251"/>
              </p:ext>
            </p:extLst>
          </p:nvPr>
        </p:nvGraphicFramePr>
        <p:xfrm>
          <a:off x="6209038" y="5587876"/>
          <a:ext cx="194945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57" name="公式" r:id="rId13" imgW="939600" imgH="253800" progId="Equation.3">
                  <p:embed/>
                </p:oleObj>
              </mc:Choice>
              <mc:Fallback>
                <p:oleObj name="公式" r:id="rId13" imgW="939600" imgH="2538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9038" y="5587876"/>
                        <a:ext cx="1949450" cy="520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2693096" y="5085184"/>
            <a:ext cx="395205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170" tIns="46990" rIns="90170" bIns="46990" numCol="1" anchor="t" anchorCtr="0" compatLnSpc="1">
            <a:prstTxWarp prst="textNoShape">
              <a:avLst/>
            </a:prstTxWarp>
          </a:bodyPr>
          <a:lstStyle/>
          <a:p>
            <a:pPr lvl="0" eaLnBrk="1" hangingPunct="1">
              <a:spcBef>
                <a:spcPts val="0"/>
              </a:spcBef>
            </a:pPr>
            <a:r>
              <a:rPr lang="zh-CN" altLang="en-US" sz="2400" b="1" kern="0" dirty="0">
                <a:latin typeface="+mn-lt"/>
                <a:ea typeface="楷体" pitchFamily="49" charset="-122"/>
                <a:cs typeface="Times New Roman" pitchFamily="18" charset="0"/>
              </a:rPr>
              <a:t>向上匀减速 </a:t>
            </a:r>
            <a:r>
              <a:rPr lang="en-US" altLang="zh-CN" sz="2400" b="1" kern="0" dirty="0">
                <a:latin typeface="+mn-lt"/>
                <a:ea typeface="楷体" pitchFamily="49" charset="-122"/>
                <a:cs typeface="Times New Roman" pitchFamily="18" charset="0"/>
              </a:rPr>
              <a:t>+ </a:t>
            </a:r>
            <a:r>
              <a:rPr lang="zh-CN" altLang="en-US" sz="2400" b="1" kern="0" dirty="0">
                <a:latin typeface="+mn-lt"/>
                <a:ea typeface="楷体" pitchFamily="49" charset="-122"/>
                <a:cs typeface="Times New Roman" pitchFamily="18" charset="0"/>
              </a:rPr>
              <a:t>自由落体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4" name="矩形 23"/>
          <p:cNvSpPr>
            <a:spLocks noChangeArrowheads="1"/>
          </p:cNvSpPr>
          <p:nvPr/>
        </p:nvSpPr>
        <p:spPr bwMode="auto">
          <a:xfrm>
            <a:off x="6818957" y="-171400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sp>
        <p:nvSpPr>
          <p:cNvPr id="25" name="椭圆 24"/>
          <p:cNvSpPr/>
          <p:nvPr/>
        </p:nvSpPr>
        <p:spPr bwMode="auto">
          <a:xfrm>
            <a:off x="8627789" y="1933734"/>
            <a:ext cx="54000" cy="54000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6" name="椭圆 25"/>
          <p:cNvSpPr/>
          <p:nvPr/>
        </p:nvSpPr>
        <p:spPr bwMode="auto">
          <a:xfrm>
            <a:off x="8713514" y="1941215"/>
            <a:ext cx="54000" cy="54000"/>
          </a:xfrm>
          <a:prstGeom prst="ellipse">
            <a:avLst/>
          </a:prstGeom>
          <a:solidFill>
            <a:srgbClr val="0000CC"/>
          </a:soli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12" name="音频 11">
            <a:hlinkClick r:id="" action="ppaction://media"/>
            <a:extLst>
              <a:ext uri="{FF2B5EF4-FFF2-40B4-BE49-F238E27FC236}">
                <a16:creationId xmlns:a16="http://schemas.microsoft.com/office/drawing/2014/main" id="{5184FF03-1FD9-492F-932C-EEDF6CAB34B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2699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60"/>
                            </p:stCondLst>
                            <p:childTnLst>
                              <p:par>
                                <p:cTn id="1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145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145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145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/>
      <p:bldP spid="9" grpId="0"/>
      <p:bldP spid="10" grpId="0"/>
      <p:bldP spid="11" grpId="0"/>
      <p:bldP spid="14" grpId="0"/>
      <p:bldP spid="15" grpId="0"/>
      <p:bldP spid="16" grpId="0"/>
      <p:bldP spid="17" grpId="0"/>
      <p:bldP spid="18" grpId="0"/>
      <p:bldP spid="21" grpId="0"/>
      <p:bldP spid="23" grpId="0"/>
      <p:bldP spid="24" grpId="0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4a3246c6862fe351bf0498a385e1423b_0010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440172">
            <a:off x="4499992" y="3396596"/>
            <a:ext cx="4272136" cy="30972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图片 6" descr="4c423cb4ad11fe9e25ab8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280213">
            <a:off x="323528" y="620688"/>
            <a:ext cx="4516502" cy="3251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026081EC-0C69-46E4-9734-B5CF6BE858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23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71438" y="554983"/>
            <a:ext cx="8991600" cy="3785652"/>
            <a:chOff x="71438" y="554983"/>
            <a:chExt cx="8991600" cy="3785652"/>
          </a:xfrm>
        </p:grpSpPr>
        <p:pic>
          <p:nvPicPr>
            <p:cNvPr id="3" name="图片 2" descr="图片3.jpg"/>
            <p:cNvPicPr>
              <a:picLocks noChangeAspect="1"/>
            </p:cNvPicPr>
            <p:nvPr/>
          </p:nvPicPr>
          <p:blipFill>
            <a:blip r:embed="rId6" cstate="print"/>
            <a:srcRect r="81500" b="8307"/>
            <a:stretch>
              <a:fillRect/>
            </a:stretch>
          </p:blipFill>
          <p:spPr>
            <a:xfrm>
              <a:off x="513397" y="1772816"/>
              <a:ext cx="1922813" cy="2160000"/>
            </a:xfrm>
            <a:prstGeom prst="rect">
              <a:avLst/>
            </a:prstGeom>
          </p:spPr>
        </p:pic>
        <p:pic>
          <p:nvPicPr>
            <p:cNvPr id="4" name="图片 3" descr="图片3.jpg"/>
            <p:cNvPicPr>
              <a:picLocks noChangeAspect="1"/>
            </p:cNvPicPr>
            <p:nvPr/>
          </p:nvPicPr>
          <p:blipFill>
            <a:blip r:embed="rId6" cstate="print"/>
            <a:srcRect l="25987" r="55114" b="8307"/>
            <a:stretch>
              <a:fillRect/>
            </a:stretch>
          </p:blipFill>
          <p:spPr>
            <a:xfrm>
              <a:off x="2419993" y="1772816"/>
              <a:ext cx="1964316" cy="2160000"/>
            </a:xfrm>
            <a:prstGeom prst="rect">
              <a:avLst/>
            </a:prstGeom>
          </p:spPr>
        </p:pic>
        <p:pic>
          <p:nvPicPr>
            <p:cNvPr id="5" name="图片 4" descr="图片3.jpg"/>
            <p:cNvPicPr>
              <a:picLocks noChangeAspect="1"/>
            </p:cNvPicPr>
            <p:nvPr/>
          </p:nvPicPr>
          <p:blipFill>
            <a:blip r:embed="rId6" cstate="print"/>
            <a:srcRect l="78746" t="8307" r="780" b="-2116"/>
            <a:stretch>
              <a:fillRect/>
            </a:stretch>
          </p:blipFill>
          <p:spPr>
            <a:xfrm>
              <a:off x="6452438" y="1788582"/>
              <a:ext cx="2114669" cy="2196000"/>
            </a:xfrm>
            <a:prstGeom prst="rect">
              <a:avLst/>
            </a:prstGeom>
          </p:spPr>
        </p:pic>
        <p:pic>
          <p:nvPicPr>
            <p:cNvPr id="6" name="图片 5" descr="图片3.jpg"/>
            <p:cNvPicPr>
              <a:picLocks noChangeAspect="1"/>
            </p:cNvPicPr>
            <p:nvPr/>
          </p:nvPicPr>
          <p:blipFill>
            <a:blip r:embed="rId6" cstate="print"/>
            <a:srcRect l="51973" t="8307" r="27554" b="-2116"/>
            <a:stretch>
              <a:fillRect/>
            </a:stretch>
          </p:blipFill>
          <p:spPr>
            <a:xfrm>
              <a:off x="4364209" y="1788582"/>
              <a:ext cx="2114669" cy="2196000"/>
            </a:xfrm>
            <a:prstGeom prst="rect">
              <a:avLst/>
            </a:prstGeom>
          </p:spPr>
        </p:pic>
        <p:sp>
          <p:nvSpPr>
            <p:cNvPr id="7" name="Text Box 3"/>
            <p:cNvSpPr txBox="1">
              <a:spLocks noChangeArrowheads="1"/>
            </p:cNvSpPr>
            <p:nvPr/>
          </p:nvSpPr>
          <p:spPr bwMode="auto">
            <a:xfrm>
              <a:off x="71438" y="554983"/>
              <a:ext cx="8991600" cy="3785652"/>
            </a:xfrm>
            <a:prstGeom prst="rect">
              <a:avLst/>
            </a:prstGeom>
            <a:noFill/>
            <a:ln w="12700">
              <a:solidFill>
                <a:srgbClr val="00B0F0"/>
              </a:solidFill>
              <a:prstDash val="sysDash"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zh-CN" altLang="en-US" sz="30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例</a:t>
              </a:r>
              <a:r>
                <a:rPr lang="en-US" altLang="zh-CN" sz="30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5</a:t>
              </a:r>
              <a:r>
                <a:rPr lang="zh-CN" altLang="en-US" sz="30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、下列图象中，可能描述物体做竖直上抛运动的是（</a:t>
              </a:r>
              <a:r>
                <a:rPr lang="en-US" altLang="en-US" sz="30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     </a:t>
              </a:r>
              <a:r>
                <a:rPr lang="zh-CN" altLang="en-US" sz="30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）</a:t>
              </a:r>
              <a:endPara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949012" y="1005438"/>
            <a:ext cx="7207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en-US" altLang="zh-CN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zh-CN" alt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音频 9">
            <a:hlinkClick r:id="" action="ppaction://media"/>
            <a:extLst>
              <a:ext uri="{FF2B5EF4-FFF2-40B4-BE49-F238E27FC236}">
                <a16:creationId xmlns:a16="http://schemas.microsoft.com/office/drawing/2014/main" id="{9B4361EC-CB99-4D70-AEA5-F269D68854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19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bldLvl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组合 99"/>
          <p:cNvGrpSpPr/>
          <p:nvPr/>
        </p:nvGrpSpPr>
        <p:grpSpPr>
          <a:xfrm>
            <a:off x="5148064" y="3329368"/>
            <a:ext cx="3456384" cy="2979712"/>
            <a:chOff x="5148064" y="3329368"/>
            <a:chExt cx="3456384" cy="2979712"/>
          </a:xfrm>
        </p:grpSpPr>
        <p:sp>
          <p:nvSpPr>
            <p:cNvPr id="101" name="弧形 100"/>
            <p:cNvSpPr/>
            <p:nvPr/>
          </p:nvSpPr>
          <p:spPr bwMode="auto">
            <a:xfrm rot="10800000">
              <a:off x="5494195" y="3329368"/>
              <a:ext cx="2196000" cy="2880000"/>
            </a:xfrm>
            <a:prstGeom prst="arc">
              <a:avLst>
                <a:gd name="adj1" fmla="val 10891257"/>
                <a:gd name="adj2" fmla="val 21536350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grpSp>
          <p:nvGrpSpPr>
            <p:cNvPr id="102" name="组合 101"/>
            <p:cNvGrpSpPr/>
            <p:nvPr/>
          </p:nvGrpSpPr>
          <p:grpSpPr>
            <a:xfrm>
              <a:off x="5148064" y="3933056"/>
              <a:ext cx="3456384" cy="2376024"/>
              <a:chOff x="5148064" y="3933056"/>
              <a:chExt cx="3456384" cy="2376024"/>
            </a:xfrm>
          </p:grpSpPr>
          <p:grpSp>
            <p:nvGrpSpPr>
              <p:cNvPr id="103" name="组合 19"/>
              <p:cNvGrpSpPr/>
              <p:nvPr/>
            </p:nvGrpSpPr>
            <p:grpSpPr>
              <a:xfrm>
                <a:off x="5148064" y="3933056"/>
                <a:ext cx="3456384" cy="2376024"/>
                <a:chOff x="2987873" y="2237160"/>
                <a:chExt cx="3456384" cy="2376024"/>
              </a:xfrm>
            </p:grpSpPr>
            <p:sp>
              <p:nvSpPr>
                <p:cNvPr id="105" name="Line 5"/>
                <p:cNvSpPr>
                  <a:spLocks noChangeShapeType="1"/>
                </p:cNvSpPr>
                <p:nvPr/>
              </p:nvSpPr>
              <p:spPr bwMode="auto">
                <a:xfrm flipV="1">
                  <a:off x="3328879" y="2453184"/>
                  <a:ext cx="0" cy="216000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stealth" w="lg" len="lg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6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2988121" y="2237160"/>
                  <a:ext cx="503808" cy="46196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zh-CN" sz="2400" b="1" i="1" dirty="0">
                      <a:latin typeface="Times New Roman" pitchFamily="18" charset="0"/>
                      <a:cs typeface="Times New Roman" pitchFamily="18" charset="0"/>
                    </a:rPr>
                    <a:t>y</a:t>
                  </a:r>
                  <a:endParaRPr lang="en-US" altLang="zh-CN" sz="24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07" name="Line 7"/>
                <p:cNvSpPr>
                  <a:spLocks noChangeShapeType="1"/>
                </p:cNvSpPr>
                <p:nvPr/>
              </p:nvSpPr>
              <p:spPr bwMode="auto">
                <a:xfrm>
                  <a:off x="3313113" y="3101256"/>
                  <a:ext cx="277200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stealth" w="lg" len="lg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8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5975944" y="3062586"/>
                  <a:ext cx="468313" cy="4616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zh-CN" sz="2400" b="1" i="1" dirty="0">
                      <a:latin typeface="Times New Roman" pitchFamily="18" charset="0"/>
                      <a:cs typeface="Times New Roman" pitchFamily="18" charset="0"/>
                    </a:rPr>
                    <a:t>t</a:t>
                  </a:r>
                  <a:endParaRPr lang="en-US" altLang="zh-CN" sz="24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09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2987873" y="3029248"/>
                  <a:ext cx="431800" cy="4000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zh-CN" sz="2000" b="1" i="1" dirty="0">
                      <a:latin typeface="Times New Roman" pitchFamily="18" charset="0"/>
                      <a:cs typeface="Times New Roman" pitchFamily="18" charset="0"/>
                    </a:rPr>
                    <a:t>O</a:t>
                  </a:r>
                </a:p>
              </p:txBody>
            </p:sp>
          </p:grpSp>
          <p:cxnSp>
            <p:nvCxnSpPr>
              <p:cNvPr id="104" name="直接连接符 103"/>
              <p:cNvCxnSpPr/>
              <p:nvPr/>
            </p:nvCxnSpPr>
            <p:spPr>
              <a:xfrm>
                <a:off x="6594916" y="4808586"/>
                <a:ext cx="0" cy="140400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0" name="组合 89"/>
          <p:cNvGrpSpPr/>
          <p:nvPr/>
        </p:nvGrpSpPr>
        <p:grpSpPr>
          <a:xfrm>
            <a:off x="5108714" y="1404954"/>
            <a:ext cx="3384376" cy="3518636"/>
            <a:chOff x="2983630" y="1310854"/>
            <a:chExt cx="3384376" cy="3518636"/>
          </a:xfrm>
        </p:grpSpPr>
        <p:sp>
          <p:nvSpPr>
            <p:cNvPr id="91" name="弧形 90"/>
            <p:cNvSpPr/>
            <p:nvPr/>
          </p:nvSpPr>
          <p:spPr bwMode="auto">
            <a:xfrm>
              <a:off x="3404792" y="1949490"/>
              <a:ext cx="2196000" cy="2880000"/>
            </a:xfrm>
            <a:prstGeom prst="arc">
              <a:avLst>
                <a:gd name="adj1" fmla="val 10891257"/>
                <a:gd name="adj2" fmla="val 21536350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grpSp>
          <p:nvGrpSpPr>
            <p:cNvPr id="92" name="组合 91"/>
            <p:cNvGrpSpPr/>
            <p:nvPr/>
          </p:nvGrpSpPr>
          <p:grpSpPr>
            <a:xfrm>
              <a:off x="2983630" y="1310854"/>
              <a:ext cx="3384376" cy="2478186"/>
              <a:chOff x="5076056" y="1310854"/>
              <a:chExt cx="3384376" cy="2478186"/>
            </a:xfrm>
          </p:grpSpPr>
          <p:grpSp>
            <p:nvGrpSpPr>
              <p:cNvPr id="93" name="组合 92"/>
              <p:cNvGrpSpPr/>
              <p:nvPr/>
            </p:nvGrpSpPr>
            <p:grpSpPr>
              <a:xfrm>
                <a:off x="5076056" y="1310854"/>
                <a:ext cx="3384376" cy="2478186"/>
                <a:chOff x="2915865" y="2279254"/>
                <a:chExt cx="3384376" cy="2478186"/>
              </a:xfrm>
            </p:grpSpPr>
            <p:sp>
              <p:nvSpPr>
                <p:cNvPr id="95" name="Line 5"/>
                <p:cNvSpPr>
                  <a:spLocks noChangeShapeType="1"/>
                </p:cNvSpPr>
                <p:nvPr/>
              </p:nvSpPr>
              <p:spPr bwMode="auto">
                <a:xfrm flipV="1">
                  <a:off x="3328879" y="2561392"/>
                  <a:ext cx="0" cy="176400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stealth" w="lg" len="lg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96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2915865" y="2279254"/>
                  <a:ext cx="1008063" cy="46196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zh-CN" sz="2400" b="1" i="1" dirty="0">
                      <a:latin typeface="Times New Roman" pitchFamily="18" charset="0"/>
                      <a:cs typeface="Times New Roman" pitchFamily="18" charset="0"/>
                    </a:rPr>
                    <a:t>y</a:t>
                  </a:r>
                  <a:endParaRPr lang="en-US" altLang="zh-CN" sz="24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97" name="Line 7"/>
                <p:cNvSpPr>
                  <a:spLocks noChangeShapeType="1"/>
                </p:cNvSpPr>
                <p:nvPr/>
              </p:nvSpPr>
              <p:spPr bwMode="auto">
                <a:xfrm>
                  <a:off x="3313113" y="4340225"/>
                  <a:ext cx="277200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stealth" w="lg" len="lg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98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5831928" y="4295775"/>
                  <a:ext cx="468313" cy="4616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zh-CN" sz="2400" b="1" i="1" dirty="0">
                      <a:latin typeface="Times New Roman" pitchFamily="18" charset="0"/>
                      <a:cs typeface="Times New Roman" pitchFamily="18" charset="0"/>
                    </a:rPr>
                    <a:t>t</a:t>
                  </a:r>
                  <a:endParaRPr lang="en-US" altLang="zh-CN" sz="24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99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3098800" y="4262437"/>
                  <a:ext cx="431800" cy="4000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zh-CN" sz="2000" b="1" i="1">
                      <a:latin typeface="Times New Roman" pitchFamily="18" charset="0"/>
                      <a:cs typeface="Times New Roman" pitchFamily="18" charset="0"/>
                    </a:rPr>
                    <a:t>O</a:t>
                  </a:r>
                </a:p>
              </p:txBody>
            </p:sp>
          </p:grpSp>
          <p:cxnSp>
            <p:nvCxnSpPr>
              <p:cNvPr id="94" name="直接连接符 93"/>
              <p:cNvCxnSpPr/>
              <p:nvPr/>
            </p:nvCxnSpPr>
            <p:spPr>
              <a:xfrm>
                <a:off x="6601505" y="1923524"/>
                <a:ext cx="0" cy="147600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75430" y="4365104"/>
            <a:ext cx="1394307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170" tIns="46990" rIns="90170" bIns="46990" numCol="1" anchor="t" anchorCtr="0" compatLnSpc="1">
            <a:prstTxWarp prst="textNoShape">
              <a:avLst/>
            </a:prstTxWarp>
          </a:bodyPr>
          <a:lstStyle/>
          <a:p>
            <a:pPr lvl="0" eaLnBrk="1" hangingPunct="1">
              <a:spcBef>
                <a:spcPts val="0"/>
              </a:spcBef>
            </a:pPr>
            <a:r>
              <a:rPr lang="zh-CN" altLang="en-US" sz="2400" b="1" kern="0" dirty="0">
                <a:solidFill>
                  <a:srgbClr val="C00000"/>
                </a:solidFill>
                <a:latin typeface="+mn-lt"/>
                <a:ea typeface="楷体" pitchFamily="49" charset="-122"/>
                <a:cs typeface="Times New Roman" pitchFamily="18" charset="0"/>
              </a:rPr>
              <a:t>向下为</a:t>
            </a:r>
            <a:r>
              <a:rPr lang="en-US" altLang="zh-CN" sz="2400" b="1" kern="0" dirty="0">
                <a:solidFill>
                  <a:srgbClr val="C00000"/>
                </a:solidFill>
                <a:latin typeface="+mn-lt"/>
                <a:ea typeface="楷体" pitchFamily="49" charset="-122"/>
                <a:cs typeface="Times New Roman" pitchFamily="18" charset="0"/>
              </a:rPr>
              <a:t>+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8" name="组合 10"/>
          <p:cNvGrpSpPr/>
          <p:nvPr/>
        </p:nvGrpSpPr>
        <p:grpSpPr>
          <a:xfrm>
            <a:off x="1691680" y="4221088"/>
            <a:ext cx="2672530" cy="1791147"/>
            <a:chOff x="480862" y="404664"/>
            <a:chExt cx="3226993" cy="2452687"/>
          </a:xfrm>
        </p:grpSpPr>
        <p:grpSp>
          <p:nvGrpSpPr>
            <p:cNvPr id="11" name="组合 10"/>
            <p:cNvGrpSpPr/>
            <p:nvPr/>
          </p:nvGrpSpPr>
          <p:grpSpPr>
            <a:xfrm>
              <a:off x="480862" y="404664"/>
              <a:ext cx="3226993" cy="2452687"/>
              <a:chOff x="2785167" y="1885950"/>
              <a:chExt cx="3226993" cy="2452687"/>
            </a:xfrm>
          </p:grpSpPr>
          <p:sp>
            <p:nvSpPr>
              <p:cNvPr id="14" name="Line 5"/>
              <p:cNvSpPr>
                <a:spLocks noChangeShapeType="1"/>
              </p:cNvSpPr>
              <p:nvPr/>
            </p:nvSpPr>
            <p:spPr bwMode="auto">
              <a:xfrm flipV="1">
                <a:off x="3313113" y="2101850"/>
                <a:ext cx="0" cy="223678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" name="Text Box 6"/>
              <p:cNvSpPr txBox="1">
                <a:spLocks noChangeArrowheads="1"/>
              </p:cNvSpPr>
              <p:nvPr/>
            </p:nvSpPr>
            <p:spPr bwMode="auto">
              <a:xfrm>
                <a:off x="2915865" y="1885950"/>
                <a:ext cx="1008063" cy="4619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2400" b="1" i="1" dirty="0">
                    <a:latin typeface="Times New Roman" pitchFamily="18" charset="0"/>
                    <a:cs typeface="Times New Roman" pitchFamily="18" charset="0"/>
                  </a:rPr>
                  <a:t>v</a:t>
                </a:r>
                <a:endParaRPr lang="en-US" altLang="zh-CN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Line 7"/>
              <p:cNvSpPr>
                <a:spLocks noChangeShapeType="1"/>
              </p:cNvSpPr>
              <p:nvPr/>
            </p:nvSpPr>
            <p:spPr bwMode="auto">
              <a:xfrm>
                <a:off x="3313113" y="3268850"/>
                <a:ext cx="23749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" name="Text Box 8"/>
              <p:cNvSpPr txBox="1">
                <a:spLocks noChangeArrowheads="1"/>
              </p:cNvSpPr>
              <p:nvPr/>
            </p:nvSpPr>
            <p:spPr bwMode="auto">
              <a:xfrm>
                <a:off x="5543847" y="3215432"/>
                <a:ext cx="468313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2400" b="1" i="1" dirty="0">
                    <a:latin typeface="Times New Roman" pitchFamily="18" charset="0"/>
                    <a:cs typeface="Times New Roman" pitchFamily="18" charset="0"/>
                  </a:rPr>
                  <a:t>t</a:t>
                </a:r>
                <a:endParaRPr lang="en-US" altLang="zh-CN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Line 10"/>
              <p:cNvSpPr>
                <a:spLocks noChangeShapeType="1"/>
              </p:cNvSpPr>
              <p:nvPr/>
            </p:nvSpPr>
            <p:spPr bwMode="auto">
              <a:xfrm flipV="1">
                <a:off x="3313113" y="2462014"/>
                <a:ext cx="1762991" cy="158928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" name="Text Box 21"/>
              <p:cNvSpPr txBox="1">
                <a:spLocks noChangeArrowheads="1"/>
              </p:cNvSpPr>
              <p:nvPr/>
            </p:nvSpPr>
            <p:spPr bwMode="auto">
              <a:xfrm>
                <a:off x="2785167" y="3069190"/>
                <a:ext cx="431800" cy="40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2000" b="1" i="1" dirty="0">
                    <a:latin typeface="Times New Roman" pitchFamily="18" charset="0"/>
                    <a:cs typeface="Times New Roman" pitchFamily="18" charset="0"/>
                  </a:rPr>
                  <a:t>O</a:t>
                </a:r>
              </a:p>
            </p:txBody>
          </p:sp>
        </p:grpSp>
        <p:cxnSp>
          <p:nvCxnSpPr>
            <p:cNvPr id="13" name="直接连接符 12"/>
            <p:cNvCxnSpPr/>
            <p:nvPr/>
          </p:nvCxnSpPr>
          <p:spPr>
            <a:xfrm>
              <a:off x="2771800" y="1052736"/>
              <a:ext cx="0" cy="7200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2411760" y="5445224"/>
            <a:ext cx="113516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170" tIns="46990" rIns="90170" bIns="46990" numCol="1" anchor="t" anchorCtr="0" compatLnSpc="1">
            <a:prstTxWarp prst="textNoShape">
              <a:avLst/>
            </a:prstTxWarp>
          </a:bodyPr>
          <a:lstStyle/>
          <a:p>
            <a:pPr lvl="0" eaLnBrk="1" hangingPunct="1">
              <a:spcBef>
                <a:spcPts val="0"/>
              </a:spcBef>
            </a:pPr>
            <a:r>
              <a:rPr lang="en-US" altLang="zh-CN" b="1" kern="0" dirty="0">
                <a:solidFill>
                  <a:srgbClr val="7030A0"/>
                </a:solidFill>
                <a:latin typeface="+mn-lt"/>
                <a:ea typeface="楷体" pitchFamily="49" charset="-122"/>
                <a:cs typeface="Times New Roman" pitchFamily="18" charset="0"/>
              </a:rPr>
              <a:t>Upward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3275856" y="4725144"/>
            <a:ext cx="1439497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170" tIns="46990" rIns="90170" bIns="46990" numCol="1" anchor="t" anchorCtr="0" compatLnSpc="1">
            <a:prstTxWarp prst="textNoShape">
              <a:avLst/>
            </a:prstTxWarp>
          </a:bodyPr>
          <a:lstStyle/>
          <a:p>
            <a:pPr lvl="0" eaLnBrk="1" hangingPunct="1">
              <a:spcBef>
                <a:spcPts val="0"/>
              </a:spcBef>
            </a:pPr>
            <a:r>
              <a:rPr lang="en-US" altLang="zh-CN" b="1" kern="0" dirty="0">
                <a:solidFill>
                  <a:srgbClr val="7030A0"/>
                </a:solidFill>
                <a:latin typeface="+mn-lt"/>
                <a:ea typeface="楷体" pitchFamily="49" charset="-122"/>
                <a:cs typeface="Times New Roman" pitchFamily="18" charset="0"/>
              </a:rPr>
              <a:t>Downward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2241797" y="4235040"/>
            <a:ext cx="1135160" cy="1023748"/>
            <a:chOff x="2241797" y="4523072"/>
            <a:chExt cx="1135160" cy="1023748"/>
          </a:xfrm>
        </p:grpSpPr>
        <p:grpSp>
          <p:nvGrpSpPr>
            <p:cNvPr id="23" name="组合 47"/>
            <p:cNvGrpSpPr/>
            <p:nvPr/>
          </p:nvGrpSpPr>
          <p:grpSpPr>
            <a:xfrm>
              <a:off x="2646653" y="5097059"/>
              <a:ext cx="239257" cy="449761"/>
              <a:chOff x="2646653" y="5097059"/>
              <a:chExt cx="239257" cy="449761"/>
            </a:xfrm>
          </p:grpSpPr>
          <p:cxnSp>
            <p:nvCxnSpPr>
              <p:cNvPr id="25" name="直接箭头连接符 24"/>
              <p:cNvCxnSpPr/>
              <p:nvPr/>
            </p:nvCxnSpPr>
            <p:spPr bwMode="auto">
              <a:xfrm>
                <a:off x="2646653" y="5097059"/>
                <a:ext cx="162724" cy="330463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6" name="椭圆 25"/>
              <p:cNvSpPr/>
              <p:nvPr/>
            </p:nvSpPr>
            <p:spPr bwMode="auto">
              <a:xfrm>
                <a:off x="2813910" y="5474820"/>
                <a:ext cx="72000" cy="72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</a:endParaRPr>
              </a:p>
            </p:txBody>
          </p:sp>
        </p:grpSp>
        <p:sp>
          <p:nvSpPr>
            <p:cNvPr id="24" name="Rectangle 2"/>
            <p:cNvSpPr txBox="1">
              <a:spLocks noChangeArrowheads="1"/>
            </p:cNvSpPr>
            <p:nvPr/>
          </p:nvSpPr>
          <p:spPr bwMode="auto">
            <a:xfrm>
              <a:off x="2241797" y="4523072"/>
              <a:ext cx="1135160" cy="646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0170" tIns="46990" rIns="90170" bIns="46990" numCol="1" anchor="t" anchorCtr="0" compatLnSpc="1">
              <a:prstTxWarp prst="textNoShape">
                <a:avLst/>
              </a:prstTxWarp>
            </a:bodyPr>
            <a:lstStyle/>
            <a:p>
              <a:pPr lvl="0" eaLnBrk="1" hangingPunct="1">
                <a:spcBef>
                  <a:spcPts val="0"/>
                </a:spcBef>
              </a:pPr>
              <a:r>
                <a:rPr lang="en-US" altLang="zh-CN" b="1" kern="0" noProof="0" dirty="0">
                  <a:solidFill>
                    <a:schemeClr val="accent5">
                      <a:lumMod val="50000"/>
                    </a:schemeClr>
                  </a:solidFill>
                  <a:latin typeface="+mn-lt"/>
                  <a:ea typeface="楷体" pitchFamily="49" charset="-122"/>
                  <a:cs typeface="Times New Roman" pitchFamily="18" charset="0"/>
                </a:rPr>
                <a:t>Highest point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楷体" pitchFamily="49" charset="-122"/>
                <a:cs typeface="Times New Roman" pitchFamily="18" charset="0"/>
              </a:endParaRPr>
            </a:p>
          </p:txBody>
        </p:sp>
      </p:grpSp>
      <p:sp>
        <p:nvSpPr>
          <p:cNvPr id="43" name="Rectangle 2"/>
          <p:cNvSpPr txBox="1">
            <a:spLocks noChangeArrowheads="1"/>
          </p:cNvSpPr>
          <p:nvPr/>
        </p:nvSpPr>
        <p:spPr bwMode="auto">
          <a:xfrm>
            <a:off x="5436096" y="5377332"/>
            <a:ext cx="113516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170" tIns="46990" rIns="90170" bIns="46990" numCol="1" anchor="t" anchorCtr="0" compatLnSpc="1">
            <a:prstTxWarp prst="textNoShape">
              <a:avLst/>
            </a:prstTxWarp>
          </a:bodyPr>
          <a:lstStyle/>
          <a:p>
            <a:pPr lvl="0" eaLnBrk="1" hangingPunct="1">
              <a:spcBef>
                <a:spcPts val="0"/>
              </a:spcBef>
            </a:pPr>
            <a:r>
              <a:rPr lang="en-US" altLang="zh-CN" b="1" kern="0" dirty="0">
                <a:solidFill>
                  <a:srgbClr val="7030A0"/>
                </a:solidFill>
                <a:latin typeface="+mn-lt"/>
                <a:ea typeface="楷体" pitchFamily="49" charset="-122"/>
                <a:cs typeface="Times New Roman" pitchFamily="18" charset="0"/>
              </a:rPr>
              <a:t>Upward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44" name="Rectangle 2"/>
          <p:cNvSpPr txBox="1">
            <a:spLocks noChangeArrowheads="1"/>
          </p:cNvSpPr>
          <p:nvPr/>
        </p:nvSpPr>
        <p:spPr bwMode="auto">
          <a:xfrm>
            <a:off x="7020935" y="5085184"/>
            <a:ext cx="1439497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170" tIns="46990" rIns="90170" bIns="46990" numCol="1" anchor="t" anchorCtr="0" compatLnSpc="1">
            <a:prstTxWarp prst="textNoShape">
              <a:avLst/>
            </a:prstTxWarp>
          </a:bodyPr>
          <a:lstStyle/>
          <a:p>
            <a:pPr lvl="0" eaLnBrk="1" hangingPunct="1">
              <a:spcBef>
                <a:spcPts val="0"/>
              </a:spcBef>
            </a:pPr>
            <a:r>
              <a:rPr lang="en-US" altLang="zh-CN" b="1" kern="0" dirty="0">
                <a:solidFill>
                  <a:srgbClr val="7030A0"/>
                </a:solidFill>
                <a:latin typeface="+mn-lt"/>
                <a:ea typeface="楷体" pitchFamily="49" charset="-122"/>
                <a:cs typeface="Times New Roman" pitchFamily="18" charset="0"/>
              </a:rPr>
              <a:t>Downward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49" name="Rectangle 2"/>
          <p:cNvSpPr txBox="1">
            <a:spLocks noChangeArrowheads="1"/>
          </p:cNvSpPr>
          <p:nvPr/>
        </p:nvSpPr>
        <p:spPr bwMode="auto">
          <a:xfrm>
            <a:off x="217089" y="548680"/>
            <a:ext cx="259228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170" tIns="46990" rIns="90170" bIns="46990" numCol="1" anchor="t" anchorCtr="0" compatLnSpc="1">
            <a:prstTxWarp prst="textNoShape">
              <a:avLst/>
            </a:prstTxWarp>
          </a:bodyPr>
          <a:lstStyle/>
          <a:p>
            <a:pPr lvl="0" eaLnBrk="1" hangingPunct="1">
              <a:spcBef>
                <a:spcPts val="0"/>
              </a:spcBef>
            </a:pPr>
            <a:r>
              <a:rPr lang="zh-CN" altLang="en-US" sz="2800" b="1" kern="0" dirty="0">
                <a:latin typeface="+mn-lt"/>
                <a:ea typeface="+mn-ea"/>
                <a:cs typeface="Times New Roman" pitchFamily="18" charset="0"/>
              </a:rPr>
              <a:t>⑦图象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Times New Roman" pitchFamily="18" charset="0"/>
            </a:endParaRPr>
          </a:p>
        </p:txBody>
      </p:sp>
      <p:sp>
        <p:nvSpPr>
          <p:cNvPr id="50" name="Rectangle 2"/>
          <p:cNvSpPr txBox="1">
            <a:spLocks noChangeArrowheads="1"/>
          </p:cNvSpPr>
          <p:nvPr/>
        </p:nvSpPr>
        <p:spPr bwMode="auto">
          <a:xfrm>
            <a:off x="275430" y="1700808"/>
            <a:ext cx="1394307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170" tIns="46990" rIns="90170" bIns="46990" numCol="1" anchor="t" anchorCtr="0" compatLnSpc="1">
            <a:prstTxWarp prst="textNoShape">
              <a:avLst/>
            </a:prstTxWarp>
          </a:bodyPr>
          <a:lstStyle/>
          <a:p>
            <a:pPr lvl="0" eaLnBrk="1" hangingPunct="1">
              <a:spcBef>
                <a:spcPts val="0"/>
              </a:spcBef>
            </a:pPr>
            <a:r>
              <a:rPr lang="zh-CN" altLang="en-US" sz="2400" b="1" kern="0" dirty="0">
                <a:solidFill>
                  <a:srgbClr val="C00000"/>
                </a:solidFill>
                <a:latin typeface="+mn-lt"/>
                <a:ea typeface="楷体" pitchFamily="49" charset="-122"/>
                <a:cs typeface="Times New Roman" pitchFamily="18" charset="0"/>
              </a:rPr>
              <a:t>向上为</a:t>
            </a:r>
            <a:r>
              <a:rPr lang="en-US" altLang="zh-CN" sz="2400" b="1" kern="0" dirty="0">
                <a:solidFill>
                  <a:srgbClr val="C00000"/>
                </a:solidFill>
                <a:latin typeface="+mn-lt"/>
                <a:ea typeface="楷体" pitchFamily="49" charset="-122"/>
                <a:cs typeface="Times New Roman" pitchFamily="18" charset="0"/>
              </a:rPr>
              <a:t>+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1669737" y="1310854"/>
            <a:ext cx="2830255" cy="2109094"/>
            <a:chOff x="480862" y="404664"/>
            <a:chExt cx="3226993" cy="2452687"/>
          </a:xfrm>
        </p:grpSpPr>
        <p:grpSp>
          <p:nvGrpSpPr>
            <p:cNvPr id="52" name="组合 10"/>
            <p:cNvGrpSpPr/>
            <p:nvPr/>
          </p:nvGrpSpPr>
          <p:grpSpPr>
            <a:xfrm>
              <a:off x="480862" y="404664"/>
              <a:ext cx="3226993" cy="2452687"/>
              <a:chOff x="2785167" y="1885950"/>
              <a:chExt cx="3226993" cy="2452687"/>
            </a:xfrm>
          </p:grpSpPr>
          <p:sp>
            <p:nvSpPr>
              <p:cNvPr id="54" name="Line 5"/>
              <p:cNvSpPr>
                <a:spLocks noChangeShapeType="1"/>
              </p:cNvSpPr>
              <p:nvPr/>
            </p:nvSpPr>
            <p:spPr bwMode="auto">
              <a:xfrm flipV="1">
                <a:off x="3313113" y="2101850"/>
                <a:ext cx="0" cy="223678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" name="Text Box 6"/>
              <p:cNvSpPr txBox="1">
                <a:spLocks noChangeArrowheads="1"/>
              </p:cNvSpPr>
              <p:nvPr/>
            </p:nvSpPr>
            <p:spPr bwMode="auto">
              <a:xfrm>
                <a:off x="2915865" y="1885950"/>
                <a:ext cx="1008063" cy="4619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2400" b="1" i="1" dirty="0">
                    <a:latin typeface="Times New Roman" pitchFamily="18" charset="0"/>
                    <a:cs typeface="Times New Roman" pitchFamily="18" charset="0"/>
                  </a:rPr>
                  <a:t>v</a:t>
                </a:r>
                <a:endParaRPr lang="en-US" altLang="zh-CN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6" name="Line 7"/>
              <p:cNvSpPr>
                <a:spLocks noChangeShapeType="1"/>
              </p:cNvSpPr>
              <p:nvPr/>
            </p:nvSpPr>
            <p:spPr bwMode="auto">
              <a:xfrm>
                <a:off x="3313113" y="3268850"/>
                <a:ext cx="23749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" name="Text Box 8"/>
              <p:cNvSpPr txBox="1">
                <a:spLocks noChangeArrowheads="1"/>
              </p:cNvSpPr>
              <p:nvPr/>
            </p:nvSpPr>
            <p:spPr bwMode="auto">
              <a:xfrm>
                <a:off x="5543847" y="3215432"/>
                <a:ext cx="468313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2400" b="1" i="1" dirty="0">
                    <a:latin typeface="Times New Roman" pitchFamily="18" charset="0"/>
                    <a:cs typeface="Times New Roman" pitchFamily="18" charset="0"/>
                  </a:rPr>
                  <a:t>t</a:t>
                </a:r>
                <a:endParaRPr lang="en-US" altLang="zh-CN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8" name="Line 10"/>
              <p:cNvSpPr>
                <a:spLocks noChangeShapeType="1"/>
              </p:cNvSpPr>
              <p:nvPr/>
            </p:nvSpPr>
            <p:spPr bwMode="auto">
              <a:xfrm>
                <a:off x="3313114" y="2462014"/>
                <a:ext cx="1762991" cy="159320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" name="Text Box 21"/>
              <p:cNvSpPr txBox="1">
                <a:spLocks noChangeArrowheads="1"/>
              </p:cNvSpPr>
              <p:nvPr/>
            </p:nvSpPr>
            <p:spPr bwMode="auto">
              <a:xfrm>
                <a:off x="2785167" y="3069190"/>
                <a:ext cx="431800" cy="40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2000" b="1" i="1" dirty="0">
                    <a:latin typeface="Times New Roman" pitchFamily="18" charset="0"/>
                    <a:cs typeface="Times New Roman" pitchFamily="18" charset="0"/>
                  </a:rPr>
                  <a:t>O</a:t>
                </a:r>
              </a:p>
            </p:txBody>
          </p:sp>
        </p:grpSp>
        <p:cxnSp>
          <p:nvCxnSpPr>
            <p:cNvPr id="53" name="直接连接符 52"/>
            <p:cNvCxnSpPr/>
            <p:nvPr/>
          </p:nvCxnSpPr>
          <p:spPr>
            <a:xfrm>
              <a:off x="2771800" y="1853938"/>
              <a:ext cx="0" cy="7200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Rectangle 2"/>
          <p:cNvSpPr txBox="1">
            <a:spLocks noChangeArrowheads="1"/>
          </p:cNvSpPr>
          <p:nvPr/>
        </p:nvSpPr>
        <p:spPr bwMode="auto">
          <a:xfrm>
            <a:off x="2284713" y="1637184"/>
            <a:ext cx="113516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170" tIns="46990" rIns="90170" bIns="46990" numCol="1" anchor="t" anchorCtr="0" compatLnSpc="1">
            <a:prstTxWarp prst="textNoShape">
              <a:avLst/>
            </a:prstTxWarp>
          </a:bodyPr>
          <a:lstStyle/>
          <a:p>
            <a:pPr lvl="0" eaLnBrk="1" hangingPunct="1">
              <a:spcBef>
                <a:spcPts val="0"/>
              </a:spcBef>
            </a:pPr>
            <a:r>
              <a:rPr lang="en-US" altLang="zh-CN" b="1" kern="0" dirty="0">
                <a:solidFill>
                  <a:srgbClr val="7030A0"/>
                </a:solidFill>
                <a:latin typeface="+mn-lt"/>
                <a:ea typeface="楷体" pitchFamily="49" charset="-122"/>
                <a:cs typeface="Times New Roman" pitchFamily="18" charset="0"/>
              </a:rPr>
              <a:t>Upward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70" name="Rectangle 2"/>
          <p:cNvSpPr txBox="1">
            <a:spLocks noChangeArrowheads="1"/>
          </p:cNvSpPr>
          <p:nvPr/>
        </p:nvSpPr>
        <p:spPr bwMode="auto">
          <a:xfrm>
            <a:off x="2124391" y="2780928"/>
            <a:ext cx="1439497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170" tIns="46990" rIns="90170" bIns="46990" numCol="1" anchor="t" anchorCtr="0" compatLnSpc="1">
            <a:prstTxWarp prst="textNoShape">
              <a:avLst/>
            </a:prstTxWarp>
          </a:bodyPr>
          <a:lstStyle/>
          <a:p>
            <a:pPr lvl="0" eaLnBrk="1" hangingPunct="1">
              <a:spcBef>
                <a:spcPts val="0"/>
              </a:spcBef>
            </a:pPr>
            <a:r>
              <a:rPr lang="en-US" altLang="zh-CN" b="1" kern="0" dirty="0">
                <a:solidFill>
                  <a:srgbClr val="7030A0"/>
                </a:solidFill>
                <a:latin typeface="+mn-lt"/>
                <a:ea typeface="楷体" pitchFamily="49" charset="-122"/>
                <a:cs typeface="Times New Roman" pitchFamily="18" charset="0"/>
              </a:rPr>
              <a:t>Downward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71" name="组合 70"/>
          <p:cNvGrpSpPr/>
          <p:nvPr/>
        </p:nvGrpSpPr>
        <p:grpSpPr>
          <a:xfrm>
            <a:off x="2861410" y="1774070"/>
            <a:ext cx="1549606" cy="749172"/>
            <a:chOff x="2861410" y="4726398"/>
            <a:chExt cx="1549606" cy="749172"/>
          </a:xfrm>
        </p:grpSpPr>
        <p:grpSp>
          <p:nvGrpSpPr>
            <p:cNvPr id="72" name="组合 47"/>
            <p:cNvGrpSpPr/>
            <p:nvPr/>
          </p:nvGrpSpPr>
          <p:grpSpPr>
            <a:xfrm>
              <a:off x="2861410" y="5085184"/>
              <a:ext cx="358204" cy="390386"/>
              <a:chOff x="2861410" y="5085184"/>
              <a:chExt cx="358204" cy="390386"/>
            </a:xfrm>
          </p:grpSpPr>
          <p:cxnSp>
            <p:nvCxnSpPr>
              <p:cNvPr id="74" name="直接箭头连接符 73"/>
              <p:cNvCxnSpPr/>
              <p:nvPr/>
            </p:nvCxnSpPr>
            <p:spPr bwMode="auto">
              <a:xfrm flipH="1">
                <a:off x="2931614" y="5085184"/>
                <a:ext cx="288000" cy="32637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75" name="椭圆 74"/>
              <p:cNvSpPr/>
              <p:nvPr/>
            </p:nvSpPr>
            <p:spPr bwMode="auto">
              <a:xfrm>
                <a:off x="2861410" y="5403570"/>
                <a:ext cx="72000" cy="72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</a:endParaRPr>
              </a:p>
            </p:txBody>
          </p:sp>
        </p:grpSp>
        <p:sp>
          <p:nvSpPr>
            <p:cNvPr id="73" name="Rectangle 2"/>
            <p:cNvSpPr txBox="1">
              <a:spLocks noChangeArrowheads="1"/>
            </p:cNvSpPr>
            <p:nvPr/>
          </p:nvSpPr>
          <p:spPr bwMode="auto">
            <a:xfrm>
              <a:off x="3275856" y="4726398"/>
              <a:ext cx="1135160" cy="646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0170" tIns="46990" rIns="90170" bIns="46990" numCol="1" anchor="t" anchorCtr="0" compatLnSpc="1">
              <a:prstTxWarp prst="textNoShape">
                <a:avLst/>
              </a:prstTxWarp>
            </a:bodyPr>
            <a:lstStyle/>
            <a:p>
              <a:pPr lvl="0" eaLnBrk="1" hangingPunct="1">
                <a:spcBef>
                  <a:spcPts val="0"/>
                </a:spcBef>
              </a:pPr>
              <a:r>
                <a:rPr lang="en-US" altLang="zh-CN" b="1" kern="0" noProof="0" dirty="0">
                  <a:solidFill>
                    <a:schemeClr val="accent5">
                      <a:lumMod val="50000"/>
                    </a:schemeClr>
                  </a:solidFill>
                  <a:latin typeface="+mn-lt"/>
                  <a:ea typeface="楷体" pitchFamily="49" charset="-122"/>
                  <a:cs typeface="Times New Roman" pitchFamily="18" charset="0"/>
                </a:rPr>
                <a:t>Highest point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楷体" pitchFamily="49" charset="-122"/>
                <a:cs typeface="Times New Roman" pitchFamily="18" charset="0"/>
              </a:endParaRPr>
            </a:p>
          </p:txBody>
        </p:sp>
      </p:grpSp>
      <p:sp>
        <p:nvSpPr>
          <p:cNvPr id="81" name="Rectangle 2"/>
          <p:cNvSpPr txBox="1">
            <a:spLocks noChangeArrowheads="1"/>
          </p:cNvSpPr>
          <p:nvPr/>
        </p:nvSpPr>
        <p:spPr bwMode="auto">
          <a:xfrm>
            <a:off x="5508104" y="2420888"/>
            <a:ext cx="113516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170" tIns="46990" rIns="90170" bIns="46990" numCol="1" anchor="t" anchorCtr="0" compatLnSpc="1">
            <a:prstTxWarp prst="textNoShape">
              <a:avLst/>
            </a:prstTxWarp>
          </a:bodyPr>
          <a:lstStyle/>
          <a:p>
            <a:pPr lvl="0" eaLnBrk="1" hangingPunct="1">
              <a:spcBef>
                <a:spcPts val="0"/>
              </a:spcBef>
            </a:pPr>
            <a:r>
              <a:rPr lang="en-US" altLang="zh-CN" b="1" kern="0" dirty="0">
                <a:solidFill>
                  <a:srgbClr val="7030A0"/>
                </a:solidFill>
                <a:latin typeface="+mn-lt"/>
                <a:ea typeface="楷体" pitchFamily="49" charset="-122"/>
                <a:cs typeface="Times New Roman" pitchFamily="18" charset="0"/>
              </a:rPr>
              <a:t>Upward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82" name="Rectangle 2"/>
          <p:cNvSpPr txBox="1">
            <a:spLocks noChangeArrowheads="1"/>
          </p:cNvSpPr>
          <p:nvPr/>
        </p:nvSpPr>
        <p:spPr bwMode="auto">
          <a:xfrm>
            <a:off x="6948927" y="2636912"/>
            <a:ext cx="1439497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170" tIns="46990" rIns="90170" bIns="46990" numCol="1" anchor="t" anchorCtr="0" compatLnSpc="1">
            <a:prstTxWarp prst="textNoShape">
              <a:avLst/>
            </a:prstTxWarp>
          </a:bodyPr>
          <a:lstStyle/>
          <a:p>
            <a:pPr lvl="0" eaLnBrk="1" hangingPunct="1">
              <a:spcBef>
                <a:spcPts val="0"/>
              </a:spcBef>
            </a:pPr>
            <a:r>
              <a:rPr lang="en-US" altLang="zh-CN" b="1" kern="0" dirty="0">
                <a:solidFill>
                  <a:srgbClr val="7030A0"/>
                </a:solidFill>
                <a:latin typeface="+mn-lt"/>
                <a:ea typeface="楷体" pitchFamily="49" charset="-122"/>
                <a:cs typeface="Times New Roman" pitchFamily="18" charset="0"/>
              </a:rPr>
              <a:t>Downward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楷体" pitchFamily="49" charset="-122"/>
              <a:cs typeface="Times New Roman" pitchFamily="18" charset="0"/>
            </a:endParaRPr>
          </a:p>
        </p:txBody>
      </p:sp>
      <p:cxnSp>
        <p:nvCxnSpPr>
          <p:cNvPr id="83" name="直接连接符 82"/>
          <p:cNvCxnSpPr/>
          <p:nvPr/>
        </p:nvCxnSpPr>
        <p:spPr bwMode="auto">
          <a:xfrm rot="5400000">
            <a:off x="4561214" y="-733540"/>
            <a:ext cx="0" cy="9144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CC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84" name="矩形 83"/>
          <p:cNvSpPr>
            <a:spLocks noChangeArrowheads="1"/>
          </p:cNvSpPr>
          <p:nvPr/>
        </p:nvSpPr>
        <p:spPr bwMode="auto">
          <a:xfrm>
            <a:off x="1619672" y="137691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grpSp>
        <p:nvGrpSpPr>
          <p:cNvPr id="76" name="组合 75"/>
          <p:cNvGrpSpPr/>
          <p:nvPr/>
        </p:nvGrpSpPr>
        <p:grpSpPr>
          <a:xfrm>
            <a:off x="6594219" y="1414030"/>
            <a:ext cx="1506173" cy="666385"/>
            <a:chOff x="2861410" y="4809185"/>
            <a:chExt cx="1506173" cy="666385"/>
          </a:xfrm>
        </p:grpSpPr>
        <p:grpSp>
          <p:nvGrpSpPr>
            <p:cNvPr id="77" name="组合 47"/>
            <p:cNvGrpSpPr/>
            <p:nvPr/>
          </p:nvGrpSpPr>
          <p:grpSpPr>
            <a:xfrm>
              <a:off x="2861410" y="5085184"/>
              <a:ext cx="358204" cy="390386"/>
              <a:chOff x="2861410" y="5085184"/>
              <a:chExt cx="358204" cy="390386"/>
            </a:xfrm>
          </p:grpSpPr>
          <p:cxnSp>
            <p:nvCxnSpPr>
              <p:cNvPr id="79" name="直接箭头连接符 78"/>
              <p:cNvCxnSpPr/>
              <p:nvPr/>
            </p:nvCxnSpPr>
            <p:spPr bwMode="auto">
              <a:xfrm flipH="1">
                <a:off x="2931614" y="5085184"/>
                <a:ext cx="288000" cy="32637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80" name="椭圆 79"/>
              <p:cNvSpPr/>
              <p:nvPr/>
            </p:nvSpPr>
            <p:spPr bwMode="auto">
              <a:xfrm>
                <a:off x="2861410" y="5403570"/>
                <a:ext cx="72000" cy="72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</a:endParaRPr>
              </a:p>
            </p:txBody>
          </p:sp>
        </p:grpSp>
        <p:sp>
          <p:nvSpPr>
            <p:cNvPr id="78" name="Rectangle 2"/>
            <p:cNvSpPr txBox="1">
              <a:spLocks noChangeArrowheads="1"/>
            </p:cNvSpPr>
            <p:nvPr/>
          </p:nvSpPr>
          <p:spPr bwMode="auto">
            <a:xfrm>
              <a:off x="3232423" y="4809185"/>
              <a:ext cx="1135160" cy="646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0170" tIns="46990" rIns="90170" bIns="46990" numCol="1" anchor="t" anchorCtr="0" compatLnSpc="1">
              <a:prstTxWarp prst="textNoShape">
                <a:avLst/>
              </a:prstTxWarp>
            </a:bodyPr>
            <a:lstStyle/>
            <a:p>
              <a:pPr lvl="0" eaLnBrk="1" hangingPunct="1">
                <a:spcBef>
                  <a:spcPts val="0"/>
                </a:spcBef>
              </a:pPr>
              <a:r>
                <a:rPr lang="en-US" altLang="zh-CN" b="1" kern="0" noProof="0" dirty="0">
                  <a:solidFill>
                    <a:schemeClr val="accent5">
                      <a:lumMod val="50000"/>
                    </a:schemeClr>
                  </a:solidFill>
                  <a:latin typeface="+mn-lt"/>
                  <a:ea typeface="楷体" pitchFamily="49" charset="-122"/>
                  <a:cs typeface="Times New Roman" pitchFamily="18" charset="0"/>
                </a:rPr>
                <a:t>Highest point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楷体" pitchFamily="49" charset="-122"/>
                <a:cs typeface="Times New Roman" pitchFamily="18" charset="0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6555566" y="5925010"/>
            <a:ext cx="1616021" cy="646818"/>
            <a:chOff x="2861410" y="5162403"/>
            <a:chExt cx="1616021" cy="646818"/>
          </a:xfrm>
        </p:grpSpPr>
        <p:grpSp>
          <p:nvGrpSpPr>
            <p:cNvPr id="39" name="组合 47"/>
            <p:cNvGrpSpPr/>
            <p:nvPr/>
          </p:nvGrpSpPr>
          <p:grpSpPr>
            <a:xfrm>
              <a:off x="2861410" y="5403570"/>
              <a:ext cx="502127" cy="103508"/>
              <a:chOff x="2861410" y="5403570"/>
              <a:chExt cx="502127" cy="103508"/>
            </a:xfrm>
          </p:grpSpPr>
          <p:cxnSp>
            <p:nvCxnSpPr>
              <p:cNvPr id="41" name="直接箭头连接符 40"/>
              <p:cNvCxnSpPr/>
              <p:nvPr/>
            </p:nvCxnSpPr>
            <p:spPr bwMode="auto">
              <a:xfrm flipH="1" flipV="1">
                <a:off x="2944132" y="5486292"/>
                <a:ext cx="419405" cy="20786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42" name="椭圆 41"/>
              <p:cNvSpPr/>
              <p:nvPr/>
            </p:nvSpPr>
            <p:spPr bwMode="auto">
              <a:xfrm>
                <a:off x="2861410" y="5403570"/>
                <a:ext cx="72000" cy="72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</a:endParaRPr>
              </a:p>
            </p:txBody>
          </p:sp>
        </p:grpSp>
        <p:sp>
          <p:nvSpPr>
            <p:cNvPr id="40" name="Rectangle 2"/>
            <p:cNvSpPr txBox="1">
              <a:spLocks noChangeArrowheads="1"/>
            </p:cNvSpPr>
            <p:nvPr/>
          </p:nvSpPr>
          <p:spPr bwMode="auto">
            <a:xfrm>
              <a:off x="3342271" y="5162403"/>
              <a:ext cx="1135160" cy="646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0170" tIns="46990" rIns="90170" bIns="46990" numCol="1" anchor="t" anchorCtr="0" compatLnSpc="1">
              <a:prstTxWarp prst="textNoShape">
                <a:avLst/>
              </a:prstTxWarp>
            </a:bodyPr>
            <a:lstStyle/>
            <a:p>
              <a:pPr lvl="0" eaLnBrk="1" hangingPunct="1">
                <a:spcBef>
                  <a:spcPts val="0"/>
                </a:spcBef>
              </a:pPr>
              <a:r>
                <a:rPr lang="en-US" altLang="zh-CN" b="1" kern="0" noProof="0" dirty="0">
                  <a:solidFill>
                    <a:schemeClr val="accent5">
                      <a:lumMod val="50000"/>
                    </a:schemeClr>
                  </a:solidFill>
                  <a:latin typeface="+mn-lt"/>
                  <a:ea typeface="楷体" pitchFamily="49" charset="-122"/>
                  <a:cs typeface="Times New Roman" pitchFamily="18" charset="0"/>
                </a:rPr>
                <a:t>Highest point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楷体" pitchFamily="49" charset="-122"/>
                <a:cs typeface="Times New Roman" pitchFamily="18" charset="0"/>
              </a:endParaRPr>
            </a:p>
          </p:txBody>
        </p:sp>
      </p:grp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2AB8D75D-BD5C-4558-AC5E-3263862DA8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499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20" grpId="0"/>
      <p:bldP spid="21" grpId="0"/>
      <p:bldP spid="43" grpId="0"/>
      <p:bldP spid="44" grpId="0"/>
      <p:bldP spid="49" grpId="0"/>
      <p:bldP spid="50" grpId="0"/>
      <p:bldP spid="69" grpId="0"/>
      <p:bldP spid="70" grpId="0"/>
      <p:bldP spid="81" grpId="0"/>
      <p:bldP spid="82" grpId="0"/>
      <p:bldP spid="8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5497" y="116632"/>
            <a:ext cx="2520279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defTabSz="914400" eaLnBrk="1" latinLnBrk="0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5. </a:t>
            </a:r>
            <a:r>
              <a:rPr lang="zh-CN" alt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竖直上抛运动</a:t>
            </a:r>
            <a:endParaRPr lang="en-US" altLang="zh-CN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250825" y="692696"/>
            <a:ext cx="396113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170" tIns="46990" rIns="90170" bIns="46990" numCol="1" anchor="t" anchorCtr="0" compatLnSpc="1">
            <a:prstTxWarp prst="textNoShape">
              <a:avLst/>
            </a:prstTxWarp>
          </a:bodyPr>
          <a:lstStyle/>
          <a:p>
            <a:pPr lvl="0" eaLnBrk="1" hangingPunct="1">
              <a:spcBef>
                <a:spcPts val="0"/>
              </a:spcBef>
            </a:pPr>
            <a:r>
              <a:rPr lang="zh-CN" altLang="en-US" sz="2400" b="1" kern="0" dirty="0">
                <a:latin typeface="+mn-lt"/>
                <a:ea typeface="+mn-ea"/>
                <a:cs typeface="Times New Roman" pitchFamily="18" charset="0"/>
              </a:rPr>
              <a:t>① </a:t>
            </a:r>
            <a:r>
              <a:rPr kumimoji="0" lang="en-US" altLang="zh-CN" sz="2400" b="1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v</a:t>
            </a:r>
            <a:r>
              <a:rPr kumimoji="0" lang="en-US" altLang="zh-CN" sz="2400" b="1" i="1" u="none" strike="noStrike" kern="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i</a:t>
            </a:r>
            <a:r>
              <a:rPr lang="zh-CN" altLang="en-US" sz="2400" b="1" kern="0" dirty="0">
                <a:latin typeface="+mn-lt"/>
                <a:ea typeface="+mn-ea"/>
                <a:cs typeface="Times New Roman" pitchFamily="18" charset="0"/>
              </a:rPr>
              <a:t> 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≠ 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0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且竖直向上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Times New Roman" pitchFamily="18" charset="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251520" y="1196752"/>
            <a:ext cx="432048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170" tIns="46990" rIns="90170" bIns="46990" numCol="1" anchor="t" anchorCtr="0" compatLnSpc="1">
            <a:prstTxWarp prst="textNoShape">
              <a:avLst/>
            </a:prstTxWarp>
          </a:bodyPr>
          <a:lstStyle/>
          <a:p>
            <a:pPr lvl="0" eaLnBrk="1" hangingPunct="1">
              <a:spcBef>
                <a:spcPts val="0"/>
              </a:spcBef>
            </a:pPr>
            <a:r>
              <a:rPr lang="zh-CN" altLang="en-US" sz="2400" b="1" kern="0" dirty="0">
                <a:latin typeface="+mn-lt"/>
                <a:ea typeface="+mn-ea"/>
                <a:cs typeface="Times New Roman" pitchFamily="18" charset="0"/>
              </a:rPr>
              <a:t>② </a:t>
            </a:r>
            <a:r>
              <a:rPr kumimoji="0" lang="en-US" altLang="zh-CN" sz="2400" b="1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a</a:t>
            </a:r>
            <a:r>
              <a:rPr lang="zh-CN" altLang="en-US" sz="2400" b="1" kern="0" dirty="0">
                <a:latin typeface="+mn-lt"/>
                <a:ea typeface="+mn-ea"/>
                <a:cs typeface="Times New Roman" pitchFamily="18" charset="0"/>
              </a:rPr>
              <a:t> 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=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 </a:t>
            </a:r>
            <a:r>
              <a:rPr kumimoji="0" lang="en-US" altLang="zh-CN" sz="2400" b="1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g 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(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即只受重力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)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Times New Roman" pitchFamily="18" charset="0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251520" y="1725518"/>
            <a:ext cx="194421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170" tIns="46990" rIns="90170" bIns="46990" numCol="1" anchor="t" anchorCtr="0" compatLnSpc="1">
            <a:prstTxWarp prst="textNoShape">
              <a:avLst/>
            </a:prstTxWarp>
          </a:bodyPr>
          <a:lstStyle/>
          <a:p>
            <a:pPr lvl="0" eaLnBrk="1" hangingPunct="1">
              <a:spcBef>
                <a:spcPts val="0"/>
              </a:spcBef>
            </a:pPr>
            <a:r>
              <a:rPr lang="zh-CN" altLang="en-US" sz="2400" b="1" kern="0" dirty="0">
                <a:latin typeface="+mn-lt"/>
                <a:ea typeface="+mn-ea"/>
                <a:cs typeface="Times New Roman" pitchFamily="18" charset="0"/>
              </a:rPr>
              <a:t>③ 本质：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Times New Roman" pitchFamily="18" charset="0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1547664" y="1725518"/>
            <a:ext cx="266429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170" tIns="46990" rIns="90170" bIns="46990" numCol="1" anchor="t" anchorCtr="0" compatLnSpc="1">
            <a:prstTxWarp prst="textNoShape">
              <a:avLst/>
            </a:prstTxWarp>
          </a:bodyPr>
          <a:lstStyle/>
          <a:p>
            <a:pPr lvl="0" eaLnBrk="1" hangingPunct="1">
              <a:spcBef>
                <a:spcPts val="0"/>
              </a:spcBef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Times New Roman" pitchFamily="18" charset="0"/>
              </a:rPr>
              <a:t>匀变速直线运动</a:t>
            </a: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251520" y="2229574"/>
            <a:ext cx="194421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170" tIns="46990" rIns="90170" bIns="46990" numCol="1" anchor="t" anchorCtr="0" compatLnSpc="1">
            <a:prstTxWarp prst="textNoShape">
              <a:avLst/>
            </a:prstTxWarp>
          </a:bodyPr>
          <a:lstStyle/>
          <a:p>
            <a:pPr lvl="0" eaLnBrk="1" hangingPunct="1">
              <a:spcBef>
                <a:spcPts val="0"/>
              </a:spcBef>
            </a:pPr>
            <a:r>
              <a:rPr lang="zh-CN" altLang="en-US" sz="2400" b="1" kern="0" dirty="0">
                <a:latin typeface="+mn-lt"/>
                <a:ea typeface="+mn-ea"/>
                <a:cs typeface="Times New Roman" pitchFamily="18" charset="0"/>
              </a:rPr>
              <a:t>④ 对称性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Times New Roman" pitchFamily="18" charset="0"/>
            </a:endParaRPr>
          </a:p>
        </p:txBody>
      </p:sp>
      <p:sp>
        <p:nvSpPr>
          <p:cNvPr id="31" name="Rectangle 2"/>
          <p:cNvSpPr txBox="1">
            <a:spLocks noChangeArrowheads="1"/>
          </p:cNvSpPr>
          <p:nvPr/>
        </p:nvSpPr>
        <p:spPr bwMode="auto">
          <a:xfrm>
            <a:off x="251520" y="2733630"/>
            <a:ext cx="216024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170" tIns="46990" rIns="90170" bIns="46990" numCol="1" anchor="t" anchorCtr="0" compatLnSpc="1">
            <a:prstTxWarp prst="textNoShape">
              <a:avLst/>
            </a:prstTxWarp>
          </a:bodyPr>
          <a:lstStyle/>
          <a:p>
            <a:pPr lvl="0" eaLnBrk="1" hangingPunct="1">
              <a:spcBef>
                <a:spcPts val="0"/>
              </a:spcBef>
            </a:pPr>
            <a:r>
              <a:rPr lang="zh-CN" altLang="en-US" sz="2400" b="1" kern="0" dirty="0">
                <a:latin typeface="+mn-lt"/>
                <a:ea typeface="+mn-ea"/>
                <a:cs typeface="Times New Roman" pitchFamily="18" charset="0"/>
              </a:rPr>
              <a:t>⑤ 多解性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Times New Roman" pitchFamily="18" charset="0"/>
            </a:endParaRPr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251520" y="3237686"/>
            <a:ext cx="259228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170" tIns="46990" rIns="90170" bIns="46990" numCol="1" anchor="t" anchorCtr="0" compatLnSpc="1">
            <a:prstTxWarp prst="textNoShape">
              <a:avLst/>
            </a:prstTxWarp>
          </a:bodyPr>
          <a:lstStyle/>
          <a:p>
            <a:pPr lvl="0" eaLnBrk="1" hangingPunct="1">
              <a:spcBef>
                <a:spcPts val="0"/>
              </a:spcBef>
            </a:pPr>
            <a:r>
              <a:rPr lang="zh-CN" altLang="en-US" sz="2400" b="1" kern="0" dirty="0">
                <a:latin typeface="+mn-lt"/>
                <a:ea typeface="+mn-ea"/>
                <a:cs typeface="Times New Roman" pitchFamily="18" charset="0"/>
              </a:rPr>
              <a:t>⑥ 分析思路：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Times New Roman" pitchFamily="18" charset="0"/>
            </a:endParaRPr>
          </a:p>
        </p:txBody>
      </p:sp>
      <p:sp>
        <p:nvSpPr>
          <p:cNvPr id="36" name="Rectangle 2"/>
          <p:cNvSpPr txBox="1">
            <a:spLocks noChangeArrowheads="1"/>
          </p:cNvSpPr>
          <p:nvPr/>
        </p:nvSpPr>
        <p:spPr bwMode="auto">
          <a:xfrm>
            <a:off x="467544" y="3669734"/>
            <a:ext cx="288032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170" tIns="46990" rIns="90170" bIns="46990" numCol="1" anchor="t" anchorCtr="0" compatLnSpc="1">
            <a:prstTxWarp prst="textNoShape">
              <a:avLst/>
            </a:prstTxWarp>
          </a:bodyPr>
          <a:lstStyle/>
          <a:p>
            <a:pPr lvl="0" eaLnBrk="1" hangingPunct="1">
              <a:spcBef>
                <a:spcPts val="0"/>
              </a:spcBef>
            </a:pPr>
            <a:r>
              <a:rPr lang="en-US" altLang="zh-CN" sz="2400" b="1" kern="0" dirty="0" err="1">
                <a:solidFill>
                  <a:srgbClr val="0000CC"/>
                </a:solidFill>
                <a:latin typeface="+mn-lt"/>
                <a:ea typeface="楷体" pitchFamily="49" charset="-122"/>
                <a:cs typeface="Times New Roman" pitchFamily="18" charset="0"/>
              </a:rPr>
              <a:t>i</a:t>
            </a:r>
            <a:r>
              <a:rPr lang="en-US" altLang="zh-CN" sz="2400" b="1" kern="0" dirty="0">
                <a:solidFill>
                  <a:srgbClr val="0000CC"/>
                </a:solidFill>
                <a:latin typeface="+mn-lt"/>
                <a:ea typeface="楷体" pitchFamily="49" charset="-122"/>
                <a:cs typeface="Times New Roman" pitchFamily="18" charset="0"/>
              </a:rPr>
              <a:t>)</a:t>
            </a:r>
            <a:r>
              <a:rPr lang="en-US" altLang="zh-CN" sz="2400" b="1" kern="0" dirty="0">
                <a:latin typeface="+mn-lt"/>
                <a:ea typeface="楷体" pitchFamily="49" charset="-122"/>
                <a:cs typeface="Times New Roman" pitchFamily="18" charset="0"/>
              </a:rPr>
              <a:t>  </a:t>
            </a:r>
            <a:r>
              <a:rPr lang="zh-CN" altLang="en-US" sz="2400" b="1" kern="0" dirty="0">
                <a:latin typeface="+mn-lt"/>
                <a:ea typeface="楷体" pitchFamily="49" charset="-122"/>
                <a:cs typeface="Times New Roman" pitchFamily="18" charset="0"/>
              </a:rPr>
              <a:t>分段讨论 </a:t>
            </a:r>
            <a:r>
              <a:rPr lang="en-US" altLang="zh-CN" sz="2400" b="1" kern="0" dirty="0">
                <a:latin typeface="+mn-lt"/>
                <a:ea typeface="楷体" pitchFamily="49" charset="-122"/>
                <a:cs typeface="Times New Roman" pitchFamily="18" charset="0"/>
              </a:rPr>
              <a:t>— —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37" name="Rectangle 2"/>
          <p:cNvSpPr txBox="1">
            <a:spLocks noChangeArrowheads="1"/>
          </p:cNvSpPr>
          <p:nvPr/>
        </p:nvSpPr>
        <p:spPr bwMode="auto">
          <a:xfrm>
            <a:off x="395536" y="4725144"/>
            <a:ext cx="3168352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170" tIns="46990" rIns="90170" bIns="46990" numCol="1" anchor="t" anchorCtr="0" compatLnSpc="1">
            <a:prstTxWarp prst="textNoShape">
              <a:avLst/>
            </a:prstTxWarp>
          </a:bodyPr>
          <a:lstStyle/>
          <a:p>
            <a:pPr lvl="0" eaLnBrk="1" hangingPunct="1">
              <a:spcBef>
                <a:spcPts val="0"/>
              </a:spcBef>
            </a:pPr>
            <a:r>
              <a:rPr lang="en-US" altLang="zh-CN" sz="2400" b="1" kern="0" dirty="0">
                <a:solidFill>
                  <a:srgbClr val="0000CC"/>
                </a:solidFill>
                <a:latin typeface="+mn-lt"/>
                <a:ea typeface="楷体" pitchFamily="49" charset="-122"/>
                <a:cs typeface="Times New Roman" pitchFamily="18" charset="0"/>
              </a:rPr>
              <a:t>ii)</a:t>
            </a:r>
            <a:r>
              <a:rPr lang="en-US" altLang="zh-CN" sz="2400" b="1" kern="0" dirty="0">
                <a:latin typeface="+mn-lt"/>
                <a:ea typeface="楷体" pitchFamily="49" charset="-122"/>
                <a:cs typeface="Times New Roman" pitchFamily="18" charset="0"/>
              </a:rPr>
              <a:t>  </a:t>
            </a:r>
            <a:r>
              <a:rPr lang="zh-CN" altLang="en-US" sz="2400" b="1" kern="0" dirty="0">
                <a:latin typeface="+mn-lt"/>
                <a:ea typeface="楷体" pitchFamily="49" charset="-122"/>
                <a:cs typeface="Times New Roman" pitchFamily="18" charset="0"/>
              </a:rPr>
              <a:t>全程考虑 </a:t>
            </a:r>
            <a:r>
              <a:rPr lang="en-US" altLang="zh-CN" sz="2400" b="1" kern="0" dirty="0">
                <a:latin typeface="+mn-lt"/>
                <a:ea typeface="楷体" pitchFamily="49" charset="-122"/>
                <a:cs typeface="Times New Roman" pitchFamily="18" charset="0"/>
              </a:rPr>
              <a:t>— —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楷体" pitchFamily="49" charset="-122"/>
              <a:cs typeface="Times New Roman" pitchFamily="18" charset="0"/>
            </a:endParaRPr>
          </a:p>
        </p:txBody>
      </p:sp>
      <p:graphicFrame>
        <p:nvGraphicFramePr>
          <p:cNvPr id="38" name="Object 8"/>
          <p:cNvGraphicFramePr>
            <a:graphicFrameLocks noChangeAspect="1"/>
          </p:cNvGraphicFramePr>
          <p:nvPr/>
        </p:nvGraphicFramePr>
        <p:xfrm>
          <a:off x="836464" y="5213434"/>
          <a:ext cx="1422400" cy="46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16" name="公式" r:id="rId5" imgW="685800" imgH="228600" progId="Equation.3">
                  <p:embed/>
                </p:oleObj>
              </mc:Choice>
              <mc:Fallback>
                <p:oleObj name="公式" r:id="rId5" imgW="685800" imgH="2286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6464" y="5213434"/>
                        <a:ext cx="1422400" cy="468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4"/>
          <p:cNvGraphicFramePr>
            <a:graphicFrameLocks noChangeAspect="1"/>
          </p:cNvGraphicFramePr>
          <p:nvPr/>
        </p:nvGraphicFramePr>
        <p:xfrm>
          <a:off x="811818" y="5537283"/>
          <a:ext cx="1922462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17" name="公式" r:id="rId7" imgW="927000" imgH="393480" progId="Equation.3">
                  <p:embed/>
                </p:oleObj>
              </mc:Choice>
              <mc:Fallback>
                <p:oleObj name="公式" r:id="rId7" imgW="927000" imgH="393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818" y="5537283"/>
                        <a:ext cx="1922462" cy="808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2"/>
          <p:cNvSpPr txBox="1">
            <a:spLocks noChangeArrowheads="1"/>
          </p:cNvSpPr>
          <p:nvPr/>
        </p:nvSpPr>
        <p:spPr bwMode="auto">
          <a:xfrm>
            <a:off x="2036890" y="4653136"/>
            <a:ext cx="182491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170" tIns="46990" rIns="90170" bIns="46990" numCol="1" anchor="t" anchorCtr="0" compatLnSpc="1">
            <a:prstTxWarp prst="textNoShape">
              <a:avLst/>
            </a:prstTxWarp>
          </a:bodyPr>
          <a:lstStyle/>
          <a:p>
            <a:pPr lvl="0" eaLnBrk="1" hangingPunct="1">
              <a:spcBef>
                <a:spcPts val="0"/>
              </a:spcBef>
            </a:pPr>
            <a:r>
              <a:rPr lang="en-US" altLang="zh-CN" b="1" kern="0" dirty="0">
                <a:solidFill>
                  <a:srgbClr val="7030A0"/>
                </a:solidFill>
                <a:latin typeface="+mn-lt"/>
                <a:ea typeface="楷体" pitchFamily="49" charset="-122"/>
                <a:cs typeface="Times New Roman" pitchFamily="18" charset="0"/>
              </a:rPr>
              <a:t>(</a:t>
            </a:r>
            <a:r>
              <a:rPr lang="zh-CN" altLang="en-US" b="1" kern="0" dirty="0">
                <a:solidFill>
                  <a:srgbClr val="7030A0"/>
                </a:solidFill>
                <a:latin typeface="+mn-lt"/>
                <a:ea typeface="楷体" pitchFamily="49" charset="-122"/>
                <a:cs typeface="Times New Roman" pitchFamily="18" charset="0"/>
              </a:rPr>
              <a:t>向上为</a:t>
            </a:r>
            <a:r>
              <a:rPr lang="en-US" altLang="zh-CN" b="1" kern="0" dirty="0">
                <a:solidFill>
                  <a:srgbClr val="7030A0"/>
                </a:solidFill>
                <a:latin typeface="+mn-lt"/>
                <a:ea typeface="楷体" pitchFamily="49" charset="-122"/>
                <a:cs typeface="Times New Roman" pitchFamily="18" charset="0"/>
              </a:rPr>
              <a:t>+)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楷体" pitchFamily="49" charset="-122"/>
              <a:cs typeface="Times New Roman" pitchFamily="18" charset="0"/>
            </a:endParaRPr>
          </a:p>
        </p:txBody>
      </p:sp>
      <p:graphicFrame>
        <p:nvGraphicFramePr>
          <p:cNvPr id="41" name="Object 4"/>
          <p:cNvGraphicFramePr>
            <a:graphicFrameLocks noChangeAspect="1"/>
          </p:cNvGraphicFramePr>
          <p:nvPr/>
        </p:nvGraphicFramePr>
        <p:xfrm>
          <a:off x="822350" y="6282274"/>
          <a:ext cx="194945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18" name="公式" r:id="rId9" imgW="939600" imgH="253800" progId="Equation.3">
                  <p:embed/>
                </p:oleObj>
              </mc:Choice>
              <mc:Fallback>
                <p:oleObj name="公式" r:id="rId9" imgW="939600" imgH="2538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350" y="6282274"/>
                        <a:ext cx="1949450" cy="520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ectangle 2"/>
          <p:cNvSpPr txBox="1">
            <a:spLocks noChangeArrowheads="1"/>
          </p:cNvSpPr>
          <p:nvPr/>
        </p:nvSpPr>
        <p:spPr bwMode="auto">
          <a:xfrm>
            <a:off x="683568" y="4149080"/>
            <a:ext cx="395205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170" tIns="46990" rIns="90170" bIns="46990" numCol="1" anchor="t" anchorCtr="0" compatLnSpc="1">
            <a:prstTxWarp prst="textNoShape">
              <a:avLst/>
            </a:prstTxWarp>
          </a:bodyPr>
          <a:lstStyle/>
          <a:p>
            <a:pPr lvl="0" eaLnBrk="1" hangingPunct="1">
              <a:spcBef>
                <a:spcPts val="0"/>
              </a:spcBef>
            </a:pPr>
            <a:r>
              <a:rPr lang="zh-CN" altLang="en-US" sz="2400" b="1" kern="0" dirty="0">
                <a:latin typeface="+mn-lt"/>
                <a:ea typeface="楷体" pitchFamily="49" charset="-122"/>
                <a:cs typeface="Times New Roman" pitchFamily="18" charset="0"/>
              </a:rPr>
              <a:t>向上匀减速 </a:t>
            </a:r>
            <a:r>
              <a:rPr lang="en-US" altLang="zh-CN" sz="2400" b="1" kern="0" dirty="0">
                <a:latin typeface="+mn-lt"/>
                <a:ea typeface="楷体" pitchFamily="49" charset="-122"/>
                <a:cs typeface="Times New Roman" pitchFamily="18" charset="0"/>
              </a:rPr>
              <a:t>+ </a:t>
            </a:r>
            <a:r>
              <a:rPr lang="zh-CN" altLang="en-US" sz="2400" b="1" kern="0" dirty="0">
                <a:latin typeface="+mn-lt"/>
                <a:ea typeface="楷体" pitchFamily="49" charset="-122"/>
                <a:cs typeface="Times New Roman" pitchFamily="18" charset="0"/>
              </a:rPr>
              <a:t>自由落体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44" name="Rectangle 2"/>
          <p:cNvSpPr txBox="1">
            <a:spLocks noChangeArrowheads="1"/>
          </p:cNvSpPr>
          <p:nvPr/>
        </p:nvSpPr>
        <p:spPr bwMode="auto">
          <a:xfrm>
            <a:off x="4355976" y="692696"/>
            <a:ext cx="144016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170" tIns="46990" rIns="90170" bIns="46990" numCol="1" anchor="t" anchorCtr="0" compatLnSpc="1">
            <a:prstTxWarp prst="textNoShape">
              <a:avLst/>
            </a:prstTxWarp>
          </a:bodyPr>
          <a:lstStyle/>
          <a:p>
            <a:pPr lvl="0" eaLnBrk="1" hangingPunct="1">
              <a:spcBef>
                <a:spcPts val="0"/>
              </a:spcBef>
            </a:pPr>
            <a:r>
              <a:rPr lang="zh-CN" altLang="en-US" sz="2400" b="1" kern="0" dirty="0">
                <a:latin typeface="+mn-lt"/>
                <a:ea typeface="+mn-ea"/>
                <a:cs typeface="Times New Roman" pitchFamily="18" charset="0"/>
              </a:rPr>
              <a:t>⑦图象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Times New Roman" pitchFamily="18" charset="0"/>
            </a:endParaRPr>
          </a:p>
        </p:txBody>
      </p:sp>
      <p:sp>
        <p:nvSpPr>
          <p:cNvPr id="45" name="左大括号 44"/>
          <p:cNvSpPr/>
          <p:nvPr/>
        </p:nvSpPr>
        <p:spPr bwMode="auto">
          <a:xfrm>
            <a:off x="521592" y="5373216"/>
            <a:ext cx="252000" cy="129600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cxnSp>
        <p:nvCxnSpPr>
          <p:cNvPr id="46" name="直接连接符 45"/>
          <p:cNvCxnSpPr/>
          <p:nvPr/>
        </p:nvCxnSpPr>
        <p:spPr bwMode="auto">
          <a:xfrm>
            <a:off x="4211960" y="692695"/>
            <a:ext cx="0" cy="6084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7030A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47" name="Rectangle 2"/>
          <p:cNvSpPr txBox="1">
            <a:spLocks noChangeArrowheads="1"/>
          </p:cNvSpPr>
          <p:nvPr/>
        </p:nvSpPr>
        <p:spPr bwMode="auto">
          <a:xfrm>
            <a:off x="5059658" y="980728"/>
            <a:ext cx="167258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170" tIns="46990" rIns="90170" bIns="46990" numCol="1" anchor="t" anchorCtr="0" compatLnSpc="1">
            <a:prstTxWarp prst="textNoShape">
              <a:avLst/>
            </a:prstTxWarp>
          </a:bodyPr>
          <a:lstStyle/>
          <a:p>
            <a:pPr lvl="0" eaLnBrk="1" hangingPunct="1">
              <a:spcBef>
                <a:spcPts val="0"/>
              </a:spcBef>
            </a:pPr>
            <a:r>
              <a:rPr lang="en-US" altLang="zh-CN" sz="2400" b="1" kern="0" dirty="0">
                <a:solidFill>
                  <a:srgbClr val="C00000"/>
                </a:solidFill>
                <a:latin typeface="+mn-lt"/>
                <a:ea typeface="楷体" pitchFamily="49" charset="-122"/>
                <a:cs typeface="Times New Roman" pitchFamily="18" charset="0"/>
              </a:rPr>
              <a:t>(</a:t>
            </a:r>
            <a:r>
              <a:rPr lang="zh-CN" altLang="en-US" sz="2400" b="1" kern="0" dirty="0">
                <a:solidFill>
                  <a:srgbClr val="C00000"/>
                </a:solidFill>
                <a:latin typeface="+mn-lt"/>
                <a:ea typeface="楷体" pitchFamily="49" charset="-122"/>
                <a:cs typeface="Times New Roman" pitchFamily="18" charset="0"/>
              </a:rPr>
              <a:t>向上为</a:t>
            </a:r>
            <a:r>
              <a:rPr lang="en-US" altLang="zh-CN" sz="2400" b="1" kern="0" dirty="0">
                <a:solidFill>
                  <a:srgbClr val="C00000"/>
                </a:solidFill>
                <a:latin typeface="+mn-lt"/>
                <a:ea typeface="楷体" pitchFamily="49" charset="-122"/>
                <a:cs typeface="Times New Roman" pitchFamily="18" charset="0"/>
              </a:rPr>
              <a:t>+)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81" name="组合 80"/>
          <p:cNvGrpSpPr/>
          <p:nvPr/>
        </p:nvGrpSpPr>
        <p:grpSpPr>
          <a:xfrm>
            <a:off x="4970682" y="1583671"/>
            <a:ext cx="2830255" cy="2109094"/>
            <a:chOff x="4765517" y="1310854"/>
            <a:chExt cx="2830255" cy="2109094"/>
          </a:xfrm>
        </p:grpSpPr>
        <p:grpSp>
          <p:nvGrpSpPr>
            <p:cNvPr id="48" name="组合 47"/>
            <p:cNvGrpSpPr/>
            <p:nvPr/>
          </p:nvGrpSpPr>
          <p:grpSpPr>
            <a:xfrm>
              <a:off x="4765517" y="1310854"/>
              <a:ext cx="2830255" cy="2109094"/>
              <a:chOff x="480862" y="404664"/>
              <a:chExt cx="3226993" cy="2452687"/>
            </a:xfrm>
          </p:grpSpPr>
          <p:grpSp>
            <p:nvGrpSpPr>
              <p:cNvPr id="49" name="组合 10"/>
              <p:cNvGrpSpPr/>
              <p:nvPr/>
            </p:nvGrpSpPr>
            <p:grpSpPr>
              <a:xfrm>
                <a:off x="480862" y="404664"/>
                <a:ext cx="3226993" cy="2452687"/>
                <a:chOff x="2785167" y="1885950"/>
                <a:chExt cx="3226993" cy="2452687"/>
              </a:xfrm>
            </p:grpSpPr>
            <p:sp>
              <p:nvSpPr>
                <p:cNvPr id="51" name="Line 5"/>
                <p:cNvSpPr>
                  <a:spLocks noChangeShapeType="1"/>
                </p:cNvSpPr>
                <p:nvPr/>
              </p:nvSpPr>
              <p:spPr bwMode="auto">
                <a:xfrm flipV="1">
                  <a:off x="3313113" y="2101850"/>
                  <a:ext cx="0" cy="223678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stealth" w="lg" len="lg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2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2915865" y="1885950"/>
                  <a:ext cx="1008063" cy="46196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zh-CN" sz="2400" b="1" i="1" dirty="0">
                      <a:latin typeface="Times New Roman" pitchFamily="18" charset="0"/>
                      <a:cs typeface="Times New Roman" pitchFamily="18" charset="0"/>
                    </a:rPr>
                    <a:t>v</a:t>
                  </a:r>
                  <a:endParaRPr lang="en-US" altLang="zh-CN" sz="24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53" name="Line 7"/>
                <p:cNvSpPr>
                  <a:spLocks noChangeShapeType="1"/>
                </p:cNvSpPr>
                <p:nvPr/>
              </p:nvSpPr>
              <p:spPr bwMode="auto">
                <a:xfrm>
                  <a:off x="3313113" y="3268850"/>
                  <a:ext cx="237490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stealth" w="lg" len="lg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4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5543847" y="3215432"/>
                  <a:ext cx="468313" cy="4616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zh-CN" sz="2400" b="1" i="1" dirty="0">
                      <a:latin typeface="Times New Roman" pitchFamily="18" charset="0"/>
                      <a:cs typeface="Times New Roman" pitchFamily="18" charset="0"/>
                    </a:rPr>
                    <a:t>t</a:t>
                  </a:r>
                  <a:endParaRPr lang="en-US" altLang="zh-CN" sz="24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55" name="Line 10"/>
                <p:cNvSpPr>
                  <a:spLocks noChangeShapeType="1"/>
                </p:cNvSpPr>
                <p:nvPr/>
              </p:nvSpPr>
              <p:spPr bwMode="auto">
                <a:xfrm>
                  <a:off x="3313114" y="2462014"/>
                  <a:ext cx="1762991" cy="1593209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6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2785167" y="3069190"/>
                  <a:ext cx="431800" cy="4000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zh-CN" sz="2000" b="1" i="1" dirty="0">
                      <a:latin typeface="Times New Roman" pitchFamily="18" charset="0"/>
                      <a:cs typeface="Times New Roman" pitchFamily="18" charset="0"/>
                    </a:rPr>
                    <a:t>O</a:t>
                  </a:r>
                </a:p>
              </p:txBody>
            </p:sp>
          </p:grpSp>
          <p:cxnSp>
            <p:nvCxnSpPr>
              <p:cNvPr id="50" name="直接连接符 49"/>
              <p:cNvCxnSpPr/>
              <p:nvPr/>
            </p:nvCxnSpPr>
            <p:spPr>
              <a:xfrm>
                <a:off x="2771800" y="1853938"/>
                <a:ext cx="0" cy="72000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6" name="Rectangle 2"/>
            <p:cNvSpPr txBox="1">
              <a:spLocks noChangeArrowheads="1"/>
            </p:cNvSpPr>
            <p:nvPr/>
          </p:nvSpPr>
          <p:spPr bwMode="auto">
            <a:xfrm>
              <a:off x="5380493" y="1637184"/>
              <a:ext cx="1135160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0170" tIns="46990" rIns="90170" bIns="46990" numCol="1" anchor="t" anchorCtr="0" compatLnSpc="1">
              <a:prstTxWarp prst="textNoShape">
                <a:avLst/>
              </a:prstTxWarp>
            </a:bodyPr>
            <a:lstStyle/>
            <a:p>
              <a:pPr lvl="0" eaLnBrk="1" hangingPunct="1">
                <a:spcBef>
                  <a:spcPts val="0"/>
                </a:spcBef>
              </a:pPr>
              <a:r>
                <a:rPr lang="en-US" altLang="zh-CN" b="1" kern="0" dirty="0">
                  <a:solidFill>
                    <a:srgbClr val="7030A0"/>
                  </a:solidFill>
                  <a:latin typeface="+mn-lt"/>
                  <a:ea typeface="楷体" pitchFamily="49" charset="-122"/>
                  <a:cs typeface="Times New Roman" pitchFamily="18" charset="0"/>
                </a:rPr>
                <a:t>Upward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67" name="Rectangle 2"/>
            <p:cNvSpPr txBox="1">
              <a:spLocks noChangeArrowheads="1"/>
            </p:cNvSpPr>
            <p:nvPr/>
          </p:nvSpPr>
          <p:spPr bwMode="auto">
            <a:xfrm>
              <a:off x="5147500" y="2780928"/>
              <a:ext cx="1439497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0170" tIns="46990" rIns="90170" bIns="46990" numCol="1" anchor="t" anchorCtr="0" compatLnSpc="1">
              <a:prstTxWarp prst="textNoShape">
                <a:avLst/>
              </a:prstTxWarp>
            </a:bodyPr>
            <a:lstStyle/>
            <a:p>
              <a:pPr lvl="0" eaLnBrk="1" hangingPunct="1">
                <a:spcBef>
                  <a:spcPts val="0"/>
                </a:spcBef>
              </a:pPr>
              <a:r>
                <a:rPr lang="en-US" altLang="zh-CN" b="1" kern="0" dirty="0">
                  <a:solidFill>
                    <a:srgbClr val="7030A0"/>
                  </a:solidFill>
                  <a:latin typeface="+mn-lt"/>
                  <a:ea typeface="楷体" pitchFamily="49" charset="-122"/>
                  <a:cs typeface="Times New Roman" pitchFamily="18" charset="0"/>
                </a:rPr>
                <a:t>Downward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楷体" pitchFamily="49" charset="-122"/>
                <a:cs typeface="Times New Roman" pitchFamily="18" charset="0"/>
              </a:endParaRPr>
            </a:p>
          </p:txBody>
        </p:sp>
        <p:grpSp>
          <p:nvGrpSpPr>
            <p:cNvPr id="68" name="组合 67"/>
            <p:cNvGrpSpPr/>
            <p:nvPr/>
          </p:nvGrpSpPr>
          <p:grpSpPr>
            <a:xfrm>
              <a:off x="5957190" y="1774070"/>
              <a:ext cx="1549606" cy="749172"/>
              <a:chOff x="2861410" y="4726398"/>
              <a:chExt cx="1549606" cy="749172"/>
            </a:xfrm>
          </p:grpSpPr>
          <p:grpSp>
            <p:nvGrpSpPr>
              <p:cNvPr id="69" name="组合 47"/>
              <p:cNvGrpSpPr/>
              <p:nvPr/>
            </p:nvGrpSpPr>
            <p:grpSpPr>
              <a:xfrm>
                <a:off x="2861410" y="5085184"/>
                <a:ext cx="358204" cy="390386"/>
                <a:chOff x="2861410" y="5085184"/>
                <a:chExt cx="358204" cy="390386"/>
              </a:xfrm>
            </p:grpSpPr>
            <p:cxnSp>
              <p:nvCxnSpPr>
                <p:cNvPr id="71" name="直接箭头连接符 70"/>
                <p:cNvCxnSpPr/>
                <p:nvPr/>
              </p:nvCxnSpPr>
              <p:spPr bwMode="auto">
                <a:xfrm flipH="1">
                  <a:off x="2931614" y="5085184"/>
                  <a:ext cx="288000" cy="326370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72" name="椭圆 71"/>
                <p:cNvSpPr/>
                <p:nvPr/>
              </p:nvSpPr>
              <p:spPr bwMode="auto">
                <a:xfrm>
                  <a:off x="2861410" y="5403570"/>
                  <a:ext cx="72000" cy="72000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itchFamily="34" charset="0"/>
                    <a:buNone/>
                    <a:tabLst/>
                  </a:pPr>
                  <a:endParaRPr kumimoji="0" lang="zh-CN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宋体" pitchFamily="2" charset="-122"/>
                  </a:endParaRPr>
                </a:p>
              </p:txBody>
            </p:sp>
          </p:grpSp>
          <p:sp>
            <p:nvSpPr>
              <p:cNvPr id="70" name="Rectangle 2"/>
              <p:cNvSpPr txBox="1">
                <a:spLocks noChangeArrowheads="1"/>
              </p:cNvSpPr>
              <p:nvPr/>
            </p:nvSpPr>
            <p:spPr bwMode="auto">
              <a:xfrm>
                <a:off x="3275856" y="4726398"/>
                <a:ext cx="1135160" cy="6468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0170" tIns="46990" rIns="90170" bIns="46990" numCol="1" anchor="t" anchorCtr="0" compatLnSpc="1">
                <a:prstTxWarp prst="textNoShape">
                  <a:avLst/>
                </a:prstTxWarp>
              </a:bodyPr>
              <a:lstStyle/>
              <a:p>
                <a:pPr lvl="0" eaLnBrk="1" hangingPunct="1">
                  <a:spcBef>
                    <a:spcPts val="0"/>
                  </a:spcBef>
                </a:pPr>
                <a:r>
                  <a:rPr lang="en-US" altLang="zh-CN" b="1" kern="0" noProof="0" dirty="0">
                    <a:solidFill>
                      <a:schemeClr val="accent5">
                        <a:lumMod val="50000"/>
                      </a:schemeClr>
                    </a:solidFill>
                    <a:latin typeface="+mn-lt"/>
                    <a:ea typeface="楷体" pitchFamily="49" charset="-122"/>
                    <a:cs typeface="Times New Roman" pitchFamily="18" charset="0"/>
                  </a:rPr>
                  <a:t>Highest point</a:t>
                </a:r>
                <a:endPara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+mn-lt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005064"/>
            <a:ext cx="3474433" cy="2663732"/>
          </a:xfrm>
          <a:prstGeom prst="rect">
            <a:avLst/>
          </a:prstGeom>
        </p:spPr>
      </p:pic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24890AE5-2C7B-4B00-9D07-0E7EFC43F0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8121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4355902" y="1824500"/>
            <a:ext cx="468059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zh-CN" altLang="en-US" sz="3200" b="1" dirty="0">
                <a:ea typeface="楷体" pitchFamily="49" charset="-122"/>
              </a:rPr>
              <a:t>物体越</a:t>
            </a:r>
            <a:r>
              <a:rPr lang="zh-CN" altLang="en-US" sz="3200" b="1" dirty="0">
                <a:solidFill>
                  <a:srgbClr val="C00000"/>
                </a:solidFill>
                <a:ea typeface="楷体" pitchFamily="49" charset="-122"/>
              </a:rPr>
              <a:t>重</a:t>
            </a:r>
            <a:r>
              <a:rPr lang="zh-CN" altLang="en-US" sz="3200" b="1" dirty="0">
                <a:ea typeface="楷体" pitchFamily="49" charset="-122"/>
              </a:rPr>
              <a:t>，下落越</a:t>
            </a:r>
            <a:r>
              <a:rPr lang="zh-CN" altLang="en-US" sz="3200" b="1" dirty="0">
                <a:solidFill>
                  <a:srgbClr val="C00000"/>
                </a:solidFill>
                <a:ea typeface="楷体" pitchFamily="49" charset="-122"/>
              </a:rPr>
              <a:t>快</a:t>
            </a:r>
            <a:r>
              <a:rPr lang="zh-CN" altLang="en-US" sz="3200" b="1" dirty="0">
                <a:ea typeface="楷体" pitchFamily="49" charset="-122"/>
              </a:rPr>
              <a:t>。</a:t>
            </a:r>
          </a:p>
        </p:txBody>
      </p:sp>
      <p:grpSp>
        <p:nvGrpSpPr>
          <p:cNvPr id="6147" name="Group 3"/>
          <p:cNvGrpSpPr>
            <a:grpSpLocks/>
          </p:cNvGrpSpPr>
          <p:nvPr/>
        </p:nvGrpSpPr>
        <p:grpSpPr bwMode="auto">
          <a:xfrm>
            <a:off x="444252" y="1081187"/>
            <a:ext cx="3695700" cy="4364037"/>
            <a:chOff x="0" y="0"/>
            <a:chExt cx="2328" cy="2749"/>
          </a:xfrm>
        </p:grpSpPr>
        <p:pic>
          <p:nvPicPr>
            <p:cNvPr id="6148" name="Picture 2" descr="亚里士多德">
              <a:hlinkClick r:id="" action="ppaction://hlinkshowjump?jump=previousslide"/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0"/>
              <a:ext cx="2325" cy="2749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6149" name="Text Box 7"/>
            <p:cNvSpPr txBox="1">
              <a:spLocks noChangeArrowheads="1"/>
            </p:cNvSpPr>
            <p:nvPr/>
          </p:nvSpPr>
          <p:spPr bwMode="auto">
            <a:xfrm>
              <a:off x="16" y="2061"/>
              <a:ext cx="2304" cy="368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3200" b="1" dirty="0">
                  <a:solidFill>
                    <a:schemeClr val="tx2"/>
                  </a:solidFill>
                  <a:latin typeface="华文行楷" pitchFamily="2" charset="-122"/>
                  <a:ea typeface="华文行楷" pitchFamily="2" charset="-122"/>
                </a:rPr>
                <a:t>Aristotle</a:t>
              </a:r>
              <a:endParaRPr lang="zh-CN" altLang="en-US" sz="3200" b="1" dirty="0">
                <a:solidFill>
                  <a:schemeClr val="tx2"/>
                </a:solidFill>
                <a:latin typeface="华文行楷" pitchFamily="2" charset="-122"/>
                <a:ea typeface="华文行楷" pitchFamily="2" charset="-122"/>
              </a:endParaRPr>
            </a:p>
          </p:txBody>
        </p:sp>
        <p:sp>
          <p:nvSpPr>
            <p:cNvPr id="6150" name="Text Box 8"/>
            <p:cNvSpPr txBox="1">
              <a:spLocks noChangeArrowheads="1"/>
            </p:cNvSpPr>
            <p:nvPr/>
          </p:nvSpPr>
          <p:spPr bwMode="auto">
            <a:xfrm>
              <a:off x="24" y="2413"/>
              <a:ext cx="2304" cy="327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800" b="1" dirty="0">
                  <a:solidFill>
                    <a:schemeClr val="tx2"/>
                  </a:solidFill>
                  <a:latin typeface="华文行楷" pitchFamily="2" charset="-122"/>
                  <a:ea typeface="华文行楷" pitchFamily="2" charset="-122"/>
                </a:rPr>
                <a:t>384-322 BC</a:t>
              </a:r>
            </a:p>
          </p:txBody>
        </p:sp>
      </p:grpSp>
      <p:pic>
        <p:nvPicPr>
          <p:cNvPr id="8" name="图片 7" descr="143955790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48065" y="2671227"/>
            <a:ext cx="3363594" cy="3363594"/>
          </a:xfrm>
          <a:prstGeom prst="rect">
            <a:avLst/>
          </a:prstGeom>
        </p:spPr>
      </p:pic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81C8F20B-E764-41C2-AD29-D72E09A00F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664"/>
    </mc:Choice>
    <mc:Fallback>
      <p:transition spd="slow" advTm="69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146" grpId="0" bldLvl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51520" y="709265"/>
            <a:ext cx="3394075" cy="4879975"/>
            <a:chOff x="0" y="0"/>
            <a:chExt cx="2139" cy="3074"/>
          </a:xfrm>
        </p:grpSpPr>
        <p:pic>
          <p:nvPicPr>
            <p:cNvPr id="8196" name="Picture 2" descr="伽俐略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0"/>
              <a:ext cx="2139" cy="3039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8197" name="Text Box 6"/>
            <p:cNvSpPr txBox="1">
              <a:spLocks noChangeArrowheads="1"/>
            </p:cNvSpPr>
            <p:nvPr/>
          </p:nvSpPr>
          <p:spPr bwMode="auto">
            <a:xfrm>
              <a:off x="19" y="2747"/>
              <a:ext cx="2112" cy="327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800" b="1" dirty="0">
                  <a:latin typeface="华文行楷" pitchFamily="2" charset="-122"/>
                  <a:ea typeface="华文行楷" pitchFamily="2" charset="-122"/>
                </a:rPr>
                <a:t>1564-1642</a:t>
              </a:r>
            </a:p>
          </p:txBody>
        </p:sp>
        <p:sp>
          <p:nvSpPr>
            <p:cNvPr id="8198" name="Text Box 10"/>
            <p:cNvSpPr txBox="1">
              <a:spLocks noChangeArrowheads="1"/>
            </p:cNvSpPr>
            <p:nvPr/>
          </p:nvSpPr>
          <p:spPr bwMode="auto">
            <a:xfrm>
              <a:off x="19" y="2345"/>
              <a:ext cx="2112" cy="368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3200" b="1" dirty="0">
                  <a:latin typeface="华文行楷" pitchFamily="2" charset="-122"/>
                  <a:ea typeface="华文行楷" pitchFamily="2" charset="-122"/>
                </a:rPr>
                <a:t>Galileo</a:t>
              </a:r>
              <a:endParaRPr lang="zh-CN" altLang="en-US" sz="3200" b="1" dirty="0">
                <a:latin typeface="华文行楷" pitchFamily="2" charset="-122"/>
                <a:ea typeface="华文行楷" pitchFamily="2" charset="-122"/>
              </a:endParaRPr>
            </a:p>
          </p:txBody>
        </p:sp>
      </p:grp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3984302" y="622429"/>
            <a:ext cx="498018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zh-CN" alt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楷体" pitchFamily="49" charset="-122"/>
              </a:rPr>
              <a:t>假设：</a:t>
            </a:r>
            <a:r>
              <a:rPr lang="zh-CN" altLang="en-US" sz="3200" b="1" dirty="0">
                <a:ea typeface="楷体" pitchFamily="49" charset="-122"/>
              </a:rPr>
              <a:t>重的物体下落</a:t>
            </a:r>
            <a:r>
              <a:rPr lang="zh-CN" altLang="en-US" sz="3200" b="1" dirty="0">
                <a:solidFill>
                  <a:srgbClr val="C00000"/>
                </a:solidFill>
                <a:ea typeface="楷体" pitchFamily="49" charset="-122"/>
              </a:rPr>
              <a:t>快</a:t>
            </a:r>
          </a:p>
        </p:txBody>
      </p:sp>
      <p:sp>
        <p:nvSpPr>
          <p:cNvPr id="8217" name="Text Box 25"/>
          <p:cNvSpPr txBox="1">
            <a:spLocks noChangeArrowheads="1"/>
          </p:cNvSpPr>
          <p:nvPr/>
        </p:nvSpPr>
        <p:spPr bwMode="auto">
          <a:xfrm>
            <a:off x="3923928" y="5157192"/>
            <a:ext cx="498018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zh-CN" alt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楷体" pitchFamily="49" charset="-122"/>
              </a:rPr>
              <a:t>结论：</a:t>
            </a:r>
            <a:r>
              <a:rPr lang="zh-CN" altLang="en-US" sz="3200" b="1" dirty="0">
                <a:ea typeface="楷体" pitchFamily="49" charset="-122"/>
              </a:rPr>
              <a:t>重的物体下落</a:t>
            </a:r>
            <a:r>
              <a:rPr lang="zh-CN" altLang="en-US" sz="3200" b="1" dirty="0">
                <a:solidFill>
                  <a:srgbClr val="C00000"/>
                </a:solidFill>
                <a:ea typeface="楷体" pitchFamily="49" charset="-122"/>
              </a:rPr>
              <a:t>慢</a:t>
            </a:r>
          </a:p>
        </p:txBody>
      </p:sp>
      <p:sp>
        <p:nvSpPr>
          <p:cNvPr id="29" name="Text Box 25"/>
          <p:cNvSpPr txBox="1">
            <a:spLocks noChangeArrowheads="1"/>
          </p:cNvSpPr>
          <p:nvPr/>
        </p:nvSpPr>
        <p:spPr bwMode="auto">
          <a:xfrm>
            <a:off x="899592" y="5805264"/>
            <a:ext cx="6038801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zh-CN" alt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楷体" pitchFamily="49" charset="-122"/>
              </a:rPr>
              <a:t>物体下落快慢与物体轻重无关！</a:t>
            </a:r>
          </a:p>
        </p:txBody>
      </p:sp>
      <p:pic>
        <p:nvPicPr>
          <p:cNvPr id="31" name="Picture 4" descr="NA00178_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33800" y="1810098"/>
            <a:ext cx="762000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5" descr="NA00178_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29200" y="2162523"/>
            <a:ext cx="304800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Line 6"/>
          <p:cNvSpPr>
            <a:spLocks noChangeShapeType="1"/>
          </p:cNvSpPr>
          <p:nvPr/>
        </p:nvSpPr>
        <p:spPr bwMode="auto">
          <a:xfrm flipV="1">
            <a:off x="3657600" y="2467323"/>
            <a:ext cx="5410200" cy="0"/>
          </a:xfrm>
          <a:prstGeom prst="line">
            <a:avLst/>
          </a:prstGeom>
          <a:noFill/>
          <a:ln w="19050">
            <a:solidFill>
              <a:srgbClr val="00B05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>
            <a:off x="4038600" y="2467323"/>
            <a:ext cx="1295400" cy="2199620"/>
            <a:chOff x="4038600" y="2467323"/>
            <a:chExt cx="1295400" cy="2199620"/>
          </a:xfrm>
        </p:grpSpPr>
        <p:sp>
          <p:nvSpPr>
            <p:cNvPr id="34" name="Line 7"/>
            <p:cNvSpPr>
              <a:spLocks noChangeShapeType="1"/>
            </p:cNvSpPr>
            <p:nvPr/>
          </p:nvSpPr>
          <p:spPr bwMode="auto">
            <a:xfrm>
              <a:off x="4038600" y="2467323"/>
              <a:ext cx="0" cy="175260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" name="Text Box 9"/>
            <p:cNvSpPr txBox="1">
              <a:spLocks noChangeArrowheads="1"/>
            </p:cNvSpPr>
            <p:nvPr/>
          </p:nvSpPr>
          <p:spPr bwMode="auto">
            <a:xfrm>
              <a:off x="4038600" y="4143723"/>
              <a:ext cx="12954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zh-CN" sz="2800" b="1" dirty="0">
                  <a:latin typeface="华文新魏" pitchFamily="2" charset="-122"/>
                  <a:ea typeface="华文新魏" pitchFamily="2" charset="-122"/>
                </a:rPr>
                <a:t>V</a:t>
              </a:r>
              <a:r>
                <a:rPr kumimoji="1" lang="en-US" altLang="zh-CN" sz="2800" b="1" baseline="-25000" dirty="0">
                  <a:latin typeface="华文新魏" pitchFamily="2" charset="-122"/>
                  <a:ea typeface="华文新魏" pitchFamily="2" charset="-122"/>
                </a:rPr>
                <a:t>1 </a:t>
              </a:r>
              <a:r>
                <a:rPr kumimoji="1" lang="en-US" altLang="zh-CN" sz="2800" b="1" dirty="0">
                  <a:latin typeface="华文新魏" pitchFamily="2" charset="-122"/>
                  <a:ea typeface="华文新魏" pitchFamily="2" charset="-122"/>
                </a:rPr>
                <a:t>= 8</a:t>
              </a: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5105400" y="2467323"/>
            <a:ext cx="1356388" cy="1056620"/>
            <a:chOff x="5105400" y="2467323"/>
            <a:chExt cx="1356388" cy="1056620"/>
          </a:xfrm>
        </p:grpSpPr>
        <p:sp>
          <p:nvSpPr>
            <p:cNvPr id="35" name="Line 8"/>
            <p:cNvSpPr>
              <a:spLocks noChangeShapeType="1"/>
            </p:cNvSpPr>
            <p:nvPr/>
          </p:nvSpPr>
          <p:spPr bwMode="auto">
            <a:xfrm>
              <a:off x="5181600" y="2467323"/>
              <a:ext cx="0" cy="6096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" name="Text Box 10"/>
            <p:cNvSpPr txBox="1">
              <a:spLocks noChangeArrowheads="1"/>
            </p:cNvSpPr>
            <p:nvPr/>
          </p:nvSpPr>
          <p:spPr bwMode="auto">
            <a:xfrm>
              <a:off x="5105400" y="3000723"/>
              <a:ext cx="135638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zh-CN" sz="2800" b="1" dirty="0">
                  <a:latin typeface="华文新魏" pitchFamily="2" charset="-122"/>
                  <a:ea typeface="华文新魏" pitchFamily="2" charset="-122"/>
                </a:rPr>
                <a:t>V</a:t>
              </a:r>
              <a:r>
                <a:rPr kumimoji="1" lang="en-US" altLang="zh-CN" sz="2800" b="1" baseline="-25000" dirty="0">
                  <a:latin typeface="华文新魏" pitchFamily="2" charset="-122"/>
                  <a:ea typeface="华文新魏" pitchFamily="2" charset="-122"/>
                </a:rPr>
                <a:t>2 </a:t>
              </a:r>
              <a:r>
                <a:rPr kumimoji="1" lang="en-US" altLang="zh-CN" sz="2800" b="1" dirty="0">
                  <a:latin typeface="华文新魏" pitchFamily="2" charset="-122"/>
                  <a:ea typeface="华文新魏" pitchFamily="2" charset="-122"/>
                </a:rPr>
                <a:t>= 4</a:t>
              </a:r>
            </a:p>
          </p:txBody>
        </p:sp>
      </p:grpSp>
      <p:grpSp>
        <p:nvGrpSpPr>
          <p:cNvPr id="39" name="Group 12"/>
          <p:cNvGrpSpPr>
            <a:grpSpLocks/>
          </p:cNvGrpSpPr>
          <p:nvPr/>
        </p:nvGrpSpPr>
        <p:grpSpPr bwMode="auto">
          <a:xfrm>
            <a:off x="7010400" y="1268760"/>
            <a:ext cx="762000" cy="1198563"/>
            <a:chOff x="2352" y="1261"/>
            <a:chExt cx="480" cy="755"/>
          </a:xfrm>
        </p:grpSpPr>
        <p:pic>
          <p:nvPicPr>
            <p:cNvPr id="43" name="Picture 13" descr="NA00178_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352" y="1597"/>
              <a:ext cx="480" cy="4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14" descr="NA00178_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96" y="1261"/>
              <a:ext cx="192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" name="Line 15"/>
            <p:cNvSpPr>
              <a:spLocks noChangeShapeType="1"/>
            </p:cNvSpPr>
            <p:nvPr/>
          </p:nvSpPr>
          <p:spPr bwMode="auto">
            <a:xfrm>
              <a:off x="2592" y="1405"/>
              <a:ext cx="0" cy="24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0" name="Group 16"/>
          <p:cNvGrpSpPr>
            <a:grpSpLocks/>
          </p:cNvGrpSpPr>
          <p:nvPr/>
        </p:nvGrpSpPr>
        <p:grpSpPr bwMode="auto">
          <a:xfrm>
            <a:off x="6881815" y="2467324"/>
            <a:ext cx="1219200" cy="1836738"/>
            <a:chOff x="2271" y="1728"/>
            <a:chExt cx="768" cy="1157"/>
          </a:xfrm>
        </p:grpSpPr>
        <p:sp>
          <p:nvSpPr>
            <p:cNvPr id="41" name="Line 17"/>
            <p:cNvSpPr>
              <a:spLocks noChangeShapeType="1"/>
            </p:cNvSpPr>
            <p:nvPr/>
          </p:nvSpPr>
          <p:spPr bwMode="auto">
            <a:xfrm>
              <a:off x="2592" y="1728"/>
              <a:ext cx="0" cy="857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" name="Text Box 18"/>
            <p:cNvSpPr txBox="1">
              <a:spLocks noChangeArrowheads="1"/>
            </p:cNvSpPr>
            <p:nvPr/>
          </p:nvSpPr>
          <p:spPr bwMode="auto">
            <a:xfrm>
              <a:off x="2271" y="2555"/>
              <a:ext cx="76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1" lang="en-US" altLang="zh-CN" sz="2800" b="1" dirty="0">
                  <a:solidFill>
                    <a:schemeClr val="accent2"/>
                  </a:solidFill>
                  <a:latin typeface="华文新魏" pitchFamily="2" charset="-122"/>
                  <a:ea typeface="华文新魏" pitchFamily="2" charset="-122"/>
                </a:rPr>
                <a:t>V</a:t>
              </a:r>
              <a:r>
                <a:rPr kumimoji="1" lang="en-US" altLang="zh-CN" sz="2800" b="1" baseline="-25000" dirty="0">
                  <a:solidFill>
                    <a:schemeClr val="accent2"/>
                  </a:solidFill>
                  <a:latin typeface="华文新魏" pitchFamily="2" charset="-122"/>
                  <a:ea typeface="华文新魏" pitchFamily="2" charset="-122"/>
                </a:rPr>
                <a:t>12</a:t>
              </a:r>
              <a:endParaRPr kumimoji="1" lang="en-US" altLang="zh-CN" sz="2800" b="1" dirty="0">
                <a:solidFill>
                  <a:schemeClr val="accent2"/>
                </a:solidFill>
                <a:latin typeface="华文新魏" pitchFamily="2" charset="-122"/>
                <a:ea typeface="华文新魏" pitchFamily="2" charset="-122"/>
              </a:endParaRPr>
            </a:p>
          </p:txBody>
        </p:sp>
      </p:grpSp>
      <p:sp>
        <p:nvSpPr>
          <p:cNvPr id="48" name="Text Box 18"/>
          <p:cNvSpPr txBox="1">
            <a:spLocks noChangeArrowheads="1"/>
          </p:cNvSpPr>
          <p:nvPr/>
        </p:nvSpPr>
        <p:spPr bwMode="auto">
          <a:xfrm>
            <a:off x="6439613" y="4430772"/>
            <a:ext cx="2020819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zh-CN" sz="2800" b="1" dirty="0"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</a:rPr>
              <a:t>4&lt; </a:t>
            </a:r>
            <a:r>
              <a:rPr kumimoji="1" lang="en-US" altLang="zh-CN" sz="2800" b="1" dirty="0">
                <a:solidFill>
                  <a:schemeClr val="accent2"/>
                </a:solidFill>
                <a:latin typeface="华文新魏" pitchFamily="2" charset="-122"/>
                <a:ea typeface="华文新魏" pitchFamily="2" charset="-122"/>
              </a:rPr>
              <a:t>V</a:t>
            </a:r>
            <a:r>
              <a:rPr kumimoji="1" lang="en-US" altLang="zh-CN" sz="2800" b="1" baseline="-25000" dirty="0">
                <a:solidFill>
                  <a:schemeClr val="accent2"/>
                </a:solidFill>
                <a:latin typeface="华文新魏" pitchFamily="2" charset="-122"/>
                <a:ea typeface="华文新魏" pitchFamily="2" charset="-122"/>
              </a:rPr>
              <a:t>12 </a:t>
            </a:r>
            <a:r>
              <a:rPr kumimoji="1" lang="en-US" altLang="zh-CN" sz="2800" b="1" dirty="0">
                <a:latin typeface="华文新魏" pitchFamily="2" charset="-122"/>
                <a:ea typeface="华文新魏" pitchFamily="2" charset="-122"/>
              </a:rPr>
              <a:t>&lt; 8</a:t>
            </a:r>
            <a:endParaRPr kumimoji="1" lang="en-US" altLang="zh-CN" sz="2800" b="1" baseline="-25000" dirty="0"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26" name="乘号 25"/>
          <p:cNvSpPr/>
          <p:nvPr/>
        </p:nvSpPr>
        <p:spPr bwMode="auto">
          <a:xfrm rot="5400000">
            <a:off x="3756484" y="964552"/>
            <a:ext cx="4511352" cy="4176464"/>
          </a:xfrm>
          <a:prstGeom prst="mathMultiply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81DCA995-0071-468D-A823-CC53E19C0F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743"/>
    </mc:Choice>
    <mc:Fallback>
      <p:transition spd="slow" advTm="264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7" dur="80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8" dur="80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80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199" grpId="0" bldLvl="0" autoUpdateAnimBg="0"/>
      <p:bldP spid="8217" grpId="0" bldLvl="0" autoUpdateAnimBg="0"/>
      <p:bldP spid="29" grpId="0" animBg="1"/>
      <p:bldP spid="33" grpId="0" animBg="1"/>
      <p:bldP spid="48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50825" y="1428818"/>
            <a:ext cx="8569325" cy="792088"/>
          </a:xfrm>
          <a:noFill/>
        </p:spPr>
        <p:txBody>
          <a:bodyPr lIns="90170" tIns="46990" rIns="90170" bIns="46990"/>
          <a:lstStyle/>
          <a:p>
            <a:pPr eaLnBrk="1" hangingPunct="1">
              <a:buFontTx/>
              <a:buNone/>
            </a:pPr>
            <a:r>
              <a:rPr lang="zh-CN" altLang="en-US" b="1" dirty="0">
                <a:latin typeface="+mn-ea"/>
                <a:cs typeface="Times New Roman" pitchFamily="18" charset="0"/>
              </a:rPr>
              <a:t>物体只在重力作用下，从静止开始下落的运动。</a:t>
            </a:r>
            <a:endPara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ea"/>
              <a:cs typeface="Times New Roman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5497" y="622429"/>
            <a:ext cx="7488832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defTabSz="914400" eaLnBrk="1" latinLnBrk="0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tabLst/>
              <a:defRPr/>
            </a:pPr>
            <a:r>
              <a:rPr lang="zh-CN" alt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1</a:t>
            </a:r>
            <a:r>
              <a:rPr lang="en-US" altLang="zh-CN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. </a:t>
            </a:r>
            <a:r>
              <a:rPr lang="zh-CN" alt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自由落体运动 (</a:t>
            </a:r>
            <a:r>
              <a:rPr lang="en-US" altLang="zh-CN" sz="36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F</a:t>
            </a:r>
            <a:r>
              <a:rPr lang="zh-CN" altLang="en-US" sz="36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ree-fall </a:t>
            </a:r>
            <a:r>
              <a:rPr lang="en-US" altLang="zh-CN" sz="36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M</a:t>
            </a:r>
            <a:r>
              <a:rPr lang="zh-CN" altLang="en-US" sz="36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otion</a:t>
            </a:r>
            <a:r>
              <a:rPr lang="zh-CN" alt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)：</a:t>
            </a:r>
            <a:endParaRPr lang="en-US" altLang="zh-CN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1955830" y="1472714"/>
            <a:ext cx="864000" cy="576000"/>
          </a:xfrm>
          <a:prstGeom prst="ellipse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4788024" y="1468806"/>
            <a:ext cx="864000" cy="576000"/>
          </a:xfrm>
          <a:prstGeom prst="ellipse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7611045" y="295643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sp>
        <p:nvSpPr>
          <p:cNvPr id="12" name="Rectangle 2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35496" y="2710661"/>
            <a:ext cx="4752528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defTabSz="914400" eaLnBrk="1" latinLnBrk="0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2. </a:t>
            </a:r>
            <a:r>
              <a:rPr lang="zh-CN" alt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自由落体运动性质：</a:t>
            </a:r>
            <a:endParaRPr lang="en-US" altLang="zh-CN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54B4D671-238D-4A64-83F3-976BAF84979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028"/>
    </mc:Choice>
    <mc:Fallback>
      <p:transition spd="slow" advTm="220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8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6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242" grpId="0" uiExpand="1" build="p" animBg="1" autoUpdateAnimBg="0"/>
      <p:bldP spid="7" grpId="0" build="p" animBg="1" autoUpdateAnimBg="0"/>
      <p:bldP spid="8" grpId="0" animBg="1"/>
      <p:bldP spid="10" grpId="0" animBg="1"/>
      <p:bldP spid="11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1020990"/>
          <p:cNvPicPr>
            <a:picLocks noChangeAspect="1" noChangeArrowheads="1"/>
          </p:cNvPicPr>
          <p:nvPr/>
        </p:nvPicPr>
        <p:blipFill>
          <a:blip r:embed="rId4" cstate="print">
            <a:lum bright="6000" contrast="42000"/>
          </a:blip>
          <a:srcRect l="12701" r="9517" b="6944"/>
          <a:stretch>
            <a:fillRect/>
          </a:stretch>
        </p:blipFill>
        <p:spPr bwMode="auto">
          <a:xfrm>
            <a:off x="1944216" y="509330"/>
            <a:ext cx="5724128" cy="582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组合 4"/>
          <p:cNvGrpSpPr/>
          <p:nvPr/>
        </p:nvGrpSpPr>
        <p:grpSpPr>
          <a:xfrm>
            <a:off x="611560" y="509330"/>
            <a:ext cx="705000" cy="5871998"/>
            <a:chOff x="611560" y="509330"/>
            <a:chExt cx="705000" cy="5871998"/>
          </a:xfrm>
        </p:grpSpPr>
        <p:sp>
          <p:nvSpPr>
            <p:cNvPr id="4" name="矩形 3"/>
            <p:cNvSpPr/>
            <p:nvPr/>
          </p:nvSpPr>
          <p:spPr bwMode="auto">
            <a:xfrm>
              <a:off x="668488" y="509330"/>
              <a:ext cx="648072" cy="5822214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11560" y="509330"/>
              <a:ext cx="677108" cy="587199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3200" b="1" dirty="0">
                  <a:latin typeface="华文新魏" pitchFamily="2" charset="-122"/>
                  <a:ea typeface="华文新魏" pitchFamily="2" charset="-122"/>
                  <a:cs typeface="Times New Roman" pitchFamily="18" charset="0"/>
                </a:rPr>
                <a:t>用打点计时器研究自由落体运动</a:t>
              </a:r>
            </a:p>
          </p:txBody>
        </p:sp>
      </p:grp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1B424C44-3245-48C7-B1EE-229B16DA66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45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431"/>
    </mc:Choice>
    <mc:Fallback>
      <p:transition spd="slow" advTm="98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725A4F1B-07C1-4A5A-8C37-5C9F9AEEB90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70666" r:id="rId2" imgW="9142857" imgH="6857143"/>
        </mc:Choice>
        <mc:Fallback>
          <p:control r:id="rId2" imgW="9142857" imgH="6857143">
            <p:pic>
              <p:nvPicPr>
                <p:cNvPr id="2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0" cy="6858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196"/>
    </mc:Choice>
    <mc:Fallback>
      <p:transition spd="slow" advTm="192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50825" y="1428818"/>
            <a:ext cx="8569325" cy="792088"/>
          </a:xfrm>
          <a:noFill/>
        </p:spPr>
        <p:txBody>
          <a:bodyPr lIns="90170" tIns="46990" rIns="90170" bIns="46990"/>
          <a:lstStyle/>
          <a:p>
            <a:pPr eaLnBrk="1" hangingPunct="1">
              <a:buFontTx/>
              <a:buNone/>
            </a:pPr>
            <a:r>
              <a:rPr lang="zh-CN" altLang="en-US" b="1" dirty="0">
                <a:latin typeface="+mn-ea"/>
                <a:cs typeface="Times New Roman" pitchFamily="18" charset="0"/>
              </a:rPr>
              <a:t>物体只在重力作用下，从静止开始下落的运动。</a:t>
            </a:r>
            <a:endPara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ea"/>
              <a:cs typeface="Times New Roman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5497" y="622429"/>
            <a:ext cx="7488832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defTabSz="914400" eaLnBrk="1" latinLnBrk="0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tabLst/>
              <a:defRPr/>
            </a:pPr>
            <a:r>
              <a:rPr lang="zh-CN" alt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1</a:t>
            </a:r>
            <a:r>
              <a:rPr lang="en-US" altLang="zh-CN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. </a:t>
            </a:r>
            <a:r>
              <a:rPr lang="zh-CN" alt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自由落体运动 (</a:t>
            </a:r>
            <a:r>
              <a:rPr lang="en-US" altLang="zh-CN" sz="36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F</a:t>
            </a:r>
            <a:r>
              <a:rPr lang="zh-CN" altLang="en-US" sz="36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ree-fall </a:t>
            </a:r>
            <a:r>
              <a:rPr lang="en-US" altLang="zh-CN" sz="36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M</a:t>
            </a:r>
            <a:r>
              <a:rPr lang="zh-CN" altLang="en-US" sz="36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otion</a:t>
            </a:r>
            <a:r>
              <a:rPr lang="zh-CN" alt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)：</a:t>
            </a:r>
            <a:endParaRPr lang="en-US" altLang="zh-CN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1955830" y="1472714"/>
            <a:ext cx="864000" cy="576000"/>
          </a:xfrm>
          <a:prstGeom prst="ellipse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4788024" y="1468806"/>
            <a:ext cx="864000" cy="576000"/>
          </a:xfrm>
          <a:prstGeom prst="ellipse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7611045" y="295643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sp>
        <p:nvSpPr>
          <p:cNvPr id="12" name="Rectangle 2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35496" y="2710661"/>
            <a:ext cx="4752528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defTabSz="914400" eaLnBrk="1" latinLnBrk="0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2. </a:t>
            </a:r>
            <a:r>
              <a:rPr lang="zh-CN" alt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自由落体运动性质：</a:t>
            </a:r>
            <a:endParaRPr lang="en-US" altLang="zh-CN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9" name="文本框 1"/>
          <p:cNvSpPr txBox="1">
            <a:spLocks noChangeArrowheads="1"/>
          </p:cNvSpPr>
          <p:nvPr/>
        </p:nvSpPr>
        <p:spPr bwMode="auto">
          <a:xfrm>
            <a:off x="642911" y="3645024"/>
            <a:ext cx="5225234" cy="648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70" tIns="46990" rIns="90170" bIns="46990">
            <a:spAutoFit/>
          </a:bodyPr>
          <a:lstStyle/>
          <a:p>
            <a:pPr eaLnBrk="1" hangingPunct="1"/>
            <a:r>
              <a:rPr lang="en-US" altLang="zh-CN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v</a:t>
            </a:r>
            <a:r>
              <a:rPr lang="en-US" altLang="zh-CN" sz="3600" b="1" i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i</a:t>
            </a:r>
            <a:r>
              <a:rPr lang="en-US" altLang="zh-CN" sz="36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= 0</a:t>
            </a:r>
            <a:r>
              <a:rPr lang="zh-CN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的</a:t>
            </a:r>
            <a:r>
              <a:rPr lang="zh-CN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匀加速</a:t>
            </a:r>
            <a:r>
              <a:rPr lang="zh-CN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直线运动</a:t>
            </a:r>
          </a:p>
        </p:txBody>
      </p:sp>
      <p:grpSp>
        <p:nvGrpSpPr>
          <p:cNvPr id="34" name="组合 33"/>
          <p:cNvGrpSpPr/>
          <p:nvPr/>
        </p:nvGrpSpPr>
        <p:grpSpPr>
          <a:xfrm>
            <a:off x="7056784" y="1988840"/>
            <a:ext cx="2353029" cy="4404558"/>
            <a:chOff x="7056784" y="1988840"/>
            <a:chExt cx="2353029" cy="4404558"/>
          </a:xfrm>
        </p:grpSpPr>
        <p:pic>
          <p:nvPicPr>
            <p:cNvPr id="90114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l="69179" t="26382" r="15052" b="13407"/>
            <a:stretch>
              <a:fillRect/>
            </a:stretch>
          </p:blipFill>
          <p:spPr bwMode="auto">
            <a:xfrm>
              <a:off x="7056784" y="1988840"/>
              <a:ext cx="2051720" cy="4404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4" name="直接连接符 13"/>
            <p:cNvCxnSpPr/>
            <p:nvPr/>
          </p:nvCxnSpPr>
          <p:spPr bwMode="auto">
            <a:xfrm>
              <a:off x="8604448" y="2209031"/>
              <a:ext cx="216024" cy="0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直接连接符 14"/>
            <p:cNvCxnSpPr/>
            <p:nvPr/>
          </p:nvCxnSpPr>
          <p:spPr bwMode="auto">
            <a:xfrm>
              <a:off x="8605528" y="2337005"/>
              <a:ext cx="216024" cy="0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直接连接符 15"/>
            <p:cNvCxnSpPr/>
            <p:nvPr/>
          </p:nvCxnSpPr>
          <p:spPr bwMode="auto">
            <a:xfrm>
              <a:off x="8604448" y="2660662"/>
              <a:ext cx="216024" cy="0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直接连接符 16"/>
            <p:cNvCxnSpPr/>
            <p:nvPr/>
          </p:nvCxnSpPr>
          <p:spPr bwMode="auto">
            <a:xfrm>
              <a:off x="8604448" y="3201101"/>
              <a:ext cx="216024" cy="0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直接连接符 17"/>
            <p:cNvCxnSpPr/>
            <p:nvPr/>
          </p:nvCxnSpPr>
          <p:spPr bwMode="auto">
            <a:xfrm>
              <a:off x="8593217" y="3981314"/>
              <a:ext cx="216024" cy="0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直接连接符 18"/>
            <p:cNvCxnSpPr/>
            <p:nvPr/>
          </p:nvCxnSpPr>
          <p:spPr bwMode="auto">
            <a:xfrm>
              <a:off x="8605528" y="4977551"/>
              <a:ext cx="216024" cy="0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直接连接符 19"/>
            <p:cNvCxnSpPr/>
            <p:nvPr/>
          </p:nvCxnSpPr>
          <p:spPr bwMode="auto">
            <a:xfrm>
              <a:off x="8604448" y="6189054"/>
              <a:ext cx="216024" cy="0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直接箭头连接符 21"/>
            <p:cNvCxnSpPr/>
            <p:nvPr/>
          </p:nvCxnSpPr>
          <p:spPr bwMode="auto">
            <a:xfrm>
              <a:off x="8712081" y="2197156"/>
              <a:ext cx="0" cy="18000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cxnSp>
          <p:nvCxnSpPr>
            <p:cNvPr id="23" name="直接箭头连接符 22"/>
            <p:cNvCxnSpPr/>
            <p:nvPr/>
          </p:nvCxnSpPr>
          <p:spPr bwMode="auto">
            <a:xfrm>
              <a:off x="8724714" y="2349556"/>
              <a:ext cx="0" cy="32400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cxnSp>
          <p:nvCxnSpPr>
            <p:cNvPr id="24" name="直接箭头连接符 23"/>
            <p:cNvCxnSpPr/>
            <p:nvPr/>
          </p:nvCxnSpPr>
          <p:spPr bwMode="auto">
            <a:xfrm>
              <a:off x="8724714" y="2663956"/>
              <a:ext cx="0" cy="54000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cxnSp>
          <p:nvCxnSpPr>
            <p:cNvPr id="25" name="直接箭头连接符 24"/>
            <p:cNvCxnSpPr/>
            <p:nvPr/>
          </p:nvCxnSpPr>
          <p:spPr bwMode="auto">
            <a:xfrm>
              <a:off x="8723956" y="3212657"/>
              <a:ext cx="0" cy="75600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cxnSp>
          <p:nvCxnSpPr>
            <p:cNvPr id="26" name="直接箭头连接符 25"/>
            <p:cNvCxnSpPr/>
            <p:nvPr/>
          </p:nvCxnSpPr>
          <p:spPr bwMode="auto">
            <a:xfrm>
              <a:off x="8724714" y="3969144"/>
              <a:ext cx="0" cy="100800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cxnSp>
          <p:nvCxnSpPr>
            <p:cNvPr id="27" name="直接箭头连接符 26"/>
            <p:cNvCxnSpPr/>
            <p:nvPr/>
          </p:nvCxnSpPr>
          <p:spPr bwMode="auto">
            <a:xfrm>
              <a:off x="8724714" y="4964918"/>
              <a:ext cx="0" cy="122400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sp>
          <p:nvSpPr>
            <p:cNvPr id="28" name="TextBox 27"/>
            <p:cNvSpPr txBox="1"/>
            <p:nvPr/>
          </p:nvSpPr>
          <p:spPr>
            <a:xfrm>
              <a:off x="8771570" y="2060848"/>
              <a:ext cx="63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b="1" baseline="-25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zh-CN" altLang="en-US" b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772328" y="2276872"/>
              <a:ext cx="63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b="1" baseline="-25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zh-CN" altLang="en-US" b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772972" y="2699628"/>
              <a:ext cx="63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b="1" baseline="-25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zh-CN" altLang="en-US" b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772214" y="3359575"/>
              <a:ext cx="63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b="1" baseline="-25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endParaRPr lang="zh-CN" altLang="en-US" b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772328" y="4211796"/>
              <a:ext cx="63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b="1" baseline="-25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lang="zh-CN" altLang="en-US" b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772214" y="5363924"/>
              <a:ext cx="63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b="1" baseline="-25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endParaRPr lang="zh-CN" altLang="en-US" b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8" name="Text Box 5"/>
          <p:cNvSpPr txBox="1">
            <a:spLocks noChangeArrowheads="1"/>
          </p:cNvSpPr>
          <p:nvPr/>
        </p:nvSpPr>
        <p:spPr bwMode="auto">
          <a:xfrm>
            <a:off x="2370019" y="5774558"/>
            <a:ext cx="2994069" cy="523220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zh-CN" altLang="en-US" sz="2800" b="1" dirty="0">
                <a:solidFill>
                  <a:srgbClr val="0000CC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同一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地点，</a:t>
            </a:r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8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恒定</a:t>
            </a:r>
            <a:endParaRPr lang="zh-CN" altLang="en-US" sz="2800" dirty="0">
              <a:solidFill>
                <a:srgbClr val="C0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39" name="矩形 38"/>
          <p:cNvSpPr>
            <a:spLocks noChangeArrowheads="1"/>
          </p:cNvSpPr>
          <p:nvPr/>
        </p:nvSpPr>
        <p:spPr bwMode="auto">
          <a:xfrm>
            <a:off x="4874741" y="2471861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sp>
        <p:nvSpPr>
          <p:cNvPr id="40" name="矩形 39"/>
          <p:cNvSpPr/>
          <p:nvPr/>
        </p:nvSpPr>
        <p:spPr>
          <a:xfrm>
            <a:off x="883205" y="4635566"/>
            <a:ext cx="1526380" cy="523220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△</a:t>
            </a:r>
            <a:r>
              <a:rPr lang="en-US" altLang="zh-CN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altLang="zh-C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altLang="zh-CN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en-US" altLang="zh-CN" sz="2800" b="1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燕尾形箭头 1"/>
          <p:cNvSpPr/>
          <p:nvPr/>
        </p:nvSpPr>
        <p:spPr bwMode="auto">
          <a:xfrm>
            <a:off x="2646198" y="4725761"/>
            <a:ext cx="360000" cy="324000"/>
          </a:xfrm>
          <a:prstGeom prst="notchedRightArrow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矩形 34"/>
              <p:cNvSpPr/>
              <p:nvPr/>
            </p:nvSpPr>
            <p:spPr>
              <a:xfrm>
                <a:off x="3211756" y="4509120"/>
                <a:ext cx="1493374" cy="783804"/>
              </a:xfrm>
              <a:prstGeom prst="rect">
                <a:avLst/>
              </a:prstGeom>
              <a:noFill/>
              <a:ln w="19050">
                <a:solidFill>
                  <a:srgbClr val="00B0F0"/>
                </a:solidFill>
                <a:prstDash val="sysDash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solidFill>
                            <a:schemeClr val="tx1"/>
                          </a:solidFill>
                          <a:latin typeface="Cambria Math"/>
                          <a:cs typeface="Times New Roman" pitchFamily="18" charset="0"/>
                        </a:rPr>
                        <m:t>𝒂</m:t>
                      </m:r>
                      <m:r>
                        <a:rPr lang="en-US" altLang="zh-CN" sz="2400" b="1" i="1" smtClean="0">
                          <a:solidFill>
                            <a:schemeClr val="tx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∆</m:t>
                          </m:r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𝒙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𝑻</m:t>
                              </m:r>
                            </m:e>
                            <m:sup>
                              <m:r>
                                <a:rPr lang="en-US" altLang="zh-CN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5" name="矩形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1756" y="4509120"/>
                <a:ext cx="1493374" cy="78380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19050">
                <a:solidFill>
                  <a:srgbClr val="00B0F0"/>
                </a:solidFill>
                <a:prstDash val="sysDash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燕尾形箭头 35"/>
          <p:cNvSpPr/>
          <p:nvPr/>
        </p:nvSpPr>
        <p:spPr bwMode="auto">
          <a:xfrm rot="5400000">
            <a:off x="3720197" y="5383150"/>
            <a:ext cx="324000" cy="288000"/>
          </a:xfrm>
          <a:prstGeom prst="notchedRightArrow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14B9B11F-3943-4C5D-907C-E7104C0785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799"/>
    </mc:Choice>
    <mc:Fallback>
      <p:transition spd="slow" advTm="289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 autoUpdateAnimBg="0"/>
      <p:bldP spid="38" grpId="0" animBg="1"/>
      <p:bldP spid="39" grpId="0"/>
      <p:bldP spid="40" grpId="0" animBg="1"/>
      <p:bldP spid="2" grpId="0" animBg="1"/>
      <p:bldP spid="35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文本框 1"/>
          <p:cNvSpPr txBox="1">
            <a:spLocks noChangeArrowheads="1"/>
          </p:cNvSpPr>
          <p:nvPr/>
        </p:nvSpPr>
        <p:spPr bwMode="auto">
          <a:xfrm>
            <a:off x="179512" y="1897251"/>
            <a:ext cx="8928992" cy="1018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70" tIns="46990" rIns="90170" bIns="46990">
            <a:spAutoFit/>
          </a:bodyPr>
          <a:lstStyle/>
          <a:p>
            <a:r>
              <a:rPr lang="zh-CN" altLang="en-US" sz="3000" b="1" dirty="0">
                <a:latin typeface="Times New Roman" pitchFamily="18" charset="0"/>
                <a:cs typeface="Times New Roman" pitchFamily="18" charset="0"/>
              </a:rPr>
              <a:t>物体做自由落体运动的加速度</a:t>
            </a:r>
            <a:r>
              <a:rPr lang="zh-CN" altLang="en-US" sz="30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，</a:t>
            </a:r>
            <a:r>
              <a:rPr lang="zh-CN" altLang="en-US" sz="3000" b="1" dirty="0">
                <a:latin typeface="Times New Roman" pitchFamily="18" charset="0"/>
                <a:cs typeface="Times New Roman" pitchFamily="18" charset="0"/>
              </a:rPr>
              <a:t>也叫</a:t>
            </a:r>
            <a:r>
              <a:rPr lang="zh-CN" altLang="en-US" sz="3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重力加速度</a:t>
            </a:r>
            <a:r>
              <a:rPr lang="zh-CN" altLang="en-US" sz="3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。</a:t>
            </a:r>
            <a:endParaRPr lang="en-US" altLang="zh-CN" sz="3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  <a:p>
            <a:r>
              <a:rPr lang="en-US" altLang="zh-CN" sz="3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                                     </a:t>
            </a:r>
            <a:r>
              <a:rPr lang="zh-CN" alt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zh-CN" altLang="en-US" sz="3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</a:t>
            </a:r>
            <a:r>
              <a:rPr lang="en-US" altLang="zh-CN" sz="3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A</a:t>
            </a:r>
            <a:r>
              <a:rPr lang="zh-CN" altLang="en-US" sz="3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cceleration </a:t>
            </a:r>
            <a:r>
              <a:rPr lang="en-US" altLang="zh-CN" sz="3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due to gravity</a:t>
            </a:r>
            <a:r>
              <a:rPr lang="zh-CN" altLang="en-US" sz="3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)</a:t>
            </a:r>
            <a:endParaRPr lang="zh-CN" alt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1" name="文本框 6"/>
          <p:cNvSpPr txBox="1">
            <a:spLocks noChangeArrowheads="1"/>
          </p:cNvSpPr>
          <p:nvPr/>
        </p:nvSpPr>
        <p:spPr bwMode="auto">
          <a:xfrm>
            <a:off x="179512" y="3140968"/>
            <a:ext cx="2179714" cy="55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70" tIns="46990" rIns="90170" bIns="46990">
            <a:spAutoFit/>
          </a:bodyPr>
          <a:lstStyle/>
          <a:p>
            <a:r>
              <a:rPr lang="zh-CN" altLang="en-US" sz="3000" b="1" dirty="0">
                <a:latin typeface="Times New Roman" pitchFamily="18" charset="0"/>
                <a:cs typeface="Times New Roman" pitchFamily="18" charset="0"/>
              </a:rPr>
              <a:t>符号： </a:t>
            </a:r>
            <a:r>
              <a:rPr lang="en-US" sz="3000" b="1" i="1" dirty="0">
                <a:solidFill>
                  <a:srgbClr val="C00000"/>
                </a:solidFill>
                <a:latin typeface="+mn-lt"/>
                <a:cs typeface="Times New Roman" pitchFamily="18" charset="0"/>
              </a:rPr>
              <a:t>g</a:t>
            </a:r>
            <a:endParaRPr lang="zh-CN" altLang="en-US" sz="3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文本框 6"/>
          <p:cNvSpPr txBox="1">
            <a:spLocks noChangeArrowheads="1"/>
          </p:cNvSpPr>
          <p:nvPr/>
        </p:nvSpPr>
        <p:spPr bwMode="auto">
          <a:xfrm>
            <a:off x="179512" y="3933056"/>
            <a:ext cx="4359428" cy="55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70" tIns="46990" rIns="90170" bIns="46990">
            <a:spAutoFit/>
          </a:bodyPr>
          <a:lstStyle/>
          <a:p>
            <a:r>
              <a:rPr lang="zh-CN" altLang="en-US" sz="3000" b="1" dirty="0">
                <a:latin typeface="宋体" pitchFamily="2" charset="-122"/>
              </a:rPr>
              <a:t>方向：</a:t>
            </a:r>
            <a:r>
              <a:rPr lang="zh-CN" altLang="en-US" sz="3000" b="1" dirty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竖直</a:t>
            </a:r>
            <a:r>
              <a:rPr lang="zh-CN" altLang="en-US" sz="3000" b="1" dirty="0">
                <a:latin typeface="+mn-ea"/>
                <a:ea typeface="+mn-ea"/>
              </a:rPr>
              <a:t>向下</a:t>
            </a:r>
          </a:p>
        </p:txBody>
      </p:sp>
      <p:sp>
        <p:nvSpPr>
          <p:cNvPr id="5" name="文本框 6"/>
          <p:cNvSpPr txBox="1">
            <a:spLocks noChangeArrowheads="1"/>
          </p:cNvSpPr>
          <p:nvPr/>
        </p:nvSpPr>
        <p:spPr bwMode="auto">
          <a:xfrm>
            <a:off x="179512" y="4797152"/>
            <a:ext cx="1983164" cy="55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70" tIns="46990" rIns="90170" bIns="46990">
            <a:spAutoFit/>
          </a:bodyPr>
          <a:lstStyle/>
          <a:p>
            <a:r>
              <a:rPr lang="zh-CN" altLang="en-US" sz="3000" b="1" dirty="0">
                <a:latin typeface="宋体" pitchFamily="2" charset="-122"/>
              </a:rPr>
              <a:t>大小：</a:t>
            </a:r>
          </a:p>
        </p:txBody>
      </p:sp>
      <p:sp>
        <p:nvSpPr>
          <p:cNvPr id="6" name="Rectangle 2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35496" y="572487"/>
            <a:ext cx="6840760" cy="120032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defTabSz="914400" eaLnBrk="1" latinLnBrk="0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3. </a:t>
            </a:r>
            <a:r>
              <a:rPr lang="zh-CN" alt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自由落体加速度</a:t>
            </a:r>
            <a:endParaRPr lang="en-US" altLang="zh-CN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  <a:p>
            <a:pPr marL="342900" marR="0" lvl="0" indent="-342900" algn="r" defTabSz="914400" eaLnBrk="1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zh-CN" alt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</a:t>
            </a:r>
            <a:r>
              <a:rPr lang="en-US" altLang="zh-CN" sz="36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Acceleration due to Gravity</a:t>
            </a:r>
            <a:r>
              <a:rPr lang="zh-CN" alt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)：</a:t>
            </a:r>
            <a:endParaRPr lang="en-US" altLang="zh-CN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437302" y="4844450"/>
            <a:ext cx="312457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000" b="1" dirty="0">
                <a:solidFill>
                  <a:srgbClr val="0000CC"/>
                </a:solidFill>
                <a:latin typeface="+mn-ea"/>
                <a:ea typeface="+mn-ea"/>
                <a:cs typeface="Times New Roman" pitchFamily="18" charset="0"/>
              </a:rPr>
              <a:t>同一</a:t>
            </a:r>
            <a:r>
              <a:rPr lang="zh-CN" altLang="en-US" sz="3000" b="1" dirty="0">
                <a:latin typeface="+mn-ea"/>
                <a:ea typeface="+mn-ea"/>
                <a:cs typeface="Times New Roman" pitchFamily="18" charset="0"/>
              </a:rPr>
              <a:t>地点，</a:t>
            </a:r>
            <a:r>
              <a:rPr lang="en-US" altLang="zh-CN" sz="3000" b="1" i="1" dirty="0">
                <a:latin typeface="+mn-lt"/>
                <a:ea typeface="+mn-ea"/>
                <a:cs typeface="Times New Roman" pitchFamily="18" charset="0"/>
              </a:rPr>
              <a:t>g</a:t>
            </a:r>
            <a:r>
              <a:rPr lang="zh-CN" altLang="en-US" sz="3000" b="1" dirty="0">
                <a:solidFill>
                  <a:srgbClr val="C00000"/>
                </a:solidFill>
                <a:latin typeface="+mn-ea"/>
                <a:ea typeface="+mn-ea"/>
                <a:cs typeface="Times New Roman" pitchFamily="18" charset="0"/>
              </a:rPr>
              <a:t>恒定</a:t>
            </a:r>
            <a:endParaRPr lang="zh-CN" altLang="en-US" sz="3000" dirty="0">
              <a:solidFill>
                <a:srgbClr val="C00000"/>
              </a:solidFill>
              <a:latin typeface="+mn-ea"/>
              <a:ea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37955" y="5445224"/>
            <a:ext cx="22958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000" b="1" dirty="0">
                <a:solidFill>
                  <a:srgbClr val="0000CC"/>
                </a:solidFill>
                <a:latin typeface="+mn-ea"/>
                <a:ea typeface="+mn-ea"/>
                <a:cs typeface="Times New Roman" pitchFamily="18" charset="0"/>
              </a:rPr>
              <a:t>不同</a:t>
            </a:r>
            <a:r>
              <a:rPr lang="zh-CN" altLang="en-US" sz="3000" b="1" dirty="0">
                <a:latin typeface="+mn-ea"/>
                <a:ea typeface="+mn-ea"/>
                <a:cs typeface="Times New Roman" pitchFamily="18" charset="0"/>
              </a:rPr>
              <a:t>地点</a:t>
            </a:r>
            <a:r>
              <a:rPr lang="zh-CN" alt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itchFamily="2" charset="-122"/>
                <a:ea typeface="方正姚体" pitchFamily="2" charset="-122"/>
                <a:cs typeface="Times New Roman" pitchFamily="18" charset="0"/>
              </a:rPr>
              <a:t>？</a:t>
            </a:r>
            <a:endParaRPr lang="zh-CN" altLang="en-US" sz="320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姚体" pitchFamily="2" charset="-122"/>
              <a:ea typeface="方正姚体" pitchFamily="2" charset="-122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7034981" y="239613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C02861C9-0F58-45F7-982A-B2FE95EF69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247"/>
    </mc:Choice>
    <mc:Fallback>
      <p:transition spd="slow" advTm="101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8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4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410" grpId="0" bldLvl="0"/>
      <p:bldP spid="17411" grpId="0"/>
      <p:bldP spid="4" grpId="0"/>
      <p:bldP spid="5" grpId="0"/>
      <p:bldP spid="6" grpId="0" animBg="1"/>
      <p:bldP spid="8" grpId="0"/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|3.7|29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7|3|7.6|4.5|7.6|4.9|11.2|9.4|4.5|8.5|8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4.5|42.8|3.8|6.1|11.3|4.3|21.4|10.3|15.6|49.2|30.2|3.6|2.3|3.4|1.2|3.8|16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5.2|15.3|32.1|2.9|1.9|21.3|4.6|7.7|32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8.2|9.5|8.4|5.8|7.8|30.8|22.6|18.2|8.2|10.9|20.6|12|9.6|8.5|9.5|8.2|8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8|4.2|31|6.3|7.6|4|17.5|2.6|2.8|10|5|12.8|9.7|4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36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1|12.7|6.4|21.9|7|73.9|36.7|20.1|5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|178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7.3|18.3|35|32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1|32.1|7|6.5|4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4|23.1|3.9|4.3|7.8|3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6.6|1.8|1.3|1.6|20.7|11.2|2|6.4|3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9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默认设计模板_2">
  <a:themeElements>
    <a:clrScheme name="默认设计模板_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_2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默认设计模板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默认设计模板_3">
  <a:themeElements>
    <a:clrScheme name="默认设计模板_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默认设计模板_3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默认设计模板_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157259448</TotalTime>
  <Pages>0</Pages>
  <Words>1014</Words>
  <Characters>0</Characters>
  <Application>Microsoft Office PowerPoint</Application>
  <DocSecurity>0</DocSecurity>
  <PresentationFormat>全屏显示(4:3)</PresentationFormat>
  <Lines>0</Lines>
  <Paragraphs>208</Paragraphs>
  <Slides>22</Slides>
  <Notes>13</Notes>
  <HiddenSlides>0</HiddenSlides>
  <MMClips>22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5" baseType="lpstr">
      <vt:lpstr>方正姚体</vt:lpstr>
      <vt:lpstr>黑体</vt:lpstr>
      <vt:lpstr>华文行楷</vt:lpstr>
      <vt:lpstr>华文新魏</vt:lpstr>
      <vt:lpstr>楷体</vt:lpstr>
      <vt:lpstr>宋体</vt:lpstr>
      <vt:lpstr>Arial</vt:lpstr>
      <vt:lpstr>Cambria Math</vt:lpstr>
      <vt:lpstr>Times New Roman</vt:lpstr>
      <vt:lpstr>默认设计模板</vt:lpstr>
      <vt:lpstr>默认设计模板_2</vt:lpstr>
      <vt:lpstr>默认设计模板_3</vt:lpstr>
      <vt:lpstr>公式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kmj</dc:creator>
  <cp:lastModifiedBy>张 小鱼</cp:lastModifiedBy>
  <cp:revision>225</cp:revision>
  <cp:lastPrinted>1899-12-30T00:00:00Z</cp:lastPrinted>
  <dcterms:created xsi:type="dcterms:W3CDTF">2013-07-11T10:00:55Z</dcterms:created>
  <dcterms:modified xsi:type="dcterms:W3CDTF">2019-02-19T06:47:11Z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2052-8.1.0.3166</vt:lpwstr>
  </property>
</Properties>
</file>