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336" r:id="rId3"/>
    <p:sldId id="291" r:id="rId4"/>
    <p:sldId id="334" r:id="rId5"/>
    <p:sldId id="337" r:id="rId6"/>
    <p:sldId id="325" r:id="rId7"/>
    <p:sldId id="338" r:id="rId8"/>
    <p:sldId id="339" r:id="rId9"/>
    <p:sldId id="340" r:id="rId10"/>
    <p:sldId id="30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390EF0"/>
    <a:srgbClr val="CC99FF"/>
    <a:srgbClr val="FFFF99"/>
    <a:srgbClr val="FFFF00"/>
    <a:srgbClr val="41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9369" autoAdjust="0"/>
  </p:normalViewPr>
  <p:slideViewPr>
    <p:cSldViewPr>
      <p:cViewPr varScale="1">
        <p:scale>
          <a:sx n="102" d="100"/>
          <a:sy n="102" d="100"/>
        </p:scale>
        <p:origin x="18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14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72D-3C08-4A87-B11E-F2B3608DE061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C15-342A-46CF-8316-9D34BC3A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3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闭合电路中的电流</a:t>
            </a:r>
            <a:r>
              <a:rPr lang="en-US" altLang="zh-CN" dirty="0" smtClean="0"/>
              <a:t>I</a:t>
            </a:r>
            <a:r>
              <a:rPr lang="zh-CN" altLang="en-US" dirty="0" smtClean="0"/>
              <a:t>跟哪些因素有关？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电源提供的电能在闭合电路中如何分配？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dirty="0" smtClean="0"/>
              <a:t>化学电池：正负极附近存在化学反应层，反应层中化学作用（浓度梯度？）把正电荷从低电势处移至高电势处（电势的跃升值即为电源电动势</a:t>
            </a:r>
            <a:r>
              <a:rPr lang="en-US" altLang="zh-CN" b="0" dirty="0" smtClean="0"/>
              <a:t>ε</a:t>
            </a:r>
            <a:r>
              <a:rPr lang="zh-CN" altLang="en-US" b="0" dirty="0" smtClean="0"/>
              <a:t>）；同时由于内阻存在，电势有小幅下降（内电路的电压降</a:t>
            </a:r>
            <a:r>
              <a:rPr lang="en-US" altLang="zh-CN" b="0" dirty="0" smtClean="0"/>
              <a:t>U</a:t>
            </a:r>
            <a:r>
              <a:rPr lang="zh-CN" altLang="en-US" b="0" baseline="-25000" dirty="0" smtClean="0"/>
              <a:t>内</a:t>
            </a:r>
            <a:r>
              <a:rPr lang="zh-CN" altLang="en-US" b="0" dirty="0" smtClean="0"/>
              <a:t>）</a:t>
            </a:r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dirty="0" smtClean="0"/>
              <a:t>负载：外电路中消耗电能的电学元件</a:t>
            </a:r>
            <a:endParaRPr lang="en-US" altLang="zh-CN" b="0" dirty="0" smtClean="0"/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电源内阻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一般都很小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蓄电池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0.005-0.1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Ω，干电池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</a:t>
            </a:r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电流表外接的原因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：安培表电阻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几Ω，而伏特表电阻有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几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Ω，实验用电阻丝的电阻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几Ω，因此测量电路采用“电流表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外接法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P.s.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内接法与外接法指的是电流表相对于电压表的位置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b="0" dirty="0" smtClean="0"/>
              <a:t>关于电阻率：</a:t>
            </a:r>
            <a:endParaRPr lang="en-US" altLang="zh-CN" b="0" dirty="0" smtClean="0"/>
          </a:p>
          <a:p>
            <a:r>
              <a:rPr lang="en-US" altLang="zh-CN" b="0" dirty="0" smtClean="0"/>
              <a:t>1</a:t>
            </a:r>
            <a:r>
              <a:rPr lang="zh-CN" altLang="en-US" b="0" dirty="0" smtClean="0"/>
              <a:t>）</a:t>
            </a:r>
            <a:r>
              <a:rPr lang="en-US" altLang="zh-CN" b="0" dirty="0" smtClean="0"/>
              <a:t>ρ</a:t>
            </a:r>
            <a:r>
              <a:rPr lang="zh-CN" altLang="en-US" b="0" dirty="0" smtClean="0"/>
              <a:t>纯金属</a:t>
            </a:r>
            <a:r>
              <a:rPr lang="en-US" altLang="zh-CN" b="0" dirty="0" smtClean="0"/>
              <a:t>&lt;ρ</a:t>
            </a:r>
            <a:r>
              <a:rPr lang="zh-CN" altLang="en-US" b="0" dirty="0" smtClean="0"/>
              <a:t>合金，故采用铜导线（</a:t>
            </a:r>
            <a:r>
              <a:rPr lang="en-US" altLang="zh-CN" b="0" dirty="0" smtClean="0"/>
              <a:t>ρ</a:t>
            </a:r>
            <a:r>
              <a:rPr lang="zh-CN" altLang="en-US" b="0" dirty="0" smtClean="0"/>
              <a:t>银</a:t>
            </a:r>
            <a:r>
              <a:rPr lang="en-US" altLang="zh-CN" b="0" dirty="0" smtClean="0"/>
              <a:t>&lt;ρ</a:t>
            </a:r>
            <a:r>
              <a:rPr lang="zh-CN" altLang="en-US" b="0" dirty="0" smtClean="0"/>
              <a:t>铜</a:t>
            </a:r>
            <a:r>
              <a:rPr lang="en-US" altLang="zh-CN" b="0" dirty="0" smtClean="0"/>
              <a:t>&lt;ρ</a:t>
            </a:r>
            <a:r>
              <a:rPr lang="zh-CN" altLang="en-US" b="0" dirty="0" smtClean="0"/>
              <a:t>铝</a:t>
            </a:r>
            <a:r>
              <a:rPr lang="en-US" altLang="zh-CN" b="0" dirty="0" smtClean="0"/>
              <a:t>&lt;ρ</a:t>
            </a:r>
            <a:r>
              <a:rPr lang="zh-CN" altLang="en-US" b="0" dirty="0" smtClean="0"/>
              <a:t>铁）</a:t>
            </a:r>
            <a:endParaRPr lang="en-US" altLang="zh-CN" b="0" dirty="0" smtClean="0"/>
          </a:p>
          <a:p>
            <a:r>
              <a:rPr lang="en-US" altLang="zh-CN" b="0" dirty="0" smtClean="0"/>
              <a:t>2</a:t>
            </a:r>
            <a:r>
              <a:rPr lang="zh-CN" altLang="en-US" b="0" dirty="0" smtClean="0"/>
              <a:t>）电阻温度计：利用金属的</a:t>
            </a:r>
            <a:r>
              <a:rPr lang="en-US" altLang="zh-CN" b="0" dirty="0" smtClean="0"/>
              <a:t>ρ</a:t>
            </a:r>
            <a:r>
              <a:rPr lang="zh-CN" altLang="en-US" b="0" dirty="0" smtClean="0"/>
              <a:t>以致于</a:t>
            </a:r>
            <a:r>
              <a:rPr lang="en-US" altLang="zh-CN" b="0" dirty="0" smtClean="0"/>
              <a:t>R</a:t>
            </a:r>
            <a:r>
              <a:rPr lang="zh-CN" altLang="en-US" b="0" dirty="0" smtClean="0"/>
              <a:t>随温度变化而制成；精密电阻温度计用铂制成</a:t>
            </a:r>
            <a:endParaRPr lang="en-US" altLang="zh-CN" b="0" dirty="0" smtClean="0"/>
          </a:p>
          <a:p>
            <a:r>
              <a:rPr lang="en-US" altLang="zh-CN" b="0" dirty="0" smtClean="0"/>
              <a:t>3</a:t>
            </a:r>
            <a:r>
              <a:rPr lang="zh-CN" altLang="en-US" b="0" dirty="0" smtClean="0"/>
              <a:t>）标准电阻：有些合金（</a:t>
            </a:r>
            <a:r>
              <a:rPr lang="en-US" altLang="zh-CN" b="0" dirty="0" smtClean="0"/>
              <a:t>e.g.</a:t>
            </a:r>
            <a:r>
              <a:rPr lang="zh-CN" altLang="en-US" b="0" dirty="0" smtClean="0"/>
              <a:t>，</a:t>
            </a:r>
            <a:r>
              <a:rPr lang="en-US" altLang="zh-CN" b="0" dirty="0" err="1" smtClean="0"/>
              <a:t>Mn</a:t>
            </a:r>
            <a:r>
              <a:rPr lang="en-US" altLang="zh-CN" b="0" dirty="0" smtClean="0"/>
              <a:t>-Cu,</a:t>
            </a:r>
            <a:r>
              <a:rPr lang="en-US" altLang="zh-CN" b="0" baseline="0" dirty="0" smtClean="0"/>
              <a:t> Ni-Cu</a:t>
            </a:r>
            <a:r>
              <a:rPr lang="zh-CN" altLang="en-US" b="0" dirty="0" smtClean="0"/>
              <a:t>）的</a:t>
            </a:r>
            <a:r>
              <a:rPr lang="en-US" altLang="zh-CN" b="0" dirty="0" smtClean="0"/>
              <a:t>ρ</a:t>
            </a:r>
            <a:r>
              <a:rPr lang="zh-CN" altLang="en-US" b="0" dirty="0" smtClean="0"/>
              <a:t>不受温度变化的影响，常用来制作标准电阻</a:t>
            </a:r>
            <a:endParaRPr lang="en-US" altLang="zh-CN" b="0" dirty="0" smtClean="0"/>
          </a:p>
          <a:p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9527C-4EF6-4313-BE60-9F689F4C3EF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2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872E95-8AE7-4606-8FF7-119EF9A79CF8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649E-FB69-46AC-94F4-2825E88BE932}" type="datetimeFigureOut">
              <a:rPr lang="zh-CN" altLang="en-US" smtClean="0"/>
              <a:pPr/>
              <a:t>2019/6/4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5.bin"/><Relationship Id="rId1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imgsa.baidu.com/timg?image&amp;quality=80&amp;size=b9999_10000&amp;sec=1525707178135&amp;di=93b3b43fe1a7364e5b9985623c547201&amp;imgtype=0&amp;src=http%3A%2F%2Fimgsrc.baidu.com%2Fimgad%2Fpic%2Fitem%2Ff9dcd100baa1cd11a27bac28b312c8fcc2ce2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69" y="0"/>
            <a:ext cx="9753600" cy="77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2476" y="4158208"/>
            <a:ext cx="8352928" cy="998984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§9   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电路及应用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4306" y="5517232"/>
            <a:ext cx="8350250" cy="792088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zh-CN" sz="4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9.3</a:t>
            </a:r>
            <a:r>
              <a:rPr lang="zh-CN" altLang="en-US" sz="4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闭合电路的欧姆定律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Rot="1" noChangeArrowheads="1"/>
          </p:cNvSpPr>
          <p:nvPr/>
        </p:nvSpPr>
        <p:spPr bwMode="auto">
          <a:xfrm>
            <a:off x="812562" y="17789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§9  </a:t>
            </a:r>
            <a:r>
              <a:rPr lang="zh-CN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电路及应用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　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68411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9.3  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闭合电路的欧姆定律</a:t>
            </a:r>
            <a:endParaRPr kumimoji="1" lang="zh-CN" altLang="en-US" sz="2800" b="1" kern="0" dirty="0" smtClean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4788024" y="1089636"/>
            <a:ext cx="0" cy="5688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2"/>
          <p:cNvSpPr txBox="1">
            <a:spLocks noRot="1" noChangeArrowheads="1"/>
          </p:cNvSpPr>
          <p:nvPr/>
        </p:nvSpPr>
        <p:spPr>
          <a:xfrm>
            <a:off x="113244" y="1123020"/>
            <a:ext cx="2769914" cy="43088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闭合电路中电势变化</a:t>
            </a:r>
            <a:endParaRPr kumimoji="0" lang="zh-CN" altLang="en-US" sz="2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98" name="Rectangle 3"/>
          <p:cNvSpPr txBox="1">
            <a:spLocks noRot="1" noChangeArrowheads="1"/>
          </p:cNvSpPr>
          <p:nvPr/>
        </p:nvSpPr>
        <p:spPr>
          <a:xfrm>
            <a:off x="683568" y="1933817"/>
            <a:ext cx="2880320" cy="34690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沿电流方向，电势</a:t>
            </a:r>
            <a:r>
              <a:rPr lang="zh-CN" altLang="en-US" b="1" dirty="0" smtClean="0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降低</a:t>
            </a:r>
            <a:endParaRPr lang="en-US" altLang="zh-CN" b="1" dirty="0" smtClean="0">
              <a:solidFill>
                <a:srgbClr val="390E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9" name="Rectangle 3"/>
          <p:cNvSpPr txBox="1">
            <a:spLocks noRot="1" noChangeArrowheads="1"/>
          </p:cNvSpPr>
          <p:nvPr/>
        </p:nvSpPr>
        <p:spPr>
          <a:xfrm>
            <a:off x="284178" y="1604257"/>
            <a:ext cx="1407502" cy="44271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外电路：</a:t>
            </a:r>
            <a:endParaRPr lang="en-US" altLang="zh-CN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3"/>
          <p:cNvSpPr txBox="1">
            <a:spLocks noRot="1" noChangeArrowheads="1"/>
          </p:cNvSpPr>
          <p:nvPr/>
        </p:nvSpPr>
        <p:spPr>
          <a:xfrm>
            <a:off x="284178" y="2396345"/>
            <a:ext cx="1335494" cy="4683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内电路：</a:t>
            </a:r>
            <a:endParaRPr lang="en-US" altLang="zh-CN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3"/>
          <p:cNvSpPr txBox="1">
            <a:spLocks noRot="1" noChangeArrowheads="1"/>
          </p:cNvSpPr>
          <p:nvPr/>
        </p:nvSpPr>
        <p:spPr>
          <a:xfrm>
            <a:off x="467544" y="2756385"/>
            <a:ext cx="4356936" cy="44142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由于化学作用，沿电流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方向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电势</a:t>
            </a:r>
            <a:r>
              <a:rPr lang="zh-CN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跃升</a:t>
            </a:r>
            <a:endParaRPr lang="en-US" altLang="zh-C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2" name="Rectangle 3"/>
          <p:cNvSpPr txBox="1">
            <a:spLocks noRot="1" noChangeArrowheads="1"/>
          </p:cNvSpPr>
          <p:nvPr/>
        </p:nvSpPr>
        <p:spPr>
          <a:xfrm>
            <a:off x="467544" y="3146098"/>
            <a:ext cx="4464496" cy="49892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由于内阻存在，沿电流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方向，电势</a:t>
            </a:r>
            <a:r>
              <a:rPr lang="zh-CN" altLang="en-US" b="1" dirty="0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降低</a:t>
            </a:r>
            <a:endParaRPr lang="en-US" altLang="zh-CN" b="1" dirty="0">
              <a:solidFill>
                <a:srgbClr val="390E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b="1" dirty="0" smtClean="0">
              <a:solidFill>
                <a:srgbClr val="390E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620176" y="4425950"/>
            <a:ext cx="1152000" cy="635000"/>
            <a:chOff x="5034641" y="5259908"/>
            <a:chExt cx="1152000" cy="635000"/>
          </a:xfrm>
        </p:grpSpPr>
        <p:sp>
          <p:nvSpPr>
            <p:cNvPr id="106" name="矩形 105"/>
            <p:cNvSpPr/>
            <p:nvPr/>
          </p:nvSpPr>
          <p:spPr>
            <a:xfrm>
              <a:off x="5034641" y="5275807"/>
              <a:ext cx="1152000" cy="61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107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8520738"/>
                </p:ext>
              </p:extLst>
            </p:nvPr>
          </p:nvGraphicFramePr>
          <p:xfrm>
            <a:off x="5036765" y="5259908"/>
            <a:ext cx="1128713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64" name="Equation" r:id="rId3" imgW="609480" imgH="393480" progId="Equation.DSMT4">
                    <p:embed/>
                  </p:oleObj>
                </mc:Choice>
                <mc:Fallback>
                  <p:oleObj name="Equation" r:id="rId3" imgW="6094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6765" y="5259908"/>
                          <a:ext cx="1128713" cy="635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1" name="Rectangle 2"/>
          <p:cNvSpPr txBox="1">
            <a:spLocks noRot="1" noChangeArrowheads="1"/>
          </p:cNvSpPr>
          <p:nvPr/>
        </p:nvSpPr>
        <p:spPr>
          <a:xfrm>
            <a:off x="107504" y="3718193"/>
            <a:ext cx="2769914" cy="43088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闭合电路的欧姆定律</a:t>
            </a:r>
            <a:endParaRPr kumimoji="0" lang="zh-CN" altLang="en-US" sz="2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112" name="组合 67"/>
          <p:cNvGrpSpPr/>
          <p:nvPr/>
        </p:nvGrpSpPr>
        <p:grpSpPr>
          <a:xfrm>
            <a:off x="2627784" y="4257176"/>
            <a:ext cx="1368152" cy="756000"/>
            <a:chOff x="3260696" y="2410002"/>
            <a:chExt cx="1368152" cy="756000"/>
          </a:xfrm>
        </p:grpSpPr>
        <p:sp>
          <p:nvSpPr>
            <p:cNvPr id="113" name="云形标注 112"/>
            <p:cNvSpPr/>
            <p:nvPr/>
          </p:nvSpPr>
          <p:spPr>
            <a:xfrm>
              <a:off x="3269163" y="2410002"/>
              <a:ext cx="1332000" cy="756000"/>
            </a:xfrm>
            <a:prstGeom prst="cloudCallout">
              <a:avLst>
                <a:gd name="adj1" fmla="val -100580"/>
                <a:gd name="adj2" fmla="val 472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3260696" y="2489266"/>
              <a:ext cx="13681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仅适用纯电阻电路</a:t>
              </a:r>
              <a:endPara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15" name="Rectangle 2"/>
          <p:cNvSpPr txBox="1">
            <a:spLocks noRot="1" noChangeArrowheads="1"/>
          </p:cNvSpPr>
          <p:nvPr/>
        </p:nvSpPr>
        <p:spPr>
          <a:xfrm>
            <a:off x="107504" y="5230361"/>
            <a:ext cx="3024336" cy="43088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2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路端电压与负载的关系</a:t>
            </a:r>
            <a:endParaRPr kumimoji="0" lang="zh-CN" altLang="en-US" sz="2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18893" y="5795459"/>
            <a:ext cx="57606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8" name="燕尾形箭头 117"/>
          <p:cNvSpPr/>
          <p:nvPr/>
        </p:nvSpPr>
        <p:spPr>
          <a:xfrm>
            <a:off x="1081954" y="5923901"/>
            <a:ext cx="252000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1541348" y="5787286"/>
            <a:ext cx="60573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 </a:t>
            </a:r>
            <a:r>
              <a:rPr lang="zh-CN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endParaRPr lang="en-US" altLang="zh-CN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0" name="燕尾形箭头 119"/>
          <p:cNvSpPr/>
          <p:nvPr/>
        </p:nvSpPr>
        <p:spPr>
          <a:xfrm>
            <a:off x="2130151" y="5906738"/>
            <a:ext cx="252000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2497639" y="5787286"/>
            <a:ext cx="80461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外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418893" y="6252086"/>
            <a:ext cx="75941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 </a:t>
            </a:r>
            <a:r>
              <a:rPr lang="zh-CN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endParaRPr lang="en-US" altLang="zh-CN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3" name="燕尾形箭头 142"/>
          <p:cNvSpPr/>
          <p:nvPr/>
        </p:nvSpPr>
        <p:spPr>
          <a:xfrm>
            <a:off x="1084282" y="6353086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1541348" y="6243913"/>
            <a:ext cx="63341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6" name="燕尾形箭头 145"/>
          <p:cNvSpPr/>
          <p:nvPr/>
        </p:nvSpPr>
        <p:spPr>
          <a:xfrm>
            <a:off x="2130151" y="6377488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2497639" y="6243913"/>
            <a:ext cx="80461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外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r>
              <a:rPr lang="zh-CN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8" name="Rectangle 3"/>
          <p:cNvSpPr txBox="1">
            <a:spLocks noRot="1" noChangeArrowheads="1"/>
          </p:cNvSpPr>
          <p:nvPr/>
        </p:nvSpPr>
        <p:spPr>
          <a:xfrm>
            <a:off x="4716016" y="1123020"/>
            <a:ext cx="1989706" cy="44073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当外电路断路，</a:t>
            </a:r>
            <a:endParaRPr lang="en-US" altLang="zh-C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5220072" y="1412776"/>
            <a:ext cx="92216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 </a:t>
            </a:r>
            <a:r>
              <a:rPr lang="zh-CN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→ ∞</a:t>
            </a:r>
            <a:endParaRPr lang="en-US" altLang="zh-CN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0" name="燕尾形箭头 149"/>
          <p:cNvSpPr/>
          <p:nvPr/>
        </p:nvSpPr>
        <p:spPr>
          <a:xfrm>
            <a:off x="6166145" y="1528506"/>
            <a:ext cx="252000" cy="216024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矩形 150"/>
          <p:cNvSpPr/>
          <p:nvPr/>
        </p:nvSpPr>
        <p:spPr>
          <a:xfrm>
            <a:off x="6516216" y="1412776"/>
            <a:ext cx="83623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0</a:t>
            </a:r>
          </a:p>
        </p:txBody>
      </p:sp>
      <p:sp>
        <p:nvSpPr>
          <p:cNvPr id="152" name="燕尾形箭头 151"/>
          <p:cNvSpPr/>
          <p:nvPr/>
        </p:nvSpPr>
        <p:spPr>
          <a:xfrm>
            <a:off x="7253230" y="1522347"/>
            <a:ext cx="252000" cy="216024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矩形 152"/>
          <p:cNvSpPr/>
          <p:nvPr/>
        </p:nvSpPr>
        <p:spPr>
          <a:xfrm>
            <a:off x="7566740" y="1402425"/>
            <a:ext cx="101869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外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</a:p>
        </p:txBody>
      </p:sp>
      <p:sp>
        <p:nvSpPr>
          <p:cNvPr id="154" name="Rectangle 3"/>
          <p:cNvSpPr txBox="1">
            <a:spLocks noRot="1" noChangeArrowheads="1"/>
          </p:cNvSpPr>
          <p:nvPr/>
        </p:nvSpPr>
        <p:spPr>
          <a:xfrm>
            <a:off x="4716016" y="1916832"/>
            <a:ext cx="1990823" cy="43226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当外电路短路，</a:t>
            </a:r>
            <a:endParaRPr lang="en-US" altLang="zh-C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5228539" y="2247891"/>
            <a:ext cx="116174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0</a:t>
            </a:r>
          </a:p>
        </p:txBody>
      </p:sp>
      <p:sp>
        <p:nvSpPr>
          <p:cNvPr id="156" name="燕尾形箭头 155"/>
          <p:cNvSpPr/>
          <p:nvPr/>
        </p:nvSpPr>
        <p:spPr>
          <a:xfrm>
            <a:off x="6046028" y="2362477"/>
            <a:ext cx="252000" cy="216024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矩形 156"/>
          <p:cNvSpPr/>
          <p:nvPr/>
        </p:nvSpPr>
        <p:spPr>
          <a:xfrm>
            <a:off x="6399158" y="2244258"/>
            <a:ext cx="85407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</a:p>
        </p:txBody>
      </p:sp>
      <p:sp>
        <p:nvSpPr>
          <p:cNvPr id="158" name="燕尾形箭头 157"/>
          <p:cNvSpPr/>
          <p:nvPr/>
        </p:nvSpPr>
        <p:spPr>
          <a:xfrm>
            <a:off x="7300594" y="2362477"/>
            <a:ext cx="252000" cy="216024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58"/>
          <p:cNvSpPr/>
          <p:nvPr/>
        </p:nvSpPr>
        <p:spPr>
          <a:xfrm>
            <a:off x="7621593" y="2238732"/>
            <a:ext cx="101464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外</a:t>
            </a:r>
            <a:r>
              <a:rPr lang="en-US" altLang="zh-C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0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5604340" y="3352527"/>
            <a:ext cx="1152000" cy="635000"/>
            <a:chOff x="5034641" y="5260053"/>
            <a:chExt cx="1152000" cy="635000"/>
          </a:xfrm>
        </p:grpSpPr>
        <p:sp>
          <p:nvSpPr>
            <p:cNvPr id="161" name="矩形 160"/>
            <p:cNvSpPr/>
            <p:nvPr/>
          </p:nvSpPr>
          <p:spPr>
            <a:xfrm>
              <a:off x="5034641" y="5275807"/>
              <a:ext cx="1152000" cy="61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16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1824526"/>
                </p:ext>
              </p:extLst>
            </p:nvPr>
          </p:nvGraphicFramePr>
          <p:xfrm>
            <a:off x="5096461" y="5260053"/>
            <a:ext cx="1011237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65" name="公式" r:id="rId5" imgW="545760" imgH="393480" progId="Equation.3">
                    <p:embed/>
                  </p:oleObj>
                </mc:Choice>
                <mc:Fallback>
                  <p:oleObj name="公式" r:id="rId5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6461" y="5260053"/>
                          <a:ext cx="1011237" cy="635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" name="组合 67"/>
          <p:cNvGrpSpPr/>
          <p:nvPr/>
        </p:nvGrpSpPr>
        <p:grpSpPr>
          <a:xfrm>
            <a:off x="6912384" y="3284984"/>
            <a:ext cx="1116000" cy="612000"/>
            <a:chOff x="3260696" y="2410002"/>
            <a:chExt cx="1116000" cy="612000"/>
          </a:xfrm>
        </p:grpSpPr>
        <p:sp>
          <p:nvSpPr>
            <p:cNvPr id="164" name="云形标注 163"/>
            <p:cNvSpPr/>
            <p:nvPr/>
          </p:nvSpPr>
          <p:spPr>
            <a:xfrm>
              <a:off x="3345366" y="2410002"/>
              <a:ext cx="972000" cy="612000"/>
            </a:xfrm>
            <a:prstGeom prst="cloudCallout">
              <a:avLst>
                <a:gd name="adj1" fmla="val -102487"/>
                <a:gd name="adj2" fmla="val 2488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3260696" y="2489266"/>
              <a:ext cx="11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电阻率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66" name="椭圆 165"/>
          <p:cNvSpPr/>
          <p:nvPr/>
        </p:nvSpPr>
        <p:spPr>
          <a:xfrm>
            <a:off x="6131036" y="3541414"/>
            <a:ext cx="285752" cy="324000"/>
          </a:xfrm>
          <a:prstGeom prst="ellipse">
            <a:avLst/>
          </a:prstGeom>
          <a:noFill/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Rectangle 2"/>
          <p:cNvSpPr txBox="1">
            <a:spLocks noRot="1" noChangeArrowheads="1"/>
          </p:cNvSpPr>
          <p:nvPr/>
        </p:nvSpPr>
        <p:spPr>
          <a:xfrm>
            <a:off x="4857098" y="2807490"/>
            <a:ext cx="1384957" cy="43088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电阻</a:t>
            </a:r>
            <a:r>
              <a:rPr lang="zh-CN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定律</a:t>
            </a:r>
            <a:endParaRPr kumimoji="0" lang="zh-CN" altLang="en-US" sz="2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68" name="Rectangle 2"/>
          <p:cNvSpPr txBox="1">
            <a:spLocks noRot="1" noChangeArrowheads="1"/>
          </p:cNvSpPr>
          <p:nvPr/>
        </p:nvSpPr>
        <p:spPr>
          <a:xfrm>
            <a:off x="4860032" y="4222249"/>
            <a:ext cx="2074302" cy="430887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电阻的串</a:t>
            </a:r>
            <a:r>
              <a:rPr lang="en-US" altLang="zh-CN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/</a:t>
            </a:r>
            <a:r>
              <a:rPr lang="zh-CN" alt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并联</a:t>
            </a:r>
            <a:endParaRPr kumimoji="0" lang="zh-CN" altLang="en-US" sz="2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93" name="Rectangle 3"/>
          <p:cNvSpPr txBox="1">
            <a:spLocks noRot="1" noChangeArrowheads="1"/>
          </p:cNvSpPr>
          <p:nvPr/>
        </p:nvSpPr>
        <p:spPr>
          <a:xfrm>
            <a:off x="4914636" y="4653136"/>
            <a:ext cx="1601580" cy="46490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电阻串联：</a:t>
            </a:r>
            <a:endParaRPr lang="en-US" altLang="zh-CN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70099"/>
              </p:ext>
            </p:extLst>
          </p:nvPr>
        </p:nvGraphicFramePr>
        <p:xfrm>
          <a:off x="5148064" y="5093294"/>
          <a:ext cx="1407639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6" name="公式" r:id="rId7" imgW="990360" imgH="228600" progId="Equation.3">
                  <p:embed/>
                </p:oleObj>
              </mc:Choice>
              <mc:Fallback>
                <p:oleObj name="公式" r:id="rId7" imgW="99036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093294"/>
                        <a:ext cx="1407639" cy="2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267029"/>
              </p:ext>
            </p:extLst>
          </p:nvPr>
        </p:nvGraphicFramePr>
        <p:xfrm>
          <a:off x="5175583" y="5453691"/>
          <a:ext cx="1295435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7" name="公式" r:id="rId9" imgW="1066680" imgH="228600" progId="Equation.3">
                  <p:embed/>
                </p:oleObj>
              </mc:Choice>
              <mc:Fallback>
                <p:oleObj name="公式" r:id="rId9" imgW="1066680" imgH="228600" progId="Equation.3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583" y="5453691"/>
                        <a:ext cx="1295435" cy="2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923515"/>
              </p:ext>
            </p:extLst>
          </p:nvPr>
        </p:nvGraphicFramePr>
        <p:xfrm>
          <a:off x="5130800" y="5805488"/>
          <a:ext cx="140176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8" name="Equation" r:id="rId11" imgW="1041120" imgH="228600" progId="Equation.DSMT4">
                  <p:embed/>
                </p:oleObj>
              </mc:Choice>
              <mc:Fallback>
                <p:oleObj name="Equation" r:id="rId11" imgW="1041120" imgH="22860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5805488"/>
                        <a:ext cx="1401763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4" name="直接连接符 193"/>
          <p:cNvCxnSpPr/>
          <p:nvPr/>
        </p:nvCxnSpPr>
        <p:spPr>
          <a:xfrm>
            <a:off x="6698295" y="4780218"/>
            <a:ext cx="0" cy="1548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3"/>
          <p:cNvSpPr txBox="1">
            <a:spLocks noRot="1" noChangeArrowheads="1"/>
          </p:cNvSpPr>
          <p:nvPr/>
        </p:nvSpPr>
        <p:spPr>
          <a:xfrm>
            <a:off x="6804248" y="4653136"/>
            <a:ext cx="1601580" cy="46490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电阻并联：</a:t>
            </a:r>
            <a:endParaRPr lang="en-US" altLang="zh-CN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57948"/>
              </p:ext>
            </p:extLst>
          </p:nvPr>
        </p:nvGraphicFramePr>
        <p:xfrm>
          <a:off x="6953418" y="5099010"/>
          <a:ext cx="1286491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9" name="公式" r:id="rId13" imgW="952200" imgH="228600" progId="Equation.3">
                  <p:embed/>
                </p:oleObj>
              </mc:Choice>
              <mc:Fallback>
                <p:oleObj name="公式" r:id="rId13" imgW="9522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418" y="5099010"/>
                        <a:ext cx="1286491" cy="2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863901"/>
              </p:ext>
            </p:extLst>
          </p:nvPr>
        </p:nvGraphicFramePr>
        <p:xfrm>
          <a:off x="6912384" y="5445804"/>
          <a:ext cx="1416905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0" name="公式" r:id="rId15" imgW="1091880" imgH="228600" progId="Equation.3">
                  <p:embed/>
                </p:oleObj>
              </mc:Choice>
              <mc:Fallback>
                <p:oleObj name="公式" r:id="rId15" imgW="1091880" imgH="228600" progId="Equation.3">
                  <p:embed/>
                  <p:pic>
                    <p:nvPicPr>
                      <p:cNvPr id="0" name="对象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384" y="5445804"/>
                        <a:ext cx="1416905" cy="2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058910"/>
              </p:ext>
            </p:extLst>
          </p:nvPr>
        </p:nvGraphicFramePr>
        <p:xfrm>
          <a:off x="6821488" y="5756275"/>
          <a:ext cx="160178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1" name="Equation" r:id="rId17" imgW="1168200" imgH="444240" progId="Equation.DSMT4">
                  <p:embed/>
                </p:oleObj>
              </mc:Choice>
              <mc:Fallback>
                <p:oleObj name="Equation" r:id="rId17" imgW="1168200" imgH="444240" progId="Equation.DSMT4">
                  <p:embed/>
                  <p:pic>
                    <p:nvPicPr>
                      <p:cNvPr id="0" name="对象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756275"/>
                        <a:ext cx="160178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Rectangle 3"/>
          <p:cNvSpPr txBox="1">
            <a:spLocks noRot="1" noChangeArrowheads="1"/>
          </p:cNvSpPr>
          <p:nvPr/>
        </p:nvSpPr>
        <p:spPr>
          <a:xfrm>
            <a:off x="4915106" y="6348469"/>
            <a:ext cx="1484052" cy="464907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电表改装</a:t>
            </a:r>
            <a:endParaRPr lang="en-US" altLang="zh-CN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7" name="直接连接符 196"/>
          <p:cNvCxnSpPr/>
          <p:nvPr/>
        </p:nvCxnSpPr>
        <p:spPr>
          <a:xfrm>
            <a:off x="4932039" y="6341171"/>
            <a:ext cx="3852000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107504" y="620118"/>
            <a:ext cx="8892480" cy="5737840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7504" y="731862"/>
            <a:ext cx="3178612" cy="55399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about</a:t>
            </a:r>
            <a:endParaRPr kumimoji="1" lang="zh-CN" alt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256" y="1428736"/>
            <a:ext cx="60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Q1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：电源在电路中的作用？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4890" y="2185979"/>
            <a:ext cx="2954350" cy="2383749"/>
            <a:chOff x="944890" y="2185979"/>
            <a:chExt cx="2954350" cy="2383749"/>
          </a:xfrm>
        </p:grpSpPr>
        <p:sp>
          <p:nvSpPr>
            <p:cNvPr id="81" name="AutoShape 12"/>
            <p:cNvSpPr>
              <a:spLocks noChangeArrowheads="1"/>
            </p:cNvSpPr>
            <p:nvPr/>
          </p:nvSpPr>
          <p:spPr bwMode="auto">
            <a:xfrm>
              <a:off x="1373518" y="2217253"/>
              <a:ext cx="2052638" cy="223507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92 w 21600"/>
                <a:gd name="T13" fmla="*/ 0 h 21600"/>
                <a:gd name="T14" fmla="*/ 21508 w 21600"/>
                <a:gd name="T15" fmla="*/ 119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26" y="9527"/>
                  </a:moveTo>
                  <a:cubicBezTo>
                    <a:pt x="2758" y="5223"/>
                    <a:pt x="6450" y="2033"/>
                    <a:pt x="10800" y="2034"/>
                  </a:cubicBezTo>
                  <a:cubicBezTo>
                    <a:pt x="15149" y="2034"/>
                    <a:pt x="18841" y="5223"/>
                    <a:pt x="19473" y="9527"/>
                  </a:cubicBezTo>
                  <a:lnTo>
                    <a:pt x="21485" y="9231"/>
                  </a:lnTo>
                  <a:cubicBezTo>
                    <a:pt x="20707" y="3929"/>
                    <a:pt x="16158" y="-1"/>
                    <a:pt x="10799" y="0"/>
                  </a:cubicBezTo>
                  <a:cubicBezTo>
                    <a:pt x="5441" y="0"/>
                    <a:pt x="892" y="3929"/>
                    <a:pt x="114" y="9231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" name="Group 14"/>
            <p:cNvGrpSpPr>
              <a:grpSpLocks/>
            </p:cNvGrpSpPr>
            <p:nvPr/>
          </p:nvGrpSpPr>
          <p:grpSpPr bwMode="auto">
            <a:xfrm>
              <a:off x="944890" y="3088661"/>
              <a:ext cx="1128713" cy="1035050"/>
              <a:chOff x="853" y="2214"/>
              <a:chExt cx="711" cy="652"/>
            </a:xfrm>
          </p:grpSpPr>
          <p:sp>
            <p:nvSpPr>
              <p:cNvPr id="83" name="Oval 15"/>
              <p:cNvSpPr>
                <a:spLocks noChangeArrowheads="1"/>
              </p:cNvSpPr>
              <p:nvPr/>
            </p:nvSpPr>
            <p:spPr bwMode="auto">
              <a:xfrm>
                <a:off x="997" y="2274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rgbClr val="FFC6C6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84" name="Text Box 17"/>
              <p:cNvSpPr txBox="1">
                <a:spLocks noChangeArrowheads="1"/>
              </p:cNvSpPr>
              <p:nvPr/>
            </p:nvSpPr>
            <p:spPr bwMode="auto">
              <a:xfrm>
                <a:off x="853" y="2378"/>
                <a:ext cx="19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1099" y="2633"/>
                <a:ext cx="19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86" name="Text Box 19"/>
              <p:cNvSpPr txBox="1">
                <a:spLocks noChangeArrowheads="1"/>
              </p:cNvSpPr>
              <p:nvPr/>
            </p:nvSpPr>
            <p:spPr bwMode="auto">
              <a:xfrm>
                <a:off x="1366" y="2371"/>
                <a:ext cx="19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87" name="Text Box 20"/>
              <p:cNvSpPr txBox="1">
                <a:spLocks noChangeArrowheads="1"/>
              </p:cNvSpPr>
              <p:nvPr/>
            </p:nvSpPr>
            <p:spPr bwMode="auto">
              <a:xfrm>
                <a:off x="1292" y="2529"/>
                <a:ext cx="224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88" name="Text Box 21"/>
              <p:cNvSpPr txBox="1">
                <a:spLocks noChangeArrowheads="1"/>
              </p:cNvSpPr>
              <p:nvPr/>
            </p:nvSpPr>
            <p:spPr bwMode="auto">
              <a:xfrm>
                <a:off x="908" y="2523"/>
                <a:ext cx="19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89" name="Text Box 22"/>
              <p:cNvSpPr txBox="1">
                <a:spLocks noChangeArrowheads="1"/>
              </p:cNvSpPr>
              <p:nvPr/>
            </p:nvSpPr>
            <p:spPr bwMode="auto">
              <a:xfrm>
                <a:off x="903" y="2214"/>
                <a:ext cx="19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90" name="Text Box 23"/>
              <p:cNvSpPr txBox="1">
                <a:spLocks noChangeArrowheads="1"/>
              </p:cNvSpPr>
              <p:nvPr/>
            </p:nvSpPr>
            <p:spPr bwMode="auto">
              <a:xfrm>
                <a:off x="1304" y="2214"/>
                <a:ext cx="198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+</a:t>
                </a:r>
              </a:p>
            </p:txBody>
          </p:sp>
        </p:grpSp>
        <p:grpSp>
          <p:nvGrpSpPr>
            <p:cNvPr id="91" name="Group 25"/>
            <p:cNvGrpSpPr>
              <a:grpSpLocks/>
            </p:cNvGrpSpPr>
            <p:nvPr/>
          </p:nvGrpSpPr>
          <p:grpSpPr bwMode="auto">
            <a:xfrm>
              <a:off x="2721315" y="2956908"/>
              <a:ext cx="1177925" cy="1009650"/>
              <a:chOff x="1969" y="2128"/>
              <a:chExt cx="742" cy="636"/>
            </a:xfrm>
          </p:grpSpPr>
          <p:sp>
            <p:nvSpPr>
              <p:cNvPr id="92" name="Oval 26"/>
              <p:cNvSpPr>
                <a:spLocks noChangeArrowheads="1"/>
              </p:cNvSpPr>
              <p:nvPr/>
            </p:nvSpPr>
            <p:spPr bwMode="auto">
              <a:xfrm>
                <a:off x="2131" y="2274"/>
                <a:ext cx="409" cy="408"/>
              </a:xfrm>
              <a:prstGeom prst="ellipse">
                <a:avLst/>
              </a:prstGeom>
              <a:gradFill rotWithShape="1">
                <a:gsLst>
                  <a:gs pos="0">
                    <a:srgbClr val="DFD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93" name="Text Box 27"/>
              <p:cNvSpPr txBox="1">
                <a:spLocks noChangeArrowheads="1"/>
              </p:cNvSpPr>
              <p:nvPr/>
            </p:nvSpPr>
            <p:spPr bwMode="auto">
              <a:xfrm>
                <a:off x="1969" y="2286"/>
                <a:ext cx="212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94" name="Text Box 28"/>
              <p:cNvSpPr txBox="1">
                <a:spLocks noChangeArrowheads="1"/>
              </p:cNvSpPr>
              <p:nvPr/>
            </p:nvSpPr>
            <p:spPr bwMode="auto">
              <a:xfrm>
                <a:off x="2240" y="2531"/>
                <a:ext cx="212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95" name="Text Box 29"/>
              <p:cNvSpPr txBox="1">
                <a:spLocks noChangeArrowheads="1"/>
              </p:cNvSpPr>
              <p:nvPr/>
            </p:nvSpPr>
            <p:spPr bwMode="auto">
              <a:xfrm>
                <a:off x="2499" y="2275"/>
                <a:ext cx="212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96" name="Text Box 30"/>
              <p:cNvSpPr txBox="1">
                <a:spLocks noChangeArrowheads="1"/>
              </p:cNvSpPr>
              <p:nvPr/>
            </p:nvSpPr>
            <p:spPr bwMode="auto">
              <a:xfrm>
                <a:off x="2018" y="2410"/>
                <a:ext cx="212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97" name="Text Box 31"/>
              <p:cNvSpPr txBox="1">
                <a:spLocks noChangeArrowheads="1"/>
              </p:cNvSpPr>
              <p:nvPr/>
            </p:nvSpPr>
            <p:spPr bwMode="auto">
              <a:xfrm>
                <a:off x="2470" y="2417"/>
                <a:ext cx="212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98" name="Text Box 32"/>
              <p:cNvSpPr txBox="1">
                <a:spLocks noChangeArrowheads="1"/>
              </p:cNvSpPr>
              <p:nvPr/>
            </p:nvSpPr>
            <p:spPr bwMode="auto">
              <a:xfrm>
                <a:off x="2449" y="2131"/>
                <a:ext cx="212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>
                    <a:latin typeface="Times New Roman" pitchFamily="18" charset="0"/>
                  </a:rPr>
                  <a:t>_</a:t>
                </a:r>
              </a:p>
            </p:txBody>
          </p:sp>
          <p:sp>
            <p:nvSpPr>
              <p:cNvPr id="99" name="Text Box 33"/>
              <p:cNvSpPr txBox="1">
                <a:spLocks noChangeArrowheads="1"/>
              </p:cNvSpPr>
              <p:nvPr/>
            </p:nvSpPr>
            <p:spPr bwMode="auto">
              <a:xfrm>
                <a:off x="2025" y="2128"/>
                <a:ext cx="212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 dirty="0">
                    <a:latin typeface="Times New Roman" pitchFamily="18" charset="0"/>
                  </a:rPr>
                  <a:t>_</a:t>
                </a:r>
              </a:p>
            </p:txBody>
          </p:sp>
        </p:grpSp>
        <p:sp>
          <p:nvSpPr>
            <p:cNvPr id="100" name="Text Box 33"/>
            <p:cNvSpPr txBox="1">
              <a:spLocks noChangeArrowheads="1"/>
            </p:cNvSpPr>
            <p:nvPr/>
          </p:nvSpPr>
          <p:spPr bwMode="auto">
            <a:xfrm>
              <a:off x="3145172" y="2814016"/>
              <a:ext cx="33655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101" name="Text Box 16"/>
            <p:cNvSpPr txBox="1">
              <a:spLocks noChangeArrowheads="1"/>
            </p:cNvSpPr>
            <p:nvPr/>
          </p:nvSpPr>
          <p:spPr bwMode="auto">
            <a:xfrm>
              <a:off x="1327478" y="2918800"/>
              <a:ext cx="314325" cy="369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latin typeface="Times New Roman" pitchFamily="18" charset="0"/>
                </a:rPr>
                <a:t>+</a:t>
              </a:r>
            </a:p>
          </p:txBody>
        </p:sp>
        <p:grpSp>
          <p:nvGrpSpPr>
            <p:cNvPr id="102" name="组合 7"/>
            <p:cNvGrpSpPr>
              <a:grpSpLocks/>
            </p:cNvGrpSpPr>
            <p:nvPr/>
          </p:nvGrpSpPr>
          <p:grpSpPr bwMode="auto">
            <a:xfrm>
              <a:off x="1367180" y="3810390"/>
              <a:ext cx="2058378" cy="692734"/>
              <a:chOff x="5484825" y="3465513"/>
              <a:chExt cx="2058917" cy="692003"/>
            </a:xfrm>
          </p:grpSpPr>
          <p:grpSp>
            <p:nvGrpSpPr>
              <p:cNvPr id="103" name="组合 77"/>
              <p:cNvGrpSpPr>
                <a:grpSpLocks/>
              </p:cNvGrpSpPr>
              <p:nvPr/>
            </p:nvGrpSpPr>
            <p:grpSpPr bwMode="auto">
              <a:xfrm>
                <a:off x="5486169" y="3469268"/>
                <a:ext cx="2057573" cy="612071"/>
                <a:chOff x="1163706" y="1256107"/>
                <a:chExt cx="2057573" cy="612071"/>
              </a:xfrm>
            </p:grpSpPr>
            <p:sp>
              <p:nvSpPr>
                <p:cNvPr id="114" name="Rectangle 36"/>
                <p:cNvSpPr>
                  <a:spLocks noChangeArrowheads="1"/>
                </p:cNvSpPr>
                <p:nvPr/>
              </p:nvSpPr>
              <p:spPr bwMode="auto">
                <a:xfrm>
                  <a:off x="1163706" y="1700316"/>
                  <a:ext cx="720188" cy="16786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" name="Rectangle 37"/>
                <p:cNvSpPr>
                  <a:spLocks noChangeArrowheads="1"/>
                </p:cNvSpPr>
                <p:nvPr/>
              </p:nvSpPr>
              <p:spPr bwMode="auto">
                <a:xfrm>
                  <a:off x="2401634" y="1700316"/>
                  <a:ext cx="819645" cy="16786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6" name="Rectangle 38"/>
                <p:cNvSpPr>
                  <a:spLocks noChangeArrowheads="1"/>
                </p:cNvSpPr>
                <p:nvPr/>
              </p:nvSpPr>
              <p:spPr bwMode="auto">
                <a:xfrm>
                  <a:off x="1163706" y="1277807"/>
                  <a:ext cx="190926" cy="44991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7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3027921" y="1256107"/>
                  <a:ext cx="190926" cy="47503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4" name="组合 76"/>
              <p:cNvGrpSpPr>
                <a:grpSpLocks/>
              </p:cNvGrpSpPr>
              <p:nvPr/>
            </p:nvGrpSpPr>
            <p:grpSpPr bwMode="auto">
              <a:xfrm>
                <a:off x="5484825" y="3465513"/>
                <a:ext cx="2058849" cy="692003"/>
                <a:chOff x="1163706" y="1252684"/>
                <a:chExt cx="2058849" cy="692003"/>
              </a:xfrm>
            </p:grpSpPr>
            <p:sp>
              <p:nvSpPr>
                <p:cNvPr id="105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027921" y="1292272"/>
                  <a:ext cx="0" cy="4008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Line 41"/>
                <p:cNvSpPr>
                  <a:spLocks noChangeShapeType="1"/>
                </p:cNvSpPr>
                <p:nvPr/>
              </p:nvSpPr>
              <p:spPr bwMode="auto">
                <a:xfrm>
                  <a:off x="3221279" y="1252684"/>
                  <a:ext cx="0" cy="6113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421092" y="1695749"/>
                  <a:ext cx="6068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Line 43"/>
                <p:cNvSpPr>
                  <a:spLocks noChangeShapeType="1"/>
                </p:cNvSpPr>
                <p:nvPr/>
              </p:nvSpPr>
              <p:spPr bwMode="auto">
                <a:xfrm>
                  <a:off x="1163706" y="1277807"/>
                  <a:ext cx="0" cy="5903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357064" y="1695749"/>
                  <a:ext cx="5041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163706" y="1868178"/>
                  <a:ext cx="7201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1" name="Line 46"/>
                <p:cNvSpPr>
                  <a:spLocks noChangeShapeType="1"/>
                </p:cNvSpPr>
                <p:nvPr/>
              </p:nvSpPr>
              <p:spPr bwMode="auto">
                <a:xfrm>
                  <a:off x="1357064" y="1277807"/>
                  <a:ext cx="0" cy="4236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Rectangle 68"/>
                <p:cNvSpPr>
                  <a:spLocks noChangeArrowheads="1"/>
                </p:cNvSpPr>
                <p:nvPr/>
              </p:nvSpPr>
              <p:spPr bwMode="auto">
                <a:xfrm>
                  <a:off x="1884609" y="1596402"/>
                  <a:ext cx="508325" cy="348285"/>
                </a:xfrm>
                <a:prstGeom prst="rect">
                  <a:avLst/>
                </a:prstGeom>
                <a:solidFill>
                  <a:srgbClr val="9900FF">
                    <a:alpha val="30000"/>
                  </a:srgbClr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zh-CN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</a:p>
              </p:txBody>
            </p:sp>
            <p:sp>
              <p:nvSpPr>
                <p:cNvPr id="113" name="Line 69"/>
                <p:cNvSpPr>
                  <a:spLocks noChangeShapeType="1"/>
                </p:cNvSpPr>
                <p:nvPr/>
              </p:nvSpPr>
              <p:spPr bwMode="auto">
                <a:xfrm>
                  <a:off x="2394338" y="1868178"/>
                  <a:ext cx="828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8" name="组合 117"/>
            <p:cNvGrpSpPr/>
            <p:nvPr/>
          </p:nvGrpSpPr>
          <p:grpSpPr>
            <a:xfrm>
              <a:off x="3168993" y="2837828"/>
              <a:ext cx="295277" cy="428629"/>
              <a:chOff x="3168993" y="2837828"/>
              <a:chExt cx="295277" cy="428629"/>
            </a:xfrm>
          </p:grpSpPr>
          <p:grpSp>
            <p:nvGrpSpPr>
              <p:cNvPr id="119" name="组合 35"/>
              <p:cNvGrpSpPr/>
              <p:nvPr/>
            </p:nvGrpSpPr>
            <p:grpSpPr>
              <a:xfrm>
                <a:off x="3178518" y="2958680"/>
                <a:ext cx="285752" cy="307777"/>
                <a:chOff x="5086354" y="3011686"/>
                <a:chExt cx="285752" cy="307777"/>
              </a:xfrm>
            </p:grpSpPr>
            <p:sp>
              <p:nvSpPr>
                <p:cNvPr id="121" name="椭圆 120"/>
                <p:cNvSpPr/>
                <p:nvPr/>
              </p:nvSpPr>
              <p:spPr bwMode="auto">
                <a:xfrm>
                  <a:off x="5143504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86354" y="3011686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 smtClean="0">
                      <a:latin typeface="黑体" pitchFamily="49" charset="-122"/>
                      <a:ea typeface="黑体" pitchFamily="49" charset="-122"/>
                    </a:rPr>
                    <a:t>-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20" name="直接箭头连接符 119"/>
              <p:cNvCxnSpPr/>
              <p:nvPr/>
            </p:nvCxnSpPr>
            <p:spPr>
              <a:xfrm rot="17220000" flipV="1">
                <a:off x="3153811" y="2853010"/>
                <a:ext cx="192289" cy="1619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组合 122"/>
            <p:cNvGrpSpPr/>
            <p:nvPr/>
          </p:nvGrpSpPr>
          <p:grpSpPr>
            <a:xfrm>
              <a:off x="2148112" y="2185979"/>
              <a:ext cx="484273" cy="307777"/>
              <a:chOff x="2148112" y="2185979"/>
              <a:chExt cx="484273" cy="307777"/>
            </a:xfrm>
          </p:grpSpPr>
          <p:grpSp>
            <p:nvGrpSpPr>
              <p:cNvPr id="124" name="组合 35"/>
              <p:cNvGrpSpPr/>
              <p:nvPr/>
            </p:nvGrpSpPr>
            <p:grpSpPr>
              <a:xfrm>
                <a:off x="2346633" y="2185979"/>
                <a:ext cx="285752" cy="307777"/>
                <a:chOff x="5086354" y="3011686"/>
                <a:chExt cx="285752" cy="307777"/>
              </a:xfrm>
            </p:grpSpPr>
            <p:sp>
              <p:nvSpPr>
                <p:cNvPr id="126" name="椭圆 125"/>
                <p:cNvSpPr/>
                <p:nvPr/>
              </p:nvSpPr>
              <p:spPr bwMode="auto">
                <a:xfrm>
                  <a:off x="5143504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27" name="TextBox 126"/>
                <p:cNvSpPr txBox="1">
                  <a:spLocks noChangeArrowheads="1"/>
                </p:cNvSpPr>
                <p:nvPr/>
              </p:nvSpPr>
              <p:spPr bwMode="auto">
                <a:xfrm>
                  <a:off x="5086354" y="3011686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 smtClean="0">
                      <a:latin typeface="黑体" pitchFamily="49" charset="-122"/>
                      <a:ea typeface="黑体" pitchFamily="49" charset="-122"/>
                    </a:rPr>
                    <a:t>-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25" name="直接箭头连接符 124"/>
              <p:cNvCxnSpPr/>
              <p:nvPr/>
            </p:nvCxnSpPr>
            <p:spPr>
              <a:xfrm rot="10800000" flipV="1">
                <a:off x="2148112" y="2344688"/>
                <a:ext cx="252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组合 127"/>
            <p:cNvGrpSpPr/>
            <p:nvPr/>
          </p:nvGrpSpPr>
          <p:grpSpPr>
            <a:xfrm>
              <a:off x="1569467" y="2440947"/>
              <a:ext cx="358084" cy="393701"/>
              <a:chOff x="1569467" y="2440947"/>
              <a:chExt cx="358084" cy="393701"/>
            </a:xfrm>
          </p:grpSpPr>
          <p:grpSp>
            <p:nvGrpSpPr>
              <p:cNvPr id="129" name="组合 35"/>
              <p:cNvGrpSpPr/>
              <p:nvPr/>
            </p:nvGrpSpPr>
            <p:grpSpPr>
              <a:xfrm>
                <a:off x="1641799" y="2440947"/>
                <a:ext cx="285752" cy="307777"/>
                <a:chOff x="5086354" y="3011686"/>
                <a:chExt cx="285752" cy="307777"/>
              </a:xfrm>
            </p:grpSpPr>
            <p:sp>
              <p:nvSpPr>
                <p:cNvPr id="131" name="椭圆 130"/>
                <p:cNvSpPr/>
                <p:nvPr/>
              </p:nvSpPr>
              <p:spPr bwMode="auto">
                <a:xfrm>
                  <a:off x="5143504" y="3090860"/>
                  <a:ext cx="144000" cy="14400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132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5086354" y="3011686"/>
                  <a:ext cx="28575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 smtClean="0">
                      <a:latin typeface="黑体" pitchFamily="49" charset="-122"/>
                      <a:ea typeface="黑体" pitchFamily="49" charset="-122"/>
                    </a:rPr>
                    <a:t>-</a:t>
                  </a:r>
                  <a:endParaRPr lang="zh-CN" altLang="en-US" sz="1400" b="1" dirty="0">
                    <a:latin typeface="黑体" pitchFamily="49" charset="-122"/>
                    <a:ea typeface="黑体" pitchFamily="49" charset="-122"/>
                  </a:endParaRPr>
                </a:p>
              </p:txBody>
            </p:sp>
          </p:grpSp>
          <p:cxnSp>
            <p:nvCxnSpPr>
              <p:cNvPr id="130" name="直接箭头连接符 129"/>
              <p:cNvCxnSpPr/>
              <p:nvPr/>
            </p:nvCxnSpPr>
            <p:spPr>
              <a:xfrm rot="9780000" flipV="1">
                <a:off x="1569467" y="2672722"/>
                <a:ext cx="192289" cy="1619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组合 35"/>
            <p:cNvGrpSpPr/>
            <p:nvPr/>
          </p:nvGrpSpPr>
          <p:grpSpPr>
            <a:xfrm>
              <a:off x="1327472" y="3845895"/>
              <a:ext cx="285752" cy="307777"/>
              <a:chOff x="5086354" y="3011686"/>
              <a:chExt cx="285752" cy="307777"/>
            </a:xfrm>
          </p:grpSpPr>
          <p:sp>
            <p:nvSpPr>
              <p:cNvPr id="134" name="椭圆 133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5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36" name="直接箭头连接符 135"/>
            <p:cNvCxnSpPr/>
            <p:nvPr/>
          </p:nvCxnSpPr>
          <p:spPr>
            <a:xfrm rot="16200000" flipH="1">
              <a:off x="1331750" y="4189596"/>
              <a:ext cx="252000" cy="0"/>
            </a:xfrm>
            <a:prstGeom prst="straightConnector1">
              <a:avLst/>
            </a:prstGeom>
            <a:ln w="25400">
              <a:solidFill>
                <a:srgbClr val="390E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组合 35"/>
            <p:cNvGrpSpPr/>
            <p:nvPr/>
          </p:nvGrpSpPr>
          <p:grpSpPr>
            <a:xfrm>
              <a:off x="1675136" y="4176299"/>
              <a:ext cx="285752" cy="307777"/>
              <a:chOff x="5086354" y="3011686"/>
              <a:chExt cx="285752" cy="307777"/>
            </a:xfrm>
          </p:grpSpPr>
          <p:sp>
            <p:nvSpPr>
              <p:cNvPr id="138" name="椭圆 137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9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40" name="直接箭头连接符 139"/>
            <p:cNvCxnSpPr/>
            <p:nvPr/>
          </p:nvCxnSpPr>
          <p:spPr>
            <a:xfrm rot="16200000" flipH="1">
              <a:off x="1998089" y="4215198"/>
              <a:ext cx="0" cy="252000"/>
            </a:xfrm>
            <a:prstGeom prst="straightConnector1">
              <a:avLst/>
            </a:prstGeom>
            <a:ln w="25400">
              <a:solidFill>
                <a:srgbClr val="390E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组合 35"/>
            <p:cNvGrpSpPr/>
            <p:nvPr/>
          </p:nvGrpSpPr>
          <p:grpSpPr>
            <a:xfrm>
              <a:off x="3194385" y="3998295"/>
              <a:ext cx="285752" cy="307777"/>
              <a:chOff x="5086354" y="3011686"/>
              <a:chExt cx="285752" cy="307777"/>
            </a:xfrm>
          </p:grpSpPr>
          <p:sp>
            <p:nvSpPr>
              <p:cNvPr id="142" name="椭圆 141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43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44" name="直接箭头连接符 143"/>
            <p:cNvCxnSpPr/>
            <p:nvPr/>
          </p:nvCxnSpPr>
          <p:spPr>
            <a:xfrm rot="-16200000" flipH="1">
              <a:off x="3198663" y="3957607"/>
              <a:ext cx="252000" cy="0"/>
            </a:xfrm>
            <a:prstGeom prst="straightConnector1">
              <a:avLst/>
            </a:prstGeom>
            <a:ln w="25400">
              <a:solidFill>
                <a:srgbClr val="390E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矩形 153"/>
            <p:cNvSpPr/>
            <p:nvPr/>
          </p:nvSpPr>
          <p:spPr>
            <a:xfrm>
              <a:off x="1025990" y="3140968"/>
              <a:ext cx="2808000" cy="142876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395536" y="4777988"/>
            <a:ext cx="60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Q2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：引入电源电动势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的目的？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95536" y="549806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Q3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：计算电路中电能转化为其他形式能？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652120" y="2595945"/>
            <a:ext cx="2479740" cy="1795682"/>
            <a:chOff x="5652120" y="2595945"/>
            <a:chExt cx="2479740" cy="1795682"/>
          </a:xfrm>
        </p:grpSpPr>
        <p:cxnSp>
          <p:nvCxnSpPr>
            <p:cNvPr id="158" name="直接连接符 157"/>
            <p:cNvCxnSpPr/>
            <p:nvPr/>
          </p:nvCxnSpPr>
          <p:spPr>
            <a:xfrm>
              <a:off x="5655295" y="4207336"/>
              <a:ext cx="2016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>
              <a:off x="5654765" y="2992890"/>
              <a:ext cx="79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>
              <a:off x="6825125" y="3002415"/>
              <a:ext cx="846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rot="5400000">
              <a:off x="7456329" y="3209467"/>
              <a:ext cx="43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 rot="5400000">
              <a:off x="7483805" y="4013294"/>
              <a:ext cx="37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5400000">
              <a:off x="5040914" y="3599938"/>
              <a:ext cx="1224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7699812" y="3468620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sz="16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6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916324" y="3903444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黑体" pitchFamily="49" charset="-122"/>
                  <a:ea typeface="黑体" pitchFamily="49" charset="-122"/>
                </a:rPr>
                <a:t>+</a:t>
              </a:r>
              <a:endParaRPr lang="zh-CN" altLang="en-US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002430" y="390313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黑体" pitchFamily="49" charset="-122"/>
                  <a:ea typeface="黑体" pitchFamily="49" charset="-122"/>
                </a:rPr>
                <a:t>-</a:t>
              </a:r>
              <a:endParaRPr lang="zh-CN" altLang="en-US" b="1" dirty="0"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174" name="组合 173"/>
            <p:cNvGrpSpPr/>
            <p:nvPr/>
          </p:nvGrpSpPr>
          <p:grpSpPr>
            <a:xfrm>
              <a:off x="7099930" y="3337191"/>
              <a:ext cx="357190" cy="500066"/>
              <a:chOff x="7591446" y="5115731"/>
              <a:chExt cx="357190" cy="500066"/>
            </a:xfrm>
          </p:grpSpPr>
          <p:cxnSp>
            <p:nvCxnSpPr>
              <p:cNvPr id="175" name="直接箭头连接符 174"/>
              <p:cNvCxnSpPr/>
              <p:nvPr/>
            </p:nvCxnSpPr>
            <p:spPr>
              <a:xfrm rot="5400000" flipH="1" flipV="1">
                <a:off x="7608115" y="5364970"/>
                <a:ext cx="500066" cy="158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/>
              <p:cNvSpPr txBox="1"/>
              <p:nvPr/>
            </p:nvSpPr>
            <p:spPr>
              <a:xfrm>
                <a:off x="7591446" y="5200663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zh-CN" altLang="en-US" sz="16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7597430" y="3439281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6294553" y="4018064"/>
              <a:ext cx="656179" cy="34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427784" y="2595945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sz="16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6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 rot="5400000">
              <a:off x="6554388" y="2804321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矩形 168"/>
            <p:cNvSpPr/>
            <p:nvPr/>
          </p:nvSpPr>
          <p:spPr>
            <a:xfrm>
              <a:off x="6283102" y="4034437"/>
              <a:ext cx="642942" cy="357190"/>
            </a:xfrm>
            <a:prstGeom prst="rect">
              <a:avLst/>
            </a:prstGeom>
            <a:solidFill>
              <a:srgbClr val="7030A0">
                <a:alpha val="40000"/>
              </a:srgbClr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6925674" y="4130053"/>
              <a:ext cx="36000" cy="144000"/>
            </a:xfrm>
            <a:prstGeom prst="rect">
              <a:avLst/>
            </a:prstGeom>
            <a:solidFill>
              <a:srgbClr val="7030A0">
                <a:alpha val="30000"/>
              </a:srgbClr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287865" y="4041790"/>
              <a:ext cx="642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电源</a:t>
              </a:r>
              <a:endParaRPr lang="zh-CN" altLang="en-US" sz="16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5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642754"/>
            <a:ext cx="4138066" cy="553998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闭合电路中电势的变化</a:t>
            </a:r>
          </a:p>
        </p:txBody>
      </p:sp>
      <p:sp>
        <p:nvSpPr>
          <p:cNvPr id="85" name="Rectangle 3"/>
          <p:cNvSpPr txBox="1">
            <a:spLocks noRot="1" noChangeArrowheads="1"/>
          </p:cNvSpPr>
          <p:nvPr/>
        </p:nvSpPr>
        <p:spPr>
          <a:xfrm>
            <a:off x="683568" y="2060848"/>
            <a:ext cx="3975149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沿电流方向，电势</a:t>
            </a:r>
            <a:r>
              <a:rPr lang="zh-CN" altLang="en-US" sz="2600" b="1" dirty="0" smtClean="0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降低</a:t>
            </a:r>
            <a:endParaRPr lang="en-US" altLang="zh-CN" sz="2600" b="1" dirty="0" smtClean="0">
              <a:solidFill>
                <a:srgbClr val="390E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19" name="组合 131"/>
          <p:cNvGrpSpPr/>
          <p:nvPr/>
        </p:nvGrpSpPr>
        <p:grpSpPr>
          <a:xfrm>
            <a:off x="7859838" y="3203082"/>
            <a:ext cx="465038" cy="307777"/>
            <a:chOff x="7412160" y="4173743"/>
            <a:chExt cx="465038" cy="307777"/>
          </a:xfrm>
        </p:grpSpPr>
        <p:grpSp>
          <p:nvGrpSpPr>
            <p:cNvPr id="120" name="组合 35"/>
            <p:cNvGrpSpPr/>
            <p:nvPr/>
          </p:nvGrpSpPr>
          <p:grpSpPr>
            <a:xfrm>
              <a:off x="7591446" y="4173743"/>
              <a:ext cx="285752" cy="307777"/>
              <a:chOff x="5300668" y="3003949"/>
              <a:chExt cx="285752" cy="307777"/>
            </a:xfrm>
          </p:grpSpPr>
          <p:sp>
            <p:nvSpPr>
              <p:cNvPr id="122" name="椭圆 121"/>
              <p:cNvSpPr/>
              <p:nvPr/>
            </p:nvSpPr>
            <p:spPr bwMode="auto">
              <a:xfrm>
                <a:off x="5361457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3" name="TextBox 62"/>
              <p:cNvSpPr txBox="1">
                <a:spLocks noChangeArrowheads="1"/>
              </p:cNvSpPr>
              <p:nvPr/>
            </p:nvSpPr>
            <p:spPr bwMode="auto">
              <a:xfrm>
                <a:off x="5300668" y="3003949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21" name="直接箭头连接符 120"/>
            <p:cNvCxnSpPr/>
            <p:nvPr/>
          </p:nvCxnSpPr>
          <p:spPr>
            <a:xfrm rot="10800000">
              <a:off x="7412160" y="4329538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组合 132"/>
          <p:cNvGrpSpPr/>
          <p:nvPr/>
        </p:nvGrpSpPr>
        <p:grpSpPr>
          <a:xfrm>
            <a:off x="8205813" y="2393451"/>
            <a:ext cx="285752" cy="478814"/>
            <a:chOff x="7377132" y="4121354"/>
            <a:chExt cx="285752" cy="478814"/>
          </a:xfrm>
        </p:grpSpPr>
        <p:grpSp>
          <p:nvGrpSpPr>
            <p:cNvPr id="125" name="组合 35"/>
            <p:cNvGrpSpPr/>
            <p:nvPr/>
          </p:nvGrpSpPr>
          <p:grpSpPr>
            <a:xfrm>
              <a:off x="7377132" y="4121354"/>
              <a:ext cx="285752" cy="307777"/>
              <a:chOff x="5086354" y="2951560"/>
              <a:chExt cx="285752" cy="307777"/>
            </a:xfrm>
          </p:grpSpPr>
          <p:sp>
            <p:nvSpPr>
              <p:cNvPr id="127" name="椭圆 126"/>
              <p:cNvSpPr/>
              <p:nvPr/>
            </p:nvSpPr>
            <p:spPr bwMode="auto">
              <a:xfrm>
                <a:off x="5153029" y="3035498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8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2951560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26" name="直接箭头连接符 125"/>
            <p:cNvCxnSpPr/>
            <p:nvPr/>
          </p:nvCxnSpPr>
          <p:spPr>
            <a:xfrm rot="16200000" flipH="1" flipV="1">
              <a:off x="7389246" y="4474168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组合 138"/>
          <p:cNvGrpSpPr/>
          <p:nvPr/>
        </p:nvGrpSpPr>
        <p:grpSpPr>
          <a:xfrm>
            <a:off x="5786860" y="3215582"/>
            <a:ext cx="466314" cy="307777"/>
            <a:chOff x="7415646" y="4173743"/>
            <a:chExt cx="466314" cy="307777"/>
          </a:xfrm>
        </p:grpSpPr>
        <p:grpSp>
          <p:nvGrpSpPr>
            <p:cNvPr id="131" name="组合 35"/>
            <p:cNvGrpSpPr/>
            <p:nvPr/>
          </p:nvGrpSpPr>
          <p:grpSpPr>
            <a:xfrm>
              <a:off x="7596208" y="4173743"/>
              <a:ext cx="285752" cy="307777"/>
              <a:chOff x="5305430" y="3003949"/>
              <a:chExt cx="285752" cy="307777"/>
            </a:xfrm>
          </p:grpSpPr>
          <p:sp>
            <p:nvSpPr>
              <p:cNvPr id="133" name="椭圆 132"/>
              <p:cNvSpPr/>
              <p:nvPr/>
            </p:nvSpPr>
            <p:spPr bwMode="auto">
              <a:xfrm>
                <a:off x="5366219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4" name="TextBox 62"/>
              <p:cNvSpPr txBox="1">
                <a:spLocks noChangeArrowheads="1"/>
              </p:cNvSpPr>
              <p:nvPr/>
            </p:nvSpPr>
            <p:spPr bwMode="auto">
              <a:xfrm>
                <a:off x="5305430" y="3003949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32" name="直接箭头连接符 131"/>
            <p:cNvCxnSpPr/>
            <p:nvPr/>
          </p:nvCxnSpPr>
          <p:spPr>
            <a:xfrm rot="10800000">
              <a:off x="7415646" y="4329538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组合 143"/>
          <p:cNvGrpSpPr/>
          <p:nvPr/>
        </p:nvGrpSpPr>
        <p:grpSpPr>
          <a:xfrm>
            <a:off x="6253174" y="1626683"/>
            <a:ext cx="457204" cy="307777"/>
            <a:chOff x="7305694" y="4173742"/>
            <a:chExt cx="457204" cy="307777"/>
          </a:xfrm>
        </p:grpSpPr>
        <p:grpSp>
          <p:nvGrpSpPr>
            <p:cNvPr id="136" name="组合 35"/>
            <p:cNvGrpSpPr/>
            <p:nvPr/>
          </p:nvGrpSpPr>
          <p:grpSpPr>
            <a:xfrm>
              <a:off x="7305694" y="4173742"/>
              <a:ext cx="285752" cy="307777"/>
              <a:chOff x="5014916" y="3003948"/>
              <a:chExt cx="285752" cy="307777"/>
            </a:xfrm>
          </p:grpSpPr>
          <p:sp>
            <p:nvSpPr>
              <p:cNvPr id="152" name="椭圆 151"/>
              <p:cNvSpPr/>
              <p:nvPr/>
            </p:nvSpPr>
            <p:spPr bwMode="auto">
              <a:xfrm>
                <a:off x="5076829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3" name="TextBox 62"/>
              <p:cNvSpPr txBox="1">
                <a:spLocks noChangeArrowheads="1"/>
              </p:cNvSpPr>
              <p:nvPr/>
            </p:nvSpPr>
            <p:spPr bwMode="auto">
              <a:xfrm>
                <a:off x="5014916" y="3003948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51" name="直接箭头连接符 150"/>
            <p:cNvCxnSpPr/>
            <p:nvPr/>
          </p:nvCxnSpPr>
          <p:spPr>
            <a:xfrm>
              <a:off x="7510898" y="4329538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组合 148"/>
          <p:cNvGrpSpPr/>
          <p:nvPr/>
        </p:nvGrpSpPr>
        <p:grpSpPr>
          <a:xfrm>
            <a:off x="5634045" y="2315463"/>
            <a:ext cx="285752" cy="457203"/>
            <a:chOff x="7367607" y="4205293"/>
            <a:chExt cx="285752" cy="457203"/>
          </a:xfrm>
        </p:grpSpPr>
        <p:grpSp>
          <p:nvGrpSpPr>
            <p:cNvPr id="155" name="组合 35"/>
            <p:cNvGrpSpPr/>
            <p:nvPr/>
          </p:nvGrpSpPr>
          <p:grpSpPr>
            <a:xfrm>
              <a:off x="7367607" y="4354719"/>
              <a:ext cx="285752" cy="307777"/>
              <a:chOff x="5076829" y="3184925"/>
              <a:chExt cx="285752" cy="307777"/>
            </a:xfrm>
          </p:grpSpPr>
          <p:sp>
            <p:nvSpPr>
              <p:cNvPr id="157" name="椭圆 156"/>
              <p:cNvSpPr/>
              <p:nvPr/>
            </p:nvSpPr>
            <p:spPr bwMode="auto">
              <a:xfrm>
                <a:off x="5143504" y="3267739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8" name="TextBox 62"/>
              <p:cNvSpPr txBox="1">
                <a:spLocks noChangeArrowheads="1"/>
              </p:cNvSpPr>
              <p:nvPr/>
            </p:nvSpPr>
            <p:spPr bwMode="auto">
              <a:xfrm>
                <a:off x="5076829" y="3184925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56" name="直接箭头连接符 155"/>
            <p:cNvCxnSpPr/>
            <p:nvPr/>
          </p:nvCxnSpPr>
          <p:spPr>
            <a:xfrm rot="5400000" flipH="1" flipV="1">
              <a:off x="7370196" y="4331293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组合 153"/>
          <p:cNvGrpSpPr/>
          <p:nvPr/>
        </p:nvGrpSpPr>
        <p:grpSpPr>
          <a:xfrm>
            <a:off x="7424758" y="1629658"/>
            <a:ext cx="461965" cy="307777"/>
            <a:chOff x="7300932" y="4181480"/>
            <a:chExt cx="461965" cy="307777"/>
          </a:xfrm>
        </p:grpSpPr>
        <p:grpSp>
          <p:nvGrpSpPr>
            <p:cNvPr id="160" name="组合 35"/>
            <p:cNvGrpSpPr/>
            <p:nvPr/>
          </p:nvGrpSpPr>
          <p:grpSpPr>
            <a:xfrm>
              <a:off x="7300932" y="4181480"/>
              <a:ext cx="285752" cy="307777"/>
              <a:chOff x="5010154" y="3011686"/>
              <a:chExt cx="285752" cy="307777"/>
            </a:xfrm>
          </p:grpSpPr>
          <p:sp>
            <p:nvSpPr>
              <p:cNvPr id="162" name="椭圆 161"/>
              <p:cNvSpPr/>
              <p:nvPr/>
            </p:nvSpPr>
            <p:spPr bwMode="auto">
              <a:xfrm>
                <a:off x="5072066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3" name="TextBox 62"/>
              <p:cNvSpPr txBox="1">
                <a:spLocks noChangeArrowheads="1"/>
              </p:cNvSpPr>
              <p:nvPr/>
            </p:nvSpPr>
            <p:spPr bwMode="auto">
              <a:xfrm>
                <a:off x="5010154" y="3011686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cxnSp>
          <p:nvCxnSpPr>
            <p:cNvPr id="161" name="直接箭头连接符 160"/>
            <p:cNvCxnSpPr/>
            <p:nvPr/>
          </p:nvCxnSpPr>
          <p:spPr>
            <a:xfrm>
              <a:off x="7510897" y="4339063"/>
              <a:ext cx="25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组合 125"/>
          <p:cNvGrpSpPr/>
          <p:nvPr/>
        </p:nvGrpSpPr>
        <p:grpSpPr>
          <a:xfrm>
            <a:off x="5643570" y="1656586"/>
            <a:ext cx="2857520" cy="2090752"/>
            <a:chOff x="5214942" y="2285992"/>
            <a:chExt cx="2857520" cy="2090752"/>
          </a:xfrm>
        </p:grpSpPr>
        <p:sp>
          <p:nvSpPr>
            <p:cNvPr id="171" name="圆角矩形 170"/>
            <p:cNvSpPr/>
            <p:nvPr/>
          </p:nvSpPr>
          <p:spPr>
            <a:xfrm>
              <a:off x="5214942" y="2285992"/>
              <a:ext cx="2857520" cy="1857388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圆角矩形 171"/>
            <p:cNvSpPr>
              <a:spLocks/>
            </p:cNvSpPr>
            <p:nvPr/>
          </p:nvSpPr>
          <p:spPr>
            <a:xfrm>
              <a:off x="5500694" y="2558816"/>
              <a:ext cx="2268000" cy="1296000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Rectangle 68"/>
            <p:cNvSpPr>
              <a:spLocks noChangeArrowheads="1"/>
            </p:cNvSpPr>
            <p:nvPr/>
          </p:nvSpPr>
          <p:spPr bwMode="auto">
            <a:xfrm>
              <a:off x="5805496" y="3584744"/>
              <a:ext cx="1584000" cy="792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Rectangle 68"/>
            <p:cNvSpPr>
              <a:spLocks noChangeArrowheads="1"/>
            </p:cNvSpPr>
            <p:nvPr/>
          </p:nvSpPr>
          <p:spPr bwMode="auto">
            <a:xfrm>
              <a:off x="5805496" y="3581400"/>
              <a:ext cx="1584000" cy="792000"/>
            </a:xfrm>
            <a:prstGeom prst="rect">
              <a:avLst/>
            </a:prstGeom>
            <a:solidFill>
              <a:srgbClr val="9900FF">
                <a:alpha val="12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804248" y="3225107"/>
            <a:ext cx="471491" cy="307777"/>
            <a:chOff x="6243649" y="4183268"/>
            <a:chExt cx="471491" cy="307777"/>
          </a:xfrm>
        </p:grpSpPr>
        <p:cxnSp>
          <p:nvCxnSpPr>
            <p:cNvPr id="190" name="直接箭头连接符 189"/>
            <p:cNvCxnSpPr/>
            <p:nvPr/>
          </p:nvCxnSpPr>
          <p:spPr>
            <a:xfrm rot="5400000" flipH="1">
              <a:off x="6369649" y="4210856"/>
              <a:ext cx="0" cy="252000"/>
            </a:xfrm>
            <a:prstGeom prst="straightConnector1">
              <a:avLst/>
            </a:prstGeom>
            <a:ln w="25400">
              <a:solidFill>
                <a:srgbClr val="390E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组合 35"/>
            <p:cNvGrpSpPr/>
            <p:nvPr/>
          </p:nvGrpSpPr>
          <p:grpSpPr>
            <a:xfrm>
              <a:off x="6429388" y="4183268"/>
              <a:ext cx="285752" cy="307777"/>
              <a:chOff x="5086354" y="3013473"/>
              <a:chExt cx="285752" cy="307777"/>
            </a:xfrm>
          </p:grpSpPr>
          <p:sp>
            <p:nvSpPr>
              <p:cNvPr id="192" name="椭圆 191"/>
              <p:cNvSpPr/>
              <p:nvPr/>
            </p:nvSpPr>
            <p:spPr bwMode="auto">
              <a:xfrm>
                <a:off x="5143504" y="3090860"/>
                <a:ext cx="144000" cy="1440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3" name="TextBox 62"/>
              <p:cNvSpPr txBox="1">
                <a:spLocks noChangeArrowheads="1"/>
              </p:cNvSpPr>
              <p:nvPr/>
            </p:nvSpPr>
            <p:spPr bwMode="auto">
              <a:xfrm>
                <a:off x="5086354" y="3013473"/>
                <a:ext cx="28575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1" dirty="0" smtClean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sz="1400" b="1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</p:grpSp>
      <p:sp>
        <p:nvSpPr>
          <p:cNvPr id="194" name="Rectangle 3"/>
          <p:cNvSpPr txBox="1">
            <a:spLocks noRot="1" noChangeArrowheads="1"/>
          </p:cNvSpPr>
          <p:nvPr/>
        </p:nvSpPr>
        <p:spPr>
          <a:xfrm>
            <a:off x="284178" y="1484784"/>
            <a:ext cx="183955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外电路：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Rectangle 3"/>
          <p:cNvSpPr txBox="1">
            <a:spLocks noRot="1" noChangeArrowheads="1"/>
          </p:cNvSpPr>
          <p:nvPr/>
        </p:nvSpPr>
        <p:spPr>
          <a:xfrm>
            <a:off x="284178" y="2852936"/>
            <a:ext cx="183955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内电路：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151915" y="2634795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1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617852" y="2634795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1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311168" y="264344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CN" altLang="en-US" sz="1600" b="1" baseline="-25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7439930" y="2634795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16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36757" y="2945067"/>
            <a:ext cx="252000" cy="79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154636" y="2884727"/>
            <a:ext cx="304284" cy="934294"/>
            <a:chOff x="6163103" y="2598812"/>
            <a:chExt cx="304284" cy="934294"/>
          </a:xfrm>
        </p:grpSpPr>
        <p:sp>
          <p:nvSpPr>
            <p:cNvPr id="212" name="Text Box 19"/>
            <p:cNvSpPr txBox="1">
              <a:spLocks noChangeArrowheads="1"/>
            </p:cNvSpPr>
            <p:nvPr/>
          </p:nvSpPr>
          <p:spPr bwMode="auto">
            <a:xfrm>
              <a:off x="6165701" y="2598812"/>
              <a:ext cx="30168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13" name="Text Box 19"/>
            <p:cNvSpPr txBox="1">
              <a:spLocks noChangeArrowheads="1"/>
            </p:cNvSpPr>
            <p:nvPr/>
          </p:nvSpPr>
          <p:spPr bwMode="auto">
            <a:xfrm>
              <a:off x="6163103" y="2792774"/>
              <a:ext cx="30168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14" name="Text Box 19"/>
            <p:cNvSpPr txBox="1">
              <a:spLocks noChangeArrowheads="1"/>
            </p:cNvSpPr>
            <p:nvPr/>
          </p:nvSpPr>
          <p:spPr bwMode="auto">
            <a:xfrm>
              <a:off x="6163103" y="3000590"/>
              <a:ext cx="30168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15" name="Text Box 19"/>
            <p:cNvSpPr txBox="1">
              <a:spLocks noChangeArrowheads="1"/>
            </p:cNvSpPr>
            <p:nvPr/>
          </p:nvSpPr>
          <p:spPr bwMode="auto">
            <a:xfrm>
              <a:off x="6163103" y="3194552"/>
              <a:ext cx="30168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latin typeface="Times New Roman" pitchFamily="18" charset="0"/>
                </a:rPr>
                <a:t>+</a:t>
              </a:r>
            </a:p>
          </p:txBody>
        </p:sp>
      </p:grpSp>
      <p:sp>
        <p:nvSpPr>
          <p:cNvPr id="220" name="矩形 219"/>
          <p:cNvSpPr/>
          <p:nvPr/>
        </p:nvSpPr>
        <p:spPr>
          <a:xfrm>
            <a:off x="7573409" y="2943608"/>
            <a:ext cx="252000" cy="79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630581" y="2815935"/>
            <a:ext cx="270370" cy="992766"/>
            <a:chOff x="7624044" y="2545615"/>
            <a:chExt cx="270370" cy="992766"/>
          </a:xfrm>
        </p:grpSpPr>
        <p:sp>
          <p:nvSpPr>
            <p:cNvPr id="216" name="Text Box 19"/>
            <p:cNvSpPr txBox="1">
              <a:spLocks noChangeArrowheads="1"/>
            </p:cNvSpPr>
            <p:nvPr/>
          </p:nvSpPr>
          <p:spPr bwMode="auto">
            <a:xfrm>
              <a:off x="7624044" y="2951688"/>
              <a:ext cx="26962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Times New Roman" pitchFamily="18" charset="0"/>
                </a:rPr>
                <a:t>-</a:t>
              </a:r>
              <a:endParaRPr lang="en-US" altLang="zh-CN" sz="2000" b="1" dirty="0">
                <a:latin typeface="Times New Roman" pitchFamily="18" charset="0"/>
              </a:endParaRPr>
            </a:p>
          </p:txBody>
        </p:sp>
        <p:sp>
          <p:nvSpPr>
            <p:cNvPr id="217" name="Text Box 19"/>
            <p:cNvSpPr txBox="1">
              <a:spLocks noChangeArrowheads="1"/>
            </p:cNvSpPr>
            <p:nvPr/>
          </p:nvSpPr>
          <p:spPr bwMode="auto">
            <a:xfrm>
              <a:off x="7624044" y="3138271"/>
              <a:ext cx="26962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Times New Roman" pitchFamily="18" charset="0"/>
                </a:rPr>
                <a:t>-</a:t>
              </a:r>
              <a:endParaRPr lang="en-US" altLang="zh-CN" sz="2000" b="1" dirty="0">
                <a:latin typeface="Times New Roman" pitchFamily="18" charset="0"/>
              </a:endParaRPr>
            </a:p>
          </p:txBody>
        </p:sp>
        <p:sp>
          <p:nvSpPr>
            <p:cNvPr id="218" name="Text Box 19"/>
            <p:cNvSpPr txBox="1">
              <a:spLocks noChangeArrowheads="1"/>
            </p:cNvSpPr>
            <p:nvPr/>
          </p:nvSpPr>
          <p:spPr bwMode="auto">
            <a:xfrm>
              <a:off x="7624788" y="2743872"/>
              <a:ext cx="26962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Times New Roman" pitchFamily="18" charset="0"/>
                </a:rPr>
                <a:t>-</a:t>
              </a:r>
              <a:endParaRPr lang="en-US" altLang="zh-CN" sz="2000" b="1" dirty="0">
                <a:latin typeface="Times New Roman" pitchFamily="18" charset="0"/>
              </a:endParaRPr>
            </a:p>
          </p:txBody>
        </p:sp>
        <p:sp>
          <p:nvSpPr>
            <p:cNvPr id="219" name="Text Box 19"/>
            <p:cNvSpPr txBox="1">
              <a:spLocks noChangeArrowheads="1"/>
            </p:cNvSpPr>
            <p:nvPr/>
          </p:nvSpPr>
          <p:spPr bwMode="auto">
            <a:xfrm>
              <a:off x="7624044" y="2545615"/>
              <a:ext cx="26962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Times New Roman" pitchFamily="18" charset="0"/>
                </a:rPr>
                <a:t>-</a:t>
              </a:r>
              <a:endParaRPr lang="en-US" altLang="zh-CN" sz="2000" b="1" dirty="0">
                <a:latin typeface="Times New Roman" pitchFamily="18" charset="0"/>
              </a:endParaRPr>
            </a:p>
          </p:txBody>
        </p:sp>
      </p:grpSp>
      <p:sp>
        <p:nvSpPr>
          <p:cNvPr id="221" name="Rectangle 3"/>
          <p:cNvSpPr txBox="1">
            <a:spLocks noRot="1" noChangeArrowheads="1"/>
          </p:cNvSpPr>
          <p:nvPr/>
        </p:nvSpPr>
        <p:spPr>
          <a:xfrm>
            <a:off x="467544" y="3429000"/>
            <a:ext cx="4680520" cy="6072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化学作用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→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 &amp; D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→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55690" name="Picture 42" descr="https://timgsa.baidu.com/timg?image&amp;quality=80&amp;size=b9999_10000&amp;sec=1526138179466&amp;di=dcd75c8cd878eb48a91c33f92859778f&amp;imgtype=0&amp;src=http%3A%2F%2Fdayidata2.jiandan100.cn%2FM00%2F0E%2F02%2FCgEB7VCSn_nJF9OmAAFdhvCbTY43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4" t="9850" r="20216" b="7123"/>
          <a:stretch/>
        </p:blipFill>
        <p:spPr bwMode="auto">
          <a:xfrm>
            <a:off x="6252124" y="4144228"/>
            <a:ext cx="1548000" cy="1517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2" name="Rectangle 3"/>
          <p:cNvSpPr txBox="1">
            <a:spLocks noRot="1" noChangeArrowheads="1"/>
          </p:cNvSpPr>
          <p:nvPr/>
        </p:nvSpPr>
        <p:spPr>
          <a:xfrm>
            <a:off x="467544" y="4941168"/>
            <a:ext cx="3240360" cy="59285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内阻存在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→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400" b="1" dirty="0" smtClean="0">
              <a:solidFill>
                <a:srgbClr val="390E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3" name="Rectangle 3"/>
          <p:cNvSpPr txBox="1">
            <a:spLocks noRot="1" noChangeArrowheads="1"/>
          </p:cNvSpPr>
          <p:nvPr/>
        </p:nvSpPr>
        <p:spPr>
          <a:xfrm>
            <a:off x="1626543" y="4309937"/>
            <a:ext cx="1793329" cy="51356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电势</a:t>
            </a:r>
            <a:r>
              <a:rPr lang="zh-CN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跃升</a:t>
            </a:r>
            <a:endParaRPr lang="en-US" altLang="zh-CN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4" name="Rectangle 3"/>
          <p:cNvSpPr txBox="1">
            <a:spLocks noRot="1" noChangeArrowheads="1"/>
          </p:cNvSpPr>
          <p:nvPr/>
        </p:nvSpPr>
        <p:spPr>
          <a:xfrm>
            <a:off x="1027612" y="5772990"/>
            <a:ext cx="2609094" cy="61989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电势小幅</a:t>
            </a:r>
            <a:r>
              <a:rPr lang="zh-CN" altLang="en-US" sz="2600" b="1" dirty="0" smtClean="0">
                <a:solidFill>
                  <a:srgbClr val="390E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降低</a:t>
            </a:r>
            <a:endParaRPr lang="en-US" altLang="zh-CN" sz="2600" b="1" dirty="0" smtClean="0">
              <a:solidFill>
                <a:srgbClr val="390E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4" name="燕尾形箭头 83"/>
          <p:cNvSpPr/>
          <p:nvPr/>
        </p:nvSpPr>
        <p:spPr>
          <a:xfrm rot="5400000">
            <a:off x="2340963" y="4065071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燕尾形箭头 85"/>
          <p:cNvSpPr/>
          <p:nvPr/>
        </p:nvSpPr>
        <p:spPr>
          <a:xfrm rot="5400000">
            <a:off x="1984362" y="5562424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85" grpId="0"/>
      <p:bldP spid="194" grpId="0"/>
      <p:bldP spid="195" grpId="0"/>
      <p:bldP spid="197" grpId="0"/>
      <p:bldP spid="198" grpId="0"/>
      <p:bldP spid="199" grpId="0"/>
      <p:bldP spid="208" grpId="0"/>
      <p:bldP spid="7" grpId="0" animBg="1"/>
      <p:bldP spid="220" grpId="0" animBg="1"/>
      <p:bldP spid="221" grpId="0"/>
      <p:bldP spid="222" grpId="0"/>
      <p:bldP spid="223" grpId="0"/>
      <p:bldP spid="224" grpId="0"/>
      <p:bldP spid="84" grpId="0" animBg="1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725242"/>
            <a:ext cx="3922042" cy="584775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闭合电路的能量转化</a:t>
            </a:r>
          </a:p>
        </p:txBody>
      </p:sp>
      <p:sp>
        <p:nvSpPr>
          <p:cNvPr id="78" name="Rectangle 3"/>
          <p:cNvSpPr txBox="1">
            <a:spLocks noRot="1" noChangeArrowheads="1"/>
          </p:cNvSpPr>
          <p:nvPr/>
        </p:nvSpPr>
        <p:spPr>
          <a:xfrm>
            <a:off x="284178" y="1484784"/>
            <a:ext cx="443183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♠ </a:t>
            </a:r>
            <a:r>
              <a:rPr lang="en-US" altLang="zh-CN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时间内，外电路消耗电能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3"/>
          <p:cNvSpPr txBox="1">
            <a:spLocks noRot="1" noChangeArrowheads="1"/>
          </p:cNvSpPr>
          <p:nvPr/>
        </p:nvSpPr>
        <p:spPr>
          <a:xfrm>
            <a:off x="285388" y="2699408"/>
            <a:ext cx="471866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♠ </a:t>
            </a:r>
            <a:r>
              <a:rPr lang="en-US" altLang="zh-CN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时间内，内电路消耗电能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3"/>
          <p:cNvSpPr txBox="1">
            <a:spLocks noRot="1" noChangeArrowheads="1"/>
          </p:cNvSpPr>
          <p:nvPr/>
        </p:nvSpPr>
        <p:spPr>
          <a:xfrm>
            <a:off x="285388" y="3868470"/>
            <a:ext cx="5150708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♠ </a:t>
            </a:r>
            <a:r>
              <a:rPr lang="en-US" altLang="zh-CN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时间内，电源内非静电力做功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燕尾形箭头 140"/>
          <p:cNvSpPr/>
          <p:nvPr/>
        </p:nvSpPr>
        <p:spPr>
          <a:xfrm>
            <a:off x="3122230" y="5331842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2" name="组合 67"/>
          <p:cNvGrpSpPr/>
          <p:nvPr/>
        </p:nvGrpSpPr>
        <p:grpSpPr>
          <a:xfrm>
            <a:off x="5138752" y="4102473"/>
            <a:ext cx="1623942" cy="792000"/>
            <a:chOff x="3928202" y="2524371"/>
            <a:chExt cx="1623942" cy="792000"/>
          </a:xfrm>
        </p:grpSpPr>
        <p:sp>
          <p:nvSpPr>
            <p:cNvPr id="143" name="云形标注 142"/>
            <p:cNvSpPr/>
            <p:nvPr/>
          </p:nvSpPr>
          <p:spPr>
            <a:xfrm>
              <a:off x="3955326" y="2524371"/>
              <a:ext cx="1476000" cy="792000"/>
            </a:xfrm>
            <a:prstGeom prst="cloudCallout">
              <a:avLst>
                <a:gd name="adj1" fmla="val 12318"/>
                <a:gd name="adj2" fmla="val 72687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3928202" y="2559570"/>
              <a:ext cx="16239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闭合电路的欧姆定律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16494" y="1484784"/>
            <a:ext cx="2050859" cy="1795682"/>
            <a:chOff x="5363063" y="1721841"/>
            <a:chExt cx="2050859" cy="1795682"/>
          </a:xfrm>
        </p:grpSpPr>
        <p:grpSp>
          <p:nvGrpSpPr>
            <p:cNvPr id="89" name="组合 88"/>
            <p:cNvGrpSpPr/>
            <p:nvPr/>
          </p:nvGrpSpPr>
          <p:grpSpPr>
            <a:xfrm>
              <a:off x="5363063" y="1721841"/>
              <a:ext cx="2021003" cy="1795682"/>
              <a:chOff x="5652120" y="2595945"/>
              <a:chExt cx="2021003" cy="1795682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5655295" y="4207336"/>
                <a:ext cx="2016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5654765" y="2992890"/>
                <a:ext cx="792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6825125" y="3002415"/>
                <a:ext cx="846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rot="5400000">
                <a:off x="7456329" y="3213796"/>
                <a:ext cx="432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5400000">
                <a:off x="5040914" y="3599938"/>
                <a:ext cx="1224000" cy="1588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6916324" y="390344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黑体" pitchFamily="49" charset="-122"/>
                    <a:ea typeface="黑体" pitchFamily="49" charset="-122"/>
                  </a:rPr>
                  <a:t>+</a:t>
                </a:r>
                <a:endParaRPr lang="zh-CN" altLang="en-US" b="1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002430" y="3903138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黑体" pitchFamily="49" charset="-122"/>
                    <a:ea typeface="黑体" pitchFamily="49" charset="-122"/>
                  </a:rPr>
                  <a:t>-</a:t>
                </a:r>
                <a:endParaRPr lang="zh-CN" altLang="en-US" b="1" dirty="0">
                  <a:latin typeface="黑体" pitchFamily="49" charset="-122"/>
                  <a:ea typeface="黑体" pitchFamily="49" charset="-122"/>
                </a:endParaRPr>
              </a:p>
            </p:txBody>
          </p:sp>
          <p:grpSp>
            <p:nvGrpSpPr>
              <p:cNvPr id="118" name="组合 117"/>
              <p:cNvGrpSpPr/>
              <p:nvPr/>
            </p:nvGrpSpPr>
            <p:grpSpPr>
              <a:xfrm>
                <a:off x="6161058" y="3029871"/>
                <a:ext cx="720668" cy="338554"/>
                <a:chOff x="6652574" y="4808411"/>
                <a:chExt cx="720668" cy="338554"/>
              </a:xfrm>
            </p:grpSpPr>
            <p:cxnSp>
              <p:nvCxnSpPr>
                <p:cNvPr id="126" name="直接箭头连接符 125"/>
                <p:cNvCxnSpPr/>
                <p:nvPr/>
              </p:nvCxnSpPr>
              <p:spPr>
                <a:xfrm flipH="1" flipV="1">
                  <a:off x="6873176" y="4987213"/>
                  <a:ext cx="500066" cy="1588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TextBox 126"/>
                <p:cNvSpPr txBox="1"/>
                <p:nvPr/>
              </p:nvSpPr>
              <p:spPr>
                <a:xfrm>
                  <a:off x="6652574" y="4808411"/>
                  <a:ext cx="35719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i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endParaRPr lang="zh-CN" altLang="en-US" sz="16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0" name="矩形 119"/>
              <p:cNvSpPr/>
              <p:nvPr/>
            </p:nvSpPr>
            <p:spPr>
              <a:xfrm>
                <a:off x="6294553" y="4018064"/>
                <a:ext cx="656179" cy="343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6465884" y="2595945"/>
                <a:ext cx="3054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zh-CN" altLang="en-US" sz="1600" b="1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 rot="5400000">
                <a:off x="6554388" y="2804321"/>
                <a:ext cx="150871" cy="3748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6283102" y="4034437"/>
                <a:ext cx="642942" cy="357190"/>
              </a:xfrm>
              <a:prstGeom prst="rect">
                <a:avLst/>
              </a:prstGeom>
              <a:solidFill>
                <a:srgbClr val="7030A0">
                  <a:alpha val="40000"/>
                </a:srgbClr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6925674" y="4130053"/>
                <a:ext cx="36000" cy="144000"/>
              </a:xfrm>
              <a:prstGeom prst="rect">
                <a:avLst/>
              </a:prstGeom>
              <a:solidFill>
                <a:srgbClr val="7030A0">
                  <a:alpha val="30000"/>
                </a:srgbClr>
              </a:solidFill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6287865" y="4041790"/>
                <a:ext cx="6429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latin typeface="楷体" pitchFamily="49" charset="-122"/>
                    <a:ea typeface="楷体" pitchFamily="49" charset="-122"/>
                    <a:cs typeface="Times New Roman" pitchFamily="18" charset="0"/>
                  </a:rPr>
                  <a:t>电源</a:t>
                </a:r>
                <a:endParaRPr lang="zh-CN" altLang="en-US" sz="16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cxnSp>
          <p:nvCxnSpPr>
            <p:cNvPr id="131" name="直接连接符 130"/>
            <p:cNvCxnSpPr/>
            <p:nvPr/>
          </p:nvCxnSpPr>
          <p:spPr>
            <a:xfrm rot="5400000">
              <a:off x="7165106" y="3110560"/>
              <a:ext cx="43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7359922" y="2545413"/>
              <a:ext cx="54000" cy="54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7390993" y="2584194"/>
              <a:ext cx="22929" cy="3522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6176827" y="2872194"/>
              <a:ext cx="30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CN" altLang="en-US" sz="16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7" name="燕尾形箭头 146"/>
          <p:cNvSpPr/>
          <p:nvPr/>
        </p:nvSpPr>
        <p:spPr>
          <a:xfrm>
            <a:off x="5170235" y="5322337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497327" y="5137150"/>
            <a:ext cx="1152000" cy="635000"/>
            <a:chOff x="5034641" y="5260037"/>
            <a:chExt cx="1152000" cy="635000"/>
          </a:xfrm>
        </p:grpSpPr>
        <p:sp>
          <p:nvSpPr>
            <p:cNvPr id="140" name="矩形 139"/>
            <p:cNvSpPr/>
            <p:nvPr/>
          </p:nvSpPr>
          <p:spPr>
            <a:xfrm>
              <a:off x="5034641" y="5275807"/>
              <a:ext cx="1152000" cy="61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14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2139798"/>
                </p:ext>
              </p:extLst>
            </p:nvPr>
          </p:nvGraphicFramePr>
          <p:xfrm>
            <a:off x="5036414" y="5260037"/>
            <a:ext cx="11303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36" name="Equation" r:id="rId4" imgW="609480" imgH="393480" progId="Equation.DSMT4">
                    <p:embed/>
                  </p:oleObj>
                </mc:Choice>
                <mc:Fallback>
                  <p:oleObj name="Equation" r:id="rId4" imgW="6094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6414" y="5260037"/>
                          <a:ext cx="1130300" cy="635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1691680" y="1988840"/>
            <a:ext cx="1512168" cy="513568"/>
            <a:chOff x="1691680" y="1988840"/>
            <a:chExt cx="1512168" cy="513568"/>
          </a:xfrm>
        </p:grpSpPr>
        <p:sp>
          <p:nvSpPr>
            <p:cNvPr id="133" name="Rectangle 3"/>
            <p:cNvSpPr txBox="1">
              <a:spLocks noRot="1" noChangeArrowheads="1"/>
            </p:cNvSpPr>
            <p:nvPr/>
          </p:nvSpPr>
          <p:spPr>
            <a:xfrm>
              <a:off x="1691680" y="1988840"/>
              <a:ext cx="728244" cy="513568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400" b="1" i="1" dirty="0" smtClean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Q</a:t>
              </a:r>
              <a:r>
                <a:rPr lang="zh-CN" altLang="en-US" sz="2400" b="1" baseline="-25000" dirty="0" smtClean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外</a:t>
              </a:r>
              <a:endPara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3206058"/>
                </p:ext>
              </p:extLst>
            </p:nvPr>
          </p:nvGraphicFramePr>
          <p:xfrm>
            <a:off x="2215051" y="2072441"/>
            <a:ext cx="988797" cy="393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37" name="公式" r:id="rId6" imgW="444240" imgH="203040" progId="Equation.3">
                    <p:embed/>
                  </p:oleObj>
                </mc:Choice>
                <mc:Fallback>
                  <p:oleObj name="公式" r:id="rId6" imgW="444240" imgH="20304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5051" y="2072441"/>
                          <a:ext cx="988797" cy="393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1747359" y="3203464"/>
            <a:ext cx="1422632" cy="513568"/>
            <a:chOff x="1747359" y="3203464"/>
            <a:chExt cx="1422632" cy="513568"/>
          </a:xfrm>
        </p:grpSpPr>
        <p:sp>
          <p:nvSpPr>
            <p:cNvPr id="135" name="Rectangle 3"/>
            <p:cNvSpPr txBox="1">
              <a:spLocks noRot="1" noChangeArrowheads="1"/>
            </p:cNvSpPr>
            <p:nvPr/>
          </p:nvSpPr>
          <p:spPr>
            <a:xfrm>
              <a:off x="1747359" y="3203464"/>
              <a:ext cx="672565" cy="513568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400" b="1" i="1" dirty="0" smtClean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Q</a:t>
              </a:r>
              <a:r>
                <a:rPr lang="zh-CN" altLang="en-US" sz="2400" b="1" baseline="-25000" dirty="0" smtClean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内</a:t>
              </a:r>
              <a:endPara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4795423"/>
                </p:ext>
              </p:extLst>
            </p:nvPr>
          </p:nvGraphicFramePr>
          <p:xfrm>
            <a:off x="2265116" y="3255949"/>
            <a:ext cx="9048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38" name="公式" r:id="rId8" imgW="406080" imgH="203040" progId="Equation.3">
                    <p:embed/>
                  </p:oleObj>
                </mc:Choice>
                <mc:Fallback>
                  <p:oleObj name="公式" r:id="rId8" imgW="406080" imgH="203040" progId="Equation.3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5116" y="3255949"/>
                          <a:ext cx="904875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/>
          <p:cNvGrpSpPr/>
          <p:nvPr/>
        </p:nvGrpSpPr>
        <p:grpSpPr>
          <a:xfrm>
            <a:off x="1747359" y="4344245"/>
            <a:ext cx="1333979" cy="523324"/>
            <a:chOff x="1747359" y="4372526"/>
            <a:chExt cx="1333979" cy="523324"/>
          </a:xfrm>
        </p:grpSpPr>
        <p:sp>
          <p:nvSpPr>
            <p:cNvPr id="137" name="Rectangle 3"/>
            <p:cNvSpPr txBox="1">
              <a:spLocks noRot="1" noChangeArrowheads="1"/>
            </p:cNvSpPr>
            <p:nvPr/>
          </p:nvSpPr>
          <p:spPr>
            <a:xfrm>
              <a:off x="1747359" y="4372526"/>
              <a:ext cx="878855" cy="513568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400" b="1" i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W</a:t>
              </a:r>
              <a:r>
                <a:rPr lang="zh-CN" altLang="en-US" sz="2400" b="1" baseline="-25000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非 </a:t>
              </a:r>
              <a:endPara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9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2827844"/>
                </p:ext>
              </p:extLst>
            </p:nvPr>
          </p:nvGraphicFramePr>
          <p:xfrm>
            <a:off x="2319338" y="4503738"/>
            <a:ext cx="76200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39" name="Equation" r:id="rId10" imgW="342720" imgH="203040" progId="Equation.DSMT4">
                    <p:embed/>
                  </p:oleObj>
                </mc:Choice>
                <mc:Fallback>
                  <p:oleObj name="Equation" r:id="rId10" imgW="342720" imgH="203040" progId="Equation.DSMT4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338" y="4503738"/>
                          <a:ext cx="762000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085037"/>
              </p:ext>
            </p:extLst>
          </p:nvPr>
        </p:nvGraphicFramePr>
        <p:xfrm>
          <a:off x="3051175" y="4478338"/>
          <a:ext cx="8207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40" name="Equation" r:id="rId12" imgW="368280" imgH="177480" progId="Equation.DSMT4">
                  <p:embed/>
                </p:oleObj>
              </mc:Choice>
              <mc:Fallback>
                <p:oleObj name="Equation" r:id="rId12" imgW="368280" imgH="17748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4478338"/>
                        <a:ext cx="82073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992806" y="5127519"/>
            <a:ext cx="2096094" cy="582335"/>
            <a:chOff x="530120" y="5250406"/>
            <a:chExt cx="2096094" cy="582335"/>
          </a:xfrm>
        </p:grpSpPr>
        <p:sp>
          <p:nvSpPr>
            <p:cNvPr id="139" name="Rectangle 3"/>
            <p:cNvSpPr txBox="1">
              <a:spLocks noRot="1" noChangeArrowheads="1"/>
            </p:cNvSpPr>
            <p:nvPr/>
          </p:nvSpPr>
          <p:spPr>
            <a:xfrm>
              <a:off x="530120" y="5250406"/>
              <a:ext cx="2096094" cy="513568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>
                <a:lnSpc>
                  <a:spcPct val="125000"/>
                </a:lnSpc>
                <a:spcBef>
                  <a:spcPct val="20000"/>
                </a:spcBef>
                <a:defRPr/>
              </a:pPr>
              <a:r>
                <a:rPr lang="en-US" altLang="zh-CN" sz="2400" b="1" i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W</a:t>
              </a:r>
              <a:r>
                <a:rPr lang="zh-CN" altLang="en-US" sz="2400" b="1" baseline="-25000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非 </a:t>
              </a:r>
              <a:r>
                <a:rPr lang="en-US" altLang="zh-CN" sz="24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= </a:t>
              </a:r>
              <a:r>
                <a:rPr lang="en-US" altLang="zh-CN" sz="2400" b="1" i="1" dirty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Q</a:t>
              </a:r>
              <a:r>
                <a:rPr lang="zh-CN" altLang="en-US" sz="2400" b="1" baseline="-25000" dirty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外</a:t>
              </a:r>
              <a:r>
                <a:rPr lang="en-US" altLang="zh-CN" sz="2400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+</a:t>
              </a:r>
              <a:r>
                <a:rPr lang="en-US" altLang="zh-CN" sz="2400" b="1" i="1" dirty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Q</a:t>
              </a:r>
              <a:r>
                <a:rPr lang="zh-CN" altLang="en-US" sz="2400" b="1" baseline="-25000" dirty="0">
                  <a:solidFill>
                    <a:srgbClr val="0000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内</a:t>
              </a:r>
              <a:endPara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603093" y="5292741"/>
              <a:ext cx="1944000" cy="5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93061" y="5178321"/>
            <a:ext cx="1584000" cy="540000"/>
            <a:chOff x="3030375" y="5301208"/>
            <a:chExt cx="1584000" cy="540000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7174152"/>
                </p:ext>
              </p:extLst>
            </p:nvPr>
          </p:nvGraphicFramePr>
          <p:xfrm>
            <a:off x="3101252" y="5423550"/>
            <a:ext cx="146526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41" name="Equation" r:id="rId14" imgW="723600" imgH="164880" progId="Equation.DSMT4">
                    <p:embed/>
                  </p:oleObj>
                </mc:Choice>
                <mc:Fallback>
                  <p:oleObj name="Equation" r:id="rId14" imgW="723600" imgH="164880" progId="Equation.DSMT4">
                    <p:embed/>
                    <p:pic>
                      <p:nvPicPr>
                        <p:cNvPr id="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252" y="5423550"/>
                          <a:ext cx="146526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" name="矩形 149"/>
            <p:cNvSpPr/>
            <p:nvPr/>
          </p:nvSpPr>
          <p:spPr>
            <a:xfrm>
              <a:off x="3030375" y="5301208"/>
              <a:ext cx="1584000" cy="54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65351" y="5055511"/>
            <a:ext cx="1391158" cy="756000"/>
            <a:chOff x="7524328" y="5411436"/>
            <a:chExt cx="1391158" cy="756000"/>
          </a:xfrm>
        </p:grpSpPr>
        <p:sp>
          <p:nvSpPr>
            <p:cNvPr id="18" name="云形 17"/>
            <p:cNvSpPr/>
            <p:nvPr/>
          </p:nvSpPr>
          <p:spPr>
            <a:xfrm>
              <a:off x="7524328" y="5411436"/>
              <a:ext cx="1332000" cy="756000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矩形 153"/>
            <p:cNvSpPr/>
            <p:nvPr/>
          </p:nvSpPr>
          <p:spPr>
            <a:xfrm>
              <a:off x="7547850" y="5454729"/>
              <a:ext cx="13676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仅适用纯电阻电路</a:t>
              </a:r>
              <a:endPara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55" name="燕尾形箭头 154"/>
          <p:cNvSpPr/>
          <p:nvPr/>
        </p:nvSpPr>
        <p:spPr>
          <a:xfrm rot="5400000">
            <a:off x="4084917" y="5804098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492339" y="6146294"/>
            <a:ext cx="1584000" cy="432000"/>
            <a:chOff x="3509273" y="6103959"/>
            <a:chExt cx="1584000" cy="432000"/>
          </a:xfrm>
        </p:grpSpPr>
        <p:graphicFrame>
          <p:nvGraphicFramePr>
            <p:cNvPr id="157" name="对象 1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3077256"/>
                </p:ext>
              </p:extLst>
            </p:nvPr>
          </p:nvGraphicFramePr>
          <p:xfrm>
            <a:off x="3591984" y="6110815"/>
            <a:ext cx="1401763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42" name="Equation" r:id="rId16" imgW="825480" imgH="241200" progId="Equation.DSMT4">
                    <p:embed/>
                  </p:oleObj>
                </mc:Choice>
                <mc:Fallback>
                  <p:oleObj name="Equation" r:id="rId16" imgW="8254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1984" y="6110815"/>
                          <a:ext cx="1401763" cy="423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" name="矩形 157"/>
            <p:cNvSpPr/>
            <p:nvPr/>
          </p:nvSpPr>
          <p:spPr>
            <a:xfrm>
              <a:off x="3509273" y="6103959"/>
              <a:ext cx="1584000" cy="43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162" name="矩形 161"/>
          <p:cNvSpPr>
            <a:spLocks noChangeArrowheads="1"/>
          </p:cNvSpPr>
          <p:nvPr/>
        </p:nvSpPr>
        <p:spPr bwMode="auto">
          <a:xfrm>
            <a:off x="6261884" y="4584963"/>
            <a:ext cx="1641475" cy="81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4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4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2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78" grpId="0"/>
      <p:bldP spid="134" grpId="0"/>
      <p:bldP spid="136" grpId="0"/>
      <p:bldP spid="141" grpId="0" animBg="1"/>
      <p:bldP spid="147" grpId="0" animBg="1"/>
      <p:bldP spid="155" grpId="0" animBg="1"/>
      <p:bldP spid="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642754"/>
            <a:ext cx="4066058" cy="553998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路端电压与负载的关系</a:t>
            </a: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4427984" y="33092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cxnSp>
        <p:nvCxnSpPr>
          <p:cNvPr id="100" name="直接连接符 99"/>
          <p:cNvCxnSpPr/>
          <p:nvPr/>
        </p:nvCxnSpPr>
        <p:spPr>
          <a:xfrm flipV="1">
            <a:off x="5566341" y="2099324"/>
            <a:ext cx="169588" cy="913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995936" y="1938877"/>
            <a:ext cx="2201093" cy="1922171"/>
            <a:chOff x="5292080" y="1938877"/>
            <a:chExt cx="2201093" cy="1922171"/>
          </a:xfrm>
        </p:grpSpPr>
        <p:cxnSp>
          <p:nvCxnSpPr>
            <p:cNvPr id="137" name="直接连接符 136"/>
            <p:cNvCxnSpPr/>
            <p:nvPr/>
          </p:nvCxnSpPr>
          <p:spPr>
            <a:xfrm>
              <a:off x="6491444" y="3403186"/>
              <a:ext cx="97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5400000">
              <a:off x="6211492" y="3414343"/>
              <a:ext cx="36000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rot="5400000">
              <a:off x="6366242" y="3414343"/>
              <a:ext cx="21518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5457883" y="3406709"/>
              <a:ext cx="936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7025173" y="2199888"/>
              <a:ext cx="46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6627713" y="2201331"/>
              <a:ext cx="18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rot="5400000">
              <a:off x="6862917" y="2808712"/>
              <a:ext cx="122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rot="5400000">
              <a:off x="5257502" y="2136083"/>
              <a:ext cx="396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6302021" y="2223115"/>
              <a:ext cx="30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CN" altLang="en-US" sz="16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 rot="5400000">
              <a:off x="6356976" y="2003237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6807788" y="2169115"/>
              <a:ext cx="54000" cy="54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189197" y="3522494"/>
              <a:ext cx="604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16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CN" altLang="en-US" sz="16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292080" y="2307384"/>
              <a:ext cx="305481" cy="338554"/>
              <a:chOff x="5853779" y="2222295"/>
              <a:chExt cx="305481" cy="338554"/>
            </a:xfrm>
          </p:grpSpPr>
          <p:sp>
            <p:nvSpPr>
              <p:cNvPr id="13" name="椭圆 12"/>
              <p:cNvSpPr>
                <a:spLocks noChangeAspect="1"/>
              </p:cNvSpPr>
              <p:nvPr/>
            </p:nvSpPr>
            <p:spPr>
              <a:xfrm>
                <a:off x="5868144" y="2257264"/>
                <a:ext cx="288000" cy="28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853779" y="2222295"/>
                <a:ext cx="3054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zh-CN" altLang="en-US" sz="16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38" name="直接连接符 137"/>
            <p:cNvCxnSpPr/>
            <p:nvPr/>
          </p:nvCxnSpPr>
          <p:spPr>
            <a:xfrm rot="5400000">
              <a:off x="5054258" y="3028762"/>
              <a:ext cx="792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5466398" y="2880662"/>
              <a:ext cx="82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6593125" y="2890187"/>
              <a:ext cx="86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组合 140"/>
            <p:cNvGrpSpPr/>
            <p:nvPr/>
          </p:nvGrpSpPr>
          <p:grpSpPr>
            <a:xfrm>
              <a:off x="6283477" y="2705564"/>
              <a:ext cx="305481" cy="338554"/>
              <a:chOff x="5853779" y="2222295"/>
              <a:chExt cx="305481" cy="338554"/>
            </a:xfrm>
          </p:grpSpPr>
          <p:sp>
            <p:nvSpPr>
              <p:cNvPr id="142" name="椭圆 141"/>
              <p:cNvSpPr>
                <a:spLocks noChangeAspect="1"/>
              </p:cNvSpPr>
              <p:nvPr/>
            </p:nvSpPr>
            <p:spPr>
              <a:xfrm>
                <a:off x="5868144" y="2257264"/>
                <a:ext cx="288000" cy="28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5853779" y="2222295"/>
                <a:ext cx="3054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zh-CN" altLang="en-US" sz="16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44" name="直接连接符 143"/>
            <p:cNvCxnSpPr/>
            <p:nvPr/>
          </p:nvCxnSpPr>
          <p:spPr>
            <a:xfrm>
              <a:off x="5462203" y="1947344"/>
              <a:ext cx="97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 rot="5400000">
              <a:off x="6332580" y="2028083"/>
              <a:ext cx="180000" cy="1588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Rectangle 3"/>
          <p:cNvSpPr txBox="1">
            <a:spLocks noRot="1" noChangeArrowheads="1"/>
          </p:cNvSpPr>
          <p:nvPr/>
        </p:nvSpPr>
        <p:spPr>
          <a:xfrm>
            <a:off x="284178" y="1484784"/>
            <a:ext cx="205557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♠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回路电流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7" name="对象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175273"/>
              </p:ext>
            </p:extLst>
          </p:nvPr>
        </p:nvGraphicFramePr>
        <p:xfrm>
          <a:off x="2326785" y="1446017"/>
          <a:ext cx="1028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7" name="Equation" r:id="rId4" imgW="609480" imgH="393480" progId="Equation.DSMT4">
                  <p:embed/>
                </p:oleObj>
              </mc:Choice>
              <mc:Fallback>
                <p:oleObj name="Equation" r:id="rId4" imgW="609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6785" y="1446017"/>
                        <a:ext cx="10287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Rectangle 3"/>
          <p:cNvSpPr txBox="1">
            <a:spLocks noRot="1" noChangeArrowheads="1"/>
          </p:cNvSpPr>
          <p:nvPr/>
        </p:nvSpPr>
        <p:spPr>
          <a:xfrm>
            <a:off x="276921" y="2354010"/>
            <a:ext cx="2055574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♠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路端电压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9" name="对象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86048"/>
              </p:ext>
            </p:extLst>
          </p:nvPr>
        </p:nvGraphicFramePr>
        <p:xfrm>
          <a:off x="2324100" y="2441575"/>
          <a:ext cx="13081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8" name="Equation" r:id="rId6" imgW="774360" imgH="241200" progId="Equation.DSMT4">
                  <p:embed/>
                </p:oleObj>
              </mc:Choice>
              <mc:Fallback>
                <p:oleObj name="Equation" r:id="rId6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441575"/>
                        <a:ext cx="13081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矩形 149"/>
          <p:cNvSpPr/>
          <p:nvPr/>
        </p:nvSpPr>
        <p:spPr>
          <a:xfrm>
            <a:off x="611560" y="3099689"/>
            <a:ext cx="759418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4" name="燕尾形箭头 163"/>
          <p:cNvSpPr/>
          <p:nvPr/>
        </p:nvSpPr>
        <p:spPr>
          <a:xfrm>
            <a:off x="1378247" y="3297475"/>
            <a:ext cx="252000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1734015" y="3091516"/>
            <a:ext cx="633418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 </a:t>
            </a:r>
            <a:r>
              <a:rPr lang="zh-CN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7" name="燕尾形箭头 166"/>
          <p:cNvSpPr/>
          <p:nvPr/>
        </p:nvSpPr>
        <p:spPr>
          <a:xfrm>
            <a:off x="2366414" y="3297475"/>
            <a:ext cx="252000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矩形 167"/>
          <p:cNvSpPr/>
          <p:nvPr/>
        </p:nvSpPr>
        <p:spPr>
          <a:xfrm>
            <a:off x="2690306" y="3091516"/>
            <a:ext cx="1089606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外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241797" y="2938156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497476" y="2482826"/>
            <a:ext cx="1285193" cy="572740"/>
          </a:xfrm>
          <a:custGeom>
            <a:avLst/>
            <a:gdLst>
              <a:gd name="connsiteX0" fmla="*/ 334441 w 1285193"/>
              <a:gd name="connsiteY0" fmla="*/ 572740 h 572740"/>
              <a:gd name="connsiteX1" fmla="*/ 38107 w 1285193"/>
              <a:gd name="connsiteY1" fmla="*/ 488073 h 572740"/>
              <a:gd name="connsiteX2" fmla="*/ 38107 w 1285193"/>
              <a:gd name="connsiteY2" fmla="*/ 124006 h 572740"/>
              <a:gd name="connsiteX3" fmla="*/ 351374 w 1285193"/>
              <a:gd name="connsiteY3" fmla="*/ 22406 h 572740"/>
              <a:gd name="connsiteX4" fmla="*/ 1079507 w 1285193"/>
              <a:gd name="connsiteY4" fmla="*/ 13940 h 572740"/>
              <a:gd name="connsiteX5" fmla="*/ 1265774 w 1285193"/>
              <a:gd name="connsiteY5" fmla="*/ 183273 h 572740"/>
              <a:gd name="connsiteX6" fmla="*/ 1248841 w 1285193"/>
              <a:gd name="connsiteY6" fmla="*/ 454206 h 572740"/>
              <a:gd name="connsiteX7" fmla="*/ 994841 w 1285193"/>
              <a:gd name="connsiteY7" fmla="*/ 572740 h 572740"/>
              <a:gd name="connsiteX8" fmla="*/ 994841 w 1285193"/>
              <a:gd name="connsiteY8" fmla="*/ 572740 h 57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5193" h="572740">
                <a:moveTo>
                  <a:pt x="334441" y="572740"/>
                </a:moveTo>
                <a:cubicBezTo>
                  <a:pt x="210968" y="567801"/>
                  <a:pt x="87496" y="562862"/>
                  <a:pt x="38107" y="488073"/>
                </a:cubicBezTo>
                <a:cubicBezTo>
                  <a:pt x="-11282" y="413284"/>
                  <a:pt x="-14104" y="201617"/>
                  <a:pt x="38107" y="124006"/>
                </a:cubicBezTo>
                <a:cubicBezTo>
                  <a:pt x="90318" y="46395"/>
                  <a:pt x="177807" y="40750"/>
                  <a:pt x="351374" y="22406"/>
                </a:cubicBezTo>
                <a:cubicBezTo>
                  <a:pt x="524941" y="4062"/>
                  <a:pt x="927107" y="-12871"/>
                  <a:pt x="1079507" y="13940"/>
                </a:cubicBezTo>
                <a:cubicBezTo>
                  <a:pt x="1231907" y="40751"/>
                  <a:pt x="1237552" y="109895"/>
                  <a:pt x="1265774" y="183273"/>
                </a:cubicBezTo>
                <a:cubicBezTo>
                  <a:pt x="1293996" y="256651"/>
                  <a:pt x="1293997" y="389295"/>
                  <a:pt x="1248841" y="454206"/>
                </a:cubicBezTo>
                <a:cubicBezTo>
                  <a:pt x="1203686" y="519117"/>
                  <a:pt x="994841" y="572740"/>
                  <a:pt x="994841" y="572740"/>
                </a:cubicBezTo>
                <a:lnTo>
                  <a:pt x="994841" y="572740"/>
                </a:lnTo>
              </a:path>
            </a:pathLst>
          </a:cu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矩形 173"/>
          <p:cNvSpPr/>
          <p:nvPr/>
        </p:nvSpPr>
        <p:spPr>
          <a:xfrm>
            <a:off x="611560" y="3747761"/>
            <a:ext cx="759418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 </a:t>
            </a:r>
            <a:r>
              <a:rPr lang="zh-CN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6" name="燕尾形箭头 175"/>
          <p:cNvSpPr/>
          <p:nvPr/>
        </p:nvSpPr>
        <p:spPr>
          <a:xfrm>
            <a:off x="1378247" y="3945547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矩形 176"/>
          <p:cNvSpPr/>
          <p:nvPr/>
        </p:nvSpPr>
        <p:spPr>
          <a:xfrm>
            <a:off x="1734015" y="3739588"/>
            <a:ext cx="633418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8" name="燕尾形箭头 177"/>
          <p:cNvSpPr/>
          <p:nvPr/>
        </p:nvSpPr>
        <p:spPr>
          <a:xfrm>
            <a:off x="2366414" y="3945547"/>
            <a:ext cx="252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矩形 178"/>
          <p:cNvSpPr/>
          <p:nvPr/>
        </p:nvSpPr>
        <p:spPr>
          <a:xfrm>
            <a:off x="2690306" y="3739588"/>
            <a:ext cx="1089606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外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↓</a:t>
            </a:r>
            <a:r>
              <a:rPr lang="zh-CN" alt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0" name="Rectangle 3"/>
          <p:cNvSpPr txBox="1">
            <a:spLocks noRot="1" noChangeArrowheads="1"/>
          </p:cNvSpPr>
          <p:nvPr/>
        </p:nvSpPr>
        <p:spPr>
          <a:xfrm>
            <a:off x="457471" y="4575109"/>
            <a:ext cx="2709786" cy="6072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当外电路断路，</a:t>
            </a:r>
            <a:endParaRPr lang="en-US" altLang="zh-CN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1" name="矩形 180"/>
          <p:cNvSpPr/>
          <p:nvPr/>
        </p:nvSpPr>
        <p:spPr>
          <a:xfrm>
            <a:off x="3085635" y="4579663"/>
            <a:ext cx="11617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→</a:t>
            </a:r>
            <a:r>
              <a:rPr lang="zh-CN" altLang="en-US" sz="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∞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2" name="燕尾形箭头 181"/>
          <p:cNvSpPr/>
          <p:nvPr/>
        </p:nvSpPr>
        <p:spPr>
          <a:xfrm>
            <a:off x="4188108" y="4780961"/>
            <a:ext cx="252000" cy="216024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矩形 182"/>
          <p:cNvSpPr/>
          <p:nvPr/>
        </p:nvSpPr>
        <p:spPr>
          <a:xfrm>
            <a:off x="4519435" y="4596147"/>
            <a:ext cx="836236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0</a:t>
            </a:r>
          </a:p>
        </p:txBody>
      </p:sp>
      <p:sp>
        <p:nvSpPr>
          <p:cNvPr id="184" name="燕尾形箭头 183"/>
          <p:cNvSpPr/>
          <p:nvPr/>
        </p:nvSpPr>
        <p:spPr>
          <a:xfrm>
            <a:off x="5465505" y="4775897"/>
            <a:ext cx="252000" cy="216024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矩形 184"/>
          <p:cNvSpPr/>
          <p:nvPr/>
        </p:nvSpPr>
        <p:spPr>
          <a:xfrm>
            <a:off x="5787405" y="4581656"/>
            <a:ext cx="15563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外</a:t>
            </a:r>
            <a:r>
              <a:rPr lang="en-US" altLang="zh-CN" sz="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en-US" altLang="zh-CN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</a:p>
        </p:txBody>
      </p:sp>
      <p:sp>
        <p:nvSpPr>
          <p:cNvPr id="186" name="Rectangle 3"/>
          <p:cNvSpPr txBox="1">
            <a:spLocks noRot="1" noChangeArrowheads="1"/>
          </p:cNvSpPr>
          <p:nvPr/>
        </p:nvSpPr>
        <p:spPr>
          <a:xfrm>
            <a:off x="456354" y="5262809"/>
            <a:ext cx="2709786" cy="6072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当外电路短路，</a:t>
            </a:r>
            <a:endParaRPr lang="en-US" altLang="zh-CN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3084518" y="5267363"/>
            <a:ext cx="1161742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0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8" name="燕尾形箭头 187"/>
          <p:cNvSpPr/>
          <p:nvPr/>
        </p:nvSpPr>
        <p:spPr>
          <a:xfrm>
            <a:off x="3995377" y="5450767"/>
            <a:ext cx="252000" cy="216024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矩形 210"/>
          <p:cNvSpPr/>
          <p:nvPr/>
        </p:nvSpPr>
        <p:spPr>
          <a:xfrm>
            <a:off x="4314237" y="5264993"/>
            <a:ext cx="13921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zh-CN" alt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短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</a:t>
            </a: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</a:p>
        </p:txBody>
      </p:sp>
      <p:sp>
        <p:nvSpPr>
          <p:cNvPr id="225" name="燕尾形箭头 224"/>
          <p:cNvSpPr/>
          <p:nvPr/>
        </p:nvSpPr>
        <p:spPr>
          <a:xfrm>
            <a:off x="5577512" y="5444743"/>
            <a:ext cx="252000" cy="216024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矩形 225"/>
          <p:cNvSpPr/>
          <p:nvPr/>
        </p:nvSpPr>
        <p:spPr>
          <a:xfrm>
            <a:off x="5880558" y="5259929"/>
            <a:ext cx="15563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外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0</a:t>
            </a:r>
            <a:endParaRPr lang="en-US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271534" y="620688"/>
            <a:ext cx="828000" cy="612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>
            <a:cxnSpLocks/>
          </p:cNvCxnSpPr>
          <p:nvPr/>
        </p:nvCxnSpPr>
        <p:spPr>
          <a:xfrm flipV="1">
            <a:off x="5554938" y="2171730"/>
            <a:ext cx="216000" cy="1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6304185" y="1663474"/>
            <a:ext cx="2478676" cy="1964928"/>
            <a:chOff x="6303913" y="1750575"/>
            <a:chExt cx="2478676" cy="1964928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6713003" y="2256685"/>
              <a:ext cx="1484849" cy="11465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 flipV="1">
              <a:off x="6709461" y="1970146"/>
              <a:ext cx="0" cy="144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>
              <a:off x="6716388" y="3407096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"/>
            <p:cNvSpPr txBox="1"/>
            <p:nvPr/>
          </p:nvSpPr>
          <p:spPr>
            <a:xfrm>
              <a:off x="6303913" y="1750575"/>
              <a:ext cx="559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zh-CN" altLang="en-US" sz="1600" b="1" baseline="-25000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itchFamily="18" charset="0"/>
                </a:rPr>
                <a:t>外</a:t>
              </a:r>
              <a:endParaRPr lang="zh-CN" altLang="en-US" sz="1600" b="1" i="1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  <p:sp>
          <p:nvSpPr>
            <p:cNvPr id="64" name="TextBox 7"/>
            <p:cNvSpPr txBox="1"/>
            <p:nvPr/>
          </p:nvSpPr>
          <p:spPr>
            <a:xfrm>
              <a:off x="8418273" y="3336147"/>
              <a:ext cx="364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CN" altLang="en-US" sz="16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33"/>
            <p:cNvSpPr txBox="1"/>
            <p:nvPr/>
          </p:nvSpPr>
          <p:spPr>
            <a:xfrm>
              <a:off x="6487753" y="3346171"/>
              <a:ext cx="364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zh-CN" altLang="en-US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组合 67"/>
          <p:cNvGrpSpPr/>
          <p:nvPr/>
        </p:nvGrpSpPr>
        <p:grpSpPr>
          <a:xfrm>
            <a:off x="7300253" y="2057157"/>
            <a:ext cx="811971" cy="432000"/>
            <a:chOff x="4130311" y="2534989"/>
            <a:chExt cx="811971" cy="469367"/>
          </a:xfrm>
        </p:grpSpPr>
        <p:sp>
          <p:nvSpPr>
            <p:cNvPr id="67" name="云形标注 66"/>
            <p:cNvSpPr/>
            <p:nvPr/>
          </p:nvSpPr>
          <p:spPr>
            <a:xfrm>
              <a:off x="4183599" y="2534989"/>
              <a:ext cx="684000" cy="469367"/>
            </a:xfrm>
            <a:prstGeom prst="cloudCallout">
              <a:avLst>
                <a:gd name="adj1" fmla="val -29025"/>
                <a:gd name="adj2" fmla="val 65768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130311" y="2571248"/>
              <a:ext cx="811971" cy="367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k </a:t>
              </a:r>
              <a:r>
                <a:rPr lang="en-US" altLang="zh-CN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= -</a:t>
              </a:r>
              <a:r>
                <a:rPr lang="en-US" altLang="zh-CN" sz="1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</a:t>
              </a:r>
              <a:endParaRPr lang="zh-CN" altLang="en-US" sz="1600" i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9" name="TextBox 22"/>
          <p:cNvSpPr txBox="1"/>
          <p:nvPr/>
        </p:nvSpPr>
        <p:spPr>
          <a:xfrm>
            <a:off x="6551957" y="2032208"/>
            <a:ext cx="33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6">
                    <a:lumMod val="75000"/>
                  </a:schemeClr>
                </a:solidFill>
              </a:rPr>
              <a:t>★</a:t>
            </a:r>
          </a:p>
        </p:txBody>
      </p:sp>
      <p:grpSp>
        <p:nvGrpSpPr>
          <p:cNvPr id="70" name="组合 67"/>
          <p:cNvGrpSpPr/>
          <p:nvPr/>
        </p:nvGrpSpPr>
        <p:grpSpPr>
          <a:xfrm>
            <a:off x="6072039" y="1920416"/>
            <a:ext cx="435332" cy="362509"/>
            <a:chOff x="4090345" y="2606705"/>
            <a:chExt cx="435332" cy="362509"/>
          </a:xfrm>
        </p:grpSpPr>
        <p:sp>
          <p:nvSpPr>
            <p:cNvPr id="71" name="云形标注 70"/>
            <p:cNvSpPr/>
            <p:nvPr/>
          </p:nvSpPr>
          <p:spPr>
            <a:xfrm>
              <a:off x="4090345" y="2609214"/>
              <a:ext cx="435332" cy="360000"/>
            </a:xfrm>
            <a:prstGeom prst="cloudCallout">
              <a:avLst>
                <a:gd name="adj1" fmla="val 75102"/>
                <a:gd name="adj2" fmla="val 1812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4097392" y="2606705"/>
              <a:ext cx="4168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E</a:t>
              </a:r>
              <a:endParaRPr lang="zh-CN" altLang="en-US" sz="1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73" name="TextBox 26"/>
          <p:cNvSpPr txBox="1"/>
          <p:nvPr/>
        </p:nvSpPr>
        <p:spPr>
          <a:xfrm>
            <a:off x="8023166" y="3181294"/>
            <a:ext cx="33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3">
                    <a:lumMod val="75000"/>
                  </a:schemeClr>
                </a:solidFill>
              </a:rPr>
              <a:t>★</a:t>
            </a:r>
          </a:p>
        </p:txBody>
      </p:sp>
      <p:grpSp>
        <p:nvGrpSpPr>
          <p:cNvPr id="74" name="组合 67"/>
          <p:cNvGrpSpPr/>
          <p:nvPr/>
        </p:nvGrpSpPr>
        <p:grpSpPr>
          <a:xfrm>
            <a:off x="7898748" y="3540597"/>
            <a:ext cx="598751" cy="364177"/>
            <a:chOff x="3997586" y="2547221"/>
            <a:chExt cx="598751" cy="364177"/>
          </a:xfrm>
        </p:grpSpPr>
        <p:sp>
          <p:nvSpPr>
            <p:cNvPr id="75" name="云形标注 74"/>
            <p:cNvSpPr/>
            <p:nvPr/>
          </p:nvSpPr>
          <p:spPr>
            <a:xfrm>
              <a:off x="4042194" y="2551398"/>
              <a:ext cx="504000" cy="360000"/>
            </a:xfrm>
            <a:prstGeom prst="cloudCallout">
              <a:avLst>
                <a:gd name="adj1" fmla="val -969"/>
                <a:gd name="adj2" fmla="val -84145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3997586" y="2547221"/>
              <a:ext cx="5987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</a:t>
              </a:r>
              <a:r>
                <a:rPr lang="zh-CN" altLang="en-US" sz="1600" baseline="-25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短</a:t>
              </a:r>
              <a:endParaRPr lang="zh-CN" altLang="en-US" sz="1600" i="1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6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110" grpId="0"/>
      <p:bldP spid="146" grpId="0"/>
      <p:bldP spid="148" grpId="0"/>
      <p:bldP spid="150" grpId="0"/>
      <p:bldP spid="164" grpId="0" animBg="1"/>
      <p:bldP spid="166" grpId="0"/>
      <p:bldP spid="167" grpId="0" animBg="1"/>
      <p:bldP spid="168" grpId="0"/>
      <p:bldP spid="170" grpId="0"/>
      <p:bldP spid="17" grpId="0" animBg="1"/>
      <p:bldP spid="174" grpId="0"/>
      <p:bldP spid="176" grpId="0" animBg="1"/>
      <p:bldP spid="177" grpId="0"/>
      <p:bldP spid="178" grpId="0" animBg="1"/>
      <p:bldP spid="179" grpId="0"/>
      <p:bldP spid="180" grpId="0"/>
      <p:bldP spid="181" grpId="0"/>
      <p:bldP spid="182" grpId="0" animBg="1"/>
      <p:bldP spid="183" grpId="0"/>
      <p:bldP spid="184" grpId="0" animBg="1"/>
      <p:bldP spid="185" grpId="0"/>
      <p:bldP spid="186" grpId="0"/>
      <p:bldP spid="187" grpId="0"/>
      <p:bldP spid="188" grpId="0" animBg="1"/>
      <p:bldP spid="211" grpId="0"/>
      <p:bldP spid="225" grpId="0" animBg="1"/>
      <p:bldP spid="226" grpId="0"/>
      <p:bldP spid="2" grpId="0" animBg="1"/>
      <p:bldP spid="2" grpId="1" animBg="1"/>
      <p:bldP spid="69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7300" y="606162"/>
            <a:ext cx="8845182" cy="5851602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1】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在图所示的电路中，电阻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2.0 Ω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，电源内阻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1.0 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，不计电流表的内阻。闭合开关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后，电流表的示数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0.50 A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，则电源电动势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？（      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3.0 V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B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2.0 V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1.5 V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D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1.0 V</a:t>
            </a: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66133" y="1470012"/>
            <a:ext cx="4507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2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9512" y="3735312"/>
            <a:ext cx="886486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图所示的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电路中，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电源电动势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内阻为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。当滑动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变阻器的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滑片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向右移动时（       ）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．电流表的示数变小，电压表的示数变大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．电流表的示数变小，电压表的示数变小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．电流表的示数变大，电压表的示数变大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．电流表的示数变大，电压表的示数变小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012501" y="4166704"/>
            <a:ext cx="3790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2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endParaRPr lang="en-US" altLang="zh-CN" sz="22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250391" y="1521774"/>
            <a:ext cx="2032491" cy="1820692"/>
            <a:chOff x="5923869" y="1392284"/>
            <a:chExt cx="2032491" cy="1820692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6960605" y="2755114"/>
              <a:ext cx="32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5400000">
              <a:off x="6680653" y="2766271"/>
              <a:ext cx="36000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5400000">
              <a:off x="6835403" y="2766271"/>
              <a:ext cx="21518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927044" y="2758637"/>
              <a:ext cx="936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443933" y="1767840"/>
              <a:ext cx="50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660232" y="1769283"/>
              <a:ext cx="50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7458078" y="2250664"/>
              <a:ext cx="97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>
              <a:off x="5420663" y="2265463"/>
              <a:ext cx="1008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336716" y="1392284"/>
              <a:ext cx="30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CN" altLang="en-US" sz="16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6403724" y="1571189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7276949" y="2722656"/>
              <a:ext cx="54000" cy="54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/>
            <p:nvPr/>
          </p:nvCxnSpPr>
          <p:spPr>
            <a:xfrm flipV="1">
              <a:off x="7331646" y="2652865"/>
              <a:ext cx="169588" cy="91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658358" y="2874422"/>
              <a:ext cx="604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16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CN" altLang="en-US" sz="16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146839" y="1586472"/>
              <a:ext cx="305481" cy="338554"/>
              <a:chOff x="5853779" y="2222295"/>
              <a:chExt cx="305481" cy="338554"/>
            </a:xfrm>
          </p:grpSpPr>
          <p:sp>
            <p:nvSpPr>
              <p:cNvPr id="51" name="椭圆 50"/>
              <p:cNvSpPr>
                <a:spLocks noChangeAspect="1"/>
              </p:cNvSpPr>
              <p:nvPr/>
            </p:nvSpPr>
            <p:spPr>
              <a:xfrm>
                <a:off x="5868144" y="2257264"/>
                <a:ext cx="288000" cy="28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853779" y="2222295"/>
                <a:ext cx="3054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zh-CN" altLang="en-US" sz="16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7" name="直接连接符 46"/>
            <p:cNvCxnSpPr/>
            <p:nvPr/>
          </p:nvCxnSpPr>
          <p:spPr>
            <a:xfrm>
              <a:off x="5931364" y="1766956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7488360" y="2755527"/>
              <a:ext cx="46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251548" y="2398904"/>
              <a:ext cx="30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CN" altLang="en-US" sz="16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00" y="4489238"/>
            <a:ext cx="2006587" cy="1678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4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642754"/>
            <a:ext cx="2121842" cy="553998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导体的电阻</a:t>
            </a: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6020469" y="1051556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84" name="Rectangle 3"/>
          <p:cNvSpPr txBox="1">
            <a:spLocks noRot="1" noChangeArrowheads="1"/>
          </p:cNvSpPr>
          <p:nvPr/>
        </p:nvSpPr>
        <p:spPr>
          <a:xfrm>
            <a:off x="284178" y="1340768"/>
            <a:ext cx="291967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</a:t>
            </a:r>
            <a:r>
              <a:rPr lang="zh-CN" alt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Times New Roman" pitchFamily="18" charset="0"/>
              </a:rPr>
              <a:t>各物理量测量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3"/>
          <p:cNvSpPr txBox="1">
            <a:spLocks noRot="1" noChangeArrowheads="1"/>
          </p:cNvSpPr>
          <p:nvPr/>
        </p:nvSpPr>
        <p:spPr>
          <a:xfrm>
            <a:off x="495317" y="1932908"/>
            <a:ext cx="1255686" cy="6072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长度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7" name="Rectangle 3"/>
          <p:cNvSpPr txBox="1">
            <a:spLocks noRot="1" noChangeArrowheads="1"/>
          </p:cNvSpPr>
          <p:nvPr/>
        </p:nvSpPr>
        <p:spPr>
          <a:xfrm>
            <a:off x="484478" y="2574582"/>
            <a:ext cx="1243664" cy="6072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直径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8" name="Rectangle 3"/>
          <p:cNvSpPr txBox="1">
            <a:spLocks noRot="1" noChangeArrowheads="1"/>
          </p:cNvSpPr>
          <p:nvPr/>
        </p:nvSpPr>
        <p:spPr>
          <a:xfrm>
            <a:off x="1426816" y="2924944"/>
            <a:ext cx="2929160" cy="45003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20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卡尺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2000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螺旋测微器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)</a:t>
            </a:r>
            <a:endParaRPr lang="en-US" altLang="zh-CN" sz="2000" b="1" i="1" dirty="0" smtClean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9" name="Rectangle 3"/>
          <p:cNvSpPr txBox="1">
            <a:spLocks noRot="1" noChangeArrowheads="1"/>
          </p:cNvSpPr>
          <p:nvPr/>
        </p:nvSpPr>
        <p:spPr>
          <a:xfrm>
            <a:off x="484478" y="3752111"/>
            <a:ext cx="1285523" cy="6072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电阻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7" name="Rectangle 3"/>
          <p:cNvSpPr txBox="1">
            <a:spLocks noRot="1" noChangeArrowheads="1"/>
          </p:cNvSpPr>
          <p:nvPr/>
        </p:nvSpPr>
        <p:spPr>
          <a:xfrm>
            <a:off x="1907704" y="4143316"/>
            <a:ext cx="1728192" cy="4632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电流表外接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)</a:t>
            </a:r>
            <a:endParaRPr lang="en-US" altLang="zh-CN" sz="2000" b="1" i="1" dirty="0" smtClean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8" name="Rectangle 3"/>
          <p:cNvSpPr txBox="1">
            <a:spLocks noRot="1" noChangeArrowheads="1"/>
          </p:cNvSpPr>
          <p:nvPr/>
        </p:nvSpPr>
        <p:spPr>
          <a:xfrm>
            <a:off x="4161488" y="1332301"/>
            <a:ext cx="183955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电阻定律：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0" name="直接连接符 129"/>
          <p:cNvCxnSpPr/>
          <p:nvPr/>
        </p:nvCxnSpPr>
        <p:spPr>
          <a:xfrm>
            <a:off x="4139952" y="1340768"/>
            <a:ext cx="0" cy="5292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组合 136"/>
          <p:cNvGrpSpPr/>
          <p:nvPr/>
        </p:nvGrpSpPr>
        <p:grpSpPr>
          <a:xfrm>
            <a:off x="4956268" y="1984375"/>
            <a:ext cx="1152000" cy="635000"/>
            <a:chOff x="5034641" y="5260053"/>
            <a:chExt cx="1152000" cy="635000"/>
          </a:xfrm>
        </p:grpSpPr>
        <p:sp>
          <p:nvSpPr>
            <p:cNvPr id="138" name="矩形 137"/>
            <p:cNvSpPr/>
            <p:nvPr/>
          </p:nvSpPr>
          <p:spPr>
            <a:xfrm>
              <a:off x="5034641" y="5275807"/>
              <a:ext cx="1152000" cy="61200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aphicFrame>
          <p:nvGraphicFramePr>
            <p:cNvPr id="13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707974"/>
                </p:ext>
              </p:extLst>
            </p:nvPr>
          </p:nvGraphicFramePr>
          <p:xfrm>
            <a:off x="5096461" y="5260053"/>
            <a:ext cx="1011237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043" name="公式" r:id="rId4" imgW="545760" imgH="393480" progId="Equation.3">
                    <p:embed/>
                  </p:oleObj>
                </mc:Choice>
                <mc:Fallback>
                  <p:oleObj name="公式" r:id="rId4" imgW="545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6461" y="5260053"/>
                          <a:ext cx="1011237" cy="635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99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" name="组合 67"/>
          <p:cNvGrpSpPr/>
          <p:nvPr/>
        </p:nvGrpSpPr>
        <p:grpSpPr>
          <a:xfrm>
            <a:off x="6264312" y="1916832"/>
            <a:ext cx="1116000" cy="612000"/>
            <a:chOff x="3260696" y="2410002"/>
            <a:chExt cx="1116000" cy="612000"/>
          </a:xfrm>
        </p:grpSpPr>
        <p:sp>
          <p:nvSpPr>
            <p:cNvPr id="144" name="云形标注 143"/>
            <p:cNvSpPr/>
            <p:nvPr/>
          </p:nvSpPr>
          <p:spPr>
            <a:xfrm>
              <a:off x="3345366" y="2410002"/>
              <a:ext cx="972000" cy="612000"/>
            </a:xfrm>
            <a:prstGeom prst="cloudCallout">
              <a:avLst>
                <a:gd name="adj1" fmla="val -102487"/>
                <a:gd name="adj2" fmla="val 2488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3260696" y="2489266"/>
              <a:ext cx="11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电阻率</a:t>
              </a:r>
              <a:endParaRPr lang="zh-CN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46" name="椭圆 145"/>
          <p:cNvSpPr/>
          <p:nvPr/>
        </p:nvSpPr>
        <p:spPr>
          <a:xfrm>
            <a:off x="5482964" y="2173262"/>
            <a:ext cx="285752" cy="324000"/>
          </a:xfrm>
          <a:prstGeom prst="ellipse">
            <a:avLst/>
          </a:prstGeom>
          <a:noFill/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Rectangle 3"/>
          <p:cNvSpPr txBox="1">
            <a:spLocks noRot="1" noChangeArrowheads="1"/>
          </p:cNvSpPr>
          <p:nvPr/>
        </p:nvSpPr>
        <p:spPr>
          <a:xfrm>
            <a:off x="4283968" y="4045907"/>
            <a:ext cx="4536504" cy="6072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☆</a:t>
            </a:r>
            <a:r>
              <a:rPr lang="en-US" altLang="zh-CN" sz="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物理意义：反映材料的导电性能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8" name="Rectangle 3"/>
          <p:cNvSpPr txBox="1">
            <a:spLocks noRot="1" noChangeArrowheads="1"/>
          </p:cNvSpPr>
          <p:nvPr/>
        </p:nvSpPr>
        <p:spPr>
          <a:xfrm>
            <a:off x="4716016" y="2708920"/>
            <a:ext cx="3312368" cy="37562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仅适用粗细均匀的金属导体</a:t>
            </a:r>
            <a:endParaRPr lang="en-US" altLang="zh-CN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9" name="Rectangle 3"/>
          <p:cNvSpPr txBox="1">
            <a:spLocks noRot="1" noChangeArrowheads="1"/>
          </p:cNvSpPr>
          <p:nvPr/>
        </p:nvSpPr>
        <p:spPr>
          <a:xfrm>
            <a:off x="6001038" y="3016807"/>
            <a:ext cx="2376264" cy="47856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or</a:t>
            </a:r>
            <a:r>
              <a:rPr lang="en-US" altLang="zh-CN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浓度均匀的电解液</a:t>
            </a:r>
            <a:r>
              <a:rPr lang="en-US" altLang="zh-CN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</a:p>
        </p:txBody>
      </p:sp>
      <p:sp>
        <p:nvSpPr>
          <p:cNvPr id="150" name="Rectangle 3"/>
          <p:cNvSpPr txBox="1">
            <a:spLocks noRot="1" noChangeArrowheads="1"/>
          </p:cNvSpPr>
          <p:nvPr/>
        </p:nvSpPr>
        <p:spPr>
          <a:xfrm>
            <a:off x="4156886" y="3434130"/>
            <a:ext cx="1951382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电阻率</a:t>
            </a:r>
            <a:r>
              <a:rPr lang="en-US" altLang="zh-CN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 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Rectangle 3"/>
          <p:cNvSpPr txBox="1">
            <a:spLocks noRot="1" noChangeArrowheads="1"/>
          </p:cNvSpPr>
          <p:nvPr/>
        </p:nvSpPr>
        <p:spPr>
          <a:xfrm>
            <a:off x="4283968" y="4549963"/>
            <a:ext cx="2211766" cy="49694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☆</a:t>
            </a:r>
            <a:r>
              <a:rPr lang="en-US" altLang="zh-CN" sz="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SI Unit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2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Ω·m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6" name="Rectangle 3"/>
          <p:cNvSpPr txBox="1">
            <a:spLocks noRot="1" noChangeArrowheads="1"/>
          </p:cNvSpPr>
          <p:nvPr/>
        </p:nvSpPr>
        <p:spPr>
          <a:xfrm>
            <a:off x="4283968" y="5054019"/>
            <a:ext cx="1341872" cy="6072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☆</a:t>
            </a:r>
            <a:r>
              <a:rPr lang="en-US" altLang="zh-CN" sz="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特性：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7" name="Rectangle 3"/>
          <p:cNvSpPr txBox="1">
            <a:spLocks noRot="1" noChangeArrowheads="1"/>
          </p:cNvSpPr>
          <p:nvPr/>
        </p:nvSpPr>
        <p:spPr>
          <a:xfrm>
            <a:off x="4598280" y="5430993"/>
            <a:ext cx="1953940" cy="6072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200" b="1" baseline="-25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金属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&lt; 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200" b="1" baseline="-25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合金</a:t>
            </a:r>
            <a:endParaRPr lang="en-US" altLang="zh-CN" sz="2200" b="1" i="1" baseline="-25000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8" name="Rectangle 3"/>
          <p:cNvSpPr txBox="1">
            <a:spLocks noRot="1" noChangeArrowheads="1"/>
          </p:cNvSpPr>
          <p:nvPr/>
        </p:nvSpPr>
        <p:spPr>
          <a:xfrm>
            <a:off x="4588934" y="5990123"/>
            <a:ext cx="3073010" cy="6072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↑，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200" b="1" baseline="-250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金属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↑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200" b="1" i="1" baseline="-25000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30883" y="4570431"/>
            <a:ext cx="2037416" cy="2005435"/>
            <a:chOff x="920812" y="4260913"/>
            <a:chExt cx="2037416" cy="2005435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1649345" y="5901421"/>
              <a:ext cx="46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rot="5400000">
              <a:off x="1376809" y="5912578"/>
              <a:ext cx="36000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5400000">
              <a:off x="1538161" y="5912578"/>
              <a:ext cx="215180" cy="1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924997" y="5904944"/>
              <a:ext cx="64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2454228" y="4795411"/>
              <a:ext cx="50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1659930" y="4796854"/>
              <a:ext cx="50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rot="5400000">
              <a:off x="2762031" y="4957356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rot="5400000">
              <a:off x="184616" y="5174318"/>
              <a:ext cx="1476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1312590" y="4818638"/>
              <a:ext cx="305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CN" altLang="en-US" sz="16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 rot="5400000">
              <a:off x="1397031" y="4598760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>
              <a:spLocks noChangeAspect="1"/>
            </p:cNvSpPr>
            <p:nvPr/>
          </p:nvSpPr>
          <p:spPr>
            <a:xfrm>
              <a:off x="2115261" y="5874074"/>
              <a:ext cx="54000" cy="54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3" name="直接连接符 102"/>
            <p:cNvCxnSpPr/>
            <p:nvPr/>
          </p:nvCxnSpPr>
          <p:spPr>
            <a:xfrm flipV="1">
              <a:off x="2169958" y="5795816"/>
              <a:ext cx="169588" cy="91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259277" y="5927794"/>
              <a:ext cx="3368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6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2136428" y="4593945"/>
              <a:ext cx="309292" cy="369332"/>
              <a:chOff x="5846852" y="2201514"/>
              <a:chExt cx="309292" cy="369332"/>
            </a:xfrm>
          </p:grpSpPr>
          <p:sp>
            <p:nvSpPr>
              <p:cNvPr id="115" name="椭圆 114"/>
              <p:cNvSpPr>
                <a:spLocks noChangeAspect="1"/>
              </p:cNvSpPr>
              <p:nvPr/>
            </p:nvSpPr>
            <p:spPr>
              <a:xfrm>
                <a:off x="5868144" y="2257264"/>
                <a:ext cx="288000" cy="28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846852" y="2201514"/>
                <a:ext cx="305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zh-CN" altLang="en-US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6" name="直接连接符 105"/>
            <p:cNvCxnSpPr/>
            <p:nvPr/>
          </p:nvCxnSpPr>
          <p:spPr>
            <a:xfrm rot="5400000">
              <a:off x="1803590" y="4619088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933512" y="5378897"/>
              <a:ext cx="828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2140662" y="5379955"/>
              <a:ext cx="79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组合 108"/>
            <p:cNvGrpSpPr/>
            <p:nvPr/>
          </p:nvGrpSpPr>
          <p:grpSpPr>
            <a:xfrm>
              <a:off x="1331640" y="4260913"/>
              <a:ext cx="309292" cy="369332"/>
              <a:chOff x="5846852" y="2222295"/>
              <a:chExt cx="309292" cy="369332"/>
            </a:xfrm>
          </p:grpSpPr>
          <p:sp>
            <p:nvSpPr>
              <p:cNvPr id="113" name="椭圆 112"/>
              <p:cNvSpPr>
                <a:spLocks noChangeAspect="1"/>
              </p:cNvSpPr>
              <p:nvPr/>
            </p:nvSpPr>
            <p:spPr>
              <a:xfrm>
                <a:off x="5868144" y="2257264"/>
                <a:ext cx="288000" cy="28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846852" y="2222295"/>
                <a:ext cx="305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zh-CN" altLang="en-US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1" name="直接连接符 110"/>
            <p:cNvCxnSpPr/>
            <p:nvPr/>
          </p:nvCxnSpPr>
          <p:spPr>
            <a:xfrm>
              <a:off x="929317" y="4445579"/>
              <a:ext cx="43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rot="5400000">
              <a:off x="1859083" y="5196915"/>
              <a:ext cx="180000" cy="1588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2341940" y="5905357"/>
              <a:ext cx="612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2074888" y="5877272"/>
              <a:ext cx="3368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CN" altLang="en-US" sz="16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 rot="5400000">
              <a:off x="1873648" y="5179702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6" name="直接连接符 175"/>
            <p:cNvCxnSpPr/>
            <p:nvPr/>
          </p:nvCxnSpPr>
          <p:spPr>
            <a:xfrm>
              <a:off x="1948979" y="5117937"/>
              <a:ext cx="1008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 rot="5400000">
              <a:off x="2661868" y="5650196"/>
              <a:ext cx="54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920812" y="4787648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1632420" y="4443462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燕尾形箭头 179"/>
          <p:cNvSpPr/>
          <p:nvPr/>
        </p:nvSpPr>
        <p:spPr>
          <a:xfrm rot="5400000">
            <a:off x="1204326" y="3055799"/>
            <a:ext cx="216000" cy="216024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Rectangle 3"/>
          <p:cNvSpPr txBox="1">
            <a:spLocks noRot="1" noChangeArrowheads="1"/>
          </p:cNvSpPr>
          <p:nvPr/>
        </p:nvSpPr>
        <p:spPr>
          <a:xfrm>
            <a:off x="671283" y="3214468"/>
            <a:ext cx="1596508" cy="4305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横截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面积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2" name="Rectangle 3"/>
          <p:cNvSpPr txBox="1">
            <a:spLocks noRot="1" noChangeArrowheads="1"/>
          </p:cNvSpPr>
          <p:nvPr/>
        </p:nvSpPr>
        <p:spPr>
          <a:xfrm>
            <a:off x="1486742" y="1925299"/>
            <a:ext cx="1717106" cy="4548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→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刻度尺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3" name="Rectangle 3"/>
          <p:cNvSpPr txBox="1">
            <a:spLocks noRot="1" noChangeArrowheads="1"/>
          </p:cNvSpPr>
          <p:nvPr/>
        </p:nvSpPr>
        <p:spPr>
          <a:xfrm>
            <a:off x="1543649" y="2574582"/>
            <a:ext cx="1548081" cy="5448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→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累积法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" name="Rectangle 3"/>
          <p:cNvSpPr txBox="1">
            <a:spLocks noRot="1" noChangeArrowheads="1"/>
          </p:cNvSpPr>
          <p:nvPr/>
        </p:nvSpPr>
        <p:spPr>
          <a:xfrm>
            <a:off x="1582000" y="3753488"/>
            <a:ext cx="1465613" cy="60722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200" b="1" dirty="0" smtClean="0"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→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伏安法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110" grpId="0"/>
      <p:bldP spid="84" grpId="0"/>
      <p:bldP spid="86" grpId="0"/>
      <p:bldP spid="87" grpId="0"/>
      <p:bldP spid="88" grpId="0"/>
      <p:bldP spid="89" grpId="0"/>
      <p:bldP spid="117" grpId="0"/>
      <p:bldP spid="118" grpId="0"/>
      <p:bldP spid="146" grpId="0" animBg="1"/>
      <p:bldP spid="147" grpId="0"/>
      <p:bldP spid="148" grpId="0"/>
      <p:bldP spid="149" grpId="0"/>
      <p:bldP spid="150" grpId="0"/>
      <p:bldP spid="164" grpId="0"/>
      <p:bldP spid="166" grpId="0"/>
      <p:bldP spid="167" grpId="0"/>
      <p:bldP spid="168" grpId="0"/>
      <p:bldP spid="180" grpId="0" animBg="1"/>
      <p:bldP spid="181" grpId="0"/>
      <p:bldP spid="182" grpId="0"/>
      <p:bldP spid="183" grpId="0"/>
      <p:bldP spid="1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7300" y="606162"/>
            <a:ext cx="8845182" cy="5851602"/>
          </a:xfrm>
          <a:prstGeom prst="rect">
            <a:avLst/>
          </a:prstGeom>
          <a:noFill/>
          <a:ln w="19050" cap="flat" cmpd="sng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城市民用供电线路有的地方用横截面积为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 mm</a:t>
            </a:r>
            <a:r>
              <a:rPr lang="en-US" altLang="zh-CN" sz="22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的铝芯电缆输电。已知铝的电阻率</a:t>
            </a:r>
            <a:r>
              <a:rPr lang="en-US" altLang="zh-CN" sz="2200" b="1" i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en-US" altLang="zh-CN" sz="2200" b="1" baseline="-250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Al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2.9×10</a:t>
            </a:r>
            <a:r>
              <a:rPr lang="en-US" altLang="zh-CN" sz="22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-8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200" b="1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Ω·m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，那么长度为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1500 m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的这种铝芯电缆的电阻是（      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0.87 Ω</a:t>
            </a:r>
            <a:endParaRPr lang="en-US" altLang="zh-CN" sz="22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B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87 Ω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9.7×10</a:t>
            </a:r>
            <a:r>
              <a:rPr lang="en-US" altLang="zh-CN" sz="22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-16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Ω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D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9.7×10</a:t>
            </a:r>
            <a:r>
              <a:rPr lang="en-US" altLang="zh-CN" sz="22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-2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Ω</a:t>
            </a:r>
            <a:endParaRPr lang="en-US" altLang="zh-CN" sz="22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1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spcBef>
                <a:spcPct val="50000"/>
              </a:spcBef>
            </a:pP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37115" y="1466650"/>
            <a:ext cx="4507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2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9512" y="3735312"/>
            <a:ext cx="886486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一只普通白炽灯，不通电时灯丝的电阻为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；正常发光时灯丝的电阻为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。比较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的大小，应为（      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A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 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B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&lt; 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C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2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</a:t>
            </a:r>
            <a:r>
              <a:rPr lang="en-US" altLang="zh-CN" sz="22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D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．条件不足，无法判断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363892" y="4183638"/>
            <a:ext cx="3790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2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endParaRPr lang="en-US" altLang="zh-CN" sz="22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4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918" y="642754"/>
            <a:ext cx="2778381" cy="553998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电阻的串</a:t>
            </a:r>
            <a:r>
              <a:rPr lang="en-US" altLang="zh-CN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/</a:t>
            </a:r>
            <a:r>
              <a:rPr lang="zh-CN" alt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并联</a:t>
            </a: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3578597" y="26064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71" name="Rectangle 3"/>
          <p:cNvSpPr txBox="1">
            <a:spLocks noRot="1" noChangeArrowheads="1"/>
          </p:cNvSpPr>
          <p:nvPr/>
        </p:nvSpPr>
        <p:spPr>
          <a:xfrm>
            <a:off x="251520" y="1332301"/>
            <a:ext cx="1839550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电阻串联：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6854" y="1844824"/>
            <a:ext cx="2541445" cy="457448"/>
            <a:chOff x="526854" y="1819423"/>
            <a:chExt cx="2541445" cy="457448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1265972" y="2212096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矩形 64"/>
            <p:cNvSpPr/>
            <p:nvPr/>
          </p:nvSpPr>
          <p:spPr>
            <a:xfrm rot="5400000">
              <a:off x="1003073" y="2014002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526854" y="2202890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988219" y="2209250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矩形 67"/>
            <p:cNvSpPr/>
            <p:nvPr/>
          </p:nvSpPr>
          <p:spPr>
            <a:xfrm rot="5400000">
              <a:off x="1725320" y="2011156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2708299" y="2210861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 rot="5400000">
              <a:off x="2445400" y="2012767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19028" y="1820230"/>
              <a:ext cx="485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sz="14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31872" y="1819423"/>
              <a:ext cx="485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sz="14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56224" y="1836357"/>
              <a:ext cx="485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sz="14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570" y="1949160"/>
            <a:ext cx="344716" cy="309377"/>
            <a:chOff x="553570" y="1923759"/>
            <a:chExt cx="344716" cy="309377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652854" y="2179136"/>
              <a:ext cx="54000" cy="5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53570" y="1923759"/>
              <a:ext cx="344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zh-CN" alt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09591" y="1956087"/>
            <a:ext cx="344716" cy="307777"/>
            <a:chOff x="1309591" y="1930686"/>
            <a:chExt cx="344716" cy="307777"/>
          </a:xfrm>
        </p:grpSpPr>
        <p:sp>
          <p:nvSpPr>
            <p:cNvPr id="77" name="椭圆 76"/>
            <p:cNvSpPr>
              <a:spLocks noChangeAspect="1"/>
            </p:cNvSpPr>
            <p:nvPr/>
          </p:nvSpPr>
          <p:spPr>
            <a:xfrm>
              <a:off x="1418972" y="2179136"/>
              <a:ext cx="54000" cy="5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09591" y="1930686"/>
              <a:ext cx="344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036598" y="1956087"/>
            <a:ext cx="344716" cy="307777"/>
            <a:chOff x="2036598" y="1930686"/>
            <a:chExt cx="344716" cy="307777"/>
          </a:xfrm>
        </p:grpSpPr>
        <p:sp>
          <p:nvSpPr>
            <p:cNvPr id="78" name="椭圆 77"/>
            <p:cNvSpPr>
              <a:spLocks noChangeAspect="1"/>
            </p:cNvSpPr>
            <p:nvPr/>
          </p:nvSpPr>
          <p:spPr>
            <a:xfrm>
              <a:off x="2150633" y="2179136"/>
              <a:ext cx="54000" cy="5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36598" y="1930686"/>
              <a:ext cx="344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756678" y="1956087"/>
            <a:ext cx="344716" cy="308056"/>
            <a:chOff x="2756678" y="1930686"/>
            <a:chExt cx="344716" cy="308056"/>
          </a:xfrm>
        </p:grpSpPr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2864851" y="2184742"/>
              <a:ext cx="54000" cy="5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56678" y="1930686"/>
              <a:ext cx="344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862611"/>
              </p:ext>
            </p:extLst>
          </p:nvPr>
        </p:nvGraphicFramePr>
        <p:xfrm>
          <a:off x="1507465" y="3035682"/>
          <a:ext cx="156425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37" name="公式" r:id="rId4" imgW="990360" imgH="228600" progId="Equation.3">
                  <p:embed/>
                </p:oleObj>
              </mc:Choice>
              <mc:Fallback>
                <p:oleObj name="公式" r:id="rId4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465" y="3035682"/>
                        <a:ext cx="1564257" cy="336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矩形 118"/>
          <p:cNvSpPr/>
          <p:nvPr/>
        </p:nvSpPr>
        <p:spPr>
          <a:xfrm>
            <a:off x="503848" y="2992832"/>
            <a:ext cx="2700000" cy="1296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92284"/>
              </p:ext>
            </p:extLst>
          </p:nvPr>
        </p:nvGraphicFramePr>
        <p:xfrm>
          <a:off x="1526950" y="3481700"/>
          <a:ext cx="16175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38" name="公式" r:id="rId6" imgW="1066680" imgH="228600" progId="Equation.3">
                  <p:embed/>
                </p:oleObj>
              </mc:Choice>
              <mc:Fallback>
                <p:oleObj name="公式" r:id="rId6" imgW="106668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950" y="3481700"/>
                        <a:ext cx="16175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677706" y="2252037"/>
            <a:ext cx="2238110" cy="628368"/>
            <a:chOff x="677706" y="2226636"/>
            <a:chExt cx="2238110" cy="6283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678255" y="2238742"/>
              <a:ext cx="0" cy="61200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>
              <a:off x="2894610" y="2243004"/>
              <a:ext cx="0" cy="61200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1448441" y="2226636"/>
              <a:ext cx="0" cy="32400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682384" y="2451885"/>
              <a:ext cx="252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873424" y="2315248"/>
              <a:ext cx="485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altLang="zh-CN" sz="1400" b="1" baseline="-250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400" b="1" i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1187624" y="2456563"/>
              <a:ext cx="252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2178150" y="2234174"/>
              <a:ext cx="0" cy="32400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1460653" y="2459423"/>
              <a:ext cx="252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1651693" y="2322786"/>
              <a:ext cx="485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altLang="zh-CN" sz="1400" b="1" baseline="-250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400" b="1" i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8" name="直接连接符 127"/>
            <p:cNvCxnSpPr/>
            <p:nvPr/>
          </p:nvCxnSpPr>
          <p:spPr>
            <a:xfrm>
              <a:off x="1936583" y="2464101"/>
              <a:ext cx="252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2187886" y="2457886"/>
              <a:ext cx="252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2378926" y="2321249"/>
              <a:ext cx="485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altLang="zh-CN" sz="1400" b="1" baseline="-250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1400" b="1" i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2663816" y="2462564"/>
              <a:ext cx="252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677706" y="2681796"/>
              <a:ext cx="972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1613573" y="2545159"/>
              <a:ext cx="485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zh-CN" altLang="en-US" sz="1400" b="1" i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5" name="直接连接符 134"/>
            <p:cNvCxnSpPr/>
            <p:nvPr/>
          </p:nvCxnSpPr>
          <p:spPr>
            <a:xfrm>
              <a:off x="1937954" y="2686474"/>
              <a:ext cx="972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矩形 139"/>
          <p:cNvSpPr/>
          <p:nvPr/>
        </p:nvSpPr>
        <p:spPr>
          <a:xfrm>
            <a:off x="831610" y="1906307"/>
            <a:ext cx="1944000" cy="46800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297900"/>
              </p:ext>
            </p:extLst>
          </p:nvPr>
        </p:nvGraphicFramePr>
        <p:xfrm>
          <a:off x="1489075" y="3914775"/>
          <a:ext cx="1636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39" name="Equation" r:id="rId8" imgW="1041120" imgH="228600" progId="Equation.DSMT4">
                  <p:embed/>
                </p:oleObj>
              </mc:Choice>
              <mc:Fallback>
                <p:oleObj name="Equation" r:id="rId8" imgW="1041120" imgH="2286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3914775"/>
                        <a:ext cx="1636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Rectangle 3"/>
          <p:cNvSpPr txBox="1">
            <a:spLocks noRot="1" noChangeArrowheads="1"/>
          </p:cNvSpPr>
          <p:nvPr/>
        </p:nvSpPr>
        <p:spPr>
          <a:xfrm>
            <a:off x="375379" y="2924944"/>
            <a:ext cx="1161399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电流：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1" name="Rectangle 3"/>
          <p:cNvSpPr txBox="1">
            <a:spLocks noRot="1" noChangeArrowheads="1"/>
          </p:cNvSpPr>
          <p:nvPr/>
        </p:nvSpPr>
        <p:spPr>
          <a:xfrm>
            <a:off x="376946" y="3363342"/>
            <a:ext cx="1161399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电压：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2" name="Rectangle 3"/>
          <p:cNvSpPr txBox="1">
            <a:spLocks noRot="1" noChangeArrowheads="1"/>
          </p:cNvSpPr>
          <p:nvPr/>
        </p:nvSpPr>
        <p:spPr>
          <a:xfrm>
            <a:off x="376946" y="3789040"/>
            <a:ext cx="1161399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电阻：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" name="Rectangle 3"/>
          <p:cNvSpPr txBox="1">
            <a:spLocks noRot="1" noChangeArrowheads="1"/>
          </p:cNvSpPr>
          <p:nvPr/>
        </p:nvSpPr>
        <p:spPr>
          <a:xfrm>
            <a:off x="3873456" y="1332301"/>
            <a:ext cx="206669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电阻并联：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4" name="直接连接符 153"/>
          <p:cNvCxnSpPr/>
          <p:nvPr/>
        </p:nvCxnSpPr>
        <p:spPr>
          <a:xfrm>
            <a:off x="3851920" y="1278285"/>
            <a:ext cx="0" cy="313200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421936" y="3280778"/>
            <a:ext cx="1118260" cy="472206"/>
            <a:chOff x="4411050" y="3280778"/>
            <a:chExt cx="1118260" cy="472206"/>
          </a:xfrm>
        </p:grpSpPr>
        <p:cxnSp>
          <p:nvCxnSpPr>
            <p:cNvPr id="195" name="直接连接符 194"/>
            <p:cNvCxnSpPr/>
            <p:nvPr/>
          </p:nvCxnSpPr>
          <p:spPr>
            <a:xfrm flipH="1">
              <a:off x="4411599" y="3284984"/>
              <a:ext cx="0" cy="46800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>
              <a:off x="5521599" y="3280778"/>
              <a:ext cx="0" cy="46800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4411050" y="3573016"/>
              <a:ext cx="468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/>
            <p:cNvSpPr txBox="1"/>
            <p:nvPr/>
          </p:nvSpPr>
          <p:spPr>
            <a:xfrm>
              <a:off x="4821715" y="3432890"/>
              <a:ext cx="485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zh-CN" altLang="en-US" sz="1400" b="1" i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0" name="直接连接符 209"/>
            <p:cNvCxnSpPr/>
            <p:nvPr/>
          </p:nvCxnSpPr>
          <p:spPr>
            <a:xfrm>
              <a:off x="5097310" y="3580399"/>
              <a:ext cx="43200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矩形 210"/>
          <p:cNvSpPr/>
          <p:nvPr/>
        </p:nvSpPr>
        <p:spPr>
          <a:xfrm>
            <a:off x="4324376" y="2089112"/>
            <a:ext cx="1332000" cy="1326487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19" name="组合 18"/>
          <p:cNvGrpSpPr/>
          <p:nvPr/>
        </p:nvGrpSpPr>
        <p:grpSpPr>
          <a:xfrm>
            <a:off x="4060638" y="2057968"/>
            <a:ext cx="1815119" cy="1272247"/>
            <a:chOff x="4613602" y="4080187"/>
            <a:chExt cx="1815119" cy="1272247"/>
          </a:xfrm>
        </p:grpSpPr>
        <p:cxnSp>
          <p:nvCxnSpPr>
            <p:cNvPr id="156" name="直接连接符 155"/>
            <p:cNvCxnSpPr/>
            <p:nvPr/>
          </p:nvCxnSpPr>
          <p:spPr>
            <a:xfrm>
              <a:off x="5724168" y="4444345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矩形 156"/>
            <p:cNvSpPr/>
            <p:nvPr/>
          </p:nvSpPr>
          <p:spPr>
            <a:xfrm rot="5400000">
              <a:off x="5461269" y="4246251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" name="直接连接符 157"/>
            <p:cNvCxnSpPr/>
            <p:nvPr/>
          </p:nvCxnSpPr>
          <p:spPr>
            <a:xfrm>
              <a:off x="4978123" y="4435139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>
              <a:off x="5722057" y="4855611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矩形 159"/>
            <p:cNvSpPr/>
            <p:nvPr/>
          </p:nvSpPr>
          <p:spPr>
            <a:xfrm rot="5400000">
              <a:off x="5459158" y="4657517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1" name="直接连接符 160"/>
            <p:cNvCxnSpPr/>
            <p:nvPr/>
          </p:nvCxnSpPr>
          <p:spPr>
            <a:xfrm>
              <a:off x="6068721" y="4854391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5377224" y="4080187"/>
              <a:ext cx="485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sz="14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348083" y="4504379"/>
              <a:ext cx="485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sz="1400" b="1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2" name="直接连接符 211"/>
            <p:cNvCxnSpPr/>
            <p:nvPr/>
          </p:nvCxnSpPr>
          <p:spPr>
            <a:xfrm>
              <a:off x="4967302" y="4846791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>
              <a:off x="5722057" y="5287659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矩形 213"/>
            <p:cNvSpPr/>
            <p:nvPr/>
          </p:nvSpPr>
          <p:spPr>
            <a:xfrm rot="5400000">
              <a:off x="5459158" y="5089565"/>
              <a:ext cx="150871" cy="3748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348083" y="4936427"/>
              <a:ext cx="485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sz="1400" b="1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1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6" name="直接连接符 215"/>
            <p:cNvCxnSpPr/>
            <p:nvPr/>
          </p:nvCxnSpPr>
          <p:spPr>
            <a:xfrm>
              <a:off x="4967302" y="5285766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>
              <a:off x="6075130" y="4447318"/>
              <a:ext cx="0" cy="828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>
              <a:off x="4974229" y="4423258"/>
              <a:ext cx="0" cy="864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>
              <a:off x="4613602" y="4846791"/>
              <a:ext cx="360000" cy="1588"/>
            </a:xfrm>
            <a:prstGeom prst="line">
              <a:avLst/>
            </a:prstGeom>
            <a:ln w="1587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组合 171"/>
          <p:cNvGrpSpPr/>
          <p:nvPr/>
        </p:nvGrpSpPr>
        <p:grpSpPr>
          <a:xfrm>
            <a:off x="4105582" y="2541186"/>
            <a:ext cx="344716" cy="309377"/>
            <a:chOff x="553570" y="1923759"/>
            <a:chExt cx="344716" cy="309377"/>
          </a:xfrm>
        </p:grpSpPr>
        <p:sp>
          <p:nvSpPr>
            <p:cNvPr id="173" name="椭圆 172"/>
            <p:cNvSpPr>
              <a:spLocks noChangeAspect="1"/>
            </p:cNvSpPr>
            <p:nvPr/>
          </p:nvSpPr>
          <p:spPr>
            <a:xfrm>
              <a:off x="652854" y="2179136"/>
              <a:ext cx="54000" cy="5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53570" y="1923759"/>
              <a:ext cx="344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zh-CN" alt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4437598" y="2139914"/>
            <a:ext cx="344716" cy="307777"/>
            <a:chOff x="1309591" y="1930686"/>
            <a:chExt cx="344716" cy="307777"/>
          </a:xfrm>
        </p:grpSpPr>
        <p:sp>
          <p:nvSpPr>
            <p:cNvPr id="186" name="椭圆 185"/>
            <p:cNvSpPr>
              <a:spLocks noChangeAspect="1"/>
            </p:cNvSpPr>
            <p:nvPr/>
          </p:nvSpPr>
          <p:spPr>
            <a:xfrm>
              <a:off x="1418972" y="2179136"/>
              <a:ext cx="54000" cy="5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309591" y="1930686"/>
              <a:ext cx="344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4433945" y="2547536"/>
            <a:ext cx="344716" cy="307777"/>
            <a:chOff x="2036598" y="1930686"/>
            <a:chExt cx="344716" cy="307777"/>
          </a:xfrm>
        </p:grpSpPr>
        <p:sp>
          <p:nvSpPr>
            <p:cNvPr id="189" name="椭圆 188"/>
            <p:cNvSpPr>
              <a:spLocks noChangeAspect="1"/>
            </p:cNvSpPr>
            <p:nvPr/>
          </p:nvSpPr>
          <p:spPr>
            <a:xfrm>
              <a:off x="2150633" y="2179136"/>
              <a:ext cx="54000" cy="5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036598" y="1930686"/>
              <a:ext cx="344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4430429" y="2979584"/>
            <a:ext cx="344716" cy="308056"/>
            <a:chOff x="2756678" y="1930686"/>
            <a:chExt cx="344716" cy="308056"/>
          </a:xfrm>
        </p:grpSpPr>
        <p:sp>
          <p:nvSpPr>
            <p:cNvPr id="192" name="椭圆 191"/>
            <p:cNvSpPr>
              <a:spLocks noChangeAspect="1"/>
            </p:cNvSpPr>
            <p:nvPr/>
          </p:nvSpPr>
          <p:spPr>
            <a:xfrm>
              <a:off x="2864851" y="2184742"/>
              <a:ext cx="54000" cy="5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756678" y="1930686"/>
              <a:ext cx="344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76416"/>
              </p:ext>
            </p:extLst>
          </p:nvPr>
        </p:nvGraphicFramePr>
        <p:xfrm>
          <a:off x="7102475" y="2284413"/>
          <a:ext cx="150336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40" name="公式" r:id="rId10" imgW="952200" imgH="228600" progId="Equation.3">
                  <p:embed/>
                </p:oleObj>
              </mc:Choice>
              <mc:Fallback>
                <p:oleObj name="公式" r:id="rId10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475" y="2284413"/>
                        <a:ext cx="1503363" cy="336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" name="矩形 224"/>
          <p:cNvSpPr/>
          <p:nvPr/>
        </p:nvSpPr>
        <p:spPr>
          <a:xfrm>
            <a:off x="6068621" y="2215631"/>
            <a:ext cx="2772000" cy="16200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Rectangle 3"/>
          <p:cNvSpPr txBox="1">
            <a:spLocks noRot="1" noChangeArrowheads="1"/>
          </p:cNvSpPr>
          <p:nvPr/>
        </p:nvSpPr>
        <p:spPr>
          <a:xfrm>
            <a:off x="5940152" y="2173144"/>
            <a:ext cx="1161399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电流：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227" name="对象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487624"/>
              </p:ext>
            </p:extLst>
          </p:nvPr>
        </p:nvGraphicFramePr>
        <p:xfrm>
          <a:off x="7065963" y="2787650"/>
          <a:ext cx="16557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41" name="公式" r:id="rId12" imgW="1091880" imgH="228600" progId="Equation.3">
                  <p:embed/>
                </p:oleObj>
              </mc:Choice>
              <mc:Fallback>
                <p:oleObj name="公式" r:id="rId12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2787650"/>
                        <a:ext cx="16557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" name="Rectangle 3"/>
          <p:cNvSpPr txBox="1">
            <a:spLocks noRot="1" noChangeArrowheads="1"/>
          </p:cNvSpPr>
          <p:nvPr/>
        </p:nvSpPr>
        <p:spPr>
          <a:xfrm>
            <a:off x="5934340" y="2669126"/>
            <a:ext cx="1161399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电压：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229" name="对象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497111"/>
              </p:ext>
            </p:extLst>
          </p:nvPr>
        </p:nvGraphicFramePr>
        <p:xfrm>
          <a:off x="7015163" y="3155950"/>
          <a:ext cx="18351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42" name="Equation" r:id="rId14" imgW="1168200" imgH="444240" progId="Equation.DSMT4">
                  <p:embed/>
                </p:oleObj>
              </mc:Choice>
              <mc:Fallback>
                <p:oleObj name="Equation" r:id="rId14" imgW="1168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3155950"/>
                        <a:ext cx="18351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" name="Rectangle 3"/>
          <p:cNvSpPr txBox="1">
            <a:spLocks noRot="1" noChangeArrowheads="1"/>
          </p:cNvSpPr>
          <p:nvPr/>
        </p:nvSpPr>
        <p:spPr>
          <a:xfrm>
            <a:off x="5939305" y="3187498"/>
            <a:ext cx="1161399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电阻：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231" name="直接连接符 230"/>
          <p:cNvCxnSpPr/>
          <p:nvPr/>
        </p:nvCxnSpPr>
        <p:spPr>
          <a:xfrm flipV="1">
            <a:off x="197848" y="4418611"/>
            <a:ext cx="8784000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3"/>
          <p:cNvSpPr txBox="1">
            <a:spLocks noRot="1" noChangeArrowheads="1"/>
          </p:cNvSpPr>
          <p:nvPr/>
        </p:nvSpPr>
        <p:spPr>
          <a:xfrm>
            <a:off x="5423088" y="4797152"/>
            <a:ext cx="1813208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☆</a:t>
            </a:r>
            <a:r>
              <a:rPr lang="en-US" altLang="zh-CN" sz="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表头改装：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9" name="Rectangle 3"/>
          <p:cNvSpPr txBox="1">
            <a:spLocks noRot="1" noChangeArrowheads="1"/>
          </p:cNvSpPr>
          <p:nvPr/>
        </p:nvSpPr>
        <p:spPr>
          <a:xfrm>
            <a:off x="3059832" y="4797152"/>
            <a:ext cx="2009873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☆</a:t>
            </a:r>
            <a:r>
              <a:rPr lang="en-US" altLang="zh-CN" sz="8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电路图符号：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670688" y="5291916"/>
            <a:ext cx="1298298" cy="369332"/>
            <a:chOff x="6371241" y="5066914"/>
            <a:chExt cx="1298298" cy="369332"/>
          </a:xfrm>
        </p:grpSpPr>
        <p:cxnSp>
          <p:nvCxnSpPr>
            <p:cNvPr id="256" name="直接连接符 255"/>
            <p:cNvCxnSpPr/>
            <p:nvPr/>
          </p:nvCxnSpPr>
          <p:spPr>
            <a:xfrm>
              <a:off x="7165539" y="5258855"/>
              <a:ext cx="50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>
              <a:off x="6371241" y="5260298"/>
              <a:ext cx="50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组合 264"/>
            <p:cNvGrpSpPr/>
            <p:nvPr/>
          </p:nvGrpSpPr>
          <p:grpSpPr>
            <a:xfrm>
              <a:off x="6828689" y="5066914"/>
              <a:ext cx="328342" cy="369332"/>
              <a:chOff x="5827802" y="2211039"/>
              <a:chExt cx="328342" cy="369332"/>
            </a:xfrm>
          </p:grpSpPr>
          <p:sp>
            <p:nvSpPr>
              <p:cNvPr id="281" name="椭圆 280"/>
              <p:cNvSpPr>
                <a:spLocks noChangeAspect="1"/>
              </p:cNvSpPr>
              <p:nvPr/>
            </p:nvSpPr>
            <p:spPr>
              <a:xfrm>
                <a:off x="5868144" y="2257264"/>
                <a:ext cx="288000" cy="28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5827802" y="2211039"/>
                <a:ext cx="305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zh-CN" altLang="en-US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676943" y="6165336"/>
            <a:ext cx="1298298" cy="288000"/>
            <a:chOff x="3921774" y="5804097"/>
            <a:chExt cx="1298298" cy="288000"/>
          </a:xfrm>
        </p:grpSpPr>
        <p:cxnSp>
          <p:nvCxnSpPr>
            <p:cNvPr id="284" name="直接连接符 283"/>
            <p:cNvCxnSpPr/>
            <p:nvPr/>
          </p:nvCxnSpPr>
          <p:spPr>
            <a:xfrm>
              <a:off x="4716072" y="5949813"/>
              <a:ext cx="50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>
              <a:off x="3921774" y="5951256"/>
              <a:ext cx="50400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椭圆 286"/>
            <p:cNvSpPr>
              <a:spLocks noChangeAspect="1"/>
            </p:cNvSpPr>
            <p:nvPr/>
          </p:nvSpPr>
          <p:spPr>
            <a:xfrm>
              <a:off x="4419564" y="5804097"/>
              <a:ext cx="288000" cy="288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V="1">
              <a:off x="4557505" y="5819419"/>
              <a:ext cx="0" cy="25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组合 288"/>
          <p:cNvGrpSpPr/>
          <p:nvPr/>
        </p:nvGrpSpPr>
        <p:grpSpPr>
          <a:xfrm>
            <a:off x="604665" y="4869160"/>
            <a:ext cx="2239143" cy="1539672"/>
            <a:chOff x="1828801" y="1484786"/>
            <a:chExt cx="2239143" cy="1539672"/>
          </a:xfrm>
        </p:grpSpPr>
        <p:pic>
          <p:nvPicPr>
            <p:cNvPr id="290" name="Picture 2" descr="https://timgsa.baidu.com/timg?image&amp;quality=80&amp;size=b9999_10000&amp;sec=1526551881021&amp;di=c3e96537590141503f178d9a6b614798&amp;imgtype=0&amp;src=http%3A%2F%2Fuploads.xuexila.com%2Fallimg%2F1512%2F1K5564I1-0.gif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0" r="9468" b="5737"/>
            <a:stretch/>
          </p:blipFill>
          <p:spPr bwMode="auto">
            <a:xfrm>
              <a:off x="1828801" y="1484786"/>
              <a:ext cx="2239143" cy="1355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1" name="直接连接符 290"/>
            <p:cNvCxnSpPr/>
            <p:nvPr/>
          </p:nvCxnSpPr>
          <p:spPr>
            <a:xfrm>
              <a:off x="2123728" y="2492896"/>
              <a:ext cx="504056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/>
            <p:cNvSpPr txBox="1"/>
            <p:nvPr/>
          </p:nvSpPr>
          <p:spPr>
            <a:xfrm>
              <a:off x="2675410" y="2655126"/>
              <a:ext cx="587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Times New Roman" pitchFamily="18" charset="0"/>
                  <a:cs typeface="Times New Roman" pitchFamily="18" charset="0"/>
                </a:rPr>
                <a:t>mA</a:t>
              </a:r>
              <a:endParaRPr lang="zh-CN" altLang="en-US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3" name="TextBox 292"/>
          <p:cNvSpPr txBox="1"/>
          <p:nvPr/>
        </p:nvSpPr>
        <p:spPr>
          <a:xfrm>
            <a:off x="4095869" y="5659057"/>
            <a:ext cx="58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endParaRPr lang="zh-CN" altLang="en-US" sz="2000" b="1" i="1" baseline="-25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3"/>
          <p:cNvSpPr txBox="1">
            <a:spLocks noRot="1" noChangeArrowheads="1"/>
          </p:cNvSpPr>
          <p:nvPr/>
        </p:nvSpPr>
        <p:spPr>
          <a:xfrm>
            <a:off x="5578971" y="5263108"/>
            <a:ext cx="1522580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2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电压表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：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95" name="Rectangle 3"/>
          <p:cNvSpPr txBox="1">
            <a:spLocks noRot="1" noChangeArrowheads="1"/>
          </p:cNvSpPr>
          <p:nvPr/>
        </p:nvSpPr>
        <p:spPr>
          <a:xfrm>
            <a:off x="6937852" y="5257775"/>
            <a:ext cx="1666596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串联大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</a:t>
            </a:r>
            <a:endParaRPr lang="en-US" altLang="zh-CN" sz="22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96" name="Rectangle 3"/>
          <p:cNvSpPr txBox="1">
            <a:spLocks noRot="1" noChangeArrowheads="1"/>
          </p:cNvSpPr>
          <p:nvPr/>
        </p:nvSpPr>
        <p:spPr>
          <a:xfrm>
            <a:off x="5580112" y="5805264"/>
            <a:ext cx="1522580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·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电流表：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97" name="Rectangle 3"/>
          <p:cNvSpPr txBox="1">
            <a:spLocks noRot="1" noChangeArrowheads="1"/>
          </p:cNvSpPr>
          <p:nvPr/>
        </p:nvSpPr>
        <p:spPr>
          <a:xfrm>
            <a:off x="6938993" y="5799931"/>
            <a:ext cx="1666596" cy="43204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并联小</a:t>
            </a:r>
            <a:r>
              <a:rPr lang="zh-CN" altLang="en-US" sz="22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</a:t>
            </a:r>
            <a:endParaRPr lang="en-US" altLang="zh-CN" sz="22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2" name="Rectangle 3"/>
          <p:cNvSpPr txBox="1">
            <a:spLocks noRot="1" noChangeArrowheads="1"/>
          </p:cNvSpPr>
          <p:nvPr/>
        </p:nvSpPr>
        <p:spPr>
          <a:xfrm>
            <a:off x="251520" y="4437112"/>
            <a:ext cx="2066696" cy="64294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♣ 电表表头：</a:t>
            </a:r>
            <a:endParaRPr lang="en-US" altLang="zh-CN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2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110" grpId="0"/>
      <p:bldP spid="71" grpId="0"/>
      <p:bldP spid="119" grpId="0" animBg="1"/>
      <p:bldP spid="140" grpId="0" animBg="1"/>
      <p:bldP spid="142" grpId="0"/>
      <p:bldP spid="151" grpId="0"/>
      <p:bldP spid="152" grpId="0"/>
      <p:bldP spid="153" grpId="0"/>
      <p:bldP spid="211" grpId="0" animBg="1"/>
      <p:bldP spid="225" grpId="0" animBg="1"/>
      <p:bldP spid="226" grpId="0"/>
      <p:bldP spid="228" grpId="0"/>
      <p:bldP spid="230" grpId="0"/>
      <p:bldP spid="233" grpId="0"/>
      <p:bldP spid="239" grpId="0"/>
      <p:bldP spid="293" grpId="0"/>
      <p:bldP spid="294" grpId="0"/>
      <p:bldP spid="295" grpId="0"/>
      <p:bldP spid="296" grpId="0"/>
      <p:bldP spid="297" grpId="0"/>
      <p:bldP spid="23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18546</TotalTime>
  <Words>1120</Words>
  <Application>Microsoft Office PowerPoint</Application>
  <PresentationFormat>全屏显示(4:3)</PresentationFormat>
  <Paragraphs>264</Paragraphs>
  <Slides>10</Slides>
  <Notes>9</Notes>
  <HiddenSlides>1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黑体</vt:lpstr>
      <vt:lpstr>华文楷体</vt:lpstr>
      <vt:lpstr>华文细黑</vt:lpstr>
      <vt:lpstr>华文新魏</vt:lpstr>
      <vt:lpstr>楷体</vt:lpstr>
      <vt:lpstr>宋体</vt:lpstr>
      <vt:lpstr>Arial</vt:lpstr>
      <vt:lpstr>Calibri</vt:lpstr>
      <vt:lpstr>Times New Roman</vt:lpstr>
      <vt:lpstr>Office 主题</vt:lpstr>
      <vt:lpstr>公式</vt:lpstr>
      <vt:lpstr>Equation</vt:lpstr>
      <vt:lpstr>PowerPoint 演示文稿</vt:lpstr>
      <vt:lpstr>PowerPoint 演示文稿</vt:lpstr>
      <vt:lpstr>闭合电路中电势的变化</vt:lpstr>
      <vt:lpstr>闭合电路的能量转化</vt:lpstr>
      <vt:lpstr>路端电压与负载的关系</vt:lpstr>
      <vt:lpstr>PowerPoint 演示文稿</vt:lpstr>
      <vt:lpstr>导体的电阻</vt:lpstr>
      <vt:lpstr>PowerPoint 演示文稿</vt:lpstr>
      <vt:lpstr>电阻的串/并联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zhangyu</dc:creator>
  <cp:lastModifiedBy>admin</cp:lastModifiedBy>
  <cp:revision>825</cp:revision>
  <dcterms:created xsi:type="dcterms:W3CDTF">2014-10-19T02:03:18Z</dcterms:created>
  <dcterms:modified xsi:type="dcterms:W3CDTF">2019-06-04T02:35:10Z</dcterms:modified>
</cp:coreProperties>
</file>