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301" r:id="rId16"/>
    <p:sldId id="271" r:id="rId17"/>
    <p:sldId id="274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302" r:id="rId28"/>
    <p:sldId id="283" r:id="rId29"/>
    <p:sldId id="291" r:id="rId30"/>
    <p:sldId id="282" r:id="rId31"/>
    <p:sldId id="303" r:id="rId32"/>
    <p:sldId id="285" r:id="rId33"/>
    <p:sldId id="286" r:id="rId34"/>
    <p:sldId id="306" r:id="rId35"/>
    <p:sldId id="287" r:id="rId36"/>
    <p:sldId id="288" r:id="rId37"/>
    <p:sldId id="304" r:id="rId38"/>
    <p:sldId id="290" r:id="rId39"/>
    <p:sldId id="292" r:id="rId40"/>
    <p:sldId id="293" r:id="rId41"/>
    <p:sldId id="300" r:id="rId42"/>
    <p:sldId id="305" r:id="rId4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5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AE180-DE10-4663-A35E-1DBFD56C09C8}" type="datetimeFigureOut">
              <a:rPr lang="zh-CN" altLang="en-US" smtClean="0"/>
              <a:t>2017/3/6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129DF-5CB0-400C-8488-43555B3689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874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52AF0-0B64-4AA0-9993-28E1ECB02BC0}" type="datetimeFigureOut">
              <a:rPr lang="zh-CN" altLang="en-US" smtClean="0"/>
              <a:t>2017/3/6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B224E-CDAE-4454-9DDE-99C3B44307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611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52AF0-0B64-4AA0-9993-28E1ECB02BC0}" type="datetimeFigureOut">
              <a:rPr lang="zh-CN" altLang="en-US" smtClean="0"/>
              <a:t>2017/3/6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B224E-CDAE-4454-9DDE-99C3B44307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840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52AF0-0B64-4AA0-9993-28E1ECB02BC0}" type="datetimeFigureOut">
              <a:rPr lang="zh-CN" altLang="en-US" smtClean="0"/>
              <a:t>2017/3/6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B224E-CDAE-4454-9DDE-99C3B44307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32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52AF0-0B64-4AA0-9993-28E1ECB02BC0}" type="datetimeFigureOut">
              <a:rPr lang="zh-CN" altLang="en-US" smtClean="0"/>
              <a:t>2017/3/6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B224E-CDAE-4454-9DDE-99C3B44307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141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52AF0-0B64-4AA0-9993-28E1ECB02BC0}" type="datetimeFigureOut">
              <a:rPr lang="zh-CN" altLang="en-US" smtClean="0"/>
              <a:t>2017/3/6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B224E-CDAE-4454-9DDE-99C3B44307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996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52AF0-0B64-4AA0-9993-28E1ECB02BC0}" type="datetimeFigureOut">
              <a:rPr lang="zh-CN" altLang="en-US" smtClean="0"/>
              <a:t>2017/3/6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B224E-CDAE-4454-9DDE-99C3B44307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412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52AF0-0B64-4AA0-9993-28E1ECB02BC0}" type="datetimeFigureOut">
              <a:rPr lang="zh-CN" altLang="en-US" smtClean="0"/>
              <a:t>2017/3/6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B224E-CDAE-4454-9DDE-99C3B44307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864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52AF0-0B64-4AA0-9993-28E1ECB02BC0}" type="datetimeFigureOut">
              <a:rPr lang="zh-CN" altLang="en-US" smtClean="0"/>
              <a:t>2017/3/6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B224E-CDAE-4454-9DDE-99C3B44307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767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52AF0-0B64-4AA0-9993-28E1ECB02BC0}" type="datetimeFigureOut">
              <a:rPr lang="zh-CN" altLang="en-US" smtClean="0"/>
              <a:t>2017/3/6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B224E-CDAE-4454-9DDE-99C3B44307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629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52AF0-0B64-4AA0-9993-28E1ECB02BC0}" type="datetimeFigureOut">
              <a:rPr lang="zh-CN" altLang="en-US" smtClean="0"/>
              <a:t>2017/3/6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B224E-CDAE-4454-9DDE-99C3B44307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492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52AF0-0B64-4AA0-9993-28E1ECB02BC0}" type="datetimeFigureOut">
              <a:rPr lang="zh-CN" altLang="en-US" smtClean="0"/>
              <a:t>2017/3/6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B224E-CDAE-4454-9DDE-99C3B44307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043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52AF0-0B64-4AA0-9993-28E1ECB02BC0}" type="datetimeFigureOut">
              <a:rPr lang="zh-CN" altLang="en-US" smtClean="0"/>
              <a:t>2017/3/6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B224E-CDAE-4454-9DDE-99C3B44307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79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817563"/>
            <a:ext cx="9144000" cy="2387600"/>
          </a:xfrm>
        </p:spPr>
        <p:txBody>
          <a:bodyPr>
            <a:norm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</a:rPr>
              <a:t>天文学入门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429352"/>
            <a:ext cx="9144000" cy="1655762"/>
          </a:xfrm>
        </p:spPr>
        <p:txBody>
          <a:bodyPr>
            <a:normAutofit/>
          </a:bodyPr>
          <a:lstStyle/>
          <a:p>
            <a:r>
              <a:rPr lang="zh-CN" altLang="en-US" sz="3900" dirty="0">
                <a:solidFill>
                  <a:schemeClr val="bg1"/>
                </a:solidFill>
              </a:rPr>
              <a:t>第</a:t>
            </a:r>
            <a:r>
              <a:rPr lang="en-US" altLang="zh-CN" sz="3900" dirty="0">
                <a:solidFill>
                  <a:schemeClr val="bg1"/>
                </a:solidFill>
              </a:rPr>
              <a:t>2</a:t>
            </a:r>
            <a:r>
              <a:rPr lang="zh-CN" altLang="en-US" sz="3900" dirty="0">
                <a:solidFill>
                  <a:schemeClr val="bg1"/>
                </a:solidFill>
              </a:rPr>
              <a:t>课，系外行星探索</a:t>
            </a:r>
            <a:endParaRPr lang="en-US" altLang="zh-CN" sz="3900" dirty="0">
              <a:solidFill>
                <a:schemeClr val="bg1"/>
              </a:solidFill>
            </a:endParaRPr>
          </a:p>
          <a:p>
            <a:pPr algn="r"/>
            <a:r>
              <a:rPr lang="zh-CN" altLang="en-US" sz="3900" dirty="0">
                <a:solidFill>
                  <a:schemeClr val="bg1"/>
                </a:solidFill>
              </a:rPr>
              <a:t>张帅</a:t>
            </a:r>
            <a:endParaRPr lang="en-US" altLang="zh-CN" sz="3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322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行星的形成 </a:t>
            </a:r>
            <a:r>
              <a:rPr lang="en-US" altLang="zh-CN" dirty="0">
                <a:solidFill>
                  <a:schemeClr val="bg1"/>
                </a:solidFill>
              </a:rPr>
              <a:t>step 2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游离的气体被太阳吹出冰冻线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t="20314" b="5137"/>
          <a:stretch/>
        </p:blipFill>
        <p:spPr>
          <a:xfrm>
            <a:off x="0" y="4463592"/>
            <a:ext cx="12192000" cy="239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18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行星的形成 </a:t>
            </a:r>
            <a:r>
              <a:rPr lang="en-US" altLang="zh-CN" dirty="0">
                <a:solidFill>
                  <a:schemeClr val="bg1"/>
                </a:solidFill>
              </a:rPr>
              <a:t>step 2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气体在冰冻线外开始被吸引，凝聚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44736"/>
            <a:ext cx="12192000" cy="251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63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行星的形成 </a:t>
            </a:r>
            <a:r>
              <a:rPr lang="en-US" altLang="zh-CN" dirty="0">
                <a:solidFill>
                  <a:schemeClr val="bg1"/>
                </a:solidFill>
              </a:rPr>
              <a:t>step 3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冰冻线内岩石行星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冰冻线外气体行星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t="20673" b="7700"/>
          <a:stretch/>
        </p:blipFill>
        <p:spPr>
          <a:xfrm>
            <a:off x="0" y="4270969"/>
            <a:ext cx="12192000" cy="258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72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下列哪个是太阳系的冰冻线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331702"/>
            <a:ext cx="12192000" cy="464960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16817" y="5934670"/>
            <a:ext cx="118212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5400" b="1" dirty="0">
                <a:ln/>
                <a:solidFill>
                  <a:schemeClr val="accent4"/>
                </a:solidFill>
              </a:rPr>
              <a:t>         A               B                     C</a:t>
            </a:r>
            <a:r>
              <a:rPr lang="en-US" altLang="zh-CN" sz="5400" b="1" cap="none" spc="0" dirty="0">
                <a:ln/>
                <a:solidFill>
                  <a:schemeClr val="accent4"/>
                </a:solidFill>
                <a:effectLst/>
              </a:rPr>
              <a:t>           </a:t>
            </a:r>
            <a:endParaRPr lang="zh-CN" alt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03894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宜居带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特指在一个恒星</a:t>
            </a:r>
            <a:r>
              <a:rPr lang="en-US" altLang="zh-CN" dirty="0">
                <a:solidFill>
                  <a:schemeClr val="bg1"/>
                </a:solidFill>
              </a:rPr>
              <a:t>-</a:t>
            </a:r>
            <a:r>
              <a:rPr lang="zh-CN" altLang="en-US" dirty="0">
                <a:solidFill>
                  <a:schemeClr val="bg1"/>
                </a:solidFill>
              </a:rPr>
              <a:t>行星系统中，温度正好能形成液态水的地方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离太阳太近，成为水蒸气后吹出冰冻线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离太阳太远，一直冰冻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地球是太阳系唯一宜居行星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适合</a:t>
            </a:r>
            <a:r>
              <a:rPr lang="zh-CN" altLang="en-US" sz="4000" dirty="0">
                <a:solidFill>
                  <a:schemeClr val="bg1"/>
                </a:solidFill>
              </a:rPr>
              <a:t>人类</a:t>
            </a:r>
            <a:r>
              <a:rPr lang="zh-CN" altLang="en-US" dirty="0">
                <a:solidFill>
                  <a:schemeClr val="bg1"/>
                </a:solidFill>
              </a:rPr>
              <a:t>生存</a:t>
            </a:r>
          </a:p>
        </p:txBody>
      </p:sp>
    </p:spTree>
    <p:extLst>
      <p:ext uri="{BB962C8B-B14F-4D97-AF65-F5344CB8AC3E}">
        <p14:creationId xmlns:p14="http://schemas.microsoft.com/office/powerpoint/2010/main" val="3534559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817563"/>
            <a:ext cx="9144000" cy="2387600"/>
          </a:xfrm>
        </p:spPr>
        <p:txBody>
          <a:bodyPr>
            <a:norm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</a:rPr>
              <a:t>天文学入门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429352"/>
            <a:ext cx="9144000" cy="1655762"/>
          </a:xfrm>
        </p:spPr>
        <p:txBody>
          <a:bodyPr>
            <a:normAutofit/>
          </a:bodyPr>
          <a:lstStyle/>
          <a:p>
            <a:r>
              <a:rPr lang="zh-CN" altLang="en-US" sz="3900" dirty="0">
                <a:solidFill>
                  <a:schemeClr val="bg1"/>
                </a:solidFill>
              </a:rPr>
              <a:t>第</a:t>
            </a:r>
            <a:r>
              <a:rPr lang="en-US" altLang="zh-CN" sz="3900" dirty="0">
                <a:solidFill>
                  <a:schemeClr val="bg1"/>
                </a:solidFill>
              </a:rPr>
              <a:t>2.1</a:t>
            </a:r>
            <a:r>
              <a:rPr lang="zh-CN" altLang="en-US" sz="3900" dirty="0">
                <a:solidFill>
                  <a:schemeClr val="bg1"/>
                </a:solidFill>
              </a:rPr>
              <a:t>课，系外行星的探索</a:t>
            </a:r>
            <a:endParaRPr lang="en-US" altLang="zh-CN" sz="3900" dirty="0">
              <a:solidFill>
                <a:schemeClr val="bg1"/>
              </a:solidFill>
            </a:endParaRPr>
          </a:p>
          <a:p>
            <a:pPr algn="r"/>
            <a:r>
              <a:rPr lang="zh-CN" altLang="en-US" sz="3900" dirty="0">
                <a:solidFill>
                  <a:schemeClr val="bg1"/>
                </a:solidFill>
              </a:rPr>
              <a:t>张帅</a:t>
            </a:r>
            <a:endParaRPr lang="en-US" altLang="zh-CN" sz="3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95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系外行星的探索历史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1990</a:t>
            </a:r>
            <a:r>
              <a:rPr lang="zh-CN" altLang="en-US" dirty="0">
                <a:solidFill>
                  <a:schemeClr val="bg1"/>
                </a:solidFill>
              </a:rPr>
              <a:t>年才发现第一个系外非恒星天体（脉冲星 ）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1992</a:t>
            </a:r>
            <a:r>
              <a:rPr lang="zh-CN" altLang="en-US" dirty="0">
                <a:solidFill>
                  <a:schemeClr val="bg1"/>
                </a:solidFill>
              </a:rPr>
              <a:t>年才开始了系外行星的探索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1995</a:t>
            </a:r>
            <a:r>
              <a:rPr lang="zh-CN" altLang="en-US" dirty="0">
                <a:solidFill>
                  <a:schemeClr val="bg1"/>
                </a:solidFill>
              </a:rPr>
              <a:t>年才有充足的证据与数据发现了第一个系外行星</a:t>
            </a:r>
          </a:p>
        </p:txBody>
      </p:sp>
    </p:spTree>
    <p:extLst>
      <p:ext uri="{BB962C8B-B14F-4D97-AF65-F5344CB8AC3E}">
        <p14:creationId xmlns:p14="http://schemas.microsoft.com/office/powerpoint/2010/main" val="3672852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1995</a:t>
            </a:r>
            <a:r>
              <a:rPr lang="zh-CN" altLang="en-US" dirty="0">
                <a:solidFill>
                  <a:schemeClr val="bg1"/>
                </a:solidFill>
              </a:rPr>
              <a:t>年，第一个系外行星发现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365" y="3363098"/>
            <a:ext cx="8804635" cy="3494901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51 </a:t>
            </a:r>
            <a:r>
              <a:rPr lang="en-US" altLang="zh-CN" dirty="0" err="1">
                <a:solidFill>
                  <a:schemeClr val="bg1"/>
                </a:solidFill>
              </a:rPr>
              <a:t>Pegasi</a:t>
            </a:r>
            <a:r>
              <a:rPr lang="en-US" altLang="zh-CN" dirty="0">
                <a:solidFill>
                  <a:schemeClr val="bg1"/>
                </a:solidFill>
              </a:rPr>
              <a:t> b</a:t>
            </a:r>
          </a:p>
          <a:p>
            <a:r>
              <a:rPr lang="zh-CN" altLang="en-US" dirty="0">
                <a:solidFill>
                  <a:schemeClr val="bg1"/>
                </a:solidFill>
              </a:rPr>
              <a:t>光谱线周期性变化（后面详细讲）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一年</a:t>
            </a:r>
            <a:r>
              <a:rPr lang="en-US" altLang="zh-CN" dirty="0">
                <a:solidFill>
                  <a:schemeClr val="bg1"/>
                </a:solidFill>
              </a:rPr>
              <a:t>4</a:t>
            </a:r>
            <a:r>
              <a:rPr lang="zh-CN" altLang="en-US" dirty="0">
                <a:solidFill>
                  <a:schemeClr val="bg1"/>
                </a:solidFill>
              </a:rPr>
              <a:t>天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“热木星”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后来看到的行星大都是热木星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很容易被找到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95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为什么这么难发现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2970229" cy="4351338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一个系外恒星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741" y="1858059"/>
            <a:ext cx="6756747" cy="428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0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系外行星差不多这么亮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大约比恒星暗</a:t>
            </a:r>
            <a:r>
              <a:rPr lang="en-US" altLang="zh-CN" dirty="0">
                <a:solidFill>
                  <a:schemeClr val="bg1"/>
                </a:solidFill>
              </a:rPr>
              <a:t>9</a:t>
            </a:r>
            <a:r>
              <a:rPr lang="zh-CN" altLang="en-US" dirty="0">
                <a:solidFill>
                  <a:schemeClr val="bg1"/>
                </a:solidFill>
              </a:rPr>
              <a:t>个量级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被淹没在恒星的光晕里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从远处看太阳和地球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类似于看原子弹爆炸中的萤火虫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614" y="123628"/>
            <a:ext cx="4222030" cy="635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20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zh-CN" altLang="en-US" sz="9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838200" y="1544443"/>
            <a:ext cx="4714753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虚</a:t>
            </a:r>
          </a:p>
        </p:txBody>
      </p:sp>
      <p:sp>
        <p:nvSpPr>
          <p:cNvPr id="7" name="矩形 6"/>
          <p:cNvSpPr/>
          <p:nvPr/>
        </p:nvSpPr>
        <p:spPr>
          <a:xfrm>
            <a:off x="6177471" y="1709293"/>
            <a:ext cx="4551811" cy="5386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怂</a:t>
            </a:r>
          </a:p>
        </p:txBody>
      </p:sp>
      <p:sp>
        <p:nvSpPr>
          <p:cNvPr id="8" name="矩形 7"/>
          <p:cNvSpPr/>
          <p:nvPr/>
        </p:nvSpPr>
        <p:spPr>
          <a:xfrm>
            <a:off x="891408" y="432629"/>
            <a:ext cx="10572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第二次教课是一种什么样的体验？</a:t>
            </a:r>
          </a:p>
        </p:txBody>
      </p:sp>
    </p:spTree>
    <p:extLst>
      <p:ext uri="{BB962C8B-B14F-4D97-AF65-F5344CB8AC3E}">
        <p14:creationId xmlns:p14="http://schemas.microsoft.com/office/powerpoint/2010/main" val="154943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系外行星寻找方法</a:t>
            </a:r>
          </a:p>
        </p:txBody>
      </p:sp>
      <p:graphicFrame>
        <p:nvGraphicFramePr>
          <p:cNvPr id="12" name="内容占位符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378989"/>
              </p:ext>
            </p:extLst>
          </p:nvPr>
        </p:nvGraphicFramePr>
        <p:xfrm>
          <a:off x="838200" y="1825624"/>
          <a:ext cx="10515603" cy="4037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229">
                  <a:extLst>
                    <a:ext uri="{9D8B030D-6E8A-4147-A177-3AD203B41FA5}">
                      <a16:colId xmlns:a16="http://schemas.microsoft.com/office/drawing/2014/main" val="207753172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3968951196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400955406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85405828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621646406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424963857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661105388"/>
                    </a:ext>
                  </a:extLst>
                </a:gridCol>
              </a:tblGrid>
              <a:tr h="952065"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方法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贡献度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332490"/>
                  </a:ext>
                </a:extLst>
              </a:tr>
              <a:tr h="952065"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目测法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微乎其微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798543"/>
                  </a:ext>
                </a:extLst>
              </a:tr>
              <a:tr h="952065"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多普勒震动法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3200" dirty="0"/>
                        <a:t>29.6%</a:t>
                      </a:r>
                      <a:endParaRPr lang="zh-CN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947861"/>
                  </a:ext>
                </a:extLst>
              </a:tr>
              <a:tr h="952065"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680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0303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多普勒震动法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万有引力公式？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看起来行星绕着恒星转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其实恒星也在转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861" y="4047359"/>
            <a:ext cx="7742278" cy="191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28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严格来说，两颗星围着它们的质心转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08" y="1862005"/>
            <a:ext cx="6951877" cy="4314957"/>
          </a:xfrm>
          <a:prstGeom prst="rect">
            <a:avLst/>
          </a:prstGeom>
        </p:spPr>
      </p:pic>
      <p:pic>
        <p:nvPicPr>
          <p:cNvPr id="11" name="内容占位符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9664" y="1854181"/>
            <a:ext cx="4322781" cy="4322781"/>
          </a:xfrm>
        </p:spPr>
      </p:pic>
    </p:spTree>
    <p:extLst>
      <p:ext uri="{BB962C8B-B14F-4D97-AF65-F5344CB8AC3E}">
        <p14:creationId xmlns:p14="http://schemas.microsoft.com/office/powerpoint/2010/main" val="970829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质心位置计算方法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>
                <a:solidFill>
                  <a:schemeClr val="bg1"/>
                </a:solidFill>
              </a:rPr>
              <a:t>来算一发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299" y="1836644"/>
            <a:ext cx="6292756" cy="13157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298" y="4001294"/>
            <a:ext cx="6292757" cy="271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65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有了旋转就有了位移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4172" y="4449452"/>
            <a:ext cx="5378726" cy="208332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72" y="2203905"/>
            <a:ext cx="5378726" cy="1485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64172" y="144770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没有震动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64172" y="3799746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有震动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407" y="2484026"/>
            <a:ext cx="5512083" cy="393085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669161" y="1104644"/>
            <a:ext cx="21755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真实数据</a:t>
            </a:r>
            <a:endParaRPr lang="en-US" altLang="zh-CN" sz="3200" dirty="0">
              <a:solidFill>
                <a:schemeClr val="bg1"/>
              </a:solidFill>
            </a:endParaRPr>
          </a:p>
          <a:p>
            <a:r>
              <a:rPr lang="en-US" altLang="zh-CN" sz="3200" dirty="0">
                <a:solidFill>
                  <a:schemeClr val="bg1"/>
                </a:solidFill>
              </a:rPr>
              <a:t>Kepler-10b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369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波动测量</a:t>
            </a:r>
            <a:r>
              <a:rPr lang="en-US" altLang="zh-CN" dirty="0">
                <a:solidFill>
                  <a:schemeClr val="bg1"/>
                </a:solidFill>
              </a:rPr>
              <a:t>-</a:t>
            </a:r>
            <a:r>
              <a:rPr lang="zh-CN" altLang="en-US" dirty="0">
                <a:solidFill>
                  <a:schemeClr val="bg1"/>
                </a:solidFill>
              </a:rPr>
              <a:t>多普勒效应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98930" y="2851641"/>
            <a:ext cx="1917969" cy="4351338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向观测者发出的波的波长变短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333" y="2306241"/>
            <a:ext cx="2857500" cy="28384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2563" y="3109913"/>
            <a:ext cx="216220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发出的波的波长变长</a:t>
            </a:r>
          </a:p>
          <a:p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333" y="2306241"/>
            <a:ext cx="28575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2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红移与蓝移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2019" y="1806771"/>
            <a:ext cx="10515600" cy="4947989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远离我们的星体发出的光偏红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靠近我们的星体发出的光偏蓝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测量偏蓝</a:t>
            </a:r>
            <a:r>
              <a:rPr lang="en-US" altLang="zh-CN" dirty="0">
                <a:solidFill>
                  <a:schemeClr val="bg1"/>
                </a:solidFill>
              </a:rPr>
              <a:t>-</a:t>
            </a:r>
            <a:r>
              <a:rPr lang="zh-CN" altLang="en-US" dirty="0">
                <a:solidFill>
                  <a:schemeClr val="bg1"/>
                </a:solidFill>
              </a:rPr>
              <a:t>偏红的周期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得出两颗星的旋转周期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恒星质量已知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就能算出行星质量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就是。。。误差贼大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944" y="0"/>
            <a:ext cx="3880056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550" y="3082565"/>
            <a:ext cx="4757341" cy="377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30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系外行星寻找方法</a:t>
            </a:r>
          </a:p>
        </p:txBody>
      </p:sp>
      <p:graphicFrame>
        <p:nvGraphicFramePr>
          <p:cNvPr id="12" name="内容占位符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2006889"/>
              </p:ext>
            </p:extLst>
          </p:nvPr>
        </p:nvGraphicFramePr>
        <p:xfrm>
          <a:off x="838200" y="1825624"/>
          <a:ext cx="10515603" cy="4152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229">
                  <a:extLst>
                    <a:ext uri="{9D8B030D-6E8A-4147-A177-3AD203B41FA5}">
                      <a16:colId xmlns:a16="http://schemas.microsoft.com/office/drawing/2014/main" val="207753172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3968951196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400955406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85405828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621646406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424963857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661105388"/>
                    </a:ext>
                  </a:extLst>
                </a:gridCol>
              </a:tblGrid>
              <a:tr h="952065"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方法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贡献度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能否测质量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332490"/>
                  </a:ext>
                </a:extLst>
              </a:tr>
              <a:tr h="952065"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目测法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微乎其微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想得美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798543"/>
                  </a:ext>
                </a:extLst>
              </a:tr>
              <a:tr h="952065"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多普勒震动法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3200" dirty="0"/>
                        <a:t>29.6%</a:t>
                      </a:r>
                      <a:endParaRPr lang="zh-CN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947861"/>
                  </a:ext>
                </a:extLst>
              </a:tr>
              <a:tr h="952065"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680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9447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51" y="2978190"/>
            <a:ext cx="5810549" cy="134626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749" y="2978190"/>
            <a:ext cx="4896102" cy="143517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423448" y="182562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越近越好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852527" y="197398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越重越好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685" y="5324227"/>
            <a:ext cx="5918504" cy="135897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790682" y="4527436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越正越好</a:t>
            </a:r>
          </a:p>
        </p:txBody>
      </p:sp>
    </p:spTree>
    <p:extLst>
      <p:ext uri="{BB962C8B-B14F-4D97-AF65-F5344CB8AC3E}">
        <p14:creationId xmlns:p14="http://schemas.microsoft.com/office/powerpoint/2010/main" val="2427419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1995</a:t>
            </a:r>
            <a:r>
              <a:rPr lang="zh-CN" altLang="en-US" dirty="0">
                <a:solidFill>
                  <a:schemeClr val="bg1"/>
                </a:solidFill>
              </a:rPr>
              <a:t>年，第一个系外行星发现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365" y="3363098"/>
            <a:ext cx="8804635" cy="3494901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51 </a:t>
            </a:r>
            <a:r>
              <a:rPr lang="en-US" altLang="zh-CN" dirty="0" err="1">
                <a:solidFill>
                  <a:schemeClr val="bg1"/>
                </a:solidFill>
              </a:rPr>
              <a:t>Pegasi</a:t>
            </a:r>
            <a:r>
              <a:rPr lang="en-US" altLang="zh-CN" dirty="0">
                <a:solidFill>
                  <a:schemeClr val="bg1"/>
                </a:solidFill>
              </a:rPr>
              <a:t> b</a:t>
            </a:r>
          </a:p>
          <a:p>
            <a:r>
              <a:rPr lang="zh-CN" altLang="en-US" dirty="0">
                <a:solidFill>
                  <a:schemeClr val="bg1"/>
                </a:solidFill>
              </a:rPr>
              <a:t>光谱线周期性变化（后面详细讲）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一年</a:t>
            </a:r>
            <a:r>
              <a:rPr lang="en-US" altLang="zh-CN" dirty="0">
                <a:solidFill>
                  <a:schemeClr val="bg1"/>
                </a:solidFill>
              </a:rPr>
              <a:t>4</a:t>
            </a:r>
            <a:r>
              <a:rPr lang="zh-CN" altLang="en-US" dirty="0">
                <a:solidFill>
                  <a:schemeClr val="bg1"/>
                </a:solidFill>
              </a:rPr>
              <a:t>天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“热木星”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后来看到的行星大多是热木星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u="sng" dirty="0">
                <a:solidFill>
                  <a:schemeClr val="bg1"/>
                </a:solidFill>
              </a:rPr>
              <a:t>很容易被找到</a:t>
            </a:r>
            <a:endParaRPr lang="en-US" altLang="zh-CN" u="sng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429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2950" y="5618375"/>
            <a:ext cx="10732529" cy="889044"/>
          </a:xfrm>
        </p:spPr>
        <p:txBody>
          <a:bodyPr>
            <a:noAutofit/>
          </a:bodyPr>
          <a:lstStyle/>
          <a:p>
            <a:r>
              <a:rPr lang="zh-CN" altLang="en-US" sz="6000" dirty="0">
                <a:solidFill>
                  <a:schemeClr val="bg1"/>
                </a:solidFill>
              </a:rPr>
              <a:t>前几天，</a:t>
            </a:r>
            <a:r>
              <a:rPr lang="en-US" altLang="zh-CN" sz="6000" dirty="0">
                <a:solidFill>
                  <a:schemeClr val="bg1"/>
                </a:solidFill>
              </a:rPr>
              <a:t>NASA</a:t>
            </a:r>
            <a:r>
              <a:rPr lang="zh-CN" altLang="en-US" sz="6000" dirty="0">
                <a:solidFill>
                  <a:schemeClr val="bg1"/>
                </a:solidFill>
              </a:rPr>
              <a:t>搞了个大新闻</a:t>
            </a:r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483"/>
          <a:stretch/>
        </p:blipFill>
        <p:spPr>
          <a:xfrm>
            <a:off x="1107668" y="118368"/>
            <a:ext cx="9976663" cy="550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57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热木星很容易被发现因为。。。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热木星超级重（牵引恒星很远）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热木星公转超级快（牵引恒星很快）</a:t>
            </a:r>
          </a:p>
        </p:txBody>
      </p:sp>
    </p:spTree>
    <p:extLst>
      <p:ext uri="{BB962C8B-B14F-4D97-AF65-F5344CB8AC3E}">
        <p14:creationId xmlns:p14="http://schemas.microsoft.com/office/powerpoint/2010/main" val="66709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系外行星寻找方法</a:t>
            </a:r>
          </a:p>
        </p:txBody>
      </p:sp>
      <p:graphicFrame>
        <p:nvGraphicFramePr>
          <p:cNvPr id="12" name="内容占位符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4522316"/>
              </p:ext>
            </p:extLst>
          </p:nvPr>
        </p:nvGraphicFramePr>
        <p:xfrm>
          <a:off x="838200" y="1363432"/>
          <a:ext cx="10515603" cy="5196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229">
                  <a:extLst>
                    <a:ext uri="{9D8B030D-6E8A-4147-A177-3AD203B41FA5}">
                      <a16:colId xmlns:a16="http://schemas.microsoft.com/office/drawing/2014/main" val="207753172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3968951196"/>
                    </a:ext>
                  </a:extLst>
                </a:gridCol>
                <a:gridCol w="1427432">
                  <a:extLst>
                    <a:ext uri="{9D8B030D-6E8A-4147-A177-3AD203B41FA5}">
                      <a16:colId xmlns:a16="http://schemas.microsoft.com/office/drawing/2014/main" val="2400955406"/>
                    </a:ext>
                  </a:extLst>
                </a:gridCol>
                <a:gridCol w="1577026">
                  <a:extLst>
                    <a:ext uri="{9D8B030D-6E8A-4147-A177-3AD203B41FA5}">
                      <a16:colId xmlns:a16="http://schemas.microsoft.com/office/drawing/2014/main" val="285405828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621646406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424963857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661105388"/>
                    </a:ext>
                  </a:extLst>
                </a:gridCol>
              </a:tblGrid>
              <a:tr h="1135702"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方法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贡献度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能否测质量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局限性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332490"/>
                  </a:ext>
                </a:extLst>
              </a:tr>
              <a:tr h="952065"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目测法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微乎其微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想得美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3200" dirty="0"/>
                        <a:t>100%</a:t>
                      </a:r>
                      <a:endParaRPr lang="zh-CN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798543"/>
                  </a:ext>
                </a:extLst>
              </a:tr>
              <a:tr h="952065"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多普勒震动法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3200" dirty="0"/>
                        <a:t>29.6%</a:t>
                      </a:r>
                      <a:endParaRPr lang="zh-CN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误差太大，轻的测不出来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947861"/>
                  </a:ext>
                </a:extLst>
              </a:tr>
              <a:tr h="952065"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680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89599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掩星法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我们大多数都（不经意间）目睹过掩星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日食，凌日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843" y="2628007"/>
            <a:ext cx="2698889" cy="261633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248454" y="5379278"/>
            <a:ext cx="2736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2012</a:t>
            </a:r>
            <a:r>
              <a:rPr lang="zh-CN" altLang="en-US" sz="2800" dirty="0">
                <a:solidFill>
                  <a:schemeClr val="bg1"/>
                </a:solidFill>
              </a:rPr>
              <a:t>年金星凌日</a:t>
            </a:r>
          </a:p>
        </p:txBody>
      </p:sp>
      <p:pic>
        <p:nvPicPr>
          <p:cNvPr id="2050" name="Picture 2" descr="https://ss0.bdstatic.com/70cFvHSh_Q1YnxGkpoWK1HF6hhy/it/u=2194848277,3225739161&amp;fm=116&amp;gp=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890" y="2968766"/>
            <a:ext cx="3103628" cy="173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5639410" y="4933002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日食</a:t>
            </a:r>
          </a:p>
        </p:txBody>
      </p:sp>
    </p:spTree>
    <p:extLst>
      <p:ext uri="{BB962C8B-B14F-4D97-AF65-F5344CB8AC3E}">
        <p14:creationId xmlns:p14="http://schemas.microsoft.com/office/powerpoint/2010/main" val="816310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测量行星被遮挡的光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27982" y="2775375"/>
            <a:ext cx="5064018" cy="653624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4800" dirty="0">
                <a:solidFill>
                  <a:schemeClr val="bg1"/>
                </a:solidFill>
              </a:rPr>
              <a:t>实验：模拟掩星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98187"/>
            <a:ext cx="5451583" cy="350517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509" y="5138302"/>
            <a:ext cx="2733557" cy="133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06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一个理想的掩星。。。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9848" y="1485097"/>
            <a:ext cx="8032302" cy="30774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452" y="4675696"/>
            <a:ext cx="4769095" cy="220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75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事实上的掩星。。。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Kepler-10b </a:t>
            </a:r>
            <a:r>
              <a:rPr lang="zh-CN" altLang="en-US" sz="3600" dirty="0">
                <a:solidFill>
                  <a:schemeClr val="bg1"/>
                </a:solidFill>
              </a:rPr>
              <a:t>真实数据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14" y="2837040"/>
            <a:ext cx="9705004" cy="377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3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掩星法的优缺点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能测出行星的大小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420" y="4001294"/>
            <a:ext cx="9701160" cy="271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743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系外行星寻找方法</a:t>
            </a:r>
          </a:p>
        </p:txBody>
      </p:sp>
      <p:graphicFrame>
        <p:nvGraphicFramePr>
          <p:cNvPr id="12" name="内容占位符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4834382"/>
              </p:ext>
            </p:extLst>
          </p:nvPr>
        </p:nvGraphicFramePr>
        <p:xfrm>
          <a:off x="238431" y="1363432"/>
          <a:ext cx="11363634" cy="4823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606">
                  <a:extLst>
                    <a:ext uri="{9D8B030D-6E8A-4147-A177-3AD203B41FA5}">
                      <a16:colId xmlns:a16="http://schemas.microsoft.com/office/drawing/2014/main" val="2077531723"/>
                    </a:ext>
                  </a:extLst>
                </a:gridCol>
                <a:gridCol w="1600606">
                  <a:extLst>
                    <a:ext uri="{9D8B030D-6E8A-4147-A177-3AD203B41FA5}">
                      <a16:colId xmlns:a16="http://schemas.microsoft.com/office/drawing/2014/main" val="3968951196"/>
                    </a:ext>
                  </a:extLst>
                </a:gridCol>
                <a:gridCol w="1600606">
                  <a:extLst>
                    <a:ext uri="{9D8B030D-6E8A-4147-A177-3AD203B41FA5}">
                      <a16:colId xmlns:a16="http://schemas.microsoft.com/office/drawing/2014/main" val="4030246027"/>
                    </a:ext>
                  </a:extLst>
                </a:gridCol>
                <a:gridCol w="1520910">
                  <a:extLst>
                    <a:ext uri="{9D8B030D-6E8A-4147-A177-3AD203B41FA5}">
                      <a16:colId xmlns:a16="http://schemas.microsoft.com/office/drawing/2014/main" val="2400955406"/>
                    </a:ext>
                  </a:extLst>
                </a:gridCol>
                <a:gridCol w="1680302">
                  <a:extLst>
                    <a:ext uri="{9D8B030D-6E8A-4147-A177-3AD203B41FA5}">
                      <a16:colId xmlns:a16="http://schemas.microsoft.com/office/drawing/2014/main" val="2854058283"/>
                    </a:ext>
                  </a:extLst>
                </a:gridCol>
                <a:gridCol w="1680302">
                  <a:extLst>
                    <a:ext uri="{9D8B030D-6E8A-4147-A177-3AD203B41FA5}">
                      <a16:colId xmlns:a16="http://schemas.microsoft.com/office/drawing/2014/main" val="2590913599"/>
                    </a:ext>
                  </a:extLst>
                </a:gridCol>
                <a:gridCol w="1680302">
                  <a:extLst>
                    <a:ext uri="{9D8B030D-6E8A-4147-A177-3AD203B41FA5}">
                      <a16:colId xmlns:a16="http://schemas.microsoft.com/office/drawing/2014/main" val="2139558189"/>
                    </a:ext>
                  </a:extLst>
                </a:gridCol>
              </a:tblGrid>
              <a:tr h="1135702"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方法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贡献度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能否测大小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能否测质量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局限性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优点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价格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332490"/>
                  </a:ext>
                </a:extLst>
              </a:tr>
              <a:tr h="952065"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目测法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微乎其微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想得美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全是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便宜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798543"/>
                  </a:ext>
                </a:extLst>
              </a:tr>
              <a:tr h="952065"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多普勒震动法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3200" dirty="0"/>
                        <a:t>29.6%</a:t>
                      </a:r>
                      <a:endParaRPr lang="zh-CN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不能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轻的很难测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不必共线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微贵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947861"/>
                  </a:ext>
                </a:extLst>
              </a:tr>
              <a:tr h="952065"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掩星法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3200" dirty="0"/>
                        <a:t>70.4%</a:t>
                      </a:r>
                      <a:endParaRPr lang="zh-CN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不能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小的很难测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能同时测多颗星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/>
                        <a:t>贼贵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680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06203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掩星法</a:t>
            </a:r>
            <a:r>
              <a:rPr lang="en-US" altLang="zh-CN" dirty="0">
                <a:solidFill>
                  <a:schemeClr val="bg1"/>
                </a:solidFill>
              </a:rPr>
              <a:t>+</a:t>
            </a:r>
            <a:r>
              <a:rPr lang="zh-CN" altLang="en-US" dirty="0">
                <a:solidFill>
                  <a:schemeClr val="bg1"/>
                </a:solidFill>
              </a:rPr>
              <a:t>多普勒法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能够测出一个行星较为全面的数据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具体如下：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掩星法找到一个疑似行星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掩星法测周期时间，大小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多普勒法测质量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然后算出来星球密度，是否有大气层，是否有水，大气层成分，引力</a:t>
            </a:r>
          </a:p>
        </p:txBody>
      </p:sp>
    </p:spTree>
    <p:extLst>
      <p:ext uri="{BB962C8B-B14F-4D97-AF65-F5344CB8AC3E}">
        <p14:creationId xmlns:p14="http://schemas.microsoft.com/office/powerpoint/2010/main" val="1446837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测量工具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1486" y="2055813"/>
            <a:ext cx="2614572" cy="39887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892" y="2360613"/>
            <a:ext cx="4454802" cy="340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62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817563"/>
            <a:ext cx="9144000" cy="2387600"/>
          </a:xfrm>
        </p:spPr>
        <p:txBody>
          <a:bodyPr>
            <a:norm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</a:rPr>
              <a:t>天文学入门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429352"/>
            <a:ext cx="9144000" cy="1655762"/>
          </a:xfrm>
        </p:spPr>
        <p:txBody>
          <a:bodyPr>
            <a:normAutofit/>
          </a:bodyPr>
          <a:lstStyle/>
          <a:p>
            <a:r>
              <a:rPr lang="zh-CN" altLang="en-US" sz="3900" dirty="0">
                <a:solidFill>
                  <a:schemeClr val="bg1"/>
                </a:solidFill>
              </a:rPr>
              <a:t>第</a:t>
            </a:r>
            <a:r>
              <a:rPr lang="en-US" altLang="zh-CN" sz="3900" dirty="0">
                <a:solidFill>
                  <a:schemeClr val="bg1"/>
                </a:solidFill>
              </a:rPr>
              <a:t>1.9</a:t>
            </a:r>
            <a:r>
              <a:rPr lang="zh-CN" altLang="en-US" sz="3900" dirty="0">
                <a:solidFill>
                  <a:schemeClr val="bg1"/>
                </a:solidFill>
              </a:rPr>
              <a:t>课，行星系统的形成</a:t>
            </a:r>
            <a:endParaRPr lang="en-US" altLang="zh-CN" sz="3900" dirty="0">
              <a:solidFill>
                <a:schemeClr val="bg1"/>
              </a:solidFill>
            </a:endParaRPr>
          </a:p>
          <a:p>
            <a:pPr algn="r"/>
            <a:r>
              <a:rPr lang="zh-CN" altLang="en-US" sz="3900" dirty="0">
                <a:solidFill>
                  <a:schemeClr val="bg1"/>
                </a:solidFill>
              </a:rPr>
              <a:t>张帅</a:t>
            </a:r>
            <a:endParaRPr lang="en-US" altLang="zh-CN" sz="3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995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我们找到的行星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平均</a:t>
            </a:r>
            <a:r>
              <a:rPr lang="en-US" altLang="zh-CN" dirty="0">
                <a:solidFill>
                  <a:schemeClr val="bg1"/>
                </a:solidFill>
              </a:rPr>
              <a:t>0.7</a:t>
            </a:r>
            <a:r>
              <a:rPr lang="zh-CN" altLang="en-US" dirty="0">
                <a:solidFill>
                  <a:schemeClr val="bg1"/>
                </a:solidFill>
              </a:rPr>
              <a:t>个每恒星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25%</a:t>
            </a:r>
            <a:r>
              <a:rPr lang="zh-CN" altLang="en-US" dirty="0">
                <a:solidFill>
                  <a:schemeClr val="bg1"/>
                </a:solidFill>
              </a:rPr>
              <a:t>有类地行星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168" y="1333916"/>
            <a:ext cx="6665049" cy="533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33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2950" y="5618375"/>
            <a:ext cx="10732529" cy="889044"/>
          </a:xfrm>
        </p:spPr>
        <p:txBody>
          <a:bodyPr>
            <a:noAutofit/>
          </a:bodyPr>
          <a:lstStyle/>
          <a:p>
            <a:r>
              <a:rPr lang="en-US" altLang="zh-CN" sz="6000" dirty="0">
                <a:solidFill>
                  <a:schemeClr val="bg1"/>
                </a:solidFill>
              </a:rPr>
              <a:t>NASA</a:t>
            </a:r>
            <a:r>
              <a:rPr lang="zh-CN" altLang="en-US" sz="6000" dirty="0">
                <a:solidFill>
                  <a:schemeClr val="bg1"/>
                </a:solidFill>
              </a:rPr>
              <a:t>的大新闻就是这么来的</a:t>
            </a:r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2950" y="118368"/>
            <a:ext cx="10444899" cy="550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858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周三观测活动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阅读“观星指南</a:t>
            </a:r>
            <a:r>
              <a:rPr lang="en-US" altLang="zh-CN" dirty="0">
                <a:solidFill>
                  <a:schemeClr val="bg1"/>
                </a:solidFill>
              </a:rPr>
              <a:t>-</a:t>
            </a:r>
            <a:r>
              <a:rPr lang="zh-CN" altLang="en-US" dirty="0">
                <a:solidFill>
                  <a:schemeClr val="bg1"/>
                </a:solidFill>
              </a:rPr>
              <a:t>第一弹”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希望能够参加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望远镜还没送到，先用川的镜子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可尝试用手机拍照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如果有望远镜的话欢迎带过来</a:t>
            </a:r>
          </a:p>
        </p:txBody>
      </p:sp>
    </p:spTree>
    <p:extLst>
      <p:ext uri="{BB962C8B-B14F-4D97-AF65-F5344CB8AC3E}">
        <p14:creationId xmlns:p14="http://schemas.microsoft.com/office/powerpoint/2010/main" val="1233617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11252" cy="1325563"/>
          </a:xfrm>
        </p:spPr>
        <p:txBody>
          <a:bodyPr>
            <a:norm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</a:rPr>
              <a:t>从太阳系的诞生讲起。。。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65509" y="251024"/>
            <a:ext cx="6445109" cy="63559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549" y="2846894"/>
            <a:ext cx="55429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chemeClr val="bg1"/>
                </a:solidFill>
              </a:rPr>
              <a:t>源于一团粉尘</a:t>
            </a:r>
            <a:endParaRPr lang="en-US" altLang="zh-CN" sz="6600" dirty="0">
              <a:solidFill>
                <a:schemeClr val="bg1"/>
              </a:solidFill>
            </a:endParaRPr>
          </a:p>
          <a:p>
            <a:endParaRPr lang="en-US" altLang="zh-CN" sz="6600" dirty="0">
              <a:solidFill>
                <a:schemeClr val="bg1"/>
              </a:solidFill>
            </a:endParaRPr>
          </a:p>
          <a:p>
            <a:pPr algn="ctr"/>
            <a:r>
              <a:rPr lang="en-US" altLang="zh-CN" sz="4400" dirty="0">
                <a:solidFill>
                  <a:schemeClr val="bg1"/>
                </a:solidFill>
              </a:rPr>
              <a:t>M16</a:t>
            </a:r>
          </a:p>
          <a:p>
            <a:pPr algn="ctr"/>
            <a:r>
              <a:rPr lang="en-US" altLang="zh-CN" sz="4400" dirty="0">
                <a:solidFill>
                  <a:schemeClr val="bg1"/>
                </a:solidFill>
              </a:rPr>
              <a:t>Pillars of Star Creation</a:t>
            </a:r>
            <a:endParaRPr lang="zh-CN" alt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15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坍塌，压缩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6020" y="2212899"/>
            <a:ext cx="2921150" cy="2844946"/>
          </a:xfrm>
          <a:prstGeom prst="rect">
            <a:avLst/>
          </a:prstGeom>
        </p:spPr>
      </p:pic>
      <p:sp>
        <p:nvSpPr>
          <p:cNvPr id="6" name="箭头: 右 5"/>
          <p:cNvSpPr/>
          <p:nvPr/>
        </p:nvSpPr>
        <p:spPr>
          <a:xfrm>
            <a:off x="5206882" y="3023326"/>
            <a:ext cx="2422688" cy="108644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内容占位符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4083" y="3023326"/>
            <a:ext cx="1465020" cy="142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27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离心，旋转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54229" y="1767505"/>
            <a:ext cx="5683542" cy="235597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69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117" y="1144589"/>
            <a:ext cx="6997883" cy="467000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形成盘状物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中心形成恒星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外侧尘埃结块，成为石头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石块结合成“星子”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最终演化成行星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979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行星的形成 </a:t>
            </a:r>
            <a:r>
              <a:rPr lang="en-US" altLang="zh-CN" dirty="0">
                <a:solidFill>
                  <a:schemeClr val="bg1"/>
                </a:solidFill>
              </a:rPr>
              <a:t>step 1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1. </a:t>
            </a:r>
            <a:r>
              <a:rPr lang="zh-CN" altLang="en-US" dirty="0">
                <a:solidFill>
                  <a:schemeClr val="bg1"/>
                </a:solidFill>
              </a:rPr>
              <a:t>星核开始凝聚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2. </a:t>
            </a:r>
            <a:r>
              <a:rPr lang="zh-CN" altLang="en-US" dirty="0">
                <a:solidFill>
                  <a:schemeClr val="bg1"/>
                </a:solidFill>
              </a:rPr>
              <a:t>冰冻线外气体凝聚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3. </a:t>
            </a:r>
            <a:r>
              <a:rPr lang="zh-CN" altLang="en-US" dirty="0">
                <a:solidFill>
                  <a:schemeClr val="bg1"/>
                </a:solidFill>
              </a:rPr>
              <a:t>冰冻线内气体无法凝聚在行星上（太热）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3" y="4317935"/>
            <a:ext cx="12192313" cy="254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81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853</Words>
  <Application>Microsoft Office PowerPoint</Application>
  <PresentationFormat>宽屏</PresentationFormat>
  <Paragraphs>195</Paragraphs>
  <Slides>42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47" baseType="lpstr">
      <vt:lpstr>Adobe 楷体 Std R</vt:lpstr>
      <vt:lpstr>等线</vt:lpstr>
      <vt:lpstr>等线 Light</vt:lpstr>
      <vt:lpstr>Arial</vt:lpstr>
      <vt:lpstr>Office 主题​​</vt:lpstr>
      <vt:lpstr>天文学入门</vt:lpstr>
      <vt:lpstr> </vt:lpstr>
      <vt:lpstr>前几天，NASA搞了个大新闻</vt:lpstr>
      <vt:lpstr>天文学入门</vt:lpstr>
      <vt:lpstr>从太阳系的诞生讲起。。。</vt:lpstr>
      <vt:lpstr>坍塌，压缩</vt:lpstr>
      <vt:lpstr>离心，旋转</vt:lpstr>
      <vt:lpstr>形成盘状物</vt:lpstr>
      <vt:lpstr>行星的形成 step 1</vt:lpstr>
      <vt:lpstr>行星的形成 step 2</vt:lpstr>
      <vt:lpstr>行星的形成 step 2</vt:lpstr>
      <vt:lpstr>行星的形成 step 3</vt:lpstr>
      <vt:lpstr>下列哪个是太阳系的冰冻线</vt:lpstr>
      <vt:lpstr>宜居带</vt:lpstr>
      <vt:lpstr>天文学入门</vt:lpstr>
      <vt:lpstr>系外行星的探索历史</vt:lpstr>
      <vt:lpstr>1995年，第一个系外行星发现</vt:lpstr>
      <vt:lpstr>为什么这么难发现</vt:lpstr>
      <vt:lpstr>PowerPoint 演示文稿</vt:lpstr>
      <vt:lpstr>系外行星寻找方法</vt:lpstr>
      <vt:lpstr>多普勒震动法 </vt:lpstr>
      <vt:lpstr>严格来说，两颗星围着它们的质心转</vt:lpstr>
      <vt:lpstr>质心位置计算方法</vt:lpstr>
      <vt:lpstr>有了旋转就有了位移</vt:lpstr>
      <vt:lpstr>波动测量-多普勒效应</vt:lpstr>
      <vt:lpstr>红移与蓝移</vt:lpstr>
      <vt:lpstr>系外行星寻找方法</vt:lpstr>
      <vt:lpstr>PowerPoint 演示文稿</vt:lpstr>
      <vt:lpstr>1995年，第一个系外行星发现</vt:lpstr>
      <vt:lpstr>热木星很容易被发现因为。。。</vt:lpstr>
      <vt:lpstr>系外行星寻找方法</vt:lpstr>
      <vt:lpstr>掩星法</vt:lpstr>
      <vt:lpstr>测量行星被遮挡的光</vt:lpstr>
      <vt:lpstr>一个理想的掩星。。。</vt:lpstr>
      <vt:lpstr>事实上的掩星。。。</vt:lpstr>
      <vt:lpstr>掩星法的优缺点</vt:lpstr>
      <vt:lpstr>系外行星寻找方法</vt:lpstr>
      <vt:lpstr>掩星法+多普勒法</vt:lpstr>
      <vt:lpstr>测量工具</vt:lpstr>
      <vt:lpstr>我们找到的行星</vt:lpstr>
      <vt:lpstr>NASA的大新闻就是这么来的</vt:lpstr>
      <vt:lpstr>周三观测活动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天文学入门</dc:title>
  <dc:creator>张帅</dc:creator>
  <cp:lastModifiedBy>张帅</cp:lastModifiedBy>
  <cp:revision>9</cp:revision>
  <dcterms:created xsi:type="dcterms:W3CDTF">2017-03-06T02:31:33Z</dcterms:created>
  <dcterms:modified xsi:type="dcterms:W3CDTF">2017-03-06T06:13:55Z</dcterms:modified>
</cp:coreProperties>
</file>