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9" r:id="rId17"/>
    <p:sldId id="280" r:id="rId18"/>
    <p:sldId id="278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55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5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6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53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39FC0F-4BB0-4EF1-967A-578C5B3B37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09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5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34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2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7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8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00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D27E-E2BA-4B86-9A9F-8AE4FC7E9D09}" type="datetimeFigureOut">
              <a:rPr lang="zh-CN" altLang="en-US" smtClean="0"/>
              <a:t>2017/11/29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8E9F9-DE6F-4D02-8CF0-D50E8FD580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10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51503"/>
            <a:ext cx="6858000" cy="2387600"/>
          </a:xfrm>
        </p:spPr>
        <p:txBody>
          <a:bodyPr>
            <a:normAutofit/>
          </a:bodyPr>
          <a:lstStyle/>
          <a:p>
            <a:r>
              <a:rPr lang="en-US" altLang="zh-C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br>
              <a:rPr lang="en-US" altLang="zh-C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493829"/>
            <a:ext cx="9144000" cy="5049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7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Titration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滴定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4638" t="31261" r="32625" b="17313"/>
          <a:stretch/>
        </p:blipFill>
        <p:spPr>
          <a:xfrm>
            <a:off x="245383" y="1915886"/>
            <a:ext cx="8709931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82677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Laboratory  Equipment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0304" y="3767861"/>
            <a:ext cx="1215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Beaker </a:t>
            </a:r>
            <a:r>
              <a:rPr lang="zh-CN" altLang="en-US" sz="1600" dirty="0"/>
              <a:t>烧杯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" y="1873743"/>
            <a:ext cx="1329934" cy="18732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4D0DC"/>
              </a:clrFrom>
              <a:clrTo>
                <a:srgbClr val="B4D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>
          <a:xfrm>
            <a:off x="2260578" y="1869544"/>
            <a:ext cx="1307352" cy="1821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18102" y="3776401"/>
            <a:ext cx="1259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Buret</a:t>
            </a:r>
            <a:r>
              <a:rPr lang="zh-CN" altLang="en-US" sz="1600" dirty="0"/>
              <a:t>滴定管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7" y="2027393"/>
            <a:ext cx="1650213" cy="16502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61989" y="3748611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Burner</a:t>
            </a:r>
            <a:r>
              <a:rPr lang="zh-CN" altLang="en-US" sz="1600" dirty="0"/>
              <a:t>喷灯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b="30469"/>
          <a:stretch/>
        </p:blipFill>
        <p:spPr>
          <a:xfrm>
            <a:off x="6091237" y="2352858"/>
            <a:ext cx="2958835" cy="109169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19464" y="3738333"/>
            <a:ext cx="1984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Crucible tongs</a:t>
            </a:r>
            <a:r>
              <a:rPr lang="zh-CN" altLang="en-US" sz="1600" dirty="0"/>
              <a:t>坩埚钳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 l="55322" t="56810" r="30484" b="15663"/>
          <a:stretch/>
        </p:blipFill>
        <p:spPr>
          <a:xfrm>
            <a:off x="359177" y="4544908"/>
            <a:ext cx="1468489" cy="160198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372" y="6185280"/>
            <a:ext cx="1933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Dropper pipette</a:t>
            </a:r>
            <a:r>
              <a:rPr lang="zh-CN" altLang="en-US" sz="1600" dirty="0"/>
              <a:t>滴管</a:t>
            </a:r>
          </a:p>
        </p:txBody>
      </p:sp>
      <p:sp>
        <p:nvSpPr>
          <p:cNvPr id="20" name="AutoShape 2" descr="http://comp.quanjing.com/rubrf002/rubrfb0251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26" y="4340386"/>
            <a:ext cx="1383671" cy="184489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312138" y="6195267"/>
            <a:ext cx="2186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Erlenmeyer flask</a:t>
            </a:r>
            <a:r>
              <a:rPr lang="zh-CN" altLang="en-US" sz="1600" dirty="0"/>
              <a:t>锥形瓶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15833"/>
          <a:stretch/>
        </p:blipFill>
        <p:spPr>
          <a:xfrm>
            <a:off x="5148465" y="4816073"/>
            <a:ext cx="1695451" cy="105965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47933" y="6185280"/>
            <a:ext cx="217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Evaporating dish</a:t>
            </a:r>
            <a:r>
              <a:rPr lang="zh-CN" altLang="en-US" sz="1600" dirty="0"/>
              <a:t>蒸发皿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81" y="4336452"/>
            <a:ext cx="1300458" cy="164547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995999" y="6159694"/>
            <a:ext cx="2196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Florence flask </a:t>
            </a:r>
            <a:r>
              <a:rPr lang="zh-CN" altLang="en-US" sz="1600" dirty="0"/>
              <a:t>平底烧瓶</a:t>
            </a:r>
          </a:p>
        </p:txBody>
      </p:sp>
    </p:spTree>
    <p:extLst>
      <p:ext uri="{BB962C8B-B14F-4D97-AF65-F5344CB8AC3E}">
        <p14:creationId xmlns:p14="http://schemas.microsoft.com/office/powerpoint/2010/main" val="197082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82677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6.Laboratory  Equipment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0" y="3721209"/>
            <a:ext cx="1333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Forceps  </a:t>
            </a:r>
            <a:r>
              <a:rPr lang="zh-CN" altLang="en-US" sz="1600" dirty="0"/>
              <a:t>镊子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78929" y="3734973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Funnel</a:t>
            </a:r>
            <a:r>
              <a:rPr lang="zh-CN" altLang="en-US" sz="1600" dirty="0"/>
              <a:t>漏斗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15262" y="3741325"/>
            <a:ext cx="218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Graduated cylinder</a:t>
            </a:r>
            <a:r>
              <a:rPr lang="zh-CN" altLang="en-US" sz="1600" dirty="0"/>
              <a:t>量筒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24319" y="3738259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Rubber policeman </a:t>
            </a:r>
            <a:r>
              <a:rPr lang="zh-CN" altLang="en-US" sz="1600" dirty="0"/>
              <a:t>橡胶淀帚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0372" y="6185280"/>
            <a:ext cx="188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Safty</a:t>
            </a:r>
            <a:r>
              <a:rPr lang="en-US" altLang="zh-CN" sz="1600" dirty="0"/>
              <a:t> goggles</a:t>
            </a:r>
            <a:r>
              <a:rPr lang="zh-CN" altLang="en-US" sz="1600" dirty="0"/>
              <a:t>护目镜</a:t>
            </a:r>
          </a:p>
        </p:txBody>
      </p:sp>
      <p:sp>
        <p:nvSpPr>
          <p:cNvPr id="20" name="AutoShape 2" descr="http://comp.quanjing.com/rubrf002/rubrfb0251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625087" y="6185280"/>
            <a:ext cx="135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Test tube</a:t>
            </a:r>
            <a:r>
              <a:rPr lang="zh-CN" altLang="en-US" sz="1600" dirty="0"/>
              <a:t>试管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47933" y="6185280"/>
            <a:ext cx="1960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Thermometer</a:t>
            </a:r>
            <a:r>
              <a:rPr lang="zh-CN" altLang="en-US" sz="1600" dirty="0"/>
              <a:t>温度计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95999" y="6159694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Condenser pipe</a:t>
            </a:r>
            <a:r>
              <a:rPr lang="zh-CN" altLang="en-US" sz="1600" dirty="0"/>
              <a:t>冷凝管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" y="2229572"/>
            <a:ext cx="1832290" cy="13382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8" y="2086256"/>
            <a:ext cx="1494479" cy="1494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4812"/>
          <a:stretch/>
        </p:blipFill>
        <p:spPr>
          <a:xfrm>
            <a:off x="4498378" y="2013414"/>
            <a:ext cx="1213058" cy="15948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7337" r="-410" b="23902"/>
          <a:stretch/>
        </p:blipFill>
        <p:spPr>
          <a:xfrm>
            <a:off x="6649423" y="2312742"/>
            <a:ext cx="2324536" cy="13520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" y="4595398"/>
            <a:ext cx="1962150" cy="14693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9"/>
          <a:stretch/>
        </p:blipFill>
        <p:spPr>
          <a:xfrm>
            <a:off x="2877320" y="4595398"/>
            <a:ext cx="853920" cy="142006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9"/>
          <a:stretch/>
        </p:blipFill>
        <p:spPr>
          <a:xfrm>
            <a:off x="4498378" y="4666504"/>
            <a:ext cx="2312894" cy="1348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42" y="4366990"/>
            <a:ext cx="1632462" cy="15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9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82677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6.Laboratory  Equipment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538" y="3722180"/>
            <a:ext cx="23278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Graduated pipette</a:t>
            </a:r>
            <a:r>
              <a:rPr lang="zh-CN" altLang="en-US" sz="1600" dirty="0"/>
              <a:t>移液管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7064" y="3722180"/>
            <a:ext cx="276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Volumetric pipette</a:t>
            </a:r>
            <a:r>
              <a:rPr lang="zh-CN" altLang="en-US" sz="1600" dirty="0"/>
              <a:t>容量移液管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4579" y="6090552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Mortar and pestle</a:t>
            </a:r>
            <a:r>
              <a:rPr lang="zh-CN" altLang="en-US" sz="1600" dirty="0"/>
              <a:t>研钵和研杵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2569" y="3674004"/>
            <a:ext cx="1811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Pipette bulb</a:t>
            </a:r>
            <a:r>
              <a:rPr lang="zh-CN" altLang="en-US" sz="1600" dirty="0"/>
              <a:t>洗耳球</a:t>
            </a:r>
          </a:p>
        </p:txBody>
      </p:sp>
      <p:sp>
        <p:nvSpPr>
          <p:cNvPr id="20" name="AutoShape 2" descr="http://comp.quanjing.com/rubrf002/rubrfb0251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057026" y="6090552"/>
            <a:ext cx="200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Platform balance</a:t>
            </a:r>
            <a:r>
              <a:rPr lang="zh-CN" altLang="en-US" sz="1600" dirty="0"/>
              <a:t>天平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12540" y="6090552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Ring clamp </a:t>
            </a:r>
            <a:r>
              <a:rPr lang="zh-CN" altLang="en-US" sz="1600" dirty="0"/>
              <a:t>铁圈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7" y="2210009"/>
            <a:ext cx="2292217" cy="12422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76" y="1865056"/>
            <a:ext cx="1716071" cy="17160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6" b="9688"/>
          <a:stretch/>
        </p:blipFill>
        <p:spPr>
          <a:xfrm>
            <a:off x="337781" y="4465369"/>
            <a:ext cx="2844323" cy="15593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50" y="1797579"/>
            <a:ext cx="1775990" cy="1876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11" y="4113153"/>
            <a:ext cx="2692400" cy="19116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/>
          <a:srcRect l="21508" t="32469" r="64048" b="44109"/>
          <a:stretch/>
        </p:blipFill>
        <p:spPr>
          <a:xfrm>
            <a:off x="6831232" y="4325257"/>
            <a:ext cx="1863308" cy="16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3934503"/>
            <a:ext cx="7129462" cy="2357437"/>
            <a:chOff x="158" y="2352"/>
            <a:chExt cx="3386" cy="1485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158" y="2352"/>
              <a:ext cx="3386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  <a:r>
                <a:rPr kumimoji="1" lang="zh-CN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、原理：</a:t>
              </a:r>
              <a:endPara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kumimoji="1" lang="zh-CN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            </a:t>
              </a:r>
              <a:r>
                <a:rPr kumimoji="1" lang="en-US" altLang="zh-CN" sz="32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HCl+NaOH</a:t>
              </a: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=NaCl+H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O</a:t>
              </a:r>
            </a:p>
            <a:p>
              <a:pPr>
                <a:spcBef>
                  <a:spcPct val="20000"/>
                </a:spcBef>
                <a:defRPr/>
              </a:pPr>
              <a:endPara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      C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=C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8142" name="Line 4"/>
            <p:cNvSpPr>
              <a:spLocks noChangeShapeType="1"/>
            </p:cNvSpPr>
            <p:nvPr/>
          </p:nvSpPr>
          <p:spPr bwMode="auto">
            <a:xfrm>
              <a:off x="945" y="306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8143" name="Line 5"/>
            <p:cNvSpPr>
              <a:spLocks noChangeShapeType="1"/>
            </p:cNvSpPr>
            <p:nvPr/>
          </p:nvSpPr>
          <p:spPr bwMode="auto">
            <a:xfrm>
              <a:off x="1492" y="307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924300" y="5998253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5564865"/>
            <a:ext cx="1858963" cy="962025"/>
            <a:chOff x="3696" y="3339"/>
            <a:chExt cx="1171" cy="606"/>
          </a:xfrm>
        </p:grpSpPr>
        <p:grpSp>
          <p:nvGrpSpPr>
            <p:cNvPr id="48136" name="Group 8"/>
            <p:cNvGrpSpPr>
              <a:grpSpLocks/>
            </p:cNvGrpSpPr>
            <p:nvPr/>
          </p:nvGrpSpPr>
          <p:grpSpPr bwMode="auto">
            <a:xfrm>
              <a:off x="3696" y="3339"/>
              <a:ext cx="1171" cy="463"/>
              <a:chOff x="3696" y="3339"/>
              <a:chExt cx="1171" cy="463"/>
            </a:xfrm>
          </p:grpSpPr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3696" y="3475"/>
                <a:ext cx="5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zh-CN" sz="2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C</a:t>
                </a:r>
                <a:r>
                  <a:rPr kumimoji="1" lang="en-US" altLang="zh-CN" sz="2800" b="1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1</a:t>
                </a:r>
                <a:r>
                  <a:rPr kumimoji="1" lang="zh-CN" altLang="en-US" sz="24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＝</a:t>
                </a:r>
              </a:p>
            </p:txBody>
          </p:sp>
          <p:sp>
            <p:nvSpPr>
              <p:cNvPr id="48139" name="Line 10"/>
              <p:cNvSpPr>
                <a:spLocks noChangeShapeType="1"/>
              </p:cNvSpPr>
              <p:nvPr/>
            </p:nvSpPr>
            <p:spPr bwMode="auto">
              <a:xfrm>
                <a:off x="4195" y="3657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4241" y="3339"/>
                <a:ext cx="53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zh-CN" sz="24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C</a:t>
                </a:r>
                <a:r>
                  <a:rPr kumimoji="1" lang="en-US" altLang="zh-CN" sz="2400" b="1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2</a:t>
                </a:r>
                <a:r>
                  <a:rPr kumimoji="1" lang="en-US" altLang="zh-CN" sz="24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V</a:t>
                </a:r>
                <a:r>
                  <a:rPr kumimoji="1" lang="en-US" altLang="zh-CN" sz="2400" b="1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2</a:t>
                </a:r>
              </a:p>
            </p:txBody>
          </p:sp>
        </p:grp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377" y="3657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V</a:t>
              </a:r>
              <a:r>
                <a:rPr kumimoji="1" lang="en-US" altLang="zh-CN" sz="2400" b="1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23565" name="Rectangle 13"/>
          <p:cNvSpPr>
            <a:spLocks noRot="1" noChangeArrowheads="1"/>
          </p:cNvSpPr>
          <p:nvPr/>
        </p:nvSpPr>
        <p:spPr bwMode="auto">
          <a:xfrm>
            <a:off x="250825" y="1461178"/>
            <a:ext cx="28082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、定义：</a:t>
            </a:r>
            <a:endParaRPr lang="zh-CN" altLang="en-US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9158" name="Text Box 14"/>
          <p:cNvSpPr txBox="1">
            <a:spLocks noChangeArrowheads="1"/>
          </p:cNvSpPr>
          <p:nvPr/>
        </p:nvSpPr>
        <p:spPr bwMode="auto">
          <a:xfrm>
            <a:off x="2135188" y="216470"/>
            <a:ext cx="533400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酸碱中和滴定</a:t>
            </a:r>
            <a:endParaRPr kumimoji="1"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黑体" pitchFamily="49" charset="-122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850" y="1892978"/>
            <a:ext cx="86042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用已知浓度的酸（或碱）测定未知浓度的碱（或酸）浓度的方法叫酸碱中和滴定。</a:t>
            </a:r>
          </a:p>
          <a:p>
            <a:pPr lvl="1">
              <a:defRPr/>
            </a:pPr>
            <a:r>
              <a:rPr lang="zh-CN" altLang="en-US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*已知浓度的溶液</a:t>
            </a:r>
            <a:r>
              <a:rPr lang="en-US" altLang="zh-CN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——</a:t>
            </a:r>
            <a:r>
              <a:rPr lang="zh-CN" altLang="en-US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标准液</a:t>
            </a:r>
          </a:p>
          <a:p>
            <a:pPr lvl="1">
              <a:defRPr/>
            </a:pPr>
            <a:r>
              <a:rPr lang="zh-CN" altLang="en-US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*未知浓度的溶液</a:t>
            </a:r>
            <a:r>
              <a:rPr lang="en-US" altLang="zh-CN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——</a:t>
            </a:r>
            <a:r>
              <a:rPr lang="zh-CN" altLang="en-US" sz="4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待测液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323850" y="21941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15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5" grpId="0" build="p" bldLvl="3" autoUpdateAnimBg="0"/>
      <p:bldP spid="235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3565525" cy="1143000"/>
          </a:xfrm>
        </p:spPr>
        <p:txBody>
          <a:bodyPr/>
          <a:lstStyle/>
          <a:p>
            <a:pPr>
              <a:defRPr/>
            </a:pPr>
            <a:r>
              <a:rPr lang="en-US" altLang="zh-CN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、实验仪器</a:t>
            </a:r>
          </a:p>
        </p:txBody>
      </p:sp>
      <p:pic>
        <p:nvPicPr>
          <p:cNvPr id="49156" name="Picture 4" descr="滴定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13163" cy="6858000"/>
          </a:xfr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83703" y="1391615"/>
            <a:ext cx="1950811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zh-CN" sz="4800" dirty="0" err="1"/>
              <a:t>Buret</a:t>
            </a:r>
            <a:endParaRPr kumimoji="1" lang="zh-CN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03121" y="2796495"/>
            <a:ext cx="594087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类型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: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酸式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滴定管和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碱式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滴定管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标识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: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标有温度、规格、刻度 （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“</a:t>
            </a: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0</a:t>
            </a: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”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刻度在最高点，上下部各有一段无刻度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）最小分刻度：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0.1mL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，读数精确到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0.01mL</a:t>
            </a:r>
          </a:p>
        </p:txBody>
      </p:sp>
    </p:spTree>
    <p:extLst>
      <p:ext uri="{BB962C8B-B14F-4D97-AF65-F5344CB8AC3E}">
        <p14:creationId xmlns:p14="http://schemas.microsoft.com/office/powerpoint/2010/main" val="3238325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362200" y="1676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Arc 3"/>
          <p:cNvSpPr>
            <a:spLocks/>
          </p:cNvSpPr>
          <p:nvPr/>
        </p:nvSpPr>
        <p:spPr bwMode="auto">
          <a:xfrm flipV="1">
            <a:off x="2319338" y="5029200"/>
            <a:ext cx="1676400" cy="682625"/>
          </a:xfrm>
          <a:custGeom>
            <a:avLst/>
            <a:gdLst>
              <a:gd name="T0" fmla="*/ 0 w 21600"/>
              <a:gd name="T1" fmla="*/ 0 h 24171"/>
              <a:gd name="T2" fmla="*/ 2147483647 w 21600"/>
              <a:gd name="T3" fmla="*/ 2147483647 h 24171"/>
              <a:gd name="T4" fmla="*/ 0 w 21600"/>
              <a:gd name="T5" fmla="*/ 2147483647 h 24171"/>
              <a:gd name="T6" fmla="*/ 0 60000 65536"/>
              <a:gd name="T7" fmla="*/ 0 60000 65536"/>
              <a:gd name="T8" fmla="*/ 0 60000 65536"/>
              <a:gd name="T9" fmla="*/ 0 w 21600"/>
              <a:gd name="T10" fmla="*/ 0 h 24171"/>
              <a:gd name="T11" fmla="*/ 21600 w 21600"/>
              <a:gd name="T12" fmla="*/ 24171 h 24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17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59"/>
                  <a:pt x="21548" y="23317"/>
                  <a:pt x="21446" y="24171"/>
                </a:cubicBezTo>
              </a:path>
              <a:path w="21600" h="2417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59"/>
                  <a:pt x="21548" y="23317"/>
                  <a:pt x="21446" y="2417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4067175" y="2747963"/>
            <a:ext cx="1828800" cy="609600"/>
          </a:xfrm>
          <a:custGeom>
            <a:avLst/>
            <a:gdLst>
              <a:gd name="T0" fmla="*/ 0 w 1152"/>
              <a:gd name="T1" fmla="*/ 2147483647 h 408"/>
              <a:gd name="T2" fmla="*/ 2147483647 w 1152"/>
              <a:gd name="T3" fmla="*/ 2147483647 h 408"/>
              <a:gd name="T4" fmla="*/ 2147483647 w 1152"/>
              <a:gd name="T5" fmla="*/ 2147483647 h 408"/>
              <a:gd name="T6" fmla="*/ 2147483647 w 1152"/>
              <a:gd name="T7" fmla="*/ 2147483647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08"/>
              <a:gd name="T14" fmla="*/ 1152 w 1152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08">
                <a:moveTo>
                  <a:pt x="0" y="408"/>
                </a:moveTo>
                <a:cubicBezTo>
                  <a:pt x="60" y="320"/>
                  <a:pt x="120" y="232"/>
                  <a:pt x="240" y="168"/>
                </a:cubicBezTo>
                <a:cubicBezTo>
                  <a:pt x="360" y="104"/>
                  <a:pt x="568" y="48"/>
                  <a:pt x="720" y="24"/>
                </a:cubicBezTo>
                <a:cubicBezTo>
                  <a:pt x="872" y="0"/>
                  <a:pt x="1088" y="24"/>
                  <a:pt x="1152" y="24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362200" y="5715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1050" y="5805488"/>
            <a:ext cx="646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0         10      20      30      40         V(NaOH)mL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393825" y="1844675"/>
            <a:ext cx="9969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12   10   8   6   4  2  </a:t>
            </a:r>
          </a:p>
          <a:p>
            <a:pPr>
              <a:spcBef>
                <a:spcPct val="20000"/>
              </a:spcBef>
              <a:defRPr/>
            </a:pPr>
            <a:endParaRPr kumimoji="1"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812925" y="1717675"/>
            <a:ext cx="61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019300" y="5029200"/>
            <a:ext cx="46482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057400" y="3352800"/>
            <a:ext cx="46482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>
            <a:off x="6781800" y="3429000"/>
            <a:ext cx="152400" cy="1600200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948488" y="3789363"/>
            <a:ext cx="151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颜色突变范围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563938" y="3357563"/>
            <a:ext cx="935037" cy="287337"/>
          </a:xfrm>
          <a:prstGeom prst="rect">
            <a:avLst/>
          </a:prstGeom>
          <a:gradFill rotWithShape="1">
            <a:gsLst>
              <a:gs pos="0">
                <a:srgbClr val="D50F3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00113" y="404813"/>
            <a:ext cx="7634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4.</a:t>
            </a:r>
            <a:r>
              <a:rPr kumimoji="1"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中和滴定曲线</a:t>
            </a:r>
          </a:p>
        </p:txBody>
      </p: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3563938" y="4705350"/>
            <a:ext cx="863600" cy="287338"/>
            <a:chOff x="2245" y="2750"/>
            <a:chExt cx="544" cy="181"/>
          </a:xfrm>
        </p:grpSpPr>
        <p:sp>
          <p:nvSpPr>
            <p:cNvPr id="55315" name="Rectangle 16"/>
            <p:cNvSpPr>
              <a:spLocks noChangeArrowheads="1"/>
            </p:cNvSpPr>
            <p:nvPr/>
          </p:nvSpPr>
          <p:spPr bwMode="auto">
            <a:xfrm>
              <a:off x="2245" y="2750"/>
              <a:ext cx="544" cy="18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6" name="Line 17"/>
            <p:cNvSpPr>
              <a:spLocks noChangeShapeType="1"/>
            </p:cNvSpPr>
            <p:nvPr/>
          </p:nvSpPr>
          <p:spPr bwMode="auto">
            <a:xfrm>
              <a:off x="2245" y="2931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990975" y="3357563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2698750" y="32845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黑体" pitchFamily="2" charset="-122"/>
              </a:rPr>
              <a:t>酚酞</a:t>
            </a:r>
          </a:p>
        </p:txBody>
      </p:sp>
      <p:sp>
        <p:nvSpPr>
          <p:cNvPr id="55314" name="Text Box 20"/>
          <p:cNvSpPr txBox="1">
            <a:spLocks noChangeArrowheads="1"/>
          </p:cNvSpPr>
          <p:nvPr/>
        </p:nvSpPr>
        <p:spPr bwMode="auto">
          <a:xfrm>
            <a:off x="2555875" y="46275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黑体" pitchFamily="2" charset="-122"/>
              </a:rPr>
              <a:t>甲基橙</a:t>
            </a:r>
          </a:p>
        </p:txBody>
      </p:sp>
    </p:spTree>
    <p:extLst>
      <p:ext uri="{BB962C8B-B14F-4D97-AF65-F5344CB8AC3E}">
        <p14:creationId xmlns:p14="http://schemas.microsoft.com/office/powerpoint/2010/main" val="1620359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1" grpId="0" autoUpdateAnimBg="0"/>
      <p:bldP spid="26632" grpId="0" autoUpdateAnimBg="0"/>
      <p:bldP spid="26635" grpId="0" animBg="1"/>
      <p:bldP spid="2663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34975"/>
            <a:ext cx="8569325" cy="635000"/>
          </a:xfrm>
        </p:spPr>
        <p:txBody>
          <a:bodyPr/>
          <a:lstStyle/>
          <a:p>
            <a:pPr>
              <a:defRPr/>
            </a:pPr>
            <a:r>
              <a:rPr lang="en-US" altLang="zh-CN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、指示剂的选择及滴定终点的判断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2555875" cy="6905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）指示剂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13000" y="1768475"/>
            <a:ext cx="6480175" cy="1300163"/>
          </a:xfrm>
          <a:prstGeom prst="rect">
            <a:avLst/>
          </a:prstGeom>
          <a:solidFill>
            <a:srgbClr val="00FFCC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甲基橙    </a:t>
            </a: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3.1-4.4    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红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－</a:t>
            </a:r>
            <a:r>
              <a:rPr kumimoji="1"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橙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－</a:t>
            </a:r>
            <a:r>
              <a:rPr kumimoji="1"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黄</a:t>
            </a:r>
          </a:p>
          <a:p>
            <a:pPr>
              <a:spcBef>
                <a:spcPct val="20000"/>
              </a:spcBef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酚酞         </a:t>
            </a: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8-10       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无－</a:t>
            </a:r>
            <a:r>
              <a:rPr kumimoji="1" lang="zh-CN" altLang="en-US" sz="3600" b="1" dirty="0">
                <a:solidFill>
                  <a:srgbClr val="FA6C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</a:rPr>
              <a:t>粉红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076700"/>
            <a:ext cx="842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）滴定终点的判断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30213" y="4868863"/>
            <a:ext cx="8713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8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指示剂的颜色发生突变并且</a:t>
            </a:r>
            <a:r>
              <a:rPr kumimoji="1" lang="zh-CN" altLang="en-U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半分钟</a:t>
            </a:r>
            <a:r>
              <a:rPr kumimoji="1" lang="zh-CN" altLang="en-US" sz="48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不变色即达到滴定终点，终点的判断是滴定实验是否成功的关键。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40200" y="3213100"/>
            <a:ext cx="2628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zh-CN" altLang="en-US" sz="3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原则：</a:t>
            </a:r>
            <a:r>
              <a:rPr lang="zh-CN" altLang="en-US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浅入深</a:t>
            </a:r>
          </a:p>
        </p:txBody>
      </p:sp>
    </p:spTree>
    <p:extLst>
      <p:ext uri="{BB962C8B-B14F-4D97-AF65-F5344CB8AC3E}">
        <p14:creationId xmlns:p14="http://schemas.microsoft.com/office/powerpoint/2010/main" val="259937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  <p:bldP spid="5126" grpId="0"/>
      <p:bldP spid="512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067480"/>
            <a:ext cx="6884987" cy="76517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、滴定管的使用准备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624817"/>
            <a:ext cx="7561263" cy="3240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(1)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检查是否漏水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(2)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洗涤：先水洗，再用待装液润洗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2-3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次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(3)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排气泡，调液面：先装入液体至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“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”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刻度以上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2-3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厘米处，排净气泡后调整液面到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“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”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或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“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  <a:r>
              <a:rPr kumimoji="1"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黑体" pitchFamily="2" charset="-122"/>
              </a:rPr>
              <a:t>”</a:t>
            </a:r>
            <a:r>
              <a:rPr kumimoji="1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以下，平视记下刻度，</a:t>
            </a:r>
          </a:p>
        </p:txBody>
      </p:sp>
    </p:spTree>
    <p:extLst>
      <p:ext uri="{BB962C8B-B14F-4D97-AF65-F5344CB8AC3E}">
        <p14:creationId xmlns:p14="http://schemas.microsoft.com/office/powerpoint/2010/main" val="15334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28733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、实验步骤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1125538"/>
            <a:ext cx="7777162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(1)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查漏</a:t>
            </a:r>
            <a:endParaRPr kumimoji="1"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滴定管是否漏水、旋塞转动是否灵活</a:t>
            </a:r>
          </a:p>
          <a:p>
            <a:pPr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(2)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洗涤</a:t>
            </a:r>
            <a:endParaRPr kumimoji="1"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滴定管：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用蒸馏水洗→然后用待装液润洗</a:t>
            </a: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次。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锥形瓶：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蒸馏水清洗</a:t>
            </a: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32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~</a:t>
            </a:r>
            <a:r>
              <a:rPr kumimoji="1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次（不能用待盛液润洗）</a:t>
            </a:r>
          </a:p>
        </p:txBody>
      </p:sp>
    </p:spTree>
    <p:extLst>
      <p:ext uri="{BB962C8B-B14F-4D97-AF65-F5344CB8AC3E}">
        <p14:creationId xmlns:p14="http://schemas.microsoft.com/office/powerpoint/2010/main" val="198695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Safety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276002"/>
            <a:ext cx="8296986" cy="405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basic safety rules</a:t>
            </a:r>
          </a:p>
          <a:p>
            <a:pPr marL="0" indent="0">
              <a:buNone/>
            </a:pP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dirty="0"/>
              <a:t>Wear safety goggles</a:t>
            </a:r>
          </a:p>
          <a:p>
            <a:r>
              <a:rPr lang="en-US" altLang="zh-CN" dirty="0"/>
              <a:t>When diluting an acid, always add the </a:t>
            </a:r>
            <a:r>
              <a:rPr lang="en-US" altLang="zh-CN" b="1" dirty="0"/>
              <a:t>acid to water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Always work with good ventilation</a:t>
            </a:r>
            <a:r>
              <a:rPr lang="zh-CN" altLang="en-US" dirty="0"/>
              <a:t>通风设备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When heating substance, do it slowly.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280828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en-US" altLang="zh-CN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(3)</a:t>
            </a:r>
            <a:r>
              <a:rPr kumimoji="1" lang="zh-CN" alt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装液</a:t>
            </a:r>
            <a:endParaRPr kumimoji="1"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24863" cy="3600450"/>
          </a:xfrm>
        </p:spPr>
        <p:txBody>
          <a:bodyPr/>
          <a:lstStyle/>
          <a:p>
            <a:pPr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滴定管中装入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待测液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→挤气泡→调液面→记下起始读数→放液至锥形瓶→记录终点读数→滴入指示剂</a:t>
            </a:r>
          </a:p>
          <a:p>
            <a:pPr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滴定管中装入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标准液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→挤气泡→调液面→记下起始读数</a:t>
            </a:r>
            <a:endParaRPr lang="zh-CN" alt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405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476250"/>
            <a:ext cx="849788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(4)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滴定</a:t>
            </a:r>
            <a:endParaRPr kumimoji="1"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右手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持锥形瓶颈部，向同一方向作圆周运动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 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左手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控制活塞（或玻璃球）</a:t>
            </a: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滴加速度先快后慢</a:t>
            </a: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视线注视锥形瓶中溶液颜色变化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 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指示剂变色后，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半分钟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颜色不变，到达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滴定终点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，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再读数。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复滴</a:t>
            </a: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2~3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次，记录数据。</a:t>
            </a:r>
          </a:p>
        </p:txBody>
      </p:sp>
    </p:spTree>
    <p:extLst>
      <p:ext uri="{BB962C8B-B14F-4D97-AF65-F5344CB8AC3E}">
        <p14:creationId xmlns:p14="http://schemas.microsoft.com/office/powerpoint/2010/main" val="27562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476250"/>
            <a:ext cx="849788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(4)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滴定</a:t>
            </a:r>
            <a:endParaRPr kumimoji="1"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</a:endParaRP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右手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持锥形瓶颈部，向同一方向作圆周运动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 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左手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控制活塞（或玻璃球）</a:t>
            </a: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滴加速度先快后慢</a:t>
            </a:r>
          </a:p>
          <a:p>
            <a:pPr marL="457200" indent="-457200">
              <a:buFontTx/>
              <a:buChar char="•"/>
              <a:defRPr/>
            </a:pP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视线注视锥形瓶中溶液颜色变化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 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指示剂变色后，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半分钟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颜色不变，到达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滴定终点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，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再读数。</a:t>
            </a:r>
          </a:p>
          <a:p>
            <a:pPr marL="457200" indent="-457200">
              <a:defRPr/>
            </a:pPr>
            <a:r>
              <a:rPr kumimoji="1"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.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复滴</a:t>
            </a:r>
            <a:r>
              <a:rPr kumimoji="1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2~3</a:t>
            </a:r>
            <a:r>
              <a:rPr kumimoji="1"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次，记录数据。</a:t>
            </a:r>
          </a:p>
        </p:txBody>
      </p:sp>
    </p:spTree>
    <p:extLst>
      <p:ext uri="{BB962C8B-B14F-4D97-AF65-F5344CB8AC3E}">
        <p14:creationId xmlns:p14="http://schemas.microsoft.com/office/powerpoint/2010/main" val="2955597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4213" y="252413"/>
            <a:ext cx="8351837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实验：用</a:t>
            </a:r>
            <a:r>
              <a:rPr kumimoji="1"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0.10mol/L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kumimoji="1"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NaOH</a:t>
            </a:r>
            <a:r>
              <a:rPr kumimoji="1"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溶液滴定稀盐酸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1125538"/>
            <a:ext cx="77771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(1)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查漏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(2)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洗涤（滴定管，锥形瓶，润洗）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2349500"/>
            <a:ext cx="6985000" cy="6334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1" lang="en-US" altLang="zh-CN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(3)</a:t>
            </a:r>
            <a:r>
              <a:rPr kumimoji="1" lang="zh-CN" alt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装液（待测液，标准液，指示剂）</a:t>
            </a:r>
            <a:endParaRPr kumimoji="1" lang="zh-CN" altLang="en-US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188" y="2914650"/>
            <a:ext cx="81375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(4)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滴定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右手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持锥形瓶颈部，向同一方向作圆周运动</a:t>
            </a: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左手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控制活塞（或玻璃球）</a:t>
            </a: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滴加速度先快后慢</a:t>
            </a: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视线注视锥形瓶中溶液颜色变化</a:t>
            </a: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指示剂变色后，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半分钟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颜色不变，到达滴定终点，</a:t>
            </a:r>
            <a:endParaRPr kumimoji="1"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再读数。</a:t>
            </a:r>
          </a:p>
          <a:p>
            <a:pPr marL="457200" indent="-457200">
              <a:defRPr/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复滴</a:t>
            </a: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2-3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次，记录数据。</a:t>
            </a:r>
          </a:p>
        </p:txBody>
      </p:sp>
    </p:spTree>
    <p:extLst>
      <p:ext uri="{BB962C8B-B14F-4D97-AF65-F5344CB8AC3E}">
        <p14:creationId xmlns:p14="http://schemas.microsoft.com/office/powerpoint/2010/main" val="252923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114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Accuracy 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准确度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95" y="2068902"/>
            <a:ext cx="878830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rules for ensuring the accuracy of experimental results: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titrating, rinse the 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buret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/burette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（润洗滴定管）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solution to be used in the titration instead of water.</a:t>
            </a: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contaminate your chemicals.</a:t>
            </a: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conscious of significant figures.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821" y="407951"/>
            <a:ext cx="7898266" cy="65159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准确度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precision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精确度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4048" t="26340" r="27020" b="38145"/>
          <a:stretch/>
        </p:blipFill>
        <p:spPr>
          <a:xfrm>
            <a:off x="1962572" y="1825624"/>
            <a:ext cx="5184867" cy="26592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5418" t="63443" r="31259" b="6200"/>
          <a:stretch/>
        </p:blipFill>
        <p:spPr>
          <a:xfrm>
            <a:off x="1830735" y="4748875"/>
            <a:ext cx="5886437" cy="18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Significant Figures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有效数字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411" t="40466" r="28136" b="6994"/>
          <a:stretch/>
        </p:blipFill>
        <p:spPr>
          <a:xfrm>
            <a:off x="1181965" y="1758156"/>
            <a:ext cx="6265549" cy="31662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A7C9E5-2F36-48E9-9F94-CF3AF5115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7" t="41022" r="29586" b="29216"/>
          <a:stretch/>
        </p:blipFill>
        <p:spPr>
          <a:xfrm>
            <a:off x="1181965" y="4924425"/>
            <a:ext cx="6329698" cy="18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10C481-6CF5-49BC-BB01-C0E1CA216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7" t="83528" r="15960"/>
          <a:stretch/>
        </p:blipFill>
        <p:spPr>
          <a:xfrm>
            <a:off x="195977" y="5174740"/>
            <a:ext cx="8752046" cy="12219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CA6A78-7982-434B-BFD1-AFFB66100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7" t="64959" r="15960" b="18569"/>
          <a:stretch/>
        </p:blipFill>
        <p:spPr>
          <a:xfrm>
            <a:off x="195977" y="3619500"/>
            <a:ext cx="8752046" cy="12219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F5E233-5FE8-4094-A021-CB1823DB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7" t="34871" r="15960" b="48657"/>
          <a:stretch/>
        </p:blipFill>
        <p:spPr>
          <a:xfrm>
            <a:off x="195977" y="461338"/>
            <a:ext cx="8752046" cy="12219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091614-F079-4771-A5A2-A77F4D79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11" t="54290" r="32832" b="35952"/>
          <a:stretch/>
        </p:blipFill>
        <p:spPr>
          <a:xfrm>
            <a:off x="2311400" y="1927478"/>
            <a:ext cx="4267200" cy="7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Method of Separation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4303" t="29514" r="32375" b="8978"/>
          <a:stretch/>
        </p:blipFill>
        <p:spPr>
          <a:xfrm>
            <a:off x="1001486" y="2053772"/>
            <a:ext cx="7407808" cy="48042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2060" y="2670497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过滤</a:t>
            </a:r>
          </a:p>
        </p:txBody>
      </p:sp>
    </p:spTree>
    <p:extLst>
      <p:ext uri="{BB962C8B-B14F-4D97-AF65-F5344CB8AC3E}">
        <p14:creationId xmlns:p14="http://schemas.microsoft.com/office/powerpoint/2010/main" val="15978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4663" t="29480" r="31817" b="6398"/>
          <a:stretch/>
        </p:blipFill>
        <p:spPr>
          <a:xfrm>
            <a:off x="898528" y="1816213"/>
            <a:ext cx="7375971" cy="4968535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Method of Separation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5806" y="172912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蒸馏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5674"/>
            <a:ext cx="9144000" cy="2524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5085" t="29514" r="33044" b="8582"/>
          <a:stretch/>
        </p:blipFill>
        <p:spPr>
          <a:xfrm>
            <a:off x="916046" y="1843089"/>
            <a:ext cx="7311907" cy="4906054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Method of Separation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71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809</Words>
  <Application>Microsoft Office PowerPoint</Application>
  <PresentationFormat>全屏显示(4:3)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黑体</vt:lpstr>
      <vt:lpstr>宋体</vt:lpstr>
      <vt:lpstr>Arial</vt:lpstr>
      <vt:lpstr>Calibri</vt:lpstr>
      <vt:lpstr>Calibri Light</vt:lpstr>
      <vt:lpstr>Tahoma</vt:lpstr>
      <vt:lpstr>Times New Roman</vt:lpstr>
      <vt:lpstr>Wingdings</vt:lpstr>
      <vt:lpstr>Office 主题</vt:lpstr>
      <vt:lpstr>Experiment </vt:lpstr>
      <vt:lpstr>1. Safety</vt:lpstr>
      <vt:lpstr>2. Accuracy  准确度</vt:lpstr>
      <vt:lpstr>accuracy 准确度&amp; precision精确度</vt:lpstr>
      <vt:lpstr>3. Significant Figures有效数字</vt:lpstr>
      <vt:lpstr>PowerPoint 演示文稿</vt:lpstr>
      <vt:lpstr>4. Method of Separation</vt:lpstr>
      <vt:lpstr>PowerPoint 演示文稿</vt:lpstr>
      <vt:lpstr>PowerPoint 演示文稿</vt:lpstr>
      <vt:lpstr>5. Titration滴定</vt:lpstr>
      <vt:lpstr>6. Laboratory  Equipment</vt:lpstr>
      <vt:lpstr>6.Laboratory  Equipment</vt:lpstr>
      <vt:lpstr>6.Laboratory  Equipment</vt:lpstr>
      <vt:lpstr>PowerPoint 演示文稿</vt:lpstr>
      <vt:lpstr>3、实验仪器</vt:lpstr>
      <vt:lpstr>PowerPoint 演示文稿</vt:lpstr>
      <vt:lpstr>5、指示剂的选择及滴定终点的判断</vt:lpstr>
      <vt:lpstr>6、滴定管的使用准备</vt:lpstr>
      <vt:lpstr>PowerPoint 演示文稿</vt:lpstr>
      <vt:lpstr>(3)装液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</dc:title>
  <dc:creator>wang</dc:creator>
  <cp:lastModifiedBy>王长春</cp:lastModifiedBy>
  <cp:revision>25</cp:revision>
  <dcterms:created xsi:type="dcterms:W3CDTF">2015-12-13T08:12:30Z</dcterms:created>
  <dcterms:modified xsi:type="dcterms:W3CDTF">2017-11-29T05:35:16Z</dcterms:modified>
</cp:coreProperties>
</file>