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3" r:id="rId13"/>
    <p:sldId id="274" r:id="rId14"/>
    <p:sldId id="275" r:id="rId15"/>
    <p:sldId id="276" r:id="rId16"/>
    <p:sldId id="279" r:id="rId17"/>
    <p:sldId id="280" r:id="rId18"/>
    <p:sldId id="278" r:id="rId19"/>
    <p:sldId id="281" r:id="rId20"/>
    <p:sldId id="282" r:id="rId21"/>
    <p:sldId id="283" r:id="rId22"/>
    <p:sldId id="284" r:id="rId23"/>
    <p:sldId id="285" r:id="rId2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2556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D27E-E2BA-4B86-9A9F-8AE4FC7E9D09}" type="datetimeFigureOut">
              <a:rPr lang="zh-CN" altLang="en-US" smtClean="0"/>
              <a:t>2017/11/29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E9F9-DE6F-4D02-8CF0-D50E8FD580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052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D27E-E2BA-4B86-9A9F-8AE4FC7E9D09}" type="datetimeFigureOut">
              <a:rPr lang="zh-CN" altLang="en-US" smtClean="0"/>
              <a:t>2017/11/29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E9F9-DE6F-4D02-8CF0-D50E8FD580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4606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D27E-E2BA-4B86-9A9F-8AE4FC7E9D09}" type="datetimeFigureOut">
              <a:rPr lang="zh-CN" altLang="en-US" smtClean="0"/>
              <a:t>2017/11/29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E9F9-DE6F-4D02-8CF0-D50E8FD580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532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239FC0F-4BB0-4EF1-967A-578C5B3B37B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096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D27E-E2BA-4B86-9A9F-8AE4FC7E9D09}" type="datetimeFigureOut">
              <a:rPr lang="zh-CN" altLang="en-US" smtClean="0"/>
              <a:t>2017/11/29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E9F9-DE6F-4D02-8CF0-D50E8FD580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0306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D27E-E2BA-4B86-9A9F-8AE4FC7E9D09}" type="datetimeFigureOut">
              <a:rPr lang="zh-CN" altLang="en-US" smtClean="0"/>
              <a:t>2017/11/29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E9F9-DE6F-4D02-8CF0-D50E8FD580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6513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D27E-E2BA-4B86-9A9F-8AE4FC7E9D09}" type="datetimeFigureOut">
              <a:rPr lang="zh-CN" altLang="en-US" smtClean="0"/>
              <a:t>2017/11/29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E9F9-DE6F-4D02-8CF0-D50E8FD580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1348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D27E-E2BA-4B86-9A9F-8AE4FC7E9D09}" type="datetimeFigureOut">
              <a:rPr lang="zh-CN" altLang="en-US" smtClean="0"/>
              <a:t>2017/11/29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E9F9-DE6F-4D02-8CF0-D50E8FD580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4220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D27E-E2BA-4B86-9A9F-8AE4FC7E9D09}" type="datetimeFigureOut">
              <a:rPr lang="zh-CN" altLang="en-US" smtClean="0"/>
              <a:t>2017/11/29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E9F9-DE6F-4D02-8CF0-D50E8FD580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9979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D27E-E2BA-4B86-9A9F-8AE4FC7E9D09}" type="datetimeFigureOut">
              <a:rPr lang="zh-CN" altLang="en-US" smtClean="0"/>
              <a:t>2017/11/29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E9F9-DE6F-4D02-8CF0-D50E8FD580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9895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D27E-E2BA-4B86-9A9F-8AE4FC7E9D09}" type="datetimeFigureOut">
              <a:rPr lang="zh-CN" altLang="en-US" smtClean="0"/>
              <a:t>2017/11/29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E9F9-DE6F-4D02-8CF0-D50E8FD580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012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5D27E-E2BA-4B86-9A9F-8AE4FC7E9D09}" type="datetimeFigureOut">
              <a:rPr lang="zh-CN" altLang="en-US" smtClean="0"/>
              <a:t>2017/11/29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E9F9-DE6F-4D02-8CF0-D50E8FD580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2003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5D27E-E2BA-4B86-9A9F-8AE4FC7E9D09}" type="datetimeFigureOut">
              <a:rPr lang="zh-CN" altLang="en-US" smtClean="0"/>
              <a:t>2017/11/29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8E9F9-DE6F-4D02-8CF0-D50E8FD580E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279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eg"/><Relationship Id="rId9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g"/><Relationship Id="rId7" Type="http://schemas.openxmlformats.org/officeDocument/2006/relationships/image" Target="../media/image2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10" Type="http://schemas.microsoft.com/office/2007/relationships/hdphoto" Target="../media/hdphoto1.wdp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microsoft.com/office/2007/relationships/hdphoto" Target="../media/hdphoto2.wdp"/><Relationship Id="rId7" Type="http://schemas.openxmlformats.org/officeDocument/2006/relationships/image" Target="../media/image2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microsoft.com/office/2007/relationships/hdphoto" Target="../media/hdphoto3.wdp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2151503"/>
            <a:ext cx="6858000" cy="2387600"/>
          </a:xfrm>
        </p:spPr>
        <p:txBody>
          <a:bodyPr>
            <a:normAutofit/>
          </a:bodyPr>
          <a:lstStyle/>
          <a:p>
            <a:r>
              <a:rPr lang="en-US" altLang="zh-CN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Experiment</a:t>
            </a:r>
            <a:br>
              <a:rPr lang="en-US" altLang="zh-CN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zh-CN" altLang="en-US" sz="8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3493829"/>
            <a:ext cx="9144000" cy="50496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777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Titration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滴定</a:t>
            </a:r>
          </a:p>
        </p:txBody>
      </p:sp>
      <p:sp>
        <p:nvSpPr>
          <p:cNvPr id="4" name="矩形 3"/>
          <p:cNvSpPr/>
          <p:nvPr/>
        </p:nvSpPr>
        <p:spPr>
          <a:xfrm>
            <a:off x="0" y="1505674"/>
            <a:ext cx="9144000" cy="25248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14638" t="31261" r="32625" b="17313"/>
          <a:stretch/>
        </p:blipFill>
        <p:spPr>
          <a:xfrm>
            <a:off x="245383" y="1915886"/>
            <a:ext cx="8709931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71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365126"/>
            <a:ext cx="8267700" cy="1325563"/>
          </a:xfrm>
        </p:spPr>
        <p:txBody>
          <a:bodyPr/>
          <a:lstStyle/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Laboratory  Equipment</a:t>
            </a:r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1505674"/>
            <a:ext cx="9144000" cy="25248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80304" y="3767861"/>
            <a:ext cx="12152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Beaker </a:t>
            </a:r>
            <a:r>
              <a:rPr lang="zh-CN" altLang="en-US" sz="1600" dirty="0"/>
              <a:t>烧杯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82" y="1873743"/>
            <a:ext cx="1329934" cy="187324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B4D0DC"/>
              </a:clrFrom>
              <a:clrTo>
                <a:srgbClr val="B4D0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0"/>
          <a:stretch/>
        </p:blipFill>
        <p:spPr>
          <a:xfrm>
            <a:off x="2260578" y="1869544"/>
            <a:ext cx="1307352" cy="1821011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218102" y="3776401"/>
            <a:ext cx="1259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err="1"/>
              <a:t>Buret</a:t>
            </a:r>
            <a:r>
              <a:rPr lang="zh-CN" altLang="en-US" sz="1600" dirty="0"/>
              <a:t>滴定管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347" y="2027393"/>
            <a:ext cx="1650213" cy="1650213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161989" y="3748611"/>
            <a:ext cx="11689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Burner</a:t>
            </a:r>
            <a:r>
              <a:rPr lang="zh-CN" altLang="en-US" sz="1600" dirty="0"/>
              <a:t>喷灯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3" b="30469"/>
          <a:stretch/>
        </p:blipFill>
        <p:spPr>
          <a:xfrm>
            <a:off x="6091237" y="2352858"/>
            <a:ext cx="2958835" cy="1091693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819464" y="3738333"/>
            <a:ext cx="1984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Crucible tongs</a:t>
            </a:r>
            <a:r>
              <a:rPr lang="zh-CN" altLang="en-US" sz="1600" dirty="0"/>
              <a:t>坩埚钳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6"/>
          <a:srcRect l="55322" t="56810" r="30484" b="15663"/>
          <a:stretch/>
        </p:blipFill>
        <p:spPr>
          <a:xfrm>
            <a:off x="359177" y="4544908"/>
            <a:ext cx="1468489" cy="1601989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20372" y="6185280"/>
            <a:ext cx="19336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Dropper pipette</a:t>
            </a:r>
            <a:r>
              <a:rPr lang="zh-CN" altLang="en-US" sz="1600" dirty="0"/>
              <a:t>滴管</a:t>
            </a:r>
          </a:p>
        </p:txBody>
      </p:sp>
      <p:sp>
        <p:nvSpPr>
          <p:cNvPr id="20" name="AutoShape 2" descr="http://comp.quanjing.com/rubrf002/rubrfb025133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426" y="4340386"/>
            <a:ext cx="1383671" cy="1844894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2312138" y="6195267"/>
            <a:ext cx="21862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Erlenmeyer flask</a:t>
            </a:r>
            <a:r>
              <a:rPr lang="zh-CN" altLang="en-US" sz="1600" dirty="0"/>
              <a:t>锥形瓶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7" b="15833"/>
          <a:stretch/>
        </p:blipFill>
        <p:spPr>
          <a:xfrm>
            <a:off x="5148465" y="4816073"/>
            <a:ext cx="1695451" cy="1059657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747933" y="6185280"/>
            <a:ext cx="2171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Evaporating dish</a:t>
            </a:r>
            <a:r>
              <a:rPr lang="zh-CN" altLang="en-US" sz="1600" dirty="0"/>
              <a:t>蒸发皿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181" y="4336452"/>
            <a:ext cx="1300458" cy="1645477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6995999" y="6159694"/>
            <a:ext cx="21969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Florence flask </a:t>
            </a:r>
            <a:r>
              <a:rPr lang="zh-CN" altLang="en-US" sz="1600" dirty="0"/>
              <a:t>平底烧瓶</a:t>
            </a:r>
          </a:p>
        </p:txBody>
      </p:sp>
    </p:spTree>
    <p:extLst>
      <p:ext uri="{BB962C8B-B14F-4D97-AF65-F5344CB8AC3E}">
        <p14:creationId xmlns:p14="http://schemas.microsoft.com/office/powerpoint/2010/main" val="1970823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365126"/>
            <a:ext cx="8267700" cy="1325563"/>
          </a:xfrm>
        </p:spPr>
        <p:txBody>
          <a:bodyPr/>
          <a:lstStyle/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6.Laboratory  Equipment</a:t>
            </a:r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1505674"/>
            <a:ext cx="9144000" cy="25248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95300" y="3721209"/>
            <a:ext cx="13335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Forceps  </a:t>
            </a:r>
            <a:r>
              <a:rPr lang="zh-CN" altLang="en-US" sz="1600" dirty="0"/>
              <a:t>镊子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478929" y="3734973"/>
            <a:ext cx="1160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Funnel</a:t>
            </a:r>
            <a:r>
              <a:rPr lang="zh-CN" altLang="en-US" sz="1600" dirty="0"/>
              <a:t>漏斗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915262" y="3741325"/>
            <a:ext cx="2186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Graduated cylinder</a:t>
            </a:r>
            <a:r>
              <a:rPr lang="zh-CN" altLang="en-US" sz="1600" dirty="0"/>
              <a:t>量筒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524319" y="3738259"/>
            <a:ext cx="25747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Rubber policeman </a:t>
            </a:r>
            <a:r>
              <a:rPr lang="zh-CN" altLang="en-US" sz="1600" dirty="0"/>
              <a:t>橡胶淀帚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20372" y="6185280"/>
            <a:ext cx="18895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err="1"/>
              <a:t>Safty</a:t>
            </a:r>
            <a:r>
              <a:rPr lang="en-US" altLang="zh-CN" sz="1600" dirty="0"/>
              <a:t> goggles</a:t>
            </a:r>
            <a:r>
              <a:rPr lang="zh-CN" altLang="en-US" sz="1600" dirty="0"/>
              <a:t>护目镜</a:t>
            </a:r>
          </a:p>
        </p:txBody>
      </p:sp>
      <p:sp>
        <p:nvSpPr>
          <p:cNvPr id="20" name="AutoShape 2" descr="http://comp.quanjing.com/rubrf002/rubrfb025133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2625087" y="6185280"/>
            <a:ext cx="13583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Test tube</a:t>
            </a:r>
            <a:r>
              <a:rPr lang="zh-CN" altLang="en-US" sz="1600" dirty="0"/>
              <a:t>试管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4747933" y="6185280"/>
            <a:ext cx="1960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Thermometer</a:t>
            </a:r>
            <a:r>
              <a:rPr lang="zh-CN" altLang="en-US" sz="1600" dirty="0"/>
              <a:t>温度计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6995999" y="6159694"/>
            <a:ext cx="21082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Condenser pipe</a:t>
            </a:r>
            <a:r>
              <a:rPr lang="zh-CN" altLang="en-US" sz="1600" dirty="0"/>
              <a:t>冷凝管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2" y="2229572"/>
            <a:ext cx="1832290" cy="133826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138" y="2086256"/>
            <a:ext cx="1494479" cy="149447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5" b="4812"/>
          <a:stretch/>
        </p:blipFill>
        <p:spPr>
          <a:xfrm>
            <a:off x="4498378" y="2013414"/>
            <a:ext cx="1213058" cy="159488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 t="27337" r="-410" b="23902"/>
          <a:stretch/>
        </p:blipFill>
        <p:spPr>
          <a:xfrm>
            <a:off x="6649423" y="2312742"/>
            <a:ext cx="2324536" cy="135203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2" y="4595398"/>
            <a:ext cx="1962150" cy="1469352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39"/>
          <a:stretch/>
        </p:blipFill>
        <p:spPr>
          <a:xfrm>
            <a:off x="2877320" y="4595398"/>
            <a:ext cx="853920" cy="1420061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29"/>
          <a:stretch/>
        </p:blipFill>
        <p:spPr>
          <a:xfrm>
            <a:off x="4498378" y="4666504"/>
            <a:ext cx="2312894" cy="134895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342" y="4366990"/>
            <a:ext cx="1632462" cy="150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92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300" y="365126"/>
            <a:ext cx="8267700" cy="1325563"/>
          </a:xfrm>
        </p:spPr>
        <p:txBody>
          <a:bodyPr/>
          <a:lstStyle/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6.Laboratory  Equipment</a:t>
            </a:r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1505674"/>
            <a:ext cx="9144000" cy="25248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74538" y="3722180"/>
            <a:ext cx="232781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Graduated pipette</a:t>
            </a:r>
            <a:r>
              <a:rPr lang="zh-CN" altLang="en-US" sz="1600" dirty="0"/>
              <a:t>移液管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577064" y="3722180"/>
            <a:ext cx="2765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Volumetric pipette</a:t>
            </a:r>
            <a:r>
              <a:rPr lang="zh-CN" altLang="en-US" sz="1600" dirty="0"/>
              <a:t>容量移液管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64579" y="6090552"/>
            <a:ext cx="27142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Mortar and pestle</a:t>
            </a:r>
            <a:r>
              <a:rPr lang="zh-CN" altLang="en-US" sz="1600" dirty="0"/>
              <a:t>研钵和研杵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6882569" y="3674004"/>
            <a:ext cx="18119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Pipette bulb</a:t>
            </a:r>
            <a:r>
              <a:rPr lang="zh-CN" altLang="en-US" sz="1600" dirty="0"/>
              <a:t>洗耳球</a:t>
            </a:r>
          </a:p>
        </p:txBody>
      </p:sp>
      <p:sp>
        <p:nvSpPr>
          <p:cNvPr id="20" name="AutoShape 2" descr="http://comp.quanjing.com/rubrf002/rubrfb025133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4057026" y="6090552"/>
            <a:ext cx="2007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Platform balance</a:t>
            </a:r>
            <a:r>
              <a:rPr lang="zh-CN" altLang="en-US" sz="1600" dirty="0"/>
              <a:t>天平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7012540" y="6090552"/>
            <a:ext cx="15520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Ring clamp </a:t>
            </a:r>
            <a:r>
              <a:rPr lang="zh-CN" altLang="en-US" sz="1600" dirty="0"/>
              <a:t>铁圈</a:t>
            </a: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37" y="2210009"/>
            <a:ext cx="2292217" cy="124227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876" y="1865056"/>
            <a:ext cx="1716071" cy="171607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86" b="9688"/>
          <a:stretch/>
        </p:blipFill>
        <p:spPr>
          <a:xfrm>
            <a:off x="337781" y="4465369"/>
            <a:ext cx="2844323" cy="155938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550" y="1797579"/>
            <a:ext cx="1775990" cy="18764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711" y="4113153"/>
            <a:ext cx="2692400" cy="191160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9"/>
          <a:srcRect l="21508" t="32469" r="64048" b="44109"/>
          <a:stretch/>
        </p:blipFill>
        <p:spPr>
          <a:xfrm>
            <a:off x="6831232" y="4325257"/>
            <a:ext cx="1863308" cy="169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78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9388" y="3934503"/>
            <a:ext cx="7129462" cy="2357437"/>
            <a:chOff x="158" y="2352"/>
            <a:chExt cx="3386" cy="1485"/>
          </a:xfrm>
        </p:grpSpPr>
        <p:sp>
          <p:nvSpPr>
            <p:cNvPr id="23555" name="Text Box 3"/>
            <p:cNvSpPr txBox="1">
              <a:spLocks noChangeArrowheads="1"/>
            </p:cNvSpPr>
            <p:nvPr/>
          </p:nvSpPr>
          <p:spPr bwMode="auto">
            <a:xfrm>
              <a:off x="158" y="2352"/>
              <a:ext cx="3386" cy="1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defRPr/>
              </a:pPr>
              <a:r>
                <a:rPr kumimoji="1" lang="en-US" altLang="zh-CN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2</a:t>
              </a:r>
              <a:r>
                <a:rPr kumimoji="1" lang="zh-CN" alt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、原理：</a:t>
              </a:r>
              <a:endParaRPr kumimoji="1"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sym typeface="Wingdings" pitchFamily="2" charset="2"/>
              </a:endParaRPr>
            </a:p>
            <a:p>
              <a:pPr>
                <a:spcBef>
                  <a:spcPct val="20000"/>
                </a:spcBef>
                <a:defRPr/>
              </a:pPr>
              <a:r>
                <a:rPr kumimoji="1" lang="zh-CN" alt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sym typeface="Wingdings" pitchFamily="2" charset="2"/>
                </a:rPr>
                <a:t>            </a:t>
              </a:r>
              <a:r>
                <a:rPr kumimoji="1" lang="en-US" altLang="zh-CN" sz="3200" b="1" dirty="0" err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sym typeface="Wingdings" pitchFamily="2" charset="2"/>
                </a:rPr>
                <a:t>HCl+NaOH</a:t>
              </a:r>
              <a:r>
                <a:rPr kumimoji="1" lang="en-US" altLang="zh-CN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sym typeface="Wingdings" pitchFamily="2" charset="2"/>
                </a:rPr>
                <a:t>=NaCl+H</a:t>
              </a:r>
              <a:r>
                <a:rPr kumimoji="1" lang="en-US" altLang="zh-CN" sz="3200" b="1" baseline="-250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sym typeface="Wingdings" pitchFamily="2" charset="2"/>
                </a:rPr>
                <a:t>2</a:t>
              </a:r>
              <a:r>
                <a:rPr kumimoji="1" lang="en-US" altLang="zh-CN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sym typeface="Wingdings" pitchFamily="2" charset="2"/>
                </a:rPr>
                <a:t>O</a:t>
              </a:r>
            </a:p>
            <a:p>
              <a:pPr>
                <a:spcBef>
                  <a:spcPct val="20000"/>
                </a:spcBef>
                <a:defRPr/>
              </a:pPr>
              <a:endParaRPr kumimoji="1" lang="en-US" altLang="zh-C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  <a:p>
              <a:pPr>
                <a:spcBef>
                  <a:spcPct val="20000"/>
                </a:spcBef>
                <a:defRPr/>
              </a:pPr>
              <a:r>
                <a:rPr kumimoji="1" lang="en-US" altLang="zh-CN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            C</a:t>
              </a:r>
              <a:r>
                <a:rPr kumimoji="1" lang="en-US" altLang="zh-CN" sz="3200" b="1" baseline="-250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1</a:t>
              </a:r>
              <a:r>
                <a:rPr kumimoji="1" lang="en-US" altLang="zh-CN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V</a:t>
              </a:r>
              <a:r>
                <a:rPr kumimoji="1" lang="en-US" altLang="zh-CN" sz="3200" b="1" baseline="-250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1</a:t>
              </a:r>
              <a:r>
                <a:rPr kumimoji="1" lang="en-US" altLang="zh-CN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=C</a:t>
              </a:r>
              <a:r>
                <a:rPr kumimoji="1" lang="en-US" altLang="zh-CN" sz="3200" b="1" baseline="-250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2</a:t>
              </a:r>
              <a:r>
                <a:rPr kumimoji="1" lang="en-US" altLang="zh-CN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V</a:t>
              </a:r>
              <a:r>
                <a:rPr kumimoji="1" lang="en-US" altLang="zh-CN" sz="3200" b="1" baseline="-25000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8142" name="Line 4"/>
            <p:cNvSpPr>
              <a:spLocks noChangeShapeType="1"/>
            </p:cNvSpPr>
            <p:nvPr/>
          </p:nvSpPr>
          <p:spPr bwMode="auto">
            <a:xfrm>
              <a:off x="945" y="3067"/>
              <a:ext cx="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8143" name="Line 5"/>
            <p:cNvSpPr>
              <a:spLocks noChangeShapeType="1"/>
            </p:cNvSpPr>
            <p:nvPr/>
          </p:nvSpPr>
          <p:spPr bwMode="auto">
            <a:xfrm>
              <a:off x="1492" y="3078"/>
              <a:ext cx="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3924300" y="5998253"/>
            <a:ext cx="1143000" cy="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867400" y="5564865"/>
            <a:ext cx="1858963" cy="962025"/>
            <a:chOff x="3696" y="3339"/>
            <a:chExt cx="1171" cy="606"/>
          </a:xfrm>
        </p:grpSpPr>
        <p:grpSp>
          <p:nvGrpSpPr>
            <p:cNvPr id="48136" name="Group 8"/>
            <p:cNvGrpSpPr>
              <a:grpSpLocks/>
            </p:cNvGrpSpPr>
            <p:nvPr/>
          </p:nvGrpSpPr>
          <p:grpSpPr bwMode="auto">
            <a:xfrm>
              <a:off x="3696" y="3339"/>
              <a:ext cx="1171" cy="463"/>
              <a:chOff x="3696" y="3339"/>
              <a:chExt cx="1171" cy="463"/>
            </a:xfrm>
          </p:grpSpPr>
          <p:sp>
            <p:nvSpPr>
              <p:cNvPr id="23561" name="Text Box 9"/>
              <p:cNvSpPr txBox="1">
                <a:spLocks noChangeArrowheads="1"/>
              </p:cNvSpPr>
              <p:nvPr/>
            </p:nvSpPr>
            <p:spPr bwMode="auto">
              <a:xfrm>
                <a:off x="3696" y="3475"/>
                <a:ext cx="556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kumimoji="1" lang="en-US" altLang="zh-CN" sz="2800" b="1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C</a:t>
                </a:r>
                <a:r>
                  <a:rPr kumimoji="1" lang="en-US" altLang="zh-CN" sz="2800" b="1" baseline="-2500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1</a:t>
                </a:r>
                <a:r>
                  <a:rPr kumimoji="1" lang="zh-CN" altLang="en-US" sz="2400" b="1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＝</a:t>
                </a:r>
              </a:p>
            </p:txBody>
          </p:sp>
          <p:sp>
            <p:nvSpPr>
              <p:cNvPr id="48139" name="Line 10"/>
              <p:cNvSpPr>
                <a:spLocks noChangeShapeType="1"/>
              </p:cNvSpPr>
              <p:nvPr/>
            </p:nvSpPr>
            <p:spPr bwMode="auto">
              <a:xfrm>
                <a:off x="4195" y="3657"/>
                <a:ext cx="672" cy="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23563" name="Text Box 11"/>
              <p:cNvSpPr txBox="1">
                <a:spLocks noChangeArrowheads="1"/>
              </p:cNvSpPr>
              <p:nvPr/>
            </p:nvSpPr>
            <p:spPr bwMode="auto">
              <a:xfrm>
                <a:off x="4241" y="3339"/>
                <a:ext cx="53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kumimoji="1" lang="en-US" altLang="zh-CN" sz="2400" b="1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C</a:t>
                </a:r>
                <a:r>
                  <a:rPr kumimoji="1" lang="en-US" altLang="zh-CN" sz="2400" b="1" baseline="-2500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2</a:t>
                </a:r>
                <a:r>
                  <a:rPr kumimoji="1" lang="en-US" altLang="zh-CN" sz="2400" b="1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V</a:t>
                </a:r>
                <a:r>
                  <a:rPr kumimoji="1" lang="en-US" altLang="zh-CN" sz="2400" b="1" baseline="-2500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ahoma" pitchFamily="34" charset="0"/>
                  </a:rPr>
                  <a:t>2</a:t>
                </a:r>
              </a:p>
            </p:txBody>
          </p:sp>
        </p:grpSp>
        <p:sp>
          <p:nvSpPr>
            <p:cNvPr id="23564" name="Text Box 12"/>
            <p:cNvSpPr txBox="1">
              <a:spLocks noChangeArrowheads="1"/>
            </p:cNvSpPr>
            <p:nvPr/>
          </p:nvSpPr>
          <p:spPr bwMode="auto">
            <a:xfrm>
              <a:off x="4377" y="3657"/>
              <a:ext cx="3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kumimoji="1" lang="en-US" altLang="zh-CN" sz="2400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V</a:t>
              </a:r>
              <a:r>
                <a:rPr kumimoji="1" lang="en-US" altLang="zh-CN" sz="2400" b="1" baseline="-25000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ahoma" pitchFamily="34" charset="0"/>
                </a:rPr>
                <a:t>1</a:t>
              </a:r>
            </a:p>
          </p:txBody>
        </p:sp>
      </p:grpSp>
      <p:sp>
        <p:nvSpPr>
          <p:cNvPr id="23565" name="Rectangle 13"/>
          <p:cNvSpPr>
            <a:spLocks noRot="1" noChangeArrowheads="1"/>
          </p:cNvSpPr>
          <p:nvPr/>
        </p:nvSpPr>
        <p:spPr bwMode="auto">
          <a:xfrm>
            <a:off x="250825" y="1461178"/>
            <a:ext cx="280828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/>
            </a:pPr>
            <a:r>
              <a:rPr lang="en-US" altLang="zh-CN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、定义：</a:t>
            </a:r>
            <a:endParaRPr lang="zh-CN" altLang="en-US" sz="36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49158" name="Text Box 14"/>
          <p:cNvSpPr txBox="1">
            <a:spLocks noChangeArrowheads="1"/>
          </p:cNvSpPr>
          <p:nvPr/>
        </p:nvSpPr>
        <p:spPr bwMode="auto">
          <a:xfrm>
            <a:off x="2135188" y="216470"/>
            <a:ext cx="5334000" cy="1016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60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49" charset="-122"/>
              </a:rPr>
              <a:t>酸碱中和滴定</a:t>
            </a:r>
            <a:endParaRPr kumimoji="1"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黑体" pitchFamily="49" charset="-122"/>
            </a:endParaRPr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323850" y="1892978"/>
            <a:ext cx="860425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800" b="1" baseline="-25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用已知浓度的酸（或碱）测定未知浓度的碱（或酸）浓度的方法叫酸碱中和滴定。</a:t>
            </a:r>
          </a:p>
          <a:p>
            <a:pPr lvl="1">
              <a:defRPr/>
            </a:pPr>
            <a:r>
              <a:rPr lang="zh-CN" altLang="en-US" sz="4800" b="1" baseline="-25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*已知浓度的溶液</a:t>
            </a:r>
            <a:r>
              <a:rPr lang="en-US" altLang="zh-CN" sz="4800" b="1" baseline="-25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——</a:t>
            </a:r>
            <a:r>
              <a:rPr lang="zh-CN" altLang="en-US" sz="4800" b="1" baseline="-25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标准液</a:t>
            </a:r>
          </a:p>
          <a:p>
            <a:pPr lvl="1">
              <a:defRPr/>
            </a:pPr>
            <a:r>
              <a:rPr lang="zh-CN" altLang="en-US" sz="4800" b="1" baseline="-25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*未知浓度的溶液</a:t>
            </a:r>
            <a:r>
              <a:rPr lang="en-US" altLang="zh-CN" sz="4800" b="1" baseline="-25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——</a:t>
            </a:r>
            <a:r>
              <a:rPr lang="zh-CN" altLang="en-US" sz="4800" b="1" baseline="-2500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待测液</a:t>
            </a:r>
          </a:p>
        </p:txBody>
      </p:sp>
      <p:sp>
        <p:nvSpPr>
          <p:cNvPr id="16" name="标题 1"/>
          <p:cNvSpPr txBox="1">
            <a:spLocks/>
          </p:cNvSpPr>
          <p:nvPr/>
        </p:nvSpPr>
        <p:spPr>
          <a:xfrm>
            <a:off x="323850" y="21941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Titration</a:t>
            </a:r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01519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 animBg="1"/>
      <p:bldP spid="23565" grpId="0" build="p" bldLvl="3" autoUpdateAnimBg="0"/>
      <p:bldP spid="235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4663" y="0"/>
            <a:ext cx="3565525" cy="1143000"/>
          </a:xfrm>
        </p:spPr>
        <p:txBody>
          <a:bodyPr/>
          <a:lstStyle/>
          <a:p>
            <a:pPr>
              <a:defRPr/>
            </a:pPr>
            <a:r>
              <a:rPr lang="en-US" altLang="zh-CN" sz="3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CN" altLang="en-US" sz="3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、实验仪器</a:t>
            </a:r>
          </a:p>
        </p:txBody>
      </p:sp>
      <p:pic>
        <p:nvPicPr>
          <p:cNvPr id="49156" name="Picture 4" descr="滴定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713163" cy="6858000"/>
          </a:xfrm>
          <a:noFill/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683703" y="1391615"/>
            <a:ext cx="1950811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defRPr/>
            </a:pPr>
            <a:r>
              <a:rPr lang="en-US" altLang="zh-CN" sz="4800" dirty="0" err="1"/>
              <a:t>Buret</a:t>
            </a:r>
            <a:endParaRPr kumimoji="1" lang="zh-CN" alt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ea typeface="黑体" pitchFamily="2" charset="-122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203121" y="2796495"/>
            <a:ext cx="5940879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  <a:buFont typeface="Wingdings" pitchFamily="2" charset="2"/>
              <a:buNone/>
              <a:defRPr/>
            </a:pPr>
            <a:r>
              <a:rPr kumimoji="1"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类型</a:t>
            </a:r>
            <a:r>
              <a:rPr kumimoji="1" lang="en-US" altLang="zh-C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:</a:t>
            </a:r>
            <a:r>
              <a:rPr kumimoji="1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酸式</a:t>
            </a:r>
            <a:r>
              <a:rPr kumimoji="1"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滴定管和</a:t>
            </a:r>
            <a:r>
              <a:rPr kumimoji="1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碱式</a:t>
            </a:r>
            <a:r>
              <a:rPr kumimoji="1"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滴定管</a:t>
            </a:r>
          </a:p>
          <a:p>
            <a:pPr>
              <a:lnSpc>
                <a:spcPct val="105000"/>
              </a:lnSpc>
              <a:buFont typeface="Wingdings" pitchFamily="2" charset="2"/>
              <a:buNone/>
              <a:defRPr/>
            </a:pPr>
            <a:r>
              <a:rPr kumimoji="1"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标识</a:t>
            </a:r>
            <a:r>
              <a:rPr kumimoji="1" lang="en-US" altLang="zh-C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:</a:t>
            </a:r>
            <a:r>
              <a:rPr kumimoji="1"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标有温度、规格、刻度 （</a:t>
            </a:r>
            <a:r>
              <a:rPr kumimoji="1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/>
                <a:ea typeface="黑体" pitchFamily="2" charset="-122"/>
              </a:rPr>
              <a:t>“</a:t>
            </a:r>
            <a:r>
              <a:rPr kumimoji="1"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0</a:t>
            </a:r>
            <a:r>
              <a:rPr kumimoji="1"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/>
                <a:ea typeface="黑体" pitchFamily="2" charset="-122"/>
              </a:rPr>
              <a:t>”</a:t>
            </a:r>
            <a:r>
              <a:rPr kumimoji="1"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刻度在最高点，上下部各有一段无刻度</a:t>
            </a:r>
            <a:r>
              <a:rPr kumimoji="1"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）最小分刻度：</a:t>
            </a:r>
            <a:r>
              <a:rPr kumimoji="1" lang="en-US" altLang="zh-C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0.1mL</a:t>
            </a:r>
            <a:r>
              <a:rPr kumimoji="1"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itchFamily="2" charset="-122"/>
                <a:ea typeface="黑体" pitchFamily="2" charset="-122"/>
              </a:rPr>
              <a:t>，读数精确到</a:t>
            </a:r>
            <a:r>
              <a:rPr kumimoji="1" lang="en-US" altLang="zh-C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2" charset="-122"/>
              </a:rPr>
              <a:t>0.01mL</a:t>
            </a:r>
          </a:p>
        </p:txBody>
      </p:sp>
    </p:spTree>
    <p:extLst>
      <p:ext uri="{BB962C8B-B14F-4D97-AF65-F5344CB8AC3E}">
        <p14:creationId xmlns:p14="http://schemas.microsoft.com/office/powerpoint/2010/main" val="32383252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2"/>
          <p:cNvSpPr>
            <a:spLocks noChangeShapeType="1"/>
          </p:cNvSpPr>
          <p:nvPr/>
        </p:nvSpPr>
        <p:spPr bwMode="auto">
          <a:xfrm flipV="1">
            <a:off x="2362200" y="1676400"/>
            <a:ext cx="0" cy="40386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>
              <a:defRPr/>
            </a:pP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7" name="Arc 3"/>
          <p:cNvSpPr>
            <a:spLocks/>
          </p:cNvSpPr>
          <p:nvPr/>
        </p:nvSpPr>
        <p:spPr bwMode="auto">
          <a:xfrm flipV="1">
            <a:off x="2319338" y="5029200"/>
            <a:ext cx="1676400" cy="682625"/>
          </a:xfrm>
          <a:custGeom>
            <a:avLst/>
            <a:gdLst>
              <a:gd name="T0" fmla="*/ 0 w 21600"/>
              <a:gd name="T1" fmla="*/ 0 h 24171"/>
              <a:gd name="T2" fmla="*/ 2147483647 w 21600"/>
              <a:gd name="T3" fmla="*/ 2147483647 h 24171"/>
              <a:gd name="T4" fmla="*/ 0 w 21600"/>
              <a:gd name="T5" fmla="*/ 2147483647 h 24171"/>
              <a:gd name="T6" fmla="*/ 0 60000 65536"/>
              <a:gd name="T7" fmla="*/ 0 60000 65536"/>
              <a:gd name="T8" fmla="*/ 0 60000 65536"/>
              <a:gd name="T9" fmla="*/ 0 w 21600"/>
              <a:gd name="T10" fmla="*/ 0 h 24171"/>
              <a:gd name="T11" fmla="*/ 21600 w 21600"/>
              <a:gd name="T12" fmla="*/ 24171 h 2417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4171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459"/>
                  <a:pt x="21548" y="23317"/>
                  <a:pt x="21446" y="24171"/>
                </a:cubicBezTo>
              </a:path>
              <a:path w="21600" h="24171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459"/>
                  <a:pt x="21548" y="23317"/>
                  <a:pt x="21446" y="24171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8" name="Freeform 4"/>
          <p:cNvSpPr>
            <a:spLocks/>
          </p:cNvSpPr>
          <p:nvPr/>
        </p:nvSpPr>
        <p:spPr bwMode="auto">
          <a:xfrm>
            <a:off x="4067175" y="2747963"/>
            <a:ext cx="1828800" cy="609600"/>
          </a:xfrm>
          <a:custGeom>
            <a:avLst/>
            <a:gdLst>
              <a:gd name="T0" fmla="*/ 0 w 1152"/>
              <a:gd name="T1" fmla="*/ 2147483647 h 408"/>
              <a:gd name="T2" fmla="*/ 2147483647 w 1152"/>
              <a:gd name="T3" fmla="*/ 2147483647 h 408"/>
              <a:gd name="T4" fmla="*/ 2147483647 w 1152"/>
              <a:gd name="T5" fmla="*/ 2147483647 h 408"/>
              <a:gd name="T6" fmla="*/ 2147483647 w 1152"/>
              <a:gd name="T7" fmla="*/ 2147483647 h 408"/>
              <a:gd name="T8" fmla="*/ 0 60000 65536"/>
              <a:gd name="T9" fmla="*/ 0 60000 65536"/>
              <a:gd name="T10" fmla="*/ 0 60000 65536"/>
              <a:gd name="T11" fmla="*/ 0 60000 65536"/>
              <a:gd name="T12" fmla="*/ 0 w 1152"/>
              <a:gd name="T13" fmla="*/ 0 h 408"/>
              <a:gd name="T14" fmla="*/ 1152 w 1152"/>
              <a:gd name="T15" fmla="*/ 408 h 4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152" h="408">
                <a:moveTo>
                  <a:pt x="0" y="408"/>
                </a:moveTo>
                <a:cubicBezTo>
                  <a:pt x="60" y="320"/>
                  <a:pt x="120" y="232"/>
                  <a:pt x="240" y="168"/>
                </a:cubicBezTo>
                <a:cubicBezTo>
                  <a:pt x="360" y="104"/>
                  <a:pt x="568" y="48"/>
                  <a:pt x="720" y="24"/>
                </a:cubicBezTo>
                <a:cubicBezTo>
                  <a:pt x="872" y="0"/>
                  <a:pt x="1088" y="24"/>
                  <a:pt x="1152" y="24"/>
                </a:cubicBezTo>
              </a:path>
            </a:pathLst>
          </a:custGeom>
          <a:noFill/>
          <a:ln w="1587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/>
          <a:lstStyle/>
          <a:p>
            <a:pPr>
              <a:defRPr/>
            </a:pP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2362200" y="5715000"/>
            <a:ext cx="4343400" cy="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pPr>
              <a:defRPr/>
            </a:pP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051050" y="5805488"/>
            <a:ext cx="6464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kumimoji="1"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0         10      20      30      40         V(NaOH)mL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393825" y="1844675"/>
            <a:ext cx="996950" cy="45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kumimoji="1"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       12   10   8   6   4  2  </a:t>
            </a:r>
          </a:p>
          <a:p>
            <a:pPr>
              <a:spcBef>
                <a:spcPct val="20000"/>
              </a:spcBef>
              <a:defRPr/>
            </a:pPr>
            <a:endParaRPr kumimoji="1" lang="en-US" altLang="zh-CN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1812925" y="1717675"/>
            <a:ext cx="6111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kumimoji="1" lang="en-US" altLang="zh-CN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PH</a:t>
            </a:r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>
            <a:off x="2019300" y="5029200"/>
            <a:ext cx="4648200" cy="0"/>
          </a:xfrm>
          <a:prstGeom prst="line">
            <a:avLst/>
          </a:prstGeom>
          <a:noFill/>
          <a:ln w="38100">
            <a:solidFill>
              <a:srgbClr val="FF3300"/>
            </a:solidFill>
            <a:prstDash val="sysDot"/>
            <a:miter lim="800000"/>
            <a:headEnd/>
            <a:tailEnd/>
          </a:ln>
        </p:spPr>
        <p:txBody>
          <a:bodyPr wrap="none"/>
          <a:lstStyle/>
          <a:p>
            <a:pPr>
              <a:defRPr/>
            </a:pP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4" name="Line 10"/>
          <p:cNvSpPr>
            <a:spLocks noChangeShapeType="1"/>
          </p:cNvSpPr>
          <p:nvPr/>
        </p:nvSpPr>
        <p:spPr bwMode="auto">
          <a:xfrm>
            <a:off x="2057400" y="3352800"/>
            <a:ext cx="4648200" cy="0"/>
          </a:xfrm>
          <a:prstGeom prst="line">
            <a:avLst/>
          </a:prstGeom>
          <a:noFill/>
          <a:ln w="38100">
            <a:solidFill>
              <a:srgbClr val="FF3300"/>
            </a:solidFill>
            <a:prstDash val="sysDot"/>
            <a:miter lim="800000"/>
            <a:headEnd/>
            <a:tailEnd/>
          </a:ln>
        </p:spPr>
        <p:txBody>
          <a:bodyPr wrap="none"/>
          <a:lstStyle/>
          <a:p>
            <a:pPr>
              <a:defRPr/>
            </a:pP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5" name="AutoShape 11"/>
          <p:cNvSpPr>
            <a:spLocks/>
          </p:cNvSpPr>
          <p:nvPr/>
        </p:nvSpPr>
        <p:spPr bwMode="auto">
          <a:xfrm>
            <a:off x="6781800" y="3429000"/>
            <a:ext cx="152400" cy="1600200"/>
          </a:xfrm>
          <a:prstGeom prst="rightBrace">
            <a:avLst>
              <a:gd name="adj1" fmla="val 87500"/>
              <a:gd name="adj2" fmla="val 50000"/>
            </a:avLst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6948488" y="3789363"/>
            <a:ext cx="15113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kumimoji="1" lang="zh-CN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颜色突变范围</a:t>
            </a:r>
          </a:p>
        </p:txBody>
      </p:sp>
      <p:sp>
        <p:nvSpPr>
          <p:cNvPr id="55309" name="Rectangle 13"/>
          <p:cNvSpPr>
            <a:spLocks noChangeArrowheads="1"/>
          </p:cNvSpPr>
          <p:nvPr/>
        </p:nvSpPr>
        <p:spPr bwMode="auto">
          <a:xfrm>
            <a:off x="3563938" y="3357563"/>
            <a:ext cx="935037" cy="287337"/>
          </a:xfrm>
          <a:prstGeom prst="rect">
            <a:avLst/>
          </a:prstGeom>
          <a:gradFill rotWithShape="1">
            <a:gsLst>
              <a:gs pos="0">
                <a:srgbClr val="D50F3E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310" name="Text Box 14"/>
          <p:cNvSpPr txBox="1">
            <a:spLocks noChangeArrowheads="1"/>
          </p:cNvSpPr>
          <p:nvPr/>
        </p:nvSpPr>
        <p:spPr bwMode="auto">
          <a:xfrm>
            <a:off x="900113" y="404813"/>
            <a:ext cx="763428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kumimoji="1" lang="en-US" altLang="zh-CN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4.</a:t>
            </a:r>
            <a:r>
              <a:rPr kumimoji="1" lang="zh-CN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中和滴定曲线</a:t>
            </a:r>
          </a:p>
        </p:txBody>
      </p:sp>
      <p:grpSp>
        <p:nvGrpSpPr>
          <p:cNvPr id="52239" name="Group 15"/>
          <p:cNvGrpSpPr>
            <a:grpSpLocks/>
          </p:cNvGrpSpPr>
          <p:nvPr/>
        </p:nvGrpSpPr>
        <p:grpSpPr bwMode="auto">
          <a:xfrm>
            <a:off x="3563938" y="4705350"/>
            <a:ext cx="863600" cy="287338"/>
            <a:chOff x="2245" y="2750"/>
            <a:chExt cx="544" cy="181"/>
          </a:xfrm>
        </p:grpSpPr>
        <p:sp>
          <p:nvSpPr>
            <p:cNvPr id="55315" name="Rectangle 16"/>
            <p:cNvSpPr>
              <a:spLocks noChangeArrowheads="1"/>
            </p:cNvSpPr>
            <p:nvPr/>
          </p:nvSpPr>
          <p:spPr bwMode="auto">
            <a:xfrm>
              <a:off x="2245" y="2750"/>
              <a:ext cx="544" cy="181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hlink"/>
                </a:gs>
              </a:gsLst>
              <a:lin ang="5400000" scaled="1"/>
            </a:gra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5316" name="Line 17"/>
            <p:cNvSpPr>
              <a:spLocks noChangeShapeType="1"/>
            </p:cNvSpPr>
            <p:nvPr/>
          </p:nvSpPr>
          <p:spPr bwMode="auto">
            <a:xfrm>
              <a:off x="2245" y="2931"/>
              <a:ext cx="5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pPr>
                <a:defRPr/>
              </a:pPr>
              <a:endParaRPr lang="zh-CN" alt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6642" name="Line 18"/>
          <p:cNvSpPr>
            <a:spLocks noChangeShapeType="1"/>
          </p:cNvSpPr>
          <p:nvPr/>
        </p:nvSpPr>
        <p:spPr bwMode="auto">
          <a:xfrm flipV="1">
            <a:off x="3990975" y="3357563"/>
            <a:ext cx="76200" cy="1676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>
              <a:defRPr/>
            </a:pPr>
            <a:endParaRPr lang="zh-CN" altLang="en-US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313" name="Text Box 19"/>
          <p:cNvSpPr txBox="1">
            <a:spLocks noChangeArrowheads="1"/>
          </p:cNvSpPr>
          <p:nvPr/>
        </p:nvSpPr>
        <p:spPr bwMode="auto">
          <a:xfrm>
            <a:off x="2698750" y="3284538"/>
            <a:ext cx="865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黑体" pitchFamily="2" charset="-122"/>
              </a:rPr>
              <a:t>酚酞</a:t>
            </a:r>
          </a:p>
        </p:txBody>
      </p:sp>
      <p:sp>
        <p:nvSpPr>
          <p:cNvPr id="55314" name="Text Box 20"/>
          <p:cNvSpPr txBox="1">
            <a:spLocks noChangeArrowheads="1"/>
          </p:cNvSpPr>
          <p:nvPr/>
        </p:nvSpPr>
        <p:spPr bwMode="auto">
          <a:xfrm>
            <a:off x="2555875" y="4627563"/>
            <a:ext cx="1439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4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黑体" pitchFamily="2" charset="-122"/>
              </a:rPr>
              <a:t>甲基橙</a:t>
            </a:r>
          </a:p>
        </p:txBody>
      </p:sp>
    </p:spTree>
    <p:extLst>
      <p:ext uri="{BB962C8B-B14F-4D97-AF65-F5344CB8AC3E}">
        <p14:creationId xmlns:p14="http://schemas.microsoft.com/office/powerpoint/2010/main" val="16203596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utoUpdateAnimBg="0"/>
      <p:bldP spid="26631" grpId="0" autoUpdateAnimBg="0"/>
      <p:bldP spid="26632" grpId="0" autoUpdateAnimBg="0"/>
      <p:bldP spid="26635" grpId="0" animBg="1"/>
      <p:bldP spid="2663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30213" y="434975"/>
            <a:ext cx="8569325" cy="635000"/>
          </a:xfrm>
        </p:spPr>
        <p:txBody>
          <a:bodyPr/>
          <a:lstStyle/>
          <a:p>
            <a:pPr>
              <a:defRPr/>
            </a:pPr>
            <a:r>
              <a:rPr lang="en-US" altLang="zh-CN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5</a:t>
            </a:r>
            <a:r>
              <a:rPr lang="zh-CN" alt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、指示剂的选择及滴定终点的判断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9138"/>
            <a:ext cx="2555875" cy="69056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zh-CN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（</a:t>
            </a:r>
            <a:r>
              <a:rPr lang="en-US" altLang="zh-CN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）指示剂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413000" y="1768475"/>
            <a:ext cx="6480175" cy="1300163"/>
          </a:xfrm>
          <a:prstGeom prst="rect">
            <a:avLst/>
          </a:prstGeom>
          <a:solidFill>
            <a:srgbClr val="00FFCC"/>
          </a:solidFill>
          <a:ln w="9525">
            <a:solidFill>
              <a:srgbClr val="66FF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宋体" charset="-122"/>
              </a:rPr>
              <a:t>甲基橙    </a:t>
            </a:r>
            <a:r>
              <a:rPr kumimoji="1" lang="en-US" altLang="zh-CN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宋体" charset="-122"/>
              </a:rPr>
              <a:t>3.1-4.4    </a:t>
            </a:r>
            <a:r>
              <a:rPr kumimoji="1"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宋体" charset="-122"/>
              </a:rPr>
              <a:t>红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宋体" charset="-122"/>
              </a:rPr>
              <a:t>－</a:t>
            </a:r>
            <a:r>
              <a:rPr kumimoji="1" lang="zh-CN" altLang="en-US" sz="36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宋体" charset="-122"/>
              </a:rPr>
              <a:t>橙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宋体" charset="-122"/>
              </a:rPr>
              <a:t>－</a:t>
            </a:r>
            <a:r>
              <a:rPr kumimoji="1" lang="zh-CN" alt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宋体" charset="-122"/>
              </a:rPr>
              <a:t>黄</a:t>
            </a:r>
          </a:p>
          <a:p>
            <a:pPr>
              <a:spcBef>
                <a:spcPct val="20000"/>
              </a:spcBef>
              <a:defRPr/>
            </a:pP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宋体" charset="-122"/>
              </a:rPr>
              <a:t>酚酞         </a:t>
            </a:r>
            <a:r>
              <a:rPr kumimoji="1" lang="en-US" altLang="zh-CN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宋体" charset="-122"/>
              </a:rPr>
              <a:t>8-10       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宋体" charset="-122"/>
              </a:rPr>
              <a:t>无－</a:t>
            </a:r>
            <a:r>
              <a:rPr kumimoji="1" lang="zh-CN" altLang="en-US" sz="3600" b="1" dirty="0">
                <a:solidFill>
                  <a:srgbClr val="FA6C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宋体" charset="-122"/>
              </a:rPr>
              <a:t>粉红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0" y="4076700"/>
            <a:ext cx="84248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（</a:t>
            </a:r>
            <a:r>
              <a:rPr kumimoji="1" lang="en-US" altLang="zh-C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2</a:t>
            </a:r>
            <a:r>
              <a:rPr kumimoji="1"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）滴定终点的判断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430213" y="4868863"/>
            <a:ext cx="87137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4800" b="1" baseline="-25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49" charset="-122"/>
              </a:rPr>
              <a:t>指示剂的颜色发生突变并且</a:t>
            </a:r>
            <a:r>
              <a:rPr kumimoji="1" lang="zh-CN" altLang="en-US" sz="48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49" charset="-122"/>
              </a:rPr>
              <a:t>半分钟</a:t>
            </a:r>
            <a:r>
              <a:rPr kumimoji="1" lang="zh-CN" altLang="en-US" sz="4800" b="1" baseline="-25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49" charset="-122"/>
              </a:rPr>
              <a:t>不变色即达到滴定终点，终点的判断是滴定实验是否成功的关键。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140200" y="3213100"/>
            <a:ext cx="26289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defRPr/>
            </a:pPr>
            <a:r>
              <a:rPr lang="zh-CN" altLang="en-US" sz="3000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  <a:cs typeface="+mj-cs"/>
              </a:rPr>
              <a:t>原则：</a:t>
            </a:r>
            <a:r>
              <a:rPr lang="zh-CN" altLang="en-US" sz="3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  <a:cs typeface="+mj-cs"/>
              </a:rPr>
              <a:t>浅入深</a:t>
            </a:r>
          </a:p>
        </p:txBody>
      </p:sp>
    </p:spTree>
    <p:extLst>
      <p:ext uri="{BB962C8B-B14F-4D97-AF65-F5344CB8AC3E}">
        <p14:creationId xmlns:p14="http://schemas.microsoft.com/office/powerpoint/2010/main" val="25993783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5124" grpId="0" animBg="1"/>
      <p:bldP spid="5126" grpId="0"/>
      <p:bldP spid="5128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23863" y="1067480"/>
            <a:ext cx="6884987" cy="765175"/>
          </a:xfrm>
        </p:spPr>
        <p:txBody>
          <a:bodyPr/>
          <a:lstStyle/>
          <a:p>
            <a:pPr>
              <a:defRPr/>
            </a:pPr>
            <a:r>
              <a:rPr lang="en-US" altLang="zh-CN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6</a:t>
            </a:r>
            <a:r>
              <a:rPr lang="zh-CN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、滴定管的使用准备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2624817"/>
            <a:ext cx="7561263" cy="3240088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kumimoji="1" lang="en-US" altLang="zh-CN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(1)</a:t>
            </a:r>
            <a:r>
              <a:rPr kumimoji="1"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检查是否漏水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kumimoji="1" lang="en-US" altLang="zh-CN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(2)</a:t>
            </a:r>
            <a:r>
              <a:rPr kumimoji="1"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洗涤：先水洗，再用待装液润洗</a:t>
            </a:r>
            <a:r>
              <a:rPr kumimoji="1" lang="en-US" altLang="zh-CN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2-3</a:t>
            </a:r>
            <a:r>
              <a:rPr kumimoji="1"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次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kumimoji="1" lang="en-US" altLang="zh-CN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(3)</a:t>
            </a:r>
            <a:r>
              <a:rPr kumimoji="1"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排气泡，调液面：先装入液体至</a:t>
            </a:r>
            <a:r>
              <a:rPr kumimoji="1"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黑体" pitchFamily="2" charset="-122"/>
              </a:rPr>
              <a:t>“</a:t>
            </a:r>
            <a:r>
              <a:rPr kumimoji="1" lang="en-US" altLang="zh-CN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0</a:t>
            </a:r>
            <a:r>
              <a:rPr kumimoji="1" lang="en-US" altLang="zh-CN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黑体" pitchFamily="2" charset="-122"/>
              </a:rPr>
              <a:t>”</a:t>
            </a:r>
            <a:r>
              <a:rPr kumimoji="1"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刻度以上</a:t>
            </a:r>
            <a:r>
              <a:rPr kumimoji="1" lang="en-US" altLang="zh-CN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2-3</a:t>
            </a:r>
            <a:r>
              <a:rPr kumimoji="1"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厘米处，排净气泡后调整液面到</a:t>
            </a:r>
            <a:r>
              <a:rPr kumimoji="1"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黑体" pitchFamily="2" charset="-122"/>
              </a:rPr>
              <a:t>“</a:t>
            </a:r>
            <a:r>
              <a:rPr kumimoji="1" lang="en-US" altLang="zh-CN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0</a:t>
            </a:r>
            <a:r>
              <a:rPr kumimoji="1" lang="en-US" altLang="zh-CN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黑体" pitchFamily="2" charset="-122"/>
              </a:rPr>
              <a:t>”</a:t>
            </a:r>
            <a:r>
              <a:rPr kumimoji="1"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或</a:t>
            </a:r>
            <a:r>
              <a:rPr kumimoji="1"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黑体" pitchFamily="2" charset="-122"/>
              </a:rPr>
              <a:t>“</a:t>
            </a:r>
            <a:r>
              <a:rPr kumimoji="1" lang="en-US" altLang="zh-CN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0</a:t>
            </a:r>
            <a:r>
              <a:rPr kumimoji="1" lang="en-US" altLang="zh-CN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黑体" pitchFamily="2" charset="-122"/>
              </a:rPr>
              <a:t>”</a:t>
            </a:r>
            <a:r>
              <a:rPr kumimoji="1"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以下，平视记下刻度，</a:t>
            </a:r>
          </a:p>
        </p:txBody>
      </p:sp>
    </p:spTree>
    <p:extLst>
      <p:ext uri="{BB962C8B-B14F-4D97-AF65-F5344CB8AC3E}">
        <p14:creationId xmlns:p14="http://schemas.microsoft.com/office/powerpoint/2010/main" val="1533404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539750" y="260350"/>
            <a:ext cx="2873375" cy="64135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en-US" altLang="zh-CN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7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、实验步骤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611188" y="1125538"/>
            <a:ext cx="7777162" cy="497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(1)</a:t>
            </a:r>
            <a:r>
              <a:rPr kumimoji="1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查漏</a:t>
            </a:r>
            <a:endParaRPr kumimoji="1" lang="zh-CN" alt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50000"/>
              </a:spcBef>
              <a:defRPr/>
            </a:pPr>
            <a:r>
              <a:rPr kumimoji="1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滴定管是否漏水、旋塞转动是否灵活</a:t>
            </a:r>
          </a:p>
          <a:p>
            <a:pPr>
              <a:spcBef>
                <a:spcPct val="50000"/>
              </a:spcBef>
              <a:defRPr/>
            </a:pPr>
            <a:r>
              <a:rPr kumimoji="1" lang="en-US" altLang="zh-CN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(2)</a:t>
            </a:r>
            <a:r>
              <a:rPr kumimoji="1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洗涤</a:t>
            </a:r>
            <a:endParaRPr kumimoji="1" lang="zh-CN" alt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  <a:p>
            <a:pPr>
              <a:spcBef>
                <a:spcPct val="50000"/>
              </a:spcBef>
              <a:defRPr/>
            </a:pPr>
            <a:r>
              <a:rPr kumimoji="1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滴定管：</a:t>
            </a:r>
          </a:p>
          <a:p>
            <a:pPr>
              <a:spcBef>
                <a:spcPct val="50000"/>
              </a:spcBef>
              <a:defRPr/>
            </a:pPr>
            <a:r>
              <a:rPr kumimoji="1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用蒸馏水洗→然后用待装液润洗</a:t>
            </a:r>
            <a:r>
              <a:rPr kumimoji="1" lang="en-US" altLang="zh-CN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2</a:t>
            </a:r>
            <a:r>
              <a:rPr kumimoji="1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～</a:t>
            </a:r>
            <a:r>
              <a:rPr kumimoji="1" lang="en-US" altLang="zh-CN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3</a:t>
            </a:r>
            <a:r>
              <a:rPr kumimoji="1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次。</a:t>
            </a:r>
          </a:p>
          <a:p>
            <a:pPr>
              <a:spcBef>
                <a:spcPct val="50000"/>
              </a:spcBef>
              <a:defRPr/>
            </a:pPr>
            <a:r>
              <a:rPr kumimoji="1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锥形瓶：</a:t>
            </a:r>
          </a:p>
          <a:p>
            <a:pPr>
              <a:spcBef>
                <a:spcPct val="50000"/>
              </a:spcBef>
              <a:defRPr/>
            </a:pPr>
            <a:r>
              <a:rPr kumimoji="1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蒸馏水清洗</a:t>
            </a:r>
            <a:r>
              <a:rPr kumimoji="1" lang="en-US" altLang="zh-CN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2</a:t>
            </a:r>
            <a:r>
              <a:rPr kumimoji="1" lang="en-US" altLang="zh-CN" sz="3200" b="1" baseline="-250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~</a:t>
            </a:r>
            <a:r>
              <a:rPr kumimoji="1" lang="en-US" altLang="zh-CN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3</a:t>
            </a:r>
            <a:r>
              <a:rPr kumimoji="1" lang="zh-CN" alt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次（不能用待盛液润洗）</a:t>
            </a:r>
          </a:p>
        </p:txBody>
      </p:sp>
    </p:spTree>
    <p:extLst>
      <p:ext uri="{BB962C8B-B14F-4D97-AF65-F5344CB8AC3E}">
        <p14:creationId xmlns:p14="http://schemas.microsoft.com/office/powerpoint/2010/main" val="19869571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Safety</a:t>
            </a:r>
            <a:endParaRPr lang="zh-CN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2276002"/>
            <a:ext cx="8296986" cy="4056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basic safety rules</a:t>
            </a:r>
          </a:p>
          <a:p>
            <a:pPr marL="0" indent="0">
              <a:buNone/>
            </a:pPr>
            <a:endParaRPr lang="en-US" altLang="zh-CN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dirty="0"/>
              <a:t>Wear safety goggles</a:t>
            </a:r>
          </a:p>
          <a:p>
            <a:r>
              <a:rPr lang="en-US" altLang="zh-CN" dirty="0"/>
              <a:t>When diluting an acid, always add the </a:t>
            </a:r>
            <a:r>
              <a:rPr lang="en-US" altLang="zh-CN" b="1" dirty="0"/>
              <a:t>acid to water</a:t>
            </a:r>
            <a:r>
              <a:rPr lang="en-US" altLang="zh-CN" dirty="0"/>
              <a:t>.</a:t>
            </a:r>
          </a:p>
          <a:p>
            <a:r>
              <a:rPr lang="en-US" altLang="zh-CN" dirty="0"/>
              <a:t>Always work with good ventilation</a:t>
            </a:r>
            <a:r>
              <a:rPr lang="zh-CN" altLang="en-US" dirty="0"/>
              <a:t>通风设备</a:t>
            </a:r>
            <a:r>
              <a:rPr lang="en-US" altLang="zh-CN" dirty="0"/>
              <a:t>.</a:t>
            </a:r>
          </a:p>
          <a:p>
            <a:r>
              <a:rPr lang="en-US" altLang="zh-CN" dirty="0"/>
              <a:t>When heating substance, do it slowly.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0" y="1505674"/>
            <a:ext cx="9144000" cy="25248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69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052513"/>
            <a:ext cx="2808288" cy="6334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kumimoji="1" lang="en-US" altLang="zh-CN" sz="44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(3)</a:t>
            </a:r>
            <a:r>
              <a:rPr kumimoji="1" lang="zh-CN" altLang="en-US" sz="44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装液</a:t>
            </a:r>
            <a:endParaRPr kumimoji="1" lang="zh-CN" altLang="en-US" sz="4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205038"/>
            <a:ext cx="8424863" cy="3600450"/>
          </a:xfrm>
        </p:spPr>
        <p:txBody>
          <a:bodyPr/>
          <a:lstStyle/>
          <a:p>
            <a:pPr>
              <a:defRPr/>
            </a:pP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滴定管中装入</a:t>
            </a:r>
            <a:r>
              <a:rPr kumimoji="1"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待测液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→挤气泡→调液面→记下起始读数→放液至锥形瓶→记录终点读数→滴入指示剂</a:t>
            </a:r>
          </a:p>
          <a:p>
            <a:pPr>
              <a:defRPr/>
            </a:pP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滴定管中装入</a:t>
            </a:r>
            <a:r>
              <a:rPr kumimoji="1"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标准液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→挤气泡→调液面→记下起始读数</a:t>
            </a:r>
            <a:endParaRPr lang="zh-CN" altLang="en-US" sz="36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44055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50825" y="476250"/>
            <a:ext cx="8497888" cy="585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defRPr/>
            </a:pPr>
            <a:r>
              <a:rPr kumimoji="1" lang="en-US" altLang="zh-CN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(4)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滴定</a:t>
            </a:r>
            <a:endParaRPr kumimoji="1" lang="zh-CN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marL="457200" indent="-457200">
              <a:buFontTx/>
              <a:buChar char="•"/>
              <a:defRPr/>
            </a:pPr>
            <a:r>
              <a:rPr kumimoji="1"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右手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持锥形瓶颈部，向同一方向作圆周运动</a:t>
            </a:r>
          </a:p>
          <a:p>
            <a:pPr marL="457200" indent="-457200">
              <a:defRPr/>
            </a:pPr>
            <a:r>
              <a:rPr kumimoji="1" lang="en-US" altLang="zh-C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. </a:t>
            </a:r>
            <a:r>
              <a:rPr kumimoji="1"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左手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控制活塞（或玻璃球）</a:t>
            </a:r>
          </a:p>
          <a:p>
            <a:pPr marL="457200" indent="-457200">
              <a:buFontTx/>
              <a:buChar char="•"/>
              <a:defRPr/>
            </a:pP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滴加速度先快后慢</a:t>
            </a:r>
          </a:p>
          <a:p>
            <a:pPr marL="457200" indent="-457200">
              <a:buFontTx/>
              <a:buChar char="•"/>
              <a:defRPr/>
            </a:pPr>
            <a:r>
              <a:rPr kumimoji="1"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视线注视锥形瓶中溶液颜色变化</a:t>
            </a:r>
          </a:p>
          <a:p>
            <a:pPr marL="457200" indent="-457200">
              <a:defRPr/>
            </a:pPr>
            <a:r>
              <a:rPr kumimoji="1" lang="en-US" altLang="zh-CN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.</a:t>
            </a:r>
            <a:r>
              <a:rPr kumimoji="1" lang="en-US" altLang="zh-C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 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指示剂变色后，</a:t>
            </a:r>
            <a:r>
              <a:rPr kumimoji="1"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半分钟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颜色不变，到达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49" charset="-122"/>
              </a:rPr>
              <a:t>滴定终点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，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再读数。</a:t>
            </a:r>
          </a:p>
          <a:p>
            <a:pPr marL="457200" indent="-457200">
              <a:defRPr/>
            </a:pPr>
            <a:r>
              <a:rPr kumimoji="1" lang="en-US" altLang="zh-CN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.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复滴</a:t>
            </a:r>
            <a:r>
              <a:rPr kumimoji="1" lang="en-US" altLang="zh-CN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2~3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次，记录数据。</a:t>
            </a:r>
          </a:p>
        </p:txBody>
      </p:sp>
    </p:spTree>
    <p:extLst>
      <p:ext uri="{BB962C8B-B14F-4D97-AF65-F5344CB8AC3E}">
        <p14:creationId xmlns:p14="http://schemas.microsoft.com/office/powerpoint/2010/main" val="2756251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8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50825" y="476250"/>
            <a:ext cx="8497888" cy="585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defRPr/>
            </a:pPr>
            <a:r>
              <a:rPr kumimoji="1" lang="en-US" altLang="zh-CN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(4)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滴定</a:t>
            </a:r>
            <a:endParaRPr kumimoji="1" lang="zh-CN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黑体" pitchFamily="49" charset="-122"/>
            </a:endParaRPr>
          </a:p>
          <a:p>
            <a:pPr marL="457200" indent="-457200">
              <a:buFontTx/>
              <a:buChar char="•"/>
              <a:defRPr/>
            </a:pPr>
            <a:r>
              <a:rPr kumimoji="1"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右手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持锥形瓶颈部，向同一方向作圆周运动</a:t>
            </a:r>
          </a:p>
          <a:p>
            <a:pPr marL="457200" indent="-457200">
              <a:defRPr/>
            </a:pPr>
            <a:r>
              <a:rPr kumimoji="1" lang="en-US" altLang="zh-C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. </a:t>
            </a:r>
            <a:r>
              <a:rPr kumimoji="1"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左手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控制活塞（或玻璃球）</a:t>
            </a:r>
          </a:p>
          <a:p>
            <a:pPr marL="457200" indent="-457200">
              <a:buFontTx/>
              <a:buChar char="•"/>
              <a:defRPr/>
            </a:pP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滴加速度先快后慢</a:t>
            </a:r>
          </a:p>
          <a:p>
            <a:pPr marL="457200" indent="-457200">
              <a:buFontTx/>
              <a:buChar char="•"/>
              <a:defRPr/>
            </a:pPr>
            <a:r>
              <a:rPr kumimoji="1"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视线注视锥形瓶中溶液颜色变化</a:t>
            </a:r>
          </a:p>
          <a:p>
            <a:pPr marL="457200" indent="-457200">
              <a:defRPr/>
            </a:pPr>
            <a:r>
              <a:rPr kumimoji="1" lang="en-US" altLang="zh-CN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.</a:t>
            </a:r>
            <a:r>
              <a:rPr kumimoji="1" lang="en-US" altLang="zh-CN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 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指示剂变色后，</a:t>
            </a:r>
            <a:r>
              <a:rPr kumimoji="1"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半分钟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颜色不变，到达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黑体" pitchFamily="49" charset="-122"/>
              </a:rPr>
              <a:t>滴定终点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宋体" charset="-122"/>
              </a:rPr>
              <a:t>，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再读数。</a:t>
            </a:r>
          </a:p>
          <a:p>
            <a:pPr marL="457200" indent="-457200">
              <a:defRPr/>
            </a:pPr>
            <a:r>
              <a:rPr kumimoji="1" lang="en-US" altLang="zh-CN" sz="5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.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复滴</a:t>
            </a:r>
            <a:r>
              <a:rPr kumimoji="1" lang="en-US" altLang="zh-CN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2~3</a:t>
            </a:r>
            <a:r>
              <a:rPr kumimoji="1" lang="zh-CN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</a:rPr>
              <a:t>次，记录数据。</a:t>
            </a:r>
          </a:p>
        </p:txBody>
      </p:sp>
    </p:spTree>
    <p:extLst>
      <p:ext uri="{BB962C8B-B14F-4D97-AF65-F5344CB8AC3E}">
        <p14:creationId xmlns:p14="http://schemas.microsoft.com/office/powerpoint/2010/main" val="29555979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8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684213" y="252413"/>
            <a:ext cx="8351837" cy="584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1"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实验：用</a:t>
            </a:r>
            <a:r>
              <a:rPr kumimoji="1" lang="en-US" altLang="zh-C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0.10mol/L</a:t>
            </a:r>
            <a:r>
              <a:rPr kumimoji="1"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的</a:t>
            </a:r>
            <a:r>
              <a:rPr kumimoji="1" lang="en-US" altLang="zh-CN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NaOH</a:t>
            </a:r>
            <a:r>
              <a:rPr kumimoji="1" lang="zh-CN" alt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溶液滴定稀盐酸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611188" y="1125538"/>
            <a:ext cx="7777162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(1)</a:t>
            </a:r>
            <a:r>
              <a:rPr kumimoji="1"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查漏</a:t>
            </a:r>
            <a:endParaRPr kumimoji="1"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>
              <a:spcBef>
                <a:spcPct val="50000"/>
              </a:spcBef>
              <a:defRPr/>
            </a:pPr>
            <a:r>
              <a:rPr kumimoji="1"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(2)</a:t>
            </a:r>
            <a:r>
              <a:rPr kumimoji="1"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洗涤（滴定管，锥形瓶，润洗）</a:t>
            </a:r>
            <a:endParaRPr kumimoji="1"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11188" y="2349500"/>
            <a:ext cx="6985000" cy="633413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kumimoji="1" lang="en-US" altLang="zh-CN" sz="2800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(3)</a:t>
            </a:r>
            <a:r>
              <a:rPr kumimoji="1" lang="zh-CN" altLang="en-US" sz="2800" b="1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+mj-cs"/>
              </a:rPr>
              <a:t>装液（待测液，标准液，指示剂）</a:t>
            </a:r>
            <a:endParaRPr kumimoji="1" lang="zh-CN" altLang="en-US" sz="2800" b="1" kern="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11188" y="2914650"/>
            <a:ext cx="8137525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defRPr/>
            </a:pPr>
            <a:r>
              <a:rPr kumimoji="1"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(4)</a:t>
            </a:r>
            <a:r>
              <a:rPr kumimoji="1"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滴定</a:t>
            </a:r>
            <a:endParaRPr kumimoji="1"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defRPr/>
            </a:pP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右手</a:t>
            </a:r>
            <a:r>
              <a:rPr kumimoji="1"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持锥形瓶颈部，向同一方向作圆周运动</a:t>
            </a:r>
          </a:p>
          <a:p>
            <a:pPr marL="457200" indent="-457200">
              <a:defRPr/>
            </a:pP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左手</a:t>
            </a:r>
            <a:r>
              <a:rPr kumimoji="1"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控制活塞（或玻璃球）</a:t>
            </a:r>
          </a:p>
          <a:p>
            <a:pPr marL="457200" indent="-457200">
              <a:defRPr/>
            </a:pPr>
            <a:r>
              <a:rPr kumimoji="1"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滴加速度先快后慢</a:t>
            </a:r>
          </a:p>
          <a:p>
            <a:pPr marL="457200" indent="-457200">
              <a:defRPr/>
            </a:pP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视线注视锥形瓶中溶液颜色变化</a:t>
            </a:r>
          </a:p>
          <a:p>
            <a:pPr marL="457200" indent="-457200">
              <a:defRPr/>
            </a:pPr>
            <a:r>
              <a:rPr kumimoji="1"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指示剂变色后，</a:t>
            </a:r>
            <a:r>
              <a:rPr kumimoji="1"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半分钟</a:t>
            </a:r>
            <a:r>
              <a:rPr kumimoji="1"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颜色不变，到达滴定终点，</a:t>
            </a:r>
            <a:endParaRPr kumimoji="1" lang="en-US" altLang="zh-CN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marL="457200" indent="-457200">
              <a:defRPr/>
            </a:pPr>
            <a:r>
              <a:rPr kumimoji="1"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再读数。</a:t>
            </a:r>
          </a:p>
          <a:p>
            <a:pPr marL="457200" indent="-457200">
              <a:defRPr/>
            </a:pPr>
            <a:r>
              <a:rPr kumimoji="1"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复滴</a:t>
            </a:r>
            <a:r>
              <a:rPr kumimoji="1" lang="en-US" altLang="zh-C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2-3</a:t>
            </a:r>
            <a:r>
              <a:rPr kumimoji="1" lang="zh-CN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次，记录数据。</a:t>
            </a:r>
          </a:p>
        </p:txBody>
      </p:sp>
    </p:spTree>
    <p:extLst>
      <p:ext uri="{BB962C8B-B14F-4D97-AF65-F5344CB8AC3E}">
        <p14:creationId xmlns:p14="http://schemas.microsoft.com/office/powerpoint/2010/main" val="2529237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114" y="365126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Accuracy  </a:t>
            </a:r>
            <a:r>
              <a:rPr lang="zh-CN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准确度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5695" y="2068902"/>
            <a:ext cx="8788305" cy="4351338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rules for ensuring the accuracy of experimental results:</a:t>
            </a:r>
          </a:p>
          <a:p>
            <a:pPr marL="0" indent="0">
              <a:buNone/>
            </a:pPr>
            <a:endParaRPr lang="en-US" altLang="zh-CN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titrating, rinse the </a:t>
            </a:r>
            <a:r>
              <a:rPr lang="en-US" altLang="zh-CN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buret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/burette 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（润洗滴定管）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solution to be used in the titration instead of water.</a:t>
            </a:r>
          </a:p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Don’t contaminate your chemicals.</a:t>
            </a:r>
          </a:p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conscious of significant figures.</a:t>
            </a:r>
          </a:p>
        </p:txBody>
      </p:sp>
      <p:sp>
        <p:nvSpPr>
          <p:cNvPr id="4" name="矩形 3"/>
          <p:cNvSpPr/>
          <p:nvPr/>
        </p:nvSpPr>
        <p:spPr>
          <a:xfrm>
            <a:off x="0" y="1505674"/>
            <a:ext cx="9144000" cy="25248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64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24821" y="407951"/>
            <a:ext cx="7898266" cy="651591"/>
          </a:xfrm>
        </p:spPr>
        <p:txBody>
          <a:bodyPr>
            <a:noAutofit/>
          </a:bodyPr>
          <a:lstStyle/>
          <a:p>
            <a:pPr algn="ctr"/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accuracy </a:t>
            </a:r>
            <a:r>
              <a:rPr lang="zh-CN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准确度</a:t>
            </a:r>
            <a:r>
              <a:rPr lang="en-US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precision</a:t>
            </a:r>
            <a:r>
              <a:rPr lang="zh-CN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精确度</a:t>
            </a:r>
            <a:endParaRPr lang="zh-CN" altLang="en-US" sz="4000" dirty="0"/>
          </a:p>
        </p:txBody>
      </p:sp>
      <p:sp>
        <p:nvSpPr>
          <p:cNvPr id="4" name="矩形 3"/>
          <p:cNvSpPr/>
          <p:nvPr/>
        </p:nvSpPr>
        <p:spPr>
          <a:xfrm>
            <a:off x="0" y="1505674"/>
            <a:ext cx="9144000" cy="25248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34048" t="26340" r="27020" b="38145"/>
          <a:stretch/>
        </p:blipFill>
        <p:spPr>
          <a:xfrm>
            <a:off x="1962572" y="1825624"/>
            <a:ext cx="5184867" cy="265928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l="15418" t="63443" r="31259" b="6200"/>
          <a:stretch/>
        </p:blipFill>
        <p:spPr>
          <a:xfrm>
            <a:off x="1830735" y="4748875"/>
            <a:ext cx="5886437" cy="188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1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Significant Figures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有效数字</a:t>
            </a:r>
          </a:p>
        </p:txBody>
      </p:sp>
      <p:sp>
        <p:nvSpPr>
          <p:cNvPr id="4" name="矩形 3"/>
          <p:cNvSpPr/>
          <p:nvPr/>
        </p:nvSpPr>
        <p:spPr>
          <a:xfrm>
            <a:off x="0" y="1505674"/>
            <a:ext cx="9144000" cy="25248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13411" t="40466" r="28136" b="6994"/>
          <a:stretch/>
        </p:blipFill>
        <p:spPr>
          <a:xfrm>
            <a:off x="1181965" y="1758156"/>
            <a:ext cx="6265549" cy="316626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DA7C9E5-2F36-48E9-9F94-CF3AF51156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87" t="41022" r="29586" b="29216"/>
          <a:stretch/>
        </p:blipFill>
        <p:spPr>
          <a:xfrm>
            <a:off x="1181965" y="4924425"/>
            <a:ext cx="6329698" cy="180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6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D10C481-6CF5-49BC-BB01-C0E1CA2162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77" t="83528" r="15960"/>
          <a:stretch/>
        </p:blipFill>
        <p:spPr>
          <a:xfrm>
            <a:off x="195977" y="5174740"/>
            <a:ext cx="8752046" cy="12219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ACA6A78-7982-434B-BFD1-AFFB66100D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77" t="64959" r="15960" b="18569"/>
          <a:stretch/>
        </p:blipFill>
        <p:spPr>
          <a:xfrm>
            <a:off x="195977" y="3619500"/>
            <a:ext cx="8752046" cy="122192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4F5E233-5FE8-4094-A021-CB1823DB20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77" t="34871" r="15960" b="48657"/>
          <a:stretch/>
        </p:blipFill>
        <p:spPr>
          <a:xfrm>
            <a:off x="195977" y="461338"/>
            <a:ext cx="8752046" cy="122192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3091614-F079-4771-A5A2-A77F4D79E5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11" t="54290" r="32832" b="35952"/>
          <a:stretch/>
        </p:blipFill>
        <p:spPr>
          <a:xfrm>
            <a:off x="2311400" y="1927478"/>
            <a:ext cx="4267200" cy="72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07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Method of Separation</a:t>
            </a:r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1505674"/>
            <a:ext cx="9144000" cy="25248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l="14303" t="29514" r="32375" b="8978"/>
          <a:stretch/>
        </p:blipFill>
        <p:spPr>
          <a:xfrm>
            <a:off x="1001486" y="2053772"/>
            <a:ext cx="7407808" cy="4804228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582060" y="2670497"/>
            <a:ext cx="10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过滤</a:t>
            </a:r>
          </a:p>
        </p:txBody>
      </p:sp>
    </p:spTree>
    <p:extLst>
      <p:ext uri="{BB962C8B-B14F-4D97-AF65-F5344CB8AC3E}">
        <p14:creationId xmlns:p14="http://schemas.microsoft.com/office/powerpoint/2010/main" val="159788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505674"/>
            <a:ext cx="9144000" cy="25248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14663" t="29480" r="31817" b="6398"/>
          <a:stretch/>
        </p:blipFill>
        <p:spPr>
          <a:xfrm>
            <a:off x="898528" y="1816213"/>
            <a:ext cx="7375971" cy="4968535"/>
          </a:xfrm>
          <a:prstGeom prst="rect">
            <a:avLst/>
          </a:prstGeom>
        </p:spPr>
      </p:pic>
      <p:sp>
        <p:nvSpPr>
          <p:cNvPr id="6" name="标题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Method of Separation</a:t>
            </a:r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2745806" y="1729129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蒸馏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11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505674"/>
            <a:ext cx="9144000" cy="25248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206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15085" t="29514" r="33044" b="8582"/>
          <a:stretch/>
        </p:blipFill>
        <p:spPr>
          <a:xfrm>
            <a:off x="916046" y="1843089"/>
            <a:ext cx="7311907" cy="4906054"/>
          </a:xfrm>
          <a:prstGeom prst="rect">
            <a:avLst/>
          </a:prstGeom>
        </p:spPr>
      </p:pic>
      <p:sp>
        <p:nvSpPr>
          <p:cNvPr id="6" name="标题 1"/>
          <p:cNvSpPr txBox="1">
            <a:spLocks/>
          </p:cNvSpPr>
          <p:nvPr/>
        </p:nvSpPr>
        <p:spPr>
          <a:xfrm>
            <a:off x="781050" y="5175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Method of Separation</a:t>
            </a:r>
            <a:endParaRPr lang="zh-CN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8713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809</Words>
  <Application>Microsoft Office PowerPoint</Application>
  <PresentationFormat>全屏显示(4:3)</PresentationFormat>
  <Paragraphs>119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黑体</vt:lpstr>
      <vt:lpstr>宋体</vt:lpstr>
      <vt:lpstr>Arial</vt:lpstr>
      <vt:lpstr>Calibri</vt:lpstr>
      <vt:lpstr>Calibri Light</vt:lpstr>
      <vt:lpstr>Tahoma</vt:lpstr>
      <vt:lpstr>Times New Roman</vt:lpstr>
      <vt:lpstr>Wingdings</vt:lpstr>
      <vt:lpstr>Office 主题</vt:lpstr>
      <vt:lpstr>Experiment </vt:lpstr>
      <vt:lpstr>1. Safety</vt:lpstr>
      <vt:lpstr>2. Accuracy  准确度</vt:lpstr>
      <vt:lpstr>accuracy 准确度&amp; precision精确度</vt:lpstr>
      <vt:lpstr>3. Significant Figures有效数字</vt:lpstr>
      <vt:lpstr>PowerPoint 演示文稿</vt:lpstr>
      <vt:lpstr>4. Method of Separation</vt:lpstr>
      <vt:lpstr>PowerPoint 演示文稿</vt:lpstr>
      <vt:lpstr>PowerPoint 演示文稿</vt:lpstr>
      <vt:lpstr>5. Titration滴定</vt:lpstr>
      <vt:lpstr>6. Laboratory  Equipment</vt:lpstr>
      <vt:lpstr>6.Laboratory  Equipment</vt:lpstr>
      <vt:lpstr>6.Laboratory  Equipment</vt:lpstr>
      <vt:lpstr>PowerPoint 演示文稿</vt:lpstr>
      <vt:lpstr>3、实验仪器</vt:lpstr>
      <vt:lpstr>PowerPoint 演示文稿</vt:lpstr>
      <vt:lpstr>5、指示剂的选择及滴定终点的判断</vt:lpstr>
      <vt:lpstr>6、滴定管的使用准备</vt:lpstr>
      <vt:lpstr>PowerPoint 演示文稿</vt:lpstr>
      <vt:lpstr>(3)装液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Experiment </dc:title>
  <dc:creator>wang</dc:creator>
  <cp:lastModifiedBy>王长春</cp:lastModifiedBy>
  <cp:revision>25</cp:revision>
  <dcterms:created xsi:type="dcterms:W3CDTF">2015-12-13T08:12:30Z</dcterms:created>
  <dcterms:modified xsi:type="dcterms:W3CDTF">2017-11-29T05:35:16Z</dcterms:modified>
</cp:coreProperties>
</file>