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6" r:id="rId2"/>
    <p:sldId id="323" r:id="rId3"/>
    <p:sldId id="333" r:id="rId4"/>
    <p:sldId id="338" r:id="rId5"/>
    <p:sldId id="291" r:id="rId6"/>
    <p:sldId id="334" r:id="rId7"/>
    <p:sldId id="335" r:id="rId8"/>
    <p:sldId id="339" r:id="rId9"/>
    <p:sldId id="325" r:id="rId10"/>
    <p:sldId id="307" r:id="rId11"/>
    <p:sldId id="31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0EF0"/>
    <a:srgbClr val="9900FF"/>
    <a:srgbClr val="FFFF99"/>
    <a:srgbClr val="FFFF00"/>
    <a:srgbClr val="CC99FF"/>
    <a:srgbClr val="00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71379" autoAdjust="0"/>
  </p:normalViewPr>
  <p:slideViewPr>
    <p:cSldViewPr>
      <p:cViewPr varScale="1">
        <p:scale>
          <a:sx n="61" d="100"/>
          <a:sy n="61" d="100"/>
        </p:scale>
        <p:origin x="208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7.png"/><Relationship Id="rId4" Type="http://schemas.openxmlformats.org/officeDocument/2006/relationships/image" Target="../media/image6.jpeg"/><Relationship Id="rId9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6" name="Picture 6" descr="https://timgsa.baidu.com/timg?image&amp;quality=80&amp;size=b10000_10000&amp;sec=1495677030&amp;di=f077dc8d4c7264f2a5765c8555922ae8&amp;src=http://dl.bizhi.sogou.com/images/2013/05/15/3386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4"/>
            <a:ext cx="9180512" cy="6885384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1051" y="4158208"/>
            <a:ext cx="8352928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§10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磁学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(Magnetism)</a:t>
            </a:r>
            <a:endParaRPr lang="zh-CN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92881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10.2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磁场对电流的作用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§10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磁学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10.2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磁场对电流的作用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289918" y="1059191"/>
            <a:ext cx="3273970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安培力 </a:t>
            </a:r>
            <a:r>
              <a:rPr kumimoji="0" lang="en-US" altLang="zh-CN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(Ampere Force)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285720" y="1700808"/>
            <a:ext cx="4790336" cy="43945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通电导体在磁场中受到的力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739775" y="2727970"/>
            <a:ext cx="1060450" cy="360000"/>
            <a:chOff x="2736737" y="4120803"/>
            <a:chExt cx="1060450" cy="360000"/>
          </a:xfrm>
        </p:grpSpPr>
        <p:sp>
          <p:nvSpPr>
            <p:cNvPr id="20" name="矩形 19"/>
            <p:cNvSpPr/>
            <p:nvPr/>
          </p:nvSpPr>
          <p:spPr>
            <a:xfrm>
              <a:off x="2752538" y="4120803"/>
              <a:ext cx="1008000" cy="36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21" name="Object 1"/>
            <p:cNvGraphicFramePr>
              <a:graphicFrameLocks noChangeAspect="1"/>
            </p:cNvGraphicFramePr>
            <p:nvPr/>
          </p:nvGraphicFramePr>
          <p:xfrm>
            <a:off x="2736737" y="4183658"/>
            <a:ext cx="1060450" cy="252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44" name="公式" r:id="rId3" imgW="558720" imgH="152280" progId="Equation.3">
                    <p:embed/>
                  </p:oleObj>
                </mc:Choice>
                <mc:Fallback>
                  <p:oleObj name="公式" r:id="rId3" imgW="558720" imgH="152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737" y="4183658"/>
                          <a:ext cx="1060450" cy="252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Rectangle 3"/>
          <p:cNvSpPr txBox="1">
            <a:spLocks noRot="1" noChangeArrowheads="1"/>
          </p:cNvSpPr>
          <p:nvPr/>
        </p:nvSpPr>
        <p:spPr>
          <a:xfrm>
            <a:off x="285720" y="2204864"/>
            <a:ext cx="176600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3"/>
          <p:cNvSpPr txBox="1">
            <a:spLocks noRot="1" noChangeArrowheads="1"/>
          </p:cNvSpPr>
          <p:nvPr/>
        </p:nvSpPr>
        <p:spPr>
          <a:xfrm>
            <a:off x="1691680" y="2708920"/>
            <a:ext cx="2664296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（磁场方向⊥ 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735013" y="3383490"/>
            <a:ext cx="1568450" cy="396000"/>
            <a:chOff x="2731975" y="4101750"/>
            <a:chExt cx="1568450" cy="428952"/>
          </a:xfrm>
        </p:grpSpPr>
        <p:sp>
          <p:nvSpPr>
            <p:cNvPr id="25" name="矩形 24"/>
            <p:cNvSpPr/>
            <p:nvPr/>
          </p:nvSpPr>
          <p:spPr>
            <a:xfrm>
              <a:off x="2752538" y="4101750"/>
              <a:ext cx="1512000" cy="42895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26" name="Object 1"/>
            <p:cNvGraphicFramePr>
              <a:graphicFrameLocks noChangeAspect="1"/>
            </p:cNvGraphicFramePr>
            <p:nvPr/>
          </p:nvGraphicFramePr>
          <p:xfrm>
            <a:off x="2731975" y="4163085"/>
            <a:ext cx="1568450" cy="330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45" name="公式" r:id="rId5" imgW="863280" imgH="177480" progId="Equation.3">
                    <p:embed/>
                  </p:oleObj>
                </mc:Choice>
                <mc:Fallback>
                  <p:oleObj name="公式" r:id="rId5" imgW="863280" imgH="177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1975" y="4163085"/>
                          <a:ext cx="1568450" cy="3301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Rectangle 3"/>
          <p:cNvSpPr txBox="1">
            <a:spLocks noRot="1" noChangeArrowheads="1"/>
          </p:cNvSpPr>
          <p:nvPr/>
        </p:nvSpPr>
        <p:spPr>
          <a:xfrm>
            <a:off x="2195736" y="3349582"/>
            <a:ext cx="324036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（磁场与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间的夹角</a:t>
            </a:r>
            <a:r>
              <a:rPr lang="en-US" altLang="zh-CN" sz="20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8" name="Rectangle 2"/>
          <p:cNvSpPr txBox="1">
            <a:spLocks noRot="1" noChangeArrowheads="1"/>
          </p:cNvSpPr>
          <p:nvPr/>
        </p:nvSpPr>
        <p:spPr>
          <a:xfrm>
            <a:off x="289918" y="4005064"/>
            <a:ext cx="5002162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磁感应强度 </a:t>
            </a:r>
            <a:r>
              <a:rPr kumimoji="0" lang="en-US" altLang="zh-CN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(Magnetic  Flux Density)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29" name="Rectangle 3"/>
          <p:cNvSpPr txBox="1">
            <a:spLocks noRot="1" noChangeArrowheads="1"/>
          </p:cNvSpPr>
          <p:nvPr/>
        </p:nvSpPr>
        <p:spPr>
          <a:xfrm>
            <a:off x="284178" y="4509120"/>
            <a:ext cx="5007902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物理意义：反映磁场的强弱及方向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"/>
          <p:cNvSpPr txBox="1">
            <a:spLocks noRot="1" noChangeArrowheads="1"/>
          </p:cNvSpPr>
          <p:nvPr/>
        </p:nvSpPr>
        <p:spPr>
          <a:xfrm>
            <a:off x="284178" y="5013176"/>
            <a:ext cx="147951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1685925" y="5013325"/>
            <a:ext cx="936625" cy="670794"/>
            <a:chOff x="2847494" y="3961370"/>
            <a:chExt cx="936625" cy="670794"/>
          </a:xfrm>
        </p:grpSpPr>
        <p:sp>
          <p:nvSpPr>
            <p:cNvPr id="33" name="矩形 32"/>
            <p:cNvSpPr/>
            <p:nvPr/>
          </p:nvSpPr>
          <p:spPr>
            <a:xfrm>
              <a:off x="2853249" y="3984164"/>
              <a:ext cx="900000" cy="64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34" name="Object 1"/>
            <p:cNvGraphicFramePr>
              <a:graphicFrameLocks noChangeAspect="1"/>
            </p:cNvGraphicFramePr>
            <p:nvPr/>
          </p:nvGraphicFramePr>
          <p:xfrm>
            <a:off x="2847494" y="3961370"/>
            <a:ext cx="936625" cy="665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46" name="公式" r:id="rId7" imgW="482400" imgH="393480" progId="Equation.3">
                    <p:embed/>
                  </p:oleObj>
                </mc:Choice>
                <mc:Fallback>
                  <p:oleObj name="公式" r:id="rId7" imgW="48240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7494" y="3961370"/>
                          <a:ext cx="936625" cy="6651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组合 67"/>
          <p:cNvGrpSpPr/>
          <p:nvPr/>
        </p:nvGrpSpPr>
        <p:grpSpPr>
          <a:xfrm>
            <a:off x="3203848" y="5085184"/>
            <a:ext cx="2376264" cy="540000"/>
            <a:chOff x="3488695" y="2392010"/>
            <a:chExt cx="2376264" cy="540000"/>
          </a:xfrm>
        </p:grpSpPr>
        <p:sp>
          <p:nvSpPr>
            <p:cNvPr id="37" name="云形标注 36"/>
            <p:cNvSpPr/>
            <p:nvPr/>
          </p:nvSpPr>
          <p:spPr>
            <a:xfrm>
              <a:off x="3488695" y="2392010"/>
              <a:ext cx="2376000" cy="540000"/>
            </a:xfrm>
            <a:prstGeom prst="cloudCallout">
              <a:avLst>
                <a:gd name="adj1" fmla="val -71622"/>
                <a:gd name="adj2" fmla="val -343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3506461" y="2467494"/>
              <a:ext cx="235849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前提：磁场方向⊥</a:t>
              </a:r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I</a:t>
              </a:r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方向</a:t>
              </a:r>
              <a:endParaRPr lang="zh-CN" altLang="en-US" sz="16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39" name="Rectangle 3"/>
          <p:cNvSpPr txBox="1">
            <a:spLocks noRot="1" noChangeArrowheads="1"/>
          </p:cNvSpPr>
          <p:nvPr/>
        </p:nvSpPr>
        <p:spPr>
          <a:xfrm>
            <a:off x="276472" y="5733256"/>
            <a:ext cx="177524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grpSp>
        <p:nvGrpSpPr>
          <p:cNvPr id="40" name="组合 39"/>
          <p:cNvGrpSpPr/>
          <p:nvPr/>
        </p:nvGrpSpPr>
        <p:grpSpPr>
          <a:xfrm>
            <a:off x="2018953" y="5733256"/>
            <a:ext cx="2016224" cy="504056"/>
            <a:chOff x="3563888" y="4509120"/>
            <a:chExt cx="2016224" cy="504056"/>
          </a:xfrm>
        </p:grpSpPr>
        <p:sp>
          <p:nvSpPr>
            <p:cNvPr id="41" name="矩形 40"/>
            <p:cNvSpPr/>
            <p:nvPr/>
          </p:nvSpPr>
          <p:spPr>
            <a:xfrm>
              <a:off x="3600120" y="4581224"/>
              <a:ext cx="1800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sp>
          <p:nvSpPr>
            <p:cNvPr id="42" name="Rectangle 3"/>
            <p:cNvSpPr txBox="1">
              <a:spLocks noRot="1" noChangeArrowheads="1"/>
            </p:cNvSpPr>
            <p:nvPr/>
          </p:nvSpPr>
          <p:spPr>
            <a:xfrm>
              <a:off x="3563888" y="4509120"/>
              <a:ext cx="2016224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1 T = 1 N/</a:t>
              </a:r>
              <a:r>
                <a:rPr lang="en-US" altLang="zh-CN" sz="2200" b="1" dirty="0" err="1">
                  <a:latin typeface="Times New Roman" pitchFamily="18" charset="0"/>
                  <a:cs typeface="Times New Roman" pitchFamily="18" charset="0"/>
                </a:rPr>
                <a:t>A·m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43" name="Rectangle 3"/>
          <p:cNvSpPr txBox="1">
            <a:spLocks noRot="1" noChangeArrowheads="1"/>
          </p:cNvSpPr>
          <p:nvPr/>
        </p:nvSpPr>
        <p:spPr>
          <a:xfrm>
            <a:off x="284178" y="6275412"/>
            <a:ext cx="4647862" cy="4659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方向：小磁针静止时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极指向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Rot="1" noChangeArrowheads="1"/>
          </p:cNvSpPr>
          <p:nvPr/>
        </p:nvSpPr>
        <p:spPr>
          <a:xfrm>
            <a:off x="142844" y="469285"/>
            <a:ext cx="327702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磁通量</a:t>
            </a:r>
            <a:r>
              <a:rPr kumimoji="0" lang="zh-CN" altLang="en-US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r>
              <a:rPr kumimoji="0" lang="en-US" altLang="zh-CN" sz="2400" b="1" i="0" u="none" strike="noStrike" kern="1200" cap="none" spc="0" normalizeH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(Magnetic Flux)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9" name="Rectangle 2"/>
          <p:cNvSpPr txBox="1">
            <a:spLocks noRot="1" noChangeArrowheads="1"/>
          </p:cNvSpPr>
          <p:nvPr/>
        </p:nvSpPr>
        <p:spPr>
          <a:xfrm>
            <a:off x="149849" y="2463279"/>
            <a:ext cx="2045887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安培力的方向</a:t>
            </a:r>
          </a:p>
        </p:txBody>
      </p:sp>
      <p:sp>
        <p:nvSpPr>
          <p:cNvPr id="20" name="Rectangle 3"/>
          <p:cNvSpPr txBox="1">
            <a:spLocks noRot="1" noChangeArrowheads="1"/>
          </p:cNvSpPr>
          <p:nvPr/>
        </p:nvSpPr>
        <p:spPr>
          <a:xfrm>
            <a:off x="2847890" y="2458215"/>
            <a:ext cx="3452301" cy="466729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左手定则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(Left-Hand Rule)</a:t>
            </a:r>
          </a:p>
        </p:txBody>
      </p:sp>
      <p:sp>
        <p:nvSpPr>
          <p:cNvPr id="21" name="右箭头 20"/>
          <p:cNvSpPr/>
          <p:nvPr/>
        </p:nvSpPr>
        <p:spPr>
          <a:xfrm>
            <a:off x="2411760" y="2617089"/>
            <a:ext cx="396000" cy="21602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200"/>
          </a:p>
        </p:txBody>
      </p:sp>
      <p:sp>
        <p:nvSpPr>
          <p:cNvPr id="25" name="Rectangle 3"/>
          <p:cNvSpPr txBox="1">
            <a:spLocks noRot="1" noChangeArrowheads="1"/>
          </p:cNvSpPr>
          <p:nvPr/>
        </p:nvSpPr>
        <p:spPr>
          <a:xfrm>
            <a:off x="128545" y="1052736"/>
            <a:ext cx="1767542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1566714" y="1153319"/>
            <a:ext cx="1188000" cy="397517"/>
            <a:chOff x="2838279" y="4128256"/>
            <a:chExt cx="1188000" cy="397517"/>
          </a:xfrm>
        </p:grpSpPr>
        <p:sp>
          <p:nvSpPr>
            <p:cNvPr id="27" name="矩形 26"/>
            <p:cNvSpPr/>
            <p:nvPr/>
          </p:nvSpPr>
          <p:spPr>
            <a:xfrm>
              <a:off x="2838279" y="4129773"/>
              <a:ext cx="1188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graphicFrame>
          <p:nvGraphicFramePr>
            <p:cNvPr id="28" name="Object 1"/>
            <p:cNvGraphicFramePr>
              <a:graphicFrameLocks noChangeAspect="1"/>
            </p:cNvGraphicFramePr>
            <p:nvPr/>
          </p:nvGraphicFramePr>
          <p:xfrm>
            <a:off x="2873948" y="4128256"/>
            <a:ext cx="1114343" cy="367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71" name="公式" r:id="rId3" imgW="571320" imgH="215640" progId="Equation.3">
                    <p:embed/>
                  </p:oleObj>
                </mc:Choice>
                <mc:Fallback>
                  <p:oleObj name="公式" r:id="rId3" imgW="571320" imgH="215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3948" y="4128256"/>
                          <a:ext cx="1114343" cy="3676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" name="Object 1"/>
          <p:cNvGraphicFramePr>
            <a:graphicFrameLocks noChangeAspect="1"/>
          </p:cNvGraphicFramePr>
          <p:nvPr/>
        </p:nvGraphicFramePr>
        <p:xfrm>
          <a:off x="5410695" y="1915763"/>
          <a:ext cx="8334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公式" r:id="rId5" imgW="507960" imgH="177480" progId="Equation.3">
                  <p:embed/>
                </p:oleObj>
              </mc:Choice>
              <mc:Fallback>
                <p:oleObj name="公式" r:id="rId5" imgW="50796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695" y="1915763"/>
                        <a:ext cx="833438" cy="25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5" name="组合 104"/>
          <p:cNvGrpSpPr/>
          <p:nvPr/>
        </p:nvGrpSpPr>
        <p:grpSpPr>
          <a:xfrm>
            <a:off x="5364088" y="836712"/>
            <a:ext cx="1279210" cy="1009181"/>
            <a:chOff x="5533505" y="2998021"/>
            <a:chExt cx="1279210" cy="1009181"/>
          </a:xfrm>
        </p:grpSpPr>
        <p:grpSp>
          <p:nvGrpSpPr>
            <p:cNvPr id="29" name="组合 28"/>
            <p:cNvGrpSpPr/>
            <p:nvPr/>
          </p:nvGrpSpPr>
          <p:grpSpPr>
            <a:xfrm>
              <a:off x="5734667" y="2998021"/>
              <a:ext cx="648000" cy="1009181"/>
              <a:chOff x="5734667" y="4670070"/>
              <a:chExt cx="648000" cy="1009181"/>
            </a:xfrm>
          </p:grpSpPr>
          <p:sp>
            <p:nvSpPr>
              <p:cNvPr id="30" name="任意多边形 29"/>
              <p:cNvSpPr>
                <a:spLocks noChangeAspect="1"/>
              </p:cNvSpPr>
              <p:nvPr/>
            </p:nvSpPr>
            <p:spPr>
              <a:xfrm>
                <a:off x="5734667" y="4670070"/>
                <a:ext cx="648000" cy="1009181"/>
              </a:xfrm>
              <a:custGeom>
                <a:avLst/>
                <a:gdLst>
                  <a:gd name="connsiteX0" fmla="*/ 561975 w 581025"/>
                  <a:gd name="connsiteY0" fmla="*/ 0 h 904875"/>
                  <a:gd name="connsiteX1" fmla="*/ 0 w 581025"/>
                  <a:gd name="connsiteY1" fmla="*/ 266700 h 904875"/>
                  <a:gd name="connsiteX2" fmla="*/ 19050 w 581025"/>
                  <a:gd name="connsiteY2" fmla="*/ 904875 h 904875"/>
                  <a:gd name="connsiteX3" fmla="*/ 333375 w 581025"/>
                  <a:gd name="connsiteY3" fmla="*/ 762000 h 904875"/>
                  <a:gd name="connsiteX4" fmla="*/ 581025 w 581025"/>
                  <a:gd name="connsiteY4" fmla="*/ 657225 h 904875"/>
                  <a:gd name="connsiteX5" fmla="*/ 561975 w 581025"/>
                  <a:gd name="connsiteY5" fmla="*/ 0 h 904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025" h="904875">
                    <a:moveTo>
                      <a:pt x="561975" y="0"/>
                    </a:moveTo>
                    <a:lnTo>
                      <a:pt x="0" y="266700"/>
                    </a:lnTo>
                    <a:lnTo>
                      <a:pt x="19050" y="904875"/>
                    </a:lnTo>
                    <a:lnTo>
                      <a:pt x="333375" y="762000"/>
                    </a:lnTo>
                    <a:lnTo>
                      <a:pt x="581025" y="657225"/>
                    </a:lnTo>
                    <a:lnTo>
                      <a:pt x="561975" y="0"/>
                    </a:lnTo>
                    <a:close/>
                  </a:path>
                </a:pathLst>
              </a:custGeom>
              <a:solidFill>
                <a:srgbClr val="FFFF99"/>
              </a:solidFill>
              <a:ln w="127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944347" y="5047044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S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5533505" y="3097457"/>
              <a:ext cx="1279210" cy="819734"/>
              <a:chOff x="5533505" y="4769506"/>
              <a:chExt cx="1279210" cy="819734"/>
            </a:xfrm>
          </p:grpSpPr>
          <p:grpSp>
            <p:nvGrpSpPr>
              <p:cNvPr id="34" name="组合 60"/>
              <p:cNvGrpSpPr/>
              <p:nvPr/>
            </p:nvGrpSpPr>
            <p:grpSpPr>
              <a:xfrm>
                <a:off x="5533505" y="4769506"/>
                <a:ext cx="1170197" cy="819734"/>
                <a:chOff x="5933807" y="4769506"/>
                <a:chExt cx="1170197" cy="819734"/>
              </a:xfrm>
            </p:grpSpPr>
            <p:cxnSp>
              <p:nvCxnSpPr>
                <p:cNvPr id="36" name="直接连接符 35"/>
                <p:cNvCxnSpPr/>
                <p:nvPr/>
              </p:nvCxnSpPr>
              <p:spPr>
                <a:xfrm>
                  <a:off x="6184706" y="4769506"/>
                  <a:ext cx="36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直接连接符 36"/>
                <p:cNvCxnSpPr/>
                <p:nvPr/>
              </p:nvCxnSpPr>
              <p:spPr>
                <a:xfrm>
                  <a:off x="6636004" y="4773704"/>
                  <a:ext cx="468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直接连接符 37"/>
                <p:cNvCxnSpPr/>
                <p:nvPr/>
              </p:nvCxnSpPr>
              <p:spPr>
                <a:xfrm>
                  <a:off x="5977028" y="4870824"/>
                  <a:ext cx="36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直接连接符 38"/>
                <p:cNvCxnSpPr/>
                <p:nvPr/>
              </p:nvCxnSpPr>
              <p:spPr>
                <a:xfrm>
                  <a:off x="6443428" y="4870824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>
                  <a:off x="5945242" y="4976340"/>
                  <a:ext cx="18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>
                  <a:off x="6228184" y="4976340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>
                  <a:off x="6037561" y="5100236"/>
                  <a:ext cx="72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>
                  <a:off x="6469609" y="5104434"/>
                  <a:ext cx="468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接连接符 43"/>
                <p:cNvCxnSpPr/>
                <p:nvPr/>
              </p:nvCxnSpPr>
              <p:spPr>
                <a:xfrm>
                  <a:off x="5965593" y="5201554"/>
                  <a:ext cx="144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/>
                <p:cNvCxnSpPr/>
                <p:nvPr/>
              </p:nvCxnSpPr>
              <p:spPr>
                <a:xfrm>
                  <a:off x="6319731" y="5201554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/>
                <p:cNvCxnSpPr/>
                <p:nvPr/>
              </p:nvCxnSpPr>
              <p:spPr>
                <a:xfrm>
                  <a:off x="5933807" y="5307070"/>
                  <a:ext cx="18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接连接符 46"/>
                <p:cNvCxnSpPr/>
                <p:nvPr/>
              </p:nvCxnSpPr>
              <p:spPr>
                <a:xfrm>
                  <a:off x="6187439" y="5307070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接连接符 47"/>
                <p:cNvCxnSpPr/>
                <p:nvPr/>
              </p:nvCxnSpPr>
              <p:spPr>
                <a:xfrm>
                  <a:off x="6052662" y="5382406"/>
                  <a:ext cx="72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接连接符 48"/>
                <p:cNvCxnSpPr/>
                <p:nvPr/>
              </p:nvCxnSpPr>
              <p:spPr>
                <a:xfrm>
                  <a:off x="6484710" y="5386604"/>
                  <a:ext cx="468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直接连接符 49"/>
                <p:cNvCxnSpPr/>
                <p:nvPr/>
              </p:nvCxnSpPr>
              <p:spPr>
                <a:xfrm>
                  <a:off x="5980694" y="5483724"/>
                  <a:ext cx="144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直接连接符 50"/>
                <p:cNvCxnSpPr/>
                <p:nvPr/>
              </p:nvCxnSpPr>
              <p:spPr>
                <a:xfrm>
                  <a:off x="6334832" y="5483724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接连接符 51"/>
                <p:cNvCxnSpPr/>
                <p:nvPr/>
              </p:nvCxnSpPr>
              <p:spPr>
                <a:xfrm>
                  <a:off x="5948908" y="5589240"/>
                  <a:ext cx="18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接连接符 52"/>
                <p:cNvCxnSpPr/>
                <p:nvPr/>
              </p:nvCxnSpPr>
              <p:spPr>
                <a:xfrm>
                  <a:off x="6202540" y="5589240"/>
                  <a:ext cx="54000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TextBox 34"/>
              <p:cNvSpPr txBox="1"/>
              <p:nvPr/>
            </p:nvSpPr>
            <p:spPr>
              <a:xfrm>
                <a:off x="6524683" y="497511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76" name="Object 5"/>
          <p:cNvGraphicFramePr>
            <a:graphicFrameLocks noChangeAspect="1"/>
          </p:cNvGraphicFramePr>
          <p:nvPr/>
        </p:nvGraphicFramePr>
        <p:xfrm>
          <a:off x="6994871" y="1915763"/>
          <a:ext cx="1175841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3" name="公式" r:id="rId7" imgW="838080" imgH="177480" progId="Equation.3">
                  <p:embed/>
                </p:oleObj>
              </mc:Choice>
              <mc:Fallback>
                <p:oleObj name="公式" r:id="rId7" imgW="83808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871" y="1915763"/>
                        <a:ext cx="1175841" cy="25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4" name="组合 103"/>
          <p:cNvGrpSpPr/>
          <p:nvPr/>
        </p:nvGrpSpPr>
        <p:grpSpPr>
          <a:xfrm>
            <a:off x="6959776" y="835643"/>
            <a:ext cx="1386313" cy="1009181"/>
            <a:chOff x="7129193" y="2996952"/>
            <a:chExt cx="1386313" cy="1009181"/>
          </a:xfrm>
        </p:grpSpPr>
        <p:grpSp>
          <p:nvGrpSpPr>
            <p:cNvPr id="22" name="组合 21"/>
            <p:cNvGrpSpPr/>
            <p:nvPr/>
          </p:nvGrpSpPr>
          <p:grpSpPr>
            <a:xfrm>
              <a:off x="7219362" y="3103897"/>
              <a:ext cx="1024467" cy="900000"/>
              <a:chOff x="6994871" y="1861758"/>
              <a:chExt cx="1024467" cy="900000"/>
            </a:xfrm>
          </p:grpSpPr>
          <p:sp>
            <p:nvSpPr>
              <p:cNvPr id="23" name="任意多边形 22"/>
              <p:cNvSpPr/>
              <p:nvPr/>
            </p:nvSpPr>
            <p:spPr>
              <a:xfrm>
                <a:off x="6994871" y="1861758"/>
                <a:ext cx="1024467" cy="900000"/>
              </a:xfrm>
              <a:custGeom>
                <a:avLst/>
                <a:gdLst>
                  <a:gd name="connsiteX0" fmla="*/ 406400 w 1024467"/>
                  <a:gd name="connsiteY0" fmla="*/ 982133 h 982133"/>
                  <a:gd name="connsiteX1" fmla="*/ 1024467 w 1024467"/>
                  <a:gd name="connsiteY1" fmla="*/ 702733 h 982133"/>
                  <a:gd name="connsiteX2" fmla="*/ 618067 w 1024467"/>
                  <a:gd name="connsiteY2" fmla="*/ 0 h 982133"/>
                  <a:gd name="connsiteX3" fmla="*/ 101600 w 1024467"/>
                  <a:gd name="connsiteY3" fmla="*/ 237067 h 982133"/>
                  <a:gd name="connsiteX4" fmla="*/ 0 w 1024467"/>
                  <a:gd name="connsiteY4" fmla="*/ 270933 h 982133"/>
                  <a:gd name="connsiteX5" fmla="*/ 406400 w 1024467"/>
                  <a:gd name="connsiteY5" fmla="*/ 982133 h 982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24467" h="982133">
                    <a:moveTo>
                      <a:pt x="406400" y="982133"/>
                    </a:moveTo>
                    <a:lnTo>
                      <a:pt x="1024467" y="702733"/>
                    </a:lnTo>
                    <a:lnTo>
                      <a:pt x="618067" y="0"/>
                    </a:lnTo>
                    <a:lnTo>
                      <a:pt x="101600" y="237067"/>
                    </a:lnTo>
                    <a:lnTo>
                      <a:pt x="0" y="270933"/>
                    </a:lnTo>
                    <a:lnTo>
                      <a:pt x="406400" y="982133"/>
                    </a:lnTo>
                    <a:close/>
                  </a:path>
                </a:pathLst>
              </a:custGeom>
              <a:solidFill>
                <a:srgbClr val="FFFF99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7083813" y="2026980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S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4" name="任意多边形 53"/>
            <p:cNvSpPr>
              <a:spLocks noChangeAspect="1"/>
            </p:cNvSpPr>
            <p:nvPr/>
          </p:nvSpPr>
          <p:spPr>
            <a:xfrm>
              <a:off x="7613270" y="2996952"/>
              <a:ext cx="648000" cy="1009181"/>
            </a:xfrm>
            <a:custGeom>
              <a:avLst/>
              <a:gdLst>
                <a:gd name="connsiteX0" fmla="*/ 561975 w 581025"/>
                <a:gd name="connsiteY0" fmla="*/ 0 h 904875"/>
                <a:gd name="connsiteX1" fmla="*/ 0 w 581025"/>
                <a:gd name="connsiteY1" fmla="*/ 266700 h 904875"/>
                <a:gd name="connsiteX2" fmla="*/ 19050 w 581025"/>
                <a:gd name="connsiteY2" fmla="*/ 904875 h 904875"/>
                <a:gd name="connsiteX3" fmla="*/ 333375 w 581025"/>
                <a:gd name="connsiteY3" fmla="*/ 762000 h 904875"/>
                <a:gd name="connsiteX4" fmla="*/ 581025 w 581025"/>
                <a:gd name="connsiteY4" fmla="*/ 657225 h 904875"/>
                <a:gd name="connsiteX5" fmla="*/ 561975 w 581025"/>
                <a:gd name="connsiteY5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025" h="904875">
                  <a:moveTo>
                    <a:pt x="561975" y="0"/>
                  </a:moveTo>
                  <a:lnTo>
                    <a:pt x="0" y="266700"/>
                  </a:lnTo>
                  <a:lnTo>
                    <a:pt x="19050" y="904875"/>
                  </a:lnTo>
                  <a:lnTo>
                    <a:pt x="333375" y="762000"/>
                  </a:lnTo>
                  <a:lnTo>
                    <a:pt x="581025" y="657225"/>
                  </a:lnTo>
                  <a:lnTo>
                    <a:pt x="561975" y="0"/>
                  </a:lnTo>
                  <a:close/>
                </a:path>
              </a:pathLst>
            </a:custGeom>
            <a:solidFill>
              <a:srgbClr val="FFFF99"/>
            </a:solidFill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55" name="组合 54"/>
            <p:cNvGrpSpPr/>
            <p:nvPr/>
          </p:nvGrpSpPr>
          <p:grpSpPr>
            <a:xfrm>
              <a:off x="7129193" y="3165193"/>
              <a:ext cx="571931" cy="760465"/>
              <a:chOff x="7129193" y="4837242"/>
              <a:chExt cx="571931" cy="760465"/>
            </a:xfrm>
          </p:grpSpPr>
          <p:cxnSp>
            <p:nvCxnSpPr>
              <p:cNvPr id="56" name="直接连接符 55"/>
              <p:cNvCxnSpPr/>
              <p:nvPr/>
            </p:nvCxnSpPr>
            <p:spPr>
              <a:xfrm>
                <a:off x="7377124" y="4837242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7160979" y="4930093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/>
              <p:cNvCxnSpPr/>
              <p:nvPr/>
            </p:nvCxnSpPr>
            <p:spPr>
              <a:xfrm>
                <a:off x="7129193" y="5044076"/>
                <a:ext cx="10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>
                <a:off x="7213045" y="5142571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接连接符 59"/>
              <p:cNvCxnSpPr/>
              <p:nvPr/>
            </p:nvCxnSpPr>
            <p:spPr>
              <a:xfrm>
                <a:off x="7158011" y="5243889"/>
                <a:ext cx="216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接连接符 60"/>
              <p:cNvCxnSpPr/>
              <p:nvPr/>
            </p:nvCxnSpPr>
            <p:spPr>
              <a:xfrm>
                <a:off x="7134692" y="5349405"/>
                <a:ext cx="28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接连接符 61"/>
              <p:cNvCxnSpPr/>
              <p:nvPr/>
            </p:nvCxnSpPr>
            <p:spPr>
              <a:xfrm>
                <a:off x="7380552" y="5407807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接连接符 62"/>
              <p:cNvCxnSpPr/>
              <p:nvPr/>
            </p:nvCxnSpPr>
            <p:spPr>
              <a:xfrm>
                <a:off x="7308584" y="5492191"/>
                <a:ext cx="216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>
                <a:off x="7261697" y="5597707"/>
                <a:ext cx="32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Box 74"/>
            <p:cNvSpPr txBox="1"/>
            <p:nvPr/>
          </p:nvSpPr>
          <p:spPr>
            <a:xfrm>
              <a:off x="8227474" y="3303064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7" name="组合 76"/>
            <p:cNvGrpSpPr/>
            <p:nvPr/>
          </p:nvGrpSpPr>
          <p:grpSpPr>
            <a:xfrm>
              <a:off x="7426919" y="3569813"/>
              <a:ext cx="380653" cy="399283"/>
              <a:chOff x="7426919" y="5241862"/>
              <a:chExt cx="380653" cy="399283"/>
            </a:xfrm>
          </p:grpSpPr>
          <p:sp>
            <p:nvSpPr>
              <p:cNvPr id="78" name="弧形 77"/>
              <p:cNvSpPr/>
              <p:nvPr/>
            </p:nvSpPr>
            <p:spPr>
              <a:xfrm rot="-3060000">
                <a:off x="7509562" y="5461145"/>
                <a:ext cx="144000" cy="216000"/>
              </a:xfrm>
              <a:prstGeom prst="arc">
                <a:avLst/>
              </a:prstGeom>
              <a:ln w="15875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7426919" y="5241862"/>
                <a:ext cx="38065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i="1" dirty="0">
                    <a:solidFill>
                      <a:schemeClr val="accent5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θ</a:t>
                </a:r>
                <a:endParaRPr lang="zh-CN" altLang="en-US" sz="1400" i="1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0" name="组合 79"/>
            <p:cNvGrpSpPr/>
            <p:nvPr/>
          </p:nvGrpSpPr>
          <p:grpSpPr>
            <a:xfrm>
              <a:off x="7688901" y="3167264"/>
              <a:ext cx="765332" cy="756267"/>
              <a:chOff x="7650801" y="4832973"/>
              <a:chExt cx="765332" cy="756267"/>
            </a:xfrm>
          </p:grpSpPr>
          <p:cxnSp>
            <p:nvCxnSpPr>
              <p:cNvPr id="81" name="直接连接符 80"/>
              <p:cNvCxnSpPr/>
              <p:nvPr/>
            </p:nvCxnSpPr>
            <p:spPr>
              <a:xfrm>
                <a:off x="7930026" y="4832973"/>
                <a:ext cx="46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接连接符 81"/>
              <p:cNvCxnSpPr/>
              <p:nvPr/>
            </p:nvCxnSpPr>
            <p:spPr>
              <a:xfrm>
                <a:off x="7779785" y="4930093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>
                <a:off x="7683079" y="5035609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/>
              <p:cNvCxnSpPr/>
              <p:nvPr/>
            </p:nvCxnSpPr>
            <p:spPr>
              <a:xfrm>
                <a:off x="7755164" y="5146769"/>
                <a:ext cx="64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>
                <a:off x="7698423" y="5243889"/>
                <a:ext cx="61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>
                <a:off x="7650801" y="5349405"/>
                <a:ext cx="64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>
                <a:off x="7804133" y="5412005"/>
                <a:ext cx="61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接连接符 87"/>
              <p:cNvCxnSpPr/>
              <p:nvPr/>
            </p:nvCxnSpPr>
            <p:spPr>
              <a:xfrm>
                <a:off x="7721991" y="5492191"/>
                <a:ext cx="61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接连接符 88"/>
              <p:cNvCxnSpPr/>
              <p:nvPr/>
            </p:nvCxnSpPr>
            <p:spPr>
              <a:xfrm>
                <a:off x="7657435" y="5589240"/>
                <a:ext cx="61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组合 89"/>
            <p:cNvGrpSpPr/>
            <p:nvPr/>
          </p:nvGrpSpPr>
          <p:grpSpPr>
            <a:xfrm>
              <a:off x="7452320" y="3163243"/>
              <a:ext cx="423399" cy="512523"/>
              <a:chOff x="7452320" y="4835292"/>
              <a:chExt cx="423399" cy="512523"/>
            </a:xfrm>
          </p:grpSpPr>
          <p:cxnSp>
            <p:nvCxnSpPr>
              <p:cNvPr id="91" name="直接连接符 90"/>
              <p:cNvCxnSpPr/>
              <p:nvPr/>
            </p:nvCxnSpPr>
            <p:spPr>
              <a:xfrm>
                <a:off x="7452320" y="5038577"/>
                <a:ext cx="14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>
                <a:off x="7553918" y="5237667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>
                <a:off x="7507394" y="5347815"/>
                <a:ext cx="10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接连接符 93"/>
              <p:cNvCxnSpPr/>
              <p:nvPr/>
            </p:nvCxnSpPr>
            <p:spPr>
              <a:xfrm>
                <a:off x="7562385" y="4924234"/>
                <a:ext cx="14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>
                <a:off x="7731719" y="4835292"/>
                <a:ext cx="14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直接连接符 95"/>
              <p:cNvCxnSpPr/>
              <p:nvPr/>
            </p:nvCxnSpPr>
            <p:spPr>
              <a:xfrm>
                <a:off x="7524328" y="5148725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Rectangle 3"/>
          <p:cNvSpPr txBox="1">
            <a:spLocks noRot="1" noChangeArrowheads="1"/>
          </p:cNvSpPr>
          <p:nvPr/>
        </p:nvSpPr>
        <p:spPr>
          <a:xfrm>
            <a:off x="107504" y="1705938"/>
            <a:ext cx="24313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Wb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" name="组合 97"/>
          <p:cNvGrpSpPr/>
          <p:nvPr/>
        </p:nvGrpSpPr>
        <p:grpSpPr>
          <a:xfrm>
            <a:off x="2123728" y="1700808"/>
            <a:ext cx="2033158" cy="504056"/>
            <a:chOff x="3563888" y="4509120"/>
            <a:chExt cx="2033158" cy="504056"/>
          </a:xfrm>
        </p:grpSpPr>
        <p:sp>
          <p:nvSpPr>
            <p:cNvPr id="99" name="矩形 98"/>
            <p:cNvSpPr/>
            <p:nvPr/>
          </p:nvSpPr>
          <p:spPr>
            <a:xfrm>
              <a:off x="3611513" y="4581224"/>
              <a:ext cx="1872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  <p:sp>
          <p:nvSpPr>
            <p:cNvPr id="100" name="Rectangle 3"/>
            <p:cNvSpPr txBox="1">
              <a:spLocks noRot="1" noChangeArrowheads="1"/>
            </p:cNvSpPr>
            <p:nvPr/>
          </p:nvSpPr>
          <p:spPr>
            <a:xfrm>
              <a:off x="3563888" y="4509120"/>
              <a:ext cx="2033158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1 </a:t>
              </a:r>
              <a:r>
                <a:rPr lang="en-US" altLang="zh-CN" sz="2200" b="1" dirty="0" err="1">
                  <a:latin typeface="Times New Roman" pitchFamily="18" charset="0"/>
                  <a:cs typeface="Times New Roman" pitchFamily="18" charset="0"/>
                </a:rPr>
                <a:t>Wb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 = 1 T·m</a:t>
              </a:r>
              <a:r>
                <a:rPr lang="en-US" altLang="zh-CN" sz="22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2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101" name="组合 100"/>
          <p:cNvGrpSpPr/>
          <p:nvPr/>
        </p:nvGrpSpPr>
        <p:grpSpPr>
          <a:xfrm>
            <a:off x="3635896" y="548680"/>
            <a:ext cx="1012496" cy="468000"/>
            <a:chOff x="6629410" y="538822"/>
            <a:chExt cx="1012496" cy="468000"/>
          </a:xfrm>
        </p:grpSpPr>
        <p:sp>
          <p:nvSpPr>
            <p:cNvPr id="102" name="云形标注 101"/>
            <p:cNvSpPr/>
            <p:nvPr/>
          </p:nvSpPr>
          <p:spPr>
            <a:xfrm>
              <a:off x="6713738" y="538822"/>
              <a:ext cx="828000" cy="468000"/>
            </a:xfrm>
            <a:prstGeom prst="cloudCallout">
              <a:avLst>
                <a:gd name="adj1" fmla="val -76169"/>
                <a:gd name="adj2" fmla="val -945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629410" y="549708"/>
              <a:ext cx="10124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scalar</a:t>
              </a:r>
              <a:endParaRPr lang="zh-CN" alt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6" name="组合 105"/>
          <p:cNvGrpSpPr/>
          <p:nvPr/>
        </p:nvGrpSpPr>
        <p:grpSpPr>
          <a:xfrm>
            <a:off x="280091" y="3189734"/>
            <a:ext cx="6092107" cy="2975570"/>
            <a:chOff x="6903793" y="3318892"/>
            <a:chExt cx="5870579" cy="2975570"/>
          </a:xfrm>
        </p:grpSpPr>
        <p:sp>
          <p:nvSpPr>
            <p:cNvPr id="107" name="Rectangle 3"/>
            <p:cNvSpPr txBox="1">
              <a:spLocks noRot="1" noChangeArrowheads="1"/>
            </p:cNvSpPr>
            <p:nvPr/>
          </p:nvSpPr>
          <p:spPr>
            <a:xfrm>
              <a:off x="7015039" y="3414142"/>
              <a:ext cx="5759333" cy="2880320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zh-CN" altLang="en-US" sz="22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华文新魏" pitchFamily="2" charset="-122"/>
                  <a:ea typeface="华文新魏" pitchFamily="2" charset="-122"/>
                  <a:cs typeface="Times New Roman" pitchFamily="18" charset="0"/>
                </a:rPr>
                <a:t>判定法则：</a:t>
              </a:r>
              <a:endParaRPr lang="en-US" altLang="zh-CN" sz="2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华文新魏" pitchFamily="2" charset="-122"/>
                <a:ea typeface="华文新魏" pitchFamily="2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伸开左手，</a:t>
              </a:r>
              <a:endPara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拇指跟其余四指垂直，且与手掌同一平面，</a:t>
              </a:r>
              <a:endPara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磁感线</a:t>
              </a:r>
              <a:r>
                <a:rPr lang="zh-CN" altLang="en-US" sz="2200" b="1" dirty="0">
                  <a:solidFill>
                    <a:srgbClr val="390E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垂直</a:t>
              </a: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穿入手心，</a:t>
              </a:r>
              <a:endPara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四指指向电流方向，</a:t>
              </a:r>
              <a:endPara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则拇指指向通电导线所受安培力方向。</a:t>
              </a:r>
              <a:endPara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08" name="矩形 107"/>
            <p:cNvSpPr/>
            <p:nvPr/>
          </p:nvSpPr>
          <p:spPr>
            <a:xfrm>
              <a:off x="6903793" y="3318892"/>
              <a:ext cx="5689311" cy="2903562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89918" y="622429"/>
            <a:ext cx="4282082" cy="58477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安培力 </a:t>
            </a:r>
            <a:r>
              <a:rPr kumimoji="0" lang="en-US" altLang="zh-CN" sz="32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(Ampere Force)</a:t>
            </a:r>
            <a:endParaRPr kumimoji="0" lang="zh-CN" altLang="en-US" sz="32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58" name="矩形 57"/>
          <p:cNvSpPr>
            <a:spLocks noChangeArrowheads="1"/>
          </p:cNvSpPr>
          <p:nvPr/>
        </p:nvSpPr>
        <p:spPr bwMode="auto">
          <a:xfrm>
            <a:off x="4500562" y="142852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223" name="Rectangle 3"/>
          <p:cNvSpPr txBox="1">
            <a:spLocks noRot="1" noChangeArrowheads="1"/>
          </p:cNvSpPr>
          <p:nvPr/>
        </p:nvSpPr>
        <p:spPr>
          <a:xfrm>
            <a:off x="285720" y="4357694"/>
            <a:ext cx="564360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通电导体在磁场中受到的力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" name="Rectangle 3"/>
          <p:cNvSpPr txBox="1">
            <a:spLocks noRot="1" noChangeArrowheads="1"/>
          </p:cNvSpPr>
          <p:nvPr/>
        </p:nvSpPr>
        <p:spPr>
          <a:xfrm>
            <a:off x="661960" y="4941168"/>
            <a:ext cx="2786082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 ⊥磁场方向，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539552" y="4953708"/>
            <a:ext cx="5040560" cy="1584176"/>
          </a:xfrm>
          <a:prstGeom prst="rect">
            <a:avLst/>
          </a:prstGeom>
          <a:noFill/>
          <a:ln w="952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434" name="Picture 2" descr="http://www.pep.com.cn/czwl/jszx/jxzt/zt9q/ddj/jxfz/jxkj/201405/W020140515570889813515.jpg"/>
          <p:cNvPicPr>
            <a:picLocks noChangeAspect="1" noChangeArrowheads="1"/>
          </p:cNvPicPr>
          <p:nvPr/>
        </p:nvPicPr>
        <p:blipFill>
          <a:blip r:embed="rId3" cstate="print"/>
          <a:srcRect l="2439" r="2439"/>
          <a:stretch>
            <a:fillRect/>
          </a:stretch>
        </p:blipFill>
        <p:spPr bwMode="auto">
          <a:xfrm>
            <a:off x="2000232" y="1428736"/>
            <a:ext cx="5214974" cy="2791811"/>
          </a:xfrm>
          <a:prstGeom prst="rect">
            <a:avLst/>
          </a:prstGeom>
          <a:noFill/>
        </p:spPr>
      </p:pic>
      <p:sp>
        <p:nvSpPr>
          <p:cNvPr id="56" name="Rectangle 3"/>
          <p:cNvSpPr txBox="1">
            <a:spLocks noRot="1" noChangeArrowheads="1"/>
          </p:cNvSpPr>
          <p:nvPr/>
        </p:nvSpPr>
        <p:spPr>
          <a:xfrm>
            <a:off x="3286116" y="4941168"/>
            <a:ext cx="1285884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</a:t>
            </a:r>
            <a:r>
              <a:rPr lang="en-US" altLang="zh-CN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200" b="1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max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7" name="Rectangle 3"/>
          <p:cNvSpPr txBox="1">
            <a:spLocks noRot="1" noChangeArrowheads="1"/>
          </p:cNvSpPr>
          <p:nvPr/>
        </p:nvSpPr>
        <p:spPr>
          <a:xfrm>
            <a:off x="661960" y="5507909"/>
            <a:ext cx="2786082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 ∥磁场方向，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9" name="Rectangle 3"/>
          <p:cNvSpPr txBox="1">
            <a:spLocks noRot="1" noChangeArrowheads="1"/>
          </p:cNvSpPr>
          <p:nvPr/>
        </p:nvSpPr>
        <p:spPr>
          <a:xfrm>
            <a:off x="3286116" y="5507909"/>
            <a:ext cx="876306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</a:t>
            </a:r>
          </a:p>
        </p:txBody>
      </p:sp>
      <p:sp>
        <p:nvSpPr>
          <p:cNvPr id="60" name="Rectangle 3"/>
          <p:cNvSpPr txBox="1">
            <a:spLocks noRot="1" noChangeArrowheads="1"/>
          </p:cNvSpPr>
          <p:nvPr/>
        </p:nvSpPr>
        <p:spPr>
          <a:xfrm>
            <a:off x="661960" y="6012738"/>
            <a:ext cx="3481412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 与磁场方向斜交，</a:t>
            </a:r>
            <a:endParaRPr lang="en-US" altLang="zh-CN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1" name="Rectangle 3"/>
          <p:cNvSpPr txBox="1">
            <a:spLocks noRot="1" noChangeArrowheads="1"/>
          </p:cNvSpPr>
          <p:nvPr/>
        </p:nvSpPr>
        <p:spPr>
          <a:xfrm>
            <a:off x="3829045" y="6012738"/>
            <a:ext cx="1814525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 &lt; </a:t>
            </a:r>
            <a:r>
              <a:rPr lang="en-US" altLang="zh-CN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&lt; </a:t>
            </a:r>
            <a:r>
              <a:rPr lang="en-US" altLang="zh-CN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200" b="1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max</a:t>
            </a:r>
            <a:endParaRPr lang="en-US" altLang="zh-CN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十字星 3"/>
          <p:cNvSpPr/>
          <p:nvPr/>
        </p:nvSpPr>
        <p:spPr>
          <a:xfrm>
            <a:off x="4719474" y="5137783"/>
            <a:ext cx="212715" cy="219444"/>
          </a:xfrm>
          <a:prstGeom prst="star4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8" grpId="0"/>
      <p:bldP spid="223" grpId="0"/>
      <p:bldP spid="136" grpId="0"/>
      <p:bldP spid="115" grpId="0" animBg="1"/>
      <p:bldP spid="56" grpId="0"/>
      <p:bldP spid="57" grpId="0"/>
      <p:bldP spid="59" grpId="0"/>
      <p:bldP spid="60" grpId="0"/>
      <p:bldP spid="61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表格 31"/>
          <p:cNvGraphicFramePr>
            <a:graphicFrameLocks noGrp="1"/>
          </p:cNvGraphicFramePr>
          <p:nvPr/>
        </p:nvGraphicFramePr>
        <p:xfrm>
          <a:off x="179512" y="2195337"/>
          <a:ext cx="3744416" cy="187221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94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07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07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89918" y="622429"/>
            <a:ext cx="5578226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normalizeH="0" baseline="0" noProof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华文新魏" pitchFamily="2" charset="-122"/>
                <a:ea typeface="华文新魏" pitchFamily="2" charset="-122"/>
                <a:cs typeface="Times New Roman" pitchFamily="18" charset="0"/>
                <a:sym typeface="宋体" pitchFamily="2" charset="-122"/>
              </a:rPr>
              <a:t>探究：影响安培力大小的因素</a:t>
            </a:r>
          </a:p>
        </p:txBody>
      </p:sp>
      <p:sp>
        <p:nvSpPr>
          <p:cNvPr id="74" name="Rectangle 3"/>
          <p:cNvSpPr txBox="1">
            <a:spLocks noRot="1" noChangeArrowheads="1"/>
          </p:cNvSpPr>
          <p:nvPr/>
        </p:nvSpPr>
        <p:spPr>
          <a:xfrm>
            <a:off x="3275856" y="1273890"/>
            <a:ext cx="57606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（磁场固定不变，且磁场方向⊥ </a:t>
            </a:r>
            <a:r>
              <a:rPr lang="en-US" altLang="zh-CN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方向）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5" name="Rectangle 3"/>
          <p:cNvSpPr txBox="1">
            <a:spLocks noRot="1" noChangeArrowheads="1"/>
          </p:cNvSpPr>
          <p:nvPr/>
        </p:nvSpPr>
        <p:spPr>
          <a:xfrm>
            <a:off x="179512" y="2257822"/>
            <a:ext cx="1296144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猜想：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6" name="Rectangle 3"/>
          <p:cNvSpPr txBox="1">
            <a:spLocks noRot="1" noChangeArrowheads="1"/>
          </p:cNvSpPr>
          <p:nvPr/>
        </p:nvSpPr>
        <p:spPr>
          <a:xfrm>
            <a:off x="251520" y="2881511"/>
            <a:ext cx="1800200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电流大小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25" name="Rectangle 3"/>
          <p:cNvSpPr txBox="1">
            <a:spLocks noRot="1" noChangeArrowheads="1"/>
          </p:cNvSpPr>
          <p:nvPr/>
        </p:nvSpPr>
        <p:spPr>
          <a:xfrm>
            <a:off x="241995" y="3500805"/>
            <a:ext cx="1809725" cy="5667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导线长度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</a:p>
        </p:txBody>
      </p:sp>
      <p:pic>
        <p:nvPicPr>
          <p:cNvPr id="26" name="Picture 11" descr="用图（小）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>
            <a:lum bright="12000" contrast="40000"/>
          </a:blip>
          <a:srcRect l="9094" t="6055" r="6138" b="3123"/>
          <a:stretch>
            <a:fillRect/>
          </a:stretch>
        </p:blipFill>
        <p:spPr bwMode="auto">
          <a:xfrm>
            <a:off x="4788024" y="1988840"/>
            <a:ext cx="3528392" cy="271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tangle 3"/>
          <p:cNvSpPr txBox="1">
            <a:spLocks noRot="1" noChangeArrowheads="1"/>
          </p:cNvSpPr>
          <p:nvPr/>
        </p:nvSpPr>
        <p:spPr>
          <a:xfrm>
            <a:off x="2123728" y="2267347"/>
            <a:ext cx="115212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结论：</a:t>
            </a:r>
            <a:endParaRPr lang="en-US" altLang="zh-CN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3" name="Rectangle 3"/>
          <p:cNvSpPr txBox="1">
            <a:spLocks noRot="1" noChangeArrowheads="1"/>
          </p:cNvSpPr>
          <p:nvPr/>
        </p:nvSpPr>
        <p:spPr>
          <a:xfrm>
            <a:off x="2123728" y="2886844"/>
            <a:ext cx="936104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∝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4" name="Rectangle 3"/>
          <p:cNvSpPr txBox="1">
            <a:spLocks noRot="1" noChangeArrowheads="1"/>
          </p:cNvSpPr>
          <p:nvPr/>
        </p:nvSpPr>
        <p:spPr>
          <a:xfrm>
            <a:off x="2123728" y="3501008"/>
            <a:ext cx="936104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∝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5" name="Rectangle 3"/>
          <p:cNvSpPr txBox="1">
            <a:spLocks noRot="1" noChangeArrowheads="1"/>
          </p:cNvSpPr>
          <p:nvPr/>
        </p:nvSpPr>
        <p:spPr>
          <a:xfrm>
            <a:off x="3131840" y="3140968"/>
            <a:ext cx="864096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∝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IL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733425" y="5013176"/>
            <a:ext cx="1216025" cy="468000"/>
            <a:chOff x="2730387" y="4101753"/>
            <a:chExt cx="1216025" cy="468000"/>
          </a:xfrm>
        </p:grpSpPr>
        <p:sp>
          <p:nvSpPr>
            <p:cNvPr id="37" name="矩形 36"/>
            <p:cNvSpPr/>
            <p:nvPr/>
          </p:nvSpPr>
          <p:spPr>
            <a:xfrm>
              <a:off x="2752538" y="4101753"/>
              <a:ext cx="1152000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38" name="Object 1"/>
            <p:cNvGraphicFramePr>
              <a:graphicFrameLocks noChangeAspect="1"/>
            </p:cNvGraphicFramePr>
            <p:nvPr/>
          </p:nvGraphicFramePr>
          <p:xfrm>
            <a:off x="2730387" y="4187627"/>
            <a:ext cx="1216025" cy="288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公式" r:id="rId5" imgW="558720" imgH="152280" progId="Equation.3">
                    <p:embed/>
                  </p:oleObj>
                </mc:Choice>
                <mc:Fallback>
                  <p:oleObj name="公式" r:id="rId5" imgW="558720" imgH="152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0387" y="4187627"/>
                          <a:ext cx="1216025" cy="288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Rectangle 3"/>
          <p:cNvSpPr txBox="1">
            <a:spLocks noRot="1" noChangeArrowheads="1"/>
          </p:cNvSpPr>
          <p:nvPr/>
        </p:nvSpPr>
        <p:spPr>
          <a:xfrm>
            <a:off x="285720" y="4357694"/>
            <a:ext cx="2126040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"/>
          <p:cNvSpPr txBox="1">
            <a:spLocks noRot="1" noChangeArrowheads="1"/>
          </p:cNvSpPr>
          <p:nvPr/>
        </p:nvSpPr>
        <p:spPr>
          <a:xfrm>
            <a:off x="1835696" y="5013176"/>
            <a:ext cx="3672408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（磁场方向⊥ 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41" name="组合 40"/>
          <p:cNvGrpSpPr/>
          <p:nvPr/>
        </p:nvGrpSpPr>
        <p:grpSpPr>
          <a:xfrm>
            <a:off x="731838" y="5733256"/>
            <a:ext cx="1717675" cy="432048"/>
            <a:chOff x="2728800" y="4101753"/>
            <a:chExt cx="1717675" cy="468000"/>
          </a:xfrm>
        </p:grpSpPr>
        <p:sp>
          <p:nvSpPr>
            <p:cNvPr id="42" name="矩形 41"/>
            <p:cNvSpPr/>
            <p:nvPr/>
          </p:nvSpPr>
          <p:spPr>
            <a:xfrm>
              <a:off x="2752538" y="4101753"/>
              <a:ext cx="1656000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43" name="Object 1"/>
            <p:cNvGraphicFramePr>
              <a:graphicFrameLocks noChangeAspect="1"/>
            </p:cNvGraphicFramePr>
            <p:nvPr/>
          </p:nvGraphicFramePr>
          <p:xfrm>
            <a:off x="2728800" y="4162800"/>
            <a:ext cx="1717675" cy="3628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公式" r:id="rId7" imgW="863280" imgH="177480" progId="Equation.3">
                    <p:embed/>
                  </p:oleObj>
                </mc:Choice>
                <mc:Fallback>
                  <p:oleObj name="公式" r:id="rId7" imgW="863280" imgH="177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8800" y="4162800"/>
                          <a:ext cx="1717675" cy="3628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Rectangle 3"/>
          <p:cNvSpPr txBox="1">
            <a:spLocks noRot="1" noChangeArrowheads="1"/>
          </p:cNvSpPr>
          <p:nvPr/>
        </p:nvSpPr>
        <p:spPr>
          <a:xfrm>
            <a:off x="2339752" y="5661248"/>
            <a:ext cx="3960440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（磁场与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的夹角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θ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56" name="组合 55"/>
          <p:cNvGrpSpPr>
            <a:grpSpLocks noChangeAspect="1"/>
          </p:cNvGrpSpPr>
          <p:nvPr/>
        </p:nvGrpSpPr>
        <p:grpSpPr>
          <a:xfrm>
            <a:off x="6156177" y="4869160"/>
            <a:ext cx="1944215" cy="1584521"/>
            <a:chOff x="5364088" y="4512893"/>
            <a:chExt cx="2380935" cy="1940444"/>
          </a:xfrm>
        </p:grpSpPr>
        <p:pic>
          <p:nvPicPr>
            <p:cNvPr id="50" name="Picture 132">
              <a:hlinkClick r:id="rId9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 l="69533" r="3092" b="12915"/>
            <a:stretch>
              <a:fillRect/>
            </a:stretch>
          </p:blipFill>
          <p:spPr bwMode="auto">
            <a:xfrm>
              <a:off x="5364088" y="4512893"/>
              <a:ext cx="2160240" cy="1940444"/>
            </a:xfrm>
            <a:prstGeom prst="rect">
              <a:avLst/>
            </a:prstGeom>
            <a:noFill/>
          </p:spPr>
        </p:pic>
        <p:cxnSp>
          <p:nvCxnSpPr>
            <p:cNvPr id="47" name="直接连接符 46"/>
            <p:cNvCxnSpPr/>
            <p:nvPr/>
          </p:nvCxnSpPr>
          <p:spPr>
            <a:xfrm>
              <a:off x="6145371" y="6188099"/>
              <a:ext cx="85462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弧形 47"/>
            <p:cNvSpPr/>
            <p:nvPr/>
          </p:nvSpPr>
          <p:spPr>
            <a:xfrm>
              <a:off x="6171083" y="6017830"/>
              <a:ext cx="233079" cy="307896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35647" y="5825368"/>
              <a:ext cx="466157" cy="414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i="1" dirty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zh-CN" altLang="en-US" sz="16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876254" y="5083514"/>
              <a:ext cx="868769" cy="414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>
                  <a:solidFill>
                    <a:srgbClr val="9966FF"/>
                  </a:solidFill>
                  <a:latin typeface="楷体" pitchFamily="49" charset="-122"/>
                  <a:ea typeface="楷体" pitchFamily="49" charset="-122"/>
                </a:rPr>
                <a:t>磁场</a:t>
              </a:r>
            </a:p>
          </p:txBody>
        </p:sp>
        <p:sp>
          <p:nvSpPr>
            <p:cNvPr id="54" name="矩形 53"/>
            <p:cNvSpPr/>
            <p:nvPr/>
          </p:nvSpPr>
          <p:spPr>
            <a:xfrm>
              <a:off x="6785198" y="5142334"/>
              <a:ext cx="216024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28184" y="5085184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600" b="1" i="1" dirty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I</a:t>
              </a:r>
              <a:endParaRPr lang="zh-CN" altLang="en-US" sz="16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2282453" y="3933056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1968494" y="4677519"/>
            <a:ext cx="1019330" cy="432000"/>
            <a:chOff x="6622576" y="538822"/>
            <a:chExt cx="1019330" cy="432000"/>
          </a:xfrm>
        </p:grpSpPr>
        <p:sp>
          <p:nvSpPr>
            <p:cNvPr id="45" name="云形标注 44"/>
            <p:cNvSpPr/>
            <p:nvPr/>
          </p:nvSpPr>
          <p:spPr>
            <a:xfrm>
              <a:off x="6622576" y="538822"/>
              <a:ext cx="1008000" cy="432000"/>
            </a:xfrm>
            <a:prstGeom prst="cloudCallout">
              <a:avLst>
                <a:gd name="adj1" fmla="val -62037"/>
                <a:gd name="adj2" fmla="val 59575"/>
              </a:avLst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629410" y="549708"/>
              <a:ext cx="10124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比例系数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4" grpId="0"/>
      <p:bldP spid="75" grpId="0"/>
      <p:bldP spid="76" grpId="0"/>
      <p:bldP spid="25" grpId="0"/>
      <p:bldP spid="28" grpId="0"/>
      <p:bldP spid="33" grpId="0"/>
      <p:bldP spid="34" grpId="0"/>
      <p:bldP spid="35" grpId="0"/>
      <p:bldP spid="39" grpId="0"/>
      <p:bldP spid="40" grpId="0"/>
      <p:bldP spid="44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467544" y="1521240"/>
          <a:ext cx="3528392" cy="4068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6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0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3"/>
          <p:cNvSpPr txBox="1">
            <a:spLocks noRot="1" noChangeArrowheads="1"/>
          </p:cNvSpPr>
          <p:nvPr/>
        </p:nvSpPr>
        <p:spPr>
          <a:xfrm>
            <a:off x="467544" y="1532409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endParaRPr lang="en-US" altLang="zh-CN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33934" y="714762"/>
            <a:ext cx="1761802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华文新魏" pitchFamily="2" charset="-122"/>
                <a:ea typeface="华文新魏" pitchFamily="2" charset="-122"/>
                <a:cs typeface="Times New Roman" pitchFamily="18" charset="0"/>
                <a:sym typeface="宋体" pitchFamily="2" charset="-122"/>
              </a:rPr>
              <a:t>实验数据</a:t>
            </a:r>
            <a:endParaRPr kumimoji="0" lang="zh-CN" altLang="en-US" sz="30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华文新魏" pitchFamily="2" charset="-122"/>
              <a:ea typeface="华文新魏" pitchFamily="2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1269157" y="1532409"/>
            <a:ext cx="1080120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力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zh-CN" altLang="en-US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短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</a:p>
        </p:txBody>
      </p:sp>
      <p:sp>
        <p:nvSpPr>
          <p:cNvPr id="7" name="Rectangle 3"/>
          <p:cNvSpPr txBox="1">
            <a:spLocks noRot="1" noChangeArrowheads="1"/>
          </p:cNvSpPr>
          <p:nvPr/>
        </p:nvSpPr>
        <p:spPr>
          <a:xfrm>
            <a:off x="2339752" y="1537742"/>
            <a:ext cx="1728192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力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zh-CN" altLang="en-US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长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=2</a:t>
            </a:r>
            <a:r>
              <a:rPr lang="en-US" altLang="zh-CN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zh-CN" altLang="en-US" b="1" baseline="-25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短</a:t>
            </a:r>
            <a:r>
              <a:rPr lang="en-US" altLang="zh-CN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)</a:t>
            </a:r>
          </a:p>
        </p:txBody>
      </p:sp>
      <p:sp>
        <p:nvSpPr>
          <p:cNvPr id="8" name="Rectangle 3"/>
          <p:cNvSpPr txBox="1">
            <a:spLocks noRot="1" noChangeArrowheads="1"/>
          </p:cNvSpPr>
          <p:nvPr/>
        </p:nvSpPr>
        <p:spPr>
          <a:xfrm>
            <a:off x="477069" y="1993032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0.03</a:t>
            </a:r>
          </a:p>
        </p:txBody>
      </p:sp>
      <p:sp>
        <p:nvSpPr>
          <p:cNvPr id="9" name="Rectangle 3"/>
          <p:cNvSpPr txBox="1">
            <a:spLocks noRot="1" noChangeArrowheads="1"/>
          </p:cNvSpPr>
          <p:nvPr/>
        </p:nvSpPr>
        <p:spPr>
          <a:xfrm>
            <a:off x="477069" y="2445271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0.08</a:t>
            </a:r>
          </a:p>
        </p:txBody>
      </p:sp>
      <p:sp>
        <p:nvSpPr>
          <p:cNvPr id="10" name="Rectangle 3"/>
          <p:cNvSpPr txBox="1">
            <a:spLocks noRot="1" noChangeArrowheads="1"/>
          </p:cNvSpPr>
          <p:nvPr/>
        </p:nvSpPr>
        <p:spPr>
          <a:xfrm>
            <a:off x="486594" y="2895228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0.13</a:t>
            </a:r>
          </a:p>
        </p:txBody>
      </p:sp>
      <p:sp>
        <p:nvSpPr>
          <p:cNvPr id="11" name="Rectangle 3"/>
          <p:cNvSpPr txBox="1">
            <a:spLocks noRot="1" noChangeArrowheads="1"/>
          </p:cNvSpPr>
          <p:nvPr/>
        </p:nvSpPr>
        <p:spPr>
          <a:xfrm>
            <a:off x="486594" y="3347467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0.18</a:t>
            </a:r>
          </a:p>
        </p:txBody>
      </p:sp>
      <p:sp>
        <p:nvSpPr>
          <p:cNvPr id="12" name="Rectangle 3"/>
          <p:cNvSpPr txBox="1">
            <a:spLocks noRot="1" noChangeArrowheads="1"/>
          </p:cNvSpPr>
          <p:nvPr/>
        </p:nvSpPr>
        <p:spPr>
          <a:xfrm>
            <a:off x="477069" y="3797424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0.23</a:t>
            </a:r>
          </a:p>
        </p:txBody>
      </p:sp>
      <p:sp>
        <p:nvSpPr>
          <p:cNvPr id="13" name="Rectangle 3"/>
          <p:cNvSpPr txBox="1">
            <a:spLocks noRot="1" noChangeArrowheads="1"/>
          </p:cNvSpPr>
          <p:nvPr/>
        </p:nvSpPr>
        <p:spPr>
          <a:xfrm>
            <a:off x="477069" y="4249663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0.28</a:t>
            </a:r>
          </a:p>
        </p:txBody>
      </p:sp>
      <p:sp>
        <p:nvSpPr>
          <p:cNvPr id="14" name="Rectangle 3"/>
          <p:cNvSpPr txBox="1">
            <a:spLocks noRot="1" noChangeArrowheads="1"/>
          </p:cNvSpPr>
          <p:nvPr/>
        </p:nvSpPr>
        <p:spPr>
          <a:xfrm>
            <a:off x="486594" y="4699620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0.33</a:t>
            </a:r>
          </a:p>
        </p:txBody>
      </p:sp>
      <p:sp>
        <p:nvSpPr>
          <p:cNvPr id="15" name="Rectangle 3"/>
          <p:cNvSpPr txBox="1">
            <a:spLocks noRot="1" noChangeArrowheads="1"/>
          </p:cNvSpPr>
          <p:nvPr/>
        </p:nvSpPr>
        <p:spPr>
          <a:xfrm>
            <a:off x="486594" y="5151859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0.38</a:t>
            </a:r>
          </a:p>
        </p:txBody>
      </p:sp>
      <p:sp>
        <p:nvSpPr>
          <p:cNvPr id="16" name="Rectangle 3"/>
          <p:cNvSpPr txBox="1">
            <a:spLocks noRot="1" noChangeArrowheads="1"/>
          </p:cNvSpPr>
          <p:nvPr/>
        </p:nvSpPr>
        <p:spPr>
          <a:xfrm>
            <a:off x="1403648" y="1988840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0.11</a:t>
            </a:r>
          </a:p>
        </p:txBody>
      </p:sp>
      <p:sp>
        <p:nvSpPr>
          <p:cNvPr id="17" name="Rectangle 3"/>
          <p:cNvSpPr txBox="1">
            <a:spLocks noRot="1" noChangeArrowheads="1"/>
          </p:cNvSpPr>
          <p:nvPr/>
        </p:nvSpPr>
        <p:spPr>
          <a:xfrm>
            <a:off x="1403648" y="2441079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0.30</a:t>
            </a:r>
          </a:p>
        </p:txBody>
      </p:sp>
      <p:sp>
        <p:nvSpPr>
          <p:cNvPr id="18" name="Rectangle 3"/>
          <p:cNvSpPr txBox="1">
            <a:spLocks noRot="1" noChangeArrowheads="1"/>
          </p:cNvSpPr>
          <p:nvPr/>
        </p:nvSpPr>
        <p:spPr>
          <a:xfrm>
            <a:off x="1413173" y="2891036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0.50</a:t>
            </a:r>
          </a:p>
        </p:txBody>
      </p:sp>
      <p:sp>
        <p:nvSpPr>
          <p:cNvPr id="19" name="Rectangle 3"/>
          <p:cNvSpPr txBox="1">
            <a:spLocks noRot="1" noChangeArrowheads="1"/>
          </p:cNvSpPr>
          <p:nvPr/>
        </p:nvSpPr>
        <p:spPr>
          <a:xfrm>
            <a:off x="1413173" y="3343275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0.69</a:t>
            </a:r>
          </a:p>
        </p:txBody>
      </p:sp>
      <p:sp>
        <p:nvSpPr>
          <p:cNvPr id="20" name="Rectangle 3"/>
          <p:cNvSpPr txBox="1">
            <a:spLocks noRot="1" noChangeArrowheads="1"/>
          </p:cNvSpPr>
          <p:nvPr/>
        </p:nvSpPr>
        <p:spPr>
          <a:xfrm>
            <a:off x="1403648" y="3793232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0.90</a:t>
            </a:r>
          </a:p>
        </p:txBody>
      </p:sp>
      <p:sp>
        <p:nvSpPr>
          <p:cNvPr id="21" name="Rectangle 3"/>
          <p:cNvSpPr txBox="1">
            <a:spLocks noRot="1" noChangeArrowheads="1"/>
          </p:cNvSpPr>
          <p:nvPr/>
        </p:nvSpPr>
        <p:spPr>
          <a:xfrm>
            <a:off x="1403648" y="4245471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1.05</a:t>
            </a:r>
          </a:p>
        </p:txBody>
      </p:sp>
      <p:sp>
        <p:nvSpPr>
          <p:cNvPr id="22" name="Rectangle 3"/>
          <p:cNvSpPr txBox="1">
            <a:spLocks noRot="1" noChangeArrowheads="1"/>
          </p:cNvSpPr>
          <p:nvPr/>
        </p:nvSpPr>
        <p:spPr>
          <a:xfrm>
            <a:off x="1413173" y="4695428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1.26</a:t>
            </a:r>
          </a:p>
        </p:txBody>
      </p:sp>
      <p:sp>
        <p:nvSpPr>
          <p:cNvPr id="23" name="Rectangle 3"/>
          <p:cNvSpPr txBox="1">
            <a:spLocks noRot="1" noChangeArrowheads="1"/>
          </p:cNvSpPr>
          <p:nvPr/>
        </p:nvSpPr>
        <p:spPr>
          <a:xfrm>
            <a:off x="1413173" y="5147667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1.46</a:t>
            </a:r>
          </a:p>
        </p:txBody>
      </p:sp>
      <p:sp>
        <p:nvSpPr>
          <p:cNvPr id="24" name="Rectangle 3"/>
          <p:cNvSpPr txBox="1">
            <a:spLocks noRot="1" noChangeArrowheads="1"/>
          </p:cNvSpPr>
          <p:nvPr/>
        </p:nvSpPr>
        <p:spPr>
          <a:xfrm>
            <a:off x="2805708" y="1988840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0.23</a:t>
            </a:r>
          </a:p>
        </p:txBody>
      </p:sp>
      <p:sp>
        <p:nvSpPr>
          <p:cNvPr id="25" name="Rectangle 3"/>
          <p:cNvSpPr txBox="1">
            <a:spLocks noRot="1" noChangeArrowheads="1"/>
          </p:cNvSpPr>
          <p:nvPr/>
        </p:nvSpPr>
        <p:spPr>
          <a:xfrm>
            <a:off x="2805708" y="2441079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0.64</a:t>
            </a:r>
          </a:p>
        </p:txBody>
      </p:sp>
      <p:sp>
        <p:nvSpPr>
          <p:cNvPr id="26" name="Rectangle 3"/>
          <p:cNvSpPr txBox="1">
            <a:spLocks noRot="1" noChangeArrowheads="1"/>
          </p:cNvSpPr>
          <p:nvPr/>
        </p:nvSpPr>
        <p:spPr>
          <a:xfrm>
            <a:off x="2815233" y="2891036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1.02</a:t>
            </a:r>
          </a:p>
        </p:txBody>
      </p:sp>
      <p:sp>
        <p:nvSpPr>
          <p:cNvPr id="27" name="Rectangle 3"/>
          <p:cNvSpPr txBox="1">
            <a:spLocks noRot="1" noChangeArrowheads="1"/>
          </p:cNvSpPr>
          <p:nvPr/>
        </p:nvSpPr>
        <p:spPr>
          <a:xfrm>
            <a:off x="2815233" y="3343275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1.44</a:t>
            </a:r>
          </a:p>
        </p:txBody>
      </p:sp>
      <p:sp>
        <p:nvSpPr>
          <p:cNvPr id="28" name="Rectangle 3"/>
          <p:cNvSpPr txBox="1">
            <a:spLocks noRot="1" noChangeArrowheads="1"/>
          </p:cNvSpPr>
          <p:nvPr/>
        </p:nvSpPr>
        <p:spPr>
          <a:xfrm>
            <a:off x="2805708" y="3793232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1.83</a:t>
            </a:r>
          </a:p>
        </p:txBody>
      </p:sp>
      <p:sp>
        <p:nvSpPr>
          <p:cNvPr id="29" name="Rectangle 3"/>
          <p:cNvSpPr txBox="1">
            <a:spLocks noRot="1" noChangeArrowheads="1"/>
          </p:cNvSpPr>
          <p:nvPr/>
        </p:nvSpPr>
        <p:spPr>
          <a:xfrm>
            <a:off x="2805708" y="4245471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2.23</a:t>
            </a:r>
          </a:p>
        </p:txBody>
      </p:sp>
      <p:sp>
        <p:nvSpPr>
          <p:cNvPr id="30" name="Rectangle 3"/>
          <p:cNvSpPr txBox="1">
            <a:spLocks noRot="1" noChangeArrowheads="1"/>
          </p:cNvSpPr>
          <p:nvPr/>
        </p:nvSpPr>
        <p:spPr>
          <a:xfrm>
            <a:off x="2815233" y="4695428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2.62</a:t>
            </a:r>
          </a:p>
        </p:txBody>
      </p:sp>
      <p:sp>
        <p:nvSpPr>
          <p:cNvPr id="31" name="Rectangle 3"/>
          <p:cNvSpPr txBox="1">
            <a:spLocks noRot="1" noChangeArrowheads="1"/>
          </p:cNvSpPr>
          <p:nvPr/>
        </p:nvSpPr>
        <p:spPr>
          <a:xfrm>
            <a:off x="2815233" y="5147667"/>
            <a:ext cx="792088" cy="403473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 algn="ctr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3.04</a:t>
            </a:r>
          </a:p>
        </p:txBody>
      </p:sp>
      <p:cxnSp>
        <p:nvCxnSpPr>
          <p:cNvPr id="32" name="直接连接符 31"/>
          <p:cNvCxnSpPr/>
          <p:nvPr/>
        </p:nvCxnSpPr>
        <p:spPr>
          <a:xfrm>
            <a:off x="4283968" y="1124744"/>
            <a:ext cx="0" cy="504000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5436096" y="5013176"/>
            <a:ext cx="1872000" cy="540000"/>
          </a:xfrm>
          <a:prstGeom prst="rect">
            <a:avLst/>
          </a:prstGeom>
          <a:noFill/>
          <a:ln w="952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Rectangle 3"/>
          <p:cNvSpPr txBox="1">
            <a:spLocks noRot="1" noChangeArrowheads="1"/>
          </p:cNvSpPr>
          <p:nvPr/>
        </p:nvSpPr>
        <p:spPr>
          <a:xfrm>
            <a:off x="5436096" y="5022701"/>
            <a:ext cx="1008112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∝ 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,</a:t>
            </a:r>
          </a:p>
        </p:txBody>
      </p:sp>
      <p:sp>
        <p:nvSpPr>
          <p:cNvPr id="37" name="Rectangle 3"/>
          <p:cNvSpPr txBox="1">
            <a:spLocks noRot="1" noChangeArrowheads="1"/>
          </p:cNvSpPr>
          <p:nvPr/>
        </p:nvSpPr>
        <p:spPr>
          <a:xfrm>
            <a:off x="6372200" y="5022701"/>
            <a:ext cx="1008112" cy="50405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 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∝ 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4427985" y="1988840"/>
            <a:ext cx="4430369" cy="2760792"/>
            <a:chOff x="4427985" y="1988840"/>
            <a:chExt cx="4430369" cy="2760792"/>
          </a:xfrm>
        </p:grpSpPr>
        <p:pic>
          <p:nvPicPr>
            <p:cNvPr id="39" name="图片 38" descr="图片1.png">
              <a:hlinkClick r:id="" action="ppaction://hlinkshowjump?jump=lastslideviewed"/>
            </p:cNvPr>
            <p:cNvPicPr>
              <a:picLocks noChangeAspect="1"/>
            </p:cNvPicPr>
            <p:nvPr/>
          </p:nvPicPr>
          <p:blipFill rotWithShape="1">
            <a:blip r:embed="rId2" cstate="print">
              <a:lum bright="-20000" contras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rcRect r="15171"/>
            <a:stretch/>
          </p:blipFill>
          <p:spPr>
            <a:xfrm>
              <a:off x="4427985" y="1988840"/>
              <a:ext cx="3888431" cy="2749069"/>
            </a:xfrm>
            <a:prstGeom prst="rect">
              <a:avLst/>
            </a:prstGeom>
          </p:spPr>
        </p:pic>
        <p:pic>
          <p:nvPicPr>
            <p:cNvPr id="38" name="图片 37" descr="图片1.png">
              <a:hlinkClick r:id="" action="ppaction://hlinkshowjump?jump=lastslideviewed"/>
            </p:cNvPr>
            <p:cNvPicPr>
              <a:picLocks noChangeAspect="1"/>
            </p:cNvPicPr>
            <p:nvPr/>
          </p:nvPicPr>
          <p:blipFill rotWithShape="1">
            <a:blip r:embed="rId2" cstate="print">
              <a:lum bright="-20000" contras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rcRect l="86131"/>
            <a:stretch/>
          </p:blipFill>
          <p:spPr>
            <a:xfrm>
              <a:off x="8222632" y="2000563"/>
              <a:ext cx="635722" cy="274906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5" grpId="0" animBg="1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组合 99"/>
          <p:cNvGrpSpPr/>
          <p:nvPr/>
        </p:nvGrpSpPr>
        <p:grpSpPr>
          <a:xfrm>
            <a:off x="7219362" y="4775946"/>
            <a:ext cx="1024467" cy="900000"/>
            <a:chOff x="6994871" y="1861758"/>
            <a:chExt cx="1024467" cy="900000"/>
          </a:xfrm>
        </p:grpSpPr>
        <p:sp>
          <p:nvSpPr>
            <p:cNvPr id="99" name="任意多边形 98"/>
            <p:cNvSpPr/>
            <p:nvPr/>
          </p:nvSpPr>
          <p:spPr>
            <a:xfrm>
              <a:off x="6994871" y="1861758"/>
              <a:ext cx="1024467" cy="900000"/>
            </a:xfrm>
            <a:custGeom>
              <a:avLst/>
              <a:gdLst>
                <a:gd name="connsiteX0" fmla="*/ 406400 w 1024467"/>
                <a:gd name="connsiteY0" fmla="*/ 982133 h 982133"/>
                <a:gd name="connsiteX1" fmla="*/ 1024467 w 1024467"/>
                <a:gd name="connsiteY1" fmla="*/ 702733 h 982133"/>
                <a:gd name="connsiteX2" fmla="*/ 618067 w 1024467"/>
                <a:gd name="connsiteY2" fmla="*/ 0 h 982133"/>
                <a:gd name="connsiteX3" fmla="*/ 101600 w 1024467"/>
                <a:gd name="connsiteY3" fmla="*/ 237067 h 982133"/>
                <a:gd name="connsiteX4" fmla="*/ 0 w 1024467"/>
                <a:gd name="connsiteY4" fmla="*/ 270933 h 982133"/>
                <a:gd name="connsiteX5" fmla="*/ 406400 w 1024467"/>
                <a:gd name="connsiteY5" fmla="*/ 982133 h 98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4467" h="982133">
                  <a:moveTo>
                    <a:pt x="406400" y="982133"/>
                  </a:moveTo>
                  <a:lnTo>
                    <a:pt x="1024467" y="702733"/>
                  </a:lnTo>
                  <a:lnTo>
                    <a:pt x="618067" y="0"/>
                  </a:lnTo>
                  <a:lnTo>
                    <a:pt x="101600" y="237067"/>
                  </a:lnTo>
                  <a:lnTo>
                    <a:pt x="0" y="270933"/>
                  </a:lnTo>
                  <a:lnTo>
                    <a:pt x="406400" y="982133"/>
                  </a:lnTo>
                  <a:close/>
                </a:path>
              </a:pathLst>
            </a:custGeom>
            <a:solidFill>
              <a:srgbClr val="FFFF99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083813" y="2026980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S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42754"/>
            <a:ext cx="6226298" cy="553998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l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磁感应强度 </a:t>
            </a:r>
            <a:r>
              <a:rPr lang="en-US" altLang="zh-CN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(Magnetic Flux Density)</a:t>
            </a:r>
            <a:endParaRPr lang="zh-CN" alt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6372200" y="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118" name="Rectangle 3"/>
          <p:cNvSpPr txBox="1">
            <a:spLocks noRot="1" noChangeArrowheads="1"/>
          </p:cNvSpPr>
          <p:nvPr/>
        </p:nvSpPr>
        <p:spPr>
          <a:xfrm>
            <a:off x="284178" y="1340768"/>
            <a:ext cx="6020209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物理意义：反映磁场的强弱及方向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Rectangle 3"/>
          <p:cNvSpPr txBox="1">
            <a:spLocks noRot="1" noChangeArrowheads="1"/>
          </p:cNvSpPr>
          <p:nvPr/>
        </p:nvSpPr>
        <p:spPr>
          <a:xfrm>
            <a:off x="284178" y="2060848"/>
            <a:ext cx="1983566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4" name="组合 113"/>
          <p:cNvGrpSpPr/>
          <p:nvPr/>
        </p:nvGrpSpPr>
        <p:grpSpPr>
          <a:xfrm>
            <a:off x="2041525" y="1963738"/>
            <a:ext cx="1049338" cy="744537"/>
            <a:chOff x="2814351" y="3960575"/>
            <a:chExt cx="1049338" cy="744537"/>
          </a:xfrm>
        </p:grpSpPr>
        <p:sp>
          <p:nvSpPr>
            <p:cNvPr id="128" name="矩形 127"/>
            <p:cNvSpPr/>
            <p:nvPr/>
          </p:nvSpPr>
          <p:spPr>
            <a:xfrm>
              <a:off x="2853249" y="3984164"/>
              <a:ext cx="1008000" cy="72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130" name="Object 1"/>
            <p:cNvGraphicFramePr>
              <a:graphicFrameLocks noChangeAspect="1"/>
            </p:cNvGraphicFramePr>
            <p:nvPr/>
          </p:nvGraphicFramePr>
          <p:xfrm>
            <a:off x="2814351" y="3960575"/>
            <a:ext cx="1049338" cy="744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4" name="公式" r:id="rId4" imgW="482400" imgH="393480" progId="Equation.3">
                    <p:embed/>
                  </p:oleObj>
                </mc:Choice>
                <mc:Fallback>
                  <p:oleObj name="公式" r:id="rId4" imgW="482400" imgH="3934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4351" y="3960575"/>
                          <a:ext cx="1049338" cy="7445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7" name="组合 67"/>
          <p:cNvGrpSpPr/>
          <p:nvPr/>
        </p:nvGrpSpPr>
        <p:grpSpPr>
          <a:xfrm>
            <a:off x="3707904" y="2132856"/>
            <a:ext cx="2376264" cy="540000"/>
            <a:chOff x="3488695" y="2392010"/>
            <a:chExt cx="2376264" cy="540000"/>
          </a:xfrm>
        </p:grpSpPr>
        <p:sp>
          <p:nvSpPr>
            <p:cNvPr id="138" name="云形标注 137"/>
            <p:cNvSpPr/>
            <p:nvPr/>
          </p:nvSpPr>
          <p:spPr>
            <a:xfrm>
              <a:off x="3488695" y="2392010"/>
              <a:ext cx="2376000" cy="540000"/>
            </a:xfrm>
            <a:prstGeom prst="cloudCallout">
              <a:avLst>
                <a:gd name="adj1" fmla="val -71622"/>
                <a:gd name="adj2" fmla="val -343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47" name="矩形 146"/>
            <p:cNvSpPr/>
            <p:nvPr/>
          </p:nvSpPr>
          <p:spPr>
            <a:xfrm>
              <a:off x="3506461" y="2467494"/>
              <a:ext cx="235849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前提：磁场方向⊥</a:t>
              </a:r>
              <a:r>
                <a:rPr lang="en-US" altLang="zh-CN" sz="1600" i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I</a:t>
              </a:r>
              <a:r>
                <a:rPr lang="zh-CN" altLang="en-US" sz="16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方向</a:t>
              </a:r>
              <a:endParaRPr lang="zh-CN" altLang="en-US" sz="16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148" name="Rectangle 3"/>
          <p:cNvSpPr txBox="1">
            <a:spLocks noRot="1" noChangeArrowheads="1"/>
          </p:cNvSpPr>
          <p:nvPr/>
        </p:nvSpPr>
        <p:spPr>
          <a:xfrm>
            <a:off x="276472" y="2858066"/>
            <a:ext cx="23513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grpSp>
        <p:nvGrpSpPr>
          <p:cNvPr id="149" name="组合 148"/>
          <p:cNvGrpSpPr/>
          <p:nvPr/>
        </p:nvGrpSpPr>
        <p:grpSpPr>
          <a:xfrm>
            <a:off x="2555776" y="2888904"/>
            <a:ext cx="2160240" cy="540096"/>
            <a:chOff x="3563888" y="4509120"/>
            <a:chExt cx="2160240" cy="540096"/>
          </a:xfrm>
        </p:grpSpPr>
        <p:sp>
          <p:nvSpPr>
            <p:cNvPr id="150" name="矩形 149"/>
            <p:cNvSpPr/>
            <p:nvPr/>
          </p:nvSpPr>
          <p:spPr>
            <a:xfrm>
              <a:off x="3563888" y="4509216"/>
              <a:ext cx="2052000" cy="54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1" name="Rectangle 3"/>
            <p:cNvSpPr txBox="1">
              <a:spLocks noRot="1" noChangeArrowheads="1"/>
            </p:cNvSpPr>
            <p:nvPr/>
          </p:nvSpPr>
          <p:spPr>
            <a:xfrm>
              <a:off x="3563888" y="4509120"/>
              <a:ext cx="2160240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T = 1 N/</a:t>
              </a:r>
              <a:r>
                <a:rPr lang="en-US" altLang="zh-CN" sz="2400" b="1" dirty="0" err="1">
                  <a:latin typeface="Times New Roman" pitchFamily="18" charset="0"/>
                  <a:cs typeface="Times New Roman" pitchFamily="18" charset="0"/>
                </a:rPr>
                <a:t>A·m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152" name="组合 151"/>
          <p:cNvGrpSpPr/>
          <p:nvPr/>
        </p:nvGrpSpPr>
        <p:grpSpPr>
          <a:xfrm>
            <a:off x="6516216" y="1124744"/>
            <a:ext cx="1019330" cy="576000"/>
            <a:chOff x="6622576" y="538822"/>
            <a:chExt cx="1019330" cy="576000"/>
          </a:xfrm>
        </p:grpSpPr>
        <p:sp>
          <p:nvSpPr>
            <p:cNvPr id="154" name="云形标注 153"/>
            <p:cNvSpPr/>
            <p:nvPr/>
          </p:nvSpPr>
          <p:spPr>
            <a:xfrm>
              <a:off x="6622576" y="538822"/>
              <a:ext cx="1008000" cy="576000"/>
            </a:xfrm>
            <a:prstGeom prst="cloudCallout">
              <a:avLst>
                <a:gd name="adj1" fmla="val -65816"/>
                <a:gd name="adj2" fmla="val -4405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629410" y="549708"/>
              <a:ext cx="1012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vector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2" name="Rectangle 3"/>
          <p:cNvSpPr txBox="1">
            <a:spLocks noRot="1" noChangeArrowheads="1"/>
          </p:cNvSpPr>
          <p:nvPr/>
        </p:nvSpPr>
        <p:spPr>
          <a:xfrm>
            <a:off x="284178" y="3573016"/>
            <a:ext cx="5368182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方向：小磁针静止时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极指向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" name="Rectangle 2"/>
          <p:cNvSpPr txBox="1">
            <a:spLocks noRot="1" noChangeArrowheads="1"/>
          </p:cNvSpPr>
          <p:nvPr/>
        </p:nvSpPr>
        <p:spPr>
          <a:xfrm>
            <a:off x="289918" y="4315162"/>
            <a:ext cx="4138066" cy="553998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磁通量 </a:t>
            </a:r>
            <a:r>
              <a:rPr kumimoji="0" lang="en-US" altLang="zh-CN" sz="30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(Magnetic Flux)</a:t>
            </a:r>
            <a:endParaRPr kumimoji="0" lang="zh-CN" altLang="en-US" sz="30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91" name="矩形 190"/>
          <p:cNvSpPr>
            <a:spLocks noChangeArrowheads="1"/>
          </p:cNvSpPr>
          <p:nvPr/>
        </p:nvSpPr>
        <p:spPr bwMode="auto">
          <a:xfrm>
            <a:off x="4355976" y="3861048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27" name="Rectangle 3"/>
          <p:cNvSpPr txBox="1">
            <a:spLocks noRot="1" noChangeArrowheads="1"/>
          </p:cNvSpPr>
          <p:nvPr/>
        </p:nvSpPr>
        <p:spPr>
          <a:xfrm>
            <a:off x="289494" y="5013176"/>
            <a:ext cx="1978249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定义式：</a:t>
            </a:r>
            <a:endParaRPr lang="en-US" altLang="zh-CN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2070770" y="5083746"/>
            <a:ext cx="1296000" cy="409575"/>
            <a:chOff x="2838279" y="4128255"/>
            <a:chExt cx="1296000" cy="409575"/>
          </a:xfrm>
        </p:grpSpPr>
        <p:sp>
          <p:nvSpPr>
            <p:cNvPr id="29" name="矩形 28"/>
            <p:cNvSpPr/>
            <p:nvPr/>
          </p:nvSpPr>
          <p:spPr>
            <a:xfrm>
              <a:off x="2838279" y="4129773"/>
              <a:ext cx="1296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aphicFrame>
          <p:nvGraphicFramePr>
            <p:cNvPr id="30" name="Object 1"/>
            <p:cNvGraphicFramePr>
              <a:graphicFrameLocks noChangeAspect="1"/>
            </p:cNvGraphicFramePr>
            <p:nvPr/>
          </p:nvGraphicFramePr>
          <p:xfrm>
            <a:off x="2873948" y="4128255"/>
            <a:ext cx="124142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5" name="公式" r:id="rId6" imgW="571320" imgH="215640" progId="Equation.3">
                    <p:embed/>
                  </p:oleObj>
                </mc:Choice>
                <mc:Fallback>
                  <p:oleObj name="公式" r:id="rId6" imgW="571320" imgH="215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3948" y="4128255"/>
                          <a:ext cx="1241425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99CC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3" name="组合 62"/>
          <p:cNvGrpSpPr/>
          <p:nvPr/>
        </p:nvGrpSpPr>
        <p:grpSpPr>
          <a:xfrm>
            <a:off x="5734667" y="4670070"/>
            <a:ext cx="648000" cy="1009181"/>
            <a:chOff x="5734667" y="4670070"/>
            <a:chExt cx="648000" cy="1009181"/>
          </a:xfrm>
        </p:grpSpPr>
        <p:sp>
          <p:nvSpPr>
            <p:cNvPr id="35" name="任意多边形 34"/>
            <p:cNvSpPr>
              <a:spLocks noChangeAspect="1"/>
            </p:cNvSpPr>
            <p:nvPr/>
          </p:nvSpPr>
          <p:spPr>
            <a:xfrm>
              <a:off x="5734667" y="4670070"/>
              <a:ext cx="648000" cy="1009181"/>
            </a:xfrm>
            <a:custGeom>
              <a:avLst/>
              <a:gdLst>
                <a:gd name="connsiteX0" fmla="*/ 561975 w 581025"/>
                <a:gd name="connsiteY0" fmla="*/ 0 h 904875"/>
                <a:gd name="connsiteX1" fmla="*/ 0 w 581025"/>
                <a:gd name="connsiteY1" fmla="*/ 266700 h 904875"/>
                <a:gd name="connsiteX2" fmla="*/ 19050 w 581025"/>
                <a:gd name="connsiteY2" fmla="*/ 904875 h 904875"/>
                <a:gd name="connsiteX3" fmla="*/ 333375 w 581025"/>
                <a:gd name="connsiteY3" fmla="*/ 762000 h 904875"/>
                <a:gd name="connsiteX4" fmla="*/ 581025 w 581025"/>
                <a:gd name="connsiteY4" fmla="*/ 657225 h 904875"/>
                <a:gd name="connsiteX5" fmla="*/ 561975 w 581025"/>
                <a:gd name="connsiteY5" fmla="*/ 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025" h="904875">
                  <a:moveTo>
                    <a:pt x="561975" y="0"/>
                  </a:moveTo>
                  <a:lnTo>
                    <a:pt x="0" y="266700"/>
                  </a:lnTo>
                  <a:lnTo>
                    <a:pt x="19050" y="904875"/>
                  </a:lnTo>
                  <a:lnTo>
                    <a:pt x="333375" y="762000"/>
                  </a:lnTo>
                  <a:lnTo>
                    <a:pt x="581025" y="657225"/>
                  </a:lnTo>
                  <a:lnTo>
                    <a:pt x="561975" y="0"/>
                  </a:lnTo>
                  <a:close/>
                </a:path>
              </a:pathLst>
            </a:custGeom>
            <a:solidFill>
              <a:srgbClr val="FFFF99"/>
            </a:solidFill>
            <a:ln w="127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944347" y="5047044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S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64" name="Object 1"/>
          <p:cNvGraphicFramePr>
            <a:graphicFrameLocks noChangeAspect="1"/>
          </p:cNvGraphicFramePr>
          <p:nvPr/>
        </p:nvGraphicFramePr>
        <p:xfrm>
          <a:off x="5702300" y="5832475"/>
          <a:ext cx="8334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公式" r:id="rId8" imgW="507960" imgH="177480" progId="Equation.3">
                  <p:embed/>
                </p:oleObj>
              </mc:Choice>
              <mc:Fallback>
                <p:oleObj name="公式" r:id="rId8" imgW="50796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5832475"/>
                        <a:ext cx="833438" cy="25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组合 65"/>
          <p:cNvGrpSpPr/>
          <p:nvPr/>
        </p:nvGrpSpPr>
        <p:grpSpPr>
          <a:xfrm>
            <a:off x="5533505" y="4769506"/>
            <a:ext cx="1279210" cy="819734"/>
            <a:chOff x="5533505" y="4769506"/>
            <a:chExt cx="1279210" cy="819734"/>
          </a:xfrm>
        </p:grpSpPr>
        <p:grpSp>
          <p:nvGrpSpPr>
            <p:cNvPr id="61" name="组合 60"/>
            <p:cNvGrpSpPr/>
            <p:nvPr/>
          </p:nvGrpSpPr>
          <p:grpSpPr>
            <a:xfrm>
              <a:off x="5533505" y="4769506"/>
              <a:ext cx="1170197" cy="819734"/>
              <a:chOff x="5933807" y="4769506"/>
              <a:chExt cx="1170197" cy="819734"/>
            </a:xfrm>
          </p:grpSpPr>
          <p:cxnSp>
            <p:nvCxnSpPr>
              <p:cNvPr id="37" name="直接连接符 36"/>
              <p:cNvCxnSpPr/>
              <p:nvPr/>
            </p:nvCxnSpPr>
            <p:spPr>
              <a:xfrm>
                <a:off x="6184706" y="4769506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/>
            </p:nvCxnSpPr>
            <p:spPr>
              <a:xfrm>
                <a:off x="6636004" y="4773704"/>
                <a:ext cx="46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>
                <a:off x="5977028" y="4870824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>
                <a:off x="6443428" y="4870824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/>
            </p:nvCxnSpPr>
            <p:spPr>
              <a:xfrm>
                <a:off x="5945242" y="4976340"/>
                <a:ext cx="18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/>
              <p:cNvCxnSpPr/>
              <p:nvPr/>
            </p:nvCxnSpPr>
            <p:spPr>
              <a:xfrm>
                <a:off x="6228184" y="4976340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>
                <a:off x="6037561" y="5100236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>
                <a:off x="6469609" y="5104434"/>
                <a:ext cx="46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>
                <a:off x="5965593" y="5201554"/>
                <a:ext cx="14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接连接符 51"/>
              <p:cNvCxnSpPr/>
              <p:nvPr/>
            </p:nvCxnSpPr>
            <p:spPr>
              <a:xfrm>
                <a:off x="6319731" y="5201554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接连接符 52"/>
              <p:cNvCxnSpPr/>
              <p:nvPr/>
            </p:nvCxnSpPr>
            <p:spPr>
              <a:xfrm>
                <a:off x="5933807" y="5307070"/>
                <a:ext cx="18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>
                <a:off x="6187439" y="5307070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接连接符 54"/>
              <p:cNvCxnSpPr/>
              <p:nvPr/>
            </p:nvCxnSpPr>
            <p:spPr>
              <a:xfrm>
                <a:off x="6052662" y="5382406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接连接符 55"/>
              <p:cNvCxnSpPr/>
              <p:nvPr/>
            </p:nvCxnSpPr>
            <p:spPr>
              <a:xfrm>
                <a:off x="6484710" y="5386604"/>
                <a:ext cx="46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>
                <a:off x="5980694" y="5483724"/>
                <a:ext cx="144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/>
              <p:cNvCxnSpPr/>
              <p:nvPr/>
            </p:nvCxnSpPr>
            <p:spPr>
              <a:xfrm>
                <a:off x="6334832" y="5483724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/>
              <p:cNvCxnSpPr/>
              <p:nvPr/>
            </p:nvCxnSpPr>
            <p:spPr>
              <a:xfrm>
                <a:off x="5948908" y="5589240"/>
                <a:ext cx="18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接连接符 59"/>
              <p:cNvCxnSpPr/>
              <p:nvPr/>
            </p:nvCxnSpPr>
            <p:spPr>
              <a:xfrm>
                <a:off x="6202540" y="5589240"/>
                <a:ext cx="54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TextBox 64"/>
            <p:cNvSpPr txBox="1"/>
            <p:nvPr/>
          </p:nvSpPr>
          <p:spPr>
            <a:xfrm>
              <a:off x="6524683" y="4975113"/>
              <a:ext cx="2880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8" name="任意多边形 67"/>
          <p:cNvSpPr>
            <a:spLocks noChangeAspect="1"/>
          </p:cNvSpPr>
          <p:nvPr/>
        </p:nvSpPr>
        <p:spPr>
          <a:xfrm>
            <a:off x="7613270" y="4669001"/>
            <a:ext cx="648000" cy="1009181"/>
          </a:xfrm>
          <a:custGeom>
            <a:avLst/>
            <a:gdLst>
              <a:gd name="connsiteX0" fmla="*/ 561975 w 581025"/>
              <a:gd name="connsiteY0" fmla="*/ 0 h 904875"/>
              <a:gd name="connsiteX1" fmla="*/ 0 w 581025"/>
              <a:gd name="connsiteY1" fmla="*/ 266700 h 904875"/>
              <a:gd name="connsiteX2" fmla="*/ 19050 w 581025"/>
              <a:gd name="connsiteY2" fmla="*/ 904875 h 904875"/>
              <a:gd name="connsiteX3" fmla="*/ 333375 w 581025"/>
              <a:gd name="connsiteY3" fmla="*/ 762000 h 904875"/>
              <a:gd name="connsiteX4" fmla="*/ 581025 w 581025"/>
              <a:gd name="connsiteY4" fmla="*/ 657225 h 904875"/>
              <a:gd name="connsiteX5" fmla="*/ 561975 w 581025"/>
              <a:gd name="connsiteY5" fmla="*/ 0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1025" h="904875">
                <a:moveTo>
                  <a:pt x="561975" y="0"/>
                </a:moveTo>
                <a:lnTo>
                  <a:pt x="0" y="266700"/>
                </a:lnTo>
                <a:lnTo>
                  <a:pt x="19050" y="904875"/>
                </a:lnTo>
                <a:lnTo>
                  <a:pt x="333375" y="762000"/>
                </a:lnTo>
                <a:lnTo>
                  <a:pt x="581025" y="657225"/>
                </a:lnTo>
                <a:lnTo>
                  <a:pt x="561975" y="0"/>
                </a:lnTo>
                <a:close/>
              </a:path>
            </a:pathLst>
          </a:custGeom>
          <a:solidFill>
            <a:srgbClr val="FFFF99"/>
          </a:solidFill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5" name="组合 104"/>
          <p:cNvGrpSpPr/>
          <p:nvPr/>
        </p:nvGrpSpPr>
        <p:grpSpPr>
          <a:xfrm>
            <a:off x="7129193" y="4837242"/>
            <a:ext cx="571931" cy="760465"/>
            <a:chOff x="7129193" y="4837242"/>
            <a:chExt cx="571931" cy="760465"/>
          </a:xfrm>
        </p:grpSpPr>
        <p:cxnSp>
          <p:nvCxnSpPr>
            <p:cNvPr id="73" name="直接连接符 72"/>
            <p:cNvCxnSpPr/>
            <p:nvPr/>
          </p:nvCxnSpPr>
          <p:spPr>
            <a:xfrm>
              <a:off x="7377124" y="4837242"/>
              <a:ext cx="32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/>
            <p:nvPr/>
          </p:nvCxnSpPr>
          <p:spPr>
            <a:xfrm>
              <a:off x="7160979" y="4930093"/>
              <a:ext cx="32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/>
            <p:nvPr/>
          </p:nvCxnSpPr>
          <p:spPr>
            <a:xfrm>
              <a:off x="7129193" y="5044076"/>
              <a:ext cx="10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>
              <a:off x="7213045" y="5142571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>
              <a:off x="7158011" y="5243889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/>
            <p:cNvCxnSpPr/>
            <p:nvPr/>
          </p:nvCxnSpPr>
          <p:spPr>
            <a:xfrm>
              <a:off x="7134692" y="5349405"/>
              <a:ext cx="28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 84"/>
            <p:cNvCxnSpPr/>
            <p:nvPr/>
          </p:nvCxnSpPr>
          <p:spPr>
            <a:xfrm>
              <a:off x="7380552" y="5407807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接连接符 86"/>
            <p:cNvCxnSpPr/>
            <p:nvPr/>
          </p:nvCxnSpPr>
          <p:spPr>
            <a:xfrm>
              <a:off x="7308584" y="5492191"/>
              <a:ext cx="21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接连接符 88"/>
            <p:cNvCxnSpPr/>
            <p:nvPr/>
          </p:nvCxnSpPr>
          <p:spPr>
            <a:xfrm>
              <a:off x="7261697" y="5597707"/>
              <a:ext cx="32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组合 105"/>
          <p:cNvGrpSpPr/>
          <p:nvPr/>
        </p:nvGrpSpPr>
        <p:grpSpPr>
          <a:xfrm>
            <a:off x="7446003" y="4832973"/>
            <a:ext cx="970130" cy="756267"/>
            <a:chOff x="7446003" y="4832973"/>
            <a:chExt cx="970130" cy="756267"/>
          </a:xfrm>
        </p:grpSpPr>
        <p:cxnSp>
          <p:nvCxnSpPr>
            <p:cNvPr id="74" name="直接连接符 73"/>
            <p:cNvCxnSpPr/>
            <p:nvPr/>
          </p:nvCxnSpPr>
          <p:spPr>
            <a:xfrm>
              <a:off x="7828422" y="4832973"/>
              <a:ext cx="46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75"/>
            <p:cNvCxnSpPr/>
            <p:nvPr/>
          </p:nvCxnSpPr>
          <p:spPr>
            <a:xfrm>
              <a:off x="7661247" y="4930093"/>
              <a:ext cx="540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/>
            <p:nvPr/>
          </p:nvCxnSpPr>
          <p:spPr>
            <a:xfrm>
              <a:off x="7446003" y="5035609"/>
              <a:ext cx="540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>
              <a:off x="7628159" y="5146769"/>
              <a:ext cx="64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>
              <a:off x="7579885" y="5243889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/>
            <p:cNvCxnSpPr/>
            <p:nvPr/>
          </p:nvCxnSpPr>
          <p:spPr>
            <a:xfrm>
              <a:off x="7489928" y="5349405"/>
              <a:ext cx="64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/>
            <p:nvPr/>
          </p:nvCxnSpPr>
          <p:spPr>
            <a:xfrm>
              <a:off x="7804133" y="5412005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接连接符 87"/>
            <p:cNvCxnSpPr/>
            <p:nvPr/>
          </p:nvCxnSpPr>
          <p:spPr>
            <a:xfrm>
              <a:off x="7721991" y="5492191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接连接符 89"/>
            <p:cNvCxnSpPr/>
            <p:nvPr/>
          </p:nvCxnSpPr>
          <p:spPr>
            <a:xfrm>
              <a:off x="7657435" y="5589240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8227474" y="4975113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236296" y="5832475"/>
          <a:ext cx="1175841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公式" r:id="rId10" imgW="838080" imgH="177480" progId="Equation.3">
                  <p:embed/>
                </p:oleObj>
              </mc:Choice>
              <mc:Fallback>
                <p:oleObj name="公式" r:id="rId10" imgW="83808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5832475"/>
                        <a:ext cx="1175841" cy="25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4" name="组合 103"/>
          <p:cNvGrpSpPr/>
          <p:nvPr/>
        </p:nvGrpSpPr>
        <p:grpSpPr>
          <a:xfrm>
            <a:off x="7426919" y="5241862"/>
            <a:ext cx="380653" cy="399283"/>
            <a:chOff x="7426919" y="5241862"/>
            <a:chExt cx="380653" cy="399283"/>
          </a:xfrm>
        </p:grpSpPr>
        <p:sp>
          <p:nvSpPr>
            <p:cNvPr id="102" name="弧形 101"/>
            <p:cNvSpPr/>
            <p:nvPr/>
          </p:nvSpPr>
          <p:spPr>
            <a:xfrm rot="-3060000">
              <a:off x="7509562" y="5461145"/>
              <a:ext cx="144000" cy="216000"/>
            </a:xfrm>
            <a:prstGeom prst="arc">
              <a:avLst/>
            </a:prstGeom>
            <a:ln w="15875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7426919" y="5241862"/>
              <a:ext cx="3806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i="1" dirty="0">
                  <a:solidFill>
                    <a:schemeClr val="accent5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θ</a:t>
              </a:r>
              <a:endParaRPr lang="zh-CN" altLang="en-US" sz="1400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7" name="组合 106"/>
          <p:cNvGrpSpPr/>
          <p:nvPr/>
        </p:nvGrpSpPr>
        <p:grpSpPr>
          <a:xfrm>
            <a:off x="7650801" y="4832973"/>
            <a:ext cx="765332" cy="756267"/>
            <a:chOff x="7650801" y="4832973"/>
            <a:chExt cx="765332" cy="756267"/>
          </a:xfrm>
        </p:grpSpPr>
        <p:cxnSp>
          <p:nvCxnSpPr>
            <p:cNvPr id="108" name="直接连接符 107"/>
            <p:cNvCxnSpPr/>
            <p:nvPr/>
          </p:nvCxnSpPr>
          <p:spPr>
            <a:xfrm>
              <a:off x="7930026" y="4832973"/>
              <a:ext cx="46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接连接符 108"/>
            <p:cNvCxnSpPr/>
            <p:nvPr/>
          </p:nvCxnSpPr>
          <p:spPr>
            <a:xfrm>
              <a:off x="7779785" y="4930093"/>
              <a:ext cx="540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接连接符 110"/>
            <p:cNvCxnSpPr/>
            <p:nvPr/>
          </p:nvCxnSpPr>
          <p:spPr>
            <a:xfrm>
              <a:off x="7683079" y="5035609"/>
              <a:ext cx="540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>
              <a:off x="7755164" y="5146769"/>
              <a:ext cx="64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接连接符 114"/>
            <p:cNvCxnSpPr/>
            <p:nvPr/>
          </p:nvCxnSpPr>
          <p:spPr>
            <a:xfrm>
              <a:off x="7698423" y="5243889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>
              <a:off x="7650801" y="5349405"/>
              <a:ext cx="648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接连接符 116"/>
            <p:cNvCxnSpPr/>
            <p:nvPr/>
          </p:nvCxnSpPr>
          <p:spPr>
            <a:xfrm>
              <a:off x="7804133" y="5412005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连接符 118"/>
            <p:cNvCxnSpPr/>
            <p:nvPr/>
          </p:nvCxnSpPr>
          <p:spPr>
            <a:xfrm>
              <a:off x="7721991" y="5492191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接连接符 120"/>
            <p:cNvCxnSpPr/>
            <p:nvPr/>
          </p:nvCxnSpPr>
          <p:spPr>
            <a:xfrm>
              <a:off x="7657435" y="5589240"/>
              <a:ext cx="61200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组合 121"/>
          <p:cNvGrpSpPr/>
          <p:nvPr/>
        </p:nvGrpSpPr>
        <p:grpSpPr>
          <a:xfrm>
            <a:off x="7452320" y="4835292"/>
            <a:ext cx="423399" cy="512523"/>
            <a:chOff x="7452320" y="4835292"/>
            <a:chExt cx="423399" cy="512523"/>
          </a:xfrm>
        </p:grpSpPr>
        <p:cxnSp>
          <p:nvCxnSpPr>
            <p:cNvPr id="123" name="直接连接符 122"/>
            <p:cNvCxnSpPr/>
            <p:nvPr/>
          </p:nvCxnSpPr>
          <p:spPr>
            <a:xfrm>
              <a:off x="7452320" y="5038577"/>
              <a:ext cx="14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接连接符 123"/>
            <p:cNvCxnSpPr/>
            <p:nvPr/>
          </p:nvCxnSpPr>
          <p:spPr>
            <a:xfrm>
              <a:off x="7553918" y="5237667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接连接符 124"/>
            <p:cNvCxnSpPr/>
            <p:nvPr/>
          </p:nvCxnSpPr>
          <p:spPr>
            <a:xfrm>
              <a:off x="7507394" y="5347815"/>
              <a:ext cx="108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接连接符 125"/>
            <p:cNvCxnSpPr/>
            <p:nvPr/>
          </p:nvCxnSpPr>
          <p:spPr>
            <a:xfrm>
              <a:off x="7562385" y="4924234"/>
              <a:ext cx="14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接连接符 126"/>
            <p:cNvCxnSpPr/>
            <p:nvPr/>
          </p:nvCxnSpPr>
          <p:spPr>
            <a:xfrm>
              <a:off x="7731719" y="4835292"/>
              <a:ext cx="14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接连接符 128"/>
            <p:cNvCxnSpPr/>
            <p:nvPr/>
          </p:nvCxnSpPr>
          <p:spPr>
            <a:xfrm>
              <a:off x="7524328" y="5148725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1" name="Rectangle 3"/>
          <p:cNvSpPr txBox="1">
            <a:spLocks noRot="1" noChangeArrowheads="1"/>
          </p:cNvSpPr>
          <p:nvPr/>
        </p:nvSpPr>
        <p:spPr>
          <a:xfrm>
            <a:off x="268454" y="5666378"/>
            <a:ext cx="243133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unit</a:t>
            </a: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Wb</a:t>
            </a:r>
            <a:endParaRPr lang="en-US" altLang="zh-CN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2" name="组合 131"/>
          <p:cNvGrpSpPr/>
          <p:nvPr/>
        </p:nvGrpSpPr>
        <p:grpSpPr>
          <a:xfrm>
            <a:off x="2699792" y="5697216"/>
            <a:ext cx="2160240" cy="540096"/>
            <a:chOff x="3563888" y="4509120"/>
            <a:chExt cx="2160240" cy="540096"/>
          </a:xfrm>
        </p:grpSpPr>
        <p:sp>
          <p:nvSpPr>
            <p:cNvPr id="133" name="矩形 132"/>
            <p:cNvSpPr/>
            <p:nvPr/>
          </p:nvSpPr>
          <p:spPr>
            <a:xfrm>
              <a:off x="3563888" y="4509216"/>
              <a:ext cx="2052000" cy="540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4" name="Rectangle 3"/>
            <p:cNvSpPr txBox="1">
              <a:spLocks noRot="1" noChangeArrowheads="1"/>
            </p:cNvSpPr>
            <p:nvPr/>
          </p:nvSpPr>
          <p:spPr>
            <a:xfrm>
              <a:off x="3563888" y="4509120"/>
              <a:ext cx="2160240" cy="504056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1 </a:t>
              </a:r>
              <a:r>
                <a:rPr lang="en-US" altLang="zh-CN" sz="2400" b="1" dirty="0" err="1">
                  <a:latin typeface="Times New Roman" pitchFamily="18" charset="0"/>
                  <a:cs typeface="Times New Roman" pitchFamily="18" charset="0"/>
                </a:rPr>
                <a:t>Wb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 = 1 T·m</a:t>
              </a:r>
              <a:r>
                <a:rPr lang="en-US" altLang="zh-CN" sz="24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altLang="zh-CN" sz="24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135" name="组合 134"/>
          <p:cNvGrpSpPr/>
          <p:nvPr/>
        </p:nvGrpSpPr>
        <p:grpSpPr>
          <a:xfrm>
            <a:off x="4283968" y="4869160"/>
            <a:ext cx="1019330" cy="576000"/>
            <a:chOff x="6622576" y="538822"/>
            <a:chExt cx="1019330" cy="576000"/>
          </a:xfrm>
        </p:grpSpPr>
        <p:sp>
          <p:nvSpPr>
            <p:cNvPr id="136" name="云形标注 135"/>
            <p:cNvSpPr/>
            <p:nvPr/>
          </p:nvSpPr>
          <p:spPr>
            <a:xfrm>
              <a:off x="6622576" y="538822"/>
              <a:ext cx="1008000" cy="576000"/>
            </a:xfrm>
            <a:prstGeom prst="cloudCallout">
              <a:avLst>
                <a:gd name="adj1" fmla="val -65816"/>
                <a:gd name="adj2" fmla="val -4405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629410" y="549708"/>
              <a:ext cx="1012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scalar</a:t>
              </a:r>
              <a:endParaRPr lang="zh-CN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110" grpId="0"/>
      <p:bldP spid="118" grpId="0"/>
      <p:bldP spid="113" grpId="0"/>
      <p:bldP spid="148" grpId="0"/>
      <p:bldP spid="182" grpId="0"/>
      <p:bldP spid="190" grpId="0" animBg="1"/>
      <p:bldP spid="191" grpId="0"/>
      <p:bldP spid="27" grpId="0"/>
      <p:bldP spid="68" grpId="0" animBg="1"/>
      <p:bldP spid="72" grpId="0"/>
      <p:bldP spid="1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组合 85"/>
          <p:cNvGrpSpPr/>
          <p:nvPr/>
        </p:nvGrpSpPr>
        <p:grpSpPr>
          <a:xfrm>
            <a:off x="496117" y="1844824"/>
            <a:ext cx="6596162" cy="2952328"/>
            <a:chOff x="6903793" y="3270126"/>
            <a:chExt cx="6356305" cy="2952328"/>
          </a:xfrm>
        </p:grpSpPr>
        <p:sp>
          <p:nvSpPr>
            <p:cNvPr id="88" name="Rectangle 3"/>
            <p:cNvSpPr txBox="1">
              <a:spLocks noRot="1" noChangeArrowheads="1"/>
            </p:cNvSpPr>
            <p:nvPr/>
          </p:nvSpPr>
          <p:spPr>
            <a:xfrm>
              <a:off x="7015038" y="3270126"/>
              <a:ext cx="6245060" cy="2880320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zh-CN" altLang="en-US" sz="2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华文新魏" pitchFamily="2" charset="-122"/>
                  <a:ea typeface="华文新魏" pitchFamily="2" charset="-122"/>
                  <a:cs typeface="Times New Roman" pitchFamily="18" charset="0"/>
                </a:rPr>
                <a:t>判定法则：</a:t>
              </a:r>
              <a:endParaRPr lang="en-US" altLang="zh-CN" sz="2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华文新魏" pitchFamily="2" charset="-122"/>
                <a:ea typeface="华文新魏" pitchFamily="2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伸开左手，</a:t>
              </a:r>
              <a:endPara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拇指跟其余四指垂直，且与手掌同一平面，</a:t>
              </a:r>
              <a:endPara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磁感线</a:t>
              </a:r>
              <a:r>
                <a:rPr lang="zh-CN" altLang="en-US" sz="2400" b="1" dirty="0">
                  <a:solidFill>
                    <a:srgbClr val="390E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垂直</a:t>
              </a: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穿入手心，</a:t>
              </a:r>
              <a:endPara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四指指向电流方向，</a:t>
              </a:r>
              <a:endPara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  <a:p>
              <a:pPr lvl="0">
                <a:lnSpc>
                  <a:spcPct val="125000"/>
                </a:lnSpc>
                <a:defRPr/>
              </a:pPr>
              <a:r>
                <a:rPr lang="zh-CN" alt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则拇指指向通电导线所受安培力方向。</a:t>
              </a:r>
              <a:endParaRPr lang="en-US" altLang="zh-C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89" name="矩形 88"/>
            <p:cNvSpPr/>
            <p:nvPr/>
          </p:nvSpPr>
          <p:spPr>
            <a:xfrm>
              <a:off x="6903793" y="3318892"/>
              <a:ext cx="6140293" cy="2903562"/>
            </a:xfrm>
            <a:prstGeom prst="rect">
              <a:avLst/>
            </a:prstGeom>
            <a:noFill/>
            <a:ln w="15875"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08916" name="AutoShape 20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18" name="AutoShape 22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20" name="AutoShape 24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22" name="AutoShape 26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矩形 81"/>
          <p:cNvSpPr>
            <a:spLocks noChangeArrowheads="1"/>
          </p:cNvSpPr>
          <p:nvPr/>
        </p:nvSpPr>
        <p:spPr bwMode="auto">
          <a:xfrm>
            <a:off x="3573467" y="18864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87" name="Rectangle 2"/>
          <p:cNvSpPr txBox="1">
            <a:spLocks noRot="1" noChangeArrowheads="1"/>
          </p:cNvSpPr>
          <p:nvPr/>
        </p:nvSpPr>
        <p:spPr>
          <a:xfrm>
            <a:off x="289918" y="622429"/>
            <a:ext cx="2697906" cy="58477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安培力</a:t>
            </a:r>
            <a:r>
              <a:rPr lang="zh-CN" alt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的方向</a:t>
            </a:r>
            <a:endParaRPr kumimoji="0" lang="zh-CN" altLang="en-US" sz="32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90" name="Rectangle 3"/>
          <p:cNvSpPr txBox="1">
            <a:spLocks noRot="1" noChangeArrowheads="1"/>
          </p:cNvSpPr>
          <p:nvPr/>
        </p:nvSpPr>
        <p:spPr>
          <a:xfrm>
            <a:off x="3092490" y="1196752"/>
            <a:ext cx="4143806" cy="5760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左手定则 </a:t>
            </a:r>
            <a:r>
              <a:rPr lang="en-US" altLang="zh-CN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(Left-Hand Rule)</a:t>
            </a:r>
          </a:p>
        </p:txBody>
      </p:sp>
      <p:sp>
        <p:nvSpPr>
          <p:cNvPr id="91" name="右箭头 90"/>
          <p:cNvSpPr/>
          <p:nvPr/>
        </p:nvSpPr>
        <p:spPr>
          <a:xfrm>
            <a:off x="2627784" y="1412776"/>
            <a:ext cx="396000" cy="21602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2" name="Picture 6" descr="左手定则"/>
          <p:cNvPicPr>
            <a:picLocks noChangeAspect="1" noChangeArrowheads="1"/>
          </p:cNvPicPr>
          <p:nvPr/>
        </p:nvPicPr>
        <p:blipFill>
          <a:blip r:embed="rId3" cstate="print"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432" y="1628800"/>
            <a:ext cx="1296000" cy="185414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1" name="组合 190"/>
          <p:cNvGrpSpPr/>
          <p:nvPr/>
        </p:nvGrpSpPr>
        <p:grpSpPr>
          <a:xfrm>
            <a:off x="7092280" y="3428999"/>
            <a:ext cx="1403834" cy="1315889"/>
            <a:chOff x="7092280" y="3717032"/>
            <a:chExt cx="1403834" cy="1315889"/>
          </a:xfrm>
        </p:grpSpPr>
        <p:sp>
          <p:nvSpPr>
            <p:cNvPr id="184" name="矩形 183"/>
            <p:cNvSpPr/>
            <p:nvPr/>
          </p:nvSpPr>
          <p:spPr>
            <a:xfrm>
              <a:off x="7164288" y="3717032"/>
              <a:ext cx="1296000" cy="129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19" name="组合 118"/>
            <p:cNvGrpSpPr/>
            <p:nvPr/>
          </p:nvGrpSpPr>
          <p:grpSpPr>
            <a:xfrm>
              <a:off x="7092280" y="3717032"/>
              <a:ext cx="1403834" cy="1315889"/>
              <a:chOff x="1441788" y="5444944"/>
              <a:chExt cx="1403834" cy="1315889"/>
            </a:xfrm>
          </p:grpSpPr>
          <p:cxnSp>
            <p:nvCxnSpPr>
              <p:cNvPr id="120" name="直接箭头连接符 119"/>
              <p:cNvCxnSpPr/>
              <p:nvPr/>
            </p:nvCxnSpPr>
            <p:spPr>
              <a:xfrm rot="10800000" flipV="1">
                <a:off x="2267744" y="6021008"/>
                <a:ext cx="0" cy="57606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接箭头连接符 120"/>
              <p:cNvCxnSpPr/>
              <p:nvPr/>
            </p:nvCxnSpPr>
            <p:spPr>
              <a:xfrm rot="10800000">
                <a:off x="1689222" y="6021288"/>
                <a:ext cx="57606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接箭头连接符 121"/>
              <p:cNvCxnSpPr>
                <a:cxnSpLocks noChangeAspect="1"/>
              </p:cNvCxnSpPr>
              <p:nvPr/>
            </p:nvCxnSpPr>
            <p:spPr>
              <a:xfrm rot="10800000" flipH="1">
                <a:off x="2269558" y="5625007"/>
                <a:ext cx="396000" cy="3960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1441788" y="5804984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2623589" y="5444944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2239885" y="6453056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zh-CN" altLang="en-US" sz="14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39" name="矩形 138"/>
          <p:cNvSpPr/>
          <p:nvPr/>
        </p:nvSpPr>
        <p:spPr bwMode="auto">
          <a:xfrm>
            <a:off x="467544" y="4957532"/>
            <a:ext cx="8208912" cy="162000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40" name="Rectangle 17"/>
          <p:cNvSpPr>
            <a:spLocks noChangeArrowheads="1"/>
          </p:cNvSpPr>
          <p:nvPr/>
        </p:nvSpPr>
        <p:spPr bwMode="auto">
          <a:xfrm>
            <a:off x="467544" y="4990040"/>
            <a:ext cx="2016224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about</a:t>
            </a:r>
            <a:endParaRPr kumimoji="1" lang="zh-CN" altLang="en-US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03" name="组合 202"/>
          <p:cNvGrpSpPr/>
          <p:nvPr/>
        </p:nvGrpSpPr>
        <p:grpSpPr>
          <a:xfrm>
            <a:off x="3269847" y="5246134"/>
            <a:ext cx="1878217" cy="1080120"/>
            <a:chOff x="2915816" y="5373216"/>
            <a:chExt cx="1878217" cy="1080120"/>
          </a:xfrm>
        </p:grpSpPr>
        <p:cxnSp>
          <p:nvCxnSpPr>
            <p:cNvPr id="194" name="直接箭头连接符 193"/>
            <p:cNvCxnSpPr/>
            <p:nvPr/>
          </p:nvCxnSpPr>
          <p:spPr>
            <a:xfrm>
              <a:off x="2915816" y="5373216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接箭头连接符 194"/>
            <p:cNvCxnSpPr/>
            <p:nvPr/>
          </p:nvCxnSpPr>
          <p:spPr>
            <a:xfrm>
              <a:off x="2915816" y="5525616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接箭头连接符 195"/>
            <p:cNvCxnSpPr/>
            <p:nvPr/>
          </p:nvCxnSpPr>
          <p:spPr>
            <a:xfrm>
              <a:off x="2915816" y="5669715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接箭头连接符 196"/>
            <p:cNvCxnSpPr/>
            <p:nvPr/>
          </p:nvCxnSpPr>
          <p:spPr>
            <a:xfrm>
              <a:off x="2915816" y="5822115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接箭头连接符 197"/>
            <p:cNvCxnSpPr/>
            <p:nvPr/>
          </p:nvCxnSpPr>
          <p:spPr>
            <a:xfrm>
              <a:off x="2915816" y="5974764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接箭头连接符 198"/>
            <p:cNvCxnSpPr/>
            <p:nvPr/>
          </p:nvCxnSpPr>
          <p:spPr>
            <a:xfrm>
              <a:off x="2915816" y="6127164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接箭头连接符 199"/>
            <p:cNvCxnSpPr/>
            <p:nvPr/>
          </p:nvCxnSpPr>
          <p:spPr>
            <a:xfrm>
              <a:off x="2915816" y="6300936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接箭头连接符 200"/>
            <p:cNvCxnSpPr/>
            <p:nvPr/>
          </p:nvCxnSpPr>
          <p:spPr>
            <a:xfrm>
              <a:off x="2915816" y="6453336"/>
              <a:ext cx="1584176" cy="0"/>
            </a:xfrm>
            <a:prstGeom prst="straightConnector1">
              <a:avLst/>
            </a:prstGeom>
            <a:ln w="95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2" name="TextBox 201"/>
            <p:cNvSpPr txBox="1"/>
            <p:nvPr/>
          </p:nvSpPr>
          <p:spPr>
            <a:xfrm>
              <a:off x="4572000" y="5785519"/>
              <a:ext cx="2220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6" name="Rectangle 3"/>
          <p:cNvSpPr txBox="1">
            <a:spLocks noRot="1" noChangeArrowheads="1"/>
          </p:cNvSpPr>
          <p:nvPr/>
        </p:nvSpPr>
        <p:spPr>
          <a:xfrm>
            <a:off x="539552" y="5445224"/>
            <a:ext cx="2304256" cy="79208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通电线圈在磁场中如何运动？</a:t>
            </a:r>
            <a:endParaRPr lang="en-US" altLang="zh-CN" sz="2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35" name="组合 234"/>
          <p:cNvGrpSpPr/>
          <p:nvPr/>
        </p:nvGrpSpPr>
        <p:grpSpPr>
          <a:xfrm>
            <a:off x="3485871" y="4869160"/>
            <a:ext cx="1207202" cy="1625406"/>
            <a:chOff x="3485871" y="4869160"/>
            <a:chExt cx="1207202" cy="1625406"/>
          </a:xfrm>
        </p:grpSpPr>
        <p:grpSp>
          <p:nvGrpSpPr>
            <p:cNvPr id="225" name="组合 224"/>
            <p:cNvGrpSpPr/>
            <p:nvPr/>
          </p:nvGrpSpPr>
          <p:grpSpPr>
            <a:xfrm>
              <a:off x="3485871" y="4869160"/>
              <a:ext cx="1207202" cy="1625406"/>
              <a:chOff x="3131840" y="4996242"/>
              <a:chExt cx="1207202" cy="1625406"/>
            </a:xfrm>
          </p:grpSpPr>
          <p:sp>
            <p:nvSpPr>
              <p:cNvPr id="216" name="任意多边形 215"/>
              <p:cNvSpPr/>
              <p:nvPr/>
            </p:nvSpPr>
            <p:spPr>
              <a:xfrm>
                <a:off x="3347864" y="5229200"/>
                <a:ext cx="838200" cy="1151466"/>
              </a:xfrm>
              <a:custGeom>
                <a:avLst/>
                <a:gdLst>
                  <a:gd name="connsiteX0" fmla="*/ 321734 w 838200"/>
                  <a:gd name="connsiteY0" fmla="*/ 0 h 1151466"/>
                  <a:gd name="connsiteX1" fmla="*/ 338667 w 838200"/>
                  <a:gd name="connsiteY1" fmla="*/ 203200 h 1151466"/>
                  <a:gd name="connsiteX2" fmla="*/ 0 w 838200"/>
                  <a:gd name="connsiteY2" fmla="*/ 203200 h 1151466"/>
                  <a:gd name="connsiteX3" fmla="*/ 0 w 838200"/>
                  <a:gd name="connsiteY3" fmla="*/ 1151466 h 1151466"/>
                  <a:gd name="connsiteX4" fmla="*/ 829734 w 838200"/>
                  <a:gd name="connsiteY4" fmla="*/ 1151466 h 1151466"/>
                  <a:gd name="connsiteX5" fmla="*/ 838200 w 838200"/>
                  <a:gd name="connsiteY5" fmla="*/ 194733 h 1151466"/>
                  <a:gd name="connsiteX6" fmla="*/ 474134 w 838200"/>
                  <a:gd name="connsiteY6" fmla="*/ 194733 h 1151466"/>
                  <a:gd name="connsiteX7" fmla="*/ 482600 w 838200"/>
                  <a:gd name="connsiteY7" fmla="*/ 0 h 11514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38200" h="1151466">
                    <a:moveTo>
                      <a:pt x="321734" y="0"/>
                    </a:moveTo>
                    <a:lnTo>
                      <a:pt x="338667" y="203200"/>
                    </a:lnTo>
                    <a:lnTo>
                      <a:pt x="0" y="203200"/>
                    </a:lnTo>
                    <a:lnTo>
                      <a:pt x="0" y="1151466"/>
                    </a:lnTo>
                    <a:lnTo>
                      <a:pt x="829734" y="1151466"/>
                    </a:lnTo>
                    <a:lnTo>
                      <a:pt x="838200" y="194733"/>
                    </a:lnTo>
                    <a:lnTo>
                      <a:pt x="474134" y="194733"/>
                    </a:lnTo>
                    <a:lnTo>
                      <a:pt x="482600" y="0"/>
                    </a:lnTo>
                  </a:path>
                </a:pathLst>
              </a:custGeom>
              <a:ln w="12700">
                <a:solidFill>
                  <a:srgbClr val="390E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18" name="直接连接符 217"/>
              <p:cNvCxnSpPr/>
              <p:nvPr/>
            </p:nvCxnSpPr>
            <p:spPr>
              <a:xfrm>
                <a:off x="3746044" y="5157192"/>
                <a:ext cx="0" cy="1332000"/>
              </a:xfrm>
              <a:prstGeom prst="line">
                <a:avLst/>
              </a:prstGeom>
              <a:ln w="9525">
                <a:solidFill>
                  <a:srgbClr val="0070C0"/>
                </a:solidFill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9" name="TextBox 218"/>
              <p:cNvSpPr txBox="1"/>
              <p:nvPr/>
            </p:nvSpPr>
            <p:spPr>
              <a:xfrm>
                <a:off x="3131840" y="5301208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zh-CN" altLang="en-US" sz="1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0" name="TextBox 219"/>
              <p:cNvSpPr txBox="1"/>
              <p:nvPr/>
            </p:nvSpPr>
            <p:spPr>
              <a:xfrm>
                <a:off x="3131840" y="6217567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zh-CN" altLang="en-US" sz="1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4117009" y="6217567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zh-CN" altLang="en-US" sz="1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2" name="TextBox 221"/>
              <p:cNvSpPr txBox="1"/>
              <p:nvPr/>
            </p:nvSpPr>
            <p:spPr>
              <a:xfrm>
                <a:off x="4114551" y="5301208"/>
                <a:ext cx="22203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400" b="1" i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endParaRPr lang="zh-CN" altLang="en-US" sz="1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3" name="TextBox 222"/>
              <p:cNvSpPr txBox="1"/>
              <p:nvPr/>
            </p:nvSpPr>
            <p:spPr>
              <a:xfrm>
                <a:off x="3684961" y="4996242"/>
                <a:ext cx="22203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200" b="1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zh-CN" altLang="en-US" sz="12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4" name="TextBox 223"/>
              <p:cNvSpPr txBox="1"/>
              <p:nvPr/>
            </p:nvSpPr>
            <p:spPr>
              <a:xfrm>
                <a:off x="3682503" y="6344649"/>
                <a:ext cx="38544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200" b="1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O </a:t>
                </a:r>
                <a:r>
                  <a:rPr lang="en-US" altLang="zh-CN" sz="1200" b="1" dirty="0">
                    <a:solidFill>
                      <a:srgbClr val="0070C0"/>
                    </a:solidFill>
                    <a:cs typeface="Times New Roman" pitchFamily="18" charset="0"/>
                  </a:rPr>
                  <a:t>’</a:t>
                </a:r>
                <a:endParaRPr lang="zh-CN" altLang="en-US" sz="1200" b="1" dirty="0">
                  <a:solidFill>
                    <a:srgbClr val="0070C0"/>
                  </a:solidFill>
                  <a:cs typeface="Times New Roman" pitchFamily="18" charset="0"/>
                </a:endParaRPr>
              </a:p>
            </p:txBody>
          </p:sp>
        </p:grpSp>
        <p:cxnSp>
          <p:nvCxnSpPr>
            <p:cNvPr id="228" name="直接箭头连接符 227"/>
            <p:cNvCxnSpPr/>
            <p:nvPr/>
          </p:nvCxnSpPr>
          <p:spPr>
            <a:xfrm>
              <a:off x="3703670" y="5769264"/>
              <a:ext cx="0" cy="36000"/>
            </a:xfrm>
            <a:prstGeom prst="straightConnector1">
              <a:avLst/>
            </a:prstGeom>
            <a:ln w="25400">
              <a:solidFill>
                <a:srgbClr val="390E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接箭头连接符 228"/>
            <p:cNvCxnSpPr/>
            <p:nvPr/>
          </p:nvCxnSpPr>
          <p:spPr>
            <a:xfrm rot="10800000">
              <a:off x="4533860" y="5661248"/>
              <a:ext cx="0" cy="36000"/>
            </a:xfrm>
            <a:prstGeom prst="straightConnector1">
              <a:avLst/>
            </a:prstGeom>
            <a:ln w="25400">
              <a:solidFill>
                <a:srgbClr val="390E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0" name="TextBox 229"/>
            <p:cNvSpPr txBox="1"/>
            <p:nvPr/>
          </p:nvSpPr>
          <p:spPr>
            <a:xfrm>
              <a:off x="3707904" y="5572306"/>
              <a:ext cx="2220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zh-CN" altLang="en-US" sz="1400" b="1" i="1" dirty="0">
                <a:solidFill>
                  <a:srgbClr val="390E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32" name="组合 67"/>
          <p:cNvGrpSpPr/>
          <p:nvPr/>
        </p:nvGrpSpPr>
        <p:grpSpPr>
          <a:xfrm>
            <a:off x="5148064" y="5949280"/>
            <a:ext cx="1313426" cy="468000"/>
            <a:chOff x="3792731" y="2482036"/>
            <a:chExt cx="1313426" cy="468000"/>
          </a:xfrm>
        </p:grpSpPr>
        <p:sp>
          <p:nvSpPr>
            <p:cNvPr id="233" name="云形标注 232"/>
            <p:cNvSpPr/>
            <p:nvPr/>
          </p:nvSpPr>
          <p:spPr>
            <a:xfrm>
              <a:off x="3872656" y="2482036"/>
              <a:ext cx="1152000" cy="468000"/>
            </a:xfrm>
            <a:prstGeom prst="cloudCallout">
              <a:avLst>
                <a:gd name="adj1" fmla="val -98518"/>
                <a:gd name="adj2" fmla="val -24060"/>
              </a:avLst>
            </a:prstGeom>
            <a:solidFill>
              <a:srgbClr val="00B0F0">
                <a:alpha val="67000"/>
              </a:srgbClr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234" name="矩形 233"/>
            <p:cNvSpPr/>
            <p:nvPr/>
          </p:nvSpPr>
          <p:spPr>
            <a:xfrm>
              <a:off x="3792731" y="2491834"/>
              <a:ext cx="131342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新魏" pitchFamily="2" charset="-122"/>
                  <a:ea typeface="华文新魏" pitchFamily="2" charset="-122"/>
                </a:rPr>
                <a:t>线圈转动</a:t>
              </a: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7802835" y="4014589"/>
            <a:ext cx="108000" cy="108000"/>
            <a:chOff x="7596336" y="404664"/>
            <a:chExt cx="108000" cy="108000"/>
          </a:xfrm>
        </p:grpSpPr>
        <p:cxnSp>
          <p:nvCxnSpPr>
            <p:cNvPr id="54" name="直接连接符 53"/>
            <p:cNvCxnSpPr/>
            <p:nvPr/>
          </p:nvCxnSpPr>
          <p:spPr>
            <a:xfrm>
              <a:off x="7596336" y="404664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接连接符 54"/>
            <p:cNvCxnSpPr/>
            <p:nvPr/>
          </p:nvCxnSpPr>
          <p:spPr>
            <a:xfrm rot="5400000">
              <a:off x="7650336" y="456580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组合 59"/>
          <p:cNvGrpSpPr/>
          <p:nvPr/>
        </p:nvGrpSpPr>
        <p:grpSpPr>
          <a:xfrm>
            <a:off x="7858796" y="3901372"/>
            <a:ext cx="139434" cy="108000"/>
            <a:chOff x="7858796" y="3901372"/>
            <a:chExt cx="139434" cy="108000"/>
          </a:xfrm>
        </p:grpSpPr>
        <p:cxnSp>
          <p:nvCxnSpPr>
            <p:cNvPr id="58" name="直接连接符 57"/>
            <p:cNvCxnSpPr/>
            <p:nvPr/>
          </p:nvCxnSpPr>
          <p:spPr>
            <a:xfrm rot="5400000">
              <a:off x="7944230" y="3863669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rot="13200000">
              <a:off x="7858796" y="3901372"/>
              <a:ext cx="0" cy="108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7" grpId="0" animBg="1"/>
      <p:bldP spid="90" grpId="0"/>
      <p:bldP spid="91" grpId="0" animBg="1"/>
      <p:bldP spid="139" grpId="0" animBg="1"/>
      <p:bldP spid="140" grpId="0"/>
      <p:bldP spid="2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16" name="AutoShape 20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18" name="AutoShape 22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20" name="AutoShape 24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8922" name="AutoShape 26" descr="http://img3.imgtn.bdimg.com/it/u=1658916955,1230624782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0642" name="AutoShape 2" descr="http://img0.imgtn.bdimg.com/it/u=2383439656,1525653320&amp;fm=214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0644" name="AutoShape 4" descr="http://img0.imgtn.bdimg.com/it/u=2383439656,1525653320&amp;fm=214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0648" name="AutoShape 8" descr="http://img1.imgtn.bdimg.com/it/u=3857324521,215134950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0650" name="AutoShape 10" descr="http://img1.imgtn.bdimg.com/it/u=3857324521,215134950&amp;fm=23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3" name="矩形 112"/>
          <p:cNvSpPr/>
          <p:nvPr/>
        </p:nvSpPr>
        <p:spPr bwMode="auto">
          <a:xfrm>
            <a:off x="124966" y="620688"/>
            <a:ext cx="8892480" cy="57378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4" name="Rectangle 17"/>
          <p:cNvSpPr>
            <a:spLocks noChangeArrowheads="1"/>
          </p:cNvSpPr>
          <p:nvPr/>
        </p:nvSpPr>
        <p:spPr bwMode="auto">
          <a:xfrm>
            <a:off x="107504" y="731862"/>
            <a:ext cx="3178612" cy="55399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en-US" altLang="zh-CN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Think about</a:t>
            </a:r>
            <a:endParaRPr kumimoji="1" lang="zh-CN" altLang="en-US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251520" y="1340768"/>
            <a:ext cx="864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两条平行的通电直导线之间会通过磁场发生相互作用。</a:t>
            </a:r>
            <a:endParaRPr lang="zh-CN" altLang="en-US" sz="24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60" name="组合 159"/>
          <p:cNvGrpSpPr>
            <a:grpSpLocks noChangeAspect="1"/>
          </p:cNvGrpSpPr>
          <p:nvPr/>
        </p:nvGrpSpPr>
        <p:grpSpPr>
          <a:xfrm>
            <a:off x="1691824" y="2450726"/>
            <a:ext cx="1296000" cy="3354538"/>
            <a:chOff x="6876256" y="2286397"/>
            <a:chExt cx="1396727" cy="3615258"/>
          </a:xfrm>
        </p:grpSpPr>
        <p:grpSp>
          <p:nvGrpSpPr>
            <p:cNvPr id="117" name="Group 3"/>
            <p:cNvGrpSpPr>
              <a:grpSpLocks noChangeAspect="1"/>
            </p:cNvGrpSpPr>
            <p:nvPr/>
          </p:nvGrpSpPr>
          <p:grpSpPr bwMode="auto">
            <a:xfrm>
              <a:off x="7128392" y="2419732"/>
              <a:ext cx="972000" cy="3313525"/>
              <a:chOff x="0" y="0"/>
              <a:chExt cx="516" cy="2355"/>
            </a:xfrm>
          </p:grpSpPr>
          <p:grpSp>
            <p:nvGrpSpPr>
              <p:cNvPr id="118" name="Group 4"/>
              <p:cNvGrpSpPr>
                <a:grpSpLocks/>
              </p:cNvGrpSpPr>
              <p:nvPr/>
            </p:nvGrpSpPr>
            <p:grpSpPr bwMode="auto">
              <a:xfrm>
                <a:off x="303" y="3"/>
                <a:ext cx="132" cy="283"/>
                <a:chOff x="0" y="0"/>
                <a:chExt cx="330" cy="708"/>
              </a:xfrm>
            </p:grpSpPr>
            <p:grpSp>
              <p:nvGrpSpPr>
                <p:cNvPr id="145" name="Group 5"/>
                <p:cNvGrpSpPr>
                  <a:grpSpLocks/>
                </p:cNvGrpSpPr>
                <p:nvPr/>
              </p:nvGrpSpPr>
              <p:grpSpPr bwMode="auto">
                <a:xfrm>
                  <a:off x="15" y="267"/>
                  <a:ext cx="310" cy="441"/>
                  <a:chOff x="0" y="0"/>
                  <a:chExt cx="310" cy="441"/>
                </a:xfrm>
              </p:grpSpPr>
              <p:sp>
                <p:nvSpPr>
                  <p:cNvPr id="147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8" name="AutoShape 7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46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19" name="Group 9"/>
              <p:cNvGrpSpPr>
                <a:grpSpLocks/>
              </p:cNvGrpSpPr>
              <p:nvPr/>
            </p:nvGrpSpPr>
            <p:grpSpPr bwMode="auto">
              <a:xfrm rot="10800000">
                <a:off x="54" y="2072"/>
                <a:ext cx="132" cy="283"/>
                <a:chOff x="13" y="0"/>
                <a:chExt cx="330" cy="708"/>
              </a:xfrm>
            </p:grpSpPr>
            <p:grpSp>
              <p:nvGrpSpPr>
                <p:cNvPr id="141" name="Group 10"/>
                <p:cNvGrpSpPr>
                  <a:grpSpLocks/>
                </p:cNvGrpSpPr>
                <p:nvPr/>
              </p:nvGrpSpPr>
              <p:grpSpPr bwMode="auto">
                <a:xfrm>
                  <a:off x="28" y="267"/>
                  <a:ext cx="310" cy="441"/>
                  <a:chOff x="13" y="0"/>
                  <a:chExt cx="310" cy="441"/>
                </a:xfrm>
              </p:grpSpPr>
              <p:sp>
                <p:nvSpPr>
                  <p:cNvPr id="143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13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4" name="AutoShape 12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42" name="AutoShape 13"/>
                <p:cNvSpPr>
                  <a:spLocks noChangeArrowheads="1"/>
                </p:cNvSpPr>
                <p:nvPr/>
              </p:nvSpPr>
              <p:spPr bwMode="auto">
                <a:xfrm>
                  <a:off x="13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0" name="Group 14"/>
              <p:cNvGrpSpPr>
                <a:grpSpLocks/>
              </p:cNvGrpSpPr>
              <p:nvPr/>
            </p:nvGrpSpPr>
            <p:grpSpPr bwMode="auto">
              <a:xfrm>
                <a:off x="43" y="0"/>
                <a:ext cx="132" cy="283"/>
                <a:chOff x="0" y="0"/>
                <a:chExt cx="330" cy="708"/>
              </a:xfrm>
            </p:grpSpPr>
            <p:grpSp>
              <p:nvGrpSpPr>
                <p:cNvPr id="135" name="Group 15"/>
                <p:cNvGrpSpPr>
                  <a:grpSpLocks/>
                </p:cNvGrpSpPr>
                <p:nvPr/>
              </p:nvGrpSpPr>
              <p:grpSpPr bwMode="auto">
                <a:xfrm>
                  <a:off x="15" y="267"/>
                  <a:ext cx="310" cy="441"/>
                  <a:chOff x="0" y="0"/>
                  <a:chExt cx="310" cy="441"/>
                </a:xfrm>
              </p:grpSpPr>
              <p:sp>
                <p:nvSpPr>
                  <p:cNvPr id="139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0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6" name="AutoShape 1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21" name="Group 19"/>
              <p:cNvGrpSpPr>
                <a:grpSpLocks/>
              </p:cNvGrpSpPr>
              <p:nvPr/>
            </p:nvGrpSpPr>
            <p:grpSpPr bwMode="auto">
              <a:xfrm rot="10800000">
                <a:off x="314" y="2070"/>
                <a:ext cx="132" cy="282"/>
                <a:chOff x="74" y="3"/>
                <a:chExt cx="330" cy="705"/>
              </a:xfrm>
            </p:grpSpPr>
            <p:grpSp>
              <p:nvGrpSpPr>
                <p:cNvPr id="131" name="Group 20"/>
                <p:cNvGrpSpPr>
                  <a:grpSpLocks/>
                </p:cNvGrpSpPr>
                <p:nvPr/>
              </p:nvGrpSpPr>
              <p:grpSpPr bwMode="auto">
                <a:xfrm>
                  <a:off x="80" y="284"/>
                  <a:ext cx="310" cy="424"/>
                  <a:chOff x="65" y="17"/>
                  <a:chExt cx="310" cy="424"/>
                </a:xfrm>
              </p:grpSpPr>
              <p:sp>
                <p:nvSpPr>
                  <p:cNvPr id="133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65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34" name="AutoShape 22"/>
                  <p:cNvSpPr>
                    <a:spLocks noChangeArrowheads="1"/>
                  </p:cNvSpPr>
                  <p:nvPr/>
                </p:nvSpPr>
                <p:spPr bwMode="auto">
                  <a:xfrm>
                    <a:off x="127" y="17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2" name="AutoShape 23"/>
                <p:cNvSpPr>
                  <a:spLocks noChangeArrowheads="1"/>
                </p:cNvSpPr>
                <p:nvPr/>
              </p:nvSpPr>
              <p:spPr bwMode="auto">
                <a:xfrm>
                  <a:off x="74" y="3"/>
                  <a:ext cx="330" cy="419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22" name="Rectangle 24"/>
              <p:cNvSpPr>
                <a:spLocks noChangeArrowheads="1"/>
              </p:cNvSpPr>
              <p:nvPr/>
            </p:nvSpPr>
            <p:spPr bwMode="auto">
              <a:xfrm>
                <a:off x="0" y="262"/>
                <a:ext cx="512" cy="128"/>
              </a:xfrm>
              <a:prstGeom prst="rect">
                <a:avLst/>
              </a:prstGeom>
              <a:solidFill>
                <a:srgbClr val="00B0F0"/>
              </a:solidFill>
              <a:ln w="22225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4" name="Rectangle 25"/>
              <p:cNvSpPr>
                <a:spLocks noChangeArrowheads="1"/>
              </p:cNvSpPr>
              <p:nvPr/>
            </p:nvSpPr>
            <p:spPr bwMode="auto">
              <a:xfrm>
                <a:off x="4" y="1951"/>
                <a:ext cx="512" cy="128"/>
              </a:xfrm>
              <a:prstGeom prst="rect">
                <a:avLst/>
              </a:prstGeom>
              <a:solidFill>
                <a:srgbClr val="00B0F0"/>
              </a:solidFill>
              <a:ln w="22225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5" name="Line 26"/>
              <p:cNvSpPr>
                <a:spLocks noChangeShapeType="1"/>
              </p:cNvSpPr>
              <p:nvPr/>
            </p:nvSpPr>
            <p:spPr bwMode="auto">
              <a:xfrm>
                <a:off x="119" y="384"/>
                <a:ext cx="0" cy="12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6" name="Line 27"/>
              <p:cNvSpPr>
                <a:spLocks noChangeShapeType="1"/>
              </p:cNvSpPr>
              <p:nvPr/>
            </p:nvSpPr>
            <p:spPr bwMode="auto">
              <a:xfrm>
                <a:off x="384" y="402"/>
                <a:ext cx="0" cy="12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7" name="未知"/>
              <p:cNvSpPr>
                <a:spLocks/>
              </p:cNvSpPr>
              <p:nvPr/>
            </p:nvSpPr>
            <p:spPr bwMode="auto">
              <a:xfrm rot="5400000">
                <a:off x="-26" y="1769"/>
                <a:ext cx="261" cy="75"/>
              </a:xfrm>
              <a:custGeom>
                <a:avLst/>
                <a:gdLst>
                  <a:gd name="T0" fmla="*/ 0 w 1680"/>
                  <a:gd name="T1" fmla="*/ 38 h 280"/>
                  <a:gd name="T2" fmla="*/ 12 w 1680"/>
                  <a:gd name="T3" fmla="*/ 0 h 280"/>
                  <a:gd name="T4" fmla="*/ 25 w 1680"/>
                  <a:gd name="T5" fmla="*/ 75 h 280"/>
                  <a:gd name="T6" fmla="*/ 37 w 1680"/>
                  <a:gd name="T7" fmla="*/ 0 h 280"/>
                  <a:gd name="T8" fmla="*/ 50 w 1680"/>
                  <a:gd name="T9" fmla="*/ 75 h 280"/>
                  <a:gd name="T10" fmla="*/ 62 w 1680"/>
                  <a:gd name="T11" fmla="*/ 0 h 280"/>
                  <a:gd name="T12" fmla="*/ 75 w 1680"/>
                  <a:gd name="T13" fmla="*/ 75 h 280"/>
                  <a:gd name="T14" fmla="*/ 87 w 1680"/>
                  <a:gd name="T15" fmla="*/ 0 h 280"/>
                  <a:gd name="T16" fmla="*/ 99 w 1680"/>
                  <a:gd name="T17" fmla="*/ 75 h 280"/>
                  <a:gd name="T18" fmla="*/ 112 w 1680"/>
                  <a:gd name="T19" fmla="*/ 0 h 280"/>
                  <a:gd name="T20" fmla="*/ 124 w 1680"/>
                  <a:gd name="T21" fmla="*/ 75 h 280"/>
                  <a:gd name="T22" fmla="*/ 137 w 1680"/>
                  <a:gd name="T23" fmla="*/ 0 h 280"/>
                  <a:gd name="T24" fmla="*/ 149 w 1680"/>
                  <a:gd name="T25" fmla="*/ 75 h 280"/>
                  <a:gd name="T26" fmla="*/ 162 w 1680"/>
                  <a:gd name="T27" fmla="*/ 0 h 280"/>
                  <a:gd name="T28" fmla="*/ 174 w 1680"/>
                  <a:gd name="T29" fmla="*/ 75 h 280"/>
                  <a:gd name="T30" fmla="*/ 186 w 1680"/>
                  <a:gd name="T31" fmla="*/ 0 h 280"/>
                  <a:gd name="T32" fmla="*/ 199 w 1680"/>
                  <a:gd name="T33" fmla="*/ 75 h 280"/>
                  <a:gd name="T34" fmla="*/ 211 w 1680"/>
                  <a:gd name="T35" fmla="*/ 0 h 280"/>
                  <a:gd name="T36" fmla="*/ 224 w 1680"/>
                  <a:gd name="T37" fmla="*/ 75 h 280"/>
                  <a:gd name="T38" fmla="*/ 236 w 1680"/>
                  <a:gd name="T39" fmla="*/ 0 h 280"/>
                  <a:gd name="T40" fmla="*/ 249 w 1680"/>
                  <a:gd name="T41" fmla="*/ 75 h 280"/>
                  <a:gd name="T42" fmla="*/ 261 w 1680"/>
                  <a:gd name="T43" fmla="*/ 38 h 28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80"/>
                  <a:gd name="T67" fmla="*/ 0 h 280"/>
                  <a:gd name="T68" fmla="*/ 1680 w 1680"/>
                  <a:gd name="T69" fmla="*/ 280 h 28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80" h="280">
                    <a:moveTo>
                      <a:pt x="0" y="140"/>
                    </a:moveTo>
                    <a:lnTo>
                      <a:pt x="80" y="0"/>
                    </a:lnTo>
                    <a:lnTo>
                      <a:pt x="160" y="280"/>
                    </a:lnTo>
                    <a:lnTo>
                      <a:pt x="240" y="0"/>
                    </a:lnTo>
                    <a:lnTo>
                      <a:pt x="320" y="280"/>
                    </a:lnTo>
                    <a:lnTo>
                      <a:pt x="400" y="0"/>
                    </a:lnTo>
                    <a:lnTo>
                      <a:pt x="480" y="280"/>
                    </a:lnTo>
                    <a:lnTo>
                      <a:pt x="560" y="0"/>
                    </a:lnTo>
                    <a:lnTo>
                      <a:pt x="640" y="280"/>
                    </a:lnTo>
                    <a:lnTo>
                      <a:pt x="720" y="0"/>
                    </a:lnTo>
                    <a:lnTo>
                      <a:pt x="800" y="280"/>
                    </a:lnTo>
                    <a:lnTo>
                      <a:pt x="880" y="0"/>
                    </a:lnTo>
                    <a:lnTo>
                      <a:pt x="960" y="280"/>
                    </a:lnTo>
                    <a:lnTo>
                      <a:pt x="1040" y="0"/>
                    </a:lnTo>
                    <a:lnTo>
                      <a:pt x="1120" y="280"/>
                    </a:lnTo>
                    <a:lnTo>
                      <a:pt x="1200" y="0"/>
                    </a:lnTo>
                    <a:lnTo>
                      <a:pt x="1280" y="280"/>
                    </a:lnTo>
                    <a:lnTo>
                      <a:pt x="1360" y="0"/>
                    </a:lnTo>
                    <a:lnTo>
                      <a:pt x="1440" y="280"/>
                    </a:lnTo>
                    <a:lnTo>
                      <a:pt x="1520" y="0"/>
                    </a:lnTo>
                    <a:lnTo>
                      <a:pt x="1600" y="280"/>
                    </a:lnTo>
                    <a:lnTo>
                      <a:pt x="1680" y="1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0" name="未知"/>
              <p:cNvSpPr>
                <a:spLocks/>
              </p:cNvSpPr>
              <p:nvPr/>
            </p:nvSpPr>
            <p:spPr bwMode="auto">
              <a:xfrm rot="5400000">
                <a:off x="240" y="1765"/>
                <a:ext cx="261" cy="75"/>
              </a:xfrm>
              <a:custGeom>
                <a:avLst/>
                <a:gdLst>
                  <a:gd name="T0" fmla="*/ 0 w 1680"/>
                  <a:gd name="T1" fmla="*/ 38 h 280"/>
                  <a:gd name="T2" fmla="*/ 12 w 1680"/>
                  <a:gd name="T3" fmla="*/ 0 h 280"/>
                  <a:gd name="T4" fmla="*/ 25 w 1680"/>
                  <a:gd name="T5" fmla="*/ 75 h 280"/>
                  <a:gd name="T6" fmla="*/ 37 w 1680"/>
                  <a:gd name="T7" fmla="*/ 0 h 280"/>
                  <a:gd name="T8" fmla="*/ 50 w 1680"/>
                  <a:gd name="T9" fmla="*/ 75 h 280"/>
                  <a:gd name="T10" fmla="*/ 62 w 1680"/>
                  <a:gd name="T11" fmla="*/ 0 h 280"/>
                  <a:gd name="T12" fmla="*/ 75 w 1680"/>
                  <a:gd name="T13" fmla="*/ 75 h 280"/>
                  <a:gd name="T14" fmla="*/ 87 w 1680"/>
                  <a:gd name="T15" fmla="*/ 0 h 280"/>
                  <a:gd name="T16" fmla="*/ 99 w 1680"/>
                  <a:gd name="T17" fmla="*/ 75 h 280"/>
                  <a:gd name="T18" fmla="*/ 112 w 1680"/>
                  <a:gd name="T19" fmla="*/ 0 h 280"/>
                  <a:gd name="T20" fmla="*/ 124 w 1680"/>
                  <a:gd name="T21" fmla="*/ 75 h 280"/>
                  <a:gd name="T22" fmla="*/ 137 w 1680"/>
                  <a:gd name="T23" fmla="*/ 0 h 280"/>
                  <a:gd name="T24" fmla="*/ 149 w 1680"/>
                  <a:gd name="T25" fmla="*/ 75 h 280"/>
                  <a:gd name="T26" fmla="*/ 162 w 1680"/>
                  <a:gd name="T27" fmla="*/ 0 h 280"/>
                  <a:gd name="T28" fmla="*/ 174 w 1680"/>
                  <a:gd name="T29" fmla="*/ 75 h 280"/>
                  <a:gd name="T30" fmla="*/ 186 w 1680"/>
                  <a:gd name="T31" fmla="*/ 0 h 280"/>
                  <a:gd name="T32" fmla="*/ 199 w 1680"/>
                  <a:gd name="T33" fmla="*/ 75 h 280"/>
                  <a:gd name="T34" fmla="*/ 211 w 1680"/>
                  <a:gd name="T35" fmla="*/ 0 h 280"/>
                  <a:gd name="T36" fmla="*/ 224 w 1680"/>
                  <a:gd name="T37" fmla="*/ 75 h 280"/>
                  <a:gd name="T38" fmla="*/ 236 w 1680"/>
                  <a:gd name="T39" fmla="*/ 0 h 280"/>
                  <a:gd name="T40" fmla="*/ 249 w 1680"/>
                  <a:gd name="T41" fmla="*/ 75 h 280"/>
                  <a:gd name="T42" fmla="*/ 261 w 1680"/>
                  <a:gd name="T43" fmla="*/ 38 h 28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80"/>
                  <a:gd name="T67" fmla="*/ 0 h 280"/>
                  <a:gd name="T68" fmla="*/ 1680 w 1680"/>
                  <a:gd name="T69" fmla="*/ 280 h 28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80" h="280">
                    <a:moveTo>
                      <a:pt x="0" y="140"/>
                    </a:moveTo>
                    <a:lnTo>
                      <a:pt x="80" y="0"/>
                    </a:lnTo>
                    <a:lnTo>
                      <a:pt x="160" y="280"/>
                    </a:lnTo>
                    <a:lnTo>
                      <a:pt x="240" y="0"/>
                    </a:lnTo>
                    <a:lnTo>
                      <a:pt x="320" y="280"/>
                    </a:lnTo>
                    <a:lnTo>
                      <a:pt x="400" y="0"/>
                    </a:lnTo>
                    <a:lnTo>
                      <a:pt x="480" y="280"/>
                    </a:lnTo>
                    <a:lnTo>
                      <a:pt x="560" y="0"/>
                    </a:lnTo>
                    <a:lnTo>
                      <a:pt x="640" y="280"/>
                    </a:lnTo>
                    <a:lnTo>
                      <a:pt x="720" y="0"/>
                    </a:lnTo>
                    <a:lnTo>
                      <a:pt x="800" y="280"/>
                    </a:lnTo>
                    <a:lnTo>
                      <a:pt x="880" y="0"/>
                    </a:lnTo>
                    <a:lnTo>
                      <a:pt x="960" y="280"/>
                    </a:lnTo>
                    <a:lnTo>
                      <a:pt x="1040" y="0"/>
                    </a:lnTo>
                    <a:lnTo>
                      <a:pt x="1120" y="280"/>
                    </a:lnTo>
                    <a:lnTo>
                      <a:pt x="1200" y="0"/>
                    </a:lnTo>
                    <a:lnTo>
                      <a:pt x="1280" y="280"/>
                    </a:lnTo>
                    <a:lnTo>
                      <a:pt x="1360" y="0"/>
                    </a:lnTo>
                    <a:lnTo>
                      <a:pt x="1440" y="280"/>
                    </a:lnTo>
                    <a:lnTo>
                      <a:pt x="1520" y="0"/>
                    </a:lnTo>
                    <a:lnTo>
                      <a:pt x="1600" y="280"/>
                    </a:lnTo>
                    <a:lnTo>
                      <a:pt x="1680" y="1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49" name="TextBox 148"/>
            <p:cNvSpPr txBox="1"/>
            <p:nvPr/>
          </p:nvSpPr>
          <p:spPr>
            <a:xfrm>
              <a:off x="6948264" y="2286397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/>
                <a:t>+</a:t>
              </a:r>
              <a:endParaRPr lang="zh-CN" altLang="en-US" sz="2000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912943" y="2286397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/>
                <a:t>+</a:t>
              </a:r>
              <a:endParaRPr lang="zh-CN" altLang="en-US" sz="2000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6967314" y="5501545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latin typeface="黑体" pitchFamily="49" charset="-122"/>
                  <a:ea typeface="黑体" pitchFamily="49" charset="-122"/>
                </a:rPr>
                <a:t>-</a:t>
              </a:r>
              <a:endParaRPr lang="zh-CN" altLang="en-US" sz="2000" b="1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7884368" y="5501545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b="1" dirty="0">
                  <a:latin typeface="黑体" pitchFamily="49" charset="-122"/>
                  <a:ea typeface="黑体" pitchFamily="49" charset="-122"/>
                </a:rPr>
                <a:t>-</a:t>
              </a:r>
              <a:endParaRPr lang="zh-CN" altLang="en-US" sz="2000" b="1" dirty="0">
                <a:latin typeface="黑体" pitchFamily="49" charset="-122"/>
                <a:ea typeface="黑体" pitchFamily="49" charset="-122"/>
              </a:endParaRPr>
            </a:p>
          </p:txBody>
        </p:sp>
        <p:grpSp>
          <p:nvGrpSpPr>
            <p:cNvPr id="156" name="组合 155"/>
            <p:cNvGrpSpPr/>
            <p:nvPr/>
          </p:nvGrpSpPr>
          <p:grpSpPr>
            <a:xfrm>
              <a:off x="6876256" y="3573016"/>
              <a:ext cx="288032" cy="648072"/>
              <a:chOff x="6876256" y="3573016"/>
              <a:chExt cx="288032" cy="648072"/>
            </a:xfrm>
          </p:grpSpPr>
          <p:cxnSp>
            <p:nvCxnSpPr>
              <p:cNvPr id="154" name="直接箭头连接符 153"/>
              <p:cNvCxnSpPr/>
              <p:nvPr/>
            </p:nvCxnSpPr>
            <p:spPr>
              <a:xfrm>
                <a:off x="7164288" y="3573016"/>
                <a:ext cx="0" cy="64807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5" name="TextBox 154"/>
              <p:cNvSpPr txBox="1"/>
              <p:nvPr/>
            </p:nvSpPr>
            <p:spPr>
              <a:xfrm>
                <a:off x="6876256" y="3717032"/>
                <a:ext cx="22203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1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57" name="组合 156"/>
            <p:cNvGrpSpPr/>
            <p:nvPr/>
          </p:nvGrpSpPr>
          <p:grpSpPr>
            <a:xfrm>
              <a:off x="8009334" y="3573016"/>
              <a:ext cx="222033" cy="648072"/>
              <a:chOff x="7158279" y="3573016"/>
              <a:chExt cx="222033" cy="648072"/>
            </a:xfrm>
          </p:grpSpPr>
          <p:cxnSp>
            <p:nvCxnSpPr>
              <p:cNvPr id="158" name="直接箭头连接符 157"/>
              <p:cNvCxnSpPr/>
              <p:nvPr/>
            </p:nvCxnSpPr>
            <p:spPr>
              <a:xfrm>
                <a:off x="7164288" y="3573016"/>
                <a:ext cx="0" cy="64807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TextBox 158"/>
              <p:cNvSpPr txBox="1"/>
              <p:nvPr/>
            </p:nvSpPr>
            <p:spPr>
              <a:xfrm>
                <a:off x="7158279" y="3717032"/>
                <a:ext cx="22203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1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61" name="组合 160"/>
          <p:cNvGrpSpPr>
            <a:grpSpLocks noChangeAspect="1"/>
          </p:cNvGrpSpPr>
          <p:nvPr/>
        </p:nvGrpSpPr>
        <p:grpSpPr>
          <a:xfrm>
            <a:off x="5652264" y="2450726"/>
            <a:ext cx="1296000" cy="3383392"/>
            <a:chOff x="6876256" y="2286397"/>
            <a:chExt cx="1396727" cy="3646355"/>
          </a:xfrm>
        </p:grpSpPr>
        <p:grpSp>
          <p:nvGrpSpPr>
            <p:cNvPr id="162" name="Group 3"/>
            <p:cNvGrpSpPr>
              <a:grpSpLocks noChangeAspect="1"/>
            </p:cNvGrpSpPr>
            <p:nvPr/>
          </p:nvGrpSpPr>
          <p:grpSpPr bwMode="auto">
            <a:xfrm>
              <a:off x="7128392" y="2419732"/>
              <a:ext cx="972000" cy="3313525"/>
              <a:chOff x="0" y="0"/>
              <a:chExt cx="516" cy="2355"/>
            </a:xfrm>
          </p:grpSpPr>
          <p:grpSp>
            <p:nvGrpSpPr>
              <p:cNvPr id="173" name="Group 4"/>
              <p:cNvGrpSpPr>
                <a:grpSpLocks/>
              </p:cNvGrpSpPr>
              <p:nvPr/>
            </p:nvGrpSpPr>
            <p:grpSpPr bwMode="auto">
              <a:xfrm>
                <a:off x="303" y="3"/>
                <a:ext cx="132" cy="283"/>
                <a:chOff x="0" y="0"/>
                <a:chExt cx="330" cy="708"/>
              </a:xfrm>
            </p:grpSpPr>
            <p:grpSp>
              <p:nvGrpSpPr>
                <p:cNvPr id="201" name="Group 5"/>
                <p:cNvGrpSpPr>
                  <a:grpSpLocks/>
                </p:cNvGrpSpPr>
                <p:nvPr/>
              </p:nvGrpSpPr>
              <p:grpSpPr bwMode="auto">
                <a:xfrm>
                  <a:off x="15" y="267"/>
                  <a:ext cx="310" cy="441"/>
                  <a:chOff x="0" y="0"/>
                  <a:chExt cx="310" cy="441"/>
                </a:xfrm>
              </p:grpSpPr>
              <p:sp>
                <p:nvSpPr>
                  <p:cNvPr id="203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4" name="AutoShape 7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02" name="AutoShap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74" name="Group 9"/>
              <p:cNvGrpSpPr>
                <a:grpSpLocks/>
              </p:cNvGrpSpPr>
              <p:nvPr/>
            </p:nvGrpSpPr>
            <p:grpSpPr bwMode="auto">
              <a:xfrm rot="10800000">
                <a:off x="54" y="2072"/>
                <a:ext cx="132" cy="283"/>
                <a:chOff x="13" y="0"/>
                <a:chExt cx="330" cy="708"/>
              </a:xfrm>
            </p:grpSpPr>
            <p:grpSp>
              <p:nvGrpSpPr>
                <p:cNvPr id="195" name="Group 10"/>
                <p:cNvGrpSpPr>
                  <a:grpSpLocks/>
                </p:cNvGrpSpPr>
                <p:nvPr/>
              </p:nvGrpSpPr>
              <p:grpSpPr bwMode="auto">
                <a:xfrm>
                  <a:off x="28" y="267"/>
                  <a:ext cx="310" cy="441"/>
                  <a:chOff x="13" y="0"/>
                  <a:chExt cx="310" cy="441"/>
                </a:xfrm>
              </p:grpSpPr>
              <p:sp>
                <p:nvSpPr>
                  <p:cNvPr id="197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13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0" name="AutoShape 12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96" name="AutoShape 13"/>
                <p:cNvSpPr>
                  <a:spLocks noChangeArrowheads="1"/>
                </p:cNvSpPr>
                <p:nvPr/>
              </p:nvSpPr>
              <p:spPr bwMode="auto">
                <a:xfrm>
                  <a:off x="13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75" name="Group 14"/>
              <p:cNvGrpSpPr>
                <a:grpSpLocks/>
              </p:cNvGrpSpPr>
              <p:nvPr/>
            </p:nvGrpSpPr>
            <p:grpSpPr bwMode="auto">
              <a:xfrm>
                <a:off x="43" y="0"/>
                <a:ext cx="132" cy="283"/>
                <a:chOff x="0" y="0"/>
                <a:chExt cx="330" cy="708"/>
              </a:xfrm>
            </p:grpSpPr>
            <p:grpSp>
              <p:nvGrpSpPr>
                <p:cNvPr id="191" name="Group 15"/>
                <p:cNvGrpSpPr>
                  <a:grpSpLocks/>
                </p:cNvGrpSpPr>
                <p:nvPr/>
              </p:nvGrpSpPr>
              <p:grpSpPr bwMode="auto">
                <a:xfrm>
                  <a:off x="15" y="267"/>
                  <a:ext cx="310" cy="441"/>
                  <a:chOff x="0" y="0"/>
                  <a:chExt cx="310" cy="441"/>
                </a:xfrm>
              </p:grpSpPr>
              <p:sp>
                <p:nvSpPr>
                  <p:cNvPr id="1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4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60" y="0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92" name="AutoShape 1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0" cy="420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76" name="Group 19"/>
              <p:cNvGrpSpPr>
                <a:grpSpLocks/>
              </p:cNvGrpSpPr>
              <p:nvPr/>
            </p:nvGrpSpPr>
            <p:grpSpPr bwMode="auto">
              <a:xfrm rot="10800000">
                <a:off x="314" y="2070"/>
                <a:ext cx="132" cy="282"/>
                <a:chOff x="74" y="3"/>
                <a:chExt cx="330" cy="705"/>
              </a:xfrm>
            </p:grpSpPr>
            <p:grpSp>
              <p:nvGrpSpPr>
                <p:cNvPr id="187" name="Group 20"/>
                <p:cNvGrpSpPr>
                  <a:grpSpLocks/>
                </p:cNvGrpSpPr>
                <p:nvPr/>
              </p:nvGrpSpPr>
              <p:grpSpPr bwMode="auto">
                <a:xfrm>
                  <a:off x="80" y="284"/>
                  <a:ext cx="310" cy="424"/>
                  <a:chOff x="65" y="17"/>
                  <a:chExt cx="310" cy="424"/>
                </a:xfrm>
              </p:grpSpPr>
              <p:sp>
                <p:nvSpPr>
                  <p:cNvPr id="189" name="AutoShape 21"/>
                  <p:cNvSpPr>
                    <a:spLocks noChangeArrowheads="1"/>
                  </p:cNvSpPr>
                  <p:nvPr/>
                </p:nvSpPr>
                <p:spPr bwMode="auto">
                  <a:xfrm>
                    <a:off x="65" y="180"/>
                    <a:ext cx="310" cy="261"/>
                  </a:xfrm>
                  <a:prstGeom prst="can">
                    <a:avLst>
                      <a:gd name="adj" fmla="val 33926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90" name="AutoShape 22"/>
                  <p:cNvSpPr>
                    <a:spLocks noChangeArrowheads="1"/>
                  </p:cNvSpPr>
                  <p:nvPr/>
                </p:nvSpPr>
                <p:spPr bwMode="auto">
                  <a:xfrm>
                    <a:off x="127" y="17"/>
                    <a:ext cx="180" cy="240"/>
                  </a:xfrm>
                  <a:prstGeom prst="can">
                    <a:avLst>
                      <a:gd name="adj" fmla="val 33333"/>
                    </a:avLst>
                  </a:prstGeom>
                  <a:solidFill>
                    <a:srgbClr val="C0C0C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88" name="AutoShape 23"/>
                <p:cNvSpPr>
                  <a:spLocks noChangeArrowheads="1"/>
                </p:cNvSpPr>
                <p:nvPr/>
              </p:nvSpPr>
              <p:spPr bwMode="auto">
                <a:xfrm>
                  <a:off x="74" y="3"/>
                  <a:ext cx="330" cy="419"/>
                </a:xfrm>
                <a:prstGeom prst="can">
                  <a:avLst>
                    <a:gd name="adj" fmla="val 50002"/>
                  </a:avLst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77" name="Rectangle 24"/>
              <p:cNvSpPr>
                <a:spLocks noChangeArrowheads="1"/>
              </p:cNvSpPr>
              <p:nvPr/>
            </p:nvSpPr>
            <p:spPr bwMode="auto">
              <a:xfrm>
                <a:off x="0" y="262"/>
                <a:ext cx="512" cy="128"/>
              </a:xfrm>
              <a:prstGeom prst="rect">
                <a:avLst/>
              </a:prstGeom>
              <a:solidFill>
                <a:srgbClr val="00B0F0"/>
              </a:solidFill>
              <a:ln w="22225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8" name="Rectangle 25"/>
              <p:cNvSpPr>
                <a:spLocks noChangeArrowheads="1"/>
              </p:cNvSpPr>
              <p:nvPr/>
            </p:nvSpPr>
            <p:spPr bwMode="auto">
              <a:xfrm>
                <a:off x="4" y="1951"/>
                <a:ext cx="512" cy="128"/>
              </a:xfrm>
              <a:prstGeom prst="rect">
                <a:avLst/>
              </a:prstGeom>
              <a:solidFill>
                <a:srgbClr val="00B0F0"/>
              </a:solidFill>
              <a:ln w="22225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79" name="Line 26"/>
              <p:cNvSpPr>
                <a:spLocks noChangeShapeType="1"/>
              </p:cNvSpPr>
              <p:nvPr/>
            </p:nvSpPr>
            <p:spPr bwMode="auto">
              <a:xfrm>
                <a:off x="119" y="384"/>
                <a:ext cx="0" cy="12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0" name="Line 27"/>
              <p:cNvSpPr>
                <a:spLocks noChangeShapeType="1"/>
              </p:cNvSpPr>
              <p:nvPr/>
            </p:nvSpPr>
            <p:spPr bwMode="auto">
              <a:xfrm>
                <a:off x="384" y="402"/>
                <a:ext cx="0" cy="12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4" name="未知"/>
              <p:cNvSpPr>
                <a:spLocks/>
              </p:cNvSpPr>
              <p:nvPr/>
            </p:nvSpPr>
            <p:spPr bwMode="auto">
              <a:xfrm rot="5400000">
                <a:off x="-26" y="1769"/>
                <a:ext cx="261" cy="75"/>
              </a:xfrm>
              <a:custGeom>
                <a:avLst/>
                <a:gdLst>
                  <a:gd name="T0" fmla="*/ 0 w 1680"/>
                  <a:gd name="T1" fmla="*/ 38 h 280"/>
                  <a:gd name="T2" fmla="*/ 12 w 1680"/>
                  <a:gd name="T3" fmla="*/ 0 h 280"/>
                  <a:gd name="T4" fmla="*/ 25 w 1680"/>
                  <a:gd name="T5" fmla="*/ 75 h 280"/>
                  <a:gd name="T6" fmla="*/ 37 w 1680"/>
                  <a:gd name="T7" fmla="*/ 0 h 280"/>
                  <a:gd name="T8" fmla="*/ 50 w 1680"/>
                  <a:gd name="T9" fmla="*/ 75 h 280"/>
                  <a:gd name="T10" fmla="*/ 62 w 1680"/>
                  <a:gd name="T11" fmla="*/ 0 h 280"/>
                  <a:gd name="T12" fmla="*/ 75 w 1680"/>
                  <a:gd name="T13" fmla="*/ 75 h 280"/>
                  <a:gd name="T14" fmla="*/ 87 w 1680"/>
                  <a:gd name="T15" fmla="*/ 0 h 280"/>
                  <a:gd name="T16" fmla="*/ 99 w 1680"/>
                  <a:gd name="T17" fmla="*/ 75 h 280"/>
                  <a:gd name="T18" fmla="*/ 112 w 1680"/>
                  <a:gd name="T19" fmla="*/ 0 h 280"/>
                  <a:gd name="T20" fmla="*/ 124 w 1680"/>
                  <a:gd name="T21" fmla="*/ 75 h 280"/>
                  <a:gd name="T22" fmla="*/ 137 w 1680"/>
                  <a:gd name="T23" fmla="*/ 0 h 280"/>
                  <a:gd name="T24" fmla="*/ 149 w 1680"/>
                  <a:gd name="T25" fmla="*/ 75 h 280"/>
                  <a:gd name="T26" fmla="*/ 162 w 1680"/>
                  <a:gd name="T27" fmla="*/ 0 h 280"/>
                  <a:gd name="T28" fmla="*/ 174 w 1680"/>
                  <a:gd name="T29" fmla="*/ 75 h 280"/>
                  <a:gd name="T30" fmla="*/ 186 w 1680"/>
                  <a:gd name="T31" fmla="*/ 0 h 280"/>
                  <a:gd name="T32" fmla="*/ 199 w 1680"/>
                  <a:gd name="T33" fmla="*/ 75 h 280"/>
                  <a:gd name="T34" fmla="*/ 211 w 1680"/>
                  <a:gd name="T35" fmla="*/ 0 h 280"/>
                  <a:gd name="T36" fmla="*/ 224 w 1680"/>
                  <a:gd name="T37" fmla="*/ 75 h 280"/>
                  <a:gd name="T38" fmla="*/ 236 w 1680"/>
                  <a:gd name="T39" fmla="*/ 0 h 280"/>
                  <a:gd name="T40" fmla="*/ 249 w 1680"/>
                  <a:gd name="T41" fmla="*/ 75 h 280"/>
                  <a:gd name="T42" fmla="*/ 261 w 1680"/>
                  <a:gd name="T43" fmla="*/ 38 h 28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80"/>
                  <a:gd name="T67" fmla="*/ 0 h 280"/>
                  <a:gd name="T68" fmla="*/ 1680 w 1680"/>
                  <a:gd name="T69" fmla="*/ 280 h 28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80" h="280">
                    <a:moveTo>
                      <a:pt x="0" y="140"/>
                    </a:moveTo>
                    <a:lnTo>
                      <a:pt x="80" y="0"/>
                    </a:lnTo>
                    <a:lnTo>
                      <a:pt x="160" y="280"/>
                    </a:lnTo>
                    <a:lnTo>
                      <a:pt x="240" y="0"/>
                    </a:lnTo>
                    <a:lnTo>
                      <a:pt x="320" y="280"/>
                    </a:lnTo>
                    <a:lnTo>
                      <a:pt x="400" y="0"/>
                    </a:lnTo>
                    <a:lnTo>
                      <a:pt x="480" y="280"/>
                    </a:lnTo>
                    <a:lnTo>
                      <a:pt x="560" y="0"/>
                    </a:lnTo>
                    <a:lnTo>
                      <a:pt x="640" y="280"/>
                    </a:lnTo>
                    <a:lnTo>
                      <a:pt x="720" y="0"/>
                    </a:lnTo>
                    <a:lnTo>
                      <a:pt x="800" y="280"/>
                    </a:lnTo>
                    <a:lnTo>
                      <a:pt x="880" y="0"/>
                    </a:lnTo>
                    <a:lnTo>
                      <a:pt x="960" y="280"/>
                    </a:lnTo>
                    <a:lnTo>
                      <a:pt x="1040" y="0"/>
                    </a:lnTo>
                    <a:lnTo>
                      <a:pt x="1120" y="280"/>
                    </a:lnTo>
                    <a:lnTo>
                      <a:pt x="1200" y="0"/>
                    </a:lnTo>
                    <a:lnTo>
                      <a:pt x="1280" y="280"/>
                    </a:lnTo>
                    <a:lnTo>
                      <a:pt x="1360" y="0"/>
                    </a:lnTo>
                    <a:lnTo>
                      <a:pt x="1440" y="280"/>
                    </a:lnTo>
                    <a:lnTo>
                      <a:pt x="1520" y="0"/>
                    </a:lnTo>
                    <a:lnTo>
                      <a:pt x="1600" y="280"/>
                    </a:lnTo>
                    <a:lnTo>
                      <a:pt x="1680" y="1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6" name="未知"/>
              <p:cNvSpPr>
                <a:spLocks/>
              </p:cNvSpPr>
              <p:nvPr/>
            </p:nvSpPr>
            <p:spPr bwMode="auto">
              <a:xfrm rot="5400000">
                <a:off x="240" y="1765"/>
                <a:ext cx="261" cy="75"/>
              </a:xfrm>
              <a:custGeom>
                <a:avLst/>
                <a:gdLst>
                  <a:gd name="T0" fmla="*/ 0 w 1680"/>
                  <a:gd name="T1" fmla="*/ 38 h 280"/>
                  <a:gd name="T2" fmla="*/ 12 w 1680"/>
                  <a:gd name="T3" fmla="*/ 0 h 280"/>
                  <a:gd name="T4" fmla="*/ 25 w 1680"/>
                  <a:gd name="T5" fmla="*/ 75 h 280"/>
                  <a:gd name="T6" fmla="*/ 37 w 1680"/>
                  <a:gd name="T7" fmla="*/ 0 h 280"/>
                  <a:gd name="T8" fmla="*/ 50 w 1680"/>
                  <a:gd name="T9" fmla="*/ 75 h 280"/>
                  <a:gd name="T10" fmla="*/ 62 w 1680"/>
                  <a:gd name="T11" fmla="*/ 0 h 280"/>
                  <a:gd name="T12" fmla="*/ 75 w 1680"/>
                  <a:gd name="T13" fmla="*/ 75 h 280"/>
                  <a:gd name="T14" fmla="*/ 87 w 1680"/>
                  <a:gd name="T15" fmla="*/ 0 h 280"/>
                  <a:gd name="T16" fmla="*/ 99 w 1680"/>
                  <a:gd name="T17" fmla="*/ 75 h 280"/>
                  <a:gd name="T18" fmla="*/ 112 w 1680"/>
                  <a:gd name="T19" fmla="*/ 0 h 280"/>
                  <a:gd name="T20" fmla="*/ 124 w 1680"/>
                  <a:gd name="T21" fmla="*/ 75 h 280"/>
                  <a:gd name="T22" fmla="*/ 137 w 1680"/>
                  <a:gd name="T23" fmla="*/ 0 h 280"/>
                  <a:gd name="T24" fmla="*/ 149 w 1680"/>
                  <a:gd name="T25" fmla="*/ 75 h 280"/>
                  <a:gd name="T26" fmla="*/ 162 w 1680"/>
                  <a:gd name="T27" fmla="*/ 0 h 280"/>
                  <a:gd name="T28" fmla="*/ 174 w 1680"/>
                  <a:gd name="T29" fmla="*/ 75 h 280"/>
                  <a:gd name="T30" fmla="*/ 186 w 1680"/>
                  <a:gd name="T31" fmla="*/ 0 h 280"/>
                  <a:gd name="T32" fmla="*/ 199 w 1680"/>
                  <a:gd name="T33" fmla="*/ 75 h 280"/>
                  <a:gd name="T34" fmla="*/ 211 w 1680"/>
                  <a:gd name="T35" fmla="*/ 0 h 280"/>
                  <a:gd name="T36" fmla="*/ 224 w 1680"/>
                  <a:gd name="T37" fmla="*/ 75 h 280"/>
                  <a:gd name="T38" fmla="*/ 236 w 1680"/>
                  <a:gd name="T39" fmla="*/ 0 h 280"/>
                  <a:gd name="T40" fmla="*/ 249 w 1680"/>
                  <a:gd name="T41" fmla="*/ 75 h 280"/>
                  <a:gd name="T42" fmla="*/ 261 w 1680"/>
                  <a:gd name="T43" fmla="*/ 38 h 28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80"/>
                  <a:gd name="T67" fmla="*/ 0 h 280"/>
                  <a:gd name="T68" fmla="*/ 1680 w 1680"/>
                  <a:gd name="T69" fmla="*/ 280 h 28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80" h="280">
                    <a:moveTo>
                      <a:pt x="0" y="140"/>
                    </a:moveTo>
                    <a:lnTo>
                      <a:pt x="80" y="0"/>
                    </a:lnTo>
                    <a:lnTo>
                      <a:pt x="160" y="280"/>
                    </a:lnTo>
                    <a:lnTo>
                      <a:pt x="240" y="0"/>
                    </a:lnTo>
                    <a:lnTo>
                      <a:pt x="320" y="280"/>
                    </a:lnTo>
                    <a:lnTo>
                      <a:pt x="400" y="0"/>
                    </a:lnTo>
                    <a:lnTo>
                      <a:pt x="480" y="280"/>
                    </a:lnTo>
                    <a:lnTo>
                      <a:pt x="560" y="0"/>
                    </a:lnTo>
                    <a:lnTo>
                      <a:pt x="640" y="280"/>
                    </a:lnTo>
                    <a:lnTo>
                      <a:pt x="720" y="0"/>
                    </a:lnTo>
                    <a:lnTo>
                      <a:pt x="800" y="280"/>
                    </a:lnTo>
                    <a:lnTo>
                      <a:pt x="880" y="0"/>
                    </a:lnTo>
                    <a:lnTo>
                      <a:pt x="960" y="280"/>
                    </a:lnTo>
                    <a:lnTo>
                      <a:pt x="1040" y="0"/>
                    </a:lnTo>
                    <a:lnTo>
                      <a:pt x="1120" y="280"/>
                    </a:lnTo>
                    <a:lnTo>
                      <a:pt x="1200" y="0"/>
                    </a:lnTo>
                    <a:lnTo>
                      <a:pt x="1280" y="280"/>
                    </a:lnTo>
                    <a:lnTo>
                      <a:pt x="1360" y="0"/>
                    </a:lnTo>
                    <a:lnTo>
                      <a:pt x="1440" y="280"/>
                    </a:lnTo>
                    <a:lnTo>
                      <a:pt x="1520" y="0"/>
                    </a:lnTo>
                    <a:lnTo>
                      <a:pt x="1600" y="280"/>
                    </a:lnTo>
                    <a:lnTo>
                      <a:pt x="1680" y="1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63" name="TextBox 162"/>
            <p:cNvSpPr txBox="1"/>
            <p:nvPr/>
          </p:nvSpPr>
          <p:spPr>
            <a:xfrm>
              <a:off x="6948264" y="2286397"/>
              <a:ext cx="360040" cy="431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>
                  <a:latin typeface="黑体" pitchFamily="49" charset="-122"/>
                  <a:ea typeface="黑体" pitchFamily="49" charset="-122"/>
                </a:rPr>
                <a:t>-</a:t>
              </a:r>
              <a:endParaRPr lang="zh-CN" altLang="en-US" sz="2000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7912943" y="2286397"/>
              <a:ext cx="360040" cy="431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>
                  <a:latin typeface="黑体" pitchFamily="49" charset="-122"/>
                  <a:ea typeface="黑体" pitchFamily="49" charset="-122"/>
                </a:rPr>
                <a:t>+</a:t>
              </a:r>
              <a:endParaRPr lang="zh-CN" altLang="en-US" sz="2000" dirty="0"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6967314" y="5484135"/>
              <a:ext cx="360040" cy="431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>
                  <a:ea typeface="黑体" pitchFamily="49" charset="-122"/>
                </a:rPr>
                <a:t>+</a:t>
              </a:r>
              <a:endParaRPr lang="zh-CN" altLang="en-US" sz="2000" dirty="0">
                <a:ea typeface="黑体" pitchFamily="49" charset="-122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7884368" y="5501545"/>
              <a:ext cx="360040" cy="431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000" dirty="0">
                  <a:latin typeface="黑体" pitchFamily="49" charset="-122"/>
                  <a:ea typeface="黑体" pitchFamily="49" charset="-122"/>
                </a:rPr>
                <a:t>-</a:t>
              </a:r>
              <a:endParaRPr lang="zh-CN" altLang="en-US" sz="2000" dirty="0">
                <a:latin typeface="黑体" pitchFamily="49" charset="-122"/>
                <a:ea typeface="黑体" pitchFamily="49" charset="-122"/>
              </a:endParaRPr>
            </a:p>
          </p:txBody>
        </p:sp>
        <p:grpSp>
          <p:nvGrpSpPr>
            <p:cNvPr id="167" name="组合 155"/>
            <p:cNvGrpSpPr/>
            <p:nvPr/>
          </p:nvGrpSpPr>
          <p:grpSpPr>
            <a:xfrm>
              <a:off x="6876256" y="3573016"/>
              <a:ext cx="288032" cy="648072"/>
              <a:chOff x="6876256" y="3573016"/>
              <a:chExt cx="288032" cy="648072"/>
            </a:xfrm>
          </p:grpSpPr>
          <p:cxnSp>
            <p:nvCxnSpPr>
              <p:cNvPr id="171" name="直接箭头连接符 170"/>
              <p:cNvCxnSpPr/>
              <p:nvPr/>
            </p:nvCxnSpPr>
            <p:spPr>
              <a:xfrm>
                <a:off x="7164288" y="3573016"/>
                <a:ext cx="0" cy="64807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dash"/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2" name="TextBox 171"/>
              <p:cNvSpPr txBox="1"/>
              <p:nvPr/>
            </p:nvSpPr>
            <p:spPr>
              <a:xfrm>
                <a:off x="6876256" y="3717032"/>
                <a:ext cx="22203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1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68" name="组合 156"/>
            <p:cNvGrpSpPr/>
            <p:nvPr/>
          </p:nvGrpSpPr>
          <p:grpSpPr>
            <a:xfrm>
              <a:off x="8009334" y="3573016"/>
              <a:ext cx="222033" cy="648072"/>
              <a:chOff x="7158279" y="3573016"/>
              <a:chExt cx="222033" cy="648072"/>
            </a:xfrm>
          </p:grpSpPr>
          <p:cxnSp>
            <p:nvCxnSpPr>
              <p:cNvPr id="169" name="直接箭头连接符 168"/>
              <p:cNvCxnSpPr/>
              <p:nvPr/>
            </p:nvCxnSpPr>
            <p:spPr>
              <a:xfrm>
                <a:off x="7164288" y="3573016"/>
                <a:ext cx="0" cy="648072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dash"/>
                <a:headEnd type="none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TextBox 169"/>
              <p:cNvSpPr txBox="1"/>
              <p:nvPr/>
            </p:nvSpPr>
            <p:spPr>
              <a:xfrm>
                <a:off x="7158279" y="3717032"/>
                <a:ext cx="22203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1600" b="1" i="1" dirty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1600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5" name="矩形 94"/>
          <p:cNvSpPr/>
          <p:nvPr/>
        </p:nvSpPr>
        <p:spPr>
          <a:xfrm>
            <a:off x="251520" y="1794882"/>
            <a:ext cx="62563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以下两种情况下两条导线相互吸引</a:t>
            </a:r>
            <a:r>
              <a:rPr lang="en-US" altLang="zh-CN" sz="24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or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排斥？</a:t>
            </a:r>
            <a:endParaRPr lang="zh-CN" altLang="en-US" sz="2400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114" grpId="0"/>
      <p:bldP spid="115" grpId="0"/>
      <p:bldP spid="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矩形 396"/>
          <p:cNvSpPr/>
          <p:nvPr/>
        </p:nvSpPr>
        <p:spPr bwMode="auto">
          <a:xfrm>
            <a:off x="124966" y="620688"/>
            <a:ext cx="8892480" cy="57378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9" name="Text Box 199"/>
          <p:cNvSpPr txBox="1">
            <a:spLocks noChangeArrowheads="1"/>
          </p:cNvSpPr>
          <p:nvPr/>
        </p:nvSpPr>
        <p:spPr bwMode="auto">
          <a:xfrm>
            <a:off x="107504" y="694437"/>
            <a:ext cx="1584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华文新魏" pitchFamily="2" charset="-122"/>
                <a:ea typeface="华文新魏" pitchFamily="2" charset="-122"/>
              </a:rPr>
              <a:t>分析：</a:t>
            </a:r>
          </a:p>
        </p:txBody>
      </p:sp>
      <p:grpSp>
        <p:nvGrpSpPr>
          <p:cNvPr id="2" name="Group 202"/>
          <p:cNvGrpSpPr>
            <a:grpSpLocks/>
          </p:cNvGrpSpPr>
          <p:nvPr/>
        </p:nvGrpSpPr>
        <p:grpSpPr bwMode="auto">
          <a:xfrm>
            <a:off x="1353963" y="1581175"/>
            <a:ext cx="1890713" cy="3140075"/>
            <a:chOff x="39" y="0"/>
            <a:chExt cx="1191" cy="1978"/>
          </a:xfrm>
        </p:grpSpPr>
        <p:sp>
          <p:nvSpPr>
            <p:cNvPr id="203" name="Line 203"/>
            <p:cNvSpPr>
              <a:spLocks noChangeShapeType="1"/>
            </p:cNvSpPr>
            <p:nvPr/>
          </p:nvSpPr>
          <p:spPr bwMode="auto">
            <a:xfrm>
              <a:off x="263" y="0"/>
              <a:ext cx="9" cy="19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" name="Line 204"/>
            <p:cNvSpPr>
              <a:spLocks noChangeShapeType="1"/>
            </p:cNvSpPr>
            <p:nvPr/>
          </p:nvSpPr>
          <p:spPr bwMode="auto">
            <a:xfrm rot="10800000" flipH="1" flipV="1">
              <a:off x="267" y="1209"/>
              <a:ext cx="0" cy="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Text Box 205"/>
            <p:cNvSpPr txBox="1">
              <a:spLocks noChangeArrowheads="1"/>
            </p:cNvSpPr>
            <p:nvPr/>
          </p:nvSpPr>
          <p:spPr bwMode="auto">
            <a:xfrm>
              <a:off x="39" y="1088"/>
              <a:ext cx="2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I</a:t>
              </a:r>
            </a:p>
          </p:txBody>
        </p:sp>
        <p:sp>
          <p:nvSpPr>
            <p:cNvPr id="206" name="Line 206"/>
            <p:cNvSpPr>
              <a:spLocks noChangeShapeType="1"/>
            </p:cNvSpPr>
            <p:nvPr/>
          </p:nvSpPr>
          <p:spPr bwMode="auto">
            <a:xfrm>
              <a:off x="1019" y="3"/>
              <a:ext cx="9" cy="1975"/>
            </a:xfrm>
            <a:prstGeom prst="line">
              <a:avLst/>
            </a:prstGeom>
            <a:noFill/>
            <a:ln w="38100">
              <a:solidFill>
                <a:srgbClr val="390EF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Text Box 207"/>
            <p:cNvSpPr txBox="1">
              <a:spLocks noChangeArrowheads="1"/>
            </p:cNvSpPr>
            <p:nvPr/>
          </p:nvSpPr>
          <p:spPr bwMode="auto">
            <a:xfrm>
              <a:off x="1001" y="1095"/>
              <a:ext cx="2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390EF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I</a:t>
              </a:r>
            </a:p>
          </p:txBody>
        </p:sp>
        <p:sp>
          <p:nvSpPr>
            <p:cNvPr id="208" name="Line 208"/>
            <p:cNvSpPr>
              <a:spLocks noChangeShapeType="1"/>
            </p:cNvSpPr>
            <p:nvPr/>
          </p:nvSpPr>
          <p:spPr bwMode="auto">
            <a:xfrm rot="10800000" flipH="1" flipV="1">
              <a:off x="1022" y="1166"/>
              <a:ext cx="1" cy="113"/>
            </a:xfrm>
            <a:prstGeom prst="line">
              <a:avLst/>
            </a:prstGeom>
            <a:noFill/>
            <a:ln w="38100">
              <a:solidFill>
                <a:srgbClr val="390EF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组合 399"/>
          <p:cNvGrpSpPr/>
          <p:nvPr/>
        </p:nvGrpSpPr>
        <p:grpSpPr>
          <a:xfrm>
            <a:off x="1514897" y="5013176"/>
            <a:ext cx="1472927" cy="612000"/>
            <a:chOff x="1010840" y="5320258"/>
            <a:chExt cx="1472927" cy="612000"/>
          </a:xfrm>
        </p:grpSpPr>
        <p:sp>
          <p:nvSpPr>
            <p:cNvPr id="398" name="云形 397"/>
            <p:cNvSpPr/>
            <p:nvPr/>
          </p:nvSpPr>
          <p:spPr>
            <a:xfrm>
              <a:off x="1034083" y="5320258"/>
              <a:ext cx="1440000" cy="612000"/>
            </a:xfrm>
            <a:prstGeom prst="clou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9" name="矩形 398"/>
            <p:cNvSpPr/>
            <p:nvPr/>
          </p:nvSpPr>
          <p:spPr>
            <a:xfrm>
              <a:off x="1010840" y="5373216"/>
              <a:ext cx="147292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等线" panose="02010600030101010101" pitchFamily="2" charset="-122"/>
                  <a:ea typeface="等线" panose="02010600030101010101" pitchFamily="2" charset="-122"/>
                </a:rPr>
                <a:t>电流同向</a:t>
              </a:r>
            </a:p>
          </p:txBody>
        </p:sp>
      </p:grpSp>
      <p:grpSp>
        <p:nvGrpSpPr>
          <p:cNvPr id="4" name="组合 504"/>
          <p:cNvGrpSpPr/>
          <p:nvPr/>
        </p:nvGrpSpPr>
        <p:grpSpPr>
          <a:xfrm>
            <a:off x="35496" y="1556792"/>
            <a:ext cx="1513283" cy="3258269"/>
            <a:chOff x="35496" y="1556792"/>
            <a:chExt cx="1513283" cy="3258269"/>
          </a:xfrm>
        </p:grpSpPr>
        <p:grpSp>
          <p:nvGrpSpPr>
            <p:cNvPr id="5" name="组合 417"/>
            <p:cNvGrpSpPr/>
            <p:nvPr/>
          </p:nvGrpSpPr>
          <p:grpSpPr>
            <a:xfrm>
              <a:off x="1241697" y="1556792"/>
              <a:ext cx="307082" cy="3172544"/>
              <a:chOff x="602035" y="1556792"/>
              <a:chExt cx="307082" cy="3172544"/>
            </a:xfrm>
          </p:grpSpPr>
          <p:sp>
            <p:nvSpPr>
              <p:cNvPr id="402" name="TextBox 401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3" name="TextBox 402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4" name="TextBox 403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5" name="TextBox 404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6" name="TextBox 405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7" name="TextBox 406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8" name="TextBox 407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09" name="TextBox 408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0" name="TextBox 409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" name="TextBox 410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" name="组合 418"/>
            <p:cNvGrpSpPr/>
            <p:nvPr/>
          </p:nvGrpSpPr>
          <p:grpSpPr>
            <a:xfrm>
              <a:off x="953665" y="1556792"/>
              <a:ext cx="307082" cy="3172544"/>
              <a:chOff x="602035" y="1556792"/>
              <a:chExt cx="307082" cy="3172544"/>
            </a:xfrm>
          </p:grpSpPr>
          <p:sp>
            <p:nvSpPr>
              <p:cNvPr id="420" name="TextBox 419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1" name="TextBox 420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2" name="TextBox 421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3" name="TextBox 422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4" name="TextBox 423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5" name="TextBox 424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6" name="TextBox 425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7" name="TextBox 426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8" name="TextBox 427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9" name="TextBox 428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0" name="TextBox 429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1" name="TextBox 430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组合 458"/>
            <p:cNvGrpSpPr/>
            <p:nvPr/>
          </p:nvGrpSpPr>
          <p:grpSpPr>
            <a:xfrm>
              <a:off x="539552" y="1556792"/>
              <a:ext cx="307082" cy="3248744"/>
              <a:chOff x="602035" y="1556792"/>
              <a:chExt cx="307082" cy="3248744"/>
            </a:xfrm>
          </p:grpSpPr>
          <p:sp>
            <p:nvSpPr>
              <p:cNvPr id="460" name="TextBox 459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1" name="TextBox 460"/>
              <p:cNvSpPr txBox="1"/>
              <p:nvPr/>
            </p:nvSpPr>
            <p:spPr>
              <a:xfrm>
                <a:off x="611560" y="191683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3" name="TextBox 462"/>
              <p:cNvSpPr txBox="1"/>
              <p:nvPr/>
            </p:nvSpPr>
            <p:spPr>
              <a:xfrm>
                <a:off x="611560" y="229522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5" name="TextBox 464"/>
              <p:cNvSpPr txBox="1"/>
              <p:nvPr/>
            </p:nvSpPr>
            <p:spPr>
              <a:xfrm>
                <a:off x="602035" y="265177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6" name="TextBox 465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7" name="TextBox 466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9" name="TextBox 468"/>
              <p:cNvSpPr txBox="1"/>
              <p:nvPr/>
            </p:nvSpPr>
            <p:spPr>
              <a:xfrm>
                <a:off x="602035" y="374560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0" name="TextBox 469"/>
              <p:cNvSpPr txBox="1"/>
              <p:nvPr/>
            </p:nvSpPr>
            <p:spPr>
              <a:xfrm>
                <a:off x="611560" y="413422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1" name="TextBox 470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组合 484"/>
            <p:cNvGrpSpPr/>
            <p:nvPr/>
          </p:nvGrpSpPr>
          <p:grpSpPr>
            <a:xfrm>
              <a:off x="35496" y="1566317"/>
              <a:ext cx="307082" cy="3248744"/>
              <a:chOff x="602035" y="1556792"/>
              <a:chExt cx="307082" cy="3248744"/>
            </a:xfrm>
          </p:grpSpPr>
          <p:sp>
            <p:nvSpPr>
              <p:cNvPr id="486" name="TextBox 485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8" name="TextBox 487"/>
              <p:cNvSpPr txBox="1"/>
              <p:nvPr/>
            </p:nvSpPr>
            <p:spPr>
              <a:xfrm>
                <a:off x="611560" y="20417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9" name="TextBox 488"/>
              <p:cNvSpPr txBox="1"/>
              <p:nvPr/>
            </p:nvSpPr>
            <p:spPr>
              <a:xfrm>
                <a:off x="602035" y="254585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0" name="TextBox 489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2" name="TextBox 491"/>
              <p:cNvSpPr txBox="1"/>
              <p:nvPr/>
            </p:nvSpPr>
            <p:spPr>
              <a:xfrm>
                <a:off x="602035" y="351053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3" name="TextBox 492"/>
              <p:cNvSpPr txBox="1"/>
              <p:nvPr/>
            </p:nvSpPr>
            <p:spPr>
              <a:xfrm>
                <a:off x="611560" y="400506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4" name="TextBox 493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9" name="组合 505"/>
          <p:cNvGrpSpPr/>
          <p:nvPr/>
        </p:nvGrpSpPr>
        <p:grpSpPr>
          <a:xfrm>
            <a:off x="1963812" y="1675383"/>
            <a:ext cx="1308894" cy="2946028"/>
            <a:chOff x="1963812" y="1675383"/>
            <a:chExt cx="1308894" cy="2946028"/>
          </a:xfrm>
        </p:grpSpPr>
        <p:grpSp>
          <p:nvGrpSpPr>
            <p:cNvPr id="10" name="组合 444"/>
            <p:cNvGrpSpPr/>
            <p:nvPr/>
          </p:nvGrpSpPr>
          <p:grpSpPr>
            <a:xfrm>
              <a:off x="1963812" y="1675383"/>
              <a:ext cx="68858" cy="2939653"/>
              <a:chOff x="1675780" y="1675383"/>
              <a:chExt cx="68858" cy="2939653"/>
            </a:xfrm>
          </p:grpSpPr>
          <p:sp>
            <p:nvSpPr>
              <p:cNvPr id="401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2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7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8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3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1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2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3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4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1" name="组合 445"/>
            <p:cNvGrpSpPr/>
            <p:nvPr/>
          </p:nvGrpSpPr>
          <p:grpSpPr>
            <a:xfrm>
              <a:off x="2242319" y="1681758"/>
              <a:ext cx="68858" cy="2939653"/>
              <a:chOff x="1675780" y="1675383"/>
              <a:chExt cx="68858" cy="2939653"/>
            </a:xfrm>
          </p:grpSpPr>
          <p:sp>
            <p:nvSpPr>
              <p:cNvPr id="447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8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4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1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2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6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7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58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2" name="组合 471"/>
            <p:cNvGrpSpPr/>
            <p:nvPr/>
          </p:nvGrpSpPr>
          <p:grpSpPr>
            <a:xfrm>
              <a:off x="2640459" y="1681758"/>
              <a:ext cx="68858" cy="2939653"/>
              <a:chOff x="1675780" y="1675383"/>
              <a:chExt cx="68858" cy="2939653"/>
            </a:xfrm>
          </p:grpSpPr>
          <p:sp>
            <p:nvSpPr>
              <p:cNvPr id="473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75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00999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76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3710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77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75017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7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11554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8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81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8631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83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21052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84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13" name="组合 494"/>
            <p:cNvGrpSpPr/>
            <p:nvPr/>
          </p:nvGrpSpPr>
          <p:grpSpPr>
            <a:xfrm>
              <a:off x="3203848" y="1681758"/>
              <a:ext cx="68858" cy="2939653"/>
              <a:chOff x="1675780" y="1675383"/>
              <a:chExt cx="68858" cy="2939653"/>
            </a:xfrm>
          </p:grpSpPr>
          <p:sp>
            <p:nvSpPr>
              <p:cNvPr id="496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98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1169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49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0615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00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09011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02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62912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03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10775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04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15" name="组合 510"/>
          <p:cNvGrpSpPr/>
          <p:nvPr/>
        </p:nvGrpSpPr>
        <p:grpSpPr>
          <a:xfrm>
            <a:off x="1235249" y="1556792"/>
            <a:ext cx="1513283" cy="3258269"/>
            <a:chOff x="35496" y="1556792"/>
            <a:chExt cx="1513283" cy="3258269"/>
          </a:xfrm>
        </p:grpSpPr>
        <p:grpSp>
          <p:nvGrpSpPr>
            <p:cNvPr id="16" name="组合 417"/>
            <p:cNvGrpSpPr/>
            <p:nvPr/>
          </p:nvGrpSpPr>
          <p:grpSpPr>
            <a:xfrm>
              <a:off x="1241697" y="1556792"/>
              <a:ext cx="307082" cy="3172544"/>
              <a:chOff x="602035" y="1556792"/>
              <a:chExt cx="307082" cy="3172544"/>
            </a:xfrm>
          </p:grpSpPr>
          <p:sp>
            <p:nvSpPr>
              <p:cNvPr id="544" name="TextBox 543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5" name="TextBox 544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6" name="TextBox 545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7" name="TextBox 546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8" name="TextBox 547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9" name="TextBox 548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0" name="TextBox 549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1" name="TextBox 550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2" name="TextBox 551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3" name="TextBox 552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4" name="TextBox 553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5" name="TextBox 554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7" name="组合 418"/>
            <p:cNvGrpSpPr/>
            <p:nvPr/>
          </p:nvGrpSpPr>
          <p:grpSpPr>
            <a:xfrm>
              <a:off x="953665" y="1556792"/>
              <a:ext cx="307082" cy="3172544"/>
              <a:chOff x="602035" y="1556792"/>
              <a:chExt cx="307082" cy="3172544"/>
            </a:xfrm>
          </p:grpSpPr>
          <p:sp>
            <p:nvSpPr>
              <p:cNvPr id="532" name="TextBox 531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3" name="TextBox 532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4" name="TextBox 533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5" name="TextBox 534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6" name="TextBox 535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7" name="TextBox 536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8" name="TextBox 537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9" name="TextBox 538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0" name="TextBox 539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1" name="TextBox 540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2" name="TextBox 541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3" name="TextBox 542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" name="组合 458"/>
            <p:cNvGrpSpPr/>
            <p:nvPr/>
          </p:nvGrpSpPr>
          <p:grpSpPr>
            <a:xfrm>
              <a:off x="539552" y="1556792"/>
              <a:ext cx="307082" cy="3248744"/>
              <a:chOff x="602035" y="1556792"/>
              <a:chExt cx="307082" cy="3248744"/>
            </a:xfrm>
          </p:grpSpPr>
          <p:sp>
            <p:nvSpPr>
              <p:cNvPr id="523" name="TextBox 522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4" name="TextBox 523"/>
              <p:cNvSpPr txBox="1"/>
              <p:nvPr/>
            </p:nvSpPr>
            <p:spPr>
              <a:xfrm>
                <a:off x="611560" y="191683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5" name="TextBox 524"/>
              <p:cNvSpPr txBox="1"/>
              <p:nvPr/>
            </p:nvSpPr>
            <p:spPr>
              <a:xfrm>
                <a:off x="611560" y="229522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6" name="TextBox 525"/>
              <p:cNvSpPr txBox="1"/>
              <p:nvPr/>
            </p:nvSpPr>
            <p:spPr>
              <a:xfrm>
                <a:off x="602035" y="265177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7" name="TextBox 526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8" name="TextBox 527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9" name="TextBox 528"/>
              <p:cNvSpPr txBox="1"/>
              <p:nvPr/>
            </p:nvSpPr>
            <p:spPr>
              <a:xfrm>
                <a:off x="602035" y="374560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0" name="TextBox 529"/>
              <p:cNvSpPr txBox="1"/>
              <p:nvPr/>
            </p:nvSpPr>
            <p:spPr>
              <a:xfrm>
                <a:off x="611560" y="413422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1" name="TextBox 530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9" name="组合 484"/>
            <p:cNvGrpSpPr/>
            <p:nvPr/>
          </p:nvGrpSpPr>
          <p:grpSpPr>
            <a:xfrm>
              <a:off x="35496" y="1566317"/>
              <a:ext cx="307082" cy="3248744"/>
              <a:chOff x="602035" y="1556792"/>
              <a:chExt cx="307082" cy="3248744"/>
            </a:xfrm>
          </p:grpSpPr>
          <p:sp>
            <p:nvSpPr>
              <p:cNvPr id="516" name="TextBox 515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7" name="TextBox 516"/>
              <p:cNvSpPr txBox="1"/>
              <p:nvPr/>
            </p:nvSpPr>
            <p:spPr>
              <a:xfrm>
                <a:off x="611560" y="20417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8" name="TextBox 517"/>
              <p:cNvSpPr txBox="1"/>
              <p:nvPr/>
            </p:nvSpPr>
            <p:spPr>
              <a:xfrm>
                <a:off x="602035" y="254585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9" name="TextBox 518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0" name="TextBox 519"/>
              <p:cNvSpPr txBox="1"/>
              <p:nvPr/>
            </p:nvSpPr>
            <p:spPr>
              <a:xfrm>
                <a:off x="602035" y="351053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1" name="TextBox 520"/>
              <p:cNvSpPr txBox="1"/>
              <p:nvPr/>
            </p:nvSpPr>
            <p:spPr>
              <a:xfrm>
                <a:off x="611560" y="400506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" name="TextBox 521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0" name="组合 555"/>
          <p:cNvGrpSpPr/>
          <p:nvPr/>
        </p:nvGrpSpPr>
        <p:grpSpPr>
          <a:xfrm>
            <a:off x="3163565" y="1675383"/>
            <a:ext cx="1308894" cy="2946028"/>
            <a:chOff x="1963812" y="1675383"/>
            <a:chExt cx="1308894" cy="2946028"/>
          </a:xfrm>
        </p:grpSpPr>
        <p:grpSp>
          <p:nvGrpSpPr>
            <p:cNvPr id="21" name="组合 444"/>
            <p:cNvGrpSpPr/>
            <p:nvPr/>
          </p:nvGrpSpPr>
          <p:grpSpPr>
            <a:xfrm>
              <a:off x="1963812" y="1675383"/>
              <a:ext cx="68858" cy="2939653"/>
              <a:chOff x="1675780" y="1675383"/>
              <a:chExt cx="68858" cy="2939653"/>
            </a:xfrm>
          </p:grpSpPr>
          <p:sp>
            <p:nvSpPr>
              <p:cNvPr id="589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1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2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5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6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7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8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99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600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22" name="组合 445"/>
            <p:cNvGrpSpPr/>
            <p:nvPr/>
          </p:nvGrpSpPr>
          <p:grpSpPr>
            <a:xfrm>
              <a:off x="2242319" y="1681758"/>
              <a:ext cx="68858" cy="2939653"/>
              <a:chOff x="1675780" y="1675383"/>
              <a:chExt cx="68858" cy="2939653"/>
            </a:xfrm>
          </p:grpSpPr>
          <p:sp>
            <p:nvSpPr>
              <p:cNvPr id="577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8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1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2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6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7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88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23" name="组合 471"/>
            <p:cNvGrpSpPr/>
            <p:nvPr/>
          </p:nvGrpSpPr>
          <p:grpSpPr>
            <a:xfrm>
              <a:off x="2640459" y="1681758"/>
              <a:ext cx="68858" cy="2939653"/>
              <a:chOff x="1675780" y="1675383"/>
              <a:chExt cx="68858" cy="2939653"/>
            </a:xfrm>
          </p:grpSpPr>
          <p:sp>
            <p:nvSpPr>
              <p:cNvPr id="568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9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00999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0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3710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1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75017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11554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4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8631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21052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76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24" name="组合 494"/>
            <p:cNvGrpSpPr/>
            <p:nvPr/>
          </p:nvGrpSpPr>
          <p:grpSpPr>
            <a:xfrm>
              <a:off x="3203848" y="1681758"/>
              <a:ext cx="68858" cy="2939653"/>
              <a:chOff x="1675780" y="1675383"/>
              <a:chExt cx="68858" cy="2939653"/>
            </a:xfrm>
          </p:grpSpPr>
          <p:sp>
            <p:nvSpPr>
              <p:cNvPr id="561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2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1169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0615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09011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62912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10775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567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26" name="Group 202"/>
          <p:cNvGrpSpPr>
            <a:grpSpLocks/>
          </p:cNvGrpSpPr>
          <p:nvPr/>
        </p:nvGrpSpPr>
        <p:grpSpPr bwMode="auto">
          <a:xfrm>
            <a:off x="5978822" y="1585367"/>
            <a:ext cx="1857376" cy="3140075"/>
            <a:chOff x="60" y="0"/>
            <a:chExt cx="1170" cy="1978"/>
          </a:xfrm>
        </p:grpSpPr>
        <p:sp>
          <p:nvSpPr>
            <p:cNvPr id="605" name="Line 203"/>
            <p:cNvSpPr>
              <a:spLocks noChangeShapeType="1"/>
            </p:cNvSpPr>
            <p:nvPr/>
          </p:nvSpPr>
          <p:spPr bwMode="auto">
            <a:xfrm>
              <a:off x="263" y="0"/>
              <a:ext cx="9" cy="19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6" name="Line 204"/>
            <p:cNvSpPr>
              <a:spLocks noChangeShapeType="1"/>
            </p:cNvSpPr>
            <p:nvPr/>
          </p:nvSpPr>
          <p:spPr bwMode="auto">
            <a:xfrm flipH="1" flipV="1">
              <a:off x="267" y="1145"/>
              <a:ext cx="0" cy="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7" name="Text Box 205"/>
            <p:cNvSpPr txBox="1">
              <a:spLocks noChangeArrowheads="1"/>
            </p:cNvSpPr>
            <p:nvPr/>
          </p:nvSpPr>
          <p:spPr bwMode="auto">
            <a:xfrm>
              <a:off x="60" y="1088"/>
              <a:ext cx="2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I</a:t>
              </a:r>
            </a:p>
          </p:txBody>
        </p:sp>
        <p:sp>
          <p:nvSpPr>
            <p:cNvPr id="608" name="Line 206"/>
            <p:cNvSpPr>
              <a:spLocks noChangeShapeType="1"/>
            </p:cNvSpPr>
            <p:nvPr/>
          </p:nvSpPr>
          <p:spPr bwMode="auto">
            <a:xfrm>
              <a:off x="1019" y="3"/>
              <a:ext cx="9" cy="1975"/>
            </a:xfrm>
            <a:prstGeom prst="line">
              <a:avLst/>
            </a:prstGeom>
            <a:noFill/>
            <a:ln w="38100">
              <a:solidFill>
                <a:srgbClr val="390EF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9" name="Text Box 207"/>
            <p:cNvSpPr txBox="1">
              <a:spLocks noChangeArrowheads="1"/>
            </p:cNvSpPr>
            <p:nvPr/>
          </p:nvSpPr>
          <p:spPr bwMode="auto">
            <a:xfrm>
              <a:off x="1001" y="1095"/>
              <a:ext cx="2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390EF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I</a:t>
              </a:r>
            </a:p>
          </p:txBody>
        </p:sp>
        <p:sp>
          <p:nvSpPr>
            <p:cNvPr id="610" name="Line 208"/>
            <p:cNvSpPr>
              <a:spLocks noChangeShapeType="1"/>
            </p:cNvSpPr>
            <p:nvPr/>
          </p:nvSpPr>
          <p:spPr bwMode="auto">
            <a:xfrm rot="10800000" flipH="1" flipV="1">
              <a:off x="1030" y="1116"/>
              <a:ext cx="1" cy="113"/>
            </a:xfrm>
            <a:prstGeom prst="line">
              <a:avLst/>
            </a:prstGeom>
            <a:noFill/>
            <a:ln w="38100">
              <a:solidFill>
                <a:srgbClr val="390EF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zh-CN" alt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组合 610"/>
          <p:cNvGrpSpPr/>
          <p:nvPr/>
        </p:nvGrpSpPr>
        <p:grpSpPr>
          <a:xfrm>
            <a:off x="6067178" y="5017368"/>
            <a:ext cx="1472927" cy="612000"/>
            <a:chOff x="1010840" y="5320258"/>
            <a:chExt cx="1472927" cy="612000"/>
          </a:xfrm>
        </p:grpSpPr>
        <p:sp>
          <p:nvSpPr>
            <p:cNvPr id="612" name="云形 611"/>
            <p:cNvSpPr/>
            <p:nvPr/>
          </p:nvSpPr>
          <p:spPr>
            <a:xfrm>
              <a:off x="1034083" y="5320258"/>
              <a:ext cx="1440000" cy="612000"/>
            </a:xfrm>
            <a:prstGeom prst="clou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3" name="矩形 612"/>
            <p:cNvSpPr/>
            <p:nvPr/>
          </p:nvSpPr>
          <p:spPr>
            <a:xfrm>
              <a:off x="1010840" y="5373216"/>
              <a:ext cx="147292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等线" panose="02010600030101010101" pitchFamily="2" charset="-122"/>
                  <a:ea typeface="等线" panose="02010600030101010101" pitchFamily="2" charset="-122"/>
                </a:rPr>
                <a:t>电流反向</a:t>
              </a:r>
            </a:p>
          </p:txBody>
        </p:sp>
      </p:grpSp>
      <p:cxnSp>
        <p:nvCxnSpPr>
          <p:cNvPr id="704" name="直接连接符 703"/>
          <p:cNvCxnSpPr/>
          <p:nvPr/>
        </p:nvCxnSpPr>
        <p:spPr>
          <a:xfrm>
            <a:off x="4572000" y="1124744"/>
            <a:ext cx="0" cy="504000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6" name="组合 67"/>
          <p:cNvGrpSpPr/>
          <p:nvPr/>
        </p:nvGrpSpPr>
        <p:grpSpPr>
          <a:xfrm>
            <a:off x="2699792" y="5733256"/>
            <a:ext cx="1584000" cy="540000"/>
            <a:chOff x="3351158" y="2429052"/>
            <a:chExt cx="1584000" cy="540000"/>
          </a:xfrm>
        </p:grpSpPr>
        <p:sp>
          <p:nvSpPr>
            <p:cNvPr id="802" name="云形标注 801"/>
            <p:cNvSpPr/>
            <p:nvPr/>
          </p:nvSpPr>
          <p:spPr>
            <a:xfrm>
              <a:off x="3535091" y="2429052"/>
              <a:ext cx="1224000" cy="540000"/>
            </a:xfrm>
            <a:prstGeom prst="cloudCallout">
              <a:avLst>
                <a:gd name="adj1" fmla="val -63447"/>
                <a:gd name="adj2" fmla="val -7390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803" name="矩形 802"/>
            <p:cNvSpPr/>
            <p:nvPr/>
          </p:nvSpPr>
          <p:spPr>
            <a:xfrm>
              <a:off x="3351158" y="2467494"/>
              <a:ext cx="1584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相互吸引</a:t>
              </a:r>
            </a:p>
          </p:txBody>
        </p:sp>
      </p:grpSp>
      <p:grpSp>
        <p:nvGrpSpPr>
          <p:cNvPr id="817" name="组合 67"/>
          <p:cNvGrpSpPr/>
          <p:nvPr/>
        </p:nvGrpSpPr>
        <p:grpSpPr>
          <a:xfrm>
            <a:off x="7164288" y="5733256"/>
            <a:ext cx="1584000" cy="540000"/>
            <a:chOff x="3351158" y="2429052"/>
            <a:chExt cx="1584000" cy="540000"/>
          </a:xfrm>
        </p:grpSpPr>
        <p:sp>
          <p:nvSpPr>
            <p:cNvPr id="805" name="云形标注 804"/>
            <p:cNvSpPr/>
            <p:nvPr/>
          </p:nvSpPr>
          <p:spPr>
            <a:xfrm>
              <a:off x="3535091" y="2429052"/>
              <a:ext cx="1224000" cy="540000"/>
            </a:xfrm>
            <a:prstGeom prst="cloudCallout">
              <a:avLst>
                <a:gd name="adj1" fmla="val -63447"/>
                <a:gd name="adj2" fmla="val -7390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806" name="矩形 805"/>
            <p:cNvSpPr/>
            <p:nvPr/>
          </p:nvSpPr>
          <p:spPr>
            <a:xfrm>
              <a:off x="3351158" y="2467494"/>
              <a:ext cx="1584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楷体" pitchFamily="49" charset="-122"/>
                  <a:ea typeface="楷体" pitchFamily="49" charset="-122"/>
                </a:rPr>
                <a:t>相互排斥</a:t>
              </a:r>
            </a:p>
          </p:txBody>
        </p:sp>
      </p:grpSp>
      <p:grpSp>
        <p:nvGrpSpPr>
          <p:cNvPr id="414" name="组合 413"/>
          <p:cNvGrpSpPr/>
          <p:nvPr/>
        </p:nvGrpSpPr>
        <p:grpSpPr>
          <a:xfrm rot="10800000">
            <a:off x="6383785" y="1553617"/>
            <a:ext cx="1513283" cy="3261444"/>
            <a:chOff x="35496" y="1556792"/>
            <a:chExt cx="1513283" cy="3261444"/>
          </a:xfrm>
        </p:grpSpPr>
        <p:grpSp>
          <p:nvGrpSpPr>
            <p:cNvPr id="415" name="组合 417"/>
            <p:cNvGrpSpPr/>
            <p:nvPr/>
          </p:nvGrpSpPr>
          <p:grpSpPr>
            <a:xfrm>
              <a:off x="1241697" y="1645692"/>
              <a:ext cx="307082" cy="3172544"/>
              <a:chOff x="602035" y="1645692"/>
              <a:chExt cx="307082" cy="3172544"/>
            </a:xfrm>
          </p:grpSpPr>
          <p:sp>
            <p:nvSpPr>
              <p:cNvPr id="556" name="TextBox 555"/>
              <p:cNvSpPr txBox="1"/>
              <p:nvPr/>
            </p:nvSpPr>
            <p:spPr>
              <a:xfrm>
                <a:off x="621085" y="16456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7" name="TextBox 556"/>
              <p:cNvSpPr txBox="1"/>
              <p:nvPr/>
            </p:nvSpPr>
            <p:spPr>
              <a:xfrm>
                <a:off x="611560" y="19139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8" name="TextBox 557"/>
              <p:cNvSpPr txBox="1"/>
              <p:nvPr/>
            </p:nvSpPr>
            <p:spPr>
              <a:xfrm>
                <a:off x="621085" y="21634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9" name="TextBox 558"/>
              <p:cNvSpPr txBox="1"/>
              <p:nvPr/>
            </p:nvSpPr>
            <p:spPr>
              <a:xfrm>
                <a:off x="611560" y="24317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0" name="TextBox 559"/>
              <p:cNvSpPr txBox="1"/>
              <p:nvPr/>
            </p:nvSpPr>
            <p:spPr>
              <a:xfrm>
                <a:off x="611560" y="26781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1" name="TextBox 600"/>
              <p:cNvSpPr txBox="1"/>
              <p:nvPr/>
            </p:nvSpPr>
            <p:spPr>
              <a:xfrm>
                <a:off x="602035" y="29464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" name="TextBox 603"/>
              <p:cNvSpPr txBox="1"/>
              <p:nvPr/>
            </p:nvSpPr>
            <p:spPr>
              <a:xfrm>
                <a:off x="611560" y="31959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1" name="TextBox 610"/>
              <p:cNvSpPr txBox="1"/>
              <p:nvPr/>
            </p:nvSpPr>
            <p:spPr>
              <a:xfrm>
                <a:off x="611560" y="34642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4" name="TextBox 613"/>
              <p:cNvSpPr txBox="1"/>
              <p:nvPr/>
            </p:nvSpPr>
            <p:spPr>
              <a:xfrm>
                <a:off x="611560" y="37243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" name="TextBox 614"/>
              <p:cNvSpPr txBox="1"/>
              <p:nvPr/>
            </p:nvSpPr>
            <p:spPr>
              <a:xfrm>
                <a:off x="602035" y="39926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" name="TextBox 615"/>
              <p:cNvSpPr txBox="1"/>
              <p:nvPr/>
            </p:nvSpPr>
            <p:spPr>
              <a:xfrm>
                <a:off x="611560" y="42421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7" name="TextBox 616"/>
              <p:cNvSpPr txBox="1"/>
              <p:nvPr/>
            </p:nvSpPr>
            <p:spPr>
              <a:xfrm>
                <a:off x="602035" y="45104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6" name="组合 418"/>
            <p:cNvGrpSpPr/>
            <p:nvPr/>
          </p:nvGrpSpPr>
          <p:grpSpPr>
            <a:xfrm>
              <a:off x="953665" y="1645692"/>
              <a:ext cx="307082" cy="3172544"/>
              <a:chOff x="602035" y="1645692"/>
              <a:chExt cx="307082" cy="3172544"/>
            </a:xfrm>
          </p:grpSpPr>
          <p:sp>
            <p:nvSpPr>
              <p:cNvPr id="495" name="TextBox 494"/>
              <p:cNvSpPr txBox="1"/>
              <p:nvPr/>
            </p:nvSpPr>
            <p:spPr>
              <a:xfrm>
                <a:off x="621085" y="16456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7" name="TextBox 496"/>
              <p:cNvSpPr txBox="1"/>
              <p:nvPr/>
            </p:nvSpPr>
            <p:spPr>
              <a:xfrm>
                <a:off x="611560" y="19139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1" name="TextBox 500"/>
              <p:cNvSpPr txBox="1"/>
              <p:nvPr/>
            </p:nvSpPr>
            <p:spPr>
              <a:xfrm>
                <a:off x="621085" y="21634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5" name="TextBox 504"/>
              <p:cNvSpPr txBox="1"/>
              <p:nvPr/>
            </p:nvSpPr>
            <p:spPr>
              <a:xfrm>
                <a:off x="611560" y="24317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6" name="TextBox 505"/>
              <p:cNvSpPr txBox="1"/>
              <p:nvPr/>
            </p:nvSpPr>
            <p:spPr>
              <a:xfrm>
                <a:off x="611560" y="26781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7" name="TextBox 506"/>
              <p:cNvSpPr txBox="1"/>
              <p:nvPr/>
            </p:nvSpPr>
            <p:spPr>
              <a:xfrm>
                <a:off x="602035" y="29464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0" name="TextBox 509"/>
              <p:cNvSpPr txBox="1"/>
              <p:nvPr/>
            </p:nvSpPr>
            <p:spPr>
              <a:xfrm>
                <a:off x="611560" y="31959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1" name="TextBox 510"/>
              <p:cNvSpPr txBox="1"/>
              <p:nvPr/>
            </p:nvSpPr>
            <p:spPr>
              <a:xfrm>
                <a:off x="611560" y="34642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2" name="TextBox 511"/>
              <p:cNvSpPr txBox="1"/>
              <p:nvPr/>
            </p:nvSpPr>
            <p:spPr>
              <a:xfrm>
                <a:off x="611560" y="37243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3" name="TextBox 512"/>
              <p:cNvSpPr txBox="1"/>
              <p:nvPr/>
            </p:nvSpPr>
            <p:spPr>
              <a:xfrm>
                <a:off x="602035" y="39926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4" name="TextBox 513"/>
              <p:cNvSpPr txBox="1"/>
              <p:nvPr/>
            </p:nvSpPr>
            <p:spPr>
              <a:xfrm>
                <a:off x="611560" y="42421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5" name="TextBox 514"/>
              <p:cNvSpPr txBox="1"/>
              <p:nvPr/>
            </p:nvSpPr>
            <p:spPr>
              <a:xfrm>
                <a:off x="602035" y="45104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7" name="组合 458"/>
            <p:cNvGrpSpPr/>
            <p:nvPr/>
          </p:nvGrpSpPr>
          <p:grpSpPr>
            <a:xfrm>
              <a:off x="539552" y="1556792"/>
              <a:ext cx="307082" cy="3248744"/>
              <a:chOff x="602035" y="1556792"/>
              <a:chExt cx="307082" cy="3248744"/>
            </a:xfrm>
          </p:grpSpPr>
          <p:sp>
            <p:nvSpPr>
              <p:cNvPr id="464" name="TextBox 463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8" name="TextBox 467"/>
              <p:cNvSpPr txBox="1"/>
              <p:nvPr/>
            </p:nvSpPr>
            <p:spPr>
              <a:xfrm>
                <a:off x="611560" y="191683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2" name="TextBox 471"/>
              <p:cNvSpPr txBox="1"/>
              <p:nvPr/>
            </p:nvSpPr>
            <p:spPr>
              <a:xfrm>
                <a:off x="611560" y="229522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4" name="TextBox 473"/>
              <p:cNvSpPr txBox="1"/>
              <p:nvPr/>
            </p:nvSpPr>
            <p:spPr>
              <a:xfrm>
                <a:off x="602035" y="265177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8" name="TextBox 477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2" name="TextBox 481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5" name="TextBox 484"/>
              <p:cNvSpPr txBox="1"/>
              <p:nvPr/>
            </p:nvSpPr>
            <p:spPr>
              <a:xfrm>
                <a:off x="602035" y="374560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7" name="TextBox 486"/>
              <p:cNvSpPr txBox="1"/>
              <p:nvPr/>
            </p:nvSpPr>
            <p:spPr>
              <a:xfrm>
                <a:off x="611560" y="413422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1" name="TextBox 490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8" name="组合 484"/>
            <p:cNvGrpSpPr/>
            <p:nvPr/>
          </p:nvGrpSpPr>
          <p:grpSpPr>
            <a:xfrm>
              <a:off x="35496" y="1566317"/>
              <a:ext cx="307082" cy="3248744"/>
              <a:chOff x="602035" y="1556792"/>
              <a:chExt cx="307082" cy="3248744"/>
            </a:xfrm>
          </p:grpSpPr>
          <p:sp>
            <p:nvSpPr>
              <p:cNvPr id="419" name="TextBox 418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5" name="TextBox 434"/>
              <p:cNvSpPr txBox="1"/>
              <p:nvPr/>
            </p:nvSpPr>
            <p:spPr>
              <a:xfrm>
                <a:off x="611560" y="20417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6" name="TextBox 435"/>
              <p:cNvSpPr txBox="1"/>
              <p:nvPr/>
            </p:nvSpPr>
            <p:spPr>
              <a:xfrm>
                <a:off x="602035" y="254585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5" name="TextBox 444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46" name="TextBox 445"/>
              <p:cNvSpPr txBox="1"/>
              <p:nvPr/>
            </p:nvSpPr>
            <p:spPr>
              <a:xfrm>
                <a:off x="602035" y="351053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9" name="TextBox 458"/>
              <p:cNvSpPr txBox="1"/>
              <p:nvPr/>
            </p:nvSpPr>
            <p:spPr>
              <a:xfrm>
                <a:off x="611560" y="400506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2" name="TextBox 461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18" name="组合 617"/>
          <p:cNvGrpSpPr/>
          <p:nvPr/>
        </p:nvGrpSpPr>
        <p:grpSpPr>
          <a:xfrm rot="10800000">
            <a:off x="4783832" y="1662683"/>
            <a:ext cx="1308894" cy="2946028"/>
            <a:chOff x="1963812" y="1675383"/>
            <a:chExt cx="1308894" cy="2946028"/>
          </a:xfrm>
        </p:grpSpPr>
        <p:grpSp>
          <p:nvGrpSpPr>
            <p:cNvPr id="659" name="组合 444"/>
            <p:cNvGrpSpPr/>
            <p:nvPr/>
          </p:nvGrpSpPr>
          <p:grpSpPr>
            <a:xfrm>
              <a:off x="1963812" y="1675383"/>
              <a:ext cx="68858" cy="2939653"/>
              <a:chOff x="1675780" y="1675383"/>
              <a:chExt cx="68858" cy="2939653"/>
            </a:xfrm>
          </p:grpSpPr>
          <p:sp>
            <p:nvSpPr>
              <p:cNvPr id="840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5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6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7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8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49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50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51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660" name="组合 445"/>
            <p:cNvGrpSpPr/>
            <p:nvPr/>
          </p:nvGrpSpPr>
          <p:grpSpPr>
            <a:xfrm>
              <a:off x="2242319" y="1681758"/>
              <a:ext cx="68858" cy="2939653"/>
              <a:chOff x="1675780" y="1675383"/>
              <a:chExt cx="68858" cy="2939653"/>
            </a:xfrm>
          </p:grpSpPr>
          <p:sp>
            <p:nvSpPr>
              <p:cNvPr id="828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9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0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5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7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8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39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661" name="组合 471"/>
            <p:cNvGrpSpPr/>
            <p:nvPr/>
          </p:nvGrpSpPr>
          <p:grpSpPr>
            <a:xfrm>
              <a:off x="2640459" y="1681758"/>
              <a:ext cx="68858" cy="2939653"/>
              <a:chOff x="1675780" y="1675383"/>
              <a:chExt cx="68858" cy="2939653"/>
            </a:xfrm>
          </p:grpSpPr>
          <p:sp>
            <p:nvSpPr>
              <p:cNvPr id="819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0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00999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3710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75017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11554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8631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21052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27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662" name="组合 494"/>
            <p:cNvGrpSpPr/>
            <p:nvPr/>
          </p:nvGrpSpPr>
          <p:grpSpPr>
            <a:xfrm>
              <a:off x="3203848" y="1681758"/>
              <a:ext cx="68858" cy="2939653"/>
              <a:chOff x="1675780" y="1675383"/>
              <a:chExt cx="68858" cy="2939653"/>
            </a:xfrm>
          </p:grpSpPr>
          <p:sp>
            <p:nvSpPr>
              <p:cNvPr id="663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5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1169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6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0615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7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09011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8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62912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709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10775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818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852" name="组合 851"/>
          <p:cNvGrpSpPr/>
          <p:nvPr/>
        </p:nvGrpSpPr>
        <p:grpSpPr>
          <a:xfrm>
            <a:off x="5930529" y="1569492"/>
            <a:ext cx="1513283" cy="3258269"/>
            <a:chOff x="35496" y="1556792"/>
            <a:chExt cx="1513283" cy="3258269"/>
          </a:xfrm>
        </p:grpSpPr>
        <p:grpSp>
          <p:nvGrpSpPr>
            <p:cNvPr id="853" name="组合 417"/>
            <p:cNvGrpSpPr/>
            <p:nvPr/>
          </p:nvGrpSpPr>
          <p:grpSpPr>
            <a:xfrm>
              <a:off x="1241697" y="1556792"/>
              <a:ext cx="307082" cy="3172544"/>
              <a:chOff x="602035" y="1556792"/>
              <a:chExt cx="307082" cy="3172544"/>
            </a:xfrm>
          </p:grpSpPr>
          <p:sp>
            <p:nvSpPr>
              <p:cNvPr id="885" name="TextBox 884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6" name="TextBox 885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7" name="TextBox 886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8" name="TextBox 887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9" name="TextBox 888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0" name="TextBox 889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1" name="TextBox 890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2" name="TextBox 891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3" name="TextBox 892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4" name="TextBox 893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5" name="TextBox 894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6" name="TextBox 895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54" name="组合 418"/>
            <p:cNvGrpSpPr/>
            <p:nvPr/>
          </p:nvGrpSpPr>
          <p:grpSpPr>
            <a:xfrm>
              <a:off x="953665" y="1556792"/>
              <a:ext cx="307082" cy="3172544"/>
              <a:chOff x="602035" y="1556792"/>
              <a:chExt cx="307082" cy="3172544"/>
            </a:xfrm>
          </p:grpSpPr>
          <p:sp>
            <p:nvSpPr>
              <p:cNvPr id="873" name="TextBox 872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4" name="TextBox 873"/>
              <p:cNvSpPr txBox="1"/>
              <p:nvPr/>
            </p:nvSpPr>
            <p:spPr>
              <a:xfrm>
                <a:off x="611560" y="182507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5" name="TextBox 874"/>
              <p:cNvSpPr txBox="1"/>
              <p:nvPr/>
            </p:nvSpPr>
            <p:spPr>
              <a:xfrm>
                <a:off x="621085" y="207456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6" name="TextBox 875"/>
              <p:cNvSpPr txBox="1"/>
              <p:nvPr/>
            </p:nvSpPr>
            <p:spPr>
              <a:xfrm>
                <a:off x="611560" y="234285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7" name="TextBox 876"/>
              <p:cNvSpPr txBox="1"/>
              <p:nvPr/>
            </p:nvSpPr>
            <p:spPr>
              <a:xfrm>
                <a:off x="611560" y="258928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8" name="TextBox 877"/>
              <p:cNvSpPr txBox="1"/>
              <p:nvPr/>
            </p:nvSpPr>
            <p:spPr>
              <a:xfrm>
                <a:off x="602035" y="285757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9" name="TextBox 878"/>
              <p:cNvSpPr txBox="1"/>
              <p:nvPr/>
            </p:nvSpPr>
            <p:spPr>
              <a:xfrm>
                <a:off x="611560" y="310706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0" name="TextBox 879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1" name="TextBox 880"/>
              <p:cNvSpPr txBox="1"/>
              <p:nvPr/>
            </p:nvSpPr>
            <p:spPr>
              <a:xfrm>
                <a:off x="611560" y="363549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2" name="TextBox 881"/>
              <p:cNvSpPr txBox="1"/>
              <p:nvPr/>
            </p:nvSpPr>
            <p:spPr>
              <a:xfrm>
                <a:off x="602035" y="3903786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3" name="TextBox 882"/>
              <p:cNvSpPr txBox="1"/>
              <p:nvPr/>
            </p:nvSpPr>
            <p:spPr>
              <a:xfrm>
                <a:off x="611560" y="415327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84" name="TextBox 883"/>
              <p:cNvSpPr txBox="1"/>
              <p:nvPr/>
            </p:nvSpPr>
            <p:spPr>
              <a:xfrm>
                <a:off x="602035" y="44215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55" name="组合 458"/>
            <p:cNvGrpSpPr/>
            <p:nvPr/>
          </p:nvGrpSpPr>
          <p:grpSpPr>
            <a:xfrm>
              <a:off x="539552" y="1556792"/>
              <a:ext cx="307082" cy="3248744"/>
              <a:chOff x="602035" y="1556792"/>
              <a:chExt cx="307082" cy="3248744"/>
            </a:xfrm>
          </p:grpSpPr>
          <p:sp>
            <p:nvSpPr>
              <p:cNvPr id="864" name="TextBox 863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5" name="TextBox 864"/>
              <p:cNvSpPr txBox="1"/>
              <p:nvPr/>
            </p:nvSpPr>
            <p:spPr>
              <a:xfrm>
                <a:off x="611560" y="191683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6" name="TextBox 865"/>
              <p:cNvSpPr txBox="1"/>
              <p:nvPr/>
            </p:nvSpPr>
            <p:spPr>
              <a:xfrm>
                <a:off x="611560" y="229522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7" name="TextBox 866"/>
              <p:cNvSpPr txBox="1"/>
              <p:nvPr/>
            </p:nvSpPr>
            <p:spPr>
              <a:xfrm>
                <a:off x="602035" y="2651770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8" name="TextBox 867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9" name="TextBox 868"/>
              <p:cNvSpPr txBox="1"/>
              <p:nvPr/>
            </p:nvSpPr>
            <p:spPr>
              <a:xfrm>
                <a:off x="611560" y="337534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0" name="TextBox 869"/>
              <p:cNvSpPr txBox="1"/>
              <p:nvPr/>
            </p:nvSpPr>
            <p:spPr>
              <a:xfrm>
                <a:off x="602035" y="3745607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1" name="TextBox 870"/>
              <p:cNvSpPr txBox="1"/>
              <p:nvPr/>
            </p:nvSpPr>
            <p:spPr>
              <a:xfrm>
                <a:off x="611560" y="413422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72" name="TextBox 871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56" name="组合 484"/>
            <p:cNvGrpSpPr/>
            <p:nvPr/>
          </p:nvGrpSpPr>
          <p:grpSpPr>
            <a:xfrm>
              <a:off x="35496" y="1566317"/>
              <a:ext cx="307082" cy="3248744"/>
              <a:chOff x="602035" y="1556792"/>
              <a:chExt cx="307082" cy="3248744"/>
            </a:xfrm>
          </p:grpSpPr>
          <p:sp>
            <p:nvSpPr>
              <p:cNvPr id="857" name="TextBox 856"/>
              <p:cNvSpPr txBox="1"/>
              <p:nvPr/>
            </p:nvSpPr>
            <p:spPr>
              <a:xfrm>
                <a:off x="621085" y="1556792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8" name="TextBox 857"/>
              <p:cNvSpPr txBox="1"/>
              <p:nvPr/>
            </p:nvSpPr>
            <p:spPr>
              <a:xfrm>
                <a:off x="611560" y="2041798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9" name="TextBox 858"/>
              <p:cNvSpPr txBox="1"/>
              <p:nvPr/>
            </p:nvSpPr>
            <p:spPr>
              <a:xfrm>
                <a:off x="602035" y="254585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0" name="TextBox 859"/>
              <p:cNvSpPr txBox="1"/>
              <p:nvPr/>
            </p:nvSpPr>
            <p:spPr>
              <a:xfrm>
                <a:off x="611560" y="3021335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1" name="TextBox 860"/>
              <p:cNvSpPr txBox="1"/>
              <p:nvPr/>
            </p:nvSpPr>
            <p:spPr>
              <a:xfrm>
                <a:off x="602035" y="3510533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2" name="TextBox 861"/>
              <p:cNvSpPr txBox="1"/>
              <p:nvPr/>
            </p:nvSpPr>
            <p:spPr>
              <a:xfrm>
                <a:off x="611560" y="4005064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63" name="TextBox 862"/>
              <p:cNvSpPr txBox="1"/>
              <p:nvPr/>
            </p:nvSpPr>
            <p:spPr>
              <a:xfrm>
                <a:off x="602035" y="4497759"/>
                <a:ext cx="28803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400" b="1" dirty="0">
                    <a:solidFill>
                      <a:srgbClr val="390EF0"/>
                    </a:solidFill>
                    <a:latin typeface="Times New Roman" pitchFamily="18" charset="0"/>
                    <a:cs typeface="Times New Roman" pitchFamily="18" charset="0"/>
                  </a:rPr>
                  <a:t>×</a:t>
                </a:r>
                <a:endParaRPr lang="zh-CN" altLang="en-US" sz="1400" b="1" dirty="0">
                  <a:solidFill>
                    <a:srgbClr val="390EF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897" name="组合 896"/>
          <p:cNvGrpSpPr/>
          <p:nvPr/>
        </p:nvGrpSpPr>
        <p:grpSpPr>
          <a:xfrm>
            <a:off x="7647086" y="1688108"/>
            <a:ext cx="1308894" cy="2946028"/>
            <a:chOff x="1963812" y="1675383"/>
            <a:chExt cx="1308894" cy="2946028"/>
          </a:xfrm>
        </p:grpSpPr>
        <p:grpSp>
          <p:nvGrpSpPr>
            <p:cNvPr id="898" name="组合 444"/>
            <p:cNvGrpSpPr/>
            <p:nvPr/>
          </p:nvGrpSpPr>
          <p:grpSpPr>
            <a:xfrm>
              <a:off x="1963812" y="1675383"/>
              <a:ext cx="68858" cy="2939653"/>
              <a:chOff x="1675780" y="1675383"/>
              <a:chExt cx="68858" cy="2939653"/>
            </a:xfrm>
          </p:grpSpPr>
          <p:sp>
            <p:nvSpPr>
              <p:cNvPr id="930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5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6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7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8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39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40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41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899" name="组合 445"/>
            <p:cNvGrpSpPr/>
            <p:nvPr/>
          </p:nvGrpSpPr>
          <p:grpSpPr>
            <a:xfrm>
              <a:off x="2242319" y="1681758"/>
              <a:ext cx="68858" cy="2939653"/>
              <a:chOff x="1675780" y="1675383"/>
              <a:chExt cx="68858" cy="2939653"/>
            </a:xfrm>
          </p:grpSpPr>
          <p:sp>
            <p:nvSpPr>
              <p:cNvPr id="918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9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193484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0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21334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47280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9302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952477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23098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5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76361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7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023072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8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301579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9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00" name="组合 471"/>
            <p:cNvGrpSpPr/>
            <p:nvPr/>
          </p:nvGrpSpPr>
          <p:grpSpPr>
            <a:xfrm>
              <a:off x="2640459" y="1681758"/>
              <a:ext cx="68858" cy="2939653"/>
              <a:chOff x="1675780" y="1675383"/>
              <a:chExt cx="68858" cy="2939653"/>
            </a:xfrm>
          </p:grpSpPr>
          <p:sp>
            <p:nvSpPr>
              <p:cNvPr id="909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0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00999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1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37108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2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750170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3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11554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4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349044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5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8631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210521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17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  <p:grpSp>
          <p:nvGrpSpPr>
            <p:cNvPr id="901" name="组合 494"/>
            <p:cNvGrpSpPr/>
            <p:nvPr/>
          </p:nvGrpSpPr>
          <p:grpSpPr>
            <a:xfrm>
              <a:off x="3203848" y="1681758"/>
              <a:ext cx="68858" cy="2939653"/>
              <a:chOff x="1675780" y="1675383"/>
              <a:chExt cx="68858" cy="2939653"/>
            </a:xfrm>
          </p:grpSpPr>
          <p:sp>
            <p:nvSpPr>
              <p:cNvPr id="902" name="Oval 83"/>
              <p:cNvSpPr>
                <a:spLocks noChangeAspect="1" noChangeArrowheads="1"/>
              </p:cNvSpPr>
              <p:nvPr/>
            </p:nvSpPr>
            <p:spPr bwMode="auto">
              <a:xfrm>
                <a:off x="1690638" y="1675383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3" name="Oval 83"/>
              <p:cNvSpPr>
                <a:spLocks noChangeAspect="1" noChangeArrowheads="1"/>
              </p:cNvSpPr>
              <p:nvPr/>
            </p:nvSpPr>
            <p:spPr bwMode="auto">
              <a:xfrm>
                <a:off x="1682155" y="211695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4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260615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5" name="Oval 83"/>
              <p:cNvSpPr>
                <a:spLocks noChangeAspect="1" noChangeArrowheads="1"/>
              </p:cNvSpPr>
              <p:nvPr/>
            </p:nvSpPr>
            <p:spPr bwMode="auto">
              <a:xfrm>
                <a:off x="1681113" y="3090118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6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3629124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7" name="Oval 83"/>
              <p:cNvSpPr>
                <a:spLocks noChangeAspect="1" noChangeArrowheads="1"/>
              </p:cNvSpPr>
              <p:nvPr/>
            </p:nvSpPr>
            <p:spPr bwMode="auto">
              <a:xfrm>
                <a:off x="1675780" y="4107755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08" name="Oval 83"/>
              <p:cNvSpPr>
                <a:spLocks noChangeAspect="1" noChangeArrowheads="1"/>
              </p:cNvSpPr>
              <p:nvPr/>
            </p:nvSpPr>
            <p:spPr bwMode="auto">
              <a:xfrm>
                <a:off x="1676822" y="4561036"/>
                <a:ext cx="54000" cy="54000"/>
              </a:xfrm>
              <a:prstGeom prst="ellipse">
                <a:avLst/>
              </a:prstGeom>
              <a:solidFill>
                <a:schemeClr val="tx1"/>
              </a:solidFill>
              <a:ln w="22225">
                <a:solidFill>
                  <a:srgbClr val="390EF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>
                  <a:solidFill>
                    <a:srgbClr val="390EF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</p:txBody>
          </p:sp>
        </p:grpSp>
      </p:grpSp>
      <p:grpSp>
        <p:nvGrpSpPr>
          <p:cNvPr id="809" name="组合 749"/>
          <p:cNvGrpSpPr/>
          <p:nvPr/>
        </p:nvGrpSpPr>
        <p:grpSpPr>
          <a:xfrm>
            <a:off x="7520136" y="3040385"/>
            <a:ext cx="648072" cy="369888"/>
            <a:chOff x="2555776" y="3006477"/>
            <a:chExt cx="648072" cy="369888"/>
          </a:xfrm>
        </p:grpSpPr>
        <p:cxnSp>
          <p:nvCxnSpPr>
            <p:cNvPr id="751" name="直接箭头连接符 750"/>
            <p:cNvCxnSpPr/>
            <p:nvPr/>
          </p:nvCxnSpPr>
          <p:spPr>
            <a:xfrm>
              <a:off x="2555776" y="3284984"/>
              <a:ext cx="36004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2" name="Text Box 207"/>
            <p:cNvSpPr txBox="1">
              <a:spLocks noChangeArrowheads="1"/>
            </p:cNvSpPr>
            <p:nvPr/>
          </p:nvSpPr>
          <p:spPr bwMode="auto">
            <a:xfrm>
              <a:off x="2840310" y="3006477"/>
              <a:ext cx="3635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815" name="组合 797"/>
          <p:cNvGrpSpPr/>
          <p:nvPr/>
        </p:nvGrpSpPr>
        <p:grpSpPr>
          <a:xfrm>
            <a:off x="5705078" y="3040062"/>
            <a:ext cx="576064" cy="369888"/>
            <a:chOff x="2339752" y="3006477"/>
            <a:chExt cx="576064" cy="369888"/>
          </a:xfrm>
        </p:grpSpPr>
        <p:cxnSp>
          <p:nvCxnSpPr>
            <p:cNvPr id="799" name="直接箭头连接符 798"/>
            <p:cNvCxnSpPr/>
            <p:nvPr/>
          </p:nvCxnSpPr>
          <p:spPr>
            <a:xfrm rot="10800000">
              <a:off x="2555776" y="3284984"/>
              <a:ext cx="36004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0" name="Text Box 207"/>
            <p:cNvSpPr txBox="1">
              <a:spLocks noChangeArrowheads="1"/>
            </p:cNvSpPr>
            <p:nvPr/>
          </p:nvSpPr>
          <p:spPr bwMode="auto">
            <a:xfrm>
              <a:off x="2339752" y="3006477"/>
              <a:ext cx="3635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14" name="组合 509"/>
          <p:cNvGrpSpPr/>
          <p:nvPr/>
        </p:nvGrpSpPr>
        <p:grpSpPr>
          <a:xfrm>
            <a:off x="2339752" y="3006477"/>
            <a:ext cx="576064" cy="369888"/>
            <a:chOff x="2339752" y="3006477"/>
            <a:chExt cx="576064" cy="369888"/>
          </a:xfrm>
        </p:grpSpPr>
        <p:cxnSp>
          <p:nvCxnSpPr>
            <p:cNvPr id="508" name="直接箭头连接符 507"/>
            <p:cNvCxnSpPr/>
            <p:nvPr/>
          </p:nvCxnSpPr>
          <p:spPr>
            <a:xfrm rot="10800000">
              <a:off x="2555776" y="3284984"/>
              <a:ext cx="36004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9" name="Text Box 207"/>
            <p:cNvSpPr txBox="1">
              <a:spLocks noChangeArrowheads="1"/>
            </p:cNvSpPr>
            <p:nvPr/>
          </p:nvSpPr>
          <p:spPr bwMode="auto">
            <a:xfrm>
              <a:off x="2339752" y="3006477"/>
              <a:ext cx="3635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  <p:grpSp>
        <p:nvGrpSpPr>
          <p:cNvPr id="25" name="组合 600"/>
          <p:cNvGrpSpPr/>
          <p:nvPr/>
        </p:nvGrpSpPr>
        <p:grpSpPr>
          <a:xfrm>
            <a:off x="1725588" y="2996952"/>
            <a:ext cx="648072" cy="369888"/>
            <a:chOff x="2555776" y="3006477"/>
            <a:chExt cx="648072" cy="369888"/>
          </a:xfrm>
        </p:grpSpPr>
        <p:cxnSp>
          <p:nvCxnSpPr>
            <p:cNvPr id="602" name="直接箭头连接符 601"/>
            <p:cNvCxnSpPr/>
            <p:nvPr/>
          </p:nvCxnSpPr>
          <p:spPr>
            <a:xfrm>
              <a:off x="2555776" y="3284984"/>
              <a:ext cx="360040" cy="0"/>
            </a:xfrm>
            <a:prstGeom prst="straightConnector1">
              <a:avLst/>
            </a:prstGeom>
            <a:ln w="317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3" name="Text Box 207"/>
            <p:cNvSpPr txBox="1">
              <a:spLocks noChangeArrowheads="1"/>
            </p:cNvSpPr>
            <p:nvPr/>
          </p:nvSpPr>
          <p:spPr bwMode="auto">
            <a:xfrm>
              <a:off x="2840310" y="3006477"/>
              <a:ext cx="36353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b="1" i="1" dirty="0">
                  <a:solidFill>
                    <a:srgbClr val="C00000"/>
                  </a:solidFill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  <p:bldP spid="19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57300" y="620688"/>
            <a:ext cx="8845182" cy="5851602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关于磁感应强度，下列说法中正确的是（       ）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．若长为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、电流为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的导线在某处受到的磁场力为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，则该处磁感应强度必为</a:t>
            </a:r>
            <a:endParaRPr lang="en-US" altLang="zh-CN" sz="22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．由               知，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成正比，与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IL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成反比</a:t>
            </a:r>
            <a:b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．由               知，一小段通电导线在某处不受磁场力，说明该处一定无磁场</a:t>
            </a:r>
            <a:endParaRPr lang="en-US" altLang="zh-CN" sz="2200" b="1" i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．磁感应强度的方向就是小磁针北极所受磁场力的方向</a:t>
            </a: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11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7728" y="3784072"/>
            <a:ext cx="8864866" cy="136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电流为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的直导线处于磁感应强度为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的匀强磁场中，所受磁场力为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。关于电流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、磁感应强度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和磁场力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三者之间的方向关系，下列图示中正确的是（       ）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6359182" y="651461"/>
            <a:ext cx="51707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2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200" b="1" dirty="0">
              <a:solidFill>
                <a:srgbClr val="C00000"/>
              </a:solidFill>
              <a:latin typeface="Times New Roman" pitchFamily="18" charset="0"/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878001" y="4654297"/>
            <a:ext cx="4095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2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B</a:t>
            </a:r>
          </a:p>
        </p:txBody>
      </p:sp>
      <p:graphicFrame>
        <p:nvGraphicFramePr>
          <p:cNvPr id="53" name="Object 1"/>
          <p:cNvGraphicFramePr>
            <a:graphicFrameLocks noChangeAspect="1"/>
          </p:cNvGraphicFramePr>
          <p:nvPr/>
        </p:nvGraphicFramePr>
        <p:xfrm>
          <a:off x="1403648" y="1484784"/>
          <a:ext cx="612148" cy="492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公式" r:id="rId4" imgW="330120" imgH="304560" progId="Equation.3">
                  <p:embed/>
                </p:oleObj>
              </mc:Choice>
              <mc:Fallback>
                <p:oleObj name="公式" r:id="rId4" imgW="330120" imgH="304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484784"/>
                        <a:ext cx="612148" cy="4929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971600" y="1916832"/>
          <a:ext cx="10842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公式" r:id="rId6" imgW="583920" imgH="304560" progId="Equation.3">
                  <p:embed/>
                </p:oleObj>
              </mc:Choice>
              <mc:Fallback>
                <p:oleObj name="公式" r:id="rId6" imgW="583920" imgH="3045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916832"/>
                        <a:ext cx="1084263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971600" y="2340174"/>
          <a:ext cx="108426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公式" r:id="rId8" imgW="583920" imgH="304560" progId="Equation.3">
                  <p:embed/>
                </p:oleObj>
              </mc:Choice>
              <mc:Fallback>
                <p:oleObj name="公式" r:id="rId8" imgW="583920" imgH="3045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340174"/>
                        <a:ext cx="1084263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" name="组合 162"/>
          <p:cNvGrpSpPr/>
          <p:nvPr/>
        </p:nvGrpSpPr>
        <p:grpSpPr>
          <a:xfrm>
            <a:off x="179512" y="5035078"/>
            <a:ext cx="8679060" cy="1390378"/>
            <a:chOff x="179512" y="5035078"/>
            <a:chExt cx="8679060" cy="1390378"/>
          </a:xfrm>
        </p:grpSpPr>
        <p:grpSp>
          <p:nvGrpSpPr>
            <p:cNvPr id="145" name="组合 144"/>
            <p:cNvGrpSpPr/>
            <p:nvPr/>
          </p:nvGrpSpPr>
          <p:grpSpPr>
            <a:xfrm>
              <a:off x="179512" y="5085184"/>
              <a:ext cx="1787576" cy="1331760"/>
              <a:chOff x="179512" y="5085184"/>
              <a:chExt cx="1787576" cy="1331760"/>
            </a:xfrm>
          </p:grpSpPr>
          <p:grpSp>
            <p:nvGrpSpPr>
              <p:cNvPr id="71" name="组合 70"/>
              <p:cNvGrpSpPr/>
              <p:nvPr/>
            </p:nvGrpSpPr>
            <p:grpSpPr>
              <a:xfrm>
                <a:off x="611560" y="5085184"/>
                <a:ext cx="1355528" cy="1331760"/>
                <a:chOff x="1331640" y="5085184"/>
                <a:chExt cx="1355528" cy="1331760"/>
              </a:xfrm>
            </p:grpSpPr>
            <p:grpSp>
              <p:nvGrpSpPr>
                <p:cNvPr id="54" name="Group 18"/>
                <p:cNvGrpSpPr>
                  <a:grpSpLocks/>
                </p:cNvGrpSpPr>
                <p:nvPr/>
              </p:nvGrpSpPr>
              <p:grpSpPr bwMode="auto">
                <a:xfrm>
                  <a:off x="1432223" y="5534942"/>
                  <a:ext cx="649288" cy="414338"/>
                  <a:chOff x="85" y="-59"/>
                  <a:chExt cx="409" cy="261"/>
                </a:xfrm>
              </p:grpSpPr>
              <p:sp>
                <p:nvSpPr>
                  <p:cNvPr id="55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301" y="89"/>
                    <a:ext cx="113" cy="113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6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85" y="-59"/>
                    <a:ext cx="409" cy="217"/>
                    <a:chOff x="85" y="-59"/>
                    <a:chExt cx="409" cy="217"/>
                  </a:xfrm>
                </p:grpSpPr>
                <p:sp>
                  <p:nvSpPr>
                    <p:cNvPr id="57" name="Oval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4" y="135"/>
                      <a:ext cx="23" cy="23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8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" y="-59"/>
                      <a:ext cx="409" cy="19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 altLang="zh-CN" sz="1400" b="1" i="1" dirty="0">
                          <a:latin typeface="Times New Roman" pitchFamily="18" charset="0"/>
                          <a:ea typeface="华文行楷" pitchFamily="2" charset="-122"/>
                          <a:cs typeface="Times New Roman" pitchFamily="18" charset="0"/>
                        </a:rPr>
                        <a:t>I</a:t>
                      </a:r>
                    </a:p>
                  </p:txBody>
                </p:sp>
              </p:grpSp>
            </p:grpSp>
            <p:grpSp>
              <p:nvGrpSpPr>
                <p:cNvPr id="59" name="Group 23"/>
                <p:cNvGrpSpPr>
                  <a:grpSpLocks/>
                </p:cNvGrpSpPr>
                <p:nvPr/>
              </p:nvGrpSpPr>
              <p:grpSpPr bwMode="auto">
                <a:xfrm rot="16200000">
                  <a:off x="1243671" y="5173153"/>
                  <a:ext cx="1331760" cy="1155822"/>
                  <a:chOff x="0" y="0"/>
                  <a:chExt cx="1552" cy="898"/>
                </a:xfrm>
              </p:grpSpPr>
              <p:grpSp>
                <p:nvGrpSpPr>
                  <p:cNvPr id="60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1429" cy="816"/>
                    <a:chOff x="0" y="0"/>
                    <a:chExt cx="1429" cy="816"/>
                  </a:xfrm>
                </p:grpSpPr>
                <p:sp>
                  <p:nvSpPr>
                    <p:cNvPr id="62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544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3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0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4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272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5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816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1" name="Text Box 29"/>
                  <p:cNvSpPr txBox="1">
                    <a:spLocks noChangeArrowheads="1"/>
                  </p:cNvSpPr>
                  <p:nvPr/>
                </p:nvSpPr>
                <p:spPr bwMode="auto">
                  <a:xfrm rot="5400000">
                    <a:off x="1176" y="521"/>
                    <a:ext cx="394" cy="35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/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66" name="Group 30"/>
                <p:cNvGrpSpPr>
                  <a:grpSpLocks/>
                </p:cNvGrpSpPr>
                <p:nvPr/>
              </p:nvGrpSpPr>
              <p:grpSpPr bwMode="auto">
                <a:xfrm>
                  <a:off x="1945804" y="5575646"/>
                  <a:ext cx="741364" cy="307975"/>
                  <a:chOff x="204" y="249"/>
                  <a:chExt cx="467" cy="194"/>
                </a:xfrm>
              </p:grpSpPr>
              <p:sp>
                <p:nvSpPr>
                  <p:cNvPr id="67" name="Line 31"/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352" y="283"/>
                    <a:ext cx="0" cy="2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8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2" y="249"/>
                    <a:ext cx="249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F</a:t>
                    </a:r>
                  </a:p>
                </p:txBody>
              </p:sp>
            </p:grpSp>
          </p:grpSp>
          <p:sp>
            <p:nvSpPr>
              <p:cNvPr id="70" name="矩形 69"/>
              <p:cNvSpPr/>
              <p:nvPr/>
            </p:nvSpPr>
            <p:spPr>
              <a:xfrm>
                <a:off x="179512" y="5589240"/>
                <a:ext cx="45878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2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A.</a:t>
                </a:r>
                <a:endParaRPr lang="zh-CN" altLang="en-US" sz="2200" dirty="0"/>
              </a:p>
            </p:txBody>
          </p:sp>
        </p:grpSp>
        <p:grpSp>
          <p:nvGrpSpPr>
            <p:cNvPr id="146" name="组合 145"/>
            <p:cNvGrpSpPr/>
            <p:nvPr/>
          </p:nvGrpSpPr>
          <p:grpSpPr>
            <a:xfrm>
              <a:off x="2429470" y="5035078"/>
              <a:ext cx="1638474" cy="1238115"/>
              <a:chOff x="2429470" y="5035078"/>
              <a:chExt cx="1638474" cy="1238115"/>
            </a:xfrm>
          </p:grpSpPr>
          <p:sp>
            <p:nvSpPr>
              <p:cNvPr id="117" name="矩形 116"/>
              <p:cNvSpPr/>
              <p:nvPr/>
            </p:nvSpPr>
            <p:spPr>
              <a:xfrm>
                <a:off x="2429470" y="5589240"/>
                <a:ext cx="45878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2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B.</a:t>
                </a:r>
                <a:endParaRPr lang="zh-CN" altLang="en-US" sz="2200" dirty="0"/>
              </a:p>
            </p:txBody>
          </p:sp>
          <p:grpSp>
            <p:nvGrpSpPr>
              <p:cNvPr id="143" name="组合 142"/>
              <p:cNvGrpSpPr/>
              <p:nvPr/>
            </p:nvGrpSpPr>
            <p:grpSpPr>
              <a:xfrm>
                <a:off x="2861518" y="5035078"/>
                <a:ext cx="1206426" cy="1238115"/>
                <a:chOff x="3563888" y="5035078"/>
                <a:chExt cx="1206426" cy="1238115"/>
              </a:xfrm>
            </p:grpSpPr>
            <p:grpSp>
              <p:nvGrpSpPr>
                <p:cNvPr id="136" name="组合 135"/>
                <p:cNvGrpSpPr/>
                <p:nvPr/>
              </p:nvGrpSpPr>
              <p:grpSpPr>
                <a:xfrm>
                  <a:off x="3563888" y="5157192"/>
                  <a:ext cx="1186036" cy="1087537"/>
                  <a:chOff x="3563888" y="5157192"/>
                  <a:chExt cx="1186036" cy="1087537"/>
                </a:xfrm>
              </p:grpSpPr>
              <p:grpSp>
                <p:nvGrpSpPr>
                  <p:cNvPr id="73" name="组合 444"/>
                  <p:cNvGrpSpPr/>
                  <p:nvPr/>
                </p:nvGrpSpPr>
                <p:grpSpPr>
                  <a:xfrm>
                    <a:off x="3563888" y="5157192"/>
                    <a:ext cx="63525" cy="1071637"/>
                    <a:chOff x="1681113" y="1675383"/>
                    <a:chExt cx="63525" cy="1071637"/>
                  </a:xfrm>
                </p:grpSpPr>
                <p:sp>
                  <p:nvSpPr>
                    <p:cNvPr id="105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90638" y="167538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6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193484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7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213347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8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2472804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9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69302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74" name="组合 445"/>
                  <p:cNvGrpSpPr/>
                  <p:nvPr/>
                </p:nvGrpSpPr>
                <p:grpSpPr>
                  <a:xfrm>
                    <a:off x="3842395" y="5163567"/>
                    <a:ext cx="63525" cy="1071637"/>
                    <a:chOff x="1681113" y="1675383"/>
                    <a:chExt cx="63525" cy="1071637"/>
                  </a:xfrm>
                </p:grpSpPr>
                <p:sp>
                  <p:nvSpPr>
                    <p:cNvPr id="93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90638" y="167538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4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193484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5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213347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6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2472804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7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69302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18" name="组合 444"/>
                  <p:cNvGrpSpPr/>
                  <p:nvPr/>
                </p:nvGrpSpPr>
                <p:grpSpPr>
                  <a:xfrm>
                    <a:off x="4139952" y="5166717"/>
                    <a:ext cx="63525" cy="1071637"/>
                    <a:chOff x="1681113" y="1675383"/>
                    <a:chExt cx="63525" cy="1071637"/>
                  </a:xfrm>
                </p:grpSpPr>
                <p:sp>
                  <p:nvSpPr>
                    <p:cNvPr id="119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90638" y="167538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0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193484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1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213347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2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2472804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3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69302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24" name="组合 445"/>
                  <p:cNvGrpSpPr/>
                  <p:nvPr/>
                </p:nvGrpSpPr>
                <p:grpSpPr>
                  <a:xfrm>
                    <a:off x="4418459" y="5173092"/>
                    <a:ext cx="63525" cy="1071637"/>
                    <a:chOff x="1681113" y="1675383"/>
                    <a:chExt cx="63525" cy="1071637"/>
                  </a:xfrm>
                </p:grpSpPr>
                <p:sp>
                  <p:nvSpPr>
                    <p:cNvPr id="125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90638" y="167538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6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193484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7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213347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8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2472804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9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69302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30" name="组合 445"/>
                  <p:cNvGrpSpPr/>
                  <p:nvPr/>
                </p:nvGrpSpPr>
                <p:grpSpPr>
                  <a:xfrm>
                    <a:off x="4686399" y="5166717"/>
                    <a:ext cx="63525" cy="1071637"/>
                    <a:chOff x="1681113" y="1675383"/>
                    <a:chExt cx="63525" cy="1071637"/>
                  </a:xfrm>
                </p:grpSpPr>
                <p:sp>
                  <p:nvSpPr>
                    <p:cNvPr id="131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90638" y="1675383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2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193484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3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213347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4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2155" y="2472804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35" name="Oval 8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681113" y="2693020"/>
                      <a:ext cx="54000" cy="54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222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zh-CN" altLang="en-US">
                        <a:solidFill>
                          <a:srgbClr val="390EF0"/>
                        </a:solidFill>
                        <a:latin typeface="楷体" pitchFamily="49" charset="-122"/>
                        <a:ea typeface="楷体" pitchFamily="49" charset="-122"/>
                        <a:cs typeface="Times New Roman" pitchFamily="18" charset="0"/>
                      </a:endParaRPr>
                    </a:p>
                  </p:txBody>
                </p:sp>
              </p:grpSp>
            </p:grpSp>
            <p:sp>
              <p:nvSpPr>
                <p:cNvPr id="137" name="Line 27"/>
                <p:cNvSpPr>
                  <a:spLocks noChangeShapeType="1"/>
                </p:cNvSpPr>
                <p:nvPr/>
              </p:nvSpPr>
              <p:spPr bwMode="auto">
                <a:xfrm rot="16200000">
                  <a:off x="3468793" y="5715193"/>
                  <a:ext cx="11160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none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8" name="Line 27"/>
                <p:cNvSpPr>
                  <a:spLocks noChangeShapeType="1"/>
                </p:cNvSpPr>
                <p:nvPr/>
              </p:nvSpPr>
              <p:spPr bwMode="auto">
                <a:xfrm rot="16200000">
                  <a:off x="3988511" y="5573423"/>
                  <a:ext cx="7200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9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789437" y="5395118"/>
                  <a:ext cx="28803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I</a:t>
                  </a:r>
                </a:p>
              </p:txBody>
            </p:sp>
            <p:sp>
              <p:nvSpPr>
                <p:cNvPr id="14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427984" y="5035078"/>
                  <a:ext cx="28803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141" name="Line 3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4263900" y="5618832"/>
                  <a:ext cx="0" cy="46831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zh-CN" alt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4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375026" y="5564857"/>
                  <a:ext cx="39528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  <p:grpSp>
          <p:nvGrpSpPr>
            <p:cNvPr id="149" name="组合 148"/>
            <p:cNvGrpSpPr/>
            <p:nvPr/>
          </p:nvGrpSpPr>
          <p:grpSpPr>
            <a:xfrm>
              <a:off x="4680168" y="5301312"/>
              <a:ext cx="1836048" cy="1096660"/>
              <a:chOff x="4680168" y="5301312"/>
              <a:chExt cx="1836048" cy="1096660"/>
            </a:xfrm>
          </p:grpSpPr>
          <p:sp>
            <p:nvSpPr>
              <p:cNvPr id="144" name="矩形 143"/>
              <p:cNvSpPr/>
              <p:nvPr/>
            </p:nvSpPr>
            <p:spPr>
              <a:xfrm>
                <a:off x="4680168" y="5589240"/>
                <a:ext cx="45878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2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C.</a:t>
                </a:r>
                <a:endParaRPr lang="zh-CN" altLang="en-US" sz="2200" dirty="0"/>
              </a:p>
            </p:txBody>
          </p:sp>
          <p:grpSp>
            <p:nvGrpSpPr>
              <p:cNvPr id="223" name="组合 222"/>
              <p:cNvGrpSpPr/>
              <p:nvPr/>
            </p:nvGrpSpPr>
            <p:grpSpPr>
              <a:xfrm>
                <a:off x="5112216" y="5301312"/>
                <a:ext cx="1404000" cy="1096660"/>
                <a:chOff x="5318812" y="5301312"/>
                <a:chExt cx="1404000" cy="1096660"/>
              </a:xfrm>
            </p:grpSpPr>
            <p:sp>
              <p:nvSpPr>
                <p:cNvPr id="14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750860" y="5582151"/>
                  <a:ext cx="28803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I</a:t>
                  </a:r>
                </a:p>
              </p:txBody>
            </p:sp>
            <p:grpSp>
              <p:nvGrpSpPr>
                <p:cNvPr id="151" name="Group 8"/>
                <p:cNvGrpSpPr>
                  <a:grpSpLocks/>
                </p:cNvGrpSpPr>
                <p:nvPr/>
              </p:nvGrpSpPr>
              <p:grpSpPr bwMode="auto">
                <a:xfrm>
                  <a:off x="5318812" y="5301312"/>
                  <a:ext cx="1404000" cy="936000"/>
                  <a:chOff x="0" y="0"/>
                  <a:chExt cx="1452" cy="772"/>
                </a:xfrm>
              </p:grpSpPr>
              <p:grpSp>
                <p:nvGrpSpPr>
                  <p:cNvPr id="152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1452" cy="772"/>
                    <a:chOff x="0" y="0"/>
                    <a:chExt cx="1452" cy="772"/>
                  </a:xfrm>
                </p:grpSpPr>
                <p:sp>
                  <p:nvSpPr>
                    <p:cNvPr id="154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0" y="0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arrow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55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" y="772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arrow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56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" y="250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arrow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57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" y="522"/>
                      <a:ext cx="1429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arrow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53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" y="0"/>
                    <a:ext cx="340" cy="2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58" name="Group 15"/>
                <p:cNvGrpSpPr>
                  <a:grpSpLocks/>
                </p:cNvGrpSpPr>
                <p:nvPr/>
              </p:nvGrpSpPr>
              <p:grpSpPr bwMode="auto">
                <a:xfrm>
                  <a:off x="6101374" y="5858222"/>
                  <a:ext cx="306387" cy="539750"/>
                  <a:chOff x="45" y="0"/>
                  <a:chExt cx="193" cy="340"/>
                </a:xfrm>
              </p:grpSpPr>
              <p:sp>
                <p:nvSpPr>
                  <p:cNvPr id="159" name="Line 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5" y="0"/>
                    <a:ext cx="0" cy="295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arrow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0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" y="146"/>
                    <a:ext cx="185" cy="19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zh-CN" sz="1400" b="1" i="1" dirty="0">
                        <a:latin typeface="Times New Roman" pitchFamily="18" charset="0"/>
                        <a:ea typeface="华文行楷" pitchFamily="2" charset="-122"/>
                        <a:cs typeface="Times New Roman" pitchFamily="18" charset="0"/>
                      </a:rPr>
                      <a:t>F</a:t>
                    </a:r>
                  </a:p>
                </p:txBody>
              </p:sp>
            </p:grpSp>
            <p:grpSp>
              <p:nvGrpSpPr>
                <p:cNvPr id="162" name="组合 161"/>
                <p:cNvGrpSpPr/>
                <p:nvPr/>
              </p:nvGrpSpPr>
              <p:grpSpPr>
                <a:xfrm>
                  <a:off x="5957358" y="5617815"/>
                  <a:ext cx="288032" cy="288000"/>
                  <a:chOff x="6434683" y="5617815"/>
                  <a:chExt cx="288032" cy="288000"/>
                </a:xfrm>
              </p:grpSpPr>
              <p:sp>
                <p:nvSpPr>
                  <p:cNvPr id="148" name="Oval 4"/>
                  <p:cNvSpPr>
                    <a:spLocks noChangeArrowheads="1"/>
                  </p:cNvSpPr>
                  <p:nvPr/>
                </p:nvSpPr>
                <p:spPr bwMode="auto">
                  <a:xfrm>
                    <a:off x="6492597" y="5679157"/>
                    <a:ext cx="180000" cy="180975"/>
                  </a:xfrm>
                  <a:prstGeom prst="ellipse">
                    <a:avLst/>
                  </a:prstGeom>
                  <a:noFill/>
                  <a:ln w="158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61" name="TextBox 160"/>
                  <p:cNvSpPr txBox="1"/>
                  <p:nvPr/>
                </p:nvSpPr>
                <p:spPr>
                  <a:xfrm>
                    <a:off x="6434683" y="5617815"/>
                    <a:ext cx="288032" cy="28800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altLang="zh-CN" sz="1400" b="1" dirty="0">
                        <a:latin typeface="Times New Roman" pitchFamily="18" charset="0"/>
                        <a:cs typeface="Times New Roman" pitchFamily="18" charset="0"/>
                      </a:rPr>
                      <a:t>×</a:t>
                    </a:r>
                    <a:endParaRPr lang="zh-CN" alt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150" name="组合 149"/>
            <p:cNvGrpSpPr/>
            <p:nvPr/>
          </p:nvGrpSpPr>
          <p:grpSpPr>
            <a:xfrm>
              <a:off x="7020272" y="5085184"/>
              <a:ext cx="1838300" cy="1340272"/>
              <a:chOff x="7020272" y="5085184"/>
              <a:chExt cx="1838300" cy="1340272"/>
            </a:xfrm>
          </p:grpSpPr>
          <p:sp>
            <p:nvSpPr>
              <p:cNvPr id="164" name="矩形 163"/>
              <p:cNvSpPr/>
              <p:nvPr/>
            </p:nvSpPr>
            <p:spPr>
              <a:xfrm>
                <a:off x="7020272" y="5589240"/>
                <a:ext cx="45878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2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D.</a:t>
                </a:r>
                <a:endParaRPr lang="zh-CN" altLang="en-US" sz="2200" dirty="0"/>
              </a:p>
            </p:txBody>
          </p:sp>
          <p:grpSp>
            <p:nvGrpSpPr>
              <p:cNvPr id="240" name="组合 239"/>
              <p:cNvGrpSpPr/>
              <p:nvPr/>
            </p:nvGrpSpPr>
            <p:grpSpPr>
              <a:xfrm>
                <a:off x="7379584" y="5085184"/>
                <a:ext cx="1478988" cy="1340272"/>
                <a:chOff x="7379584" y="5085184"/>
                <a:chExt cx="1478988" cy="1340272"/>
              </a:xfrm>
            </p:grpSpPr>
            <p:grpSp>
              <p:nvGrpSpPr>
                <p:cNvPr id="230" name="组合 229"/>
                <p:cNvGrpSpPr/>
                <p:nvPr/>
              </p:nvGrpSpPr>
              <p:grpSpPr>
                <a:xfrm>
                  <a:off x="7379584" y="5085184"/>
                  <a:ext cx="1478988" cy="1340272"/>
                  <a:chOff x="7379584" y="5085184"/>
                  <a:chExt cx="1478988" cy="1340272"/>
                </a:xfrm>
              </p:grpSpPr>
              <p:grpSp>
                <p:nvGrpSpPr>
                  <p:cNvPr id="166" name="组合 417"/>
                  <p:cNvGrpSpPr/>
                  <p:nvPr/>
                </p:nvGrpSpPr>
                <p:grpSpPr>
                  <a:xfrm>
                    <a:off x="7667616" y="5085184"/>
                    <a:ext cx="297557" cy="1340272"/>
                    <a:chOff x="611560" y="1556792"/>
                    <a:chExt cx="297557" cy="1340272"/>
                  </a:xfrm>
                </p:grpSpPr>
                <p:sp>
                  <p:nvSpPr>
                    <p:cNvPr id="198" name="TextBox 197"/>
                    <p:cNvSpPr txBox="1"/>
                    <p:nvPr/>
                  </p:nvSpPr>
                  <p:spPr>
                    <a:xfrm>
                      <a:off x="621085" y="155679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99" name="TextBox 198"/>
                    <p:cNvSpPr txBox="1"/>
                    <p:nvPr/>
                  </p:nvSpPr>
                  <p:spPr>
                    <a:xfrm>
                      <a:off x="611560" y="1825079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0" name="TextBox 199"/>
                    <p:cNvSpPr txBox="1"/>
                    <p:nvPr/>
                  </p:nvSpPr>
                  <p:spPr>
                    <a:xfrm>
                      <a:off x="621085" y="2074565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1" name="TextBox 200"/>
                    <p:cNvSpPr txBox="1"/>
                    <p:nvPr/>
                  </p:nvSpPr>
                  <p:spPr>
                    <a:xfrm>
                      <a:off x="611560" y="234285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2" name="TextBox 201"/>
                    <p:cNvSpPr txBox="1"/>
                    <p:nvPr/>
                  </p:nvSpPr>
                  <p:spPr>
                    <a:xfrm>
                      <a:off x="611560" y="2589287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67" name="组合 418"/>
                  <p:cNvGrpSpPr/>
                  <p:nvPr/>
                </p:nvGrpSpPr>
                <p:grpSpPr>
                  <a:xfrm>
                    <a:off x="7379584" y="5085184"/>
                    <a:ext cx="297557" cy="1340272"/>
                    <a:chOff x="611560" y="1556792"/>
                    <a:chExt cx="297557" cy="1340272"/>
                  </a:xfrm>
                </p:grpSpPr>
                <p:sp>
                  <p:nvSpPr>
                    <p:cNvPr id="186" name="TextBox 185"/>
                    <p:cNvSpPr txBox="1"/>
                    <p:nvPr/>
                  </p:nvSpPr>
                  <p:spPr>
                    <a:xfrm>
                      <a:off x="621085" y="155679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87" name="TextBox 186"/>
                    <p:cNvSpPr txBox="1"/>
                    <p:nvPr/>
                  </p:nvSpPr>
                  <p:spPr>
                    <a:xfrm>
                      <a:off x="611560" y="1825079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88" name="TextBox 187"/>
                    <p:cNvSpPr txBox="1"/>
                    <p:nvPr/>
                  </p:nvSpPr>
                  <p:spPr>
                    <a:xfrm>
                      <a:off x="621085" y="2074565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89" name="TextBox 188"/>
                    <p:cNvSpPr txBox="1"/>
                    <p:nvPr/>
                  </p:nvSpPr>
                  <p:spPr>
                    <a:xfrm>
                      <a:off x="611560" y="234285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90" name="TextBox 189"/>
                    <p:cNvSpPr txBox="1"/>
                    <p:nvPr/>
                  </p:nvSpPr>
                  <p:spPr>
                    <a:xfrm>
                      <a:off x="611560" y="2589287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210" name="组合 417"/>
                  <p:cNvGrpSpPr/>
                  <p:nvPr/>
                </p:nvGrpSpPr>
                <p:grpSpPr>
                  <a:xfrm>
                    <a:off x="8261615" y="5085184"/>
                    <a:ext cx="297557" cy="1340272"/>
                    <a:chOff x="611560" y="1556792"/>
                    <a:chExt cx="297557" cy="1340272"/>
                  </a:xfrm>
                </p:grpSpPr>
                <p:sp>
                  <p:nvSpPr>
                    <p:cNvPr id="211" name="TextBox 210"/>
                    <p:cNvSpPr txBox="1"/>
                    <p:nvPr/>
                  </p:nvSpPr>
                  <p:spPr>
                    <a:xfrm>
                      <a:off x="621085" y="155679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2" name="TextBox 211"/>
                    <p:cNvSpPr txBox="1"/>
                    <p:nvPr/>
                  </p:nvSpPr>
                  <p:spPr>
                    <a:xfrm>
                      <a:off x="611560" y="1825079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3" name="TextBox 212"/>
                    <p:cNvSpPr txBox="1"/>
                    <p:nvPr/>
                  </p:nvSpPr>
                  <p:spPr>
                    <a:xfrm>
                      <a:off x="621085" y="2074565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4" name="TextBox 213"/>
                    <p:cNvSpPr txBox="1"/>
                    <p:nvPr/>
                  </p:nvSpPr>
                  <p:spPr>
                    <a:xfrm>
                      <a:off x="611560" y="234285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5" name="TextBox 214"/>
                    <p:cNvSpPr txBox="1"/>
                    <p:nvPr/>
                  </p:nvSpPr>
                  <p:spPr>
                    <a:xfrm>
                      <a:off x="611560" y="2589287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216" name="组合 418"/>
                  <p:cNvGrpSpPr/>
                  <p:nvPr/>
                </p:nvGrpSpPr>
                <p:grpSpPr>
                  <a:xfrm>
                    <a:off x="7973583" y="5085184"/>
                    <a:ext cx="297557" cy="1340272"/>
                    <a:chOff x="611560" y="1556792"/>
                    <a:chExt cx="297557" cy="1340272"/>
                  </a:xfrm>
                </p:grpSpPr>
                <p:sp>
                  <p:nvSpPr>
                    <p:cNvPr id="217" name="TextBox 216"/>
                    <p:cNvSpPr txBox="1"/>
                    <p:nvPr/>
                  </p:nvSpPr>
                  <p:spPr>
                    <a:xfrm>
                      <a:off x="621085" y="155679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8" name="TextBox 217"/>
                    <p:cNvSpPr txBox="1"/>
                    <p:nvPr/>
                  </p:nvSpPr>
                  <p:spPr>
                    <a:xfrm>
                      <a:off x="611560" y="1825079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19" name="TextBox 218"/>
                    <p:cNvSpPr txBox="1"/>
                    <p:nvPr/>
                  </p:nvSpPr>
                  <p:spPr>
                    <a:xfrm>
                      <a:off x="621085" y="2074565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0" name="TextBox 219"/>
                    <p:cNvSpPr txBox="1"/>
                    <p:nvPr/>
                  </p:nvSpPr>
                  <p:spPr>
                    <a:xfrm>
                      <a:off x="611560" y="234285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1" name="TextBox 220"/>
                    <p:cNvSpPr txBox="1"/>
                    <p:nvPr/>
                  </p:nvSpPr>
                  <p:spPr>
                    <a:xfrm>
                      <a:off x="611560" y="2589287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224" name="组合 417"/>
                  <p:cNvGrpSpPr/>
                  <p:nvPr/>
                </p:nvGrpSpPr>
                <p:grpSpPr>
                  <a:xfrm>
                    <a:off x="8561015" y="5085184"/>
                    <a:ext cx="297557" cy="1340272"/>
                    <a:chOff x="611560" y="1556792"/>
                    <a:chExt cx="297557" cy="1340272"/>
                  </a:xfrm>
                </p:grpSpPr>
                <p:sp>
                  <p:nvSpPr>
                    <p:cNvPr id="225" name="TextBox 224"/>
                    <p:cNvSpPr txBox="1"/>
                    <p:nvPr/>
                  </p:nvSpPr>
                  <p:spPr>
                    <a:xfrm>
                      <a:off x="621085" y="155679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6" name="TextBox 225"/>
                    <p:cNvSpPr txBox="1"/>
                    <p:nvPr/>
                  </p:nvSpPr>
                  <p:spPr>
                    <a:xfrm>
                      <a:off x="611560" y="1825079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7" name="TextBox 226"/>
                    <p:cNvSpPr txBox="1"/>
                    <p:nvPr/>
                  </p:nvSpPr>
                  <p:spPr>
                    <a:xfrm>
                      <a:off x="621085" y="2074565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8" name="TextBox 227"/>
                    <p:cNvSpPr txBox="1"/>
                    <p:nvPr/>
                  </p:nvSpPr>
                  <p:spPr>
                    <a:xfrm>
                      <a:off x="611560" y="2342852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29" name="TextBox 228"/>
                    <p:cNvSpPr txBox="1"/>
                    <p:nvPr/>
                  </p:nvSpPr>
                  <p:spPr>
                    <a:xfrm>
                      <a:off x="611560" y="2589287"/>
                      <a:ext cx="2880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US" altLang="zh-CN" sz="1400" b="1" dirty="0">
                          <a:latin typeface="Times New Roman" pitchFamily="18" charset="0"/>
                          <a:cs typeface="Times New Roman" pitchFamily="18" charset="0"/>
                        </a:rPr>
                        <a:t>×</a:t>
                      </a:r>
                      <a:endParaRPr lang="zh-CN" alt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sp>
              <p:nvSpPr>
                <p:cNvPr id="231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7524328" y="5178963"/>
                  <a:ext cx="32876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B</a:t>
                  </a:r>
                </a:p>
              </p:txBody>
            </p:sp>
            <p:grpSp>
              <p:nvGrpSpPr>
                <p:cNvPr id="235" name="组合 234"/>
                <p:cNvGrpSpPr/>
                <p:nvPr/>
              </p:nvGrpSpPr>
              <p:grpSpPr>
                <a:xfrm>
                  <a:off x="8062443" y="5157769"/>
                  <a:ext cx="144668" cy="1226215"/>
                  <a:chOff x="8062443" y="5157769"/>
                  <a:chExt cx="144668" cy="1226215"/>
                </a:xfrm>
              </p:grpSpPr>
              <p:sp>
                <p:nvSpPr>
                  <p:cNvPr id="232" name="Line 28"/>
                  <p:cNvSpPr>
                    <a:spLocks noChangeShapeType="1"/>
                  </p:cNvSpPr>
                  <p:nvPr/>
                </p:nvSpPr>
                <p:spPr bwMode="auto">
                  <a:xfrm rot="-3000000">
                    <a:off x="7449335" y="5770877"/>
                    <a:ext cx="1226215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/>
                    <a:tailEnd type="none" w="med" len="med"/>
                  </a:ln>
                </p:spPr>
                <p:txBody>
                  <a:bodyPr/>
                  <a:lstStyle/>
                  <a:p>
                    <a:endParaRPr lang="zh-CN" alt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234" name="直接箭头连接符 233"/>
                  <p:cNvCxnSpPr/>
                  <p:nvPr/>
                </p:nvCxnSpPr>
                <p:spPr>
                  <a:xfrm rot="-3000000">
                    <a:off x="8153111" y="5600831"/>
                    <a:ext cx="108000" cy="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7" name="直接箭头连接符 236"/>
                <p:cNvCxnSpPr/>
                <p:nvPr/>
              </p:nvCxnSpPr>
              <p:spPr>
                <a:xfrm rot="2400000">
                  <a:off x="7954588" y="5984251"/>
                  <a:ext cx="4680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8172400" y="5466995"/>
                  <a:ext cx="32876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I</a:t>
                  </a:r>
                </a:p>
              </p:txBody>
            </p:sp>
            <p:sp>
              <p:nvSpPr>
                <p:cNvPr id="239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8321749" y="5971051"/>
                  <a:ext cx="328760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zh-CN" sz="1400" b="1" i="1" dirty="0">
                      <a:latin typeface="Times New Roman" pitchFamily="18" charset="0"/>
                      <a:ea typeface="华文行楷" pitchFamily="2" charset="-122"/>
                      <a:cs typeface="Times New Roman" pitchFamily="18" charset="0"/>
                    </a:rPr>
                    <a:t>F</a:t>
                  </a: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 autoUpdateAnimBg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16724</TotalTime>
  <Words>881</Words>
  <Application>Microsoft Office PowerPoint</Application>
  <PresentationFormat>全屏显示(4:3)</PresentationFormat>
  <Paragraphs>381</Paragraphs>
  <Slides>11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黑体</vt:lpstr>
      <vt:lpstr>华文楷体</vt:lpstr>
      <vt:lpstr>华文新魏</vt:lpstr>
      <vt:lpstr>楷体</vt:lpstr>
      <vt:lpstr>Arial</vt:lpstr>
      <vt:lpstr>Calibri</vt:lpstr>
      <vt:lpstr>Times New Roman</vt:lpstr>
      <vt:lpstr>Wingdings</vt:lpstr>
      <vt:lpstr>Office 主题</vt:lpstr>
      <vt:lpstr>公式</vt:lpstr>
      <vt:lpstr>PowerPoint 演示文稿</vt:lpstr>
      <vt:lpstr>PowerPoint 演示文稿</vt:lpstr>
      <vt:lpstr>PowerPoint 演示文稿</vt:lpstr>
      <vt:lpstr>PowerPoint 演示文稿</vt:lpstr>
      <vt:lpstr>磁感应强度 (Magnetic Flux Density)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张 小鱼</cp:lastModifiedBy>
  <cp:revision>791</cp:revision>
  <dcterms:created xsi:type="dcterms:W3CDTF">2014-10-19T02:03:18Z</dcterms:created>
  <dcterms:modified xsi:type="dcterms:W3CDTF">2019-06-16T03:48:07Z</dcterms:modified>
</cp:coreProperties>
</file>