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8" r:id="rId5"/>
    <p:sldId id="259" r:id="rId6"/>
    <p:sldId id="260" r:id="rId7"/>
    <p:sldId id="261" r:id="rId8"/>
    <p:sldId id="262" r:id="rId9"/>
    <p:sldId id="264" r:id="rId10"/>
    <p:sldId id="265" r:id="rId11"/>
    <p:sldId id="266" r:id="rId12"/>
    <p:sldId id="263" r:id="rId13"/>
    <p:sldId id="267"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70"/>
    <p:restoredTop sz="95807"/>
  </p:normalViewPr>
  <p:slideViewPr>
    <p:cSldViewPr snapToGrid="0" snapToObjects="1">
      <p:cViewPr varScale="1">
        <p:scale>
          <a:sx n="84" d="100"/>
          <a:sy n="84" d="100"/>
        </p:scale>
        <p:origin x="200" y="7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zh-CN" altLang="en-US"/>
              <a:t>单击此处编辑母版标题样式</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8/16/21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带描述的全景图片">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4509A250-FF31-4206-8172-F9D3106AACB1}" type="datetimeFigureOut">
              <a:rPr lang="en-US" dirty="0"/>
              <a:t>8/16/21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zh-CN" altLang="en-US"/>
              <a:t>单击此处编辑母版标题样式</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4509A250-FF31-4206-8172-F9D3106AACB1}" type="datetimeFigureOut">
              <a:rPr lang="en-US" dirty="0"/>
              <a:t>8/16/21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zh-CN" altLang="en-US"/>
              <a:t>单击此处编辑母版标题样式</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zh-CN" altLang="en-US"/>
              <a:t>单击此处编辑母版文本样式</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4509A250-FF31-4206-8172-F9D3106AACB1}" type="datetimeFigureOut">
              <a:rPr lang="en-US" dirty="0"/>
              <a:t>8/16/21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4509A250-FF31-4206-8172-F9D3106AACB1}" type="datetimeFigureOut">
              <a:rPr lang="en-US" dirty="0"/>
              <a:t>8/16/21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栏">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zh-CN" altLang="en-US"/>
              <a:t>单击此处编辑母版标题样式</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8/16/21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图片栏">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zh-CN" altLang="en-US"/>
              <a:t>单击此处编辑母版标题样式</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8/16/21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nchor="t" anchorCtr="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8/16/21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8/16/21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8/16/21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9796027F-7875-4030-9381-8BD8C4F21935}" type="datetimeFigureOut">
              <a:rPr lang="en-US" dirty="0"/>
              <a:t>8/16/21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8/16/21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8/16/21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8/16/21</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8/16/21</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zh-CN" altLang="en-US"/>
              <a:t>单击此处编辑母版标题样式</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7" name="Date Placeholder 4"/>
          <p:cNvSpPr>
            <a:spLocks noGrp="1"/>
          </p:cNvSpPr>
          <p:nvPr>
            <p:ph type="dt" sz="half" idx="10"/>
          </p:nvPr>
        </p:nvSpPr>
        <p:spPr/>
        <p:txBody>
          <a:bodyPr/>
          <a:lstStyle/>
          <a:p>
            <a:fld id="{4509A250-FF31-4206-8172-F9D3106AACB1}" type="datetimeFigureOut">
              <a:rPr lang="en-US" dirty="0"/>
              <a:t>8/16/21</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4509A250-FF31-4206-8172-F9D3106AACB1}" type="datetimeFigureOut">
              <a:rPr lang="en-US" dirty="0"/>
              <a:t>8/16/21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8/16/21</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2.xml"/><Relationship Id="rId7" Type="http://schemas.openxmlformats.org/officeDocument/2006/relationships/image" Target="../media/image420.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10.png"/><Relationship Id="rId5" Type="http://schemas.openxmlformats.org/officeDocument/2006/relationships/image" Target="../media/image47.png"/><Relationship Id="rId4" Type="http://schemas.openxmlformats.org/officeDocument/2006/relationships/image" Target="../media/image1.jpeg"/><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6.png"/><Relationship Id="rId3" Type="http://schemas.openxmlformats.org/officeDocument/2006/relationships/audio" Target="../media/media12.m4a"/><Relationship Id="rId7" Type="http://schemas.openxmlformats.org/officeDocument/2006/relationships/image" Target="../media/image3.png"/><Relationship Id="rId12" Type="http://schemas.openxmlformats.org/officeDocument/2006/relationships/image" Target="../media/image460.png"/><Relationship Id="rId2" Type="http://schemas.microsoft.com/office/2007/relationships/media" Target="../media/media12.m4a"/><Relationship Id="rId1" Type="http://schemas.openxmlformats.org/officeDocument/2006/relationships/tags" Target="../tags/tag3.xml"/><Relationship Id="rId6" Type="http://schemas.openxmlformats.org/officeDocument/2006/relationships/image" Target="../media/image2.png"/><Relationship Id="rId11" Type="http://schemas.openxmlformats.org/officeDocument/2006/relationships/image" Target="../media/image50.png"/><Relationship Id="rId5" Type="http://schemas.openxmlformats.org/officeDocument/2006/relationships/image" Target="../media/image1.jpeg"/><Relationship Id="rId10" Type="http://schemas.openxmlformats.org/officeDocument/2006/relationships/image" Target="../media/image49.png"/><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54.png"/><Relationship Id="rId3" Type="http://schemas.openxmlformats.org/officeDocument/2006/relationships/audio" Target="../media/media13.m4a"/><Relationship Id="rId7" Type="http://schemas.openxmlformats.org/officeDocument/2006/relationships/image" Target="../media/image3.png"/><Relationship Id="rId12" Type="http://schemas.openxmlformats.org/officeDocument/2006/relationships/image" Target="../media/image53.png"/><Relationship Id="rId2" Type="http://schemas.microsoft.com/office/2007/relationships/media" Target="../media/media13.m4a"/><Relationship Id="rId1" Type="http://schemas.openxmlformats.org/officeDocument/2006/relationships/tags" Target="../tags/tag4.xml"/><Relationship Id="rId6" Type="http://schemas.openxmlformats.org/officeDocument/2006/relationships/image" Target="../media/image2.png"/><Relationship Id="rId11" Type="http://schemas.openxmlformats.org/officeDocument/2006/relationships/image" Target="../media/image52.png"/><Relationship Id="rId5" Type="http://schemas.openxmlformats.org/officeDocument/2006/relationships/image" Target="../media/image1.jpeg"/><Relationship Id="rId15" Type="http://schemas.openxmlformats.org/officeDocument/2006/relationships/image" Target="../media/image6.png"/><Relationship Id="rId10" Type="http://schemas.openxmlformats.org/officeDocument/2006/relationships/image" Target="../media/image51.png"/><Relationship Id="rId4" Type="http://schemas.openxmlformats.org/officeDocument/2006/relationships/slideLayout" Target="../slideLayouts/slideLayout2.xml"/><Relationship Id="rId9" Type="http://schemas.openxmlformats.org/officeDocument/2006/relationships/image" Target="../media/image5.png"/><Relationship Id="rId14" Type="http://schemas.openxmlformats.org/officeDocument/2006/relationships/image" Target="../media/image5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gif"/><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6.png"/><Relationship Id="rId3" Type="http://schemas.openxmlformats.org/officeDocument/2006/relationships/audio" Target="../media/media6.m4a"/><Relationship Id="rId7" Type="http://schemas.openxmlformats.org/officeDocument/2006/relationships/image" Target="../media/image25.png"/><Relationship Id="rId12" Type="http://schemas.openxmlformats.org/officeDocument/2006/relationships/image" Target="../media/image30.png"/><Relationship Id="rId2" Type="http://schemas.microsoft.com/office/2007/relationships/media" Target="../media/media6.m4a"/><Relationship Id="rId1" Type="http://schemas.openxmlformats.org/officeDocument/2006/relationships/tags" Target="../tags/tag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slideLayout" Target="../slideLayouts/slideLayout2.xml"/><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30.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1.jpe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media8.m4a"/><Relationship Id="rId7" Type="http://schemas.openxmlformats.org/officeDocument/2006/relationships/image" Target="../media/image39.gif"/><Relationship Id="rId2" Type="http://schemas.microsoft.com/office/2007/relationships/media" Target="../media/media8.m4a"/><Relationship Id="rId1" Type="http://schemas.openxmlformats.org/officeDocument/2006/relationships/tags" Target="../tags/tag2.xml"/><Relationship Id="rId6" Type="http://schemas.openxmlformats.org/officeDocument/2006/relationships/image" Target="../media/image38.jpeg"/><Relationship Id="rId11" Type="http://schemas.openxmlformats.org/officeDocument/2006/relationships/image" Target="../media/image6.png"/><Relationship Id="rId5" Type="http://schemas.openxmlformats.org/officeDocument/2006/relationships/image" Target="../media/image1.jpeg"/><Relationship Id="rId10" Type="http://schemas.openxmlformats.org/officeDocument/2006/relationships/image" Target="../media/image42.png"/><Relationship Id="rId4" Type="http://schemas.openxmlformats.org/officeDocument/2006/relationships/slideLayout" Target="../slideLayouts/slideLayout2.xml"/><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4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EDF6B3-817C-6C47-868B-C28DC579F55C}"/>
              </a:ext>
            </a:extLst>
          </p:cNvPr>
          <p:cNvSpPr>
            <a:spLocks noGrp="1"/>
          </p:cNvSpPr>
          <p:nvPr>
            <p:ph type="ctrTitle"/>
          </p:nvPr>
        </p:nvSpPr>
        <p:spPr/>
        <p:txBody>
          <a:bodyPr/>
          <a:lstStyle/>
          <a:p>
            <a:r>
              <a:rPr kumimoji="1" lang="zh-CN" altLang="en-US" dirty="0"/>
              <a:t>第九节</a:t>
            </a:r>
            <a:r>
              <a:rPr kumimoji="1" lang="en-US" altLang="zh-CN" dirty="0"/>
              <a:t>—</a:t>
            </a:r>
            <a:r>
              <a:rPr kumimoji="1" lang="zh-CN" altLang="en-US" dirty="0"/>
              <a:t>热力学</a:t>
            </a:r>
            <a:r>
              <a:rPr kumimoji="1" lang="en-US" altLang="zh-CN" dirty="0"/>
              <a:t>(</a:t>
            </a:r>
            <a:r>
              <a:rPr kumimoji="1" lang="zh-CN" altLang="en-US" dirty="0"/>
              <a:t>上</a:t>
            </a:r>
            <a:r>
              <a:rPr kumimoji="1" lang="en-US" altLang="zh-CN" dirty="0"/>
              <a:t>)</a:t>
            </a:r>
            <a:endParaRPr kumimoji="1" lang="zh-CN" altLang="en-US" dirty="0"/>
          </a:p>
        </p:txBody>
      </p:sp>
      <p:sp>
        <p:nvSpPr>
          <p:cNvPr id="3" name="副标题 2">
            <a:extLst>
              <a:ext uri="{FF2B5EF4-FFF2-40B4-BE49-F238E27FC236}">
                <a16:creationId xmlns:a16="http://schemas.microsoft.com/office/drawing/2014/main" id="{196240A3-74EF-5B47-B143-F75999154DC1}"/>
              </a:ext>
            </a:extLst>
          </p:cNvPr>
          <p:cNvSpPr>
            <a:spLocks noGrp="1"/>
          </p:cNvSpPr>
          <p:nvPr>
            <p:ph type="subTitle" idx="1"/>
          </p:nvPr>
        </p:nvSpPr>
        <p:spPr/>
        <p:txBody>
          <a:bodyPr/>
          <a:lstStyle/>
          <a:p>
            <a:endParaRPr kumimoji="1" lang="zh-CN" altLang="en-US"/>
          </a:p>
        </p:txBody>
      </p:sp>
      <p:pic>
        <p:nvPicPr>
          <p:cNvPr id="5" name="音频 4">
            <a:hlinkClick r:id="" action="ppaction://media"/>
            <a:extLst>
              <a:ext uri="{FF2B5EF4-FFF2-40B4-BE49-F238E27FC236}">
                <a16:creationId xmlns:a16="http://schemas.microsoft.com/office/drawing/2014/main" id="{B755B4F0-5E45-6F4F-8CDA-7EC217A80A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385621743"/>
      </p:ext>
    </p:extLst>
  </p:cSld>
  <p:clrMapOvr>
    <a:masterClrMapping/>
  </p:clrMapOvr>
  <mc:AlternateContent xmlns:mc="http://schemas.openxmlformats.org/markup-compatibility/2006" xmlns:p14="http://schemas.microsoft.com/office/powerpoint/2010/main">
    <mc:Choice Requires="p14">
      <p:transition spd="slow" p14:dur="2000" advTm="31739"/>
    </mc:Choice>
    <mc:Fallback xmlns="">
      <p:transition spd="slow" advTm="31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F4A2EDA8-0E67-FD48-ABA3-449BD5FCDA1F}"/>
              </a:ext>
            </a:extLst>
          </p:cNvPr>
          <p:cNvSpPr>
            <a:spLocks noGrp="1"/>
          </p:cNvSpPr>
          <p:nvPr>
            <p:ph type="title"/>
          </p:nvPr>
        </p:nvSpPr>
        <p:spPr>
          <a:xfrm>
            <a:off x="648931" y="629266"/>
            <a:ext cx="4796942" cy="1622321"/>
          </a:xfrm>
        </p:spPr>
        <p:txBody>
          <a:bodyPr>
            <a:noAutofit/>
          </a:bodyPr>
          <a:lstStyle/>
          <a:p>
            <a:pPr>
              <a:lnSpc>
                <a:spcPct val="90000"/>
              </a:lnSpc>
            </a:pPr>
            <a:r>
              <a:rPr kumimoji="1" lang="zh-CN" altLang="en-US" sz="4000" dirty="0">
                <a:solidFill>
                  <a:srgbClr val="EBEBEB"/>
                </a:solidFill>
              </a:rPr>
              <a:t>纸色谱</a:t>
            </a:r>
            <a:r>
              <a:rPr kumimoji="1" lang="en-US" altLang="zh-CN" sz="4000" dirty="0">
                <a:solidFill>
                  <a:srgbClr val="EBEBEB"/>
                </a:solidFill>
              </a:rPr>
              <a:t>—paper</a:t>
            </a:r>
            <a:r>
              <a:rPr kumimoji="1" lang="zh-CN" altLang="en-US" sz="4000" dirty="0">
                <a:solidFill>
                  <a:srgbClr val="EBEBEB"/>
                </a:solidFill>
              </a:rPr>
              <a:t> </a:t>
            </a:r>
            <a:r>
              <a:rPr kumimoji="1" lang="en-US" altLang="zh-CN" sz="4000" dirty="0">
                <a:solidFill>
                  <a:srgbClr val="EBEBEB"/>
                </a:solidFill>
              </a:rPr>
              <a:t>chromatography</a:t>
            </a:r>
            <a:endParaRPr kumimoji="1" lang="zh-CN" altLang="en-US" sz="4000" dirty="0">
              <a:solidFill>
                <a:srgbClr val="EBEBEB"/>
              </a:solidFill>
            </a:endParaRPr>
          </a:p>
        </p:txBody>
      </p:sp>
      <p:sp>
        <p:nvSpPr>
          <p:cNvPr id="35"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37" name="Freeform: Shape 36">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pic>
        <p:nvPicPr>
          <p:cNvPr id="8" name="图片 7" descr="蓝色的门&#10;&#10;中度可信度描述已自动生成">
            <a:extLst>
              <a:ext uri="{FF2B5EF4-FFF2-40B4-BE49-F238E27FC236}">
                <a16:creationId xmlns:a16="http://schemas.microsoft.com/office/drawing/2014/main" id="{EEA89D43-1B1E-EC46-B31E-E0C5D0E08CAF}"/>
              </a:ext>
            </a:extLst>
          </p:cNvPr>
          <p:cNvPicPr>
            <a:picLocks noChangeAspect="1"/>
          </p:cNvPicPr>
          <p:nvPr/>
        </p:nvPicPr>
        <p:blipFill>
          <a:blip r:embed="rId4"/>
          <a:stretch>
            <a:fillRect/>
          </a:stretch>
        </p:blipFill>
        <p:spPr>
          <a:xfrm>
            <a:off x="5608331" y="1642533"/>
            <a:ext cx="6462337" cy="3215012"/>
          </a:xfrm>
          <a:prstGeom prst="rect">
            <a:avLst/>
          </a:prstGeom>
          <a:effectLst/>
        </p:spPr>
      </p:pic>
      <p:sp>
        <p:nvSpPr>
          <p:cNvPr id="39" name="Rectangle 38">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内容占位符 2">
            <a:extLst>
              <a:ext uri="{FF2B5EF4-FFF2-40B4-BE49-F238E27FC236}">
                <a16:creationId xmlns:a16="http://schemas.microsoft.com/office/drawing/2014/main" id="{DE15E80C-51B2-F64D-A8F9-5A3C861E57BC}"/>
              </a:ext>
            </a:extLst>
          </p:cNvPr>
          <p:cNvSpPr>
            <a:spLocks noGrp="1"/>
          </p:cNvSpPr>
          <p:nvPr>
            <p:ph idx="1"/>
          </p:nvPr>
        </p:nvSpPr>
        <p:spPr>
          <a:xfrm>
            <a:off x="720911" y="2720928"/>
            <a:ext cx="4166509" cy="3785419"/>
          </a:xfrm>
        </p:spPr>
        <p:txBody>
          <a:bodyPr>
            <a:normAutofit/>
          </a:bodyPr>
          <a:lstStyle/>
          <a:p>
            <a:r>
              <a:rPr kumimoji="1" lang="zh-CN" altLang="en-US" sz="2400" dirty="0">
                <a:solidFill>
                  <a:srgbClr val="EBEBEB"/>
                </a:solidFill>
              </a:rPr>
              <a:t>用于分离混合物</a:t>
            </a:r>
            <a:endParaRPr kumimoji="1" lang="en-US" altLang="zh-CN" sz="2400" dirty="0">
              <a:solidFill>
                <a:srgbClr val="EBEBEB"/>
              </a:solidFill>
            </a:endParaRPr>
          </a:p>
          <a:p>
            <a:r>
              <a:rPr kumimoji="1" lang="zh-CN" altLang="en-US" sz="2400" dirty="0">
                <a:solidFill>
                  <a:srgbClr val="EBEBEB"/>
                </a:solidFill>
              </a:rPr>
              <a:t>不同溶质有不同的高度</a:t>
            </a:r>
            <a:r>
              <a:rPr kumimoji="1" lang="en-US" altLang="zh-CN" sz="2400" dirty="0">
                <a:solidFill>
                  <a:srgbClr val="EBEBEB"/>
                </a:solidFill>
              </a:rPr>
              <a:t>—</a:t>
            </a:r>
            <a:r>
              <a:rPr kumimoji="1" lang="zh-CN" altLang="en-US" sz="2400" dirty="0">
                <a:solidFill>
                  <a:srgbClr val="EBEBEB"/>
                </a:solidFill>
              </a:rPr>
              <a:t>极性不一样</a:t>
            </a:r>
            <a:endParaRPr kumimoji="1" lang="en-US" altLang="zh-CN" sz="2400" dirty="0">
              <a:solidFill>
                <a:srgbClr val="EBEBEB"/>
              </a:solidFill>
            </a:endParaRPr>
          </a:p>
          <a:p>
            <a:r>
              <a:rPr kumimoji="1" lang="zh-CN" altLang="en-US" sz="2400" dirty="0">
                <a:solidFill>
                  <a:srgbClr val="EBEBEB"/>
                </a:solidFill>
              </a:rPr>
              <a:t>溶质极性越大</a:t>
            </a:r>
            <a:r>
              <a:rPr kumimoji="1" lang="en-US" altLang="zh-CN" sz="2400" dirty="0">
                <a:solidFill>
                  <a:srgbClr val="EBEBEB"/>
                </a:solidFill>
              </a:rPr>
              <a:t>—</a:t>
            </a:r>
            <a:r>
              <a:rPr kumimoji="1" lang="zh-CN" altLang="en-US" sz="2400" dirty="0">
                <a:solidFill>
                  <a:srgbClr val="EBEBEB"/>
                </a:solidFill>
              </a:rPr>
              <a:t>随溶剂上升越高</a:t>
            </a:r>
            <a:endParaRPr kumimoji="1" lang="en-US" altLang="zh-CN" sz="2400" dirty="0">
              <a:solidFill>
                <a:srgbClr val="EBEBEB"/>
              </a:solidFill>
            </a:endParaRPr>
          </a:p>
          <a:p>
            <a:endParaRPr kumimoji="1" lang="zh-CN" altLang="en-US" sz="2400" dirty="0">
              <a:solidFill>
                <a:srgbClr val="EBEBEB"/>
              </a:solidFill>
            </a:endParaRPr>
          </a:p>
        </p:txBody>
      </p:sp>
      <p:sp>
        <p:nvSpPr>
          <p:cNvPr id="12" name="文本框 11">
            <a:extLst>
              <a:ext uri="{FF2B5EF4-FFF2-40B4-BE49-F238E27FC236}">
                <a16:creationId xmlns:a16="http://schemas.microsoft.com/office/drawing/2014/main" id="{AD29E5CF-361F-C346-8716-3FE27F001772}"/>
              </a:ext>
            </a:extLst>
          </p:cNvPr>
          <p:cNvSpPr txBox="1"/>
          <p:nvPr/>
        </p:nvSpPr>
        <p:spPr>
          <a:xfrm>
            <a:off x="7918689" y="5174997"/>
            <a:ext cx="1800493" cy="646331"/>
          </a:xfrm>
          <a:prstGeom prst="rect">
            <a:avLst/>
          </a:prstGeom>
          <a:noFill/>
        </p:spPr>
        <p:txBody>
          <a:bodyPr wrap="none" rtlCol="0">
            <a:spAutoFit/>
          </a:bodyPr>
          <a:lstStyle/>
          <a:p>
            <a:r>
              <a:rPr kumimoji="1" lang="zh-CN" altLang="en-US" dirty="0"/>
              <a:t>黑色墨水被分离</a:t>
            </a:r>
          </a:p>
          <a:p>
            <a:endParaRPr kumimoji="1" lang="zh-CN" altLang="en-US" dirty="0"/>
          </a:p>
        </p:txBody>
      </p:sp>
      <p:pic>
        <p:nvPicPr>
          <p:cNvPr id="4" name="音频 3">
            <a:hlinkClick r:id="" action="ppaction://media"/>
            <a:extLst>
              <a:ext uri="{FF2B5EF4-FFF2-40B4-BE49-F238E27FC236}">
                <a16:creationId xmlns:a16="http://schemas.microsoft.com/office/drawing/2014/main" id="{63A2DE69-E7DD-3A4B-8690-6E89F5B461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4685491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00732"/>
    </mc:Choice>
    <mc:Fallback xmlns="">
      <p:transition spd="slow" advTm="100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146F61-85BF-A647-8DB2-376222894D9E}"/>
              </a:ext>
            </a:extLst>
          </p:cNvPr>
          <p:cNvSpPr>
            <a:spLocks noGrp="1"/>
          </p:cNvSpPr>
          <p:nvPr>
            <p:ph type="title"/>
          </p:nvPr>
        </p:nvSpPr>
        <p:spPr>
          <a:xfrm>
            <a:off x="646112" y="452718"/>
            <a:ext cx="4798176" cy="1400530"/>
          </a:xfrm>
        </p:spPr>
        <p:txBody>
          <a:bodyPr>
            <a:normAutofit/>
          </a:bodyPr>
          <a:lstStyle/>
          <a:p>
            <a:r>
              <a:rPr kumimoji="1" lang="zh-CN" altLang="en-US" dirty="0"/>
              <a:t>比热容</a:t>
            </a:r>
            <a:r>
              <a:rPr kumimoji="1" lang="en-US" altLang="zh-CN" dirty="0"/>
              <a:t>—specific</a:t>
            </a:r>
            <a:r>
              <a:rPr kumimoji="1" lang="zh-CN" altLang="en-US" dirty="0"/>
              <a:t> </a:t>
            </a:r>
            <a:r>
              <a:rPr kumimoji="1" lang="en-US" altLang="zh-CN" dirty="0"/>
              <a:t>heat</a:t>
            </a:r>
            <a:r>
              <a:rPr kumimoji="1" lang="zh-CN" altLang="en-US" dirty="0"/>
              <a:t> </a:t>
            </a:r>
            <a:r>
              <a:rPr kumimoji="1" lang="en-US" altLang="zh-CN" dirty="0"/>
              <a:t>capacity</a:t>
            </a:r>
            <a:endParaRPr kumimoji="1" lang="zh-CN" altLang="en-US" dirty="0"/>
          </a:p>
        </p:txBody>
      </p:sp>
      <p:sp>
        <p:nvSpPr>
          <p:cNvPr id="19" name="Rectangle 12">
            <a:extLst>
              <a:ext uri="{FF2B5EF4-FFF2-40B4-BE49-F238E27FC236}">
                <a16:creationId xmlns:a16="http://schemas.microsoft.com/office/drawing/2014/main" id="{D7FF9F1B-2FE4-4C47-AE86-61AF9A0A5C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24">
            <a:extLst>
              <a:ext uri="{FF2B5EF4-FFF2-40B4-BE49-F238E27FC236}">
                <a16:creationId xmlns:a16="http://schemas.microsoft.com/office/drawing/2014/main" id="{1A2AE32A-13F5-4BB2-B882-CD31344A6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484632"/>
            <a:ext cx="5130204" cy="5739187"/>
          </a:xfrm>
          <a:prstGeom prst="roundRect">
            <a:avLst>
              <a:gd name="adj" fmla="val 0"/>
            </a:avLst>
          </a:prstGeom>
          <a:solidFill>
            <a:schemeClr val="tx1"/>
          </a:solidFill>
          <a:ln w="12700">
            <a:solidFill>
              <a:schemeClr val="tx2">
                <a:lumMod val="75000"/>
              </a:schemeClr>
            </a:solidFill>
          </a:ln>
          <a:effectLst>
            <a:outerShdw blurRad="50800" dist="50800" dir="54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7" descr="图表&#10;&#10;描述已自动生成">
            <a:extLst>
              <a:ext uri="{FF2B5EF4-FFF2-40B4-BE49-F238E27FC236}">
                <a16:creationId xmlns:a16="http://schemas.microsoft.com/office/drawing/2014/main" id="{8308B1B0-5E79-EB46-978D-811980D5E6DD}"/>
              </a:ext>
            </a:extLst>
          </p:cNvPr>
          <p:cNvPicPr>
            <a:picLocks noChangeAspect="1"/>
          </p:cNvPicPr>
          <p:nvPr/>
        </p:nvPicPr>
        <p:blipFill>
          <a:blip r:embed="rId5"/>
          <a:stretch>
            <a:fillRect/>
          </a:stretch>
        </p:blipFill>
        <p:spPr>
          <a:xfrm>
            <a:off x="7471667" y="938024"/>
            <a:ext cx="3362816" cy="4981952"/>
          </a:xfrm>
          <a:prstGeom prst="rect">
            <a:avLst/>
          </a:prstGeom>
          <a:effectLst/>
        </p:spPr>
      </p:pic>
      <p:sp>
        <p:nvSpPr>
          <p:cNvPr id="21" name="Rectangle 16">
            <a:extLst>
              <a:ext uri="{FF2B5EF4-FFF2-40B4-BE49-F238E27FC236}">
                <a16:creationId xmlns:a16="http://schemas.microsoft.com/office/drawing/2014/main" id="{B339C689-80E0-4CF1-953E-9AFC4672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1EF07A7F-2E29-3447-A9DE-608D4A078910}"/>
                  </a:ext>
                </a:extLst>
              </p:cNvPr>
              <p:cNvSpPr>
                <a:spLocks noGrp="1"/>
              </p:cNvSpPr>
              <p:nvPr>
                <p:ph idx="1"/>
              </p:nvPr>
            </p:nvSpPr>
            <p:spPr>
              <a:xfrm>
                <a:off x="646113" y="2052918"/>
                <a:ext cx="4797676" cy="4195481"/>
              </a:xfrm>
            </p:spPr>
            <p:txBody>
              <a:bodyPr>
                <a:normAutofit/>
              </a:bodyPr>
              <a:lstStyle/>
              <a:p>
                <a:r>
                  <a:rPr lang="zh-CN" altLang="en" dirty="0"/>
                  <a:t>比热容</a:t>
                </a:r>
                <a:r>
                  <a:rPr lang="en-US" altLang="zh-CN" dirty="0"/>
                  <a:t>—</a:t>
                </a:r>
                <a:r>
                  <a:rPr lang="en" altLang="zh-CN" dirty="0"/>
                  <a:t>1kg</a:t>
                </a:r>
                <a:r>
                  <a:rPr lang="zh-CN" altLang="en-US" dirty="0"/>
                  <a:t>均相物质温度升高</a:t>
                </a:r>
                <a:r>
                  <a:rPr lang="en-US" altLang="zh-CN" dirty="0"/>
                  <a:t>1</a:t>
                </a:r>
                <a:r>
                  <a:rPr lang="en" altLang="zh-CN" dirty="0"/>
                  <a:t>K</a:t>
                </a:r>
                <a:r>
                  <a:rPr lang="zh-CN" altLang="en-US" dirty="0"/>
                  <a:t>所需的热量</a:t>
                </a:r>
                <a:endParaRPr lang="en-US" altLang="zh-CN" dirty="0"/>
              </a:p>
              <a:p>
                <a:r>
                  <a:rPr kumimoji="1" lang="zh-CN" altLang="en-US" dirty="0"/>
                  <a:t>单位</a:t>
                </a:r>
                <a:r>
                  <a:rPr kumimoji="1" lang="en-US" altLang="zh-CN" dirty="0"/>
                  <a:t>—</a:t>
                </a:r>
                <a14:m>
                  <m:oMath xmlns:m="http://schemas.openxmlformats.org/officeDocument/2006/math">
                    <m:r>
                      <a:rPr kumimoji="1" lang="en-US" altLang="zh-CN" b="0" i="1" smtClean="0">
                        <a:latin typeface="Cambria Math" panose="02040503050406030204" pitchFamily="18" charset="0"/>
                      </a:rPr>
                      <m:t>𝐽</m:t>
                    </m:r>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𝑔</m:t>
                    </m:r>
                    <m:r>
                      <a:rPr kumimoji="1" lang="en-US" altLang="zh-CN" b="0" i="1" smtClean="0">
                        <a:latin typeface="Cambria Math" panose="02040503050406030204" pitchFamily="18" charset="0"/>
                        <a:ea typeface="Cambria Math" panose="02040503050406030204" pitchFamily="18" charset="0"/>
                      </a:rPr>
                      <m:t>∙</m:t>
                    </m:r>
                    <m:r>
                      <a:rPr kumimoji="1" lang="en-US" altLang="zh-CN" b="0" i="1" smtClean="0">
                        <a:latin typeface="Cambria Math" panose="02040503050406030204" pitchFamily="18" charset="0"/>
                        <a:ea typeface="Cambria Math" panose="02040503050406030204" pitchFamily="18" charset="0"/>
                      </a:rPr>
                      <m:t>𝐾</m:t>
                    </m:r>
                  </m:oMath>
                </a14:m>
                <a:r>
                  <a:rPr kumimoji="1" lang="en-US" altLang="zh-CN" dirty="0"/>
                  <a:t> </a:t>
                </a:r>
                <a:r>
                  <a:rPr kumimoji="1" lang="zh-CN" altLang="en-US" dirty="0"/>
                  <a:t>或</a:t>
                </a:r>
                <a14:m>
                  <m:oMath xmlns:m="http://schemas.openxmlformats.org/officeDocument/2006/math">
                    <m:r>
                      <a:rPr kumimoji="1" lang="en-US" altLang="zh-CN" i="1">
                        <a:latin typeface="Cambria Math" panose="02040503050406030204" pitchFamily="18" charset="0"/>
                      </a:rPr>
                      <m:t>𝐽</m:t>
                    </m:r>
                    <m:r>
                      <a:rPr kumimoji="1" lang="en-US" altLang="zh-CN" i="1">
                        <a:latin typeface="Cambria Math" panose="02040503050406030204" pitchFamily="18" charset="0"/>
                      </a:rPr>
                      <m:t>/</m:t>
                    </m:r>
                    <m:r>
                      <a:rPr kumimoji="1" lang="en-US" altLang="zh-CN" i="1">
                        <a:latin typeface="Cambria Math" panose="02040503050406030204" pitchFamily="18" charset="0"/>
                      </a:rPr>
                      <m:t>𝑔</m:t>
                    </m:r>
                    <m:r>
                      <a:rPr kumimoji="1" lang="en-US" altLang="zh-CN" i="1">
                        <a:latin typeface="Cambria Math" panose="02040503050406030204" pitchFamily="18" charset="0"/>
                        <a:ea typeface="Cambria Math" panose="02040503050406030204" pitchFamily="18" charset="0"/>
                      </a:rPr>
                      <m:t>∙</m:t>
                    </m:r>
                    <m:r>
                      <a:rPr kumimoji="1" lang="en-US" altLang="zh-CN" i="1" smtClean="0">
                        <a:latin typeface="Cambria Math" panose="02040503050406030204" pitchFamily="18" charset="0"/>
                        <a:ea typeface="Cambria Math" panose="02040503050406030204" pitchFamily="18" charset="0"/>
                      </a:rPr>
                      <m:t>℃</m:t>
                    </m:r>
                  </m:oMath>
                </a14:m>
                <a:endParaRPr kumimoji="1" lang="en-US" altLang="zh-CN" dirty="0"/>
              </a:p>
              <a:p>
                <a:r>
                  <a:rPr kumimoji="1" lang="zh-CN" altLang="en-US" dirty="0"/>
                  <a:t>量热计</a:t>
                </a:r>
                <a:r>
                  <a:rPr kumimoji="1" lang="en-US" altLang="zh-CN" dirty="0"/>
                  <a:t>—</a:t>
                </a:r>
                <a:r>
                  <a:rPr kumimoji="1" lang="zh-CN" altLang="en-US" dirty="0"/>
                  <a:t>实验测量反应焓变</a:t>
                </a:r>
                <a:endParaRPr kumimoji="1" lang="en-US" altLang="zh-CN" dirty="0"/>
              </a:p>
              <a:p>
                <a:endParaRPr kumimoji="1" lang="en-US" altLang="zh-CN" dirty="0"/>
              </a:p>
              <a:p>
                <a:endParaRPr kumimoji="1" lang="zh-CN" altLang="en-US" dirty="0"/>
              </a:p>
            </p:txBody>
          </p:sp>
        </mc:Choice>
        <mc:Fallback xmlns="">
          <p:sp>
            <p:nvSpPr>
              <p:cNvPr id="3" name="内容占位符 2">
                <a:extLst>
                  <a:ext uri="{FF2B5EF4-FFF2-40B4-BE49-F238E27FC236}">
                    <a16:creationId xmlns:a16="http://schemas.microsoft.com/office/drawing/2014/main" id="{1EF07A7F-2E29-3447-A9DE-608D4A078910}"/>
                  </a:ext>
                </a:extLst>
              </p:cNvPr>
              <p:cNvSpPr>
                <a:spLocks noGrp="1" noRot="1" noChangeAspect="1" noMove="1" noResize="1" noEditPoints="1" noAdjustHandles="1" noChangeArrowheads="1" noChangeShapeType="1" noTextEdit="1"/>
              </p:cNvSpPr>
              <p:nvPr>
                <p:ph idx="1"/>
              </p:nvPr>
            </p:nvSpPr>
            <p:spPr>
              <a:xfrm>
                <a:off x="646113" y="2052918"/>
                <a:ext cx="4797676" cy="4195481"/>
              </a:xfrm>
              <a:blipFill>
                <a:blip r:embed="rId6"/>
                <a:stretch>
                  <a:fillRect l="-528" t="-120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A7A93C3A-B888-254D-99CC-879AB46E316E}"/>
                  </a:ext>
                </a:extLst>
              </p:cNvPr>
              <p:cNvSpPr/>
              <p:nvPr/>
            </p:nvSpPr>
            <p:spPr>
              <a:xfrm>
                <a:off x="754793" y="3820512"/>
                <a:ext cx="4179888" cy="2011535"/>
              </a:xfrm>
              <a:prstGeom prst="rect">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spcAft>
                    <a:spcPts val="600"/>
                  </a:spcAft>
                </a:pPr>
                <a:r>
                  <a:rPr kumimoji="1" lang="en-US" altLang="zh-CN" dirty="0"/>
                  <a:t>AP</a:t>
                </a:r>
                <a:r>
                  <a:rPr kumimoji="1" lang="zh-CN" altLang="en-US" dirty="0"/>
                  <a:t>化学重要公式</a:t>
                </a:r>
                <a:endParaRPr kumimoji="1" lang="en-US" altLang="zh-CN" dirty="0"/>
              </a:p>
              <a:p>
                <a:pPr algn="ctr">
                  <a:spcAft>
                    <a:spcPts val="600"/>
                  </a:spcAft>
                </a:pPr>
                <a:endParaRPr kumimoji="1" lang="en-US" altLang="zh-CN" dirty="0">
                  <a:solidFill>
                    <a:srgbClr val="FF0000"/>
                  </a:solidFill>
                </a:endParaRPr>
              </a:p>
              <a:p>
                <a:pPr algn="ctr">
                  <a:spcAft>
                    <a:spcPts val="600"/>
                  </a:spcAft>
                </a:pPr>
                <a:endParaRPr kumimoji="1" lang="en-US" altLang="zh-CN" dirty="0"/>
              </a:p>
              <a:p>
                <a:pPr algn="ctr">
                  <a:spcAft>
                    <a:spcPts val="600"/>
                  </a:spcAft>
                </a:pPr>
                <a:r>
                  <a:rPr kumimoji="1" lang="en-US" altLang="zh-CN" dirty="0"/>
                  <a:t>q</a:t>
                </a:r>
                <a:r>
                  <a:rPr kumimoji="1" lang="zh-CN" altLang="en-US" dirty="0"/>
                  <a:t>为热量，单位焦耳；</a:t>
                </a:r>
                <a:r>
                  <a:rPr kumimoji="1" lang="en-US" altLang="zh-CN" dirty="0"/>
                  <a:t>m</a:t>
                </a:r>
                <a:r>
                  <a:rPr kumimoji="1" lang="zh-CN" altLang="en-US" dirty="0"/>
                  <a:t>为物质质量，</a:t>
                </a:r>
                <a:r>
                  <a:rPr kumimoji="1" lang="en-US" altLang="zh-CN" dirty="0"/>
                  <a:t>c</a:t>
                </a:r>
                <a:r>
                  <a:rPr kumimoji="1" lang="zh-CN" altLang="en-US" dirty="0"/>
                  <a:t>为比热容，</a:t>
                </a:r>
                <a14:m>
                  <m:oMath xmlns:m="http://schemas.openxmlformats.org/officeDocument/2006/math">
                    <m:r>
                      <a:rPr kumimoji="1" lang="zh-CN" altLang="en-US" i="1" smtClean="0">
                        <a:latin typeface="Cambria Math" panose="02040503050406030204" pitchFamily="18" charset="0"/>
                      </a:rPr>
                      <m:t>∆</m:t>
                    </m:r>
                    <m:r>
                      <a:rPr kumimoji="1" lang="en-US" altLang="zh-CN" b="0" i="1" smtClean="0">
                        <a:latin typeface="Cambria Math" panose="02040503050406030204" pitchFamily="18" charset="0"/>
                      </a:rPr>
                      <m:t>𝑇</m:t>
                    </m:r>
                  </m:oMath>
                </a14:m>
                <a:r>
                  <a:rPr kumimoji="1" lang="zh-CN" altLang="en-US" dirty="0"/>
                  <a:t>为变化温度 </a:t>
                </a:r>
                <a:endParaRPr kumimoji="1" lang="en-US" altLang="zh-CN" dirty="0"/>
              </a:p>
              <a:p>
                <a:pPr algn="ctr">
                  <a:spcAft>
                    <a:spcPts val="600"/>
                  </a:spcAft>
                </a:pPr>
                <a:endParaRPr kumimoji="1" lang="en-US" altLang="zh-CN" dirty="0"/>
              </a:p>
            </p:txBody>
          </p:sp>
        </mc:Choice>
        <mc:Fallback xmlns="">
          <p:sp>
            <p:nvSpPr>
              <p:cNvPr id="4" name="矩形 3">
                <a:extLst>
                  <a:ext uri="{FF2B5EF4-FFF2-40B4-BE49-F238E27FC236}">
                    <a16:creationId xmlns:a16="http://schemas.microsoft.com/office/drawing/2014/main" id="{A7A93C3A-B888-254D-99CC-879AB46E316E}"/>
                  </a:ext>
                </a:extLst>
              </p:cNvPr>
              <p:cNvSpPr>
                <a:spLocks noRot="1" noChangeAspect="1" noMove="1" noResize="1" noEditPoints="1" noAdjustHandles="1" noChangeArrowheads="1" noChangeShapeType="1" noTextEdit="1"/>
              </p:cNvSpPr>
              <p:nvPr/>
            </p:nvSpPr>
            <p:spPr>
              <a:xfrm>
                <a:off x="754793" y="3820512"/>
                <a:ext cx="4179888" cy="2011535"/>
              </a:xfrm>
              <a:prstGeom prst="rect">
                <a:avLst/>
              </a:prstGeom>
              <a:blipFill>
                <a:blip r:embed="rId7"/>
                <a:stretch>
                  <a:fillRect t="-1840"/>
                </a:stretch>
              </a:blipFill>
              <a:ln w="57150">
                <a:solidFill>
                  <a:srgbClr val="FF0000"/>
                </a:solidFill>
              </a:ln>
            </p:spPr>
            <p:txBody>
              <a:bodyPr/>
              <a:lstStyle/>
              <a:p>
                <a:r>
                  <a:rPr lang="zh-CN" altLang="en-US">
                    <a:noFill/>
                  </a:rPr>
                  <a:t> </a:t>
                </a:r>
              </a:p>
            </p:txBody>
          </p:sp>
        </mc:Fallback>
      </mc:AlternateContent>
      <p:pic>
        <p:nvPicPr>
          <p:cNvPr id="6" name="图片 5" descr="手机屏幕截图&#10;&#10;中度可信度描述已自动生成">
            <a:extLst>
              <a:ext uri="{FF2B5EF4-FFF2-40B4-BE49-F238E27FC236}">
                <a16:creationId xmlns:a16="http://schemas.microsoft.com/office/drawing/2014/main" id="{8EFBD9AF-3A4D-1C48-B03F-3157837BB256}"/>
              </a:ext>
            </a:extLst>
          </p:cNvPr>
          <p:cNvPicPr>
            <a:picLocks noChangeAspect="1"/>
          </p:cNvPicPr>
          <p:nvPr/>
        </p:nvPicPr>
        <p:blipFill>
          <a:blip r:embed="rId8"/>
          <a:stretch>
            <a:fillRect/>
          </a:stretch>
        </p:blipFill>
        <p:spPr>
          <a:xfrm>
            <a:off x="1949081" y="4223434"/>
            <a:ext cx="1791312" cy="602845"/>
          </a:xfrm>
          <a:prstGeom prst="rect">
            <a:avLst/>
          </a:prstGeom>
          <a:effectLst/>
        </p:spPr>
      </p:pic>
      <p:pic>
        <p:nvPicPr>
          <p:cNvPr id="5" name="音频 4">
            <a:hlinkClick r:id="" action="ppaction://media"/>
            <a:extLst>
              <a:ext uri="{FF2B5EF4-FFF2-40B4-BE49-F238E27FC236}">
                <a16:creationId xmlns:a16="http://schemas.microsoft.com/office/drawing/2014/main" id="{4394788A-9D40-8442-A89D-B7AE5315A12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661469448"/>
      </p:ext>
    </p:extLst>
  </p:cSld>
  <p:clrMapOvr>
    <a:masterClrMapping/>
  </p:clrMapOvr>
  <mc:AlternateContent xmlns:mc="http://schemas.openxmlformats.org/markup-compatibility/2006" xmlns:p14="http://schemas.microsoft.com/office/powerpoint/2010/main">
    <mc:Choice Requires="p14">
      <p:transition spd="slow" p14:dur="2000" advTm="160568"/>
    </mc:Choice>
    <mc:Fallback xmlns="">
      <p:transition spd="slow" advTm="160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12E3267-7ABE-412B-8580-47EC0D1F61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4" name="Picture 13">
            <a:extLst>
              <a:ext uri="{FF2B5EF4-FFF2-40B4-BE49-F238E27FC236}">
                <a16:creationId xmlns:a16="http://schemas.microsoft.com/office/drawing/2014/main" id="{20B62C5A-2250-4380-AB23-DB87446CCED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a:extLst>
              <a:ext uri="{FF2B5EF4-FFF2-40B4-BE49-F238E27FC236}">
                <a16:creationId xmlns:a16="http://schemas.microsoft.com/office/drawing/2014/main" id="{D42CF425-7213-4F89-B0FF-4C2BDDD9C6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8" name="Picture 17">
            <a:extLst>
              <a:ext uri="{FF2B5EF4-FFF2-40B4-BE49-F238E27FC236}">
                <a16:creationId xmlns:a16="http://schemas.microsoft.com/office/drawing/2014/main" id="{D35DA97D-88F8-4249-B650-4FC9FD50A38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0" name="Picture 19">
            <a:extLst>
              <a:ext uri="{FF2B5EF4-FFF2-40B4-BE49-F238E27FC236}">
                <a16:creationId xmlns:a16="http://schemas.microsoft.com/office/drawing/2014/main" id="{43F38673-6E30-4BAE-AC67-0B283EBF42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9">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2" name="Rectangle 21">
            <a:extLst>
              <a:ext uri="{FF2B5EF4-FFF2-40B4-BE49-F238E27FC236}">
                <a16:creationId xmlns:a16="http://schemas.microsoft.com/office/drawing/2014/main" id="{202A25CB-1ED1-4C87-AB49-8D3BC684D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标题 1">
            <a:extLst>
              <a:ext uri="{FF2B5EF4-FFF2-40B4-BE49-F238E27FC236}">
                <a16:creationId xmlns:a16="http://schemas.microsoft.com/office/drawing/2014/main" id="{C4D4422E-08D2-A54D-A98D-CA884BA1AD6B}"/>
              </a:ext>
            </a:extLst>
          </p:cNvPr>
          <p:cNvSpPr>
            <a:spLocks noGrp="1"/>
          </p:cNvSpPr>
          <p:nvPr>
            <p:ph type="title"/>
          </p:nvPr>
        </p:nvSpPr>
        <p:spPr>
          <a:xfrm>
            <a:off x="6697046" y="-1880394"/>
            <a:ext cx="4811397" cy="3096987"/>
          </a:xfrm>
        </p:spPr>
        <p:txBody>
          <a:bodyPr vert="horz" lIns="91440" tIns="45720" rIns="91440" bIns="45720" rtlCol="0" anchor="b">
            <a:normAutofit/>
          </a:bodyPr>
          <a:lstStyle/>
          <a:p>
            <a:r>
              <a:rPr kumimoji="1" lang="en-US" altLang="zh-CN" sz="5400" dirty="0"/>
              <a:t>Practice 1</a:t>
            </a:r>
          </a:p>
        </p:txBody>
      </p:sp>
      <p:sp>
        <p:nvSpPr>
          <p:cNvPr id="24" name="Rectangle 23">
            <a:extLst>
              <a:ext uri="{FF2B5EF4-FFF2-40B4-BE49-F238E27FC236}">
                <a16:creationId xmlns:a16="http://schemas.microsoft.com/office/drawing/2014/main" id="{61560A84-85F1-4B7F-8F23-A54A8B3AD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34">
            <a:extLst>
              <a:ext uri="{FF2B5EF4-FFF2-40B4-BE49-F238E27FC236}">
                <a16:creationId xmlns:a16="http://schemas.microsoft.com/office/drawing/2014/main" id="{61FBFAB1-7E5C-4770-BA9C-905CFF4F04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591673"/>
            <a:ext cx="4809175" cy="5626247"/>
          </a:xfrm>
          <a:prstGeom prst="roundRect">
            <a:avLst>
              <a:gd name="adj" fmla="val 0"/>
            </a:avLst>
          </a:prstGeom>
          <a:solidFill>
            <a:schemeClr val="tx1"/>
          </a:solidFill>
          <a:ln w="12700">
            <a:solidFill>
              <a:schemeClr val="tx2">
                <a:lumMod val="75000"/>
              </a:schemeClr>
            </a:solidFill>
          </a:ln>
          <a:effectLst>
            <a:outerShdw blurRad="50800" dist="50800" dir="54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内容占位符 4" descr="文本&#10;&#10;描述已自动生成">
            <a:extLst>
              <a:ext uri="{FF2B5EF4-FFF2-40B4-BE49-F238E27FC236}">
                <a16:creationId xmlns:a16="http://schemas.microsoft.com/office/drawing/2014/main" id="{379862FC-45B9-734D-8469-9CEE356B9075}"/>
              </a:ext>
            </a:extLst>
          </p:cNvPr>
          <p:cNvPicPr>
            <a:picLocks noGrp="1" noChangeAspect="1"/>
          </p:cNvPicPr>
          <p:nvPr>
            <p:ph idx="1"/>
          </p:nvPr>
        </p:nvPicPr>
        <p:blipFill>
          <a:blip r:embed="rId10"/>
          <a:stretch>
            <a:fillRect/>
          </a:stretch>
        </p:blipFill>
        <p:spPr>
          <a:xfrm>
            <a:off x="837397" y="1600200"/>
            <a:ext cx="4618523" cy="4041207"/>
          </a:xfrm>
          <a:prstGeom prst="rect">
            <a:avLst/>
          </a:prstGeom>
          <a:effectLst/>
        </p:spPr>
      </p:pic>
      <p:pic>
        <p:nvPicPr>
          <p:cNvPr id="7" name="图片 6">
            <a:extLst>
              <a:ext uri="{FF2B5EF4-FFF2-40B4-BE49-F238E27FC236}">
                <a16:creationId xmlns:a16="http://schemas.microsoft.com/office/drawing/2014/main" id="{DF65720E-46C0-A544-934C-B6880572B93C}"/>
              </a:ext>
            </a:extLst>
          </p:cNvPr>
          <p:cNvPicPr>
            <a:picLocks noChangeAspect="1"/>
          </p:cNvPicPr>
          <p:nvPr/>
        </p:nvPicPr>
        <p:blipFill>
          <a:blip r:embed="rId11"/>
          <a:stretch>
            <a:fillRect/>
          </a:stretch>
        </p:blipFill>
        <p:spPr>
          <a:xfrm>
            <a:off x="855483" y="1022831"/>
            <a:ext cx="4305821" cy="387524"/>
          </a:xfrm>
          <a:prstGeom prst="rect">
            <a:avLst/>
          </a:prstGeom>
          <a:effectLst/>
        </p:spPr>
      </p:pic>
      <p:sp>
        <p:nvSpPr>
          <p:cNvPr id="8" name="文本框 7">
            <a:extLst>
              <a:ext uri="{FF2B5EF4-FFF2-40B4-BE49-F238E27FC236}">
                <a16:creationId xmlns:a16="http://schemas.microsoft.com/office/drawing/2014/main" id="{C77B9B8E-6F36-DB4C-B2C4-B3B7AFA8425E}"/>
              </a:ext>
            </a:extLst>
          </p:cNvPr>
          <p:cNvSpPr txBox="1"/>
          <p:nvPr/>
        </p:nvSpPr>
        <p:spPr>
          <a:xfrm>
            <a:off x="2473631" y="591673"/>
            <a:ext cx="1069524" cy="369332"/>
          </a:xfrm>
          <a:prstGeom prst="rect">
            <a:avLst/>
          </a:prstGeom>
          <a:noFill/>
        </p:spPr>
        <p:txBody>
          <a:bodyPr wrap="none" rtlCol="0">
            <a:spAutoFit/>
          </a:bodyPr>
          <a:lstStyle/>
          <a:p>
            <a:r>
              <a:rPr kumimoji="1" lang="en-US" altLang="zh-CN" dirty="0">
                <a:solidFill>
                  <a:schemeClr val="bg1"/>
                </a:solidFill>
              </a:rPr>
              <a:t>AP 2018</a:t>
            </a:r>
            <a:endParaRPr kumimoji="1" lang="zh-CN" altLang="en-US" dirty="0">
              <a:solidFill>
                <a:schemeClr val="bg1"/>
              </a:solidFill>
            </a:endParaRPr>
          </a:p>
        </p:txBody>
      </p:sp>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BE04A50C-DBC3-B24F-A0AF-454329C30378}"/>
                  </a:ext>
                </a:extLst>
              </p:cNvPr>
              <p:cNvSpPr/>
              <p:nvPr/>
            </p:nvSpPr>
            <p:spPr>
              <a:xfrm>
                <a:off x="6502400" y="1410355"/>
                <a:ext cx="5334000" cy="532911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zh-CN" altLang="en-US" dirty="0"/>
                  <a:t>要求反应焓变，可以用比热容公式算出热量变化，</a:t>
                </a:r>
                <a:r>
                  <a:rPr kumimoji="1" lang="en-US" altLang="zh-CN" dirty="0"/>
                  <a:t>1</a:t>
                </a:r>
                <a14:m>
                  <m:oMath xmlns:m="http://schemas.openxmlformats.org/officeDocument/2006/math">
                    <m:r>
                      <a:rPr kumimoji="1" lang="en-US" altLang="zh-CN" i="1" smtClean="0">
                        <a:latin typeface="Cambria Math" panose="02040503050406030204" pitchFamily="18" charset="0"/>
                        <a:ea typeface="Cambria Math" panose="02040503050406030204" pitchFamily="18" charset="0"/>
                      </a:rPr>
                      <m:t>℃×</m:t>
                    </m:r>
                  </m:oMath>
                </a14:m>
                <a:r>
                  <a:rPr kumimoji="1" lang="en-US" altLang="zh-CN" dirty="0"/>
                  <a:t>100g</a:t>
                </a:r>
                <a:r>
                  <a:rPr kumimoji="1" lang="en-US" altLang="zh-CN" dirty="0">
                    <a:ea typeface="Cambria Math" panose="02040503050406030204" pitchFamily="18" charset="0"/>
                  </a:rPr>
                  <a:t> </a:t>
                </a:r>
                <a14:m>
                  <m:oMath xmlns:m="http://schemas.openxmlformats.org/officeDocument/2006/math">
                    <m:r>
                      <a:rPr kumimoji="1" lang="en-US" altLang="zh-CN" i="1">
                        <a:latin typeface="Cambria Math" panose="02040503050406030204" pitchFamily="18" charset="0"/>
                        <a:ea typeface="Cambria Math" panose="02040503050406030204" pitchFamily="18" charset="0"/>
                      </a:rPr>
                      <m:t>×</m:t>
                    </m:r>
                  </m:oMath>
                </a14:m>
                <a:r>
                  <a:rPr kumimoji="1" lang="zh-CN" altLang="en-US" dirty="0"/>
                  <a:t> </a:t>
                </a:r>
                <a:r>
                  <a:rPr kumimoji="1" lang="en-US" altLang="zh-CN" dirty="0"/>
                  <a:t>4.2𝐽/𝑔∙℃=420 𝐽</a:t>
                </a:r>
              </a:p>
              <a:p>
                <a:pPr algn="ctr"/>
                <a:r>
                  <a:rPr kumimoji="1" lang="zh-CN" altLang="en-US" dirty="0"/>
                  <a:t>记得单位要换成</a:t>
                </a:r>
                <a:r>
                  <a:rPr kumimoji="1" lang="en-US" altLang="zh-CN" dirty="0"/>
                  <a:t>kJ</a:t>
                </a:r>
                <a:r>
                  <a:rPr kumimoji="1" lang="zh-CN" altLang="en-US" dirty="0"/>
                  <a:t>，而且焓变是负值因为放热。要算出每摩尔反应物反应的焓变，用</a:t>
                </a:r>
                <a:r>
                  <a:rPr kumimoji="1" lang="en-US" altLang="zh-CN" dirty="0"/>
                  <a:t>-0.42 kJ</a:t>
                </a:r>
                <a14:m>
                  <m:oMath xmlns:m="http://schemas.openxmlformats.org/officeDocument/2006/math">
                    <m:r>
                      <a:rPr kumimoji="1" lang="en-US" altLang="zh-CN" i="1" smtClean="0">
                        <a:latin typeface="Cambria Math" panose="02040503050406030204" pitchFamily="18" charset="0"/>
                        <a:ea typeface="Cambria Math" panose="02040503050406030204" pitchFamily="18" charset="0"/>
                      </a:rPr>
                      <m:t>÷</m:t>
                    </m:r>
                    <m:r>
                      <a:rPr kumimoji="1" lang="zh-CN" altLang="en-US" b="0" i="1" smtClean="0">
                        <a:latin typeface="Cambria Math" panose="02040503050406030204" pitchFamily="18" charset="0"/>
                        <a:ea typeface="Cambria Math" panose="02040503050406030204" pitchFamily="18" charset="0"/>
                      </a:rPr>
                      <m:t> </m:t>
                    </m:r>
                  </m:oMath>
                </a14:m>
                <a:r>
                  <a:rPr kumimoji="1" lang="zh-CN" altLang="en-US" dirty="0"/>
                  <a:t>（</a:t>
                </a:r>
                <a:r>
                  <a:rPr kumimoji="1" lang="en-US" altLang="zh-CN" dirty="0"/>
                  <a:t>0.1M</a:t>
                </a:r>
                <a:r>
                  <a:rPr kumimoji="1" lang="en-US" altLang="zh-CN" dirty="0">
                    <a:ea typeface="Cambria Math" panose="02040503050406030204" pitchFamily="18" charset="0"/>
                  </a:rPr>
                  <a:t> </a:t>
                </a:r>
                <a14:m>
                  <m:oMath xmlns:m="http://schemas.openxmlformats.org/officeDocument/2006/math">
                    <m:r>
                      <a:rPr kumimoji="1" lang="en-US" altLang="zh-CN" i="1">
                        <a:latin typeface="Cambria Math" panose="02040503050406030204" pitchFamily="18" charset="0"/>
                        <a:ea typeface="Cambria Math" panose="02040503050406030204" pitchFamily="18" charset="0"/>
                      </a:rPr>
                      <m:t>× </m:t>
                    </m:r>
                  </m:oMath>
                </a14:m>
                <a:r>
                  <a:rPr kumimoji="1" lang="en-US" altLang="zh-CN" dirty="0"/>
                  <a:t>0.05L</a:t>
                </a:r>
                <a:r>
                  <a:rPr kumimoji="1" lang="zh-CN" altLang="en-US" dirty="0"/>
                  <a:t>）</a:t>
                </a:r>
                <a:r>
                  <a:rPr kumimoji="1" lang="en-US" altLang="zh-CN" dirty="0"/>
                  <a:t>=-84</a:t>
                </a:r>
                <a:r>
                  <a:rPr kumimoji="1" lang="zh-CN" altLang="en-US" dirty="0"/>
                  <a:t> </a:t>
                </a:r>
                <a:r>
                  <a:rPr kumimoji="1" lang="en-US" altLang="zh-CN" dirty="0"/>
                  <a:t>kJ/mol</a:t>
                </a:r>
              </a:p>
              <a:p>
                <a:pPr algn="ctr"/>
                <a:endParaRPr kumimoji="1" lang="zh-CN" altLang="en-US" dirty="0"/>
              </a:p>
            </p:txBody>
          </p:sp>
        </mc:Choice>
        <mc:Fallback xmlns="">
          <p:sp>
            <p:nvSpPr>
              <p:cNvPr id="9" name="矩形 8">
                <a:extLst>
                  <a:ext uri="{FF2B5EF4-FFF2-40B4-BE49-F238E27FC236}">
                    <a16:creationId xmlns:a16="http://schemas.microsoft.com/office/drawing/2014/main" id="{BE04A50C-DBC3-B24F-A0AF-454329C30378}"/>
                  </a:ext>
                </a:extLst>
              </p:cNvPr>
              <p:cNvSpPr>
                <a:spLocks noRot="1" noChangeAspect="1" noMove="1" noResize="1" noEditPoints="1" noAdjustHandles="1" noChangeArrowheads="1" noChangeShapeType="1" noTextEdit="1"/>
              </p:cNvSpPr>
              <p:nvPr/>
            </p:nvSpPr>
            <p:spPr>
              <a:xfrm>
                <a:off x="6502400" y="1410355"/>
                <a:ext cx="5334000" cy="5329112"/>
              </a:xfrm>
              <a:prstGeom prst="rect">
                <a:avLst/>
              </a:prstGeom>
              <a:blipFill>
                <a:blip r:embed="rId12"/>
                <a:stretch>
                  <a:fillRect/>
                </a:stretch>
              </a:blipFill>
            </p:spPr>
            <p:txBody>
              <a:bodyPr/>
              <a:lstStyle/>
              <a:p>
                <a:r>
                  <a:rPr lang="zh-CN" altLang="en-US">
                    <a:noFill/>
                  </a:rPr>
                  <a:t> </a:t>
                </a:r>
              </a:p>
            </p:txBody>
          </p:sp>
        </mc:Fallback>
      </mc:AlternateContent>
      <p:sp>
        <p:nvSpPr>
          <p:cNvPr id="10" name="椭圆 9">
            <a:extLst>
              <a:ext uri="{FF2B5EF4-FFF2-40B4-BE49-F238E27FC236}">
                <a16:creationId xmlns:a16="http://schemas.microsoft.com/office/drawing/2014/main" id="{85B6FD15-9B70-9949-B927-B862B9BFAE25}"/>
              </a:ext>
            </a:extLst>
          </p:cNvPr>
          <p:cNvSpPr/>
          <p:nvPr/>
        </p:nvSpPr>
        <p:spPr>
          <a:xfrm>
            <a:off x="855483" y="4250267"/>
            <a:ext cx="380650" cy="380650"/>
          </a:xfrm>
          <a:prstGeom prst="ellipse">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kumimoji="1" lang="zh-CN" altLang="en-US"/>
          </a:p>
        </p:txBody>
      </p:sp>
      <p:pic>
        <p:nvPicPr>
          <p:cNvPr id="3" name="音频 2">
            <a:hlinkClick r:id="" action="ppaction://media"/>
            <a:extLst>
              <a:ext uri="{FF2B5EF4-FFF2-40B4-BE49-F238E27FC236}">
                <a16:creationId xmlns:a16="http://schemas.microsoft.com/office/drawing/2014/main" id="{DD3BFCB9-E5E7-0640-9DF8-35B2E6490EE2}"/>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4015668926"/>
      </p:ext>
    </p:extLst>
  </p:cSld>
  <p:clrMapOvr>
    <a:masterClrMapping/>
  </p:clrMapOvr>
  <mc:AlternateContent xmlns:mc="http://schemas.openxmlformats.org/markup-compatibility/2006" xmlns:p14="http://schemas.microsoft.com/office/powerpoint/2010/main">
    <mc:Choice Requires="p14">
      <p:transition spd="slow" p14:dur="2000" advTm="203094"/>
    </mc:Choice>
    <mc:Fallback xmlns="">
      <p:transition spd="slow" advTm="203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BD310164-D3A3-415E-9D94-5D21D9FB2F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63" name="Picture 62">
            <a:extLst>
              <a:ext uri="{FF2B5EF4-FFF2-40B4-BE49-F238E27FC236}">
                <a16:creationId xmlns:a16="http://schemas.microsoft.com/office/drawing/2014/main" id="{BE586E08-18BF-4AB1-AB48-4005D56734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65" name="Oval 64">
            <a:extLst>
              <a:ext uri="{FF2B5EF4-FFF2-40B4-BE49-F238E27FC236}">
                <a16:creationId xmlns:a16="http://schemas.microsoft.com/office/drawing/2014/main" id="{4A497DBC-2692-42B4-A606-31024033F7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67" name="Picture 66">
            <a:extLst>
              <a:ext uri="{FF2B5EF4-FFF2-40B4-BE49-F238E27FC236}">
                <a16:creationId xmlns:a16="http://schemas.microsoft.com/office/drawing/2014/main" id="{3517A192-66A9-4297-9284-65580829AB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69" name="Picture 68">
            <a:extLst>
              <a:ext uri="{FF2B5EF4-FFF2-40B4-BE49-F238E27FC236}">
                <a16:creationId xmlns:a16="http://schemas.microsoft.com/office/drawing/2014/main" id="{130825ED-0133-430D-BBBB-50B6F522844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9">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71" name="Rectangle 70">
            <a:extLst>
              <a:ext uri="{FF2B5EF4-FFF2-40B4-BE49-F238E27FC236}">
                <a16:creationId xmlns:a16="http://schemas.microsoft.com/office/drawing/2014/main" id="{633F040E-FA1C-4EDC-B925-7EFCB95828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标题 1">
            <a:extLst>
              <a:ext uri="{FF2B5EF4-FFF2-40B4-BE49-F238E27FC236}">
                <a16:creationId xmlns:a16="http://schemas.microsoft.com/office/drawing/2014/main" id="{DC6E3FCA-F268-D34D-B931-D433D7E2B978}"/>
              </a:ext>
            </a:extLst>
          </p:cNvPr>
          <p:cNvSpPr>
            <a:spLocks noGrp="1"/>
          </p:cNvSpPr>
          <p:nvPr>
            <p:ph type="title"/>
          </p:nvPr>
        </p:nvSpPr>
        <p:spPr>
          <a:xfrm>
            <a:off x="7742102" y="-2083487"/>
            <a:ext cx="4037276" cy="3096987"/>
          </a:xfrm>
        </p:spPr>
        <p:txBody>
          <a:bodyPr vert="horz" lIns="91440" tIns="45720" rIns="91440" bIns="45720" rtlCol="0" anchor="b">
            <a:normAutofit/>
          </a:bodyPr>
          <a:lstStyle/>
          <a:p>
            <a:r>
              <a:rPr kumimoji="1" lang="en-US" altLang="zh-CN" sz="4000" dirty="0"/>
              <a:t>Practice 2</a:t>
            </a:r>
          </a:p>
        </p:txBody>
      </p:sp>
      <p:sp>
        <p:nvSpPr>
          <p:cNvPr id="73" name="Freeform: Shape 72">
            <a:extLst>
              <a:ext uri="{FF2B5EF4-FFF2-40B4-BE49-F238E27FC236}">
                <a16:creationId xmlns:a16="http://schemas.microsoft.com/office/drawing/2014/main" id="{185730E4-A3A6-43E2-8E84-A4D61748B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809954" cy="6858000"/>
          </a:xfrm>
          <a:custGeom>
            <a:avLst/>
            <a:gdLst>
              <a:gd name="connsiteX0" fmla="*/ 6465239 w 7809954"/>
              <a:gd name="connsiteY0" fmla="*/ 0 h 6858000"/>
              <a:gd name="connsiteX1" fmla="*/ 7808777 w 7809954"/>
              <a:gd name="connsiteY1" fmla="*/ 0 h 6858000"/>
              <a:gd name="connsiteX2" fmla="*/ 7783732 w 7809954"/>
              <a:gd name="connsiteY2" fmla="*/ 155676 h 6858000"/>
              <a:gd name="connsiteX3" fmla="*/ 7759863 w 7809954"/>
              <a:gd name="connsiteY3" fmla="*/ 310667 h 6858000"/>
              <a:gd name="connsiteX4" fmla="*/ 7736499 w 7809954"/>
              <a:gd name="connsiteY4" fmla="*/ 466344 h 6858000"/>
              <a:gd name="connsiteX5" fmla="*/ 7716496 w 7809954"/>
              <a:gd name="connsiteY5" fmla="*/ 622706 h 6858000"/>
              <a:gd name="connsiteX6" fmla="*/ 7696325 w 7809954"/>
              <a:gd name="connsiteY6" fmla="*/ 778383 h 6858000"/>
              <a:gd name="connsiteX7" fmla="*/ 7677499 w 7809954"/>
              <a:gd name="connsiteY7" fmla="*/ 934745 h 6858000"/>
              <a:gd name="connsiteX8" fmla="*/ 7661363 w 7809954"/>
              <a:gd name="connsiteY8" fmla="*/ 1089050 h 6858000"/>
              <a:gd name="connsiteX9" fmla="*/ 7646067 w 7809954"/>
              <a:gd name="connsiteY9" fmla="*/ 1245413 h 6858000"/>
              <a:gd name="connsiteX10" fmla="*/ 7632115 w 7809954"/>
              <a:gd name="connsiteY10" fmla="*/ 1401089 h 6858000"/>
              <a:gd name="connsiteX11" fmla="*/ 7620013 w 7809954"/>
              <a:gd name="connsiteY11" fmla="*/ 1554023 h 6858000"/>
              <a:gd name="connsiteX12" fmla="*/ 7607910 w 7809954"/>
              <a:gd name="connsiteY12" fmla="*/ 1709013 h 6858000"/>
              <a:gd name="connsiteX13" fmla="*/ 7597825 w 7809954"/>
              <a:gd name="connsiteY13" fmla="*/ 1861947 h 6858000"/>
              <a:gd name="connsiteX14" fmla="*/ 7589925 w 7809954"/>
              <a:gd name="connsiteY14" fmla="*/ 2014880 h 6858000"/>
              <a:gd name="connsiteX15" fmla="*/ 7581688 w 7809954"/>
              <a:gd name="connsiteY15" fmla="*/ 2167128 h 6858000"/>
              <a:gd name="connsiteX16" fmla="*/ 7574797 w 7809954"/>
              <a:gd name="connsiteY16" fmla="*/ 2318004 h 6858000"/>
              <a:gd name="connsiteX17" fmla="*/ 7569922 w 7809954"/>
              <a:gd name="connsiteY17" fmla="*/ 2467508 h 6858000"/>
              <a:gd name="connsiteX18" fmla="*/ 7565720 w 7809954"/>
              <a:gd name="connsiteY18" fmla="*/ 2617013 h 6858000"/>
              <a:gd name="connsiteX19" fmla="*/ 7561686 w 7809954"/>
              <a:gd name="connsiteY19" fmla="*/ 2765145 h 6858000"/>
              <a:gd name="connsiteX20" fmla="*/ 7559837 w 7809954"/>
              <a:gd name="connsiteY20" fmla="*/ 2911221 h 6858000"/>
              <a:gd name="connsiteX21" fmla="*/ 7557820 w 7809954"/>
              <a:gd name="connsiteY21" fmla="*/ 3057296 h 6858000"/>
              <a:gd name="connsiteX22" fmla="*/ 7556811 w 7809954"/>
              <a:gd name="connsiteY22" fmla="*/ 3201314 h 6858000"/>
              <a:gd name="connsiteX23" fmla="*/ 7557820 w 7809954"/>
              <a:gd name="connsiteY23" fmla="*/ 3343960 h 6858000"/>
              <a:gd name="connsiteX24" fmla="*/ 7557820 w 7809954"/>
              <a:gd name="connsiteY24" fmla="*/ 3485235 h 6858000"/>
              <a:gd name="connsiteX25" fmla="*/ 7559837 w 7809954"/>
              <a:gd name="connsiteY25" fmla="*/ 3625138 h 6858000"/>
              <a:gd name="connsiteX26" fmla="*/ 7562862 w 7809954"/>
              <a:gd name="connsiteY26" fmla="*/ 3762298 h 6858000"/>
              <a:gd name="connsiteX27" fmla="*/ 7565720 w 7809954"/>
              <a:gd name="connsiteY27" fmla="*/ 3898087 h 6858000"/>
              <a:gd name="connsiteX28" fmla="*/ 7568914 w 7809954"/>
              <a:gd name="connsiteY28" fmla="*/ 4031132 h 6858000"/>
              <a:gd name="connsiteX29" fmla="*/ 7573788 w 7809954"/>
              <a:gd name="connsiteY29" fmla="*/ 4163491 h 6858000"/>
              <a:gd name="connsiteX30" fmla="*/ 7578999 w 7809954"/>
              <a:gd name="connsiteY30" fmla="*/ 4293793 h 6858000"/>
              <a:gd name="connsiteX31" fmla="*/ 7583705 w 7809954"/>
              <a:gd name="connsiteY31" fmla="*/ 4421352 h 6858000"/>
              <a:gd name="connsiteX32" fmla="*/ 7596985 w 7809954"/>
              <a:gd name="connsiteY32" fmla="*/ 4670298 h 6858000"/>
              <a:gd name="connsiteX33" fmla="*/ 7611104 w 7809954"/>
              <a:gd name="connsiteY33" fmla="*/ 4908956 h 6858000"/>
              <a:gd name="connsiteX34" fmla="*/ 7625896 w 7809954"/>
              <a:gd name="connsiteY34" fmla="*/ 5138013 h 6858000"/>
              <a:gd name="connsiteX35" fmla="*/ 7642201 w 7809954"/>
              <a:gd name="connsiteY35" fmla="*/ 5354726 h 6858000"/>
              <a:gd name="connsiteX36" fmla="*/ 7659178 w 7809954"/>
              <a:gd name="connsiteY36" fmla="*/ 5561838 h 6858000"/>
              <a:gd name="connsiteX37" fmla="*/ 7677499 w 7809954"/>
              <a:gd name="connsiteY37" fmla="*/ 5753862 h 6858000"/>
              <a:gd name="connsiteX38" fmla="*/ 7695485 w 7809954"/>
              <a:gd name="connsiteY38" fmla="*/ 5934227 h 6858000"/>
              <a:gd name="connsiteX39" fmla="*/ 7713470 w 7809954"/>
              <a:gd name="connsiteY39" fmla="*/ 6100191 h 6858000"/>
              <a:gd name="connsiteX40" fmla="*/ 7730447 w 7809954"/>
              <a:gd name="connsiteY40" fmla="*/ 6252438 h 6858000"/>
              <a:gd name="connsiteX41" fmla="*/ 7746584 w 7809954"/>
              <a:gd name="connsiteY41" fmla="*/ 6387541 h 6858000"/>
              <a:gd name="connsiteX42" fmla="*/ 7761880 w 7809954"/>
              <a:gd name="connsiteY42" fmla="*/ 6509613 h 6858000"/>
              <a:gd name="connsiteX43" fmla="*/ 7774655 w 7809954"/>
              <a:gd name="connsiteY43" fmla="*/ 6612483 h 6858000"/>
              <a:gd name="connsiteX44" fmla="*/ 7786757 w 7809954"/>
              <a:gd name="connsiteY44" fmla="*/ 6698894 h 6858000"/>
              <a:gd name="connsiteX45" fmla="*/ 7804071 w 7809954"/>
              <a:gd name="connsiteY45" fmla="*/ 6817538 h 6858000"/>
              <a:gd name="connsiteX46" fmla="*/ 7809954 w 7809954"/>
              <a:gd name="connsiteY46" fmla="*/ 6858000 h 6858000"/>
              <a:gd name="connsiteX47" fmla="*/ 7157124 w 7809954"/>
              <a:gd name="connsiteY47" fmla="*/ 6858000 h 6858000"/>
              <a:gd name="connsiteX48" fmla="*/ 7157124 w 7809954"/>
              <a:gd name="connsiteY48" fmla="*/ 6858000 h 6858000"/>
              <a:gd name="connsiteX49" fmla="*/ 0 w 7809954"/>
              <a:gd name="connsiteY49" fmla="*/ 6858000 h 6858000"/>
              <a:gd name="connsiteX50" fmla="*/ 0 w 7809954"/>
              <a:gd name="connsiteY50" fmla="*/ 0 h 6858000"/>
              <a:gd name="connsiteX51" fmla="*/ 6465239 w 780995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809954" h="6858000">
                <a:moveTo>
                  <a:pt x="6465239" y="0"/>
                </a:moveTo>
                <a:lnTo>
                  <a:pt x="7808777" y="0"/>
                </a:lnTo>
                <a:lnTo>
                  <a:pt x="7783732" y="155676"/>
                </a:lnTo>
                <a:lnTo>
                  <a:pt x="7759863" y="310667"/>
                </a:lnTo>
                <a:lnTo>
                  <a:pt x="7736499" y="466344"/>
                </a:lnTo>
                <a:lnTo>
                  <a:pt x="7716496" y="622706"/>
                </a:lnTo>
                <a:lnTo>
                  <a:pt x="7696325" y="778383"/>
                </a:lnTo>
                <a:lnTo>
                  <a:pt x="7677499" y="934745"/>
                </a:lnTo>
                <a:lnTo>
                  <a:pt x="7661363" y="1089050"/>
                </a:lnTo>
                <a:lnTo>
                  <a:pt x="7646067" y="1245413"/>
                </a:lnTo>
                <a:lnTo>
                  <a:pt x="7632115" y="1401089"/>
                </a:lnTo>
                <a:lnTo>
                  <a:pt x="7620013" y="1554023"/>
                </a:lnTo>
                <a:lnTo>
                  <a:pt x="7607910" y="1709013"/>
                </a:lnTo>
                <a:lnTo>
                  <a:pt x="7597825" y="1861947"/>
                </a:lnTo>
                <a:lnTo>
                  <a:pt x="7589925" y="2014880"/>
                </a:lnTo>
                <a:lnTo>
                  <a:pt x="7581688" y="2167128"/>
                </a:lnTo>
                <a:lnTo>
                  <a:pt x="7574797" y="2318004"/>
                </a:lnTo>
                <a:lnTo>
                  <a:pt x="7569922" y="2467508"/>
                </a:lnTo>
                <a:lnTo>
                  <a:pt x="7565720" y="2617013"/>
                </a:lnTo>
                <a:lnTo>
                  <a:pt x="7561686" y="2765145"/>
                </a:lnTo>
                <a:lnTo>
                  <a:pt x="7559837" y="2911221"/>
                </a:lnTo>
                <a:lnTo>
                  <a:pt x="7557820" y="3057296"/>
                </a:lnTo>
                <a:lnTo>
                  <a:pt x="7556811" y="3201314"/>
                </a:lnTo>
                <a:lnTo>
                  <a:pt x="7557820" y="3343960"/>
                </a:lnTo>
                <a:lnTo>
                  <a:pt x="7557820" y="3485235"/>
                </a:lnTo>
                <a:lnTo>
                  <a:pt x="7559837" y="3625138"/>
                </a:lnTo>
                <a:lnTo>
                  <a:pt x="7562862" y="3762298"/>
                </a:lnTo>
                <a:lnTo>
                  <a:pt x="7565720" y="3898087"/>
                </a:lnTo>
                <a:lnTo>
                  <a:pt x="7568914" y="4031132"/>
                </a:lnTo>
                <a:lnTo>
                  <a:pt x="7573788" y="4163491"/>
                </a:lnTo>
                <a:lnTo>
                  <a:pt x="7578999" y="4293793"/>
                </a:lnTo>
                <a:lnTo>
                  <a:pt x="7583705" y="4421352"/>
                </a:lnTo>
                <a:lnTo>
                  <a:pt x="7596985" y="4670298"/>
                </a:lnTo>
                <a:lnTo>
                  <a:pt x="7611104" y="4908956"/>
                </a:lnTo>
                <a:lnTo>
                  <a:pt x="7625896" y="5138013"/>
                </a:lnTo>
                <a:lnTo>
                  <a:pt x="7642201" y="5354726"/>
                </a:lnTo>
                <a:lnTo>
                  <a:pt x="7659178" y="5561838"/>
                </a:lnTo>
                <a:lnTo>
                  <a:pt x="7677499" y="5753862"/>
                </a:lnTo>
                <a:lnTo>
                  <a:pt x="7695485" y="5934227"/>
                </a:lnTo>
                <a:lnTo>
                  <a:pt x="7713470" y="6100191"/>
                </a:lnTo>
                <a:lnTo>
                  <a:pt x="7730447" y="6252438"/>
                </a:lnTo>
                <a:lnTo>
                  <a:pt x="7746584" y="6387541"/>
                </a:lnTo>
                <a:lnTo>
                  <a:pt x="7761880" y="6509613"/>
                </a:lnTo>
                <a:lnTo>
                  <a:pt x="7774655" y="6612483"/>
                </a:lnTo>
                <a:lnTo>
                  <a:pt x="7786757" y="6698894"/>
                </a:lnTo>
                <a:lnTo>
                  <a:pt x="7804071" y="6817538"/>
                </a:lnTo>
                <a:lnTo>
                  <a:pt x="7809954" y="6858000"/>
                </a:lnTo>
                <a:lnTo>
                  <a:pt x="7157124" y="6858000"/>
                </a:lnTo>
                <a:lnTo>
                  <a:pt x="7157124" y="6858000"/>
                </a:lnTo>
                <a:lnTo>
                  <a:pt x="0" y="6858000"/>
                </a:lnTo>
                <a:lnTo>
                  <a:pt x="0" y="0"/>
                </a:lnTo>
                <a:lnTo>
                  <a:pt x="6465239"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图片 6" descr="图片包含 文本&#10;&#10;描述已自动生成">
            <a:extLst>
              <a:ext uri="{FF2B5EF4-FFF2-40B4-BE49-F238E27FC236}">
                <a16:creationId xmlns:a16="http://schemas.microsoft.com/office/drawing/2014/main" id="{3691A4E5-0774-0E47-A2E2-A3516CC8554D}"/>
              </a:ext>
            </a:extLst>
          </p:cNvPr>
          <p:cNvPicPr>
            <a:picLocks noChangeAspect="1"/>
          </p:cNvPicPr>
          <p:nvPr/>
        </p:nvPicPr>
        <p:blipFill>
          <a:blip r:embed="rId10"/>
          <a:stretch>
            <a:fillRect/>
          </a:stretch>
        </p:blipFill>
        <p:spPr>
          <a:xfrm>
            <a:off x="22946" y="2169855"/>
            <a:ext cx="3148334" cy="1652875"/>
          </a:xfrm>
          <a:prstGeom prst="rect">
            <a:avLst/>
          </a:prstGeom>
          <a:effectLst/>
        </p:spPr>
      </p:pic>
      <p:pic>
        <p:nvPicPr>
          <p:cNvPr id="5" name="图片 4" descr="文本&#10;&#10;描述已自动生成">
            <a:extLst>
              <a:ext uri="{FF2B5EF4-FFF2-40B4-BE49-F238E27FC236}">
                <a16:creationId xmlns:a16="http://schemas.microsoft.com/office/drawing/2014/main" id="{67000014-E235-AF41-BA99-BF1294F0276A}"/>
              </a:ext>
            </a:extLst>
          </p:cNvPr>
          <p:cNvPicPr>
            <a:picLocks noChangeAspect="1"/>
          </p:cNvPicPr>
          <p:nvPr/>
        </p:nvPicPr>
        <p:blipFill>
          <a:blip r:embed="rId11"/>
          <a:stretch>
            <a:fillRect/>
          </a:stretch>
        </p:blipFill>
        <p:spPr>
          <a:xfrm>
            <a:off x="988957" y="3911712"/>
            <a:ext cx="5576715" cy="2565288"/>
          </a:xfrm>
          <a:prstGeom prst="rect">
            <a:avLst/>
          </a:prstGeom>
          <a:effectLst/>
        </p:spPr>
      </p:pic>
      <p:sp>
        <p:nvSpPr>
          <p:cNvPr id="75" name="Freeform 31">
            <a:extLst>
              <a:ext uri="{FF2B5EF4-FFF2-40B4-BE49-F238E27FC236}">
                <a16:creationId xmlns:a16="http://schemas.microsoft.com/office/drawing/2014/main" id="{61835C02-009F-45B9-81BA-49BD79D44C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63681"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9" name="图片 8" descr="表格&#10;&#10;描述已自动生成">
            <a:extLst>
              <a:ext uri="{FF2B5EF4-FFF2-40B4-BE49-F238E27FC236}">
                <a16:creationId xmlns:a16="http://schemas.microsoft.com/office/drawing/2014/main" id="{2907B59F-0231-D845-8E3F-DB8F3857F86E}"/>
              </a:ext>
            </a:extLst>
          </p:cNvPr>
          <p:cNvPicPr>
            <a:picLocks noChangeAspect="1"/>
          </p:cNvPicPr>
          <p:nvPr/>
        </p:nvPicPr>
        <p:blipFill>
          <a:blip r:embed="rId12"/>
          <a:stretch>
            <a:fillRect/>
          </a:stretch>
        </p:blipFill>
        <p:spPr>
          <a:xfrm>
            <a:off x="3238935" y="2051964"/>
            <a:ext cx="4268154" cy="1888658"/>
          </a:xfrm>
          <a:prstGeom prst="rect">
            <a:avLst/>
          </a:prstGeom>
          <a:effectLst/>
        </p:spPr>
      </p:pic>
      <p:pic>
        <p:nvPicPr>
          <p:cNvPr id="13" name="图片 12" descr="图表, 箱线图&#10;&#10;描述已自动生成">
            <a:extLst>
              <a:ext uri="{FF2B5EF4-FFF2-40B4-BE49-F238E27FC236}">
                <a16:creationId xmlns:a16="http://schemas.microsoft.com/office/drawing/2014/main" id="{75F8F34F-239B-DC40-AE6B-A524DB4ED11A}"/>
              </a:ext>
            </a:extLst>
          </p:cNvPr>
          <p:cNvPicPr>
            <a:picLocks noChangeAspect="1"/>
          </p:cNvPicPr>
          <p:nvPr/>
        </p:nvPicPr>
        <p:blipFill>
          <a:blip r:embed="rId13"/>
          <a:stretch>
            <a:fillRect/>
          </a:stretch>
        </p:blipFill>
        <p:spPr>
          <a:xfrm>
            <a:off x="-1" y="109475"/>
            <a:ext cx="7554633" cy="1888658"/>
          </a:xfrm>
          <a:prstGeom prst="rect">
            <a:avLst/>
          </a:prstGeom>
          <a:effectLst/>
        </p:spPr>
      </p:pic>
      <mc:AlternateContent xmlns:mc="http://schemas.openxmlformats.org/markup-compatibility/2006" xmlns:a14="http://schemas.microsoft.com/office/drawing/2010/main">
        <mc:Choice Requires="a14">
          <p:sp>
            <p:nvSpPr>
              <p:cNvPr id="15" name="矩形 14">
                <a:extLst>
                  <a:ext uri="{FF2B5EF4-FFF2-40B4-BE49-F238E27FC236}">
                    <a16:creationId xmlns:a16="http://schemas.microsoft.com/office/drawing/2014/main" id="{F48DFB9B-E822-5A4B-8FAA-E72438D74F50}"/>
                  </a:ext>
                </a:extLst>
              </p:cNvPr>
              <p:cNvSpPr/>
              <p:nvPr/>
            </p:nvSpPr>
            <p:spPr>
              <a:xfrm>
                <a:off x="7809954" y="1291223"/>
                <a:ext cx="4291445" cy="518577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zh-CN" altLang="en-US" dirty="0"/>
                  <a:t>运用键能计算，设</a:t>
                </a:r>
                <a:r>
                  <a:rPr kumimoji="1" lang="en-US" altLang="zh-CN" dirty="0"/>
                  <a:t>C-N</a:t>
                </a:r>
                <a:r>
                  <a:rPr kumimoji="1" lang="zh-CN" altLang="en-US" dirty="0"/>
                  <a:t>的键能为</a:t>
                </a:r>
                <a:r>
                  <a:rPr kumimoji="1" lang="en-US" altLang="zh-CN" dirty="0"/>
                  <a:t>x, C=O</a:t>
                </a:r>
                <a:r>
                  <a:rPr kumimoji="1" lang="zh-CN" altLang="en-US" dirty="0"/>
                  <a:t>为</a:t>
                </a:r>
                <a:r>
                  <a:rPr kumimoji="1" lang="en-US" altLang="zh-CN" dirty="0"/>
                  <a:t>y, C-H</a:t>
                </a:r>
                <a:r>
                  <a:rPr kumimoji="1" lang="zh-CN" altLang="en-US" dirty="0"/>
                  <a:t>为</a:t>
                </a:r>
                <a:r>
                  <a:rPr kumimoji="1" lang="en-US" altLang="zh-CN" dirty="0"/>
                  <a:t>z, C-C</a:t>
                </a:r>
                <a:r>
                  <a:rPr kumimoji="1" lang="zh-CN" altLang="en-US" dirty="0"/>
                  <a:t>为</a:t>
                </a:r>
                <a:r>
                  <a:rPr kumimoji="1" lang="en-US" altLang="zh-CN" dirty="0"/>
                  <a:t>a:</a:t>
                </a:r>
                <a:r>
                  <a:rPr kumimoji="1" lang="en-US" altLang="zh-CN" dirty="0">
                    <a:sym typeface="Wingdings" pitchFamily="2" charset="2"/>
                  </a:rPr>
                  <a:t>(</a:t>
                </a:r>
                <a:r>
                  <a:rPr kumimoji="1" lang="en-US" altLang="zh-CN" dirty="0"/>
                  <a:t>390</a:t>
                </a:r>
                <a14:m>
                  <m:oMath xmlns:m="http://schemas.openxmlformats.org/officeDocument/2006/math">
                    <m:r>
                      <a:rPr kumimoji="1" lang="en-US" altLang="zh-CN" i="1">
                        <a:latin typeface="Cambria Math" panose="02040503050406030204" pitchFamily="18" charset="0"/>
                        <a:ea typeface="Cambria Math" panose="02040503050406030204" pitchFamily="18" charset="0"/>
                      </a:rPr>
                      <m:t>×</m:t>
                    </m:r>
                  </m:oMath>
                </a14:m>
                <a:r>
                  <a:rPr kumimoji="1" lang="en-US" altLang="zh-CN" dirty="0"/>
                  <a:t>2+x+2z+a+y+360+460)</a:t>
                </a:r>
                <a14:m>
                  <m:oMath xmlns:m="http://schemas.openxmlformats.org/officeDocument/2006/math">
                    <m:r>
                      <a:rPr kumimoji="1" lang="en-US" altLang="zh-CN" i="1">
                        <a:latin typeface="Cambria Math" panose="02040503050406030204" pitchFamily="18" charset="0"/>
                        <a:ea typeface="Cambria Math" panose="02040503050406030204" pitchFamily="18" charset="0"/>
                      </a:rPr>
                      <m:t>×</m:t>
                    </m:r>
                    <m:r>
                      <a:rPr kumimoji="1" lang="en-US" altLang="zh-CN" b="0" i="1" smtClean="0">
                        <a:latin typeface="Cambria Math" panose="02040503050406030204" pitchFamily="18" charset="0"/>
                        <a:ea typeface="Cambria Math" panose="02040503050406030204" pitchFamily="18" charset="0"/>
                      </a:rPr>
                      <m:t>2−</m:t>
                    </m:r>
                  </m:oMath>
                </a14:m>
                <a:r>
                  <a:rPr kumimoji="1" lang="en-US" altLang="zh-CN" dirty="0"/>
                  <a:t>(390</a:t>
                </a:r>
                <a14:m>
                  <m:oMath xmlns:m="http://schemas.openxmlformats.org/officeDocument/2006/math">
                    <m:r>
                      <a:rPr kumimoji="1" lang="en-US" altLang="zh-CN" i="1">
                        <a:latin typeface="Cambria Math" panose="02040503050406030204" pitchFamily="18" charset="0"/>
                        <a:ea typeface="Cambria Math" panose="02040503050406030204" pitchFamily="18" charset="0"/>
                      </a:rPr>
                      <m:t>×</m:t>
                    </m:r>
                  </m:oMath>
                </a14:m>
                <a:r>
                  <a:rPr kumimoji="1" lang="en-US" altLang="zh-CN" dirty="0"/>
                  <a:t>3+3x+4z+2a+2y+360+460)-(2</a:t>
                </a:r>
                <a:r>
                  <a:rPr kumimoji="1" lang="en-US" altLang="zh-CN" dirty="0">
                    <a:ea typeface="Cambria Math" panose="02040503050406030204" pitchFamily="18" charset="0"/>
                  </a:rPr>
                  <a:t> </a:t>
                </a:r>
                <a14:m>
                  <m:oMath xmlns:m="http://schemas.openxmlformats.org/officeDocument/2006/math">
                    <m:r>
                      <a:rPr kumimoji="1" lang="en-US" altLang="zh-CN" i="1">
                        <a:latin typeface="Cambria Math" panose="02040503050406030204" pitchFamily="18" charset="0"/>
                        <a:ea typeface="Cambria Math" panose="02040503050406030204" pitchFamily="18" charset="0"/>
                      </a:rPr>
                      <m:t>×</m:t>
                    </m:r>
                  </m:oMath>
                </a14:m>
                <a:r>
                  <a:rPr kumimoji="1" lang="en-US" altLang="zh-CN" dirty="0"/>
                  <a:t>460)=12</a:t>
                </a:r>
              </a:p>
              <a:p>
                <a:pPr algn="ctr"/>
                <a:r>
                  <a:rPr kumimoji="1" lang="zh-CN" altLang="en-US" dirty="0"/>
                  <a:t>解方程得</a:t>
                </a:r>
                <a:r>
                  <a:rPr kumimoji="1" lang="en-US" altLang="zh-CN" dirty="0"/>
                  <a:t>x=278kJ/mol</a:t>
                </a:r>
              </a:p>
            </p:txBody>
          </p:sp>
        </mc:Choice>
        <mc:Fallback xmlns="">
          <p:sp>
            <p:nvSpPr>
              <p:cNvPr id="15" name="矩形 14">
                <a:extLst>
                  <a:ext uri="{FF2B5EF4-FFF2-40B4-BE49-F238E27FC236}">
                    <a16:creationId xmlns:a16="http://schemas.microsoft.com/office/drawing/2014/main" id="{F48DFB9B-E822-5A4B-8FAA-E72438D74F50}"/>
                  </a:ext>
                </a:extLst>
              </p:cNvPr>
              <p:cNvSpPr>
                <a:spLocks noRot="1" noChangeAspect="1" noMove="1" noResize="1" noEditPoints="1" noAdjustHandles="1" noChangeArrowheads="1" noChangeShapeType="1" noTextEdit="1"/>
              </p:cNvSpPr>
              <p:nvPr/>
            </p:nvSpPr>
            <p:spPr>
              <a:xfrm>
                <a:off x="7809954" y="1291223"/>
                <a:ext cx="4291445" cy="5185777"/>
              </a:xfrm>
              <a:prstGeom prst="rect">
                <a:avLst/>
              </a:prstGeom>
              <a:blipFill>
                <a:blip r:embed="rId14"/>
                <a:stretch>
                  <a:fillRect r="-588"/>
                </a:stretch>
              </a:blipFill>
            </p:spPr>
            <p:txBody>
              <a:bodyPr/>
              <a:lstStyle/>
              <a:p>
                <a:r>
                  <a:rPr lang="zh-CN" altLang="en-US">
                    <a:noFill/>
                  </a:rPr>
                  <a:t> </a:t>
                </a:r>
              </a:p>
            </p:txBody>
          </p:sp>
        </mc:Fallback>
      </mc:AlternateContent>
      <p:sp>
        <p:nvSpPr>
          <p:cNvPr id="17" name="椭圆 16">
            <a:extLst>
              <a:ext uri="{FF2B5EF4-FFF2-40B4-BE49-F238E27FC236}">
                <a16:creationId xmlns:a16="http://schemas.microsoft.com/office/drawing/2014/main" id="{D783DE9A-5159-BF4B-A298-A847F73A9513}"/>
              </a:ext>
            </a:extLst>
          </p:cNvPr>
          <p:cNvSpPr/>
          <p:nvPr/>
        </p:nvSpPr>
        <p:spPr>
          <a:xfrm>
            <a:off x="1059385" y="5309841"/>
            <a:ext cx="483286" cy="483286"/>
          </a:xfrm>
          <a:prstGeom prst="ellipse">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kumimoji="1" lang="zh-CN" altLang="en-US"/>
          </a:p>
        </p:txBody>
      </p:sp>
      <p:pic>
        <p:nvPicPr>
          <p:cNvPr id="3" name="音频 2">
            <a:hlinkClick r:id="" action="ppaction://media"/>
            <a:extLst>
              <a:ext uri="{FF2B5EF4-FFF2-40B4-BE49-F238E27FC236}">
                <a16:creationId xmlns:a16="http://schemas.microsoft.com/office/drawing/2014/main" id="{1A2F9596-262F-2540-BC42-5297983B85AF}"/>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4096591968"/>
      </p:ext>
    </p:extLst>
  </p:cSld>
  <p:clrMapOvr>
    <a:masterClrMapping/>
  </p:clrMapOvr>
  <mc:AlternateContent xmlns:mc="http://schemas.openxmlformats.org/markup-compatibility/2006" xmlns:p14="http://schemas.microsoft.com/office/powerpoint/2010/main">
    <mc:Choice Requires="p14">
      <p:transition spd="slow" p14:dur="2000" advTm="328228"/>
    </mc:Choice>
    <mc:Fallback xmlns="">
      <p:transition spd="slow" advTm="328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15"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61515115-95FB-41E0-86F3-8744438C09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86D98C64-6140-D64F-AFD3-13AA68DBCD43}"/>
              </a:ext>
            </a:extLst>
          </p:cNvPr>
          <p:cNvSpPr>
            <a:spLocks noGrp="1"/>
          </p:cNvSpPr>
          <p:nvPr>
            <p:ph type="title"/>
          </p:nvPr>
        </p:nvSpPr>
        <p:spPr>
          <a:xfrm>
            <a:off x="648930" y="629266"/>
            <a:ext cx="5616217" cy="1622321"/>
          </a:xfrm>
        </p:spPr>
        <p:txBody>
          <a:bodyPr>
            <a:normAutofit/>
          </a:bodyPr>
          <a:lstStyle/>
          <a:p>
            <a:r>
              <a:rPr kumimoji="1" lang="zh-CN" altLang="en-US">
                <a:solidFill>
                  <a:srgbClr val="EBEBEB"/>
                </a:solidFill>
              </a:rPr>
              <a:t>系统与环境</a:t>
            </a:r>
            <a:r>
              <a:rPr kumimoji="1" lang="en-US" altLang="zh-CN">
                <a:solidFill>
                  <a:srgbClr val="EBEBEB"/>
                </a:solidFill>
              </a:rPr>
              <a:t>—system</a:t>
            </a:r>
            <a:r>
              <a:rPr kumimoji="1" lang="zh-CN" altLang="en-US">
                <a:solidFill>
                  <a:srgbClr val="EBEBEB"/>
                </a:solidFill>
              </a:rPr>
              <a:t> </a:t>
            </a:r>
            <a:r>
              <a:rPr kumimoji="1" lang="en-US" altLang="zh-CN">
                <a:solidFill>
                  <a:srgbClr val="EBEBEB"/>
                </a:solidFill>
              </a:rPr>
              <a:t>and</a:t>
            </a:r>
            <a:r>
              <a:rPr kumimoji="1" lang="zh-CN" altLang="en-US">
                <a:solidFill>
                  <a:srgbClr val="EBEBEB"/>
                </a:solidFill>
              </a:rPr>
              <a:t> </a:t>
            </a:r>
            <a:r>
              <a:rPr kumimoji="1" lang="en-US" altLang="zh-CN">
                <a:solidFill>
                  <a:srgbClr val="EBEBEB"/>
                </a:solidFill>
              </a:rPr>
              <a:t>surrounding</a:t>
            </a:r>
            <a:endParaRPr kumimoji="1" lang="zh-CN" altLang="en-US">
              <a:solidFill>
                <a:srgbClr val="EBEBEB"/>
              </a:solidFill>
            </a:endParaRPr>
          </a:p>
        </p:txBody>
      </p:sp>
      <p:sp>
        <p:nvSpPr>
          <p:cNvPr id="18" name="Freeform 31">
            <a:extLst>
              <a:ext uri="{FF2B5EF4-FFF2-40B4-BE49-F238E27FC236}">
                <a16:creationId xmlns:a16="http://schemas.microsoft.com/office/drawing/2014/main" id="{8222A33F-BE2D-4D69-92A0-5DF8B17BA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9843"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solidFill>
                <a:srgbClr val="FFFFFF"/>
              </a:solidFill>
            </a:endParaRPr>
          </a:p>
        </p:txBody>
      </p:sp>
      <p:sp useBgFill="1">
        <p:nvSpPr>
          <p:cNvPr id="19" name="Freeform: Shape 12">
            <a:extLst>
              <a:ext uri="{FF2B5EF4-FFF2-40B4-BE49-F238E27FC236}">
                <a16:creationId xmlns:a16="http://schemas.microsoft.com/office/drawing/2014/main" id="{CE1C74D0-9609-468A-9597-5D87C8A42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998731" y="664312"/>
            <a:ext cx="6858001" cy="5529377"/>
          </a:xfrm>
          <a:custGeom>
            <a:avLst/>
            <a:gdLst>
              <a:gd name="connsiteX0" fmla="*/ 6858001 w 6858001"/>
              <a:gd name="connsiteY0" fmla="*/ 1177 h 5529377"/>
              <a:gd name="connsiteX1" fmla="*/ 6858001 w 6858001"/>
              <a:gd name="connsiteY1" fmla="*/ 1344715 h 5529377"/>
              <a:gd name="connsiteX2" fmla="*/ 6858000 w 6858001"/>
              <a:gd name="connsiteY2" fmla="*/ 1344715 h 5529377"/>
              <a:gd name="connsiteX3" fmla="*/ 6858000 w 6858001"/>
              <a:gd name="connsiteY3" fmla="*/ 5529377 h 5529377"/>
              <a:gd name="connsiteX4" fmla="*/ 0 w 6858001"/>
              <a:gd name="connsiteY4" fmla="*/ 5529376 h 5529377"/>
              <a:gd name="connsiteX5" fmla="*/ 0 w 6858001"/>
              <a:gd name="connsiteY5" fmla="*/ 891096 h 5529377"/>
              <a:gd name="connsiteX6" fmla="*/ 1 w 6858001"/>
              <a:gd name="connsiteY6" fmla="*/ 891096 h 5529377"/>
              <a:gd name="connsiteX7" fmla="*/ 1 w 6858001"/>
              <a:gd name="connsiteY7" fmla="*/ 0 h 5529377"/>
              <a:gd name="connsiteX8" fmla="*/ 40463 w 6858001"/>
              <a:gd name="connsiteY8" fmla="*/ 5883 h 5529377"/>
              <a:gd name="connsiteX9" fmla="*/ 159107 w 6858001"/>
              <a:gd name="connsiteY9" fmla="*/ 23196 h 5529377"/>
              <a:gd name="connsiteX10" fmla="*/ 245518 w 6858001"/>
              <a:gd name="connsiteY10" fmla="*/ 35299 h 5529377"/>
              <a:gd name="connsiteX11" fmla="*/ 348388 w 6858001"/>
              <a:gd name="connsiteY11" fmla="*/ 48073 h 5529377"/>
              <a:gd name="connsiteX12" fmla="*/ 470460 w 6858001"/>
              <a:gd name="connsiteY12" fmla="*/ 63369 h 5529377"/>
              <a:gd name="connsiteX13" fmla="*/ 605563 w 6858001"/>
              <a:gd name="connsiteY13" fmla="*/ 79506 h 5529377"/>
              <a:gd name="connsiteX14" fmla="*/ 757810 w 6858001"/>
              <a:gd name="connsiteY14" fmla="*/ 96483 h 5529377"/>
              <a:gd name="connsiteX15" fmla="*/ 923774 w 6858001"/>
              <a:gd name="connsiteY15" fmla="*/ 114469 h 5529377"/>
              <a:gd name="connsiteX16" fmla="*/ 1104139 w 6858001"/>
              <a:gd name="connsiteY16" fmla="*/ 132454 h 5529377"/>
              <a:gd name="connsiteX17" fmla="*/ 1296163 w 6858001"/>
              <a:gd name="connsiteY17" fmla="*/ 150776 h 5529377"/>
              <a:gd name="connsiteX18" fmla="*/ 1503275 w 6858001"/>
              <a:gd name="connsiteY18" fmla="*/ 167753 h 5529377"/>
              <a:gd name="connsiteX19" fmla="*/ 1719988 w 6858001"/>
              <a:gd name="connsiteY19" fmla="*/ 184058 h 5529377"/>
              <a:gd name="connsiteX20" fmla="*/ 1949045 w 6858001"/>
              <a:gd name="connsiteY20" fmla="*/ 198849 h 5529377"/>
              <a:gd name="connsiteX21" fmla="*/ 2187703 w 6858001"/>
              <a:gd name="connsiteY21" fmla="*/ 212969 h 5529377"/>
              <a:gd name="connsiteX22" fmla="*/ 2436649 w 6858001"/>
              <a:gd name="connsiteY22" fmla="*/ 226248 h 5529377"/>
              <a:gd name="connsiteX23" fmla="*/ 2564208 w 6858001"/>
              <a:gd name="connsiteY23" fmla="*/ 230955 h 5529377"/>
              <a:gd name="connsiteX24" fmla="*/ 2694509 w 6858001"/>
              <a:gd name="connsiteY24" fmla="*/ 236165 h 5529377"/>
              <a:gd name="connsiteX25" fmla="*/ 2826868 w 6858001"/>
              <a:gd name="connsiteY25" fmla="*/ 241040 h 5529377"/>
              <a:gd name="connsiteX26" fmla="*/ 2959914 w 6858001"/>
              <a:gd name="connsiteY26" fmla="*/ 244234 h 5529377"/>
              <a:gd name="connsiteX27" fmla="*/ 3095702 w 6858001"/>
              <a:gd name="connsiteY27" fmla="*/ 247091 h 5529377"/>
              <a:gd name="connsiteX28" fmla="*/ 3232862 w 6858001"/>
              <a:gd name="connsiteY28" fmla="*/ 250117 h 5529377"/>
              <a:gd name="connsiteX29" fmla="*/ 3372765 w 6858001"/>
              <a:gd name="connsiteY29" fmla="*/ 252134 h 5529377"/>
              <a:gd name="connsiteX30" fmla="*/ 3514040 w 6858001"/>
              <a:gd name="connsiteY30" fmla="*/ 252134 h 5529377"/>
              <a:gd name="connsiteX31" fmla="*/ 3656686 w 6858001"/>
              <a:gd name="connsiteY31" fmla="*/ 253142 h 5529377"/>
              <a:gd name="connsiteX32" fmla="*/ 3800704 w 6858001"/>
              <a:gd name="connsiteY32" fmla="*/ 252134 h 5529377"/>
              <a:gd name="connsiteX33" fmla="*/ 3946780 w 6858001"/>
              <a:gd name="connsiteY33" fmla="*/ 250117 h 5529377"/>
              <a:gd name="connsiteX34" fmla="*/ 4092855 w 6858001"/>
              <a:gd name="connsiteY34" fmla="*/ 248268 h 5529377"/>
              <a:gd name="connsiteX35" fmla="*/ 4240988 w 6858001"/>
              <a:gd name="connsiteY35" fmla="*/ 244234 h 5529377"/>
              <a:gd name="connsiteX36" fmla="*/ 4390492 w 6858001"/>
              <a:gd name="connsiteY36" fmla="*/ 240032 h 5529377"/>
              <a:gd name="connsiteX37" fmla="*/ 4539997 w 6858001"/>
              <a:gd name="connsiteY37" fmla="*/ 235157 h 5529377"/>
              <a:gd name="connsiteX38" fmla="*/ 4690873 w 6858001"/>
              <a:gd name="connsiteY38" fmla="*/ 228266 h 5529377"/>
              <a:gd name="connsiteX39" fmla="*/ 4843120 w 6858001"/>
              <a:gd name="connsiteY39" fmla="*/ 220029 h 5529377"/>
              <a:gd name="connsiteX40" fmla="*/ 4996054 w 6858001"/>
              <a:gd name="connsiteY40" fmla="*/ 212129 h 5529377"/>
              <a:gd name="connsiteX41" fmla="*/ 5148987 w 6858001"/>
              <a:gd name="connsiteY41" fmla="*/ 202044 h 5529377"/>
              <a:gd name="connsiteX42" fmla="*/ 5303978 w 6858001"/>
              <a:gd name="connsiteY42" fmla="*/ 189941 h 5529377"/>
              <a:gd name="connsiteX43" fmla="*/ 5456911 w 6858001"/>
              <a:gd name="connsiteY43" fmla="*/ 177839 h 5529377"/>
              <a:gd name="connsiteX44" fmla="*/ 5612588 w 6858001"/>
              <a:gd name="connsiteY44" fmla="*/ 163887 h 5529377"/>
              <a:gd name="connsiteX45" fmla="*/ 5768950 w 6858001"/>
              <a:gd name="connsiteY45" fmla="*/ 148591 h 5529377"/>
              <a:gd name="connsiteX46" fmla="*/ 5923255 w 6858001"/>
              <a:gd name="connsiteY46" fmla="*/ 132455 h 5529377"/>
              <a:gd name="connsiteX47" fmla="*/ 6079618 w 6858001"/>
              <a:gd name="connsiteY47" fmla="*/ 113629 h 5529377"/>
              <a:gd name="connsiteX48" fmla="*/ 6235294 w 6858001"/>
              <a:gd name="connsiteY48" fmla="*/ 93458 h 5529377"/>
              <a:gd name="connsiteX49" fmla="*/ 6391657 w 6858001"/>
              <a:gd name="connsiteY49" fmla="*/ 73455 h 5529377"/>
              <a:gd name="connsiteX50" fmla="*/ 6547333 w 6858001"/>
              <a:gd name="connsiteY50" fmla="*/ 50091 h 5529377"/>
              <a:gd name="connsiteX51" fmla="*/ 6702324 w 6858001"/>
              <a:gd name="connsiteY51" fmla="*/ 26222 h 552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5529377">
                <a:moveTo>
                  <a:pt x="6858001" y="1177"/>
                </a:moveTo>
                <a:lnTo>
                  <a:pt x="6858001" y="1344715"/>
                </a:lnTo>
                <a:lnTo>
                  <a:pt x="6858000" y="1344715"/>
                </a:lnTo>
                <a:lnTo>
                  <a:pt x="6858000" y="5529377"/>
                </a:lnTo>
                <a:lnTo>
                  <a:pt x="0" y="5529376"/>
                </a:lnTo>
                <a:lnTo>
                  <a:pt x="0" y="891096"/>
                </a:lnTo>
                <a:lnTo>
                  <a:pt x="1" y="891096"/>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8" y="241040"/>
                </a:lnTo>
                <a:lnTo>
                  <a:pt x="2959914" y="244234"/>
                </a:lnTo>
                <a:lnTo>
                  <a:pt x="3095702" y="247091"/>
                </a:lnTo>
                <a:lnTo>
                  <a:pt x="3232862" y="250117"/>
                </a:lnTo>
                <a:lnTo>
                  <a:pt x="3372765" y="252134"/>
                </a:lnTo>
                <a:lnTo>
                  <a:pt x="3514040" y="252134"/>
                </a:lnTo>
                <a:lnTo>
                  <a:pt x="3656686" y="253142"/>
                </a:lnTo>
                <a:lnTo>
                  <a:pt x="3800704" y="252134"/>
                </a:lnTo>
                <a:lnTo>
                  <a:pt x="3946780" y="250117"/>
                </a:lnTo>
                <a:lnTo>
                  <a:pt x="4092855"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sp>
        <p:nvSpPr>
          <p:cNvPr id="20" name="Rectangle 14">
            <a:extLst>
              <a:ext uri="{FF2B5EF4-FFF2-40B4-BE49-F238E27FC236}">
                <a16:creationId xmlns:a16="http://schemas.microsoft.com/office/drawing/2014/main" id="{C137128D-E594-4905-9F76-E385F0831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mc:AlternateContent xmlns:mc="http://schemas.openxmlformats.org/markup-compatibility/2006">
        <mc:Choice xmlns:a14="http://schemas.microsoft.com/office/drawing/2010/main" Requires="a14">
          <p:sp>
            <p:nvSpPr>
              <p:cNvPr id="3" name="内容占位符 2">
                <a:extLst>
                  <a:ext uri="{FF2B5EF4-FFF2-40B4-BE49-F238E27FC236}">
                    <a16:creationId xmlns:a16="http://schemas.microsoft.com/office/drawing/2014/main" id="{A711255F-FE2D-954B-B963-526FBF1EC828}"/>
                  </a:ext>
                </a:extLst>
              </p:cNvPr>
              <p:cNvSpPr>
                <a:spLocks noGrp="1"/>
              </p:cNvSpPr>
              <p:nvPr>
                <p:ph idx="1"/>
              </p:nvPr>
            </p:nvSpPr>
            <p:spPr>
              <a:xfrm>
                <a:off x="487029" y="2251587"/>
                <a:ext cx="5960114" cy="4203700"/>
              </a:xfrm>
            </p:spPr>
            <p:txBody>
              <a:bodyPr>
                <a:normAutofit fontScale="92500" lnSpcReduction="20000"/>
              </a:bodyPr>
              <a:lstStyle/>
              <a:p>
                <a:pPr>
                  <a:lnSpc>
                    <a:spcPct val="90000"/>
                  </a:lnSpc>
                </a:pPr>
                <a:r>
                  <a:rPr kumimoji="1" lang="zh-CN" altLang="en-US" sz="1900" dirty="0">
                    <a:solidFill>
                      <a:srgbClr val="FFFFFF"/>
                    </a:solidFill>
                  </a:rPr>
                  <a:t>开放系统（</a:t>
                </a:r>
                <a:r>
                  <a:rPr kumimoji="1" lang="en-US" altLang="zh-CN" sz="1900" dirty="0">
                    <a:solidFill>
                      <a:srgbClr val="FFFFFF"/>
                    </a:solidFill>
                  </a:rPr>
                  <a:t>open</a:t>
                </a:r>
                <a:r>
                  <a:rPr kumimoji="1" lang="zh-CN" altLang="en-US" sz="1900" dirty="0">
                    <a:solidFill>
                      <a:srgbClr val="FFFFFF"/>
                    </a:solidFill>
                  </a:rPr>
                  <a:t> </a:t>
                </a:r>
                <a:r>
                  <a:rPr kumimoji="1" lang="en-US" altLang="zh-CN" sz="1900" dirty="0">
                    <a:solidFill>
                      <a:srgbClr val="FFFFFF"/>
                    </a:solidFill>
                  </a:rPr>
                  <a:t>system</a:t>
                </a:r>
                <a:r>
                  <a:rPr kumimoji="1" lang="zh-CN" altLang="en-US" sz="1900" dirty="0">
                    <a:solidFill>
                      <a:srgbClr val="FFFFFF"/>
                    </a:solidFill>
                  </a:rPr>
                  <a:t>）</a:t>
                </a:r>
                <a:r>
                  <a:rPr kumimoji="1" lang="en-US" altLang="zh-CN" sz="1900" dirty="0">
                    <a:solidFill>
                      <a:srgbClr val="FFFFFF"/>
                    </a:solidFill>
                  </a:rPr>
                  <a:t>—</a:t>
                </a:r>
                <a:r>
                  <a:rPr kumimoji="1" lang="zh-CN" altLang="en-US" sz="1900" dirty="0">
                    <a:solidFill>
                      <a:srgbClr val="FFFFFF"/>
                    </a:solidFill>
                  </a:rPr>
                  <a:t>可以和外界进行能量物质交换的系统</a:t>
                </a:r>
                <a:endParaRPr kumimoji="1" lang="en-US" altLang="zh-CN" sz="1900" dirty="0">
                  <a:solidFill>
                    <a:srgbClr val="FFFFFF"/>
                  </a:solidFill>
                </a:endParaRPr>
              </a:p>
              <a:p>
                <a:pPr>
                  <a:lnSpc>
                    <a:spcPct val="90000"/>
                  </a:lnSpc>
                </a:pPr>
                <a:r>
                  <a:rPr kumimoji="1" lang="zh-CN" altLang="en-US" sz="1900" dirty="0">
                    <a:solidFill>
                      <a:srgbClr val="FFFFFF"/>
                    </a:solidFill>
                  </a:rPr>
                  <a:t>孤立系统（</a:t>
                </a:r>
                <a:r>
                  <a:rPr kumimoji="1" lang="en-US" altLang="zh-CN" sz="1900" dirty="0">
                    <a:solidFill>
                      <a:srgbClr val="FFFFFF"/>
                    </a:solidFill>
                  </a:rPr>
                  <a:t>isolated</a:t>
                </a:r>
                <a:r>
                  <a:rPr kumimoji="1" lang="zh-CN" altLang="en-US" sz="1900" dirty="0">
                    <a:solidFill>
                      <a:srgbClr val="FFFFFF"/>
                    </a:solidFill>
                  </a:rPr>
                  <a:t> </a:t>
                </a:r>
                <a:r>
                  <a:rPr kumimoji="1" lang="en-US" altLang="zh-CN" sz="1900" dirty="0">
                    <a:solidFill>
                      <a:srgbClr val="FFFFFF"/>
                    </a:solidFill>
                  </a:rPr>
                  <a:t>system</a:t>
                </a:r>
                <a:r>
                  <a:rPr kumimoji="1" lang="zh-CN" altLang="en-US" sz="1900" dirty="0">
                    <a:solidFill>
                      <a:srgbClr val="FFFFFF"/>
                    </a:solidFill>
                  </a:rPr>
                  <a:t>）</a:t>
                </a:r>
                <a:r>
                  <a:rPr kumimoji="1" lang="en-US" altLang="zh-CN" sz="1900" dirty="0">
                    <a:solidFill>
                      <a:srgbClr val="FFFFFF"/>
                    </a:solidFill>
                  </a:rPr>
                  <a:t>—</a:t>
                </a:r>
                <a:r>
                  <a:rPr kumimoji="1" lang="zh-CN" altLang="en-US" sz="1900" dirty="0">
                    <a:solidFill>
                      <a:srgbClr val="FFFFFF"/>
                    </a:solidFill>
                  </a:rPr>
                  <a:t>不可以和外界进行能量物质交换的系统</a:t>
                </a:r>
                <a:endParaRPr kumimoji="1" lang="en-US" altLang="zh-CN" sz="1900" dirty="0">
                  <a:solidFill>
                    <a:srgbClr val="FFFFFF"/>
                  </a:solidFill>
                </a:endParaRPr>
              </a:p>
              <a:p>
                <a:pPr>
                  <a:lnSpc>
                    <a:spcPct val="90000"/>
                  </a:lnSpc>
                </a:pPr>
                <a:r>
                  <a:rPr kumimoji="1" lang="zh-CN" altLang="en-US" sz="1900" dirty="0">
                    <a:solidFill>
                      <a:srgbClr val="FFFFFF"/>
                    </a:solidFill>
                  </a:rPr>
                  <a:t>系统</a:t>
                </a:r>
                <a:r>
                  <a:rPr kumimoji="1" lang="en-US" altLang="zh-CN" sz="1900" dirty="0">
                    <a:solidFill>
                      <a:srgbClr val="FFFFFF"/>
                    </a:solidFill>
                  </a:rPr>
                  <a:t>—</a:t>
                </a:r>
                <a:r>
                  <a:rPr lang="zh-CN" altLang="en-US" sz="1900" dirty="0">
                    <a:solidFill>
                      <a:srgbClr val="FFFFFF"/>
                    </a:solidFill>
                  </a:rPr>
                  <a:t>作为研究对象的那部分物质或空间</a:t>
                </a:r>
                <a:r>
                  <a:rPr lang="en-US" altLang="zh-CN" sz="1900" dirty="0">
                    <a:solidFill>
                      <a:srgbClr val="FFFFFF"/>
                    </a:solidFill>
                  </a:rPr>
                  <a:t>—</a:t>
                </a:r>
                <a:r>
                  <a:rPr lang="zh-CN" altLang="en-US" sz="1900" dirty="0">
                    <a:solidFill>
                      <a:srgbClr val="FFFFFF"/>
                    </a:solidFill>
                  </a:rPr>
                  <a:t>反应物和生成物</a:t>
                </a:r>
                <a:endParaRPr lang="en-US" altLang="zh-CN" sz="1900" dirty="0">
                  <a:solidFill>
                    <a:srgbClr val="FFFFFF"/>
                  </a:solidFill>
                </a:endParaRPr>
              </a:p>
              <a:p>
                <a:pPr>
                  <a:lnSpc>
                    <a:spcPct val="90000"/>
                  </a:lnSpc>
                </a:pPr>
                <a:r>
                  <a:rPr kumimoji="1" lang="zh-CN" altLang="en-US" sz="1900" dirty="0">
                    <a:solidFill>
                      <a:srgbClr val="FFFFFF"/>
                    </a:solidFill>
                  </a:rPr>
                  <a:t>环境</a:t>
                </a:r>
                <a:r>
                  <a:rPr kumimoji="1" lang="en-US" altLang="zh-CN" sz="1900" dirty="0">
                    <a:solidFill>
                      <a:srgbClr val="FFFFFF"/>
                    </a:solidFill>
                  </a:rPr>
                  <a:t>—</a:t>
                </a:r>
                <a:r>
                  <a:rPr kumimoji="1" lang="zh-CN" altLang="en-US" sz="1900" dirty="0">
                    <a:solidFill>
                      <a:srgbClr val="FFFFFF"/>
                    </a:solidFill>
                  </a:rPr>
                  <a:t>与系统</a:t>
                </a:r>
                <a:r>
                  <a:rPr lang="zh-CN" altLang="en-US" sz="1900" dirty="0">
                    <a:solidFill>
                      <a:srgbClr val="FFFFFF"/>
                    </a:solidFill>
                  </a:rPr>
                  <a:t>密切相关、有相互作用或影响所能及的系统之外的部分</a:t>
                </a:r>
                <a:r>
                  <a:rPr lang="en-US" altLang="zh-CN" sz="1900" dirty="0">
                    <a:solidFill>
                      <a:srgbClr val="FFFFFF"/>
                    </a:solidFill>
                  </a:rPr>
                  <a:t>—</a:t>
                </a:r>
                <a:r>
                  <a:rPr lang="zh-CN" altLang="en-US" sz="1900" dirty="0">
                    <a:solidFill>
                      <a:srgbClr val="FFFFFF"/>
                    </a:solidFill>
                  </a:rPr>
                  <a:t>反应容器等等</a:t>
                </a:r>
                <a:endParaRPr lang="en-US" altLang="zh-CN" sz="1900" dirty="0">
                  <a:solidFill>
                    <a:srgbClr val="FFFFFF"/>
                  </a:solidFill>
                </a:endParaRPr>
              </a:p>
              <a:p>
                <a:pPr>
                  <a:lnSpc>
                    <a:spcPct val="90000"/>
                  </a:lnSpc>
                </a:pPr>
                <a:r>
                  <a:rPr kumimoji="1" lang="zh-CN" altLang="en-US" sz="1900" dirty="0">
                    <a:solidFill>
                      <a:srgbClr val="FFFFFF"/>
                    </a:solidFill>
                  </a:rPr>
                  <a:t>系统和环境存在能量转移</a:t>
                </a:r>
                <a:r>
                  <a:rPr kumimoji="1" lang="en-US" altLang="zh-CN" sz="1900" dirty="0">
                    <a:solidFill>
                      <a:srgbClr val="FFFFFF"/>
                    </a:solidFill>
                  </a:rPr>
                  <a:t>—</a:t>
                </a:r>
                <a:r>
                  <a:rPr kumimoji="1" lang="zh-CN" altLang="en-US" sz="1900" dirty="0">
                    <a:solidFill>
                      <a:srgbClr val="FFFFFF"/>
                    </a:solidFill>
                  </a:rPr>
                  <a:t>通常以热能的形式（</a:t>
                </a:r>
                <a:r>
                  <a:rPr kumimoji="1" lang="en-US" altLang="zh-CN" sz="1900" dirty="0">
                    <a:solidFill>
                      <a:srgbClr val="FFFFFF"/>
                    </a:solidFill>
                  </a:rPr>
                  <a:t>heat</a:t>
                </a:r>
                <a:r>
                  <a:rPr kumimoji="1" lang="zh-CN" altLang="en-US" sz="1900" dirty="0">
                    <a:solidFill>
                      <a:srgbClr val="FFFFFF"/>
                    </a:solidFill>
                  </a:rPr>
                  <a:t>）</a:t>
                </a:r>
                <a:endParaRPr kumimoji="1" lang="en-US" altLang="zh-CN" sz="1900" dirty="0">
                  <a:solidFill>
                    <a:srgbClr val="FFFFFF"/>
                  </a:solidFill>
                </a:endParaRPr>
              </a:p>
              <a:p>
                <a:pPr>
                  <a:lnSpc>
                    <a:spcPct val="90000"/>
                  </a:lnSpc>
                </a:pPr>
                <a:r>
                  <a:rPr kumimoji="1" lang="zh-CN" altLang="en-US" sz="1900" dirty="0">
                    <a:solidFill>
                      <a:srgbClr val="FFFFFF"/>
                    </a:solidFill>
                  </a:rPr>
                  <a:t>系统的内能</a:t>
                </a:r>
                <a:r>
                  <a:rPr kumimoji="1" lang="en-US" altLang="zh-CN" sz="1900" dirty="0">
                    <a:solidFill>
                      <a:srgbClr val="FFFFFF"/>
                    </a:solidFill>
                  </a:rPr>
                  <a:t>—</a:t>
                </a:r>
                <a:r>
                  <a:rPr kumimoji="1" lang="zh-CN" altLang="en-US" sz="1900" dirty="0">
                    <a:solidFill>
                      <a:srgbClr val="FFFFFF"/>
                    </a:solidFill>
                  </a:rPr>
                  <a:t>粒子中一切势能和动能的总和，其变化用</a:t>
                </a:r>
                <a14:m>
                  <m:oMath xmlns:m="http://schemas.openxmlformats.org/officeDocument/2006/math">
                    <m:r>
                      <a:rPr kumimoji="1" lang="zh-CN" altLang="en-US" sz="1900" i="1">
                        <a:solidFill>
                          <a:srgbClr val="FFFFFF"/>
                        </a:solidFill>
                        <a:latin typeface="Cambria Math" panose="02040503050406030204" pitchFamily="18" charset="0"/>
                      </a:rPr>
                      <m:t>∆</m:t>
                    </m:r>
                    <m:r>
                      <a:rPr kumimoji="1" lang="en-US" altLang="zh-CN" sz="1900" i="1">
                        <a:solidFill>
                          <a:srgbClr val="FFFFFF"/>
                        </a:solidFill>
                        <a:latin typeface="Cambria Math" panose="02040503050406030204" pitchFamily="18" charset="0"/>
                      </a:rPr>
                      <m:t>𝐸</m:t>
                    </m:r>
                    <m:r>
                      <a:rPr kumimoji="1" lang="en-US" altLang="zh-CN" sz="1900" b="0" i="1" smtClean="0">
                        <a:solidFill>
                          <a:srgbClr val="FFFFFF"/>
                        </a:solidFill>
                        <a:latin typeface="Cambria Math" panose="02040503050406030204" pitchFamily="18" charset="0"/>
                      </a:rPr>
                      <m:t>/</m:t>
                    </m:r>
                  </m:oMath>
                </a14:m>
                <a:r>
                  <a:rPr kumimoji="1" lang="zh-CN" altLang="en-US" sz="1900" dirty="0">
                    <a:solidFill>
                      <a:srgbClr val="FFFFFF"/>
                    </a:solidFill>
                  </a:rPr>
                  <a:t>或者</a:t>
                </a:r>
                <a14:m>
                  <m:oMath xmlns:m="http://schemas.openxmlformats.org/officeDocument/2006/math">
                    <m:r>
                      <a:rPr kumimoji="1" lang="zh-CN" altLang="en-US" sz="1900" i="1" dirty="0" smtClean="0">
                        <a:solidFill>
                          <a:srgbClr val="FFFFFF"/>
                        </a:solidFill>
                        <a:latin typeface="Cambria Math" panose="02040503050406030204" pitchFamily="18" charset="0"/>
                      </a:rPr>
                      <m:t>∆</m:t>
                    </m:r>
                    <m:r>
                      <a:rPr kumimoji="1" lang="en-US" altLang="zh-CN" sz="1900" b="0" i="1" dirty="0" smtClean="0">
                        <a:solidFill>
                          <a:srgbClr val="FFFFFF"/>
                        </a:solidFill>
                        <a:latin typeface="Cambria Math" panose="02040503050406030204" pitchFamily="18" charset="0"/>
                      </a:rPr>
                      <m:t>𝑈</m:t>
                    </m:r>
                  </m:oMath>
                </a14:m>
                <a:r>
                  <a:rPr kumimoji="1" lang="zh-CN" altLang="en-US" sz="1900" dirty="0">
                    <a:solidFill>
                      <a:srgbClr val="FFFFFF"/>
                    </a:solidFill>
                  </a:rPr>
                  <a:t>表示</a:t>
                </a:r>
                <a:endParaRPr kumimoji="1" lang="en-US" altLang="zh-CN" sz="1900" dirty="0">
                  <a:solidFill>
                    <a:srgbClr val="FFFFFF"/>
                  </a:solidFill>
                </a:endParaRPr>
              </a:p>
              <a:p>
                <a:pPr>
                  <a:lnSpc>
                    <a:spcPct val="90000"/>
                  </a:lnSpc>
                </a:pPr>
                <a14:m>
                  <m:oMath xmlns:m="http://schemas.openxmlformats.org/officeDocument/2006/math">
                    <m:r>
                      <a:rPr kumimoji="1" lang="zh-CN" altLang="en-US" sz="1900" i="1" dirty="0">
                        <a:solidFill>
                          <a:srgbClr val="FFFFFF"/>
                        </a:solidFill>
                        <a:latin typeface="Cambria Math" panose="02040503050406030204" pitchFamily="18" charset="0"/>
                      </a:rPr>
                      <m:t>热力学</m:t>
                    </m:r>
                    <m:r>
                      <a:rPr kumimoji="1" lang="zh-CN" altLang="en-US" sz="1900" i="1" dirty="0">
                        <a:solidFill>
                          <a:srgbClr val="FFFFFF"/>
                        </a:solidFill>
                        <a:latin typeface="Cambria Math" panose="02040503050406030204" pitchFamily="18" charset="0"/>
                      </a:rPr>
                      <m:t>第一定律</m:t>
                    </m:r>
                    <m:r>
                      <a:rPr kumimoji="1" lang="en-US" altLang="zh-CN" sz="1900" i="1" dirty="0" smtClean="0">
                        <a:solidFill>
                          <a:srgbClr val="FFFFFF"/>
                        </a:solidFill>
                        <a:latin typeface="Cambria Math" panose="02040503050406030204" pitchFamily="18" charset="0"/>
                      </a:rPr>
                      <m:t>—</m:t>
                    </m:r>
                    <m:r>
                      <a:rPr kumimoji="1" lang="zh-CN" altLang="en-US" sz="1900" i="1">
                        <a:solidFill>
                          <a:srgbClr val="FFFFFF"/>
                        </a:solidFill>
                        <a:latin typeface="Cambria Math" panose="02040503050406030204" pitchFamily="18" charset="0"/>
                      </a:rPr>
                      <m:t>∆</m:t>
                    </m:r>
                    <m:r>
                      <a:rPr kumimoji="1" lang="en-US" altLang="zh-CN" sz="1900" i="1">
                        <a:solidFill>
                          <a:srgbClr val="FFFFFF"/>
                        </a:solidFill>
                        <a:latin typeface="Cambria Math" panose="02040503050406030204" pitchFamily="18" charset="0"/>
                      </a:rPr>
                      <m:t>𝐸</m:t>
                    </m:r>
                  </m:oMath>
                </a14:m>
                <a:r>
                  <a:rPr kumimoji="1" lang="en-US" altLang="zh-CN" sz="1900" dirty="0">
                    <a:solidFill>
                      <a:srgbClr val="FFFFFF"/>
                    </a:solidFill>
                  </a:rPr>
                  <a:t>=</a:t>
                </a:r>
                <a:r>
                  <a:rPr kumimoji="1" lang="en-US" altLang="zh-CN" sz="1900" dirty="0" err="1">
                    <a:solidFill>
                      <a:srgbClr val="FFFFFF"/>
                    </a:solidFill>
                  </a:rPr>
                  <a:t>q+w</a:t>
                </a:r>
                <a:r>
                  <a:rPr kumimoji="1" lang="zh-CN" altLang="en-US" sz="1900" dirty="0">
                    <a:solidFill>
                      <a:srgbClr val="FFFFFF"/>
                    </a:solidFill>
                  </a:rPr>
                  <a:t>， </a:t>
                </a:r>
                <a:r>
                  <a:rPr kumimoji="1" lang="en-US" altLang="zh-CN" sz="1900" dirty="0">
                    <a:solidFill>
                      <a:srgbClr val="FFFFFF"/>
                    </a:solidFill>
                  </a:rPr>
                  <a:t>q</a:t>
                </a:r>
                <a:r>
                  <a:rPr kumimoji="1" lang="zh-CN" altLang="en-US" sz="1900" dirty="0">
                    <a:solidFill>
                      <a:srgbClr val="FFFFFF"/>
                    </a:solidFill>
                  </a:rPr>
                  <a:t>是热能，</a:t>
                </a:r>
                <a:r>
                  <a:rPr kumimoji="1" lang="en-US" altLang="zh-CN" sz="1900" dirty="0">
                    <a:solidFill>
                      <a:srgbClr val="FFFFFF"/>
                    </a:solidFill>
                  </a:rPr>
                  <a:t>w</a:t>
                </a:r>
                <a:r>
                  <a:rPr kumimoji="1" lang="zh-CN" altLang="en-US" sz="1900" dirty="0">
                    <a:solidFill>
                      <a:srgbClr val="FFFFFF"/>
                    </a:solidFill>
                  </a:rPr>
                  <a:t>是外部做功</a:t>
                </a:r>
                <a:endParaRPr kumimoji="1" lang="en-US" altLang="zh-CN" sz="1900" dirty="0">
                  <a:solidFill>
                    <a:srgbClr val="FFFFFF"/>
                  </a:solidFill>
                </a:endParaRPr>
              </a:p>
              <a:p>
                <a:pPr>
                  <a:lnSpc>
                    <a:spcPct val="90000"/>
                  </a:lnSpc>
                </a:pPr>
                <a:r>
                  <a:rPr kumimoji="1" lang="zh-CN" altLang="en-US" sz="1900" dirty="0">
                    <a:solidFill>
                      <a:srgbClr val="FFFFFF"/>
                    </a:solidFill>
                  </a:rPr>
                  <a:t>系统向环境传递能量</a:t>
                </a:r>
                <a:r>
                  <a:rPr kumimoji="1" lang="en-US" altLang="zh-CN" sz="1900" dirty="0">
                    <a:solidFill>
                      <a:srgbClr val="FFFFFF"/>
                    </a:solidFill>
                  </a:rPr>
                  <a:t>—</a:t>
                </a:r>
                <a14:m>
                  <m:oMath xmlns:m="http://schemas.openxmlformats.org/officeDocument/2006/math">
                    <m:r>
                      <a:rPr kumimoji="1" lang="zh-CN" altLang="en-US" sz="1900" i="1">
                        <a:solidFill>
                          <a:srgbClr val="FFFFFF"/>
                        </a:solidFill>
                        <a:latin typeface="Cambria Math" panose="02040503050406030204" pitchFamily="18" charset="0"/>
                      </a:rPr>
                      <m:t>∆</m:t>
                    </m:r>
                    <m:r>
                      <a:rPr kumimoji="1" lang="en-US" altLang="zh-CN" sz="1900" i="1">
                        <a:solidFill>
                          <a:srgbClr val="FFFFFF"/>
                        </a:solidFill>
                        <a:latin typeface="Cambria Math" panose="02040503050406030204" pitchFamily="18" charset="0"/>
                      </a:rPr>
                      <m:t>𝐸</m:t>
                    </m:r>
                    <m:r>
                      <a:rPr kumimoji="1" lang="zh-CN" altLang="en-US" sz="1900" i="1">
                        <a:solidFill>
                          <a:srgbClr val="FFFFFF"/>
                        </a:solidFill>
                        <a:latin typeface="Cambria Math" panose="02040503050406030204" pitchFamily="18" charset="0"/>
                      </a:rPr>
                      <m:t>为负值</m:t>
                    </m:r>
                  </m:oMath>
                </a14:m>
                <a:endParaRPr kumimoji="1" lang="en-US" altLang="zh-CN" sz="1900" dirty="0">
                  <a:solidFill>
                    <a:srgbClr val="FFFFFF"/>
                  </a:solidFill>
                </a:endParaRPr>
              </a:p>
              <a:p>
                <a:pPr>
                  <a:lnSpc>
                    <a:spcPct val="90000"/>
                  </a:lnSpc>
                </a:pPr>
                <a:r>
                  <a:rPr kumimoji="1" lang="zh-CN" altLang="en-US" sz="1900" dirty="0">
                    <a:solidFill>
                      <a:srgbClr val="FFFFFF"/>
                    </a:solidFill>
                  </a:rPr>
                  <a:t>环境向系统传递能量</a:t>
                </a:r>
                <a:r>
                  <a:rPr kumimoji="1" lang="en-US" altLang="zh-CN" sz="1900" dirty="0">
                    <a:solidFill>
                      <a:srgbClr val="FFFFFF"/>
                    </a:solidFill>
                  </a:rPr>
                  <a:t>—</a:t>
                </a:r>
                <a14:m>
                  <m:oMath xmlns:m="http://schemas.openxmlformats.org/officeDocument/2006/math">
                    <m:r>
                      <a:rPr kumimoji="1" lang="zh-CN" altLang="en-US" sz="1900" i="1">
                        <a:solidFill>
                          <a:srgbClr val="FFFFFF"/>
                        </a:solidFill>
                        <a:latin typeface="Cambria Math" panose="02040503050406030204" pitchFamily="18" charset="0"/>
                      </a:rPr>
                      <m:t>∆</m:t>
                    </m:r>
                    <m:r>
                      <a:rPr kumimoji="1" lang="en-US" altLang="zh-CN" sz="1900" i="1">
                        <a:solidFill>
                          <a:srgbClr val="FFFFFF"/>
                        </a:solidFill>
                        <a:latin typeface="Cambria Math" panose="02040503050406030204" pitchFamily="18" charset="0"/>
                      </a:rPr>
                      <m:t>𝐸</m:t>
                    </m:r>
                    <m:r>
                      <a:rPr kumimoji="1" lang="zh-CN" altLang="en-US" sz="1900" i="1">
                        <a:solidFill>
                          <a:srgbClr val="FFFFFF"/>
                        </a:solidFill>
                        <a:latin typeface="Cambria Math" panose="02040503050406030204" pitchFamily="18" charset="0"/>
                      </a:rPr>
                      <m:t>为正值</m:t>
                    </m:r>
                    <m:r>
                      <a:rPr kumimoji="1" lang="zh-CN" altLang="en-US" sz="1900" b="0" i="1">
                        <a:solidFill>
                          <a:srgbClr val="FFFFFF"/>
                        </a:solidFill>
                        <a:latin typeface="Cambria Math" panose="02040503050406030204" pitchFamily="18" charset="0"/>
                      </a:rPr>
                      <m:t> </m:t>
                    </m:r>
                  </m:oMath>
                </a14:m>
                <a:endParaRPr kumimoji="1" lang="zh-CN" altLang="en-US" sz="1900" dirty="0">
                  <a:solidFill>
                    <a:srgbClr val="FFFFFF"/>
                  </a:solidFill>
                </a:endParaRPr>
              </a:p>
            </p:txBody>
          </p:sp>
        </mc:Choice>
        <mc:Fallback>
          <p:sp>
            <p:nvSpPr>
              <p:cNvPr id="3" name="内容占位符 2">
                <a:extLst>
                  <a:ext uri="{FF2B5EF4-FFF2-40B4-BE49-F238E27FC236}">
                    <a16:creationId xmlns:a16="http://schemas.microsoft.com/office/drawing/2014/main" id="{A711255F-FE2D-954B-B963-526FBF1EC828}"/>
                  </a:ext>
                </a:extLst>
              </p:cNvPr>
              <p:cNvSpPr>
                <a:spLocks noGrp="1" noRot="1" noChangeAspect="1" noMove="1" noResize="1" noEditPoints="1" noAdjustHandles="1" noChangeArrowheads="1" noChangeShapeType="1" noTextEdit="1"/>
              </p:cNvSpPr>
              <p:nvPr>
                <p:ph idx="1"/>
              </p:nvPr>
            </p:nvSpPr>
            <p:spPr>
              <a:xfrm>
                <a:off x="487029" y="2251587"/>
                <a:ext cx="5960114" cy="4203700"/>
              </a:xfrm>
              <a:blipFill>
                <a:blip r:embed="rId4"/>
                <a:stretch>
                  <a:fillRect l="-213" t="-3012" r="-2766"/>
                </a:stretch>
              </a:blipFill>
            </p:spPr>
            <p:txBody>
              <a:bodyPr/>
              <a:lstStyle/>
              <a:p>
                <a:r>
                  <a:rPr lang="zh-CN" altLang="en-US">
                    <a:noFill/>
                  </a:rPr>
                  <a:t> </a:t>
                </a:r>
              </a:p>
            </p:txBody>
          </p:sp>
        </mc:Fallback>
      </mc:AlternateContent>
      <p:sp>
        <p:nvSpPr>
          <p:cNvPr id="5" name="文本框 4">
            <a:extLst>
              <a:ext uri="{FF2B5EF4-FFF2-40B4-BE49-F238E27FC236}">
                <a16:creationId xmlns:a16="http://schemas.microsoft.com/office/drawing/2014/main" id="{3366D1C2-31F2-1C4F-88BC-EDA84E255F01}"/>
              </a:ext>
            </a:extLst>
          </p:cNvPr>
          <p:cNvSpPr txBox="1"/>
          <p:nvPr/>
        </p:nvSpPr>
        <p:spPr>
          <a:xfrm>
            <a:off x="7276933" y="3059668"/>
            <a:ext cx="4969485" cy="369332"/>
          </a:xfrm>
          <a:prstGeom prst="rect">
            <a:avLst/>
          </a:prstGeom>
          <a:noFill/>
        </p:spPr>
        <p:txBody>
          <a:bodyPr wrap="square" rtlCol="0">
            <a:spAutoFit/>
          </a:bodyPr>
          <a:lstStyle/>
          <a:p>
            <a:r>
              <a:rPr kumimoji="1" lang="zh-CN" altLang="en-US" dirty="0"/>
              <a:t>图中钠和氯气以及氯化钠为系统，容器为环境</a:t>
            </a:r>
          </a:p>
        </p:txBody>
      </p:sp>
      <p:pic>
        <p:nvPicPr>
          <p:cNvPr id="7" name="图片 6" descr="图片包含 图示&#10;&#10;描述已自动生成">
            <a:extLst>
              <a:ext uri="{FF2B5EF4-FFF2-40B4-BE49-F238E27FC236}">
                <a16:creationId xmlns:a16="http://schemas.microsoft.com/office/drawing/2014/main" id="{88E6E377-C561-DD40-8370-E849125B938E}"/>
              </a:ext>
            </a:extLst>
          </p:cNvPr>
          <p:cNvPicPr>
            <a:picLocks noChangeAspect="1"/>
          </p:cNvPicPr>
          <p:nvPr/>
        </p:nvPicPr>
        <p:blipFill>
          <a:blip r:embed="rId5"/>
          <a:stretch>
            <a:fillRect/>
          </a:stretch>
        </p:blipFill>
        <p:spPr>
          <a:xfrm>
            <a:off x="7111933" y="4202669"/>
            <a:ext cx="4970892" cy="2014950"/>
          </a:xfrm>
          <a:prstGeom prst="rect">
            <a:avLst/>
          </a:prstGeom>
        </p:spPr>
      </p:pic>
      <p:pic>
        <p:nvPicPr>
          <p:cNvPr id="13" name="图片 12">
            <a:extLst>
              <a:ext uri="{FF2B5EF4-FFF2-40B4-BE49-F238E27FC236}">
                <a16:creationId xmlns:a16="http://schemas.microsoft.com/office/drawing/2014/main" id="{189AB5CE-8E97-4740-A5B5-24E129708D55}"/>
              </a:ext>
            </a:extLst>
          </p:cNvPr>
          <p:cNvPicPr>
            <a:picLocks noChangeAspect="1"/>
          </p:cNvPicPr>
          <p:nvPr/>
        </p:nvPicPr>
        <p:blipFill>
          <a:blip r:embed="rId6"/>
          <a:stretch>
            <a:fillRect/>
          </a:stretch>
        </p:blipFill>
        <p:spPr>
          <a:xfrm>
            <a:off x="7819897" y="123658"/>
            <a:ext cx="3749803" cy="2812351"/>
          </a:xfrm>
          <a:prstGeom prst="rect">
            <a:avLst/>
          </a:prstGeom>
          <a:effectLst/>
        </p:spPr>
      </p:pic>
      <p:pic>
        <p:nvPicPr>
          <p:cNvPr id="9" name="音频 8">
            <a:hlinkClick r:id="" action="ppaction://media"/>
            <a:extLst>
              <a:ext uri="{FF2B5EF4-FFF2-40B4-BE49-F238E27FC236}">
                <a16:creationId xmlns:a16="http://schemas.microsoft.com/office/drawing/2014/main" id="{A566A4C7-23F5-384C-834A-FDAC060551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7255749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285336"/>
    </mc:Choice>
    <mc:Fallback>
      <p:transition spd="slow" advTm="285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171F9D7B-1884-2943-8396-EF1DC4D20248}"/>
              </a:ext>
            </a:extLst>
          </p:cNvPr>
          <p:cNvSpPr>
            <a:spLocks noGrp="1"/>
          </p:cNvSpPr>
          <p:nvPr>
            <p:ph type="title"/>
          </p:nvPr>
        </p:nvSpPr>
        <p:spPr>
          <a:xfrm>
            <a:off x="648931" y="629266"/>
            <a:ext cx="4166510" cy="1622321"/>
          </a:xfrm>
        </p:spPr>
        <p:txBody>
          <a:bodyPr>
            <a:normAutofit/>
          </a:bodyPr>
          <a:lstStyle/>
          <a:p>
            <a:r>
              <a:rPr kumimoji="1" lang="zh-CN" altLang="en-US">
                <a:solidFill>
                  <a:srgbClr val="EBEBEB"/>
                </a:solidFill>
              </a:rPr>
              <a:t>焓</a:t>
            </a:r>
            <a:r>
              <a:rPr kumimoji="1" lang="en-US" altLang="zh-CN">
                <a:solidFill>
                  <a:srgbClr val="EBEBEB"/>
                </a:solidFill>
              </a:rPr>
              <a:t>—enthalpy</a:t>
            </a:r>
            <a:endParaRPr kumimoji="1" lang="zh-CN" altLang="en-US">
              <a:solidFill>
                <a:srgbClr val="EBEBEB"/>
              </a:solidFill>
            </a:endParaRPr>
          </a:p>
        </p:txBody>
      </p:sp>
      <p:sp>
        <p:nvSpPr>
          <p:cNvPr id="12"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4" name="Freeform: Shape 13">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sp>
        <p:nvSpPr>
          <p:cNvPr id="16" name="Rectangle 15">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AB6AF94E-2251-9247-9FB5-9956686D2DE7}"/>
                  </a:ext>
                </a:extLst>
              </p:cNvPr>
              <p:cNvSpPr>
                <a:spLocks noGrp="1"/>
              </p:cNvSpPr>
              <p:nvPr>
                <p:ph idx="1"/>
              </p:nvPr>
            </p:nvSpPr>
            <p:spPr>
              <a:xfrm>
                <a:off x="639847" y="1981200"/>
                <a:ext cx="4557868" cy="3785419"/>
              </a:xfrm>
            </p:spPr>
            <p:txBody>
              <a:bodyPr>
                <a:noAutofit/>
              </a:bodyPr>
              <a:lstStyle/>
              <a:p>
                <a:pPr>
                  <a:lnSpc>
                    <a:spcPct val="90000"/>
                  </a:lnSpc>
                </a:pPr>
                <a:r>
                  <a:rPr kumimoji="1" lang="zh-CN" altLang="en-US" dirty="0">
                    <a:solidFill>
                      <a:srgbClr val="EBEBEB"/>
                    </a:solidFill>
                  </a:rPr>
                  <a:t>表示系统所含能量的参数</a:t>
                </a:r>
                <a:r>
                  <a:rPr kumimoji="1" lang="en-US" altLang="zh-CN" dirty="0">
                    <a:solidFill>
                      <a:srgbClr val="EBEBEB"/>
                    </a:solidFill>
                  </a:rPr>
                  <a:t>—</a:t>
                </a:r>
                <a:r>
                  <a:rPr kumimoji="1" lang="zh-CN" altLang="en-US" dirty="0">
                    <a:solidFill>
                      <a:srgbClr val="EBEBEB"/>
                    </a:solidFill>
                  </a:rPr>
                  <a:t>用</a:t>
                </a:r>
                <a:r>
                  <a:rPr kumimoji="1" lang="en-US" altLang="zh-CN" dirty="0">
                    <a:solidFill>
                      <a:srgbClr val="EBEBEB"/>
                    </a:solidFill>
                  </a:rPr>
                  <a:t>H</a:t>
                </a:r>
                <a:r>
                  <a:rPr kumimoji="1" lang="zh-CN" altLang="en-US" dirty="0">
                    <a:solidFill>
                      <a:srgbClr val="EBEBEB"/>
                    </a:solidFill>
                  </a:rPr>
                  <a:t>表示</a:t>
                </a:r>
                <a:endParaRPr kumimoji="1" lang="en-US" altLang="zh-CN" dirty="0">
                  <a:solidFill>
                    <a:srgbClr val="EBEBEB"/>
                  </a:solidFill>
                </a:endParaRPr>
              </a:p>
              <a:p>
                <a:pPr>
                  <a:lnSpc>
                    <a:spcPct val="90000"/>
                  </a:lnSpc>
                </a:pPr>
                <a:r>
                  <a:rPr kumimoji="1" lang="zh-CN" altLang="en-US" dirty="0">
                    <a:solidFill>
                      <a:srgbClr val="EBEBEB"/>
                    </a:solidFill>
                  </a:rPr>
                  <a:t>焓变用</a:t>
                </a:r>
                <a14:m>
                  <m:oMath xmlns:m="http://schemas.openxmlformats.org/officeDocument/2006/math">
                    <m:r>
                      <a:rPr kumimoji="1" lang="zh-CN" altLang="en-US" i="1">
                        <a:solidFill>
                          <a:srgbClr val="EBEBEB"/>
                        </a:solidFill>
                        <a:latin typeface="Cambria Math" panose="02040503050406030204" pitchFamily="18" charset="0"/>
                      </a:rPr>
                      <m:t>∆</m:t>
                    </m:r>
                  </m:oMath>
                </a14:m>
                <a:r>
                  <a:rPr kumimoji="1" lang="en-US" altLang="zh-CN" dirty="0">
                    <a:solidFill>
                      <a:srgbClr val="EBEBEB"/>
                    </a:solidFill>
                  </a:rPr>
                  <a:t>H</a:t>
                </a:r>
                <a:r>
                  <a:rPr kumimoji="1" lang="zh-CN" altLang="en-US" dirty="0">
                    <a:solidFill>
                      <a:srgbClr val="EBEBEB"/>
                    </a:solidFill>
                  </a:rPr>
                  <a:t>表示</a:t>
                </a:r>
                <a:r>
                  <a:rPr kumimoji="1" lang="en-US" altLang="zh-CN" dirty="0">
                    <a:solidFill>
                      <a:srgbClr val="EBEBEB"/>
                    </a:solidFill>
                  </a:rPr>
                  <a:t>—</a:t>
                </a:r>
                <a14:m>
                  <m:oMath xmlns:m="http://schemas.openxmlformats.org/officeDocument/2006/math">
                    <m:r>
                      <a:rPr kumimoji="1" lang="zh-CN" altLang="en-US" i="1">
                        <a:solidFill>
                          <a:srgbClr val="EBEBEB"/>
                        </a:solidFill>
                        <a:latin typeface="Cambria Math" panose="02040503050406030204" pitchFamily="18" charset="0"/>
                      </a:rPr>
                      <m:t>∆</m:t>
                    </m:r>
                  </m:oMath>
                </a14:m>
                <a:r>
                  <a:rPr kumimoji="1" lang="en-US" altLang="zh-CN" dirty="0">
                    <a:solidFill>
                      <a:srgbClr val="EBEBEB"/>
                    </a:solidFill>
                  </a:rPr>
                  <a:t>H=q</a:t>
                </a:r>
                <a:r>
                  <a:rPr kumimoji="1" lang="zh-CN" altLang="en-US" dirty="0">
                    <a:solidFill>
                      <a:srgbClr val="EBEBEB"/>
                    </a:solidFill>
                  </a:rPr>
                  <a:t>，</a:t>
                </a:r>
                <a:r>
                  <a:rPr kumimoji="1" lang="en-US" altLang="zh-CN" dirty="0">
                    <a:solidFill>
                      <a:srgbClr val="EBEBEB"/>
                    </a:solidFill>
                  </a:rPr>
                  <a:t>q</a:t>
                </a:r>
                <a:r>
                  <a:rPr kumimoji="1" lang="zh-CN" altLang="en-US" dirty="0">
                    <a:solidFill>
                      <a:srgbClr val="EBEBEB"/>
                    </a:solidFill>
                  </a:rPr>
                  <a:t>为热能</a:t>
                </a:r>
                <a:endParaRPr kumimoji="1" lang="en-US" altLang="zh-CN" dirty="0">
                  <a:solidFill>
                    <a:srgbClr val="EBEBEB"/>
                  </a:solidFill>
                </a:endParaRPr>
              </a:p>
              <a:p>
                <a:pPr>
                  <a:lnSpc>
                    <a:spcPct val="90000"/>
                  </a:lnSpc>
                </a:pPr>
                <a:r>
                  <a:rPr kumimoji="1" lang="zh-CN" altLang="en-US" dirty="0">
                    <a:solidFill>
                      <a:srgbClr val="EBEBEB"/>
                    </a:solidFill>
                  </a:rPr>
                  <a:t>化学中焓变等于反应前后系统的能量变化</a:t>
                </a:r>
                <a:endParaRPr kumimoji="1" lang="en-US" altLang="zh-CN" dirty="0">
                  <a:solidFill>
                    <a:srgbClr val="EBEBEB"/>
                  </a:solidFill>
                </a:endParaRPr>
              </a:p>
              <a:p>
                <a:pPr>
                  <a:lnSpc>
                    <a:spcPct val="90000"/>
                  </a:lnSpc>
                </a:pPr>
                <a14:m>
                  <m:oMath xmlns:m="http://schemas.openxmlformats.org/officeDocument/2006/math">
                    <m:r>
                      <a:rPr kumimoji="1" lang="zh-CN" altLang="en-US" i="1">
                        <a:solidFill>
                          <a:srgbClr val="EBEBEB"/>
                        </a:solidFill>
                        <a:latin typeface="Cambria Math" panose="02040503050406030204" pitchFamily="18" charset="0"/>
                      </a:rPr>
                      <m:t>∆</m:t>
                    </m:r>
                    <m:r>
                      <a:rPr kumimoji="1" lang="en-US" altLang="zh-CN" b="0" i="1">
                        <a:solidFill>
                          <a:srgbClr val="EBEBEB"/>
                        </a:solidFill>
                        <a:latin typeface="Cambria Math" panose="02040503050406030204" pitchFamily="18" charset="0"/>
                      </a:rPr>
                      <m:t>𝐻</m:t>
                    </m:r>
                    <m:r>
                      <a:rPr kumimoji="1" lang="en-US" altLang="zh-CN" b="0" i="1">
                        <a:solidFill>
                          <a:srgbClr val="EBEBEB"/>
                        </a:solidFill>
                        <a:latin typeface="Cambria Math" panose="02040503050406030204" pitchFamily="18" charset="0"/>
                      </a:rPr>
                      <m:t>=</m:t>
                    </m:r>
                    <m:sSub>
                      <m:sSubPr>
                        <m:ctrlPr>
                          <a:rPr kumimoji="1" lang="en-US" altLang="zh-CN" b="0" i="1">
                            <a:solidFill>
                              <a:srgbClr val="EBEBEB"/>
                            </a:solidFill>
                            <a:latin typeface="Cambria Math" panose="02040503050406030204" pitchFamily="18" charset="0"/>
                          </a:rPr>
                        </m:ctrlPr>
                      </m:sSubPr>
                      <m:e>
                        <m:r>
                          <a:rPr kumimoji="1" lang="en-US" altLang="zh-CN" b="0" i="1">
                            <a:solidFill>
                              <a:srgbClr val="EBEBEB"/>
                            </a:solidFill>
                            <a:latin typeface="Cambria Math" panose="02040503050406030204" pitchFamily="18" charset="0"/>
                          </a:rPr>
                          <m:t>𝐻</m:t>
                        </m:r>
                      </m:e>
                      <m:sub>
                        <m:r>
                          <a:rPr kumimoji="1" lang="en-US" altLang="zh-CN" b="0" i="1">
                            <a:solidFill>
                              <a:srgbClr val="EBEBEB"/>
                            </a:solidFill>
                            <a:latin typeface="Cambria Math" panose="02040503050406030204" pitchFamily="18" charset="0"/>
                          </a:rPr>
                          <m:t>𝑝𝑟𝑜𝑑𝑢𝑐𝑡</m:t>
                        </m:r>
                      </m:sub>
                    </m:sSub>
                    <m:r>
                      <a:rPr kumimoji="1" lang="en-US" altLang="zh-CN" b="0" i="1">
                        <a:solidFill>
                          <a:srgbClr val="EBEBEB"/>
                        </a:solidFill>
                        <a:latin typeface="Cambria Math" panose="02040503050406030204" pitchFamily="18" charset="0"/>
                      </a:rPr>
                      <m:t>−</m:t>
                    </m:r>
                    <m:sSub>
                      <m:sSubPr>
                        <m:ctrlPr>
                          <a:rPr kumimoji="1" lang="en-US" altLang="zh-CN" b="0" i="1">
                            <a:solidFill>
                              <a:srgbClr val="EBEBEB"/>
                            </a:solidFill>
                            <a:latin typeface="Cambria Math" panose="02040503050406030204" pitchFamily="18" charset="0"/>
                          </a:rPr>
                        </m:ctrlPr>
                      </m:sSubPr>
                      <m:e>
                        <m:r>
                          <a:rPr kumimoji="1" lang="en-US" altLang="zh-CN" b="0" i="1">
                            <a:solidFill>
                              <a:srgbClr val="EBEBEB"/>
                            </a:solidFill>
                            <a:latin typeface="Cambria Math" panose="02040503050406030204" pitchFamily="18" charset="0"/>
                          </a:rPr>
                          <m:t>𝐻</m:t>
                        </m:r>
                      </m:e>
                      <m:sub>
                        <m:r>
                          <a:rPr kumimoji="1" lang="en-US" altLang="zh-CN" b="0" i="1">
                            <a:solidFill>
                              <a:srgbClr val="EBEBEB"/>
                            </a:solidFill>
                            <a:latin typeface="Cambria Math" panose="02040503050406030204" pitchFamily="18" charset="0"/>
                          </a:rPr>
                          <m:t>𝑟𝑒𝑎𝑐𝑡𝑎𝑛𝑡</m:t>
                        </m:r>
                      </m:sub>
                    </m:sSub>
                  </m:oMath>
                </a14:m>
                <a:endParaRPr kumimoji="1" lang="en-US" altLang="zh-CN" dirty="0">
                  <a:solidFill>
                    <a:srgbClr val="EBEBEB"/>
                  </a:solidFill>
                </a:endParaRPr>
              </a:p>
              <a:p>
                <a:pPr>
                  <a:lnSpc>
                    <a:spcPct val="90000"/>
                  </a:lnSpc>
                </a:pPr>
                <a:r>
                  <a:rPr kumimoji="1" lang="zh-CN" altLang="en-US" dirty="0">
                    <a:solidFill>
                      <a:srgbClr val="EBEBEB"/>
                    </a:solidFill>
                  </a:rPr>
                  <a:t>焓变为正值为吸热反应（</a:t>
                </a:r>
                <a:r>
                  <a:rPr kumimoji="1" lang="en-US" altLang="zh-CN" dirty="0">
                    <a:solidFill>
                      <a:srgbClr val="EBEBEB"/>
                    </a:solidFill>
                  </a:rPr>
                  <a:t>endothermic</a:t>
                </a:r>
                <a:r>
                  <a:rPr kumimoji="1" lang="zh-CN" altLang="en-US" dirty="0">
                    <a:solidFill>
                      <a:srgbClr val="EBEBEB"/>
                    </a:solidFill>
                  </a:rPr>
                  <a:t> </a:t>
                </a:r>
                <a:r>
                  <a:rPr kumimoji="1" lang="en-US" altLang="zh-CN" dirty="0">
                    <a:solidFill>
                      <a:srgbClr val="EBEBEB"/>
                    </a:solidFill>
                  </a:rPr>
                  <a:t>reaction</a:t>
                </a:r>
                <a:r>
                  <a:rPr kumimoji="1" lang="zh-CN" altLang="en-US" dirty="0">
                    <a:solidFill>
                      <a:srgbClr val="EBEBEB"/>
                    </a:solidFill>
                  </a:rPr>
                  <a:t>）</a:t>
                </a:r>
                <a:r>
                  <a:rPr kumimoji="1" lang="en-US" altLang="zh-CN" dirty="0">
                    <a:solidFill>
                      <a:srgbClr val="EBEBEB"/>
                    </a:solidFill>
                  </a:rPr>
                  <a:t>—</a:t>
                </a:r>
                <a:r>
                  <a:rPr kumimoji="1" lang="zh-CN" altLang="en-US" dirty="0">
                    <a:solidFill>
                      <a:srgbClr val="EBEBEB"/>
                    </a:solidFill>
                  </a:rPr>
                  <a:t>从环境吸收能量，反应物能量低于生成物能量</a:t>
                </a:r>
                <a:endParaRPr kumimoji="1" lang="en-US" altLang="zh-CN" dirty="0">
                  <a:solidFill>
                    <a:srgbClr val="EBEBEB"/>
                  </a:solidFill>
                </a:endParaRPr>
              </a:p>
              <a:p>
                <a:pPr>
                  <a:lnSpc>
                    <a:spcPct val="90000"/>
                  </a:lnSpc>
                </a:pPr>
                <a:r>
                  <a:rPr kumimoji="1" lang="zh-CN" altLang="en-US" dirty="0">
                    <a:solidFill>
                      <a:srgbClr val="EBEBEB"/>
                    </a:solidFill>
                  </a:rPr>
                  <a:t>焓变为负值为吸热反应（</a:t>
                </a:r>
                <a:r>
                  <a:rPr kumimoji="1" lang="en-US" altLang="zh-CN" dirty="0">
                    <a:solidFill>
                      <a:srgbClr val="EBEBEB"/>
                    </a:solidFill>
                  </a:rPr>
                  <a:t>exothermic</a:t>
                </a:r>
                <a:r>
                  <a:rPr kumimoji="1" lang="zh-CN" altLang="en-US" dirty="0">
                    <a:solidFill>
                      <a:srgbClr val="EBEBEB"/>
                    </a:solidFill>
                  </a:rPr>
                  <a:t> </a:t>
                </a:r>
                <a:r>
                  <a:rPr kumimoji="1" lang="en-US" altLang="zh-CN" dirty="0">
                    <a:solidFill>
                      <a:srgbClr val="EBEBEB"/>
                    </a:solidFill>
                  </a:rPr>
                  <a:t>reaction</a:t>
                </a:r>
                <a:r>
                  <a:rPr kumimoji="1" lang="zh-CN" altLang="en-US" dirty="0">
                    <a:solidFill>
                      <a:srgbClr val="EBEBEB"/>
                    </a:solidFill>
                  </a:rPr>
                  <a:t>）</a:t>
                </a:r>
                <a:r>
                  <a:rPr kumimoji="1" lang="en-US" altLang="zh-CN" dirty="0">
                    <a:solidFill>
                      <a:srgbClr val="EBEBEB"/>
                    </a:solidFill>
                  </a:rPr>
                  <a:t>—</a:t>
                </a:r>
                <a:r>
                  <a:rPr kumimoji="1" lang="zh-CN" altLang="en-US" dirty="0">
                    <a:solidFill>
                      <a:srgbClr val="EBEBEB"/>
                    </a:solidFill>
                  </a:rPr>
                  <a:t>对环境发出能量，反应物能量高于生成物能量</a:t>
                </a:r>
                <a:endParaRPr kumimoji="1" lang="en-US" altLang="zh-CN" dirty="0">
                  <a:solidFill>
                    <a:srgbClr val="EBEBEB"/>
                  </a:solidFill>
                </a:endParaRPr>
              </a:p>
              <a:p>
                <a:pPr>
                  <a:lnSpc>
                    <a:spcPct val="90000"/>
                  </a:lnSpc>
                </a:pPr>
                <a:endParaRPr kumimoji="1" lang="zh-CN" altLang="en-US" dirty="0">
                  <a:solidFill>
                    <a:srgbClr val="EBEBEB"/>
                  </a:solidFill>
                </a:endParaRPr>
              </a:p>
            </p:txBody>
          </p:sp>
        </mc:Choice>
        <mc:Fallback xmlns="">
          <p:sp>
            <p:nvSpPr>
              <p:cNvPr id="3" name="内容占位符 2">
                <a:extLst>
                  <a:ext uri="{FF2B5EF4-FFF2-40B4-BE49-F238E27FC236}">
                    <a16:creationId xmlns:a16="http://schemas.microsoft.com/office/drawing/2014/main" id="{AB6AF94E-2251-9247-9FB5-9956686D2DE7}"/>
                  </a:ext>
                </a:extLst>
              </p:cNvPr>
              <p:cNvSpPr>
                <a:spLocks noGrp="1" noRot="1" noChangeAspect="1" noMove="1" noResize="1" noEditPoints="1" noAdjustHandles="1" noChangeArrowheads="1" noChangeShapeType="1" noTextEdit="1"/>
              </p:cNvSpPr>
              <p:nvPr>
                <p:ph idx="1"/>
              </p:nvPr>
            </p:nvSpPr>
            <p:spPr>
              <a:xfrm>
                <a:off x="639847" y="1981200"/>
                <a:ext cx="4557868" cy="3785419"/>
              </a:xfrm>
              <a:blipFill>
                <a:blip r:embed="rId4"/>
                <a:stretch>
                  <a:fillRect l="-556" t="-2341" r="-1111" b="-16388"/>
                </a:stretch>
              </a:blipFill>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3169F373-8DFB-D34C-81F7-E6B8A5DA263E}"/>
              </a:ext>
            </a:extLst>
          </p:cNvPr>
          <p:cNvPicPr>
            <a:picLocks noChangeAspect="1"/>
          </p:cNvPicPr>
          <p:nvPr/>
        </p:nvPicPr>
        <p:blipFill>
          <a:blip r:embed="rId5"/>
          <a:stretch>
            <a:fillRect/>
          </a:stretch>
        </p:blipFill>
        <p:spPr>
          <a:xfrm>
            <a:off x="6147801" y="3407974"/>
            <a:ext cx="5449889" cy="2738569"/>
          </a:xfrm>
          <a:prstGeom prst="rect">
            <a:avLst/>
          </a:prstGeom>
          <a:effectLst/>
        </p:spPr>
      </p:pic>
      <p:sp>
        <p:nvSpPr>
          <p:cNvPr id="6" name="文本框 5">
            <a:extLst>
              <a:ext uri="{FF2B5EF4-FFF2-40B4-BE49-F238E27FC236}">
                <a16:creationId xmlns:a16="http://schemas.microsoft.com/office/drawing/2014/main" id="{55C4AF69-4543-884E-90FA-DDC6FD0877F8}"/>
              </a:ext>
            </a:extLst>
          </p:cNvPr>
          <p:cNvSpPr txBox="1"/>
          <p:nvPr/>
        </p:nvSpPr>
        <p:spPr>
          <a:xfrm>
            <a:off x="8318747" y="6304003"/>
            <a:ext cx="1107996" cy="369332"/>
          </a:xfrm>
          <a:prstGeom prst="rect">
            <a:avLst/>
          </a:prstGeom>
          <a:noFill/>
        </p:spPr>
        <p:txBody>
          <a:bodyPr wrap="none" rtlCol="0">
            <a:spAutoFit/>
          </a:bodyPr>
          <a:lstStyle/>
          <a:p>
            <a:r>
              <a:rPr kumimoji="1" lang="zh-CN" altLang="en-US" dirty="0"/>
              <a:t>放热反应</a:t>
            </a:r>
          </a:p>
        </p:txBody>
      </p:sp>
      <p:pic>
        <p:nvPicPr>
          <p:cNvPr id="8" name="图片 7" descr="图示&#10;&#10;描述已自动生成">
            <a:extLst>
              <a:ext uri="{FF2B5EF4-FFF2-40B4-BE49-F238E27FC236}">
                <a16:creationId xmlns:a16="http://schemas.microsoft.com/office/drawing/2014/main" id="{3571C790-523F-F743-A2C0-67C9961F55FD}"/>
              </a:ext>
            </a:extLst>
          </p:cNvPr>
          <p:cNvPicPr>
            <a:picLocks noChangeAspect="1"/>
          </p:cNvPicPr>
          <p:nvPr/>
        </p:nvPicPr>
        <p:blipFill>
          <a:blip r:embed="rId6"/>
          <a:stretch>
            <a:fillRect/>
          </a:stretch>
        </p:blipFill>
        <p:spPr>
          <a:xfrm>
            <a:off x="6096000" y="105625"/>
            <a:ext cx="5456153" cy="2738569"/>
          </a:xfrm>
          <a:prstGeom prst="rect">
            <a:avLst/>
          </a:prstGeom>
        </p:spPr>
      </p:pic>
      <p:sp>
        <p:nvSpPr>
          <p:cNvPr id="9" name="文本框 8">
            <a:extLst>
              <a:ext uri="{FF2B5EF4-FFF2-40B4-BE49-F238E27FC236}">
                <a16:creationId xmlns:a16="http://schemas.microsoft.com/office/drawing/2014/main" id="{B61A8F86-6E30-9748-BBB3-5E3A65529303}"/>
              </a:ext>
            </a:extLst>
          </p:cNvPr>
          <p:cNvSpPr txBox="1"/>
          <p:nvPr/>
        </p:nvSpPr>
        <p:spPr>
          <a:xfrm>
            <a:off x="8270078" y="2941418"/>
            <a:ext cx="1107996" cy="369332"/>
          </a:xfrm>
          <a:prstGeom prst="rect">
            <a:avLst/>
          </a:prstGeom>
          <a:noFill/>
        </p:spPr>
        <p:txBody>
          <a:bodyPr wrap="none" rtlCol="0">
            <a:spAutoFit/>
          </a:bodyPr>
          <a:lstStyle/>
          <a:p>
            <a:r>
              <a:rPr kumimoji="1" lang="zh-CN" altLang="en-US" dirty="0"/>
              <a:t>吸热反应</a:t>
            </a:r>
          </a:p>
        </p:txBody>
      </p:sp>
      <p:pic>
        <p:nvPicPr>
          <p:cNvPr id="4" name="音频 3">
            <a:hlinkClick r:id="" action="ppaction://media"/>
            <a:extLst>
              <a:ext uri="{FF2B5EF4-FFF2-40B4-BE49-F238E27FC236}">
                <a16:creationId xmlns:a16="http://schemas.microsoft.com/office/drawing/2014/main" id="{C0602F63-A8FB-174B-B038-D350039E4E1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80549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24913"/>
    </mc:Choice>
    <mc:Fallback xmlns="">
      <p:transition spd="slow" advTm="324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3FC718-FDE3-4EF7-921E-A5F374EAF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C1F23D76-61F8-6046-95D2-8A4C2015A026}"/>
              </a:ext>
            </a:extLst>
          </p:cNvPr>
          <p:cNvSpPr>
            <a:spLocks noGrp="1"/>
          </p:cNvSpPr>
          <p:nvPr>
            <p:ph type="title"/>
          </p:nvPr>
        </p:nvSpPr>
        <p:spPr>
          <a:xfrm>
            <a:off x="643770" y="-301752"/>
            <a:ext cx="3108626" cy="1444752"/>
          </a:xfrm>
        </p:spPr>
        <p:txBody>
          <a:bodyPr anchor="b">
            <a:normAutofit/>
          </a:bodyPr>
          <a:lstStyle/>
          <a:p>
            <a:r>
              <a:rPr kumimoji="1" lang="zh-CN" altLang="en-US" sz="4000" dirty="0">
                <a:solidFill>
                  <a:srgbClr val="EBEBEB"/>
                </a:solidFill>
              </a:rPr>
              <a:t>气体做功</a:t>
            </a:r>
          </a:p>
        </p:txBody>
      </p:sp>
      <p:sp>
        <p:nvSpPr>
          <p:cNvPr id="12" name="Freeform 11">
            <a:extLst>
              <a:ext uri="{FF2B5EF4-FFF2-40B4-BE49-F238E27FC236}">
                <a16:creationId xmlns:a16="http://schemas.microsoft.com/office/drawing/2014/main" id="{FAA0F719-3DC8-4F08-AD8F-5A845658C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16" name="Rectangle 15">
            <a:extLst>
              <a:ext uri="{FF2B5EF4-FFF2-40B4-BE49-F238E27FC236}">
                <a16:creationId xmlns:a16="http://schemas.microsoft.com/office/drawing/2014/main" id="{A4B31EAA-7423-46F7-9B90-4AB2B09C3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14" name="Freeform: Shape 13">
            <a:extLst>
              <a:ext uri="{FF2B5EF4-FFF2-40B4-BE49-F238E27FC236}">
                <a16:creationId xmlns:a16="http://schemas.microsoft.com/office/drawing/2014/main" id="{7DCB61BE-FA0F-4EFB-BE0E-268BAD8E3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747655" y="-586345"/>
            <a:ext cx="6858001" cy="8030691"/>
          </a:xfrm>
          <a:custGeom>
            <a:avLst/>
            <a:gdLst>
              <a:gd name="connsiteX0" fmla="*/ 6858001 w 6858001"/>
              <a:gd name="connsiteY0" fmla="*/ 1177 h 8030691"/>
              <a:gd name="connsiteX1" fmla="*/ 6858001 w 6858001"/>
              <a:gd name="connsiteY1" fmla="*/ 1344715 h 8030691"/>
              <a:gd name="connsiteX2" fmla="*/ 6858000 w 6858001"/>
              <a:gd name="connsiteY2" fmla="*/ 1344715 h 8030691"/>
              <a:gd name="connsiteX3" fmla="*/ 6858000 w 6858001"/>
              <a:gd name="connsiteY3" fmla="*/ 8030691 h 8030691"/>
              <a:gd name="connsiteX4" fmla="*/ 0 w 6858001"/>
              <a:gd name="connsiteY4" fmla="*/ 8030690 h 8030691"/>
              <a:gd name="connsiteX5" fmla="*/ 0 w 6858001"/>
              <a:gd name="connsiteY5" fmla="*/ 477747 h 8030691"/>
              <a:gd name="connsiteX6" fmla="*/ 1 w 6858001"/>
              <a:gd name="connsiteY6" fmla="*/ 477747 h 8030691"/>
              <a:gd name="connsiteX7" fmla="*/ 1 w 6858001"/>
              <a:gd name="connsiteY7" fmla="*/ 0 h 8030691"/>
              <a:gd name="connsiteX8" fmla="*/ 40463 w 6858001"/>
              <a:gd name="connsiteY8" fmla="*/ 5883 h 8030691"/>
              <a:gd name="connsiteX9" fmla="*/ 159107 w 6858001"/>
              <a:gd name="connsiteY9" fmla="*/ 23196 h 8030691"/>
              <a:gd name="connsiteX10" fmla="*/ 245518 w 6858001"/>
              <a:gd name="connsiteY10" fmla="*/ 35299 h 8030691"/>
              <a:gd name="connsiteX11" fmla="*/ 348388 w 6858001"/>
              <a:gd name="connsiteY11" fmla="*/ 48074 h 8030691"/>
              <a:gd name="connsiteX12" fmla="*/ 470460 w 6858001"/>
              <a:gd name="connsiteY12" fmla="*/ 63370 h 8030691"/>
              <a:gd name="connsiteX13" fmla="*/ 605563 w 6858001"/>
              <a:gd name="connsiteY13" fmla="*/ 79507 h 8030691"/>
              <a:gd name="connsiteX14" fmla="*/ 757810 w 6858001"/>
              <a:gd name="connsiteY14" fmla="*/ 96484 h 8030691"/>
              <a:gd name="connsiteX15" fmla="*/ 923774 w 6858001"/>
              <a:gd name="connsiteY15" fmla="*/ 114469 h 8030691"/>
              <a:gd name="connsiteX16" fmla="*/ 1104139 w 6858001"/>
              <a:gd name="connsiteY16" fmla="*/ 132455 h 8030691"/>
              <a:gd name="connsiteX17" fmla="*/ 1296163 w 6858001"/>
              <a:gd name="connsiteY17" fmla="*/ 150776 h 8030691"/>
              <a:gd name="connsiteX18" fmla="*/ 1503275 w 6858001"/>
              <a:gd name="connsiteY18" fmla="*/ 167753 h 8030691"/>
              <a:gd name="connsiteX19" fmla="*/ 1719988 w 6858001"/>
              <a:gd name="connsiteY19" fmla="*/ 184058 h 8030691"/>
              <a:gd name="connsiteX20" fmla="*/ 1949045 w 6858001"/>
              <a:gd name="connsiteY20" fmla="*/ 198850 h 8030691"/>
              <a:gd name="connsiteX21" fmla="*/ 2187703 w 6858001"/>
              <a:gd name="connsiteY21" fmla="*/ 212969 h 8030691"/>
              <a:gd name="connsiteX22" fmla="*/ 2436649 w 6858001"/>
              <a:gd name="connsiteY22" fmla="*/ 226249 h 8030691"/>
              <a:gd name="connsiteX23" fmla="*/ 2564208 w 6858001"/>
              <a:gd name="connsiteY23" fmla="*/ 230955 h 8030691"/>
              <a:gd name="connsiteX24" fmla="*/ 2694509 w 6858001"/>
              <a:gd name="connsiteY24" fmla="*/ 236166 h 8030691"/>
              <a:gd name="connsiteX25" fmla="*/ 2826869 w 6858001"/>
              <a:gd name="connsiteY25" fmla="*/ 241040 h 8030691"/>
              <a:gd name="connsiteX26" fmla="*/ 2959914 w 6858001"/>
              <a:gd name="connsiteY26" fmla="*/ 244234 h 8030691"/>
              <a:gd name="connsiteX27" fmla="*/ 3095702 w 6858001"/>
              <a:gd name="connsiteY27" fmla="*/ 247092 h 8030691"/>
              <a:gd name="connsiteX28" fmla="*/ 3232862 w 6858001"/>
              <a:gd name="connsiteY28" fmla="*/ 250117 h 8030691"/>
              <a:gd name="connsiteX29" fmla="*/ 3372766 w 6858001"/>
              <a:gd name="connsiteY29" fmla="*/ 252134 h 8030691"/>
              <a:gd name="connsiteX30" fmla="*/ 3514040 w 6858001"/>
              <a:gd name="connsiteY30" fmla="*/ 252134 h 8030691"/>
              <a:gd name="connsiteX31" fmla="*/ 3656686 w 6858001"/>
              <a:gd name="connsiteY31" fmla="*/ 253143 h 8030691"/>
              <a:gd name="connsiteX32" fmla="*/ 3800705 w 6858001"/>
              <a:gd name="connsiteY32" fmla="*/ 252134 h 8030691"/>
              <a:gd name="connsiteX33" fmla="*/ 3946780 w 6858001"/>
              <a:gd name="connsiteY33" fmla="*/ 250117 h 8030691"/>
              <a:gd name="connsiteX34" fmla="*/ 4092856 w 6858001"/>
              <a:gd name="connsiteY34" fmla="*/ 248268 h 8030691"/>
              <a:gd name="connsiteX35" fmla="*/ 4240988 w 6858001"/>
              <a:gd name="connsiteY35" fmla="*/ 244234 h 8030691"/>
              <a:gd name="connsiteX36" fmla="*/ 4390492 w 6858001"/>
              <a:gd name="connsiteY36" fmla="*/ 240032 h 8030691"/>
              <a:gd name="connsiteX37" fmla="*/ 4539997 w 6858001"/>
              <a:gd name="connsiteY37" fmla="*/ 235157 h 8030691"/>
              <a:gd name="connsiteX38" fmla="*/ 4690873 w 6858001"/>
              <a:gd name="connsiteY38" fmla="*/ 228266 h 8030691"/>
              <a:gd name="connsiteX39" fmla="*/ 4843120 w 6858001"/>
              <a:gd name="connsiteY39" fmla="*/ 220029 h 8030691"/>
              <a:gd name="connsiteX40" fmla="*/ 4996054 w 6858001"/>
              <a:gd name="connsiteY40" fmla="*/ 212129 h 8030691"/>
              <a:gd name="connsiteX41" fmla="*/ 5148987 w 6858001"/>
              <a:gd name="connsiteY41" fmla="*/ 202044 h 8030691"/>
              <a:gd name="connsiteX42" fmla="*/ 5303978 w 6858001"/>
              <a:gd name="connsiteY42" fmla="*/ 189941 h 8030691"/>
              <a:gd name="connsiteX43" fmla="*/ 5456911 w 6858001"/>
              <a:gd name="connsiteY43" fmla="*/ 177839 h 8030691"/>
              <a:gd name="connsiteX44" fmla="*/ 5612588 w 6858001"/>
              <a:gd name="connsiteY44" fmla="*/ 163887 h 8030691"/>
              <a:gd name="connsiteX45" fmla="*/ 5768950 w 6858001"/>
              <a:gd name="connsiteY45" fmla="*/ 148591 h 8030691"/>
              <a:gd name="connsiteX46" fmla="*/ 5923255 w 6858001"/>
              <a:gd name="connsiteY46" fmla="*/ 132455 h 8030691"/>
              <a:gd name="connsiteX47" fmla="*/ 6079618 w 6858001"/>
              <a:gd name="connsiteY47" fmla="*/ 113629 h 8030691"/>
              <a:gd name="connsiteX48" fmla="*/ 6235294 w 6858001"/>
              <a:gd name="connsiteY48" fmla="*/ 93458 h 8030691"/>
              <a:gd name="connsiteX49" fmla="*/ 6391657 w 6858001"/>
              <a:gd name="connsiteY49" fmla="*/ 73455 h 8030691"/>
              <a:gd name="connsiteX50" fmla="*/ 6547333 w 6858001"/>
              <a:gd name="connsiteY50" fmla="*/ 50091 h 8030691"/>
              <a:gd name="connsiteX51" fmla="*/ 6702324 w 6858001"/>
              <a:gd name="connsiteY51" fmla="*/ 26222 h 80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8030691">
                <a:moveTo>
                  <a:pt x="6858001" y="1177"/>
                </a:moveTo>
                <a:lnTo>
                  <a:pt x="6858001" y="1344715"/>
                </a:lnTo>
                <a:lnTo>
                  <a:pt x="6858000" y="1344715"/>
                </a:lnTo>
                <a:lnTo>
                  <a:pt x="6858000" y="8030691"/>
                </a:lnTo>
                <a:lnTo>
                  <a:pt x="0" y="8030690"/>
                </a:lnTo>
                <a:lnTo>
                  <a:pt x="0" y="477747"/>
                </a:lnTo>
                <a:lnTo>
                  <a:pt x="1" y="477747"/>
                </a:lnTo>
                <a:lnTo>
                  <a:pt x="1" y="0"/>
                </a:lnTo>
                <a:lnTo>
                  <a:pt x="40463" y="5883"/>
                </a:lnTo>
                <a:lnTo>
                  <a:pt x="159107" y="23196"/>
                </a:lnTo>
                <a:lnTo>
                  <a:pt x="245518" y="35299"/>
                </a:lnTo>
                <a:lnTo>
                  <a:pt x="348388" y="48074"/>
                </a:lnTo>
                <a:lnTo>
                  <a:pt x="470460" y="63370"/>
                </a:lnTo>
                <a:lnTo>
                  <a:pt x="605563" y="79507"/>
                </a:lnTo>
                <a:lnTo>
                  <a:pt x="757810" y="96484"/>
                </a:lnTo>
                <a:lnTo>
                  <a:pt x="923774" y="114469"/>
                </a:lnTo>
                <a:lnTo>
                  <a:pt x="1104139" y="132455"/>
                </a:lnTo>
                <a:lnTo>
                  <a:pt x="1296163" y="150776"/>
                </a:lnTo>
                <a:lnTo>
                  <a:pt x="1503275" y="167753"/>
                </a:lnTo>
                <a:lnTo>
                  <a:pt x="1719988" y="184058"/>
                </a:lnTo>
                <a:lnTo>
                  <a:pt x="1949045" y="198850"/>
                </a:lnTo>
                <a:lnTo>
                  <a:pt x="2187703" y="212969"/>
                </a:lnTo>
                <a:lnTo>
                  <a:pt x="2436649" y="226249"/>
                </a:lnTo>
                <a:lnTo>
                  <a:pt x="2564208" y="230955"/>
                </a:lnTo>
                <a:lnTo>
                  <a:pt x="2694509" y="236166"/>
                </a:lnTo>
                <a:lnTo>
                  <a:pt x="2826869" y="241040"/>
                </a:lnTo>
                <a:lnTo>
                  <a:pt x="2959914" y="244234"/>
                </a:lnTo>
                <a:lnTo>
                  <a:pt x="3095702" y="247092"/>
                </a:lnTo>
                <a:lnTo>
                  <a:pt x="3232862" y="250117"/>
                </a:lnTo>
                <a:lnTo>
                  <a:pt x="3372766" y="252134"/>
                </a:lnTo>
                <a:lnTo>
                  <a:pt x="3514040" y="252134"/>
                </a:lnTo>
                <a:lnTo>
                  <a:pt x="3656686" y="253143"/>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pic>
        <p:nvPicPr>
          <p:cNvPr id="5" name="图片 4" descr="图示&#10;&#10;描述已自动生成">
            <a:extLst>
              <a:ext uri="{FF2B5EF4-FFF2-40B4-BE49-F238E27FC236}">
                <a16:creationId xmlns:a16="http://schemas.microsoft.com/office/drawing/2014/main" id="{544805C6-E9BE-044A-8196-E216660EAB98}"/>
              </a:ext>
            </a:extLst>
          </p:cNvPr>
          <p:cNvPicPr>
            <a:picLocks noChangeAspect="1"/>
          </p:cNvPicPr>
          <p:nvPr/>
        </p:nvPicPr>
        <p:blipFill rotWithShape="1">
          <a:blip r:embed="rId4"/>
          <a:srcRect l="2496"/>
          <a:stretch/>
        </p:blipFill>
        <p:spPr>
          <a:xfrm>
            <a:off x="4441503" y="2743334"/>
            <a:ext cx="4471314" cy="4114666"/>
          </a:xfrm>
          <a:prstGeom prst="rect">
            <a:avLst/>
          </a:prstGeom>
          <a:effectLst/>
        </p:spPr>
      </p:pic>
      <mc:AlternateContent xmlns:mc="http://schemas.openxmlformats.org/markup-compatibility/2006">
        <mc:Choice xmlns:a14="http://schemas.microsoft.com/office/drawing/2010/main" Requires="a14">
          <p:sp>
            <p:nvSpPr>
              <p:cNvPr id="3" name="内容占位符 2">
                <a:extLst>
                  <a:ext uri="{FF2B5EF4-FFF2-40B4-BE49-F238E27FC236}">
                    <a16:creationId xmlns:a16="http://schemas.microsoft.com/office/drawing/2014/main" id="{A27E29D2-9126-B644-A691-7BB179BDFF90}"/>
                  </a:ext>
                </a:extLst>
              </p:cNvPr>
              <p:cNvSpPr>
                <a:spLocks noGrp="1"/>
              </p:cNvSpPr>
              <p:nvPr>
                <p:ph idx="1"/>
              </p:nvPr>
            </p:nvSpPr>
            <p:spPr>
              <a:xfrm>
                <a:off x="355211" y="2088221"/>
                <a:ext cx="3872635" cy="4114666"/>
              </a:xfrm>
            </p:spPr>
            <p:txBody>
              <a:bodyPr>
                <a:noAutofit/>
              </a:bodyPr>
              <a:lstStyle/>
              <a:p>
                <a:r>
                  <a:rPr kumimoji="1" lang="zh-CN" altLang="en-US" dirty="0">
                    <a:solidFill>
                      <a:srgbClr val="FFFFFF"/>
                    </a:solidFill>
                  </a:rPr>
                  <a:t>功（</a:t>
                </a:r>
                <a:r>
                  <a:rPr kumimoji="1" lang="en-US" altLang="zh-CN" dirty="0">
                    <a:solidFill>
                      <a:srgbClr val="FFFFFF"/>
                    </a:solidFill>
                  </a:rPr>
                  <a:t>work</a:t>
                </a:r>
                <a:r>
                  <a:rPr kumimoji="1" lang="zh-CN" altLang="en-US" dirty="0">
                    <a:solidFill>
                      <a:srgbClr val="FFFFFF"/>
                    </a:solidFill>
                  </a:rPr>
                  <a:t>）</a:t>
                </a:r>
                <a:r>
                  <a:rPr kumimoji="1" lang="en-US" altLang="zh-CN" dirty="0">
                    <a:solidFill>
                      <a:srgbClr val="FFFFFF"/>
                    </a:solidFill>
                  </a:rPr>
                  <a:t>—</a:t>
                </a:r>
                <a:r>
                  <a:rPr kumimoji="1" lang="zh-CN" altLang="en-US" dirty="0">
                    <a:solidFill>
                      <a:srgbClr val="FFFFFF"/>
                    </a:solidFill>
                  </a:rPr>
                  <a:t>一个力使一个物体移动一段距离</a:t>
                </a:r>
                <a:r>
                  <a:rPr kumimoji="1" lang="en-US" altLang="zh-CN" dirty="0">
                    <a:solidFill>
                      <a:srgbClr val="FFFFFF"/>
                    </a:solidFill>
                  </a:rPr>
                  <a:t>—</a:t>
                </a:r>
                <a14:m>
                  <m:oMath xmlns:m="http://schemas.openxmlformats.org/officeDocument/2006/math">
                    <m:r>
                      <a:rPr kumimoji="1" lang="en-US" altLang="zh-CN" b="0" i="1">
                        <a:solidFill>
                          <a:srgbClr val="FFFFFF"/>
                        </a:solidFill>
                        <a:latin typeface="Cambria Math" panose="02040503050406030204" pitchFamily="18" charset="0"/>
                      </a:rPr>
                      <m:t>𝑤</m:t>
                    </m:r>
                    <m:r>
                      <a:rPr kumimoji="1" lang="en-US" altLang="zh-CN" b="0" i="1">
                        <a:solidFill>
                          <a:srgbClr val="FFFFFF"/>
                        </a:solidFill>
                        <a:latin typeface="Cambria Math" panose="02040503050406030204" pitchFamily="18" charset="0"/>
                      </a:rPr>
                      <m:t>=</m:t>
                    </m:r>
                    <m:r>
                      <a:rPr kumimoji="1" lang="en-US" altLang="zh-CN" b="0" i="1">
                        <a:solidFill>
                          <a:srgbClr val="FFFFFF"/>
                        </a:solidFill>
                        <a:latin typeface="Cambria Math" panose="02040503050406030204" pitchFamily="18" charset="0"/>
                      </a:rPr>
                      <m:t>𝐹</m:t>
                    </m:r>
                    <m:r>
                      <a:rPr kumimoji="1" lang="en-US" altLang="zh-CN" b="0" i="1">
                        <a:solidFill>
                          <a:srgbClr val="FFFFFF"/>
                        </a:solidFill>
                        <a:latin typeface="Cambria Math" panose="02040503050406030204" pitchFamily="18" charset="0"/>
                        <a:ea typeface="Cambria Math" panose="02040503050406030204" pitchFamily="18" charset="0"/>
                      </a:rPr>
                      <m:t>×</m:t>
                    </m:r>
                    <m:r>
                      <a:rPr kumimoji="1" lang="en-US" altLang="zh-CN" b="0" i="1">
                        <a:solidFill>
                          <a:srgbClr val="FFFFFF"/>
                        </a:solidFill>
                        <a:latin typeface="Cambria Math" panose="02040503050406030204" pitchFamily="18" charset="0"/>
                        <a:ea typeface="Cambria Math" panose="02040503050406030204" pitchFamily="18" charset="0"/>
                      </a:rPr>
                      <m:t>𝑑</m:t>
                    </m:r>
                  </m:oMath>
                </a14:m>
                <a:endParaRPr kumimoji="1" lang="en-US" altLang="zh-CN" dirty="0">
                  <a:solidFill>
                    <a:srgbClr val="FFFFFF"/>
                  </a:solidFill>
                </a:endParaRPr>
              </a:p>
              <a:p>
                <a:r>
                  <a:rPr kumimoji="1" lang="zh-CN" altLang="en-US" dirty="0">
                    <a:solidFill>
                      <a:srgbClr val="FFFFFF"/>
                    </a:solidFill>
                  </a:rPr>
                  <a:t>单位焦耳（</a:t>
                </a:r>
                <a:r>
                  <a:rPr kumimoji="1" lang="en-US" altLang="zh-CN" dirty="0">
                    <a:solidFill>
                      <a:srgbClr val="FFFFFF"/>
                    </a:solidFill>
                  </a:rPr>
                  <a:t>joule</a:t>
                </a:r>
                <a:r>
                  <a:rPr kumimoji="1" lang="zh-CN" altLang="en-US" dirty="0">
                    <a:solidFill>
                      <a:srgbClr val="FFFFFF"/>
                    </a:solidFill>
                  </a:rPr>
                  <a:t>）</a:t>
                </a:r>
                <a:r>
                  <a:rPr kumimoji="1" lang="en-US" altLang="zh-CN" dirty="0">
                    <a:solidFill>
                      <a:srgbClr val="FFFFFF"/>
                    </a:solidFill>
                  </a:rPr>
                  <a:t>—J</a:t>
                </a:r>
              </a:p>
              <a:p>
                <a:r>
                  <a:rPr kumimoji="1" lang="zh-CN" altLang="en-US" dirty="0">
                    <a:solidFill>
                      <a:srgbClr val="FFFFFF"/>
                    </a:solidFill>
                  </a:rPr>
                  <a:t>正功</a:t>
                </a:r>
                <a:r>
                  <a:rPr kumimoji="1" lang="en-US" altLang="zh-CN" dirty="0">
                    <a:solidFill>
                      <a:srgbClr val="FFFFFF"/>
                    </a:solidFill>
                  </a:rPr>
                  <a:t>—</a:t>
                </a:r>
                <a:r>
                  <a:rPr kumimoji="1" lang="zh-CN" altLang="en-US" dirty="0">
                    <a:solidFill>
                      <a:srgbClr val="FFFFFF"/>
                    </a:solidFill>
                  </a:rPr>
                  <a:t>力和移动距离为正向</a:t>
                </a:r>
                <a:endParaRPr kumimoji="1" lang="en-US" altLang="zh-CN" dirty="0">
                  <a:solidFill>
                    <a:srgbClr val="FFFFFF"/>
                  </a:solidFill>
                </a:endParaRPr>
              </a:p>
              <a:p>
                <a:r>
                  <a:rPr kumimoji="1" lang="zh-CN" altLang="en-US" dirty="0">
                    <a:solidFill>
                      <a:srgbClr val="FFFFFF"/>
                    </a:solidFill>
                  </a:rPr>
                  <a:t>负功</a:t>
                </a:r>
                <a:r>
                  <a:rPr kumimoji="1" lang="en-US" altLang="zh-CN" dirty="0">
                    <a:solidFill>
                      <a:srgbClr val="FFFFFF"/>
                    </a:solidFill>
                  </a:rPr>
                  <a:t>—</a:t>
                </a:r>
                <a:r>
                  <a:rPr kumimoji="1" lang="zh-CN" altLang="en-US" dirty="0">
                    <a:solidFill>
                      <a:srgbClr val="FFFFFF"/>
                    </a:solidFill>
                  </a:rPr>
                  <a:t>力和移动方向为反向</a:t>
                </a:r>
                <a:endParaRPr kumimoji="1" lang="en-US" altLang="zh-CN" dirty="0">
                  <a:solidFill>
                    <a:srgbClr val="FFFFFF"/>
                  </a:solidFill>
                </a:endParaRPr>
              </a:p>
              <a:p>
                <a:r>
                  <a:rPr kumimoji="1" lang="zh-CN" altLang="en-US" dirty="0">
                    <a:solidFill>
                      <a:srgbClr val="FFFFFF"/>
                    </a:solidFill>
                  </a:rPr>
                  <a:t>挤压或扩张容器中气体</a:t>
                </a:r>
                <a:r>
                  <a:rPr kumimoji="1" lang="en-US" altLang="zh-CN" dirty="0">
                    <a:solidFill>
                      <a:srgbClr val="FFFFFF"/>
                    </a:solidFill>
                  </a:rPr>
                  <a:t>—</a:t>
                </a:r>
                <a:r>
                  <a:rPr kumimoji="1" lang="zh-CN" altLang="en-US" dirty="0">
                    <a:solidFill>
                      <a:srgbClr val="FFFFFF"/>
                    </a:solidFill>
                  </a:rPr>
                  <a:t>外部对气体做功</a:t>
                </a:r>
                <a:r>
                  <a:rPr kumimoji="1" lang="en-US" altLang="zh-CN" dirty="0">
                    <a:solidFill>
                      <a:srgbClr val="FFFFFF"/>
                    </a:solidFill>
                  </a:rPr>
                  <a:t>—</a:t>
                </a:r>
                <a14:m>
                  <m:oMath xmlns:m="http://schemas.openxmlformats.org/officeDocument/2006/math">
                    <m:r>
                      <a:rPr kumimoji="1" lang="en-US" altLang="zh-CN" i="1">
                        <a:solidFill>
                          <a:srgbClr val="FFFFFF"/>
                        </a:solidFill>
                        <a:latin typeface="Cambria Math" panose="02040503050406030204" pitchFamily="18" charset="0"/>
                      </a:rPr>
                      <m:t>𝑤</m:t>
                    </m:r>
                    <m:r>
                      <a:rPr kumimoji="1" lang="en-US" altLang="zh-CN" i="1">
                        <a:solidFill>
                          <a:srgbClr val="FFFFFF"/>
                        </a:solidFill>
                        <a:latin typeface="Cambria Math" panose="02040503050406030204" pitchFamily="18" charset="0"/>
                      </a:rPr>
                      <m:t>=−</m:t>
                    </m:r>
                    <m:r>
                      <a:rPr kumimoji="1" lang="en-US" altLang="zh-CN" b="0" i="1">
                        <a:solidFill>
                          <a:srgbClr val="FFFFFF"/>
                        </a:solidFill>
                        <a:latin typeface="Cambria Math" panose="02040503050406030204" pitchFamily="18" charset="0"/>
                      </a:rPr>
                      <m:t>𝑃𝑉</m:t>
                    </m:r>
                  </m:oMath>
                </a14:m>
                <a:endParaRPr kumimoji="1" lang="en-US" altLang="zh-CN" dirty="0">
                  <a:solidFill>
                    <a:srgbClr val="FFFFFF"/>
                  </a:solidFill>
                </a:endParaRPr>
              </a:p>
              <a:p>
                <a:r>
                  <a:rPr kumimoji="1" lang="zh-CN" altLang="en-US" dirty="0">
                    <a:solidFill>
                      <a:srgbClr val="FFFFFF"/>
                    </a:solidFill>
                  </a:rPr>
                  <a:t>挤压时外部环境做正功</a:t>
                </a:r>
                <a:endParaRPr kumimoji="1" lang="en-US" altLang="zh-CN" dirty="0">
                  <a:solidFill>
                    <a:srgbClr val="FFFFFF"/>
                  </a:solidFill>
                </a:endParaRPr>
              </a:p>
              <a:p>
                <a:r>
                  <a:rPr kumimoji="1" lang="zh-CN" altLang="en-US" dirty="0">
                    <a:solidFill>
                      <a:srgbClr val="FFFFFF"/>
                    </a:solidFill>
                  </a:rPr>
                  <a:t>扩张时外部环境做负功</a:t>
                </a:r>
                <a:endParaRPr kumimoji="1" lang="en-US" altLang="zh-CN" dirty="0">
                  <a:solidFill>
                    <a:srgbClr val="FFFFFF"/>
                  </a:solidFill>
                </a:endParaRPr>
              </a:p>
              <a:p>
                <a:endParaRPr kumimoji="1" lang="en-US" altLang="zh-CN" dirty="0">
                  <a:solidFill>
                    <a:srgbClr val="FFFFFF"/>
                  </a:solidFill>
                </a:endParaRPr>
              </a:p>
              <a:p>
                <a:endParaRPr kumimoji="1" lang="zh-CN" altLang="en-US" dirty="0">
                  <a:solidFill>
                    <a:srgbClr val="FFFFFF"/>
                  </a:solidFill>
                </a:endParaRPr>
              </a:p>
            </p:txBody>
          </p:sp>
        </mc:Choice>
        <mc:Fallback>
          <p:sp>
            <p:nvSpPr>
              <p:cNvPr id="3" name="内容占位符 2">
                <a:extLst>
                  <a:ext uri="{FF2B5EF4-FFF2-40B4-BE49-F238E27FC236}">
                    <a16:creationId xmlns:a16="http://schemas.microsoft.com/office/drawing/2014/main" id="{A27E29D2-9126-B644-A691-7BB179BDFF90}"/>
                  </a:ext>
                </a:extLst>
              </p:cNvPr>
              <p:cNvSpPr>
                <a:spLocks noGrp="1" noRot="1" noChangeAspect="1" noMove="1" noResize="1" noEditPoints="1" noAdjustHandles="1" noChangeArrowheads="1" noChangeShapeType="1" noTextEdit="1"/>
              </p:cNvSpPr>
              <p:nvPr>
                <p:ph idx="1"/>
              </p:nvPr>
            </p:nvSpPr>
            <p:spPr>
              <a:xfrm>
                <a:off x="355211" y="2088221"/>
                <a:ext cx="3872635" cy="4114666"/>
              </a:xfrm>
              <a:blipFill>
                <a:blip r:embed="rId5"/>
                <a:stretch>
                  <a:fillRect l="-651" t="-1231" r="-326"/>
                </a:stretch>
              </a:blipFill>
            </p:spPr>
            <p:txBody>
              <a:bodyPr/>
              <a:lstStyle/>
              <a:p>
                <a:r>
                  <a:rPr lang="zh-CN" altLang="en-US">
                    <a:noFill/>
                  </a:rPr>
                  <a:t> </a:t>
                </a:r>
              </a:p>
            </p:txBody>
          </p:sp>
        </mc:Fallback>
      </mc:AlternateContent>
      <p:pic>
        <p:nvPicPr>
          <p:cNvPr id="7" name="图片 6" descr="图片包含 文本&#10;&#10;描述已自动生成">
            <a:extLst>
              <a:ext uri="{FF2B5EF4-FFF2-40B4-BE49-F238E27FC236}">
                <a16:creationId xmlns:a16="http://schemas.microsoft.com/office/drawing/2014/main" id="{73765A9F-8579-014C-ABC4-B2CC5252BB11}"/>
              </a:ext>
            </a:extLst>
          </p:cNvPr>
          <p:cNvPicPr>
            <a:picLocks noChangeAspect="1"/>
          </p:cNvPicPr>
          <p:nvPr/>
        </p:nvPicPr>
        <p:blipFill>
          <a:blip r:embed="rId6"/>
          <a:stretch>
            <a:fillRect/>
          </a:stretch>
        </p:blipFill>
        <p:spPr>
          <a:xfrm>
            <a:off x="9019417" y="6047742"/>
            <a:ext cx="2859134" cy="611491"/>
          </a:xfrm>
          <a:prstGeom prst="rect">
            <a:avLst/>
          </a:prstGeom>
        </p:spPr>
      </p:pic>
      <p:pic>
        <p:nvPicPr>
          <p:cNvPr id="13" name="图片 12" descr="文本&#10;&#10;描述已自动生成">
            <a:extLst>
              <a:ext uri="{FF2B5EF4-FFF2-40B4-BE49-F238E27FC236}">
                <a16:creationId xmlns:a16="http://schemas.microsoft.com/office/drawing/2014/main" id="{9D46ED5C-B38E-CE41-BEB6-D0660895CB2B}"/>
              </a:ext>
            </a:extLst>
          </p:cNvPr>
          <p:cNvPicPr>
            <a:picLocks noChangeAspect="1"/>
          </p:cNvPicPr>
          <p:nvPr/>
        </p:nvPicPr>
        <p:blipFill>
          <a:blip r:embed="rId7"/>
          <a:stretch>
            <a:fillRect/>
          </a:stretch>
        </p:blipFill>
        <p:spPr>
          <a:xfrm>
            <a:off x="9286753" y="3864542"/>
            <a:ext cx="2411915" cy="623078"/>
          </a:xfrm>
          <a:prstGeom prst="rect">
            <a:avLst/>
          </a:prstGeom>
        </p:spPr>
      </p:pic>
      <p:pic>
        <p:nvPicPr>
          <p:cNvPr id="17" name="图片 16" descr="文本&#10;&#10;描述已自动生成">
            <a:extLst>
              <a:ext uri="{FF2B5EF4-FFF2-40B4-BE49-F238E27FC236}">
                <a16:creationId xmlns:a16="http://schemas.microsoft.com/office/drawing/2014/main" id="{C3E25A50-8C6F-B649-B899-4294C5524D1B}"/>
              </a:ext>
            </a:extLst>
          </p:cNvPr>
          <p:cNvPicPr>
            <a:picLocks noChangeAspect="1"/>
          </p:cNvPicPr>
          <p:nvPr/>
        </p:nvPicPr>
        <p:blipFill>
          <a:blip r:embed="rId8"/>
          <a:stretch>
            <a:fillRect/>
          </a:stretch>
        </p:blipFill>
        <p:spPr>
          <a:xfrm>
            <a:off x="8951344" y="3250218"/>
            <a:ext cx="2869414" cy="765177"/>
          </a:xfrm>
          <a:prstGeom prst="rect">
            <a:avLst/>
          </a:prstGeom>
        </p:spPr>
      </p:pic>
      <p:pic>
        <p:nvPicPr>
          <p:cNvPr id="19" name="图片 18" descr="文本&#10;&#10;描述已自动生成">
            <a:extLst>
              <a:ext uri="{FF2B5EF4-FFF2-40B4-BE49-F238E27FC236}">
                <a16:creationId xmlns:a16="http://schemas.microsoft.com/office/drawing/2014/main" id="{69CC1AA0-6F7D-A74B-A2BE-18C16A07BBD1}"/>
              </a:ext>
            </a:extLst>
          </p:cNvPr>
          <p:cNvPicPr>
            <a:picLocks noChangeAspect="1"/>
          </p:cNvPicPr>
          <p:nvPr/>
        </p:nvPicPr>
        <p:blipFill>
          <a:blip r:embed="rId9"/>
          <a:stretch>
            <a:fillRect/>
          </a:stretch>
        </p:blipFill>
        <p:spPr>
          <a:xfrm>
            <a:off x="8849333" y="2757077"/>
            <a:ext cx="3176957" cy="534584"/>
          </a:xfrm>
          <a:prstGeom prst="rect">
            <a:avLst/>
          </a:prstGeom>
        </p:spPr>
      </p:pic>
      <p:sp>
        <p:nvSpPr>
          <p:cNvPr id="20" name="文本框 19">
            <a:extLst>
              <a:ext uri="{FF2B5EF4-FFF2-40B4-BE49-F238E27FC236}">
                <a16:creationId xmlns:a16="http://schemas.microsoft.com/office/drawing/2014/main" id="{A8EC8132-D31D-C045-8B6C-584223EADEED}"/>
              </a:ext>
            </a:extLst>
          </p:cNvPr>
          <p:cNvSpPr txBox="1"/>
          <p:nvPr/>
        </p:nvSpPr>
        <p:spPr>
          <a:xfrm>
            <a:off x="9408742" y="4497200"/>
            <a:ext cx="2262158" cy="369332"/>
          </a:xfrm>
          <a:prstGeom prst="rect">
            <a:avLst/>
          </a:prstGeom>
          <a:noFill/>
        </p:spPr>
        <p:txBody>
          <a:bodyPr wrap="none" rtlCol="0">
            <a:spAutoFit/>
          </a:bodyPr>
          <a:lstStyle/>
          <a:p>
            <a:r>
              <a:rPr kumimoji="1" lang="zh-CN" altLang="en-US" dirty="0"/>
              <a:t>结合热力学第一定律</a:t>
            </a:r>
          </a:p>
        </p:txBody>
      </p:sp>
      <p:pic>
        <p:nvPicPr>
          <p:cNvPr id="22" name="图片 21" descr="图片包含 游戏机, 物体, 钟表, 桌子&#10;&#10;描述已自动生成">
            <a:extLst>
              <a:ext uri="{FF2B5EF4-FFF2-40B4-BE49-F238E27FC236}">
                <a16:creationId xmlns:a16="http://schemas.microsoft.com/office/drawing/2014/main" id="{19E76F17-EF52-8443-8925-5A2F86126088}"/>
              </a:ext>
            </a:extLst>
          </p:cNvPr>
          <p:cNvPicPr>
            <a:picLocks noChangeAspect="1"/>
          </p:cNvPicPr>
          <p:nvPr/>
        </p:nvPicPr>
        <p:blipFill>
          <a:blip r:embed="rId10"/>
          <a:stretch>
            <a:fillRect/>
          </a:stretch>
        </p:blipFill>
        <p:spPr>
          <a:xfrm>
            <a:off x="9179703" y="5398871"/>
            <a:ext cx="2655019" cy="633584"/>
          </a:xfrm>
          <a:prstGeom prst="rect">
            <a:avLst/>
          </a:prstGeom>
        </p:spPr>
      </p:pic>
      <p:pic>
        <p:nvPicPr>
          <p:cNvPr id="24" name="图片 23" descr="文本&#10;&#10;中度可信度描述已自动生成">
            <a:extLst>
              <a:ext uri="{FF2B5EF4-FFF2-40B4-BE49-F238E27FC236}">
                <a16:creationId xmlns:a16="http://schemas.microsoft.com/office/drawing/2014/main" id="{E3B4A172-A673-D241-9B2F-C64E835EAAF3}"/>
              </a:ext>
            </a:extLst>
          </p:cNvPr>
          <p:cNvPicPr>
            <a:picLocks noChangeAspect="1"/>
          </p:cNvPicPr>
          <p:nvPr/>
        </p:nvPicPr>
        <p:blipFill>
          <a:blip r:embed="rId11"/>
          <a:stretch>
            <a:fillRect/>
          </a:stretch>
        </p:blipFill>
        <p:spPr>
          <a:xfrm>
            <a:off x="8826143" y="4926647"/>
            <a:ext cx="3381343" cy="456938"/>
          </a:xfrm>
          <a:prstGeom prst="rect">
            <a:avLst/>
          </a:prstGeom>
        </p:spPr>
      </p:pic>
      <p:pic>
        <p:nvPicPr>
          <p:cNvPr id="25" name="图片 24">
            <a:extLst>
              <a:ext uri="{FF2B5EF4-FFF2-40B4-BE49-F238E27FC236}">
                <a16:creationId xmlns:a16="http://schemas.microsoft.com/office/drawing/2014/main" id="{A9493ECD-234D-A544-B1B6-14A878C48BEB}"/>
              </a:ext>
            </a:extLst>
          </p:cNvPr>
          <p:cNvPicPr>
            <a:picLocks noChangeAspect="1"/>
          </p:cNvPicPr>
          <p:nvPr/>
        </p:nvPicPr>
        <p:blipFill>
          <a:blip r:embed="rId12"/>
          <a:stretch>
            <a:fillRect/>
          </a:stretch>
        </p:blipFill>
        <p:spPr>
          <a:xfrm>
            <a:off x="5321281" y="33828"/>
            <a:ext cx="5984800" cy="2777363"/>
          </a:xfrm>
          <a:prstGeom prst="rect">
            <a:avLst/>
          </a:prstGeom>
        </p:spPr>
      </p:pic>
      <p:pic>
        <p:nvPicPr>
          <p:cNvPr id="29" name="音频 28">
            <a:hlinkClick r:id="" action="ppaction://media"/>
            <a:extLst>
              <a:ext uri="{FF2B5EF4-FFF2-40B4-BE49-F238E27FC236}">
                <a16:creationId xmlns:a16="http://schemas.microsoft.com/office/drawing/2014/main" id="{DCEA9143-D729-BC45-9159-6B1DC9B4D92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5855068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502703"/>
    </mc:Choice>
    <mc:Fallback>
      <p:transition spd="slow" advTm="502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0">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88E917F4-C0A3-1F40-9C9D-75F0245124AC}"/>
              </a:ext>
            </a:extLst>
          </p:cNvPr>
          <p:cNvSpPr>
            <a:spLocks noGrp="1"/>
          </p:cNvSpPr>
          <p:nvPr>
            <p:ph type="title"/>
          </p:nvPr>
        </p:nvSpPr>
        <p:spPr>
          <a:xfrm>
            <a:off x="648931" y="629266"/>
            <a:ext cx="4166510" cy="1622321"/>
          </a:xfrm>
        </p:spPr>
        <p:txBody>
          <a:bodyPr>
            <a:normAutofit/>
          </a:bodyPr>
          <a:lstStyle/>
          <a:p>
            <a:r>
              <a:rPr kumimoji="1" lang="zh-CN" altLang="en-US" dirty="0">
                <a:solidFill>
                  <a:srgbClr val="EBEBEB"/>
                </a:solidFill>
              </a:rPr>
              <a:t>赫斯定律</a:t>
            </a:r>
            <a:r>
              <a:rPr kumimoji="1" lang="en-US" altLang="zh-CN" dirty="0">
                <a:solidFill>
                  <a:srgbClr val="EBEBEB"/>
                </a:solidFill>
              </a:rPr>
              <a:t>—Hess’s law</a:t>
            </a:r>
            <a:endParaRPr kumimoji="1" lang="zh-CN" altLang="en-US" dirty="0">
              <a:solidFill>
                <a:srgbClr val="EBEBEB"/>
              </a:solidFill>
            </a:endParaRPr>
          </a:p>
        </p:txBody>
      </p:sp>
      <p:sp>
        <p:nvSpPr>
          <p:cNvPr id="30"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31" name="Freeform: Shape 24">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pic>
        <p:nvPicPr>
          <p:cNvPr id="5" name="图片 4" descr="图示&#10;&#10;描述已自动生成">
            <a:extLst>
              <a:ext uri="{FF2B5EF4-FFF2-40B4-BE49-F238E27FC236}">
                <a16:creationId xmlns:a16="http://schemas.microsoft.com/office/drawing/2014/main" id="{FC227DAE-0513-A24F-8E60-E735A23BAF5B}"/>
              </a:ext>
            </a:extLst>
          </p:cNvPr>
          <p:cNvPicPr>
            <a:picLocks noChangeAspect="1"/>
          </p:cNvPicPr>
          <p:nvPr/>
        </p:nvPicPr>
        <p:blipFill>
          <a:blip r:embed="rId4"/>
          <a:stretch>
            <a:fillRect/>
          </a:stretch>
        </p:blipFill>
        <p:spPr>
          <a:xfrm>
            <a:off x="5689011" y="1854820"/>
            <a:ext cx="6367470" cy="3438431"/>
          </a:xfrm>
          <a:prstGeom prst="rect">
            <a:avLst/>
          </a:prstGeom>
          <a:effectLst/>
        </p:spPr>
      </p:pic>
      <p:sp>
        <p:nvSpPr>
          <p:cNvPr id="32" name="Rectangle 26">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内容占位符 2">
            <a:extLst>
              <a:ext uri="{FF2B5EF4-FFF2-40B4-BE49-F238E27FC236}">
                <a16:creationId xmlns:a16="http://schemas.microsoft.com/office/drawing/2014/main" id="{243B557E-3692-2B4A-955B-7B7E680A6295}"/>
              </a:ext>
            </a:extLst>
          </p:cNvPr>
          <p:cNvSpPr>
            <a:spLocks noGrp="1"/>
          </p:cNvSpPr>
          <p:nvPr>
            <p:ph idx="1"/>
          </p:nvPr>
        </p:nvSpPr>
        <p:spPr>
          <a:xfrm>
            <a:off x="648931" y="2438400"/>
            <a:ext cx="4166509" cy="3785419"/>
          </a:xfrm>
        </p:spPr>
        <p:txBody>
          <a:bodyPr>
            <a:normAutofit/>
          </a:bodyPr>
          <a:lstStyle/>
          <a:p>
            <a:pPr>
              <a:lnSpc>
                <a:spcPct val="90000"/>
              </a:lnSpc>
            </a:pPr>
            <a:r>
              <a:rPr kumimoji="1" lang="zh-CN" altLang="en-US" dirty="0">
                <a:solidFill>
                  <a:srgbClr val="EBEBEB"/>
                </a:solidFill>
              </a:rPr>
              <a:t>焓变仅为生成物能量减反应物能量，忽略中间步骤</a:t>
            </a:r>
            <a:endParaRPr kumimoji="1" lang="en-US" altLang="zh-CN" dirty="0">
              <a:solidFill>
                <a:srgbClr val="EBEBEB"/>
              </a:solidFill>
            </a:endParaRPr>
          </a:p>
          <a:p>
            <a:pPr>
              <a:lnSpc>
                <a:spcPct val="90000"/>
              </a:lnSpc>
            </a:pPr>
            <a:r>
              <a:rPr kumimoji="1" lang="zh-CN" altLang="en-US" dirty="0">
                <a:solidFill>
                  <a:srgbClr val="EBEBEB"/>
                </a:solidFill>
              </a:rPr>
              <a:t>多步反应的焓变等于一步反应的焓变</a:t>
            </a:r>
            <a:r>
              <a:rPr kumimoji="1" lang="en-US" altLang="zh-CN" dirty="0">
                <a:solidFill>
                  <a:srgbClr val="EBEBEB"/>
                </a:solidFill>
              </a:rPr>
              <a:t>—</a:t>
            </a:r>
            <a:r>
              <a:rPr kumimoji="1" lang="zh-CN" altLang="en-US" dirty="0">
                <a:solidFill>
                  <a:srgbClr val="EBEBEB"/>
                </a:solidFill>
              </a:rPr>
              <a:t>两个反应相加，其焓变值相加</a:t>
            </a:r>
            <a:endParaRPr kumimoji="1" lang="en-US" altLang="zh-CN" dirty="0">
              <a:solidFill>
                <a:srgbClr val="EBEBEB"/>
              </a:solidFill>
            </a:endParaRPr>
          </a:p>
          <a:p>
            <a:pPr>
              <a:lnSpc>
                <a:spcPct val="90000"/>
              </a:lnSpc>
            </a:pPr>
            <a:r>
              <a:rPr kumimoji="1" lang="zh-CN" altLang="en-US" dirty="0">
                <a:solidFill>
                  <a:srgbClr val="EBEBEB"/>
                </a:solidFill>
              </a:rPr>
              <a:t>焓变基本特征</a:t>
            </a:r>
            <a:r>
              <a:rPr kumimoji="1" lang="en-US" altLang="zh-CN" dirty="0">
                <a:solidFill>
                  <a:srgbClr val="EBEBEB"/>
                </a:solidFill>
              </a:rPr>
              <a:t>—</a:t>
            </a:r>
          </a:p>
          <a:p>
            <a:pPr>
              <a:lnSpc>
                <a:spcPct val="90000"/>
              </a:lnSpc>
            </a:pPr>
            <a:r>
              <a:rPr kumimoji="1" lang="en-US" altLang="zh-CN" dirty="0">
                <a:solidFill>
                  <a:srgbClr val="EBEBEB"/>
                </a:solidFill>
              </a:rPr>
              <a:t>1.</a:t>
            </a:r>
            <a:r>
              <a:rPr kumimoji="1" lang="zh-CN" altLang="en-US" dirty="0">
                <a:solidFill>
                  <a:srgbClr val="EBEBEB"/>
                </a:solidFill>
              </a:rPr>
              <a:t> 正逆反应的焓变数值相等符号相反</a:t>
            </a:r>
            <a:endParaRPr kumimoji="1" lang="en-US" altLang="zh-CN" dirty="0">
              <a:solidFill>
                <a:srgbClr val="EBEBEB"/>
              </a:solidFill>
            </a:endParaRPr>
          </a:p>
          <a:p>
            <a:pPr>
              <a:lnSpc>
                <a:spcPct val="90000"/>
              </a:lnSpc>
            </a:pPr>
            <a:r>
              <a:rPr kumimoji="1" lang="zh-CN" altLang="en-US" dirty="0">
                <a:solidFill>
                  <a:srgbClr val="EBEBEB"/>
                </a:solidFill>
              </a:rPr>
              <a:t> </a:t>
            </a:r>
            <a:r>
              <a:rPr kumimoji="1" lang="en-US" altLang="zh-CN" dirty="0">
                <a:solidFill>
                  <a:srgbClr val="EBEBEB"/>
                </a:solidFill>
              </a:rPr>
              <a:t>2.</a:t>
            </a:r>
            <a:r>
              <a:rPr kumimoji="1" lang="zh-CN" altLang="en-US" dirty="0">
                <a:solidFill>
                  <a:srgbClr val="EBEBEB"/>
                </a:solidFill>
              </a:rPr>
              <a:t> 焓变的大小与反应物的量成正比例关系</a:t>
            </a:r>
            <a:endParaRPr kumimoji="1" lang="en-US" altLang="zh-CN" dirty="0">
              <a:solidFill>
                <a:srgbClr val="EBEBEB"/>
              </a:solidFill>
            </a:endParaRPr>
          </a:p>
          <a:p>
            <a:pPr marL="0" indent="0">
              <a:lnSpc>
                <a:spcPct val="90000"/>
              </a:lnSpc>
              <a:buNone/>
            </a:pPr>
            <a:endParaRPr kumimoji="1" lang="en-US" altLang="zh-CN" dirty="0">
              <a:solidFill>
                <a:srgbClr val="EBEBEB"/>
              </a:solidFill>
            </a:endParaRPr>
          </a:p>
          <a:p>
            <a:pPr marL="0" indent="0">
              <a:lnSpc>
                <a:spcPct val="90000"/>
              </a:lnSpc>
              <a:buNone/>
            </a:pPr>
            <a:endParaRPr kumimoji="1" lang="en-US" altLang="zh-CN" dirty="0">
              <a:solidFill>
                <a:srgbClr val="EBEBEB"/>
              </a:solidFill>
            </a:endParaRPr>
          </a:p>
        </p:txBody>
      </p:sp>
      <p:pic>
        <p:nvPicPr>
          <p:cNvPr id="7" name="图片 6" descr="图片包含 文本&#10;&#10;描述已自动生成">
            <a:extLst>
              <a:ext uri="{FF2B5EF4-FFF2-40B4-BE49-F238E27FC236}">
                <a16:creationId xmlns:a16="http://schemas.microsoft.com/office/drawing/2014/main" id="{0CC12FBA-EFD6-144E-8194-3C38D90DDB54}"/>
              </a:ext>
            </a:extLst>
          </p:cNvPr>
          <p:cNvPicPr>
            <a:picLocks noChangeAspect="1"/>
          </p:cNvPicPr>
          <p:nvPr/>
        </p:nvPicPr>
        <p:blipFill>
          <a:blip r:embed="rId5"/>
          <a:stretch>
            <a:fillRect/>
          </a:stretch>
        </p:blipFill>
        <p:spPr>
          <a:xfrm>
            <a:off x="7490745" y="1181410"/>
            <a:ext cx="2705100" cy="317500"/>
          </a:xfrm>
          <a:prstGeom prst="rect">
            <a:avLst/>
          </a:prstGeom>
        </p:spPr>
      </p:pic>
      <p:sp>
        <p:nvSpPr>
          <p:cNvPr id="9" name="文本框 8">
            <a:extLst>
              <a:ext uri="{FF2B5EF4-FFF2-40B4-BE49-F238E27FC236}">
                <a16:creationId xmlns:a16="http://schemas.microsoft.com/office/drawing/2014/main" id="{27F07D7F-1F36-0B4C-824D-F39E130194DA}"/>
              </a:ext>
            </a:extLst>
          </p:cNvPr>
          <p:cNvSpPr txBox="1"/>
          <p:nvPr/>
        </p:nvSpPr>
        <p:spPr>
          <a:xfrm>
            <a:off x="8289297" y="5521627"/>
            <a:ext cx="1107996" cy="369332"/>
          </a:xfrm>
          <a:prstGeom prst="rect">
            <a:avLst/>
          </a:prstGeom>
          <a:noFill/>
        </p:spPr>
        <p:txBody>
          <a:bodyPr wrap="none" rtlCol="0">
            <a:spAutoFit/>
          </a:bodyPr>
          <a:lstStyle/>
          <a:p>
            <a:r>
              <a:rPr kumimoji="1" lang="zh-CN" altLang="en-US" dirty="0"/>
              <a:t>赫斯定律</a:t>
            </a:r>
          </a:p>
        </p:txBody>
      </p:sp>
      <p:pic>
        <p:nvPicPr>
          <p:cNvPr id="8" name="音频 7">
            <a:hlinkClick r:id="" action="ppaction://media"/>
            <a:extLst>
              <a:ext uri="{FF2B5EF4-FFF2-40B4-BE49-F238E27FC236}">
                <a16:creationId xmlns:a16="http://schemas.microsoft.com/office/drawing/2014/main" id="{1ADCCCE2-FA04-F943-A49B-F87FD28AD3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8141111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40483"/>
    </mc:Choice>
    <mc:Fallback xmlns="">
      <p:transition spd="slow" advTm="340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6F46FB6F-D563-5F4A-AAE1-678B80A73C77}"/>
              </a:ext>
            </a:extLst>
          </p:cNvPr>
          <p:cNvSpPr>
            <a:spLocks noGrp="1"/>
          </p:cNvSpPr>
          <p:nvPr>
            <p:ph type="title"/>
          </p:nvPr>
        </p:nvSpPr>
        <p:spPr>
          <a:xfrm>
            <a:off x="648931" y="629266"/>
            <a:ext cx="4166510" cy="1622321"/>
          </a:xfrm>
        </p:spPr>
        <p:txBody>
          <a:bodyPr>
            <a:normAutofit/>
          </a:bodyPr>
          <a:lstStyle/>
          <a:p>
            <a:r>
              <a:rPr kumimoji="1" lang="zh-CN" altLang="en-US">
                <a:solidFill>
                  <a:srgbClr val="EBEBEB"/>
                </a:solidFill>
              </a:rPr>
              <a:t>运用赫斯定律算总焓变</a:t>
            </a:r>
          </a:p>
        </p:txBody>
      </p:sp>
      <p:sp>
        <p:nvSpPr>
          <p:cNvPr id="11"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3" name="Freeform: Shape 12">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sp>
        <p:nvSpPr>
          <p:cNvPr id="15" name="Rectangle 14">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内容占位符 2">
            <a:extLst>
              <a:ext uri="{FF2B5EF4-FFF2-40B4-BE49-F238E27FC236}">
                <a16:creationId xmlns:a16="http://schemas.microsoft.com/office/drawing/2014/main" id="{BE95CF6A-3727-C044-9679-9DAB43F964F5}"/>
              </a:ext>
            </a:extLst>
          </p:cNvPr>
          <p:cNvSpPr>
            <a:spLocks noGrp="1"/>
          </p:cNvSpPr>
          <p:nvPr>
            <p:ph idx="1"/>
          </p:nvPr>
        </p:nvSpPr>
        <p:spPr>
          <a:xfrm>
            <a:off x="648931" y="2285584"/>
            <a:ext cx="4166509" cy="3785419"/>
          </a:xfrm>
        </p:spPr>
        <p:txBody>
          <a:bodyPr>
            <a:normAutofit/>
          </a:bodyPr>
          <a:lstStyle/>
          <a:p>
            <a:r>
              <a:rPr kumimoji="1" lang="zh-CN" altLang="en-US" dirty="0">
                <a:solidFill>
                  <a:srgbClr val="EBEBEB"/>
                </a:solidFill>
              </a:rPr>
              <a:t>方法</a:t>
            </a:r>
            <a:r>
              <a:rPr kumimoji="1" lang="en-US" altLang="zh-CN" dirty="0">
                <a:solidFill>
                  <a:srgbClr val="EBEBEB"/>
                </a:solidFill>
              </a:rPr>
              <a:t>—</a:t>
            </a:r>
          </a:p>
          <a:p>
            <a:r>
              <a:rPr kumimoji="1" lang="en-US" altLang="zh-CN" dirty="0">
                <a:solidFill>
                  <a:srgbClr val="EBEBEB"/>
                </a:solidFill>
              </a:rPr>
              <a:t>1.</a:t>
            </a:r>
            <a:r>
              <a:rPr kumimoji="1" lang="zh-CN" altLang="en-US" dirty="0">
                <a:solidFill>
                  <a:srgbClr val="EBEBEB"/>
                </a:solidFill>
              </a:rPr>
              <a:t> 将参与总反应的物质放在每个分步反应的同一侧</a:t>
            </a:r>
            <a:endParaRPr kumimoji="1" lang="en-US" altLang="zh-CN" dirty="0">
              <a:solidFill>
                <a:srgbClr val="EBEBEB"/>
              </a:solidFill>
            </a:endParaRPr>
          </a:p>
          <a:p>
            <a:r>
              <a:rPr kumimoji="1" lang="en-US" altLang="zh-CN" dirty="0">
                <a:solidFill>
                  <a:srgbClr val="EBEBEB"/>
                </a:solidFill>
              </a:rPr>
              <a:t>2.</a:t>
            </a:r>
            <a:r>
              <a:rPr kumimoji="1" lang="zh-CN" altLang="en-US" dirty="0">
                <a:solidFill>
                  <a:srgbClr val="EBEBEB"/>
                </a:solidFill>
              </a:rPr>
              <a:t> 通过乘法并将分步反应相加</a:t>
            </a:r>
            <a:endParaRPr kumimoji="1" lang="en-US" altLang="zh-CN" dirty="0">
              <a:solidFill>
                <a:srgbClr val="EBEBEB"/>
              </a:solidFill>
            </a:endParaRPr>
          </a:p>
          <a:p>
            <a:r>
              <a:rPr kumimoji="1" lang="en-US" altLang="zh-CN" dirty="0">
                <a:solidFill>
                  <a:srgbClr val="EBEBEB"/>
                </a:solidFill>
              </a:rPr>
              <a:t>3.</a:t>
            </a:r>
            <a:r>
              <a:rPr kumimoji="1" lang="zh-CN" altLang="en-US" dirty="0">
                <a:solidFill>
                  <a:srgbClr val="EBEBEB"/>
                </a:solidFill>
              </a:rPr>
              <a:t> 消去重复物质得到总反应</a:t>
            </a:r>
            <a:endParaRPr kumimoji="1" lang="en-US" altLang="zh-CN" dirty="0">
              <a:solidFill>
                <a:srgbClr val="EBEBEB"/>
              </a:solidFill>
            </a:endParaRPr>
          </a:p>
          <a:p>
            <a:r>
              <a:rPr kumimoji="1" lang="en-US" altLang="zh-CN" dirty="0">
                <a:solidFill>
                  <a:srgbClr val="EBEBEB"/>
                </a:solidFill>
              </a:rPr>
              <a:t>4.</a:t>
            </a:r>
            <a:r>
              <a:rPr kumimoji="1" lang="zh-CN" altLang="en-US" dirty="0">
                <a:solidFill>
                  <a:srgbClr val="EBEBEB"/>
                </a:solidFill>
              </a:rPr>
              <a:t> 计算焓变值</a:t>
            </a:r>
            <a:endParaRPr kumimoji="1" lang="en-US" altLang="zh-CN" dirty="0">
              <a:solidFill>
                <a:srgbClr val="EBEBEB"/>
              </a:solidFill>
            </a:endParaRPr>
          </a:p>
          <a:p>
            <a:endParaRPr kumimoji="1" lang="zh-CN" altLang="en-US" dirty="0">
              <a:solidFill>
                <a:srgbClr val="EBEBEB"/>
              </a:solidFill>
            </a:endParaRPr>
          </a:p>
        </p:txBody>
      </p:sp>
      <p:pic>
        <p:nvPicPr>
          <p:cNvPr id="8" name="图片 7" descr="文本, 信件&#10;&#10;描述已自动生成">
            <a:extLst>
              <a:ext uri="{FF2B5EF4-FFF2-40B4-BE49-F238E27FC236}">
                <a16:creationId xmlns:a16="http://schemas.microsoft.com/office/drawing/2014/main" id="{2FC1427C-4115-824D-B444-7D463DCF5301}"/>
              </a:ext>
            </a:extLst>
          </p:cNvPr>
          <p:cNvPicPr>
            <a:picLocks noChangeAspect="1"/>
          </p:cNvPicPr>
          <p:nvPr/>
        </p:nvPicPr>
        <p:blipFill>
          <a:blip r:embed="rId5"/>
          <a:stretch>
            <a:fillRect/>
          </a:stretch>
        </p:blipFill>
        <p:spPr>
          <a:xfrm>
            <a:off x="6002600" y="-3296"/>
            <a:ext cx="5175357" cy="2113122"/>
          </a:xfrm>
          <a:prstGeom prst="rect">
            <a:avLst/>
          </a:prstGeom>
        </p:spPr>
      </p:pic>
      <p:pic>
        <p:nvPicPr>
          <p:cNvPr id="12" name="图片 11">
            <a:extLst>
              <a:ext uri="{FF2B5EF4-FFF2-40B4-BE49-F238E27FC236}">
                <a16:creationId xmlns:a16="http://schemas.microsoft.com/office/drawing/2014/main" id="{8FC58E81-C42A-2141-AE8C-D6E5E1357266}"/>
              </a:ext>
            </a:extLst>
          </p:cNvPr>
          <p:cNvPicPr>
            <a:picLocks noChangeAspect="1"/>
          </p:cNvPicPr>
          <p:nvPr/>
        </p:nvPicPr>
        <p:blipFill>
          <a:blip r:embed="rId6"/>
          <a:stretch>
            <a:fillRect/>
          </a:stretch>
        </p:blipFill>
        <p:spPr>
          <a:xfrm>
            <a:off x="5783005" y="2338135"/>
            <a:ext cx="5424063" cy="251580"/>
          </a:xfrm>
          <a:prstGeom prst="rect">
            <a:avLst/>
          </a:prstGeom>
        </p:spPr>
      </p:pic>
      <p:sp>
        <p:nvSpPr>
          <p:cNvPr id="14" name="文本框 13">
            <a:extLst>
              <a:ext uri="{FF2B5EF4-FFF2-40B4-BE49-F238E27FC236}">
                <a16:creationId xmlns:a16="http://schemas.microsoft.com/office/drawing/2014/main" id="{6CB1C6B0-2A4F-E240-81F7-15C2B99E1350}"/>
              </a:ext>
            </a:extLst>
          </p:cNvPr>
          <p:cNvSpPr txBox="1"/>
          <p:nvPr/>
        </p:nvSpPr>
        <p:spPr>
          <a:xfrm>
            <a:off x="7896788" y="1987372"/>
            <a:ext cx="1606062" cy="369332"/>
          </a:xfrm>
          <a:prstGeom prst="rect">
            <a:avLst/>
          </a:prstGeom>
          <a:noFill/>
        </p:spPr>
        <p:txBody>
          <a:bodyPr wrap="square" rtlCol="0">
            <a:spAutoFit/>
          </a:bodyPr>
          <a:lstStyle/>
          <a:p>
            <a:r>
              <a:rPr kumimoji="1" lang="zh-CN" altLang="en-US" dirty="0"/>
              <a:t>将</a:t>
            </a:r>
            <a:r>
              <a:rPr kumimoji="1" lang="en-US" altLang="zh-CN" dirty="0"/>
              <a:t>b</a:t>
            </a:r>
            <a:r>
              <a:rPr kumimoji="1" lang="zh-CN" altLang="en-US" dirty="0"/>
              <a:t>反过来</a:t>
            </a:r>
          </a:p>
        </p:txBody>
      </p:sp>
      <p:pic>
        <p:nvPicPr>
          <p:cNvPr id="21" name="图片 20">
            <a:extLst>
              <a:ext uri="{FF2B5EF4-FFF2-40B4-BE49-F238E27FC236}">
                <a16:creationId xmlns:a16="http://schemas.microsoft.com/office/drawing/2014/main" id="{18F28743-0228-F84D-8347-BD287BBFDFCD}"/>
              </a:ext>
            </a:extLst>
          </p:cNvPr>
          <p:cNvPicPr>
            <a:picLocks noChangeAspect="1"/>
          </p:cNvPicPr>
          <p:nvPr/>
        </p:nvPicPr>
        <p:blipFill>
          <a:blip r:embed="rId7"/>
          <a:stretch>
            <a:fillRect/>
          </a:stretch>
        </p:blipFill>
        <p:spPr>
          <a:xfrm>
            <a:off x="5651728" y="2981956"/>
            <a:ext cx="5686616" cy="215119"/>
          </a:xfrm>
          <a:prstGeom prst="rect">
            <a:avLst/>
          </a:prstGeom>
        </p:spPr>
      </p:pic>
      <p:sp>
        <p:nvSpPr>
          <p:cNvPr id="22" name="文本框 21">
            <a:extLst>
              <a:ext uri="{FF2B5EF4-FFF2-40B4-BE49-F238E27FC236}">
                <a16:creationId xmlns:a16="http://schemas.microsoft.com/office/drawing/2014/main" id="{A18E9441-B0E3-C242-91FD-A1C79CDC537F}"/>
              </a:ext>
            </a:extLst>
          </p:cNvPr>
          <p:cNvSpPr txBox="1"/>
          <p:nvPr/>
        </p:nvSpPr>
        <p:spPr>
          <a:xfrm>
            <a:off x="7712961" y="2599410"/>
            <a:ext cx="1653017" cy="369332"/>
          </a:xfrm>
          <a:prstGeom prst="rect">
            <a:avLst/>
          </a:prstGeom>
          <a:noFill/>
        </p:spPr>
        <p:txBody>
          <a:bodyPr wrap="none" rtlCol="0">
            <a:spAutoFit/>
          </a:bodyPr>
          <a:lstStyle/>
          <a:p>
            <a:r>
              <a:rPr kumimoji="1" lang="en-US" altLang="zh-CN" dirty="0"/>
              <a:t>a</a:t>
            </a:r>
            <a:r>
              <a:rPr kumimoji="1" lang="zh-CN" altLang="en-US" dirty="0"/>
              <a:t>反应加</a:t>
            </a:r>
            <a:r>
              <a:rPr kumimoji="1" lang="en-US" altLang="zh-CN" dirty="0"/>
              <a:t>b</a:t>
            </a:r>
            <a:r>
              <a:rPr kumimoji="1" lang="zh-CN" altLang="en-US" dirty="0"/>
              <a:t>反应</a:t>
            </a:r>
          </a:p>
        </p:txBody>
      </p:sp>
      <p:pic>
        <p:nvPicPr>
          <p:cNvPr id="24" name="图片 23">
            <a:extLst>
              <a:ext uri="{FF2B5EF4-FFF2-40B4-BE49-F238E27FC236}">
                <a16:creationId xmlns:a16="http://schemas.microsoft.com/office/drawing/2014/main" id="{7C4112E2-849A-674A-A112-528E8F4ACDC7}"/>
              </a:ext>
            </a:extLst>
          </p:cNvPr>
          <p:cNvPicPr>
            <a:picLocks noChangeAspect="1"/>
          </p:cNvPicPr>
          <p:nvPr/>
        </p:nvPicPr>
        <p:blipFill>
          <a:blip r:embed="rId8"/>
          <a:stretch>
            <a:fillRect/>
          </a:stretch>
        </p:blipFill>
        <p:spPr>
          <a:xfrm>
            <a:off x="6447690" y="3576995"/>
            <a:ext cx="4343403" cy="268111"/>
          </a:xfrm>
          <a:prstGeom prst="rect">
            <a:avLst/>
          </a:prstGeom>
        </p:spPr>
      </p:pic>
      <p:sp>
        <p:nvSpPr>
          <p:cNvPr id="25" name="文本框 24">
            <a:extLst>
              <a:ext uri="{FF2B5EF4-FFF2-40B4-BE49-F238E27FC236}">
                <a16:creationId xmlns:a16="http://schemas.microsoft.com/office/drawing/2014/main" id="{1DDD12FF-DFAF-8F43-A5A7-9DF5636B5DA6}"/>
              </a:ext>
            </a:extLst>
          </p:cNvPr>
          <p:cNvSpPr txBox="1"/>
          <p:nvPr/>
        </p:nvSpPr>
        <p:spPr>
          <a:xfrm>
            <a:off x="7754639" y="3197075"/>
            <a:ext cx="1569660" cy="369332"/>
          </a:xfrm>
          <a:prstGeom prst="rect">
            <a:avLst/>
          </a:prstGeom>
          <a:noFill/>
        </p:spPr>
        <p:txBody>
          <a:bodyPr wrap="none" rtlCol="0">
            <a:spAutoFit/>
          </a:bodyPr>
          <a:lstStyle/>
          <a:p>
            <a:r>
              <a:rPr kumimoji="1" lang="zh-CN" altLang="en-US" dirty="0"/>
              <a:t>消去重复物质</a:t>
            </a:r>
          </a:p>
        </p:txBody>
      </p:sp>
      <p:sp>
        <p:nvSpPr>
          <p:cNvPr id="26" name="文本框 25">
            <a:extLst>
              <a:ext uri="{FF2B5EF4-FFF2-40B4-BE49-F238E27FC236}">
                <a16:creationId xmlns:a16="http://schemas.microsoft.com/office/drawing/2014/main" id="{31809C90-CD7E-344C-BA76-30169DD82A69}"/>
              </a:ext>
            </a:extLst>
          </p:cNvPr>
          <p:cNvSpPr txBox="1"/>
          <p:nvPr/>
        </p:nvSpPr>
        <p:spPr>
          <a:xfrm>
            <a:off x="8077255" y="3845106"/>
            <a:ext cx="1084272" cy="369332"/>
          </a:xfrm>
          <a:prstGeom prst="rect">
            <a:avLst/>
          </a:prstGeom>
          <a:noFill/>
        </p:spPr>
        <p:txBody>
          <a:bodyPr wrap="square" rtlCol="0">
            <a:spAutoFit/>
          </a:bodyPr>
          <a:lstStyle/>
          <a:p>
            <a:r>
              <a:rPr kumimoji="1" lang="en-US" altLang="zh-CN" dirty="0"/>
              <a:t>c</a:t>
            </a:r>
            <a:r>
              <a:rPr kumimoji="1" lang="zh-CN" altLang="en-US" dirty="0"/>
              <a:t>乘三</a:t>
            </a:r>
          </a:p>
        </p:txBody>
      </p:sp>
      <p:pic>
        <p:nvPicPr>
          <p:cNvPr id="28" name="图片 27">
            <a:extLst>
              <a:ext uri="{FF2B5EF4-FFF2-40B4-BE49-F238E27FC236}">
                <a16:creationId xmlns:a16="http://schemas.microsoft.com/office/drawing/2014/main" id="{9F6EF33C-0E1A-DC42-9AFD-E8A08A463D3F}"/>
              </a:ext>
            </a:extLst>
          </p:cNvPr>
          <p:cNvPicPr>
            <a:picLocks noChangeAspect="1"/>
          </p:cNvPicPr>
          <p:nvPr/>
        </p:nvPicPr>
        <p:blipFill>
          <a:blip r:embed="rId9"/>
          <a:stretch>
            <a:fillRect/>
          </a:stretch>
        </p:blipFill>
        <p:spPr>
          <a:xfrm>
            <a:off x="6002600" y="4252523"/>
            <a:ext cx="5111662" cy="215120"/>
          </a:xfrm>
          <a:prstGeom prst="rect">
            <a:avLst/>
          </a:prstGeom>
        </p:spPr>
      </p:pic>
      <p:pic>
        <p:nvPicPr>
          <p:cNvPr id="30" name="图片 29">
            <a:extLst>
              <a:ext uri="{FF2B5EF4-FFF2-40B4-BE49-F238E27FC236}">
                <a16:creationId xmlns:a16="http://schemas.microsoft.com/office/drawing/2014/main" id="{2180178D-D6AF-5D40-B978-9A0B31A8F738}"/>
              </a:ext>
            </a:extLst>
          </p:cNvPr>
          <p:cNvPicPr>
            <a:picLocks noChangeAspect="1"/>
          </p:cNvPicPr>
          <p:nvPr/>
        </p:nvPicPr>
        <p:blipFill>
          <a:blip r:embed="rId10"/>
          <a:stretch>
            <a:fillRect/>
          </a:stretch>
        </p:blipFill>
        <p:spPr>
          <a:xfrm>
            <a:off x="5991606" y="5050040"/>
            <a:ext cx="5175352" cy="233967"/>
          </a:xfrm>
          <a:prstGeom prst="rect">
            <a:avLst/>
          </a:prstGeom>
        </p:spPr>
      </p:pic>
      <p:sp>
        <p:nvSpPr>
          <p:cNvPr id="31" name="文本框 30">
            <a:extLst>
              <a:ext uri="{FF2B5EF4-FFF2-40B4-BE49-F238E27FC236}">
                <a16:creationId xmlns:a16="http://schemas.microsoft.com/office/drawing/2014/main" id="{960E28BE-203F-0A4C-BDFC-C17D01986ADF}"/>
              </a:ext>
            </a:extLst>
          </p:cNvPr>
          <p:cNvSpPr txBox="1"/>
          <p:nvPr/>
        </p:nvSpPr>
        <p:spPr>
          <a:xfrm>
            <a:off x="7500075" y="4621855"/>
            <a:ext cx="2180405" cy="369332"/>
          </a:xfrm>
          <a:prstGeom prst="rect">
            <a:avLst/>
          </a:prstGeom>
          <a:noFill/>
        </p:spPr>
        <p:txBody>
          <a:bodyPr wrap="none" rtlCol="0">
            <a:spAutoFit/>
          </a:bodyPr>
          <a:lstStyle/>
          <a:p>
            <a:r>
              <a:rPr kumimoji="1" lang="zh-CN" altLang="en-US" dirty="0"/>
              <a:t>加</a:t>
            </a:r>
            <a:r>
              <a:rPr kumimoji="1" lang="en-US" altLang="zh-CN" dirty="0"/>
              <a:t>c</a:t>
            </a:r>
            <a:r>
              <a:rPr kumimoji="1" lang="zh-CN" altLang="en-US" dirty="0"/>
              <a:t>并消去重复物质</a:t>
            </a:r>
          </a:p>
        </p:txBody>
      </p:sp>
      <p:pic>
        <p:nvPicPr>
          <p:cNvPr id="33" name="图片 32">
            <a:extLst>
              <a:ext uri="{FF2B5EF4-FFF2-40B4-BE49-F238E27FC236}">
                <a16:creationId xmlns:a16="http://schemas.microsoft.com/office/drawing/2014/main" id="{E9470F71-D283-9C43-B0A1-F61BD45F8EA2}"/>
              </a:ext>
            </a:extLst>
          </p:cNvPr>
          <p:cNvPicPr>
            <a:picLocks noChangeAspect="1"/>
          </p:cNvPicPr>
          <p:nvPr/>
        </p:nvPicPr>
        <p:blipFill>
          <a:blip r:embed="rId11"/>
          <a:stretch>
            <a:fillRect/>
          </a:stretch>
        </p:blipFill>
        <p:spPr>
          <a:xfrm>
            <a:off x="6096000" y="5625358"/>
            <a:ext cx="4569388" cy="241046"/>
          </a:xfrm>
          <a:prstGeom prst="rect">
            <a:avLst/>
          </a:prstGeom>
        </p:spPr>
      </p:pic>
      <p:sp>
        <p:nvSpPr>
          <p:cNvPr id="34" name="文本框 33">
            <a:extLst>
              <a:ext uri="{FF2B5EF4-FFF2-40B4-BE49-F238E27FC236}">
                <a16:creationId xmlns:a16="http://schemas.microsoft.com/office/drawing/2014/main" id="{F55F4543-7EFA-FE4C-8E9E-7096215F639E}"/>
              </a:ext>
            </a:extLst>
          </p:cNvPr>
          <p:cNvSpPr txBox="1"/>
          <p:nvPr/>
        </p:nvSpPr>
        <p:spPr>
          <a:xfrm>
            <a:off x="8077255" y="5309973"/>
            <a:ext cx="805029" cy="369332"/>
          </a:xfrm>
          <a:prstGeom prst="rect">
            <a:avLst/>
          </a:prstGeom>
          <a:noFill/>
        </p:spPr>
        <p:txBody>
          <a:bodyPr wrap="none" rtlCol="0">
            <a:spAutoFit/>
          </a:bodyPr>
          <a:lstStyle/>
          <a:p>
            <a:r>
              <a:rPr kumimoji="1" lang="en-US" altLang="zh-CN" dirty="0"/>
              <a:t>d</a:t>
            </a:r>
            <a:r>
              <a:rPr kumimoji="1" lang="zh-CN" altLang="en-US" dirty="0"/>
              <a:t>乘三</a:t>
            </a:r>
          </a:p>
        </p:txBody>
      </p:sp>
      <p:pic>
        <p:nvPicPr>
          <p:cNvPr id="36" name="图片 35">
            <a:extLst>
              <a:ext uri="{FF2B5EF4-FFF2-40B4-BE49-F238E27FC236}">
                <a16:creationId xmlns:a16="http://schemas.microsoft.com/office/drawing/2014/main" id="{AE9A292F-9259-3E40-8222-69E9D3FEEBA5}"/>
              </a:ext>
            </a:extLst>
          </p:cNvPr>
          <p:cNvPicPr>
            <a:picLocks noChangeAspect="1"/>
          </p:cNvPicPr>
          <p:nvPr/>
        </p:nvPicPr>
        <p:blipFill>
          <a:blip r:embed="rId12"/>
          <a:stretch>
            <a:fillRect/>
          </a:stretch>
        </p:blipFill>
        <p:spPr>
          <a:xfrm>
            <a:off x="6463019" y="6399103"/>
            <a:ext cx="4152900" cy="304800"/>
          </a:xfrm>
          <a:prstGeom prst="rect">
            <a:avLst/>
          </a:prstGeom>
        </p:spPr>
      </p:pic>
      <p:sp>
        <p:nvSpPr>
          <p:cNvPr id="37" name="文本框 36">
            <a:extLst>
              <a:ext uri="{FF2B5EF4-FFF2-40B4-BE49-F238E27FC236}">
                <a16:creationId xmlns:a16="http://schemas.microsoft.com/office/drawing/2014/main" id="{4C32057D-9B9F-5442-B52D-8778BD105429}"/>
              </a:ext>
            </a:extLst>
          </p:cNvPr>
          <p:cNvSpPr txBox="1"/>
          <p:nvPr/>
        </p:nvSpPr>
        <p:spPr>
          <a:xfrm>
            <a:off x="7433727" y="5886337"/>
            <a:ext cx="2532183" cy="369332"/>
          </a:xfrm>
          <a:prstGeom prst="rect">
            <a:avLst/>
          </a:prstGeom>
          <a:noFill/>
        </p:spPr>
        <p:txBody>
          <a:bodyPr wrap="square" rtlCol="0">
            <a:spAutoFit/>
          </a:bodyPr>
          <a:lstStyle/>
          <a:p>
            <a:r>
              <a:rPr kumimoji="1" lang="zh-CN" altLang="en-US" dirty="0"/>
              <a:t>最后得到总方程式</a:t>
            </a:r>
          </a:p>
        </p:txBody>
      </p:sp>
      <p:sp>
        <p:nvSpPr>
          <p:cNvPr id="39" name="矩形 38">
            <a:extLst>
              <a:ext uri="{FF2B5EF4-FFF2-40B4-BE49-F238E27FC236}">
                <a16:creationId xmlns:a16="http://schemas.microsoft.com/office/drawing/2014/main" id="{5E3DD217-FA17-5D4A-9426-F540AB54C9C1}"/>
              </a:ext>
            </a:extLst>
          </p:cNvPr>
          <p:cNvSpPr/>
          <p:nvPr/>
        </p:nvSpPr>
        <p:spPr>
          <a:xfrm>
            <a:off x="853656" y="4991187"/>
            <a:ext cx="3918927" cy="17127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zh-CN" altLang="en-US" dirty="0"/>
              <a:t>右图焓变值∆𝐻</a:t>
            </a:r>
            <a:r>
              <a:rPr kumimoji="1" lang="en-US" altLang="zh-CN" dirty="0"/>
              <a:t>=-1273</a:t>
            </a:r>
            <a:r>
              <a:rPr kumimoji="1" lang="en" altLang="zh-CN" dirty="0"/>
              <a:t>kJ+2035kJ-3×286kJ+3×44kJ=36kJ</a:t>
            </a:r>
          </a:p>
          <a:p>
            <a:pPr algn="ctr"/>
            <a:endParaRPr kumimoji="1" lang="zh-CN" altLang="en-US" dirty="0"/>
          </a:p>
        </p:txBody>
      </p:sp>
      <p:pic>
        <p:nvPicPr>
          <p:cNvPr id="5" name="音频 4">
            <a:hlinkClick r:id="" action="ppaction://media"/>
            <a:extLst>
              <a:ext uri="{FF2B5EF4-FFF2-40B4-BE49-F238E27FC236}">
                <a16:creationId xmlns:a16="http://schemas.microsoft.com/office/drawing/2014/main" id="{2CA645C3-4420-6141-9B3E-B87A4791824F}"/>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0715068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56463"/>
    </mc:Choice>
    <mc:Fallback xmlns="">
      <p:transition spd="slow" advTm="356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ppt_x"/>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ppt_x"/>
                                          </p:val>
                                        </p:tav>
                                        <p:tav tm="100000">
                                          <p:val>
                                            <p:strVal val="#ppt_x"/>
                                          </p:val>
                                        </p:tav>
                                      </p:tavLst>
                                    </p:anim>
                                    <p:anim calcmode="lin" valueType="num">
                                      <p:cBhvr additive="base">
                                        <p:cTn id="5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fill="hold"/>
                                        <p:tgtEl>
                                          <p:spTgt spid="28"/>
                                        </p:tgtEl>
                                        <p:attrNameLst>
                                          <p:attrName>ppt_x</p:attrName>
                                        </p:attrNameLst>
                                      </p:cBhvr>
                                      <p:tavLst>
                                        <p:tav tm="0">
                                          <p:val>
                                            <p:strVal val="#ppt_x"/>
                                          </p:val>
                                        </p:tav>
                                        <p:tav tm="100000">
                                          <p:val>
                                            <p:strVal val="#ppt_x"/>
                                          </p:val>
                                        </p:tav>
                                      </p:tavLst>
                                    </p:anim>
                                    <p:anim calcmode="lin" valueType="num">
                                      <p:cBhvr additive="base">
                                        <p:cTn id="6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1"/>
                                        </p:tgtEl>
                                        <p:attrNameLst>
                                          <p:attrName>style.visibility</p:attrName>
                                        </p:attrNameLst>
                                      </p:cBhvr>
                                      <p:to>
                                        <p:strVal val="visible"/>
                                      </p:to>
                                    </p:set>
                                    <p:anim calcmode="lin" valueType="num">
                                      <p:cBhvr additive="base">
                                        <p:cTn id="65" dur="500" fill="hold"/>
                                        <p:tgtEl>
                                          <p:spTgt spid="31"/>
                                        </p:tgtEl>
                                        <p:attrNameLst>
                                          <p:attrName>ppt_x</p:attrName>
                                        </p:attrNameLst>
                                      </p:cBhvr>
                                      <p:tavLst>
                                        <p:tav tm="0">
                                          <p:val>
                                            <p:strVal val="#ppt_x"/>
                                          </p:val>
                                        </p:tav>
                                        <p:tav tm="100000">
                                          <p:val>
                                            <p:strVal val="#ppt_x"/>
                                          </p:val>
                                        </p:tav>
                                      </p:tavLst>
                                    </p:anim>
                                    <p:anim calcmode="lin" valueType="num">
                                      <p:cBhvr additive="base">
                                        <p:cTn id="6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cBhvr additive="base">
                                        <p:cTn id="71" dur="500" fill="hold"/>
                                        <p:tgtEl>
                                          <p:spTgt spid="30"/>
                                        </p:tgtEl>
                                        <p:attrNameLst>
                                          <p:attrName>ppt_x</p:attrName>
                                        </p:attrNameLst>
                                      </p:cBhvr>
                                      <p:tavLst>
                                        <p:tav tm="0">
                                          <p:val>
                                            <p:strVal val="#ppt_x"/>
                                          </p:val>
                                        </p:tav>
                                        <p:tav tm="100000">
                                          <p:val>
                                            <p:strVal val="#ppt_x"/>
                                          </p:val>
                                        </p:tav>
                                      </p:tavLst>
                                    </p:anim>
                                    <p:anim calcmode="lin" valueType="num">
                                      <p:cBhvr additive="base">
                                        <p:cTn id="7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anim calcmode="lin" valueType="num">
                                      <p:cBhvr additive="base">
                                        <p:cTn id="77" dur="500" fill="hold"/>
                                        <p:tgtEl>
                                          <p:spTgt spid="34"/>
                                        </p:tgtEl>
                                        <p:attrNameLst>
                                          <p:attrName>ppt_x</p:attrName>
                                        </p:attrNameLst>
                                      </p:cBhvr>
                                      <p:tavLst>
                                        <p:tav tm="0">
                                          <p:val>
                                            <p:strVal val="#ppt_x"/>
                                          </p:val>
                                        </p:tav>
                                        <p:tav tm="100000">
                                          <p:val>
                                            <p:strVal val="#ppt_x"/>
                                          </p:val>
                                        </p:tav>
                                      </p:tavLst>
                                    </p:anim>
                                    <p:anim calcmode="lin" valueType="num">
                                      <p:cBhvr additive="base">
                                        <p:cTn id="7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33"/>
                                        </p:tgtEl>
                                        <p:attrNameLst>
                                          <p:attrName>style.visibility</p:attrName>
                                        </p:attrNameLst>
                                      </p:cBhvr>
                                      <p:to>
                                        <p:strVal val="visible"/>
                                      </p:to>
                                    </p:set>
                                    <p:anim calcmode="lin" valueType="num">
                                      <p:cBhvr additive="base">
                                        <p:cTn id="83" dur="500" fill="hold"/>
                                        <p:tgtEl>
                                          <p:spTgt spid="33"/>
                                        </p:tgtEl>
                                        <p:attrNameLst>
                                          <p:attrName>ppt_x</p:attrName>
                                        </p:attrNameLst>
                                      </p:cBhvr>
                                      <p:tavLst>
                                        <p:tav tm="0">
                                          <p:val>
                                            <p:strVal val="#ppt_x"/>
                                          </p:val>
                                        </p:tav>
                                        <p:tav tm="100000">
                                          <p:val>
                                            <p:strVal val="#ppt_x"/>
                                          </p:val>
                                        </p:tav>
                                      </p:tavLst>
                                    </p:anim>
                                    <p:anim calcmode="lin" valueType="num">
                                      <p:cBhvr additive="base">
                                        <p:cTn id="8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37"/>
                                        </p:tgtEl>
                                        <p:attrNameLst>
                                          <p:attrName>style.visibility</p:attrName>
                                        </p:attrNameLst>
                                      </p:cBhvr>
                                      <p:to>
                                        <p:strVal val="visible"/>
                                      </p:to>
                                    </p:set>
                                    <p:anim calcmode="lin" valueType="num">
                                      <p:cBhvr additive="base">
                                        <p:cTn id="89" dur="500" fill="hold"/>
                                        <p:tgtEl>
                                          <p:spTgt spid="37"/>
                                        </p:tgtEl>
                                        <p:attrNameLst>
                                          <p:attrName>ppt_x</p:attrName>
                                        </p:attrNameLst>
                                      </p:cBhvr>
                                      <p:tavLst>
                                        <p:tav tm="0">
                                          <p:val>
                                            <p:strVal val="#ppt_x"/>
                                          </p:val>
                                        </p:tav>
                                        <p:tav tm="100000">
                                          <p:val>
                                            <p:strVal val="#ppt_x"/>
                                          </p:val>
                                        </p:tav>
                                      </p:tavLst>
                                    </p:anim>
                                    <p:anim calcmode="lin" valueType="num">
                                      <p:cBhvr additive="base">
                                        <p:cTn id="9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36"/>
                                        </p:tgtEl>
                                        <p:attrNameLst>
                                          <p:attrName>style.visibility</p:attrName>
                                        </p:attrNameLst>
                                      </p:cBhvr>
                                      <p:to>
                                        <p:strVal val="visible"/>
                                      </p:to>
                                    </p:set>
                                    <p:anim calcmode="lin" valueType="num">
                                      <p:cBhvr additive="base">
                                        <p:cTn id="95" dur="500" fill="hold"/>
                                        <p:tgtEl>
                                          <p:spTgt spid="36"/>
                                        </p:tgtEl>
                                        <p:attrNameLst>
                                          <p:attrName>ppt_x</p:attrName>
                                        </p:attrNameLst>
                                      </p:cBhvr>
                                      <p:tavLst>
                                        <p:tav tm="0">
                                          <p:val>
                                            <p:strVal val="#ppt_x"/>
                                          </p:val>
                                        </p:tav>
                                        <p:tav tm="100000">
                                          <p:val>
                                            <p:strVal val="#ppt_x"/>
                                          </p:val>
                                        </p:tav>
                                      </p:tavLst>
                                    </p:anim>
                                    <p:anim calcmode="lin" valueType="num">
                                      <p:cBhvr additive="base">
                                        <p:cTn id="9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39"/>
                                        </p:tgtEl>
                                        <p:attrNameLst>
                                          <p:attrName>style.visibility</p:attrName>
                                        </p:attrNameLst>
                                      </p:cBhvr>
                                      <p:to>
                                        <p:strVal val="visible"/>
                                      </p:to>
                                    </p:set>
                                    <p:anim calcmode="lin" valueType="num">
                                      <p:cBhvr additive="base">
                                        <p:cTn id="101" dur="500" fill="hold"/>
                                        <p:tgtEl>
                                          <p:spTgt spid="39"/>
                                        </p:tgtEl>
                                        <p:attrNameLst>
                                          <p:attrName>ppt_x</p:attrName>
                                        </p:attrNameLst>
                                      </p:cBhvr>
                                      <p:tavLst>
                                        <p:tav tm="0">
                                          <p:val>
                                            <p:strVal val="#ppt_x"/>
                                          </p:val>
                                        </p:tav>
                                        <p:tav tm="100000">
                                          <p:val>
                                            <p:strVal val="#ppt_x"/>
                                          </p:val>
                                        </p:tav>
                                      </p:tavLst>
                                    </p:anim>
                                    <p:anim calcmode="lin" valueType="num">
                                      <p:cBhvr additive="base">
                                        <p:cTn id="10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3" fill="hold" display="0">
                  <p:stCondLst>
                    <p:cond delay="indefinite"/>
                  </p:stCondLst>
                  <p:endCondLst>
                    <p:cond evt="onStopAudio" delay="0">
                      <p:tgtEl>
                        <p:sldTgt/>
                      </p:tgtEl>
                    </p:cond>
                  </p:endCondLst>
                </p:cTn>
                <p:tgtEl>
                  <p:spTgt spid="5"/>
                </p:tgtEl>
              </p:cMediaNode>
            </p:audio>
          </p:childTnLst>
        </p:cTn>
      </p:par>
    </p:tnLst>
    <p:bldLst>
      <p:bldP spid="14" grpId="0"/>
      <p:bldP spid="22" grpId="0"/>
      <p:bldP spid="25" grpId="0"/>
      <p:bldP spid="26" grpId="0"/>
      <p:bldP spid="31" grpId="0"/>
      <p:bldP spid="34" grpId="0"/>
      <p:bldP spid="37" grpId="0"/>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60D7DB-43D4-5942-B586-4540050AB3A5}"/>
              </a:ext>
            </a:extLst>
          </p:cNvPr>
          <p:cNvSpPr>
            <a:spLocks noGrp="1"/>
          </p:cNvSpPr>
          <p:nvPr>
            <p:ph type="title"/>
          </p:nvPr>
        </p:nvSpPr>
        <p:spPr>
          <a:xfrm>
            <a:off x="646112" y="452718"/>
            <a:ext cx="4165580" cy="1400530"/>
          </a:xfrm>
        </p:spPr>
        <p:txBody>
          <a:bodyPr>
            <a:normAutofit/>
          </a:bodyPr>
          <a:lstStyle/>
          <a:p>
            <a:pPr>
              <a:lnSpc>
                <a:spcPct val="90000"/>
              </a:lnSpc>
            </a:pPr>
            <a:r>
              <a:rPr kumimoji="1" lang="zh-CN" altLang="en-US" sz="2900"/>
              <a:t>标准生成焓</a:t>
            </a:r>
            <a:r>
              <a:rPr kumimoji="1" lang="en-US" altLang="zh-CN" sz="2900"/>
              <a:t>—standard</a:t>
            </a:r>
            <a:r>
              <a:rPr kumimoji="1" lang="zh-CN" altLang="en-US" sz="2900"/>
              <a:t> </a:t>
            </a:r>
            <a:r>
              <a:rPr kumimoji="1" lang="en-US" altLang="zh-CN" sz="2900"/>
              <a:t>enthalpy</a:t>
            </a:r>
            <a:r>
              <a:rPr kumimoji="1" lang="zh-CN" altLang="en-US" sz="2900"/>
              <a:t> </a:t>
            </a:r>
            <a:r>
              <a:rPr kumimoji="1" lang="en-US" altLang="zh-CN" sz="2900"/>
              <a:t>of</a:t>
            </a:r>
            <a:r>
              <a:rPr kumimoji="1" lang="zh-CN" altLang="en-US" sz="2900"/>
              <a:t> </a:t>
            </a:r>
            <a:r>
              <a:rPr kumimoji="1" lang="en-US" altLang="zh-CN" sz="2900"/>
              <a:t>formation</a:t>
            </a:r>
            <a:endParaRPr kumimoji="1" lang="zh-CN" altLang="en-US" sz="2900"/>
          </a:p>
        </p:txBody>
      </p:sp>
      <p:sp>
        <p:nvSpPr>
          <p:cNvPr id="12" name="Freeform: Shape 11">
            <a:extLst>
              <a:ext uri="{FF2B5EF4-FFF2-40B4-BE49-F238E27FC236}">
                <a16:creationId xmlns:a16="http://schemas.microsoft.com/office/drawing/2014/main" id="{7DAA46B9-B7E8-4487-B28E-C63A6EB7AA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7191 h 6985200"/>
              <a:gd name="connsiteX6" fmla="*/ 1 w 6858001"/>
              <a:gd name="connsiteY6" fmla="*/ 887191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7191"/>
                </a:lnTo>
                <a:lnTo>
                  <a:pt x="1" y="887191"/>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rgbClr val="FFFFFF"/>
          </a:solidFill>
          <a:ln>
            <a:noFill/>
          </a:ln>
        </p:spPr>
      </p:sp>
      <p:sp>
        <p:nvSpPr>
          <p:cNvPr id="14" name="Freeform 23">
            <a:extLst>
              <a:ext uri="{FF2B5EF4-FFF2-40B4-BE49-F238E27FC236}">
                <a16:creationId xmlns:a16="http://schemas.microsoft.com/office/drawing/2014/main" id="{C866818C-1E5F-475A-B310-3C06B555F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6" name="Rectangle 15">
            <a:extLst>
              <a:ext uri="{FF2B5EF4-FFF2-40B4-BE49-F238E27FC236}">
                <a16:creationId xmlns:a16="http://schemas.microsoft.com/office/drawing/2014/main" id="{D12AFDE8-E1ED-4A49-B8B3-4953F4B8A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图片 4">
            <a:extLst>
              <a:ext uri="{FF2B5EF4-FFF2-40B4-BE49-F238E27FC236}">
                <a16:creationId xmlns:a16="http://schemas.microsoft.com/office/drawing/2014/main" id="{2B26A0B8-9762-5347-BBB6-9B116C53C1D4}"/>
              </a:ext>
            </a:extLst>
          </p:cNvPr>
          <p:cNvPicPr>
            <a:picLocks noChangeAspect="1"/>
          </p:cNvPicPr>
          <p:nvPr/>
        </p:nvPicPr>
        <p:blipFill>
          <a:blip r:embed="rId5"/>
          <a:stretch>
            <a:fillRect/>
          </a:stretch>
        </p:blipFill>
        <p:spPr>
          <a:xfrm>
            <a:off x="6307851" y="419295"/>
            <a:ext cx="4783936" cy="406634"/>
          </a:xfrm>
          <a:prstGeom prst="rect">
            <a:avLst/>
          </a:prstGeom>
          <a:effectLst/>
        </p:spPr>
      </p:pic>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D09F70D0-2F54-7C4D-A45A-C0F23DCD20A6}"/>
                  </a:ext>
                </a:extLst>
              </p:cNvPr>
              <p:cNvSpPr>
                <a:spLocks noGrp="1"/>
              </p:cNvSpPr>
              <p:nvPr>
                <p:ph idx="1"/>
              </p:nvPr>
            </p:nvSpPr>
            <p:spPr>
              <a:xfrm>
                <a:off x="646113" y="2052918"/>
                <a:ext cx="4165146" cy="4195481"/>
              </a:xfrm>
            </p:spPr>
            <p:txBody>
              <a:bodyPr>
                <a:normAutofit/>
              </a:bodyPr>
              <a:lstStyle/>
              <a:p>
                <a:r>
                  <a:rPr kumimoji="1" lang="zh-CN" altLang="en-US" dirty="0"/>
                  <a:t>用</a:t>
                </a:r>
                <a14:m>
                  <m:oMath xmlns:m="http://schemas.openxmlformats.org/officeDocument/2006/math">
                    <m:sSubSup>
                      <m:sSubSupPr>
                        <m:ctrlPr>
                          <a:rPr kumimoji="1" lang="en-US" altLang="zh-CN" i="1" smtClean="0">
                            <a:latin typeface="Cambria Math" panose="02040503050406030204" pitchFamily="18" charset="0"/>
                          </a:rPr>
                        </m:ctrlPr>
                      </m:sSubSupPr>
                      <m:e>
                        <m:r>
                          <a:rPr kumimoji="1" lang="en-US" altLang="zh-CN" i="1" smtClean="0">
                            <a:latin typeface="Cambria Math" panose="02040503050406030204" pitchFamily="18" charset="0"/>
                            <a:ea typeface="Cambria Math" panose="02040503050406030204" pitchFamily="18" charset="0"/>
                          </a:rPr>
                          <m:t>∆</m:t>
                        </m:r>
                        <m:r>
                          <a:rPr kumimoji="1" lang="en-US" altLang="zh-CN" b="0" i="1" smtClean="0">
                            <a:latin typeface="Cambria Math" panose="02040503050406030204" pitchFamily="18" charset="0"/>
                            <a:ea typeface="Cambria Math" panose="02040503050406030204" pitchFamily="18" charset="0"/>
                          </a:rPr>
                          <m:t>𝐻</m:t>
                        </m:r>
                      </m:e>
                      <m:sub>
                        <m:r>
                          <a:rPr kumimoji="1" lang="en-US" altLang="zh-CN" b="0" i="1" smtClean="0">
                            <a:latin typeface="Cambria Math" panose="02040503050406030204" pitchFamily="18" charset="0"/>
                          </a:rPr>
                          <m:t>𝑓</m:t>
                        </m:r>
                      </m:sub>
                      <m:sup>
                        <m:r>
                          <a:rPr kumimoji="1" lang="en-US" altLang="zh-CN" i="1" smtClean="0">
                            <a:latin typeface="Cambria Math" panose="02040503050406030204" pitchFamily="18" charset="0"/>
                            <a:ea typeface="Cambria Math" panose="02040503050406030204" pitchFamily="18" charset="0"/>
                          </a:rPr>
                          <m:t>°</m:t>
                        </m:r>
                      </m:sup>
                    </m:sSubSup>
                    <m:r>
                      <a:rPr kumimoji="1" lang="zh-CN" altLang="en-US" i="1">
                        <a:latin typeface="Cambria Math" panose="02040503050406030204" pitchFamily="18" charset="0"/>
                      </a:rPr>
                      <m:t>表示</m:t>
                    </m:r>
                  </m:oMath>
                </a14:m>
                <a:endParaRPr kumimoji="1" lang="en-US" altLang="zh-CN" dirty="0"/>
              </a:p>
              <a:p>
                <a:r>
                  <a:rPr kumimoji="1" lang="zh-CN" altLang="en-US" dirty="0"/>
                  <a:t>一个化合物的标准生成焓是组成它的元素的最稳定单质在标准状况化合生成</a:t>
                </a:r>
                <a:r>
                  <a:rPr kumimoji="1" lang="en-US" altLang="zh-CN" dirty="0"/>
                  <a:t>1mol</a:t>
                </a:r>
                <a:r>
                  <a:rPr kumimoji="1" lang="zh-CN" altLang="en-US" dirty="0"/>
                  <a:t>化合物的反应焓变</a:t>
                </a:r>
                <a:endParaRPr kumimoji="1" lang="en-US" altLang="zh-CN" dirty="0"/>
              </a:p>
              <a:p>
                <a:r>
                  <a:rPr kumimoji="1" lang="zh-CN" altLang="en-US" dirty="0"/>
                  <a:t>单质的标准生成焓为</a:t>
                </a:r>
                <a:r>
                  <a:rPr kumimoji="1" lang="en-US" altLang="zh-CN" dirty="0"/>
                  <a:t>0</a:t>
                </a:r>
              </a:p>
              <a:p>
                <a:endParaRPr kumimoji="1" lang="en-US" altLang="zh-CN" dirty="0"/>
              </a:p>
              <a:p>
                <a:endParaRPr kumimoji="1" lang="zh-CN" altLang="en-US" dirty="0"/>
              </a:p>
            </p:txBody>
          </p:sp>
        </mc:Choice>
        <mc:Fallback xmlns="">
          <p:sp>
            <p:nvSpPr>
              <p:cNvPr id="3" name="内容占位符 2">
                <a:extLst>
                  <a:ext uri="{FF2B5EF4-FFF2-40B4-BE49-F238E27FC236}">
                    <a16:creationId xmlns:a16="http://schemas.microsoft.com/office/drawing/2014/main" id="{D09F70D0-2F54-7C4D-A45A-C0F23DCD20A6}"/>
                  </a:ext>
                </a:extLst>
              </p:cNvPr>
              <p:cNvSpPr>
                <a:spLocks noGrp="1" noRot="1" noChangeAspect="1" noMove="1" noResize="1" noEditPoints="1" noAdjustHandles="1" noChangeArrowheads="1" noChangeShapeType="1" noTextEdit="1"/>
              </p:cNvSpPr>
              <p:nvPr>
                <p:ph idx="1"/>
              </p:nvPr>
            </p:nvSpPr>
            <p:spPr>
              <a:xfrm>
                <a:off x="646113" y="2052918"/>
                <a:ext cx="4165146" cy="4195481"/>
              </a:xfrm>
              <a:blipFill>
                <a:blip r:embed="rId6"/>
                <a:stretch>
                  <a:fillRect l="-608" t="-904"/>
                </a:stretch>
              </a:blipFill>
            </p:spPr>
            <p:txBody>
              <a:bodyPr/>
              <a:lstStyle/>
              <a:p>
                <a:r>
                  <a:rPr lang="zh-CN" altLang="en-US">
                    <a:noFill/>
                  </a:rPr>
                  <a:t> </a:t>
                </a:r>
              </a:p>
            </p:txBody>
          </p:sp>
        </mc:Fallback>
      </mc:AlternateContent>
      <p:sp>
        <p:nvSpPr>
          <p:cNvPr id="8" name="文本框 7">
            <a:extLst>
              <a:ext uri="{FF2B5EF4-FFF2-40B4-BE49-F238E27FC236}">
                <a16:creationId xmlns:a16="http://schemas.microsoft.com/office/drawing/2014/main" id="{52AD96CD-8670-AC4D-81E4-01EADB74C602}"/>
              </a:ext>
            </a:extLst>
          </p:cNvPr>
          <p:cNvSpPr txBox="1"/>
          <p:nvPr/>
        </p:nvSpPr>
        <p:spPr>
          <a:xfrm>
            <a:off x="7489785" y="968317"/>
            <a:ext cx="2492990" cy="369332"/>
          </a:xfrm>
          <a:prstGeom prst="rect">
            <a:avLst/>
          </a:prstGeom>
          <a:noFill/>
        </p:spPr>
        <p:txBody>
          <a:bodyPr wrap="none" rtlCol="0">
            <a:spAutoFit/>
          </a:bodyPr>
          <a:lstStyle/>
          <a:p>
            <a:pPr algn="ctr"/>
            <a:r>
              <a:rPr kumimoji="1" lang="zh-CN" altLang="en-US" dirty="0">
                <a:solidFill>
                  <a:schemeClr val="bg1"/>
                </a:solidFill>
              </a:rPr>
              <a:t>二氧化氮的标准生成焓</a:t>
            </a:r>
          </a:p>
        </p:txBody>
      </p:sp>
      <p:pic>
        <p:nvPicPr>
          <p:cNvPr id="10" name="图片 9" descr="图示&#10;&#10;描述已自动生成">
            <a:extLst>
              <a:ext uri="{FF2B5EF4-FFF2-40B4-BE49-F238E27FC236}">
                <a16:creationId xmlns:a16="http://schemas.microsoft.com/office/drawing/2014/main" id="{DB59A160-7E28-C64A-81F3-D1658207327A}"/>
              </a:ext>
            </a:extLst>
          </p:cNvPr>
          <p:cNvPicPr>
            <a:picLocks noChangeAspect="1"/>
          </p:cNvPicPr>
          <p:nvPr/>
        </p:nvPicPr>
        <p:blipFill>
          <a:blip r:embed="rId7"/>
          <a:stretch>
            <a:fillRect/>
          </a:stretch>
        </p:blipFill>
        <p:spPr>
          <a:xfrm>
            <a:off x="6095930" y="2065267"/>
            <a:ext cx="5207778" cy="2798791"/>
          </a:xfrm>
          <a:prstGeom prst="rect">
            <a:avLst/>
          </a:prstGeom>
        </p:spPr>
      </p:pic>
      <p:pic>
        <p:nvPicPr>
          <p:cNvPr id="13" name="图片 12">
            <a:extLst>
              <a:ext uri="{FF2B5EF4-FFF2-40B4-BE49-F238E27FC236}">
                <a16:creationId xmlns:a16="http://schemas.microsoft.com/office/drawing/2014/main" id="{23CDA7B9-C908-ED46-AC4A-3D1EF657A6AF}"/>
              </a:ext>
            </a:extLst>
          </p:cNvPr>
          <p:cNvPicPr>
            <a:picLocks noChangeAspect="1"/>
          </p:cNvPicPr>
          <p:nvPr/>
        </p:nvPicPr>
        <p:blipFill>
          <a:blip r:embed="rId8"/>
          <a:stretch>
            <a:fillRect/>
          </a:stretch>
        </p:blipFill>
        <p:spPr>
          <a:xfrm>
            <a:off x="9010058" y="1622425"/>
            <a:ext cx="2844800" cy="215900"/>
          </a:xfrm>
          <a:prstGeom prst="rect">
            <a:avLst/>
          </a:prstGeom>
        </p:spPr>
      </p:pic>
      <p:pic>
        <p:nvPicPr>
          <p:cNvPr id="17" name="图片 16">
            <a:extLst>
              <a:ext uri="{FF2B5EF4-FFF2-40B4-BE49-F238E27FC236}">
                <a16:creationId xmlns:a16="http://schemas.microsoft.com/office/drawing/2014/main" id="{2E9B6F8E-E6F8-2E44-9297-273454C9CBA2}"/>
              </a:ext>
            </a:extLst>
          </p:cNvPr>
          <p:cNvPicPr>
            <a:picLocks noChangeAspect="1"/>
          </p:cNvPicPr>
          <p:nvPr/>
        </p:nvPicPr>
        <p:blipFill>
          <a:blip r:embed="rId9"/>
          <a:stretch>
            <a:fillRect/>
          </a:stretch>
        </p:blipFill>
        <p:spPr>
          <a:xfrm>
            <a:off x="5815280" y="1611383"/>
            <a:ext cx="2921000" cy="215900"/>
          </a:xfrm>
          <a:prstGeom prst="rect">
            <a:avLst/>
          </a:prstGeom>
        </p:spPr>
      </p:pic>
      <p:pic>
        <p:nvPicPr>
          <p:cNvPr id="21" name="图片 20">
            <a:extLst>
              <a:ext uri="{FF2B5EF4-FFF2-40B4-BE49-F238E27FC236}">
                <a16:creationId xmlns:a16="http://schemas.microsoft.com/office/drawing/2014/main" id="{D39ED41A-4263-D74F-9397-E1036247839C}"/>
              </a:ext>
            </a:extLst>
          </p:cNvPr>
          <p:cNvPicPr>
            <a:picLocks noChangeAspect="1"/>
          </p:cNvPicPr>
          <p:nvPr/>
        </p:nvPicPr>
        <p:blipFill>
          <a:blip r:embed="rId10"/>
          <a:stretch>
            <a:fillRect/>
          </a:stretch>
        </p:blipFill>
        <p:spPr>
          <a:xfrm>
            <a:off x="5815280" y="1938786"/>
            <a:ext cx="2794000" cy="215900"/>
          </a:xfrm>
          <a:prstGeom prst="rect">
            <a:avLst/>
          </a:prstGeom>
        </p:spPr>
      </p:pic>
      <p:sp>
        <p:nvSpPr>
          <p:cNvPr id="22" name="文本框 21">
            <a:extLst>
              <a:ext uri="{FF2B5EF4-FFF2-40B4-BE49-F238E27FC236}">
                <a16:creationId xmlns:a16="http://schemas.microsoft.com/office/drawing/2014/main" id="{A5F6736F-4B18-B14C-B392-9CFBB80ABD9A}"/>
              </a:ext>
            </a:extLst>
          </p:cNvPr>
          <p:cNvSpPr txBox="1"/>
          <p:nvPr/>
        </p:nvSpPr>
        <p:spPr>
          <a:xfrm>
            <a:off x="6183512" y="5102042"/>
            <a:ext cx="5653091" cy="646331"/>
          </a:xfrm>
          <a:prstGeom prst="rect">
            <a:avLst/>
          </a:prstGeom>
          <a:noFill/>
        </p:spPr>
        <p:txBody>
          <a:bodyPr wrap="square" rtlCol="0">
            <a:spAutoFit/>
          </a:bodyPr>
          <a:lstStyle/>
          <a:p>
            <a:r>
              <a:rPr kumimoji="1" lang="zh-CN" altLang="en-US" dirty="0">
                <a:solidFill>
                  <a:schemeClr val="bg1"/>
                </a:solidFill>
              </a:rPr>
              <a:t>根据赫斯定律，总焓变等于分步反应焓变之和，等于反应物的生成焓之和的负值加上生成物生成焓之和</a:t>
            </a:r>
          </a:p>
        </p:txBody>
      </p:sp>
      <p:sp>
        <p:nvSpPr>
          <p:cNvPr id="23" name="下箭头 22">
            <a:extLst>
              <a:ext uri="{FF2B5EF4-FFF2-40B4-BE49-F238E27FC236}">
                <a16:creationId xmlns:a16="http://schemas.microsoft.com/office/drawing/2014/main" id="{0F091081-80B7-2C4D-AF31-02F8ABD20F88}"/>
              </a:ext>
            </a:extLst>
          </p:cNvPr>
          <p:cNvSpPr/>
          <p:nvPr/>
        </p:nvSpPr>
        <p:spPr>
          <a:xfrm>
            <a:off x="8515054" y="5806999"/>
            <a:ext cx="442451" cy="3587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5" name="图片 24">
            <a:extLst>
              <a:ext uri="{FF2B5EF4-FFF2-40B4-BE49-F238E27FC236}">
                <a16:creationId xmlns:a16="http://schemas.microsoft.com/office/drawing/2014/main" id="{D10DB71A-6618-1648-A4D8-50FB4F313397}"/>
              </a:ext>
            </a:extLst>
          </p:cNvPr>
          <p:cNvPicPr>
            <a:picLocks noChangeAspect="1"/>
          </p:cNvPicPr>
          <p:nvPr/>
        </p:nvPicPr>
        <p:blipFill>
          <a:blip r:embed="rId11"/>
          <a:stretch>
            <a:fillRect/>
          </a:stretch>
        </p:blipFill>
        <p:spPr>
          <a:xfrm>
            <a:off x="6670867" y="6254555"/>
            <a:ext cx="4457700" cy="368300"/>
          </a:xfrm>
          <a:prstGeom prst="rect">
            <a:avLst/>
          </a:prstGeom>
        </p:spPr>
      </p:pic>
      <p:sp>
        <p:nvSpPr>
          <p:cNvPr id="28" name="矩形 27">
            <a:extLst>
              <a:ext uri="{FF2B5EF4-FFF2-40B4-BE49-F238E27FC236}">
                <a16:creationId xmlns:a16="http://schemas.microsoft.com/office/drawing/2014/main" id="{4DEA782C-40F1-8C48-9B3C-91CFDF1D6DC1}"/>
              </a:ext>
            </a:extLst>
          </p:cNvPr>
          <p:cNvSpPr/>
          <p:nvPr/>
        </p:nvSpPr>
        <p:spPr>
          <a:xfrm>
            <a:off x="654397" y="4689987"/>
            <a:ext cx="4197005" cy="1870820"/>
          </a:xfrm>
          <a:prstGeom prst="rect">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CN" dirty="0"/>
              <a:t>AP</a:t>
            </a:r>
            <a:r>
              <a:rPr kumimoji="1" lang="zh-CN" altLang="en-US" dirty="0"/>
              <a:t>化学重要公式</a:t>
            </a:r>
            <a:endParaRPr kumimoji="1" lang="en-US" altLang="zh-CN" dirty="0"/>
          </a:p>
          <a:p>
            <a:pPr algn="ctr"/>
            <a:endParaRPr kumimoji="1" lang="en-US" altLang="zh-CN" dirty="0">
              <a:solidFill>
                <a:srgbClr val="FF0000"/>
              </a:solidFill>
            </a:endParaRPr>
          </a:p>
          <a:p>
            <a:pPr algn="ctr"/>
            <a:endParaRPr kumimoji="1" lang="en-US" altLang="zh-CN" dirty="0"/>
          </a:p>
          <a:p>
            <a:pPr algn="ctr"/>
            <a:endParaRPr kumimoji="1" lang="en-US" altLang="zh-CN" dirty="0"/>
          </a:p>
          <a:p>
            <a:pPr algn="ctr"/>
            <a:endParaRPr kumimoji="1" lang="en-US" altLang="zh-CN" dirty="0"/>
          </a:p>
        </p:txBody>
      </p:sp>
      <p:pic>
        <p:nvPicPr>
          <p:cNvPr id="27" name="图片 26">
            <a:extLst>
              <a:ext uri="{FF2B5EF4-FFF2-40B4-BE49-F238E27FC236}">
                <a16:creationId xmlns:a16="http://schemas.microsoft.com/office/drawing/2014/main" id="{D2D88675-AF4D-6549-A055-CEB99E71BB9F}"/>
              </a:ext>
            </a:extLst>
          </p:cNvPr>
          <p:cNvPicPr>
            <a:picLocks noChangeAspect="1"/>
          </p:cNvPicPr>
          <p:nvPr/>
        </p:nvPicPr>
        <p:blipFill>
          <a:blip r:embed="rId12"/>
          <a:stretch>
            <a:fillRect/>
          </a:stretch>
        </p:blipFill>
        <p:spPr>
          <a:xfrm>
            <a:off x="1100325" y="5569015"/>
            <a:ext cx="3552261" cy="417342"/>
          </a:xfrm>
          <a:prstGeom prst="rect">
            <a:avLst/>
          </a:prstGeom>
        </p:spPr>
      </p:pic>
      <p:pic>
        <p:nvPicPr>
          <p:cNvPr id="6" name="音频 5">
            <a:hlinkClick r:id="" action="ppaction://media"/>
            <a:extLst>
              <a:ext uri="{FF2B5EF4-FFF2-40B4-BE49-F238E27FC236}">
                <a16:creationId xmlns:a16="http://schemas.microsoft.com/office/drawing/2014/main" id="{887BDD54-986B-F244-979D-C8595BC5930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166863926"/>
      </p:ext>
    </p:extLst>
  </p:cSld>
  <p:clrMapOvr>
    <a:masterClrMapping/>
  </p:clrMapOvr>
  <mc:AlternateContent xmlns:mc="http://schemas.openxmlformats.org/markup-compatibility/2006" xmlns:p14="http://schemas.microsoft.com/office/powerpoint/2010/main">
    <mc:Choice Requires="p14">
      <p:transition spd="slow" p14:dur="2000" advTm="511958"/>
    </mc:Choice>
    <mc:Fallback xmlns="">
      <p:transition spd="slow" advTm="511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0ACF77-3A1C-2447-A14F-03D152A9EBD4}"/>
              </a:ext>
            </a:extLst>
          </p:cNvPr>
          <p:cNvSpPr>
            <a:spLocks noGrp="1"/>
          </p:cNvSpPr>
          <p:nvPr>
            <p:ph type="title"/>
          </p:nvPr>
        </p:nvSpPr>
        <p:spPr>
          <a:xfrm>
            <a:off x="646112" y="452718"/>
            <a:ext cx="4165580" cy="1400530"/>
          </a:xfrm>
        </p:spPr>
        <p:txBody>
          <a:bodyPr>
            <a:normAutofit/>
          </a:bodyPr>
          <a:lstStyle/>
          <a:p>
            <a:r>
              <a:rPr kumimoji="1" lang="zh-CN" altLang="en-US" dirty="0"/>
              <a:t>通过键能计算反应焓变</a:t>
            </a:r>
          </a:p>
        </p:txBody>
      </p:sp>
      <p:sp>
        <p:nvSpPr>
          <p:cNvPr id="11" name="Freeform: Shape 10">
            <a:extLst>
              <a:ext uri="{FF2B5EF4-FFF2-40B4-BE49-F238E27FC236}">
                <a16:creationId xmlns:a16="http://schemas.microsoft.com/office/drawing/2014/main" id="{DBAF956B-591A-4461-BB3C-79AA176B09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7191 h 6985200"/>
              <a:gd name="connsiteX6" fmla="*/ 1 w 6858001"/>
              <a:gd name="connsiteY6" fmla="*/ 887191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7191"/>
                </a:lnTo>
                <a:lnTo>
                  <a:pt x="1" y="887191"/>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rgbClr val="FFFFFF"/>
          </a:solidFill>
          <a:ln>
            <a:noFill/>
          </a:ln>
        </p:spPr>
      </p:sp>
      <p:sp>
        <p:nvSpPr>
          <p:cNvPr id="13" name="Freeform 23">
            <a:extLst>
              <a:ext uri="{FF2B5EF4-FFF2-40B4-BE49-F238E27FC236}">
                <a16:creationId xmlns:a16="http://schemas.microsoft.com/office/drawing/2014/main" id="{E8895FAA-0D03-43F6-9594-A8733552E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5" name="Rectangle 14">
            <a:extLst>
              <a:ext uri="{FF2B5EF4-FFF2-40B4-BE49-F238E27FC236}">
                <a16:creationId xmlns:a16="http://schemas.microsoft.com/office/drawing/2014/main" id="{918FB696-BC5E-43A4-9768-4BB5278BD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图片 3">
            <a:extLst>
              <a:ext uri="{FF2B5EF4-FFF2-40B4-BE49-F238E27FC236}">
                <a16:creationId xmlns:a16="http://schemas.microsoft.com/office/drawing/2014/main" id="{5A9AC294-A81F-4449-942A-18C27932BC20}"/>
              </a:ext>
            </a:extLst>
          </p:cNvPr>
          <p:cNvPicPr>
            <a:picLocks noChangeAspect="1"/>
          </p:cNvPicPr>
          <p:nvPr/>
        </p:nvPicPr>
        <p:blipFill>
          <a:blip r:embed="rId6"/>
          <a:stretch>
            <a:fillRect/>
          </a:stretch>
        </p:blipFill>
        <p:spPr>
          <a:xfrm>
            <a:off x="5553492" y="0"/>
            <a:ext cx="3146327" cy="2206622"/>
          </a:xfrm>
          <a:prstGeom prst="rect">
            <a:avLst/>
          </a:prstGeom>
          <a:effectLst/>
        </p:spPr>
      </p:pic>
      <p:sp>
        <p:nvSpPr>
          <p:cNvPr id="3" name="内容占位符 2">
            <a:extLst>
              <a:ext uri="{FF2B5EF4-FFF2-40B4-BE49-F238E27FC236}">
                <a16:creationId xmlns:a16="http://schemas.microsoft.com/office/drawing/2014/main" id="{2B500741-E736-E742-B1D2-53FE730AF106}"/>
              </a:ext>
            </a:extLst>
          </p:cNvPr>
          <p:cNvSpPr>
            <a:spLocks noGrp="1"/>
          </p:cNvSpPr>
          <p:nvPr>
            <p:ph idx="1"/>
          </p:nvPr>
        </p:nvSpPr>
        <p:spPr>
          <a:xfrm>
            <a:off x="646113" y="2052918"/>
            <a:ext cx="4165146" cy="4195481"/>
          </a:xfrm>
        </p:spPr>
        <p:txBody>
          <a:bodyPr>
            <a:normAutofit/>
          </a:bodyPr>
          <a:lstStyle/>
          <a:p>
            <a:r>
              <a:rPr kumimoji="1" lang="zh-CN" altLang="en-US" dirty="0"/>
              <a:t>断键吸收能量</a:t>
            </a:r>
            <a:endParaRPr kumimoji="1" lang="en-US" altLang="zh-CN" dirty="0"/>
          </a:p>
          <a:p>
            <a:r>
              <a:rPr kumimoji="1" lang="zh-CN" altLang="en-US" dirty="0"/>
              <a:t>成键放出能量</a:t>
            </a:r>
            <a:endParaRPr kumimoji="1" lang="en-US" altLang="zh-CN" dirty="0"/>
          </a:p>
          <a:p>
            <a:r>
              <a:rPr kumimoji="1" lang="zh-CN" altLang="en-US" dirty="0"/>
              <a:t>反应焓变</a:t>
            </a:r>
            <a:r>
              <a:rPr kumimoji="1" lang="en-US" altLang="zh-CN" dirty="0"/>
              <a:t>=</a:t>
            </a:r>
            <a:r>
              <a:rPr kumimoji="1" lang="zh-CN" altLang="en-US" dirty="0"/>
              <a:t>反应物断键所需能量</a:t>
            </a:r>
            <a:r>
              <a:rPr kumimoji="1" lang="en-US" altLang="zh-CN" dirty="0"/>
              <a:t>-</a:t>
            </a:r>
            <a:r>
              <a:rPr kumimoji="1" lang="zh-CN" altLang="en-US" dirty="0"/>
              <a:t>生成物成键放出能量</a:t>
            </a:r>
            <a:endParaRPr kumimoji="1" lang="en-US" altLang="zh-CN" dirty="0"/>
          </a:p>
          <a:p>
            <a:r>
              <a:rPr kumimoji="1" lang="zh-CN" altLang="en-US" dirty="0"/>
              <a:t>方法</a:t>
            </a:r>
            <a:r>
              <a:rPr kumimoji="1" lang="en-US" altLang="zh-CN" dirty="0"/>
              <a:t>—</a:t>
            </a:r>
          </a:p>
          <a:p>
            <a:r>
              <a:rPr kumimoji="1" lang="en-US" altLang="zh-CN" dirty="0"/>
              <a:t>1.</a:t>
            </a:r>
            <a:r>
              <a:rPr kumimoji="1" lang="zh-CN" altLang="en-US" dirty="0"/>
              <a:t> 数出每种物质里面存在什么键以及个数</a:t>
            </a:r>
            <a:endParaRPr kumimoji="1" lang="en-US" altLang="zh-CN" dirty="0"/>
          </a:p>
          <a:p>
            <a:r>
              <a:rPr kumimoji="1" lang="en-US" altLang="zh-CN" dirty="0"/>
              <a:t>2.</a:t>
            </a:r>
            <a:r>
              <a:rPr kumimoji="1" lang="zh-CN" altLang="en-US" dirty="0"/>
              <a:t> 用反应物内全部键能减去生成物内全部键能</a:t>
            </a:r>
            <a:endParaRPr kumimoji="1" lang="en-US" altLang="zh-CN" dirty="0"/>
          </a:p>
          <a:p>
            <a:endParaRPr kumimoji="1" lang="zh-CN" altLang="en-US" dirty="0"/>
          </a:p>
        </p:txBody>
      </p:sp>
      <p:pic>
        <p:nvPicPr>
          <p:cNvPr id="6" name="图片 5">
            <a:extLst>
              <a:ext uri="{FF2B5EF4-FFF2-40B4-BE49-F238E27FC236}">
                <a16:creationId xmlns:a16="http://schemas.microsoft.com/office/drawing/2014/main" id="{F9CA7AA3-1799-784D-9C72-E934D2BBF6EE}"/>
              </a:ext>
            </a:extLst>
          </p:cNvPr>
          <p:cNvPicPr>
            <a:picLocks noChangeAspect="1"/>
          </p:cNvPicPr>
          <p:nvPr/>
        </p:nvPicPr>
        <p:blipFill>
          <a:blip r:embed="rId7"/>
          <a:stretch>
            <a:fillRect/>
          </a:stretch>
        </p:blipFill>
        <p:spPr>
          <a:xfrm>
            <a:off x="8785899" y="-2"/>
            <a:ext cx="3320441" cy="2206621"/>
          </a:xfrm>
          <a:prstGeom prst="rect">
            <a:avLst/>
          </a:prstGeom>
          <a:effectLst/>
        </p:spPr>
      </p:pic>
      <p:sp>
        <p:nvSpPr>
          <p:cNvPr id="7" name="文本框 6">
            <a:extLst>
              <a:ext uri="{FF2B5EF4-FFF2-40B4-BE49-F238E27FC236}">
                <a16:creationId xmlns:a16="http://schemas.microsoft.com/office/drawing/2014/main" id="{BC45EA82-1A54-2442-9BE3-A48EAF2A2506}"/>
              </a:ext>
            </a:extLst>
          </p:cNvPr>
          <p:cNvSpPr txBox="1"/>
          <p:nvPr/>
        </p:nvSpPr>
        <p:spPr>
          <a:xfrm>
            <a:off x="6502400" y="2404133"/>
            <a:ext cx="1761066" cy="369332"/>
          </a:xfrm>
          <a:prstGeom prst="rect">
            <a:avLst/>
          </a:prstGeom>
          <a:noFill/>
        </p:spPr>
        <p:txBody>
          <a:bodyPr wrap="square" rtlCol="0">
            <a:spAutoFit/>
          </a:bodyPr>
          <a:lstStyle/>
          <a:p>
            <a:r>
              <a:rPr kumimoji="1" lang="zh-CN" altLang="en-US" dirty="0">
                <a:solidFill>
                  <a:schemeClr val="bg1"/>
                </a:solidFill>
              </a:rPr>
              <a:t>断键吸收能量</a:t>
            </a:r>
          </a:p>
        </p:txBody>
      </p:sp>
      <p:sp>
        <p:nvSpPr>
          <p:cNvPr id="8" name="文本框 7">
            <a:extLst>
              <a:ext uri="{FF2B5EF4-FFF2-40B4-BE49-F238E27FC236}">
                <a16:creationId xmlns:a16="http://schemas.microsoft.com/office/drawing/2014/main" id="{3127B27F-833A-224E-A798-C5289E4C3F09}"/>
              </a:ext>
            </a:extLst>
          </p:cNvPr>
          <p:cNvSpPr txBox="1"/>
          <p:nvPr/>
        </p:nvSpPr>
        <p:spPr>
          <a:xfrm>
            <a:off x="9657618" y="2406124"/>
            <a:ext cx="1569660" cy="369332"/>
          </a:xfrm>
          <a:prstGeom prst="rect">
            <a:avLst/>
          </a:prstGeom>
          <a:noFill/>
        </p:spPr>
        <p:txBody>
          <a:bodyPr wrap="none" rtlCol="0">
            <a:spAutoFit/>
          </a:bodyPr>
          <a:lstStyle/>
          <a:p>
            <a:r>
              <a:rPr kumimoji="1" lang="zh-CN" altLang="en-US" dirty="0">
                <a:solidFill>
                  <a:schemeClr val="bg1"/>
                </a:solidFill>
              </a:rPr>
              <a:t>成键放出能量</a:t>
            </a:r>
          </a:p>
        </p:txBody>
      </p:sp>
      <p:pic>
        <p:nvPicPr>
          <p:cNvPr id="10" name="图片 9" descr="文本&#10;&#10;描述已自动生成">
            <a:extLst>
              <a:ext uri="{FF2B5EF4-FFF2-40B4-BE49-F238E27FC236}">
                <a16:creationId xmlns:a16="http://schemas.microsoft.com/office/drawing/2014/main" id="{A19A399A-5D9B-F740-8C96-02B30676C93D}"/>
              </a:ext>
            </a:extLst>
          </p:cNvPr>
          <p:cNvPicPr>
            <a:picLocks noChangeAspect="1"/>
          </p:cNvPicPr>
          <p:nvPr/>
        </p:nvPicPr>
        <p:blipFill>
          <a:blip r:embed="rId8"/>
          <a:stretch>
            <a:fillRect/>
          </a:stretch>
        </p:blipFill>
        <p:spPr>
          <a:xfrm>
            <a:off x="5851347" y="5148030"/>
            <a:ext cx="5969102" cy="1698280"/>
          </a:xfrm>
          <a:prstGeom prst="rect">
            <a:avLst/>
          </a:prstGeom>
        </p:spPr>
      </p:pic>
      <p:pic>
        <p:nvPicPr>
          <p:cNvPr id="14" name="图片 13" descr="图片包含 文本&#10;&#10;描述已自动生成">
            <a:extLst>
              <a:ext uri="{FF2B5EF4-FFF2-40B4-BE49-F238E27FC236}">
                <a16:creationId xmlns:a16="http://schemas.microsoft.com/office/drawing/2014/main" id="{E862465C-0686-0D40-9ED0-106EDE9FFC0F}"/>
              </a:ext>
            </a:extLst>
          </p:cNvPr>
          <p:cNvPicPr>
            <a:picLocks noChangeAspect="1"/>
          </p:cNvPicPr>
          <p:nvPr/>
        </p:nvPicPr>
        <p:blipFill>
          <a:blip r:embed="rId9"/>
          <a:stretch>
            <a:fillRect/>
          </a:stretch>
        </p:blipFill>
        <p:spPr>
          <a:xfrm>
            <a:off x="7115849" y="3011489"/>
            <a:ext cx="3340100" cy="457200"/>
          </a:xfrm>
          <a:prstGeom prst="rect">
            <a:avLst/>
          </a:prstGeom>
        </p:spPr>
      </p:pic>
      <p:pic>
        <p:nvPicPr>
          <p:cNvPr id="17" name="图片 16" descr="表格&#10;&#10;中度可信度描述已自动生成">
            <a:extLst>
              <a:ext uri="{FF2B5EF4-FFF2-40B4-BE49-F238E27FC236}">
                <a16:creationId xmlns:a16="http://schemas.microsoft.com/office/drawing/2014/main" id="{8A8ED347-2F1F-F042-B9E5-CBF5167120BA}"/>
              </a:ext>
            </a:extLst>
          </p:cNvPr>
          <p:cNvPicPr>
            <a:picLocks noChangeAspect="1"/>
          </p:cNvPicPr>
          <p:nvPr/>
        </p:nvPicPr>
        <p:blipFill>
          <a:blip r:embed="rId10"/>
          <a:stretch>
            <a:fillRect/>
          </a:stretch>
        </p:blipFill>
        <p:spPr>
          <a:xfrm>
            <a:off x="6836449" y="3499025"/>
            <a:ext cx="3898900" cy="1612900"/>
          </a:xfrm>
          <a:prstGeom prst="rect">
            <a:avLst/>
          </a:prstGeom>
        </p:spPr>
      </p:pic>
      <p:pic>
        <p:nvPicPr>
          <p:cNvPr id="5" name="音频 4">
            <a:hlinkClick r:id="" action="ppaction://media"/>
            <a:extLst>
              <a:ext uri="{FF2B5EF4-FFF2-40B4-BE49-F238E27FC236}">
                <a16:creationId xmlns:a16="http://schemas.microsoft.com/office/drawing/2014/main" id="{E8BCCAC9-39BD-7A42-BEA2-D07401DD8FD1}"/>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278018857"/>
      </p:ext>
    </p:extLst>
  </p:cSld>
  <p:clrMapOvr>
    <a:masterClrMapping/>
  </p:clrMapOvr>
  <mc:AlternateContent xmlns:mc="http://schemas.openxmlformats.org/markup-compatibility/2006" xmlns:p14="http://schemas.microsoft.com/office/powerpoint/2010/main">
    <mc:Choice Requires="p14">
      <p:transition spd="slow" p14:dur="2000" advTm="268347"/>
    </mc:Choice>
    <mc:Fallback xmlns="">
      <p:transition spd="slow" advTm="268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3FC718-FDE3-4EF7-921E-A5F374EAF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1F92DE3F-4C70-0447-9245-89FED9E92208}"/>
              </a:ext>
            </a:extLst>
          </p:cNvPr>
          <p:cNvSpPr>
            <a:spLocks noGrp="1"/>
          </p:cNvSpPr>
          <p:nvPr>
            <p:ph type="title"/>
          </p:nvPr>
        </p:nvSpPr>
        <p:spPr>
          <a:xfrm>
            <a:off x="551361" y="481284"/>
            <a:ext cx="3609948" cy="1444752"/>
          </a:xfrm>
        </p:spPr>
        <p:txBody>
          <a:bodyPr anchor="b">
            <a:noAutofit/>
          </a:bodyPr>
          <a:lstStyle/>
          <a:p>
            <a:r>
              <a:rPr kumimoji="1" lang="zh-CN" altLang="en-US" sz="3600" dirty="0">
                <a:solidFill>
                  <a:srgbClr val="EBEBEB"/>
                </a:solidFill>
              </a:rPr>
              <a:t>溶解焓</a:t>
            </a:r>
            <a:r>
              <a:rPr kumimoji="1" lang="en-US" altLang="zh-CN" sz="3600" dirty="0">
                <a:solidFill>
                  <a:srgbClr val="EBEBEB"/>
                </a:solidFill>
              </a:rPr>
              <a:t>—enthalpy</a:t>
            </a:r>
            <a:r>
              <a:rPr kumimoji="1" lang="zh-CN" altLang="en-US" sz="3600" dirty="0">
                <a:solidFill>
                  <a:srgbClr val="EBEBEB"/>
                </a:solidFill>
              </a:rPr>
              <a:t> </a:t>
            </a:r>
            <a:r>
              <a:rPr kumimoji="1" lang="en-US" altLang="zh-CN" sz="3600" dirty="0">
                <a:solidFill>
                  <a:srgbClr val="EBEBEB"/>
                </a:solidFill>
              </a:rPr>
              <a:t>of</a:t>
            </a:r>
            <a:r>
              <a:rPr kumimoji="1" lang="zh-CN" altLang="en-US" sz="3600" dirty="0">
                <a:solidFill>
                  <a:srgbClr val="EBEBEB"/>
                </a:solidFill>
              </a:rPr>
              <a:t> </a:t>
            </a:r>
            <a:r>
              <a:rPr kumimoji="1" lang="en-US" altLang="zh-CN" sz="3600" dirty="0">
                <a:solidFill>
                  <a:srgbClr val="EBEBEB"/>
                </a:solidFill>
              </a:rPr>
              <a:t>solution</a:t>
            </a:r>
            <a:endParaRPr kumimoji="1" lang="zh-CN" altLang="en-US" sz="3600" dirty="0">
              <a:solidFill>
                <a:srgbClr val="EBEBEB"/>
              </a:solidFill>
            </a:endParaRPr>
          </a:p>
        </p:txBody>
      </p:sp>
      <p:sp>
        <p:nvSpPr>
          <p:cNvPr id="12" name="Freeform 11">
            <a:extLst>
              <a:ext uri="{FF2B5EF4-FFF2-40B4-BE49-F238E27FC236}">
                <a16:creationId xmlns:a16="http://schemas.microsoft.com/office/drawing/2014/main" id="{FAA0F719-3DC8-4F08-AD8F-5A845658C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4" name="Freeform: Shape 13">
            <a:extLst>
              <a:ext uri="{FF2B5EF4-FFF2-40B4-BE49-F238E27FC236}">
                <a16:creationId xmlns:a16="http://schemas.microsoft.com/office/drawing/2014/main" id="{7DCB61BE-FA0F-4EFB-BE0E-268BAD8E3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747655" y="-586345"/>
            <a:ext cx="6858001" cy="8030691"/>
          </a:xfrm>
          <a:custGeom>
            <a:avLst/>
            <a:gdLst>
              <a:gd name="connsiteX0" fmla="*/ 6858001 w 6858001"/>
              <a:gd name="connsiteY0" fmla="*/ 1177 h 8030691"/>
              <a:gd name="connsiteX1" fmla="*/ 6858001 w 6858001"/>
              <a:gd name="connsiteY1" fmla="*/ 1344715 h 8030691"/>
              <a:gd name="connsiteX2" fmla="*/ 6858000 w 6858001"/>
              <a:gd name="connsiteY2" fmla="*/ 1344715 h 8030691"/>
              <a:gd name="connsiteX3" fmla="*/ 6858000 w 6858001"/>
              <a:gd name="connsiteY3" fmla="*/ 8030691 h 8030691"/>
              <a:gd name="connsiteX4" fmla="*/ 0 w 6858001"/>
              <a:gd name="connsiteY4" fmla="*/ 8030690 h 8030691"/>
              <a:gd name="connsiteX5" fmla="*/ 0 w 6858001"/>
              <a:gd name="connsiteY5" fmla="*/ 477747 h 8030691"/>
              <a:gd name="connsiteX6" fmla="*/ 1 w 6858001"/>
              <a:gd name="connsiteY6" fmla="*/ 477747 h 8030691"/>
              <a:gd name="connsiteX7" fmla="*/ 1 w 6858001"/>
              <a:gd name="connsiteY7" fmla="*/ 0 h 8030691"/>
              <a:gd name="connsiteX8" fmla="*/ 40463 w 6858001"/>
              <a:gd name="connsiteY8" fmla="*/ 5883 h 8030691"/>
              <a:gd name="connsiteX9" fmla="*/ 159107 w 6858001"/>
              <a:gd name="connsiteY9" fmla="*/ 23196 h 8030691"/>
              <a:gd name="connsiteX10" fmla="*/ 245518 w 6858001"/>
              <a:gd name="connsiteY10" fmla="*/ 35299 h 8030691"/>
              <a:gd name="connsiteX11" fmla="*/ 348388 w 6858001"/>
              <a:gd name="connsiteY11" fmla="*/ 48074 h 8030691"/>
              <a:gd name="connsiteX12" fmla="*/ 470460 w 6858001"/>
              <a:gd name="connsiteY12" fmla="*/ 63370 h 8030691"/>
              <a:gd name="connsiteX13" fmla="*/ 605563 w 6858001"/>
              <a:gd name="connsiteY13" fmla="*/ 79507 h 8030691"/>
              <a:gd name="connsiteX14" fmla="*/ 757810 w 6858001"/>
              <a:gd name="connsiteY14" fmla="*/ 96484 h 8030691"/>
              <a:gd name="connsiteX15" fmla="*/ 923774 w 6858001"/>
              <a:gd name="connsiteY15" fmla="*/ 114469 h 8030691"/>
              <a:gd name="connsiteX16" fmla="*/ 1104139 w 6858001"/>
              <a:gd name="connsiteY16" fmla="*/ 132455 h 8030691"/>
              <a:gd name="connsiteX17" fmla="*/ 1296163 w 6858001"/>
              <a:gd name="connsiteY17" fmla="*/ 150776 h 8030691"/>
              <a:gd name="connsiteX18" fmla="*/ 1503275 w 6858001"/>
              <a:gd name="connsiteY18" fmla="*/ 167753 h 8030691"/>
              <a:gd name="connsiteX19" fmla="*/ 1719988 w 6858001"/>
              <a:gd name="connsiteY19" fmla="*/ 184058 h 8030691"/>
              <a:gd name="connsiteX20" fmla="*/ 1949045 w 6858001"/>
              <a:gd name="connsiteY20" fmla="*/ 198850 h 8030691"/>
              <a:gd name="connsiteX21" fmla="*/ 2187703 w 6858001"/>
              <a:gd name="connsiteY21" fmla="*/ 212969 h 8030691"/>
              <a:gd name="connsiteX22" fmla="*/ 2436649 w 6858001"/>
              <a:gd name="connsiteY22" fmla="*/ 226249 h 8030691"/>
              <a:gd name="connsiteX23" fmla="*/ 2564208 w 6858001"/>
              <a:gd name="connsiteY23" fmla="*/ 230955 h 8030691"/>
              <a:gd name="connsiteX24" fmla="*/ 2694509 w 6858001"/>
              <a:gd name="connsiteY24" fmla="*/ 236166 h 8030691"/>
              <a:gd name="connsiteX25" fmla="*/ 2826869 w 6858001"/>
              <a:gd name="connsiteY25" fmla="*/ 241040 h 8030691"/>
              <a:gd name="connsiteX26" fmla="*/ 2959914 w 6858001"/>
              <a:gd name="connsiteY26" fmla="*/ 244234 h 8030691"/>
              <a:gd name="connsiteX27" fmla="*/ 3095702 w 6858001"/>
              <a:gd name="connsiteY27" fmla="*/ 247092 h 8030691"/>
              <a:gd name="connsiteX28" fmla="*/ 3232862 w 6858001"/>
              <a:gd name="connsiteY28" fmla="*/ 250117 h 8030691"/>
              <a:gd name="connsiteX29" fmla="*/ 3372766 w 6858001"/>
              <a:gd name="connsiteY29" fmla="*/ 252134 h 8030691"/>
              <a:gd name="connsiteX30" fmla="*/ 3514040 w 6858001"/>
              <a:gd name="connsiteY30" fmla="*/ 252134 h 8030691"/>
              <a:gd name="connsiteX31" fmla="*/ 3656686 w 6858001"/>
              <a:gd name="connsiteY31" fmla="*/ 253143 h 8030691"/>
              <a:gd name="connsiteX32" fmla="*/ 3800705 w 6858001"/>
              <a:gd name="connsiteY32" fmla="*/ 252134 h 8030691"/>
              <a:gd name="connsiteX33" fmla="*/ 3946780 w 6858001"/>
              <a:gd name="connsiteY33" fmla="*/ 250117 h 8030691"/>
              <a:gd name="connsiteX34" fmla="*/ 4092856 w 6858001"/>
              <a:gd name="connsiteY34" fmla="*/ 248268 h 8030691"/>
              <a:gd name="connsiteX35" fmla="*/ 4240988 w 6858001"/>
              <a:gd name="connsiteY35" fmla="*/ 244234 h 8030691"/>
              <a:gd name="connsiteX36" fmla="*/ 4390492 w 6858001"/>
              <a:gd name="connsiteY36" fmla="*/ 240032 h 8030691"/>
              <a:gd name="connsiteX37" fmla="*/ 4539997 w 6858001"/>
              <a:gd name="connsiteY37" fmla="*/ 235157 h 8030691"/>
              <a:gd name="connsiteX38" fmla="*/ 4690873 w 6858001"/>
              <a:gd name="connsiteY38" fmla="*/ 228266 h 8030691"/>
              <a:gd name="connsiteX39" fmla="*/ 4843120 w 6858001"/>
              <a:gd name="connsiteY39" fmla="*/ 220029 h 8030691"/>
              <a:gd name="connsiteX40" fmla="*/ 4996054 w 6858001"/>
              <a:gd name="connsiteY40" fmla="*/ 212129 h 8030691"/>
              <a:gd name="connsiteX41" fmla="*/ 5148987 w 6858001"/>
              <a:gd name="connsiteY41" fmla="*/ 202044 h 8030691"/>
              <a:gd name="connsiteX42" fmla="*/ 5303978 w 6858001"/>
              <a:gd name="connsiteY42" fmla="*/ 189941 h 8030691"/>
              <a:gd name="connsiteX43" fmla="*/ 5456911 w 6858001"/>
              <a:gd name="connsiteY43" fmla="*/ 177839 h 8030691"/>
              <a:gd name="connsiteX44" fmla="*/ 5612588 w 6858001"/>
              <a:gd name="connsiteY44" fmla="*/ 163887 h 8030691"/>
              <a:gd name="connsiteX45" fmla="*/ 5768950 w 6858001"/>
              <a:gd name="connsiteY45" fmla="*/ 148591 h 8030691"/>
              <a:gd name="connsiteX46" fmla="*/ 5923255 w 6858001"/>
              <a:gd name="connsiteY46" fmla="*/ 132455 h 8030691"/>
              <a:gd name="connsiteX47" fmla="*/ 6079618 w 6858001"/>
              <a:gd name="connsiteY47" fmla="*/ 113629 h 8030691"/>
              <a:gd name="connsiteX48" fmla="*/ 6235294 w 6858001"/>
              <a:gd name="connsiteY48" fmla="*/ 93458 h 8030691"/>
              <a:gd name="connsiteX49" fmla="*/ 6391657 w 6858001"/>
              <a:gd name="connsiteY49" fmla="*/ 73455 h 8030691"/>
              <a:gd name="connsiteX50" fmla="*/ 6547333 w 6858001"/>
              <a:gd name="connsiteY50" fmla="*/ 50091 h 8030691"/>
              <a:gd name="connsiteX51" fmla="*/ 6702324 w 6858001"/>
              <a:gd name="connsiteY51" fmla="*/ 26222 h 80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8030691">
                <a:moveTo>
                  <a:pt x="6858001" y="1177"/>
                </a:moveTo>
                <a:lnTo>
                  <a:pt x="6858001" y="1344715"/>
                </a:lnTo>
                <a:lnTo>
                  <a:pt x="6858000" y="1344715"/>
                </a:lnTo>
                <a:lnTo>
                  <a:pt x="6858000" y="8030691"/>
                </a:lnTo>
                <a:lnTo>
                  <a:pt x="0" y="8030690"/>
                </a:lnTo>
                <a:lnTo>
                  <a:pt x="0" y="477747"/>
                </a:lnTo>
                <a:lnTo>
                  <a:pt x="1" y="477747"/>
                </a:lnTo>
                <a:lnTo>
                  <a:pt x="1" y="0"/>
                </a:lnTo>
                <a:lnTo>
                  <a:pt x="40463" y="5883"/>
                </a:lnTo>
                <a:lnTo>
                  <a:pt x="159107" y="23196"/>
                </a:lnTo>
                <a:lnTo>
                  <a:pt x="245518" y="35299"/>
                </a:lnTo>
                <a:lnTo>
                  <a:pt x="348388" y="48074"/>
                </a:lnTo>
                <a:lnTo>
                  <a:pt x="470460" y="63370"/>
                </a:lnTo>
                <a:lnTo>
                  <a:pt x="605563" y="79507"/>
                </a:lnTo>
                <a:lnTo>
                  <a:pt x="757810" y="96484"/>
                </a:lnTo>
                <a:lnTo>
                  <a:pt x="923774" y="114469"/>
                </a:lnTo>
                <a:lnTo>
                  <a:pt x="1104139" y="132455"/>
                </a:lnTo>
                <a:lnTo>
                  <a:pt x="1296163" y="150776"/>
                </a:lnTo>
                <a:lnTo>
                  <a:pt x="1503275" y="167753"/>
                </a:lnTo>
                <a:lnTo>
                  <a:pt x="1719988" y="184058"/>
                </a:lnTo>
                <a:lnTo>
                  <a:pt x="1949045" y="198850"/>
                </a:lnTo>
                <a:lnTo>
                  <a:pt x="2187703" y="212969"/>
                </a:lnTo>
                <a:lnTo>
                  <a:pt x="2436649" y="226249"/>
                </a:lnTo>
                <a:lnTo>
                  <a:pt x="2564208" y="230955"/>
                </a:lnTo>
                <a:lnTo>
                  <a:pt x="2694509" y="236166"/>
                </a:lnTo>
                <a:lnTo>
                  <a:pt x="2826869" y="241040"/>
                </a:lnTo>
                <a:lnTo>
                  <a:pt x="2959914" y="244234"/>
                </a:lnTo>
                <a:lnTo>
                  <a:pt x="3095702" y="247092"/>
                </a:lnTo>
                <a:lnTo>
                  <a:pt x="3232862" y="250117"/>
                </a:lnTo>
                <a:lnTo>
                  <a:pt x="3372766" y="252134"/>
                </a:lnTo>
                <a:lnTo>
                  <a:pt x="3514040" y="252134"/>
                </a:lnTo>
                <a:lnTo>
                  <a:pt x="3656686" y="253143"/>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sp>
        <p:nvSpPr>
          <p:cNvPr id="16" name="Rectangle 15">
            <a:extLst>
              <a:ext uri="{FF2B5EF4-FFF2-40B4-BE49-F238E27FC236}">
                <a16:creationId xmlns:a16="http://schemas.microsoft.com/office/drawing/2014/main" id="{A4B31EAA-7423-46F7-9B90-4AB2B09C3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581BB64C-9DE4-234D-8C77-56038EEB2E80}"/>
                  </a:ext>
                </a:extLst>
              </p:cNvPr>
              <p:cNvSpPr>
                <a:spLocks noGrp="1"/>
              </p:cNvSpPr>
              <p:nvPr>
                <p:ph idx="1"/>
              </p:nvPr>
            </p:nvSpPr>
            <p:spPr>
              <a:xfrm>
                <a:off x="263240" y="2020226"/>
                <a:ext cx="3898069" cy="5016501"/>
              </a:xfrm>
            </p:spPr>
            <p:txBody>
              <a:bodyPr>
                <a:noAutofit/>
              </a:bodyPr>
              <a:lstStyle/>
              <a:p>
                <a:r>
                  <a:rPr kumimoji="1" lang="zh-CN" altLang="en-US" sz="1900" dirty="0">
                    <a:solidFill>
                      <a:srgbClr val="FFFFFF"/>
                    </a:solidFill>
                  </a:rPr>
                  <a:t>物质溶解在溶剂分为三步</a:t>
                </a:r>
                <a:r>
                  <a:rPr kumimoji="1" lang="en-US" altLang="zh-CN" sz="1900" dirty="0">
                    <a:solidFill>
                      <a:srgbClr val="FFFFFF"/>
                    </a:solidFill>
                  </a:rPr>
                  <a:t>—</a:t>
                </a:r>
              </a:p>
              <a:p>
                <a:r>
                  <a:rPr kumimoji="1" lang="en-US" altLang="zh-CN" sz="1900" dirty="0">
                    <a:solidFill>
                      <a:srgbClr val="FFFFFF"/>
                    </a:solidFill>
                  </a:rPr>
                  <a:t>1.</a:t>
                </a:r>
                <a:r>
                  <a:rPr kumimoji="1" lang="zh-CN" altLang="en-US" sz="1900" dirty="0">
                    <a:solidFill>
                      <a:srgbClr val="FFFFFF"/>
                    </a:solidFill>
                  </a:rPr>
                  <a:t> 将溶质分子或离子间距离拉大</a:t>
                </a:r>
                <a:endParaRPr kumimoji="1" lang="en-US" altLang="zh-CN" sz="1900" dirty="0">
                  <a:solidFill>
                    <a:srgbClr val="FFFFFF"/>
                  </a:solidFill>
                </a:endParaRPr>
              </a:p>
              <a:p>
                <a:r>
                  <a:rPr kumimoji="1" lang="en-US" altLang="zh-CN" sz="1900" dirty="0">
                    <a:solidFill>
                      <a:srgbClr val="FFFFFF"/>
                    </a:solidFill>
                  </a:rPr>
                  <a:t>2.</a:t>
                </a:r>
                <a:r>
                  <a:rPr kumimoji="1" lang="zh-CN" altLang="en-US" sz="1900" dirty="0">
                    <a:solidFill>
                      <a:srgbClr val="FFFFFF"/>
                    </a:solidFill>
                  </a:rPr>
                  <a:t> 克服分子间作用力，将溶剂分子间距离拉大</a:t>
                </a:r>
                <a:endParaRPr kumimoji="1" lang="en-US" altLang="zh-CN" sz="1900" dirty="0">
                  <a:solidFill>
                    <a:srgbClr val="FFFFFF"/>
                  </a:solidFill>
                </a:endParaRPr>
              </a:p>
              <a:p>
                <a:r>
                  <a:rPr kumimoji="1" lang="en-US" altLang="zh-CN" sz="1900" dirty="0">
                    <a:solidFill>
                      <a:srgbClr val="FFFFFF"/>
                    </a:solidFill>
                  </a:rPr>
                  <a:t>3.</a:t>
                </a:r>
                <a:r>
                  <a:rPr kumimoji="1" lang="zh-CN" altLang="en-US" sz="1900" dirty="0">
                    <a:solidFill>
                      <a:srgbClr val="FFFFFF"/>
                    </a:solidFill>
                  </a:rPr>
                  <a:t> 使溶质和溶剂之间形成新的作用力</a:t>
                </a:r>
                <a:endParaRPr kumimoji="1" lang="en-US" altLang="zh-CN" sz="1900" dirty="0">
                  <a:solidFill>
                    <a:srgbClr val="FFFFFF"/>
                  </a:solidFill>
                </a:endParaRPr>
              </a:p>
              <a:p>
                <a:r>
                  <a:rPr kumimoji="1" lang="zh-CN" altLang="en-US" sz="1900" dirty="0">
                    <a:solidFill>
                      <a:srgbClr val="FFFFFF"/>
                    </a:solidFill>
                  </a:rPr>
                  <a:t>第</a:t>
                </a:r>
                <a:r>
                  <a:rPr kumimoji="1" lang="en-US" altLang="zh-CN" sz="1900" dirty="0">
                    <a:solidFill>
                      <a:srgbClr val="FFFFFF"/>
                    </a:solidFill>
                  </a:rPr>
                  <a:t>1</a:t>
                </a:r>
                <a:r>
                  <a:rPr kumimoji="1" lang="zh-CN" altLang="en-US" sz="1900" dirty="0">
                    <a:solidFill>
                      <a:srgbClr val="FFFFFF"/>
                    </a:solidFill>
                  </a:rPr>
                  <a:t>，</a:t>
                </a:r>
                <a:r>
                  <a:rPr kumimoji="1" lang="en-US" altLang="zh-CN" sz="1900" dirty="0">
                    <a:solidFill>
                      <a:srgbClr val="FFFFFF"/>
                    </a:solidFill>
                  </a:rPr>
                  <a:t>2</a:t>
                </a:r>
                <a:r>
                  <a:rPr kumimoji="1" lang="zh-CN" altLang="en-US" sz="1900" dirty="0">
                    <a:solidFill>
                      <a:srgbClr val="FFFFFF"/>
                    </a:solidFill>
                  </a:rPr>
                  <a:t>步本质为断键</a:t>
                </a:r>
                <a:r>
                  <a:rPr kumimoji="1" lang="en-US" altLang="zh-CN" sz="1900" dirty="0">
                    <a:solidFill>
                      <a:srgbClr val="FFFFFF"/>
                    </a:solidFill>
                  </a:rPr>
                  <a:t>—</a:t>
                </a:r>
                <a:r>
                  <a:rPr kumimoji="1" lang="zh-CN" altLang="en-US" sz="1900" dirty="0">
                    <a:solidFill>
                      <a:srgbClr val="FFFFFF"/>
                    </a:solidFill>
                  </a:rPr>
                  <a:t>吸热，第</a:t>
                </a:r>
                <a:r>
                  <a:rPr kumimoji="1" lang="en-US" altLang="zh-CN" sz="1900" dirty="0">
                    <a:solidFill>
                      <a:srgbClr val="FFFFFF"/>
                    </a:solidFill>
                  </a:rPr>
                  <a:t>3</a:t>
                </a:r>
                <a:r>
                  <a:rPr kumimoji="1" lang="zh-CN" altLang="en-US" sz="1900" dirty="0">
                    <a:solidFill>
                      <a:srgbClr val="FFFFFF"/>
                    </a:solidFill>
                  </a:rPr>
                  <a:t>步本质为成键</a:t>
                </a:r>
                <a:r>
                  <a:rPr kumimoji="1" lang="en-US" altLang="zh-CN" sz="1900" dirty="0">
                    <a:solidFill>
                      <a:srgbClr val="FFFFFF"/>
                    </a:solidFill>
                  </a:rPr>
                  <a:t>—</a:t>
                </a:r>
                <a:r>
                  <a:rPr kumimoji="1" lang="zh-CN" altLang="en-US" sz="1900" dirty="0">
                    <a:solidFill>
                      <a:srgbClr val="FFFFFF"/>
                    </a:solidFill>
                  </a:rPr>
                  <a:t>放热</a:t>
                </a:r>
                <a:endParaRPr kumimoji="1" lang="en-US" altLang="zh-CN" sz="1900" dirty="0">
                  <a:solidFill>
                    <a:srgbClr val="FFFFFF"/>
                  </a:solidFill>
                </a:endParaRPr>
              </a:p>
              <a:p>
                <a:r>
                  <a:rPr kumimoji="1" lang="zh-CN" altLang="en-US" sz="1900" dirty="0">
                    <a:solidFill>
                      <a:srgbClr val="FFFFFF"/>
                    </a:solidFill>
                  </a:rPr>
                  <a:t>三步的总和为溶解焓</a:t>
                </a:r>
                <a14:m>
                  <m:oMath xmlns:m="http://schemas.openxmlformats.org/officeDocument/2006/math">
                    <m:sSubSup>
                      <m:sSubSupPr>
                        <m:ctrlPr>
                          <a:rPr kumimoji="1" lang="en-US" altLang="zh-CN" sz="1900" i="1" smtClean="0">
                            <a:solidFill>
                              <a:schemeClr val="bg1"/>
                            </a:solidFill>
                            <a:latin typeface="Cambria Math" panose="02040503050406030204" pitchFamily="18" charset="0"/>
                          </a:rPr>
                        </m:ctrlPr>
                      </m:sSubSupPr>
                      <m:e>
                        <m:r>
                          <a:rPr kumimoji="1" lang="en-US" altLang="zh-CN" sz="1900" i="1">
                            <a:solidFill>
                              <a:schemeClr val="bg1"/>
                            </a:solidFill>
                            <a:latin typeface="Cambria Math" panose="02040503050406030204" pitchFamily="18" charset="0"/>
                            <a:ea typeface="Cambria Math" panose="02040503050406030204" pitchFamily="18" charset="0"/>
                          </a:rPr>
                          <m:t>∆</m:t>
                        </m:r>
                        <m:r>
                          <a:rPr kumimoji="1" lang="en-US" altLang="zh-CN" sz="1900" i="1">
                            <a:solidFill>
                              <a:schemeClr val="bg1"/>
                            </a:solidFill>
                            <a:latin typeface="Cambria Math" panose="02040503050406030204" pitchFamily="18" charset="0"/>
                            <a:ea typeface="Cambria Math" panose="02040503050406030204" pitchFamily="18" charset="0"/>
                          </a:rPr>
                          <m:t>𝐻</m:t>
                        </m:r>
                      </m:e>
                      <m:sub>
                        <m:r>
                          <m:rPr>
                            <m:sty m:val="p"/>
                          </m:rPr>
                          <a:rPr kumimoji="1" lang="en-US" altLang="zh-CN" sz="1900" i="1" smtClean="0">
                            <a:solidFill>
                              <a:schemeClr val="bg1"/>
                            </a:solidFill>
                            <a:latin typeface="Cambria Math" panose="02040503050406030204" pitchFamily="18" charset="0"/>
                            <a:ea typeface="Cambria Math" panose="02040503050406030204" pitchFamily="18" charset="0"/>
                          </a:rPr>
                          <m:t>soln</m:t>
                        </m:r>
                      </m:sub>
                      <m:sup>
                        <m:r>
                          <a:rPr kumimoji="1" lang="en-US" altLang="zh-CN" sz="1900" i="1">
                            <a:solidFill>
                              <a:schemeClr val="bg1"/>
                            </a:solidFill>
                            <a:latin typeface="Cambria Math" panose="02040503050406030204" pitchFamily="18" charset="0"/>
                            <a:ea typeface="Cambria Math" panose="02040503050406030204" pitchFamily="18" charset="0"/>
                          </a:rPr>
                          <m:t>°</m:t>
                        </m:r>
                      </m:sup>
                    </m:sSubSup>
                  </m:oMath>
                </a14:m>
                <a:endParaRPr kumimoji="1" lang="en-US" altLang="zh-CN" sz="1900" dirty="0">
                  <a:solidFill>
                    <a:srgbClr val="FFFFFF"/>
                  </a:solidFill>
                </a:endParaRPr>
              </a:p>
              <a:p>
                <a:r>
                  <a:rPr kumimoji="1" lang="zh-CN" altLang="en-US" sz="1900" dirty="0">
                    <a:solidFill>
                      <a:srgbClr val="FFFFFF"/>
                    </a:solidFill>
                  </a:rPr>
                  <a:t>溶解焓的值越小，越容易溶解</a:t>
                </a:r>
                <a:endParaRPr kumimoji="1" lang="en-US" altLang="zh-CN" sz="1900" dirty="0">
                  <a:solidFill>
                    <a:srgbClr val="FFFFFF"/>
                  </a:solidFill>
                </a:endParaRPr>
              </a:p>
              <a:p>
                <a:r>
                  <a:rPr kumimoji="1" lang="zh-CN" altLang="en-US" sz="1900" dirty="0">
                    <a:solidFill>
                      <a:srgbClr val="FFFFFF"/>
                    </a:solidFill>
                  </a:rPr>
                  <a:t>相似相溶</a:t>
                </a:r>
                <a:r>
                  <a:rPr kumimoji="1" lang="en-US" altLang="zh-CN" sz="1900" dirty="0">
                    <a:solidFill>
                      <a:srgbClr val="FFFFFF"/>
                    </a:solidFill>
                  </a:rPr>
                  <a:t>—</a:t>
                </a:r>
                <a:r>
                  <a:rPr kumimoji="1" lang="zh-CN" altLang="en-US" sz="1900" dirty="0">
                    <a:solidFill>
                      <a:srgbClr val="FFFFFF"/>
                    </a:solidFill>
                  </a:rPr>
                  <a:t>极性相似互相溶解</a:t>
                </a:r>
                <a:endParaRPr kumimoji="1" lang="en-US" altLang="zh-CN" sz="1900" dirty="0">
                  <a:solidFill>
                    <a:srgbClr val="FFFFFF"/>
                  </a:solidFill>
                </a:endParaRPr>
              </a:p>
              <a:p>
                <a:endParaRPr kumimoji="1" lang="zh-CN" altLang="en-US" sz="1900" dirty="0">
                  <a:solidFill>
                    <a:srgbClr val="FFFFFF"/>
                  </a:solidFill>
                </a:endParaRPr>
              </a:p>
            </p:txBody>
          </p:sp>
        </mc:Choice>
        <mc:Fallback xmlns="">
          <p:sp>
            <p:nvSpPr>
              <p:cNvPr id="3" name="内容占位符 2">
                <a:extLst>
                  <a:ext uri="{FF2B5EF4-FFF2-40B4-BE49-F238E27FC236}">
                    <a16:creationId xmlns:a16="http://schemas.microsoft.com/office/drawing/2014/main" id="{581BB64C-9DE4-234D-8C77-56038EEB2E80}"/>
                  </a:ext>
                </a:extLst>
              </p:cNvPr>
              <p:cNvSpPr>
                <a:spLocks noGrp="1" noRot="1" noChangeAspect="1" noMove="1" noResize="1" noEditPoints="1" noAdjustHandles="1" noChangeArrowheads="1" noChangeShapeType="1" noTextEdit="1"/>
              </p:cNvSpPr>
              <p:nvPr>
                <p:ph idx="1"/>
              </p:nvPr>
            </p:nvSpPr>
            <p:spPr>
              <a:xfrm>
                <a:off x="263240" y="2020226"/>
                <a:ext cx="3898069" cy="5016501"/>
              </a:xfrm>
              <a:blipFill>
                <a:blip r:embed="rId4"/>
                <a:stretch>
                  <a:fillRect l="-325" t="-758"/>
                </a:stretch>
              </a:blipFill>
            </p:spPr>
            <p:txBody>
              <a:bodyPr/>
              <a:lstStyle/>
              <a:p>
                <a:r>
                  <a:rPr lang="zh-CN" altLang="en-US">
                    <a:noFill/>
                  </a:rPr>
                  <a:t> </a:t>
                </a:r>
              </a:p>
            </p:txBody>
          </p:sp>
        </mc:Fallback>
      </mc:AlternateContent>
      <p:pic>
        <p:nvPicPr>
          <p:cNvPr id="5" name="图片 4" descr="图表&#10;&#10;描述已自动生成">
            <a:extLst>
              <a:ext uri="{FF2B5EF4-FFF2-40B4-BE49-F238E27FC236}">
                <a16:creationId xmlns:a16="http://schemas.microsoft.com/office/drawing/2014/main" id="{6A7AF2D4-7C32-8742-8848-1B97C511FF88}"/>
              </a:ext>
            </a:extLst>
          </p:cNvPr>
          <p:cNvPicPr>
            <a:picLocks noChangeAspect="1"/>
          </p:cNvPicPr>
          <p:nvPr/>
        </p:nvPicPr>
        <p:blipFill>
          <a:blip r:embed="rId5"/>
          <a:stretch>
            <a:fillRect/>
          </a:stretch>
        </p:blipFill>
        <p:spPr>
          <a:xfrm>
            <a:off x="4544225" y="67808"/>
            <a:ext cx="3942747" cy="3361192"/>
          </a:xfrm>
          <a:prstGeom prst="rect">
            <a:avLst/>
          </a:prstGeom>
          <a:effectLst/>
        </p:spPr>
      </p:pic>
      <p:pic>
        <p:nvPicPr>
          <p:cNvPr id="8" name="图片 7" descr="卡通人物&#10;&#10;低可信度描述已自动生成">
            <a:extLst>
              <a:ext uri="{FF2B5EF4-FFF2-40B4-BE49-F238E27FC236}">
                <a16:creationId xmlns:a16="http://schemas.microsoft.com/office/drawing/2014/main" id="{F27B39F6-D733-824A-AC61-94C412C3FD73}"/>
              </a:ext>
            </a:extLst>
          </p:cNvPr>
          <p:cNvPicPr>
            <a:picLocks noChangeAspect="1"/>
          </p:cNvPicPr>
          <p:nvPr/>
        </p:nvPicPr>
        <p:blipFill>
          <a:blip r:embed="rId6"/>
          <a:stretch>
            <a:fillRect/>
          </a:stretch>
        </p:blipFill>
        <p:spPr>
          <a:xfrm>
            <a:off x="8694239" y="1778924"/>
            <a:ext cx="2946400" cy="342900"/>
          </a:xfrm>
          <a:prstGeom prst="rect">
            <a:avLst/>
          </a:prstGeom>
        </p:spPr>
      </p:pic>
      <p:pic>
        <p:nvPicPr>
          <p:cNvPr id="11" name="图片 10" descr="表格&#10;&#10;描述已自动生成">
            <a:extLst>
              <a:ext uri="{FF2B5EF4-FFF2-40B4-BE49-F238E27FC236}">
                <a16:creationId xmlns:a16="http://schemas.microsoft.com/office/drawing/2014/main" id="{C3B471CF-843B-BB4B-8B16-DBD32693A282}"/>
              </a:ext>
            </a:extLst>
          </p:cNvPr>
          <p:cNvPicPr>
            <a:picLocks noChangeAspect="1"/>
          </p:cNvPicPr>
          <p:nvPr/>
        </p:nvPicPr>
        <p:blipFill>
          <a:blip r:embed="rId7"/>
          <a:stretch>
            <a:fillRect/>
          </a:stretch>
        </p:blipFill>
        <p:spPr>
          <a:xfrm>
            <a:off x="4609901" y="3839633"/>
            <a:ext cx="7133508" cy="2746233"/>
          </a:xfrm>
          <a:prstGeom prst="rect">
            <a:avLst/>
          </a:prstGeom>
        </p:spPr>
      </p:pic>
      <p:pic>
        <p:nvPicPr>
          <p:cNvPr id="7" name="音频 6">
            <a:hlinkClick r:id="" action="ppaction://media"/>
            <a:extLst>
              <a:ext uri="{FF2B5EF4-FFF2-40B4-BE49-F238E27FC236}">
                <a16:creationId xmlns:a16="http://schemas.microsoft.com/office/drawing/2014/main" id="{9CFC433C-7413-3C4B-868E-6F32F354CF6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8820144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54391"/>
    </mc:Choice>
    <mc:Fallback xmlns="">
      <p:transition spd="slow" advTm="554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3.8|67.1|4.4|43|1.7|15.6|0.8|21.3|0.9|19.6|0.8|52.6|0.5|11.3|1.3"/>
</p:tagLst>
</file>

<file path=ppt/tags/tag2.xml><?xml version="1.0" encoding="utf-8"?>
<p:tagLst xmlns:a="http://schemas.openxmlformats.org/drawingml/2006/main" xmlns:r="http://schemas.openxmlformats.org/officeDocument/2006/relationships" xmlns:p="http://schemas.openxmlformats.org/presentationml/2006/main">
  <p:tag name="TIMING" val="|171.8|7.5|27"/>
</p:tagLst>
</file>

<file path=ppt/tags/tag3.xml><?xml version="1.0" encoding="utf-8"?>
<p:tagLst xmlns:a="http://schemas.openxmlformats.org/drawingml/2006/main" xmlns:r="http://schemas.openxmlformats.org/officeDocument/2006/relationships" xmlns:p="http://schemas.openxmlformats.org/presentationml/2006/main">
  <p:tag name="TIMING" val="|105.7|88.5"/>
</p:tagLst>
</file>

<file path=ppt/tags/tag4.xml><?xml version="1.0" encoding="utf-8"?>
<p:tagLst xmlns:a="http://schemas.openxmlformats.org/drawingml/2006/main" xmlns:r="http://schemas.openxmlformats.org/officeDocument/2006/relationships" xmlns:p="http://schemas.openxmlformats.org/presentationml/2006/main">
  <p:tag name="TIMING" val="|162.7|14.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离子">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离子</Template>
  <TotalTime>1733</TotalTime>
  <Words>1019</Words>
  <Application>Microsoft Macintosh PowerPoint</Application>
  <PresentationFormat>宽屏</PresentationFormat>
  <Paragraphs>98</Paragraphs>
  <Slides>13</Slides>
  <Notes>0</Notes>
  <HiddenSlides>0</HiddenSlides>
  <MMClips>13</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13</vt:i4>
      </vt:variant>
    </vt:vector>
  </HeadingPairs>
  <TitlesOfParts>
    <vt:vector size="18" baseType="lpstr">
      <vt:lpstr>Arial</vt:lpstr>
      <vt:lpstr>Cambria Math</vt:lpstr>
      <vt:lpstr>Century Gothic</vt:lpstr>
      <vt:lpstr>Wingdings 3</vt:lpstr>
      <vt:lpstr>离子</vt:lpstr>
      <vt:lpstr>第九节—热力学(上)</vt:lpstr>
      <vt:lpstr>系统与环境—system and surrounding</vt:lpstr>
      <vt:lpstr>焓—enthalpy</vt:lpstr>
      <vt:lpstr>气体做功</vt:lpstr>
      <vt:lpstr>赫斯定律—Hess’s law</vt:lpstr>
      <vt:lpstr>运用赫斯定律算总焓变</vt:lpstr>
      <vt:lpstr>标准生成焓—standard enthalpy of formation</vt:lpstr>
      <vt:lpstr>通过键能计算反应焓变</vt:lpstr>
      <vt:lpstr>溶解焓—enthalpy of solution</vt:lpstr>
      <vt:lpstr>纸色谱—paper chromatography</vt:lpstr>
      <vt:lpstr>比热容—specific heat capacity</vt:lpstr>
      <vt:lpstr>Practice 1</vt:lpstr>
      <vt:lpstr>Practice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第九节—</dc:title>
  <dc:creator>Qi Gareth</dc:creator>
  <cp:lastModifiedBy>Qi Gareth</cp:lastModifiedBy>
  <cp:revision>30</cp:revision>
  <dcterms:created xsi:type="dcterms:W3CDTF">2021-07-19T11:09:05Z</dcterms:created>
  <dcterms:modified xsi:type="dcterms:W3CDTF">2021-08-16T10:53:05Z</dcterms:modified>
</cp:coreProperties>
</file>