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97" r:id="rId9"/>
    <p:sldId id="264" r:id="rId10"/>
    <p:sldId id="265" r:id="rId11"/>
    <p:sldId id="298" r:id="rId12"/>
    <p:sldId id="266" r:id="rId13"/>
    <p:sldId id="268" r:id="rId14"/>
    <p:sldId id="269" r:id="rId15"/>
    <p:sldId id="270" r:id="rId16"/>
    <p:sldId id="267" r:id="rId17"/>
    <p:sldId id="271" r:id="rId18"/>
    <p:sldId id="272" r:id="rId19"/>
    <p:sldId id="276" r:id="rId20"/>
    <p:sldId id="273" r:id="rId21"/>
    <p:sldId id="274" r:id="rId22"/>
    <p:sldId id="275" r:id="rId23"/>
    <p:sldId id="295" r:id="rId24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645" autoAdjust="0"/>
    <p:restoredTop sz="94660"/>
  </p:normalViewPr>
  <p:slideViewPr>
    <p:cSldViewPr snapToGrid="0">
      <p:cViewPr varScale="1">
        <p:scale>
          <a:sx n="68" d="100"/>
          <a:sy n="68" d="100"/>
        </p:scale>
        <p:origin x="440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2B51D-8BC9-4834-8BB0-FF82B755F663}" type="datetimeFigureOut">
              <a:rPr lang="zh-CN" altLang="en-US" smtClean="0"/>
              <a:t>2017/3/20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CC76F-FD72-4A0C-AAF0-E7876F00723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1233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2B51D-8BC9-4834-8BB0-FF82B755F663}" type="datetimeFigureOut">
              <a:rPr lang="zh-CN" altLang="en-US" smtClean="0"/>
              <a:t>2017/3/20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CC76F-FD72-4A0C-AAF0-E7876F00723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47438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2B51D-8BC9-4834-8BB0-FF82B755F663}" type="datetimeFigureOut">
              <a:rPr lang="zh-CN" altLang="en-US" smtClean="0"/>
              <a:t>2017/3/20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CC76F-FD72-4A0C-AAF0-E7876F00723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34658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2B51D-8BC9-4834-8BB0-FF82B755F663}" type="datetimeFigureOut">
              <a:rPr lang="zh-CN" altLang="en-US" smtClean="0"/>
              <a:t>2017/3/20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CC76F-FD72-4A0C-AAF0-E7876F00723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6576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2B51D-8BC9-4834-8BB0-FF82B755F663}" type="datetimeFigureOut">
              <a:rPr lang="zh-CN" altLang="en-US" smtClean="0"/>
              <a:t>2017/3/20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CC76F-FD72-4A0C-AAF0-E7876F00723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03202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2B51D-8BC9-4834-8BB0-FF82B755F663}" type="datetimeFigureOut">
              <a:rPr lang="zh-CN" altLang="en-US" smtClean="0"/>
              <a:t>2017/3/20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CC76F-FD72-4A0C-AAF0-E7876F00723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14196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2B51D-8BC9-4834-8BB0-FF82B755F663}" type="datetimeFigureOut">
              <a:rPr lang="zh-CN" altLang="en-US" smtClean="0"/>
              <a:t>2017/3/20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CC76F-FD72-4A0C-AAF0-E7876F00723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86659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2B51D-8BC9-4834-8BB0-FF82B755F663}" type="datetimeFigureOut">
              <a:rPr lang="zh-CN" altLang="en-US" smtClean="0"/>
              <a:t>2017/3/20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CC76F-FD72-4A0C-AAF0-E7876F00723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03880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2B51D-8BC9-4834-8BB0-FF82B755F663}" type="datetimeFigureOut">
              <a:rPr lang="zh-CN" altLang="en-US" smtClean="0"/>
              <a:t>2017/3/20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CC76F-FD72-4A0C-AAF0-E7876F00723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87379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2B51D-8BC9-4834-8BB0-FF82B755F663}" type="datetimeFigureOut">
              <a:rPr lang="zh-CN" altLang="en-US" smtClean="0"/>
              <a:t>2017/3/20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CC76F-FD72-4A0C-AAF0-E7876F00723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28231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2B51D-8BC9-4834-8BB0-FF82B755F663}" type="datetimeFigureOut">
              <a:rPr lang="zh-CN" altLang="en-US" smtClean="0"/>
              <a:t>2017/3/20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CC76F-FD72-4A0C-AAF0-E7876F00723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68476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72B51D-8BC9-4834-8BB0-FF82B755F663}" type="datetimeFigureOut">
              <a:rPr lang="zh-CN" altLang="en-US" smtClean="0"/>
              <a:t>2017/3/20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ACC76F-FD72-4A0C-AAF0-E7876F00723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28786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817563"/>
            <a:ext cx="9144000" cy="2387600"/>
          </a:xfrm>
        </p:spPr>
        <p:txBody>
          <a:bodyPr>
            <a:normAutofit/>
          </a:bodyPr>
          <a:lstStyle/>
          <a:p>
            <a:r>
              <a:rPr lang="zh-CN" altLang="en-US" sz="6600" b="1" dirty="0">
                <a:solidFill>
                  <a:schemeClr val="bg1"/>
                </a:solidFill>
              </a:rPr>
              <a:t>天文学入门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4429352"/>
            <a:ext cx="9144000" cy="1655762"/>
          </a:xfrm>
        </p:spPr>
        <p:txBody>
          <a:bodyPr>
            <a:normAutofit/>
          </a:bodyPr>
          <a:lstStyle/>
          <a:p>
            <a:r>
              <a:rPr lang="zh-CN" altLang="en-US" sz="3900" dirty="0">
                <a:solidFill>
                  <a:schemeClr val="bg1"/>
                </a:solidFill>
              </a:rPr>
              <a:t>第</a:t>
            </a:r>
            <a:r>
              <a:rPr lang="en-US" altLang="zh-CN" sz="3900" dirty="0">
                <a:solidFill>
                  <a:schemeClr val="bg1"/>
                </a:solidFill>
              </a:rPr>
              <a:t>4</a:t>
            </a:r>
            <a:r>
              <a:rPr lang="zh-CN" altLang="en-US" sz="3900" dirty="0">
                <a:solidFill>
                  <a:schemeClr val="bg1"/>
                </a:solidFill>
              </a:rPr>
              <a:t>课，尘埃与星云</a:t>
            </a:r>
            <a:endParaRPr lang="en-US" altLang="zh-CN" sz="3900" dirty="0">
              <a:solidFill>
                <a:schemeClr val="bg1"/>
              </a:solidFill>
            </a:endParaRPr>
          </a:p>
          <a:p>
            <a:pPr algn="r"/>
            <a:r>
              <a:rPr lang="zh-CN" altLang="en-US" sz="3900" dirty="0">
                <a:solidFill>
                  <a:schemeClr val="bg1"/>
                </a:solidFill>
              </a:rPr>
              <a:t>张帅</a:t>
            </a:r>
            <a:endParaRPr lang="en-US" altLang="zh-CN" sz="3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99952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3855720" cy="1325563"/>
          </a:xfrm>
        </p:spPr>
        <p:txBody>
          <a:bodyPr/>
          <a:lstStyle/>
          <a:p>
            <a:r>
              <a:rPr lang="zh-CN" altLang="en-US" b="1" dirty="0">
                <a:solidFill>
                  <a:schemeClr val="bg1"/>
                </a:solidFill>
              </a:rPr>
              <a:t>星际尘埃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838200" y="4562573"/>
            <a:ext cx="1847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CN" altLang="en-US" sz="4000" dirty="0">
              <a:solidFill>
                <a:schemeClr val="bg1"/>
              </a:solidFill>
            </a:endParaRPr>
          </a:p>
        </p:txBody>
      </p:sp>
      <p:pic>
        <p:nvPicPr>
          <p:cNvPr id="5" name="内容占位符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14681" y="4190575"/>
            <a:ext cx="4022390" cy="266742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5077536" y="-241376"/>
            <a:ext cx="6873088" cy="7355840"/>
          </a:xfrm>
          <a:prstGeom prst="rect">
            <a:avLst/>
          </a:prstGeom>
        </p:spPr>
      </p:pic>
      <p:sp>
        <p:nvSpPr>
          <p:cNvPr id="9" name="箭头: 右 8"/>
          <p:cNvSpPr/>
          <p:nvPr/>
        </p:nvSpPr>
        <p:spPr>
          <a:xfrm rot="19331190">
            <a:off x="3961538" y="4815404"/>
            <a:ext cx="4194368" cy="515293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406400" y="1572068"/>
            <a:ext cx="4493538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>
                <a:solidFill>
                  <a:schemeClr val="bg1"/>
                </a:solidFill>
              </a:rPr>
              <a:t>占星际介质质量</a:t>
            </a:r>
            <a:r>
              <a:rPr lang="en-US" altLang="zh-CN" sz="2800" dirty="0">
                <a:solidFill>
                  <a:schemeClr val="bg1"/>
                </a:solidFill>
              </a:rPr>
              <a:t>1%</a:t>
            </a:r>
          </a:p>
          <a:p>
            <a:r>
              <a:rPr lang="zh-CN" altLang="en-US" sz="2800" dirty="0">
                <a:solidFill>
                  <a:schemeClr val="bg1"/>
                </a:solidFill>
              </a:rPr>
              <a:t>在恒星内形成</a:t>
            </a:r>
            <a:endParaRPr lang="en-US" altLang="zh-CN" sz="2800" dirty="0">
              <a:solidFill>
                <a:schemeClr val="bg1"/>
              </a:solidFill>
            </a:endParaRPr>
          </a:p>
          <a:p>
            <a:r>
              <a:rPr lang="zh-CN" altLang="en-US" sz="2800" dirty="0">
                <a:solidFill>
                  <a:schemeClr val="bg1"/>
                </a:solidFill>
              </a:rPr>
              <a:t>被推出恒星外</a:t>
            </a:r>
            <a:endParaRPr lang="en-US" altLang="zh-CN" sz="2800" dirty="0">
              <a:solidFill>
                <a:schemeClr val="bg1"/>
              </a:solidFill>
            </a:endParaRPr>
          </a:p>
          <a:p>
            <a:r>
              <a:rPr lang="zh-CN" altLang="en-US" sz="2800" dirty="0">
                <a:solidFill>
                  <a:schemeClr val="bg1"/>
                </a:solidFill>
              </a:rPr>
              <a:t>主要成分为硅酸盐和有机物</a:t>
            </a:r>
          </a:p>
        </p:txBody>
      </p:sp>
    </p:spTree>
    <p:extLst>
      <p:ext uri="{BB962C8B-B14F-4D97-AF65-F5344CB8AC3E}">
        <p14:creationId xmlns:p14="http://schemas.microsoft.com/office/powerpoint/2010/main" val="21728670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内容占位符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7620001"/>
          </a:xfr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b="1">
                <a:solidFill>
                  <a:schemeClr val="bg1"/>
                </a:solidFill>
              </a:rPr>
              <a:t>星云分类</a:t>
            </a:r>
            <a:endParaRPr lang="zh-CN" altLang="en-US" b="1" dirty="0">
              <a:solidFill>
                <a:schemeClr val="bg1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838200" y="4562573"/>
            <a:ext cx="1847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CN" altLang="en-US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73671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b="1" dirty="0">
                <a:solidFill>
                  <a:schemeClr val="bg1"/>
                </a:solidFill>
              </a:rPr>
              <a:t>暗星云（吸收星云）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838200" y="4562573"/>
            <a:ext cx="1847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CN" altLang="en-US" sz="4000" dirty="0">
              <a:solidFill>
                <a:schemeClr val="bg1"/>
              </a:solidFill>
            </a:endParaRPr>
          </a:p>
        </p:txBody>
      </p:sp>
      <p:sp>
        <p:nvSpPr>
          <p:cNvPr id="7" name="内容占位符 6"/>
          <p:cNvSpPr>
            <a:spLocks noGrp="1"/>
          </p:cNvSpPr>
          <p:nvPr>
            <p:ph idx="1"/>
          </p:nvPr>
        </p:nvSpPr>
        <p:spPr>
          <a:xfrm>
            <a:off x="838200" y="1825625"/>
            <a:ext cx="5735320" cy="4351338"/>
          </a:xfrm>
        </p:spPr>
        <p:txBody>
          <a:bodyPr/>
          <a:lstStyle/>
          <a:p>
            <a:endParaRPr lang="en-US" altLang="zh-CN" dirty="0">
              <a:solidFill>
                <a:schemeClr val="bg1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7140" y="1539575"/>
            <a:ext cx="5120640" cy="510631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522" y="2060090"/>
            <a:ext cx="5701419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3598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b="1" dirty="0">
                <a:solidFill>
                  <a:schemeClr val="bg1"/>
                </a:solidFill>
              </a:rPr>
              <a:t>星际尘埃的影响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838200" y="4562573"/>
            <a:ext cx="1847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CN" altLang="en-US" sz="4000" dirty="0">
              <a:solidFill>
                <a:schemeClr val="bg1"/>
              </a:solidFill>
            </a:endParaRPr>
          </a:p>
        </p:txBody>
      </p:sp>
      <p:sp>
        <p:nvSpPr>
          <p:cNvPr id="7" name="内容占位符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>
                <a:solidFill>
                  <a:schemeClr val="bg1"/>
                </a:solidFill>
              </a:rPr>
              <a:t>1. </a:t>
            </a:r>
            <a:r>
              <a:rPr lang="zh-CN" altLang="en-US" dirty="0">
                <a:solidFill>
                  <a:schemeClr val="bg1"/>
                </a:solidFill>
              </a:rPr>
              <a:t>使看到的恒星变暗</a:t>
            </a:r>
            <a:endParaRPr lang="en-US" altLang="zh-CN" dirty="0">
              <a:solidFill>
                <a:schemeClr val="bg1"/>
              </a:solidFill>
            </a:endParaRPr>
          </a:p>
          <a:p>
            <a:r>
              <a:rPr lang="zh-CN" altLang="en-US" dirty="0">
                <a:solidFill>
                  <a:schemeClr val="bg1"/>
                </a:solidFill>
              </a:rPr>
              <a:t>（尘埃阻挡全波段的光）</a:t>
            </a:r>
            <a:endParaRPr lang="en-US" altLang="zh-CN" dirty="0">
              <a:solidFill>
                <a:schemeClr val="bg1"/>
              </a:solidFill>
            </a:endParaRPr>
          </a:p>
          <a:p>
            <a:endParaRPr lang="en-US" altLang="zh-CN" dirty="0">
              <a:solidFill>
                <a:schemeClr val="bg1"/>
              </a:solidFill>
            </a:endParaRPr>
          </a:p>
          <a:p>
            <a:r>
              <a:rPr lang="en-US" altLang="zh-CN" dirty="0">
                <a:solidFill>
                  <a:schemeClr val="bg1"/>
                </a:solidFill>
              </a:rPr>
              <a:t>2. </a:t>
            </a:r>
            <a:r>
              <a:rPr lang="zh-CN" altLang="en-US" dirty="0">
                <a:solidFill>
                  <a:schemeClr val="bg1"/>
                </a:solidFill>
              </a:rPr>
              <a:t>使看到的恒星变红</a:t>
            </a:r>
            <a:endParaRPr lang="en-US" altLang="zh-CN" dirty="0">
              <a:solidFill>
                <a:schemeClr val="bg1"/>
              </a:solidFill>
            </a:endParaRPr>
          </a:p>
          <a:p>
            <a:r>
              <a:rPr lang="zh-CN" altLang="en-US" dirty="0">
                <a:solidFill>
                  <a:schemeClr val="bg1"/>
                </a:solidFill>
              </a:rPr>
              <a:t>（小尘埃更喜欢阻挡蓝光）</a:t>
            </a:r>
            <a:endParaRPr lang="en-US" altLang="zh-CN" dirty="0">
              <a:solidFill>
                <a:schemeClr val="bg1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5320" y="4374488"/>
            <a:ext cx="8341360" cy="2483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8427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b="1" dirty="0"/>
              <a:t>光的散射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838200" y="4562573"/>
            <a:ext cx="1847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CN" altLang="en-US" sz="4000" dirty="0">
              <a:solidFill>
                <a:schemeClr val="bg1"/>
              </a:solidFill>
            </a:endParaRPr>
          </a:p>
        </p:txBody>
      </p:sp>
      <p:sp>
        <p:nvSpPr>
          <p:cNvPr id="7" name="内容占位符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更小的颗粒更喜欢散射蓝光</a:t>
            </a:r>
            <a:endParaRPr lang="en-US" altLang="zh-CN" dirty="0"/>
          </a:p>
          <a:p>
            <a:r>
              <a:rPr lang="en-US" altLang="zh-CN" dirty="0"/>
              <a:t>0.1μm</a:t>
            </a:r>
            <a:r>
              <a:rPr lang="zh-CN" altLang="en-US" dirty="0"/>
              <a:t>的颗粒反射蓝光量是红光的十倍</a:t>
            </a:r>
            <a:endParaRPr lang="en-US" altLang="zh-CN" dirty="0"/>
          </a:p>
          <a:p>
            <a:r>
              <a:rPr lang="zh-CN" altLang="en-US" dirty="0"/>
              <a:t>颗粒越大，各个波段的散射越均匀</a:t>
            </a:r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6997705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b="1" dirty="0">
                <a:solidFill>
                  <a:schemeClr val="bg1"/>
                </a:solidFill>
              </a:rPr>
              <a:t>为什么会有蓝天白云，红色的夕阳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838200" y="4562573"/>
            <a:ext cx="1847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CN" altLang="en-US" sz="4000" dirty="0">
              <a:solidFill>
                <a:schemeClr val="bg1"/>
              </a:solidFill>
            </a:endParaRPr>
          </a:p>
        </p:txBody>
      </p:sp>
      <p:sp>
        <p:nvSpPr>
          <p:cNvPr id="7" name="内容占位符 6"/>
          <p:cNvSpPr>
            <a:spLocks noGrp="1"/>
          </p:cNvSpPr>
          <p:nvPr>
            <p:ph idx="1"/>
          </p:nvPr>
        </p:nvSpPr>
        <p:spPr>
          <a:xfrm>
            <a:off x="838200" y="1825625"/>
            <a:ext cx="4810760" cy="4351338"/>
          </a:xfrm>
        </p:spPr>
        <p:txBody>
          <a:bodyPr/>
          <a:lstStyle/>
          <a:p>
            <a:r>
              <a:rPr lang="zh-CN" altLang="en-US" dirty="0">
                <a:solidFill>
                  <a:schemeClr val="bg1"/>
                </a:solidFill>
              </a:rPr>
              <a:t>大气层的分子小，散射蓝光更容易，所以发蓝</a:t>
            </a:r>
            <a:endParaRPr lang="en-US" altLang="zh-CN" dirty="0">
              <a:solidFill>
                <a:schemeClr val="bg1"/>
              </a:solidFill>
            </a:endParaRPr>
          </a:p>
          <a:p>
            <a:r>
              <a:rPr lang="zh-CN" altLang="en-US" dirty="0">
                <a:solidFill>
                  <a:schemeClr val="bg1"/>
                </a:solidFill>
              </a:rPr>
              <a:t>红光比蓝光更容易通过</a:t>
            </a:r>
            <a:endParaRPr lang="en-US" altLang="zh-CN" dirty="0">
              <a:solidFill>
                <a:schemeClr val="bg1"/>
              </a:solidFill>
            </a:endParaRPr>
          </a:p>
          <a:p>
            <a:r>
              <a:rPr lang="zh-CN" altLang="en-US" dirty="0">
                <a:solidFill>
                  <a:schemeClr val="bg1"/>
                </a:solidFill>
              </a:rPr>
              <a:t>云里的小水滴大，散射蓝光更难</a:t>
            </a:r>
            <a:endParaRPr lang="en-US" altLang="zh-CN" dirty="0">
              <a:solidFill>
                <a:schemeClr val="bg1"/>
              </a:solidFill>
            </a:endParaRPr>
          </a:p>
          <a:p>
            <a:r>
              <a:rPr lang="zh-CN" altLang="en-US" dirty="0">
                <a:solidFill>
                  <a:schemeClr val="bg1"/>
                </a:solidFill>
              </a:rPr>
              <a:t>实验</a:t>
            </a:r>
            <a:endParaRPr lang="en-US" altLang="zh-CN" dirty="0">
              <a:solidFill>
                <a:schemeClr val="bg1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5718" y="1324491"/>
            <a:ext cx="6197919" cy="463573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09875" y="2444764"/>
            <a:ext cx="2435951" cy="109968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0884" y="1417366"/>
            <a:ext cx="5349341" cy="740998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54180" y="3117730"/>
            <a:ext cx="2009458" cy="139396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1329" y="3761181"/>
            <a:ext cx="1206749" cy="544773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96278" y="3709227"/>
            <a:ext cx="1550903" cy="700138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200564"/>
            <a:ext cx="6096313" cy="1657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2456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b="1" dirty="0">
                <a:solidFill>
                  <a:schemeClr val="bg1"/>
                </a:solidFill>
              </a:rPr>
              <a:t>如何分辨暗星云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838200" y="4562573"/>
            <a:ext cx="1847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CN" altLang="en-US" sz="4000" dirty="0">
              <a:solidFill>
                <a:schemeClr val="bg1"/>
              </a:solidFill>
            </a:endParaRPr>
          </a:p>
        </p:txBody>
      </p:sp>
      <p:sp>
        <p:nvSpPr>
          <p:cNvPr id="7" name="内容占位符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zh-CN" dirty="0">
              <a:solidFill>
                <a:schemeClr val="bg1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3645" y="1589856"/>
            <a:ext cx="10149440" cy="5268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1467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757919" y="253365"/>
            <a:ext cx="3042920" cy="1325563"/>
          </a:xfrm>
        </p:spPr>
        <p:txBody>
          <a:bodyPr/>
          <a:lstStyle/>
          <a:p>
            <a:r>
              <a:rPr lang="zh-CN" altLang="en-US" b="1" dirty="0">
                <a:solidFill>
                  <a:schemeClr val="bg1"/>
                </a:solidFill>
              </a:rPr>
              <a:t>发射星云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838200" y="4562573"/>
            <a:ext cx="1847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CN" altLang="en-US" sz="4000" dirty="0">
              <a:solidFill>
                <a:schemeClr val="bg1"/>
              </a:solidFill>
            </a:endParaRPr>
          </a:p>
        </p:txBody>
      </p:sp>
      <p:pic>
        <p:nvPicPr>
          <p:cNvPr id="5" name="内容占位符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-1" y="0"/>
            <a:ext cx="8366759" cy="685800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9109828" y="3610928"/>
            <a:ext cx="23391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>
                <a:solidFill>
                  <a:schemeClr val="bg1"/>
                </a:solidFill>
              </a:rPr>
              <a:t>恒星的出生地</a:t>
            </a:r>
            <a:endParaRPr lang="en-US" altLang="zh-CN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71334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2326758"/>
            <a:ext cx="8002086" cy="4544595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-116713"/>
            <a:ext cx="10515600" cy="1732153"/>
          </a:xfrm>
        </p:spPr>
        <p:txBody>
          <a:bodyPr/>
          <a:lstStyle/>
          <a:p>
            <a:r>
              <a:rPr lang="zh-CN" altLang="en-US" b="1" dirty="0">
                <a:solidFill>
                  <a:schemeClr val="bg1"/>
                </a:solidFill>
              </a:rPr>
              <a:t>恒星加热整个星云，并吸收星云</a:t>
            </a:r>
            <a:br>
              <a:rPr lang="en-US" altLang="zh-CN" b="1" dirty="0">
                <a:solidFill>
                  <a:schemeClr val="bg1"/>
                </a:solidFill>
              </a:rPr>
            </a:br>
            <a:r>
              <a:rPr lang="zh-CN" altLang="en-US" b="1" dirty="0">
                <a:solidFill>
                  <a:schemeClr val="bg1"/>
                </a:solidFill>
              </a:rPr>
              <a:t>热星云发出黑体辐射</a:t>
            </a:r>
            <a:r>
              <a:rPr lang="en-US" altLang="zh-CN" b="1" dirty="0">
                <a:solidFill>
                  <a:schemeClr val="bg1"/>
                </a:solidFill>
              </a:rPr>
              <a:t>+</a:t>
            </a:r>
            <a:r>
              <a:rPr lang="zh-CN" altLang="en-US" b="1" dirty="0">
                <a:solidFill>
                  <a:schemeClr val="bg1"/>
                </a:solidFill>
              </a:rPr>
              <a:t>激发光谱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838200" y="4562573"/>
            <a:ext cx="1847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CN" altLang="en-US" sz="4000" dirty="0">
              <a:solidFill>
                <a:schemeClr val="bg1"/>
              </a:solidFill>
            </a:endParaRPr>
          </a:p>
        </p:txBody>
      </p:sp>
      <p:pic>
        <p:nvPicPr>
          <p:cNvPr id="5" name="内容占位符 4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7863841" y="2326758"/>
            <a:ext cx="4328160" cy="4531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2200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b="1" dirty="0">
                <a:solidFill>
                  <a:schemeClr val="bg1"/>
                </a:solidFill>
              </a:rPr>
              <a:t>发射星云的光谱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838200" y="4562573"/>
            <a:ext cx="1847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CN" altLang="en-US" sz="4000" dirty="0">
              <a:solidFill>
                <a:schemeClr val="bg1"/>
              </a:solidFill>
            </a:endParaRPr>
          </a:p>
        </p:txBody>
      </p:sp>
      <p:sp>
        <p:nvSpPr>
          <p:cNvPr id="7" name="内容占位符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zh-CN" dirty="0">
              <a:solidFill>
                <a:schemeClr val="bg1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2280" y="1824361"/>
            <a:ext cx="8727440" cy="5033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9268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240" y="0"/>
            <a:ext cx="10124389" cy="68580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44600" y="354965"/>
            <a:ext cx="10515600" cy="1325563"/>
          </a:xfrm>
        </p:spPr>
        <p:txBody>
          <a:bodyPr/>
          <a:lstStyle/>
          <a:p>
            <a:r>
              <a:rPr lang="zh-CN" altLang="en-US" b="1" dirty="0">
                <a:solidFill>
                  <a:schemeClr val="bg1"/>
                </a:solidFill>
              </a:rPr>
              <a:t>星球之间有什么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838200" y="4562573"/>
            <a:ext cx="1847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CN" altLang="en-US" sz="4000" dirty="0">
              <a:solidFill>
                <a:schemeClr val="bg1"/>
              </a:solidFill>
            </a:endParaRPr>
          </a:p>
        </p:txBody>
      </p:sp>
      <p:sp>
        <p:nvSpPr>
          <p:cNvPr id="7" name="内容占位符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zh-CN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94583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92760" y="481807"/>
            <a:ext cx="2492858" cy="1325563"/>
          </a:xfrm>
        </p:spPr>
        <p:txBody>
          <a:bodyPr/>
          <a:lstStyle/>
          <a:p>
            <a:r>
              <a:rPr lang="zh-CN" altLang="en-US" b="1" dirty="0">
                <a:solidFill>
                  <a:schemeClr val="bg1"/>
                </a:solidFill>
              </a:rPr>
              <a:t>反射星云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838200" y="4562573"/>
            <a:ext cx="1847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CN" altLang="en-US" sz="4000" dirty="0">
              <a:solidFill>
                <a:schemeClr val="bg1"/>
              </a:solidFill>
            </a:endParaRPr>
          </a:p>
        </p:txBody>
      </p:sp>
      <p:sp>
        <p:nvSpPr>
          <p:cNvPr id="7" name="内容占位符 6"/>
          <p:cNvSpPr>
            <a:spLocks noGrp="1"/>
          </p:cNvSpPr>
          <p:nvPr>
            <p:ph idx="1"/>
          </p:nvPr>
        </p:nvSpPr>
        <p:spPr>
          <a:xfrm>
            <a:off x="492760" y="1825625"/>
            <a:ext cx="2667000" cy="4351338"/>
          </a:xfrm>
        </p:spPr>
        <p:txBody>
          <a:bodyPr/>
          <a:lstStyle/>
          <a:p>
            <a:r>
              <a:rPr lang="zh-CN" altLang="en-US" dirty="0">
                <a:solidFill>
                  <a:schemeClr val="bg1"/>
                </a:solidFill>
              </a:rPr>
              <a:t>反射周围亮星发出的光</a:t>
            </a:r>
            <a:endParaRPr lang="en-US" altLang="zh-CN" dirty="0">
              <a:solidFill>
                <a:schemeClr val="bg1"/>
              </a:solidFill>
            </a:endParaRPr>
          </a:p>
          <a:p>
            <a:endParaRPr lang="en-US" altLang="zh-CN" dirty="0">
              <a:solidFill>
                <a:schemeClr val="bg1"/>
              </a:solidFill>
            </a:endParaRPr>
          </a:p>
          <a:p>
            <a:r>
              <a:rPr lang="zh-CN" altLang="en-US" dirty="0">
                <a:solidFill>
                  <a:schemeClr val="bg1"/>
                </a:solidFill>
              </a:rPr>
              <a:t>颜色与恒星基本一致</a:t>
            </a:r>
            <a:endParaRPr lang="en-US" altLang="zh-CN" dirty="0">
              <a:solidFill>
                <a:schemeClr val="bg1"/>
              </a:solidFill>
            </a:endParaRPr>
          </a:p>
        </p:txBody>
      </p:sp>
      <p:sp>
        <p:nvSpPr>
          <p:cNvPr id="3" name="AutoShape 4" descr="https://apod.nasa.gov/apod/image/1506/m45_lorenzi_960.jpg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1058" y="-35562"/>
            <a:ext cx="8860942" cy="685800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3331058" y="5648225"/>
            <a:ext cx="373531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000" dirty="0">
                <a:solidFill>
                  <a:schemeClr val="bg1"/>
                </a:solidFill>
              </a:rPr>
              <a:t>昴星团（</a:t>
            </a:r>
            <a:r>
              <a:rPr lang="en-US" altLang="zh-CN" sz="4000" dirty="0">
                <a:solidFill>
                  <a:schemeClr val="bg1"/>
                </a:solidFill>
              </a:rPr>
              <a:t>M45</a:t>
            </a:r>
            <a:r>
              <a:rPr lang="zh-CN" altLang="en-US" sz="4000" dirty="0">
                <a:solidFill>
                  <a:schemeClr val="bg1"/>
                </a:solidFill>
              </a:rPr>
              <a:t>）</a:t>
            </a:r>
          </a:p>
        </p:txBody>
      </p:sp>
    </p:spTree>
    <p:extLst>
      <p:ext uri="{BB962C8B-B14F-4D97-AF65-F5344CB8AC3E}">
        <p14:creationId xmlns:p14="http://schemas.microsoft.com/office/powerpoint/2010/main" val="4285629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21640" y="256339"/>
            <a:ext cx="10515600" cy="1325563"/>
          </a:xfrm>
        </p:spPr>
        <p:txBody>
          <a:bodyPr/>
          <a:lstStyle/>
          <a:p>
            <a:r>
              <a:rPr lang="zh-CN" altLang="en-US" b="1" dirty="0">
                <a:solidFill>
                  <a:schemeClr val="bg1"/>
                </a:solidFill>
              </a:rPr>
              <a:t>行星状星云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838200" y="4562573"/>
            <a:ext cx="1847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CN" altLang="en-US" sz="4000" dirty="0">
              <a:solidFill>
                <a:schemeClr val="bg1"/>
              </a:solidFill>
            </a:endParaRPr>
          </a:p>
        </p:txBody>
      </p:sp>
      <p:sp>
        <p:nvSpPr>
          <p:cNvPr id="7" name="内容占位符 6"/>
          <p:cNvSpPr>
            <a:spLocks noGrp="1"/>
          </p:cNvSpPr>
          <p:nvPr>
            <p:ph idx="1"/>
          </p:nvPr>
        </p:nvSpPr>
        <p:spPr>
          <a:xfrm>
            <a:off x="421640" y="1825625"/>
            <a:ext cx="2778760" cy="4351338"/>
          </a:xfrm>
        </p:spPr>
        <p:txBody>
          <a:bodyPr/>
          <a:lstStyle/>
          <a:p>
            <a:r>
              <a:rPr lang="zh-CN" altLang="en-US" dirty="0">
                <a:solidFill>
                  <a:schemeClr val="bg1"/>
                </a:solidFill>
              </a:rPr>
              <a:t>恒星向外抛射物质</a:t>
            </a:r>
            <a:endParaRPr lang="en-US" altLang="zh-CN" dirty="0">
              <a:solidFill>
                <a:schemeClr val="bg1"/>
              </a:solidFill>
            </a:endParaRPr>
          </a:p>
          <a:p>
            <a:r>
              <a:rPr lang="zh-CN" altLang="en-US" dirty="0">
                <a:solidFill>
                  <a:schemeClr val="bg1"/>
                </a:solidFill>
              </a:rPr>
              <a:t>内在元素不同，发出的光也不同</a:t>
            </a:r>
            <a:endParaRPr lang="en-US" altLang="zh-CN" dirty="0">
              <a:solidFill>
                <a:schemeClr val="bg1"/>
              </a:solidFill>
            </a:endParaRPr>
          </a:p>
        </p:txBody>
      </p:sp>
      <p:pic>
        <p:nvPicPr>
          <p:cNvPr id="2050" name="Picture 2" descr="https://timgsa.baidu.com/timg?image&amp;quality=80&amp;size=b9999_10000&amp;sec=1489997450042&amp;di=ea62383c7a96a7037e416e00445681e3&amp;imgtype=0&amp;src=http%3A%2F%2Fa2.att.hudong.com%2F56%2F81%2F0130053551321113718381850557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500" y="0"/>
            <a:ext cx="8572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62999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b="1" dirty="0">
                <a:solidFill>
                  <a:schemeClr val="bg1"/>
                </a:solidFill>
              </a:rPr>
              <a:t>汇总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838200" y="4562573"/>
            <a:ext cx="1847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CN" altLang="en-US" sz="4000" dirty="0">
              <a:solidFill>
                <a:schemeClr val="bg1"/>
              </a:solidFill>
            </a:endParaRPr>
          </a:p>
        </p:txBody>
      </p:sp>
      <p:graphicFrame>
        <p:nvGraphicFramePr>
          <p:cNvPr id="3" name="内容占位符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25330895"/>
              </p:ext>
            </p:extLst>
          </p:nvPr>
        </p:nvGraphicFramePr>
        <p:xfrm>
          <a:off x="0" y="1595119"/>
          <a:ext cx="12192000" cy="5262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81200">
                  <a:extLst>
                    <a:ext uri="{9D8B030D-6E8A-4147-A177-3AD203B41FA5}">
                      <a16:colId xmlns:a16="http://schemas.microsoft.com/office/drawing/2014/main" val="2908180301"/>
                    </a:ext>
                  </a:extLst>
                </a:gridCol>
                <a:gridCol w="5029200">
                  <a:extLst>
                    <a:ext uri="{9D8B030D-6E8A-4147-A177-3AD203B41FA5}">
                      <a16:colId xmlns:a16="http://schemas.microsoft.com/office/drawing/2014/main" val="2068611571"/>
                    </a:ext>
                  </a:extLst>
                </a:gridCol>
                <a:gridCol w="5181600">
                  <a:extLst>
                    <a:ext uri="{9D8B030D-6E8A-4147-A177-3AD203B41FA5}">
                      <a16:colId xmlns:a16="http://schemas.microsoft.com/office/drawing/2014/main" val="2263246550"/>
                    </a:ext>
                  </a:extLst>
                </a:gridCol>
              </a:tblGrid>
              <a:tr h="1001165">
                <a:tc>
                  <a:txBody>
                    <a:bodyPr/>
                    <a:lstStyle/>
                    <a:p>
                      <a:r>
                        <a:rPr lang="zh-CN" altLang="en-US" sz="2800" dirty="0">
                          <a:solidFill>
                            <a:schemeClr val="tx1"/>
                          </a:solidFill>
                        </a:rPr>
                        <a:t>名称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2800" dirty="0">
                          <a:solidFill>
                            <a:schemeClr val="tx1"/>
                          </a:solidFill>
                        </a:rPr>
                        <a:t>发光原理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2800" dirty="0">
                          <a:solidFill>
                            <a:schemeClr val="tx1"/>
                          </a:solidFill>
                        </a:rPr>
                        <a:t>发光光谱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13641978"/>
                  </a:ext>
                </a:extLst>
              </a:tr>
              <a:tr h="1001165">
                <a:tc>
                  <a:txBody>
                    <a:bodyPr/>
                    <a:lstStyle/>
                    <a:p>
                      <a:r>
                        <a:rPr lang="zh-CN" altLang="en-US" sz="2800" dirty="0">
                          <a:solidFill>
                            <a:schemeClr val="tx1"/>
                          </a:solidFill>
                        </a:rPr>
                        <a:t>暗星云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2800" dirty="0">
                          <a:solidFill>
                            <a:schemeClr val="tx1"/>
                          </a:solidFill>
                        </a:rPr>
                        <a:t>几乎不发可见光，吸收星光（黑体）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2800" dirty="0">
                          <a:solidFill>
                            <a:schemeClr val="tx1"/>
                          </a:solidFill>
                        </a:rPr>
                        <a:t>黑体辐射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0592181"/>
                  </a:ext>
                </a:extLst>
              </a:tr>
              <a:tr h="1001165">
                <a:tc>
                  <a:txBody>
                    <a:bodyPr/>
                    <a:lstStyle/>
                    <a:p>
                      <a:r>
                        <a:rPr lang="zh-CN" altLang="en-US" sz="2800" dirty="0">
                          <a:solidFill>
                            <a:schemeClr val="tx1"/>
                          </a:solidFill>
                        </a:rPr>
                        <a:t>发射星云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2800" dirty="0">
                          <a:solidFill>
                            <a:schemeClr val="tx1"/>
                          </a:solidFill>
                        </a:rPr>
                        <a:t>星云的气体被激发，发光</a:t>
                      </a:r>
                      <a:endParaRPr lang="en-US" altLang="zh-CN" sz="2800" dirty="0">
                        <a:solidFill>
                          <a:schemeClr val="tx1"/>
                        </a:solidFill>
                      </a:endParaRPr>
                    </a:p>
                    <a:p>
                      <a:endParaRPr lang="zh-CN" alt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2800" dirty="0">
                          <a:solidFill>
                            <a:schemeClr val="tx1"/>
                          </a:solidFill>
                        </a:rPr>
                        <a:t>黑体辐射</a:t>
                      </a:r>
                      <a:r>
                        <a:rPr lang="en-US" altLang="zh-CN" sz="2800" dirty="0">
                          <a:solidFill>
                            <a:schemeClr val="tx1"/>
                          </a:solidFill>
                        </a:rPr>
                        <a:t>+</a:t>
                      </a:r>
                      <a:r>
                        <a:rPr lang="zh-CN" altLang="en-US" sz="2800" dirty="0">
                          <a:solidFill>
                            <a:schemeClr val="tx1"/>
                          </a:solidFill>
                        </a:rPr>
                        <a:t>发射谱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4020836"/>
                  </a:ext>
                </a:extLst>
              </a:tr>
              <a:tr h="1001165">
                <a:tc>
                  <a:txBody>
                    <a:bodyPr/>
                    <a:lstStyle/>
                    <a:p>
                      <a:r>
                        <a:rPr lang="zh-CN" altLang="en-US" sz="2800" dirty="0">
                          <a:solidFill>
                            <a:schemeClr val="tx1"/>
                          </a:solidFill>
                        </a:rPr>
                        <a:t>反射星云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2800" dirty="0">
                          <a:solidFill>
                            <a:schemeClr val="tx1"/>
                          </a:solidFill>
                        </a:rPr>
                        <a:t>星云反射内部恒星的光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2800" dirty="0">
                          <a:solidFill>
                            <a:schemeClr val="tx1"/>
                          </a:solidFill>
                        </a:rPr>
                        <a:t>黑体辐射</a:t>
                      </a:r>
                      <a:r>
                        <a:rPr lang="en-US" altLang="zh-CN" sz="2800" dirty="0">
                          <a:solidFill>
                            <a:schemeClr val="tx1"/>
                          </a:solidFill>
                        </a:rPr>
                        <a:t>+</a:t>
                      </a:r>
                      <a:r>
                        <a:rPr lang="zh-CN" altLang="en-US" sz="2800" dirty="0">
                          <a:solidFill>
                            <a:schemeClr val="tx1"/>
                          </a:solidFill>
                        </a:rPr>
                        <a:t>恒星光谱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12175062"/>
                  </a:ext>
                </a:extLst>
              </a:tr>
              <a:tr h="1258220">
                <a:tc>
                  <a:txBody>
                    <a:bodyPr/>
                    <a:lstStyle/>
                    <a:p>
                      <a:r>
                        <a:rPr lang="zh-CN" altLang="en-US" sz="2800" dirty="0">
                          <a:solidFill>
                            <a:schemeClr val="tx1"/>
                          </a:solidFill>
                        </a:rPr>
                        <a:t>行星状星云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2800" dirty="0">
                          <a:solidFill>
                            <a:schemeClr val="tx1"/>
                          </a:solidFill>
                        </a:rPr>
                        <a:t>恒星向外抛射物质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2800" dirty="0">
                          <a:solidFill>
                            <a:schemeClr val="tx1"/>
                          </a:solidFill>
                        </a:rPr>
                        <a:t>各种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2850664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225559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b="1" dirty="0">
              <a:solidFill>
                <a:schemeClr val="bg1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838200" y="4562573"/>
            <a:ext cx="1847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CN" altLang="en-US" sz="4000" dirty="0">
              <a:solidFill>
                <a:schemeClr val="bg1"/>
              </a:solidFill>
            </a:endParaRPr>
          </a:p>
        </p:txBody>
      </p:sp>
      <p:sp>
        <p:nvSpPr>
          <p:cNvPr id="7" name="内容占位符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zh-CN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72614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b="1" dirty="0">
                <a:solidFill>
                  <a:schemeClr val="bg1"/>
                </a:solidFill>
              </a:rPr>
              <a:t>星际介质（</a:t>
            </a:r>
            <a:r>
              <a:rPr lang="en-US" altLang="zh-CN" b="1" dirty="0">
                <a:solidFill>
                  <a:schemeClr val="bg1"/>
                </a:solidFill>
              </a:rPr>
              <a:t>ISM</a:t>
            </a:r>
            <a:r>
              <a:rPr lang="zh-CN" altLang="en-US" b="1" dirty="0">
                <a:solidFill>
                  <a:schemeClr val="bg1"/>
                </a:solidFill>
              </a:rPr>
              <a:t>）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838200" y="4562573"/>
            <a:ext cx="1847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CN" altLang="en-US" sz="4000" dirty="0">
              <a:solidFill>
                <a:schemeClr val="bg1"/>
              </a:solidFill>
            </a:endParaRPr>
          </a:p>
        </p:txBody>
      </p:sp>
      <p:sp>
        <p:nvSpPr>
          <p:cNvPr id="7" name="内容占位符 6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514350" indent="-514350">
              <a:buAutoNum type="arabicPeriod"/>
            </a:pPr>
            <a:r>
              <a:rPr lang="zh-CN" altLang="en-US" sz="3600" dirty="0">
                <a:solidFill>
                  <a:schemeClr val="bg1"/>
                </a:solidFill>
              </a:rPr>
              <a:t>粉尘</a:t>
            </a:r>
            <a:endParaRPr lang="en-US" altLang="zh-CN" sz="3600" dirty="0">
              <a:solidFill>
                <a:schemeClr val="bg1"/>
              </a:solidFill>
            </a:endParaRPr>
          </a:p>
          <a:p>
            <a:pPr marL="514350" indent="-514350">
              <a:buAutoNum type="arabicPeriod"/>
            </a:pPr>
            <a:r>
              <a:rPr lang="zh-CN" altLang="en-US" sz="3600" dirty="0">
                <a:solidFill>
                  <a:schemeClr val="bg1"/>
                </a:solidFill>
              </a:rPr>
              <a:t>气体</a:t>
            </a:r>
            <a:endParaRPr lang="en-US" altLang="zh-CN" sz="3600" dirty="0">
              <a:solidFill>
                <a:schemeClr val="bg1"/>
              </a:solidFill>
            </a:endParaRPr>
          </a:p>
          <a:p>
            <a:pPr marL="514350" indent="-514350">
              <a:buAutoNum type="arabicPeriod"/>
            </a:pPr>
            <a:endParaRPr lang="en-US" altLang="zh-CN" sz="3600" dirty="0">
              <a:solidFill>
                <a:schemeClr val="bg1"/>
              </a:solidFill>
            </a:endParaRPr>
          </a:p>
          <a:p>
            <a:pPr marL="514350" indent="-514350">
              <a:buAutoNum type="arabicPeriod"/>
            </a:pPr>
            <a:endParaRPr lang="en-US" altLang="zh-CN" sz="3600" dirty="0">
              <a:solidFill>
                <a:schemeClr val="bg1"/>
              </a:solidFill>
            </a:endParaRPr>
          </a:p>
          <a:p>
            <a:pPr marL="514350" indent="-514350">
              <a:buAutoNum type="arabicPeriod"/>
            </a:pPr>
            <a:endParaRPr lang="en-US" altLang="zh-CN" sz="36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zh-CN" altLang="en-US" sz="3600" dirty="0">
                <a:solidFill>
                  <a:schemeClr val="bg1"/>
                </a:solidFill>
              </a:rPr>
              <a:t>介质的意义：</a:t>
            </a:r>
            <a:endParaRPr lang="en-US" altLang="zh-CN" sz="3600" dirty="0">
              <a:solidFill>
                <a:schemeClr val="bg1"/>
              </a:solidFill>
            </a:endParaRPr>
          </a:p>
          <a:p>
            <a:pPr marL="742950" indent="-742950">
              <a:buAutoNum type="arabicPeriod"/>
            </a:pPr>
            <a:r>
              <a:rPr lang="zh-CN" altLang="en-US" sz="3600" dirty="0">
                <a:solidFill>
                  <a:schemeClr val="bg1"/>
                </a:solidFill>
              </a:rPr>
              <a:t>生成新的恒星</a:t>
            </a:r>
            <a:endParaRPr lang="en-US" altLang="zh-CN" sz="3600" dirty="0">
              <a:solidFill>
                <a:schemeClr val="bg1"/>
              </a:solidFill>
            </a:endParaRPr>
          </a:p>
          <a:p>
            <a:pPr marL="742950" indent="-742950">
              <a:buAutoNum type="arabicPeriod"/>
            </a:pPr>
            <a:r>
              <a:rPr lang="zh-CN" altLang="en-US" sz="3600" dirty="0">
                <a:solidFill>
                  <a:schemeClr val="bg1"/>
                </a:solidFill>
              </a:rPr>
              <a:t>老恒星的遗迹</a:t>
            </a:r>
            <a:endParaRPr lang="en-US" altLang="zh-CN" sz="3600" dirty="0">
              <a:solidFill>
                <a:schemeClr val="bg1"/>
              </a:solidFill>
            </a:endParaRPr>
          </a:p>
          <a:p>
            <a:pPr marL="742950" indent="-742950">
              <a:buAutoNum type="arabicPeriod"/>
            </a:pPr>
            <a:r>
              <a:rPr lang="zh-CN" altLang="en-US" sz="3600" dirty="0">
                <a:solidFill>
                  <a:schemeClr val="bg1"/>
                </a:solidFill>
              </a:rPr>
              <a:t>影响我们看到的天空</a:t>
            </a:r>
            <a:endParaRPr lang="en-US" altLang="zh-CN" sz="36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altLang="zh-CN" sz="2000" dirty="0">
              <a:solidFill>
                <a:schemeClr val="bg1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4040" y="2508326"/>
            <a:ext cx="6969760" cy="2944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8654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69049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47320" y="0"/>
            <a:ext cx="10515600" cy="1325563"/>
          </a:xfrm>
        </p:spPr>
        <p:txBody>
          <a:bodyPr/>
          <a:lstStyle/>
          <a:p>
            <a:r>
              <a:rPr lang="zh-CN" altLang="en-US" b="1" dirty="0">
                <a:solidFill>
                  <a:schemeClr val="bg1"/>
                </a:solidFill>
              </a:rPr>
              <a:t>太阳系内介质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838200" y="4562573"/>
            <a:ext cx="1847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CN" altLang="en-US" sz="4000" dirty="0">
              <a:solidFill>
                <a:schemeClr val="bg1"/>
              </a:solidFill>
            </a:endParaRPr>
          </a:p>
        </p:txBody>
      </p:sp>
      <p:sp>
        <p:nvSpPr>
          <p:cNvPr id="7" name="内容占位符 6"/>
          <p:cNvSpPr>
            <a:spLocks noGrp="1"/>
          </p:cNvSpPr>
          <p:nvPr>
            <p:ph idx="1"/>
          </p:nvPr>
        </p:nvSpPr>
        <p:spPr>
          <a:xfrm>
            <a:off x="147320" y="1253330"/>
            <a:ext cx="10515600" cy="4351338"/>
          </a:xfrm>
        </p:spPr>
        <p:txBody>
          <a:bodyPr/>
          <a:lstStyle/>
          <a:p>
            <a:r>
              <a:rPr lang="zh-CN" altLang="en-US" dirty="0">
                <a:solidFill>
                  <a:schemeClr val="bg1"/>
                </a:solidFill>
              </a:rPr>
              <a:t>太阳系内存在大量介质</a:t>
            </a:r>
            <a:endParaRPr lang="en-US" altLang="zh-CN" dirty="0">
              <a:solidFill>
                <a:schemeClr val="bg1"/>
              </a:solidFill>
            </a:endParaRPr>
          </a:p>
          <a:p>
            <a:r>
              <a:rPr lang="zh-CN" altLang="en-US" dirty="0">
                <a:solidFill>
                  <a:schemeClr val="bg1"/>
                </a:solidFill>
              </a:rPr>
              <a:t>太阳风</a:t>
            </a:r>
            <a:r>
              <a:rPr lang="en-US" altLang="zh-CN" dirty="0">
                <a:solidFill>
                  <a:schemeClr val="bg1"/>
                </a:solidFill>
              </a:rPr>
              <a:t>-</a:t>
            </a:r>
            <a:r>
              <a:rPr lang="zh-CN" altLang="en-US" dirty="0">
                <a:solidFill>
                  <a:schemeClr val="bg1"/>
                </a:solidFill>
              </a:rPr>
              <a:t>日光层</a:t>
            </a:r>
            <a:endParaRPr lang="en-US" altLang="zh-CN" dirty="0">
              <a:solidFill>
                <a:schemeClr val="bg1"/>
              </a:solidFill>
            </a:endParaRPr>
          </a:p>
          <a:p>
            <a:endParaRPr lang="en-US" altLang="zh-CN" dirty="0">
              <a:solidFill>
                <a:schemeClr val="bg1"/>
              </a:solidFill>
            </a:endParaRPr>
          </a:p>
          <a:p>
            <a:endParaRPr lang="en-US" altLang="zh-CN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04409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49" y="0"/>
            <a:ext cx="12192000" cy="6857999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2766217"/>
            <a:ext cx="10515600" cy="1325563"/>
          </a:xfrm>
        </p:spPr>
        <p:txBody>
          <a:bodyPr/>
          <a:lstStyle/>
          <a:p>
            <a:r>
              <a:rPr lang="zh-CN" altLang="en-US" b="1" dirty="0">
                <a:solidFill>
                  <a:schemeClr val="bg1"/>
                </a:solidFill>
              </a:rPr>
              <a:t>终端激波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838200" y="4562573"/>
            <a:ext cx="1847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CN" altLang="en-US" sz="4000" dirty="0">
              <a:solidFill>
                <a:schemeClr val="bg1"/>
              </a:solidFill>
            </a:endParaRPr>
          </a:p>
        </p:txBody>
      </p:sp>
      <p:pic>
        <p:nvPicPr>
          <p:cNvPr id="5" name="内容占位符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 rot="5400000">
            <a:off x="5809121" y="475121"/>
            <a:ext cx="3168242" cy="959752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48880" y="-3"/>
            <a:ext cx="4643120" cy="368976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94482" y="0"/>
            <a:ext cx="4954395" cy="3689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2814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b="1" dirty="0">
                <a:solidFill>
                  <a:schemeClr val="bg1"/>
                </a:solidFill>
              </a:rPr>
              <a:t>黄道光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838200" y="4562573"/>
            <a:ext cx="1847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CN" altLang="en-US" sz="4000" dirty="0">
              <a:solidFill>
                <a:schemeClr val="bg1"/>
              </a:solidFill>
            </a:endParaRPr>
          </a:p>
        </p:txBody>
      </p:sp>
      <p:sp>
        <p:nvSpPr>
          <p:cNvPr id="7" name="内容占位符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>
                <a:solidFill>
                  <a:schemeClr val="bg1"/>
                </a:solidFill>
              </a:rPr>
              <a:t>黄道</a:t>
            </a:r>
            <a:endParaRPr lang="en-US" altLang="zh-CN" dirty="0">
              <a:solidFill>
                <a:schemeClr val="bg1"/>
              </a:solidFill>
            </a:endParaRPr>
          </a:p>
          <a:p>
            <a:r>
              <a:rPr lang="zh-CN" altLang="en-US" dirty="0">
                <a:solidFill>
                  <a:schemeClr val="bg1"/>
                </a:solidFill>
              </a:rPr>
              <a:t>太阳系粉尘残留</a:t>
            </a:r>
            <a:endParaRPr lang="en-US" altLang="zh-CN" dirty="0">
              <a:solidFill>
                <a:schemeClr val="bg1"/>
              </a:solidFill>
            </a:endParaRPr>
          </a:p>
          <a:p>
            <a:r>
              <a:rPr lang="zh-CN" altLang="en-US" dirty="0">
                <a:solidFill>
                  <a:schemeClr val="bg1"/>
                </a:solidFill>
              </a:rPr>
              <a:t>彗星</a:t>
            </a:r>
            <a:endParaRPr lang="en-US" altLang="zh-CN" dirty="0">
              <a:solidFill>
                <a:schemeClr val="bg1"/>
              </a:solidFill>
            </a:endParaRPr>
          </a:p>
          <a:p>
            <a:r>
              <a:rPr lang="zh-CN" altLang="en-US" dirty="0">
                <a:solidFill>
                  <a:schemeClr val="bg1"/>
                </a:solidFill>
              </a:rPr>
              <a:t>小行星碰撞</a:t>
            </a:r>
            <a:endParaRPr lang="en-US" altLang="zh-CN" dirty="0">
              <a:solidFill>
                <a:schemeClr val="bg1"/>
              </a:solidFill>
            </a:endParaRPr>
          </a:p>
          <a:p>
            <a:endParaRPr lang="en-US" altLang="zh-CN" dirty="0">
              <a:solidFill>
                <a:schemeClr val="bg1"/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/>
          <a:srcRect l="22086" t="14030" r="1750" b="30000"/>
          <a:stretch/>
        </p:blipFill>
        <p:spPr>
          <a:xfrm>
            <a:off x="5994400" y="5911151"/>
            <a:ext cx="6197600" cy="94881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8480" y="0"/>
            <a:ext cx="5342052" cy="308825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57689" y="2976581"/>
            <a:ext cx="5253577" cy="2934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0026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b="1" dirty="0">
                <a:solidFill>
                  <a:schemeClr val="bg1"/>
                </a:solidFill>
              </a:rPr>
              <a:t>星际介质（占星系质量</a:t>
            </a:r>
            <a:r>
              <a:rPr lang="en-US" altLang="zh-CN" b="1" dirty="0">
                <a:solidFill>
                  <a:schemeClr val="bg1"/>
                </a:solidFill>
              </a:rPr>
              <a:t>5%</a:t>
            </a:r>
            <a:r>
              <a:rPr lang="zh-CN" altLang="en-US" b="1" dirty="0">
                <a:solidFill>
                  <a:schemeClr val="bg1"/>
                </a:solidFill>
              </a:rPr>
              <a:t>）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838200" y="4562573"/>
            <a:ext cx="1847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CN" altLang="en-US" sz="4000" dirty="0">
              <a:solidFill>
                <a:schemeClr val="bg1"/>
              </a:solidFill>
            </a:endParaRPr>
          </a:p>
        </p:txBody>
      </p:sp>
      <p:sp>
        <p:nvSpPr>
          <p:cNvPr id="7" name="内容占位符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>
                <a:solidFill>
                  <a:schemeClr val="bg1"/>
                </a:solidFill>
              </a:rPr>
              <a:t>像大气层一样，星际介质：</a:t>
            </a:r>
            <a:endParaRPr lang="en-US" altLang="zh-CN" dirty="0">
              <a:solidFill>
                <a:schemeClr val="bg1"/>
              </a:solidFill>
            </a:endParaRPr>
          </a:p>
          <a:p>
            <a:r>
              <a:rPr lang="zh-CN" altLang="en-US" dirty="0">
                <a:solidFill>
                  <a:schemeClr val="bg1"/>
                </a:solidFill>
              </a:rPr>
              <a:t>浓度不一（</a:t>
            </a:r>
            <a:r>
              <a:rPr lang="en-US" altLang="zh-CN" dirty="0">
                <a:solidFill>
                  <a:schemeClr val="bg1"/>
                </a:solidFill>
              </a:rPr>
              <a:t>10</a:t>
            </a:r>
            <a:r>
              <a:rPr lang="en-US" altLang="zh-CN" baseline="30000" dirty="0">
                <a:solidFill>
                  <a:schemeClr val="bg1"/>
                </a:solidFill>
              </a:rPr>
              <a:t>-4</a:t>
            </a:r>
            <a:r>
              <a:rPr lang="en-US" altLang="zh-CN" dirty="0">
                <a:solidFill>
                  <a:schemeClr val="bg1"/>
                </a:solidFill>
              </a:rPr>
              <a:t> ~ 10</a:t>
            </a:r>
            <a:r>
              <a:rPr lang="en-US" altLang="zh-CN" baseline="30000" dirty="0">
                <a:solidFill>
                  <a:schemeClr val="bg1"/>
                </a:solidFill>
              </a:rPr>
              <a:t>+6</a:t>
            </a:r>
            <a:r>
              <a:rPr lang="zh-CN" altLang="en-US" dirty="0">
                <a:solidFill>
                  <a:schemeClr val="bg1"/>
                </a:solidFill>
              </a:rPr>
              <a:t>）；实验室真空槽为</a:t>
            </a:r>
            <a:r>
              <a:rPr lang="en-US" altLang="zh-CN" dirty="0">
                <a:solidFill>
                  <a:schemeClr val="bg1"/>
                </a:solidFill>
              </a:rPr>
              <a:t>10</a:t>
            </a:r>
            <a:r>
              <a:rPr lang="en-US" altLang="zh-CN" baseline="30000" dirty="0">
                <a:solidFill>
                  <a:schemeClr val="bg1"/>
                </a:solidFill>
              </a:rPr>
              <a:t>10</a:t>
            </a:r>
            <a:r>
              <a:rPr lang="en-US" altLang="zh-CN" dirty="0">
                <a:solidFill>
                  <a:schemeClr val="bg1"/>
                </a:solidFill>
              </a:rPr>
              <a:t>/m</a:t>
            </a:r>
            <a:r>
              <a:rPr lang="en-US" altLang="zh-CN" baseline="30000" dirty="0">
                <a:solidFill>
                  <a:schemeClr val="bg1"/>
                </a:solidFill>
              </a:rPr>
              <a:t>3</a:t>
            </a:r>
          </a:p>
          <a:p>
            <a:r>
              <a:rPr lang="zh-CN" altLang="en-US" dirty="0">
                <a:solidFill>
                  <a:schemeClr val="bg1"/>
                </a:solidFill>
              </a:rPr>
              <a:t>温度不一</a:t>
            </a:r>
            <a:r>
              <a:rPr lang="en-US" altLang="zh-CN" dirty="0">
                <a:solidFill>
                  <a:schemeClr val="bg1"/>
                </a:solidFill>
              </a:rPr>
              <a:t>(5k~10000+k)</a:t>
            </a:r>
          </a:p>
          <a:p>
            <a:r>
              <a:rPr lang="zh-CN" altLang="en-US" dirty="0">
                <a:solidFill>
                  <a:schemeClr val="bg1"/>
                </a:solidFill>
              </a:rPr>
              <a:t>成分不一</a:t>
            </a:r>
            <a:endParaRPr lang="en-US" altLang="zh-CN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34558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b="1" dirty="0">
                <a:solidFill>
                  <a:schemeClr val="bg1"/>
                </a:solidFill>
              </a:rPr>
              <a:t>星际尘埃的种类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1047206" y="4545156"/>
            <a:ext cx="1847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CN" altLang="en-US" sz="4000" dirty="0">
              <a:solidFill>
                <a:schemeClr val="bg1"/>
              </a:solidFill>
            </a:endParaRPr>
          </a:p>
        </p:txBody>
      </p:sp>
      <p:graphicFrame>
        <p:nvGraphicFramePr>
          <p:cNvPr id="3" name="内容占位符 2"/>
          <p:cNvGraphicFramePr>
            <a:graphicFrameLocks noGrp="1"/>
          </p:cNvGraphicFramePr>
          <p:nvPr>
            <p:ph idx="1"/>
            <p:extLst/>
          </p:nvPr>
        </p:nvGraphicFramePr>
        <p:xfrm>
          <a:off x="698412" y="1487503"/>
          <a:ext cx="9734457" cy="51326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70909">
                  <a:extLst>
                    <a:ext uri="{9D8B030D-6E8A-4147-A177-3AD203B41FA5}">
                      <a16:colId xmlns:a16="http://schemas.microsoft.com/office/drawing/2014/main" val="1084750050"/>
                    </a:ext>
                  </a:extLst>
                </a:gridCol>
                <a:gridCol w="1717964">
                  <a:extLst>
                    <a:ext uri="{9D8B030D-6E8A-4147-A177-3AD203B41FA5}">
                      <a16:colId xmlns:a16="http://schemas.microsoft.com/office/drawing/2014/main" val="1798877062"/>
                    </a:ext>
                  </a:extLst>
                </a:gridCol>
                <a:gridCol w="1853349">
                  <a:extLst>
                    <a:ext uri="{9D8B030D-6E8A-4147-A177-3AD203B41FA5}">
                      <a16:colId xmlns:a16="http://schemas.microsoft.com/office/drawing/2014/main" val="10683251"/>
                    </a:ext>
                  </a:extLst>
                </a:gridCol>
                <a:gridCol w="3392235">
                  <a:extLst>
                    <a:ext uri="{9D8B030D-6E8A-4147-A177-3AD203B41FA5}">
                      <a16:colId xmlns:a16="http://schemas.microsoft.com/office/drawing/2014/main" val="2712100184"/>
                    </a:ext>
                  </a:extLst>
                </a:gridCol>
              </a:tblGrid>
              <a:tr h="570719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900" b="1" dirty="0"/>
                        <a:t>名称</a:t>
                      </a:r>
                    </a:p>
                  </a:txBody>
                  <a:tcPr marL="83127" marR="83127" marT="41564" marB="415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900" b="1" dirty="0"/>
                        <a:t>温度</a:t>
                      </a:r>
                    </a:p>
                  </a:txBody>
                  <a:tcPr marL="83127" marR="83127" marT="41564" marB="415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900" b="1" dirty="0"/>
                        <a:t>光谱</a:t>
                      </a:r>
                    </a:p>
                  </a:txBody>
                  <a:tcPr marL="83127" marR="83127" marT="41564" marB="415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900" b="1" dirty="0"/>
                        <a:t>形状</a:t>
                      </a:r>
                    </a:p>
                  </a:txBody>
                  <a:tcPr marL="83127" marR="83127" marT="41564" marB="41564" anchor="ctr"/>
                </a:tc>
                <a:extLst>
                  <a:ext uri="{0D108BD9-81ED-4DB2-BD59-A6C34878D82A}">
                    <a16:rowId xmlns:a16="http://schemas.microsoft.com/office/drawing/2014/main" val="37804713"/>
                  </a:ext>
                </a:extLst>
              </a:tr>
              <a:tr h="1109831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900" b="1" dirty="0"/>
                        <a:t>尘埃</a:t>
                      </a:r>
                    </a:p>
                  </a:txBody>
                  <a:tcPr marL="83127" marR="83127" marT="41564" marB="415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900" b="1" dirty="0"/>
                        <a:t>5-50K</a:t>
                      </a:r>
                      <a:endParaRPr lang="zh-CN" altLang="en-US" sz="2900" b="1" dirty="0"/>
                    </a:p>
                  </a:txBody>
                  <a:tcPr marL="83127" marR="83127" marT="41564" marB="415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900" b="1" dirty="0"/>
                        <a:t>远红外</a:t>
                      </a:r>
                    </a:p>
                  </a:txBody>
                  <a:tcPr marL="83127" marR="83127" marT="41564" marB="41564"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2900" b="1" dirty="0"/>
                    </a:p>
                  </a:txBody>
                  <a:tcPr marL="83127" marR="83127" marT="41564" marB="41564" anchor="ctr"/>
                </a:tc>
                <a:extLst>
                  <a:ext uri="{0D108BD9-81ED-4DB2-BD59-A6C34878D82A}">
                    <a16:rowId xmlns:a16="http://schemas.microsoft.com/office/drawing/2014/main" val="2997794220"/>
                  </a:ext>
                </a:extLst>
              </a:tr>
              <a:tr h="1109831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900" b="1" dirty="0"/>
                        <a:t>氢气（</a:t>
                      </a:r>
                      <a:r>
                        <a:rPr lang="en-US" altLang="zh-CN" sz="2900" b="1" dirty="0"/>
                        <a:t>H</a:t>
                      </a:r>
                      <a:r>
                        <a:rPr lang="en-US" altLang="zh-CN" sz="2900" b="1" baseline="-25000" dirty="0"/>
                        <a:t>2</a:t>
                      </a:r>
                      <a:r>
                        <a:rPr lang="zh-CN" altLang="en-US" sz="2900" b="1" dirty="0"/>
                        <a:t>）</a:t>
                      </a:r>
                    </a:p>
                  </a:txBody>
                  <a:tcPr marL="83127" marR="83127" marT="41564" marB="415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900" b="1" dirty="0"/>
                        <a:t>10-20K</a:t>
                      </a:r>
                      <a:endParaRPr lang="zh-CN" altLang="en-US" sz="2900" b="1" dirty="0"/>
                    </a:p>
                  </a:txBody>
                  <a:tcPr marL="83127" marR="83127" marT="41564" marB="415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900" b="1" dirty="0"/>
                        <a:t>无线电</a:t>
                      </a:r>
                    </a:p>
                  </a:txBody>
                  <a:tcPr marL="83127" marR="83127" marT="41564" marB="41564"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2900" b="1" dirty="0"/>
                    </a:p>
                  </a:txBody>
                  <a:tcPr marL="83127" marR="83127" marT="41564" marB="41564" anchor="ctr"/>
                </a:tc>
                <a:extLst>
                  <a:ext uri="{0D108BD9-81ED-4DB2-BD59-A6C34878D82A}">
                    <a16:rowId xmlns:a16="http://schemas.microsoft.com/office/drawing/2014/main" val="3006965677"/>
                  </a:ext>
                </a:extLst>
              </a:tr>
              <a:tr h="1232456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900" b="1" dirty="0"/>
                        <a:t>氢原子（</a:t>
                      </a:r>
                      <a:r>
                        <a:rPr lang="en-US" altLang="zh-CN" sz="2900" b="1" dirty="0"/>
                        <a:t>HI</a:t>
                      </a:r>
                      <a:r>
                        <a:rPr lang="zh-CN" altLang="en-US" sz="2900" b="1" dirty="0"/>
                        <a:t>）</a:t>
                      </a:r>
                    </a:p>
                  </a:txBody>
                  <a:tcPr marL="83127" marR="83127" marT="41564" marB="415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900" b="1" dirty="0"/>
                        <a:t>50-1W K</a:t>
                      </a:r>
                      <a:endParaRPr lang="zh-CN" altLang="en-US" sz="2900" b="1" dirty="0"/>
                    </a:p>
                  </a:txBody>
                  <a:tcPr marL="83127" marR="83127" marT="41564" marB="415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900" b="1" dirty="0"/>
                        <a:t>可见光</a:t>
                      </a:r>
                    </a:p>
                  </a:txBody>
                  <a:tcPr marL="83127" marR="83127" marT="41564" marB="41564"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2900" b="1" dirty="0"/>
                    </a:p>
                  </a:txBody>
                  <a:tcPr marL="83127" marR="83127" marT="41564" marB="41564" anchor="ctr"/>
                </a:tc>
                <a:extLst>
                  <a:ext uri="{0D108BD9-81ED-4DB2-BD59-A6C34878D82A}">
                    <a16:rowId xmlns:a16="http://schemas.microsoft.com/office/drawing/2014/main" val="141078947"/>
                  </a:ext>
                </a:extLst>
              </a:tr>
              <a:tr h="1109831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900" b="1" dirty="0"/>
                        <a:t>氢离子（</a:t>
                      </a:r>
                      <a:r>
                        <a:rPr lang="en-US" altLang="zh-CN" sz="2900" b="1" dirty="0"/>
                        <a:t>HII</a:t>
                      </a:r>
                      <a:r>
                        <a:rPr lang="zh-CN" altLang="en-US" sz="2900" b="1" dirty="0"/>
                        <a:t>）</a:t>
                      </a:r>
                    </a:p>
                  </a:txBody>
                  <a:tcPr marL="83127" marR="83127" marT="41564" marB="415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900" b="1" dirty="0"/>
                        <a:t>1W K+</a:t>
                      </a:r>
                      <a:endParaRPr lang="zh-CN" altLang="en-US" sz="2900" b="1" dirty="0"/>
                    </a:p>
                  </a:txBody>
                  <a:tcPr marL="83127" marR="83127" marT="41564" marB="4156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900" b="1" dirty="0"/>
                        <a:t>X</a:t>
                      </a:r>
                      <a:r>
                        <a:rPr lang="zh-CN" altLang="en-US" sz="2900" b="1" dirty="0"/>
                        <a:t>射线</a:t>
                      </a:r>
                    </a:p>
                  </a:txBody>
                  <a:tcPr marL="83127" marR="83127" marT="41564" marB="41564"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2900" b="1" dirty="0"/>
                    </a:p>
                  </a:txBody>
                  <a:tcPr marL="83127" marR="83127" marT="41564" marB="41564" anchor="ctr"/>
                </a:tc>
                <a:extLst>
                  <a:ext uri="{0D108BD9-81ED-4DB2-BD59-A6C34878D82A}">
                    <a16:rowId xmlns:a16="http://schemas.microsoft.com/office/drawing/2014/main" val="3020743523"/>
                  </a:ext>
                </a:extLst>
              </a:tr>
            </a:tbl>
          </a:graphicData>
        </a:graphic>
      </p:graphicFrame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/>
          <a:srcRect l="14100" t="20545" r="11896" b="9403"/>
          <a:stretch/>
        </p:blipFill>
        <p:spPr>
          <a:xfrm>
            <a:off x="7267382" y="2107164"/>
            <a:ext cx="2886188" cy="101657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/>
          <a:srcRect t="1" r="6700" b="6086"/>
          <a:stretch/>
        </p:blipFill>
        <p:spPr>
          <a:xfrm>
            <a:off x="7253087" y="3180488"/>
            <a:ext cx="2905311" cy="1086213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5"/>
          <a:srcRect l="10145" t="8165" r="15800" b="18235"/>
          <a:stretch/>
        </p:blipFill>
        <p:spPr>
          <a:xfrm>
            <a:off x="7267248" y="4337153"/>
            <a:ext cx="2889138" cy="113465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6"/>
          <a:srcRect l="10580" r="17890" b="14125"/>
          <a:stretch/>
        </p:blipFill>
        <p:spPr>
          <a:xfrm>
            <a:off x="7267248" y="5545200"/>
            <a:ext cx="2889138" cy="1021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3661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022931" y="287148"/>
            <a:ext cx="10515600" cy="1325563"/>
          </a:xfrm>
        </p:spPr>
        <p:txBody>
          <a:bodyPr/>
          <a:lstStyle/>
          <a:p>
            <a:r>
              <a:rPr lang="zh-CN" altLang="en-US" b="1" dirty="0">
                <a:solidFill>
                  <a:schemeClr val="bg1"/>
                </a:solidFill>
              </a:rPr>
              <a:t>观测星际尘埃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838200" y="4562573"/>
            <a:ext cx="1847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CN" altLang="en-US" sz="4000" dirty="0">
              <a:solidFill>
                <a:schemeClr val="bg1"/>
              </a:solidFill>
            </a:endParaRPr>
          </a:p>
        </p:txBody>
      </p:sp>
      <p:sp>
        <p:nvSpPr>
          <p:cNvPr id="7" name="内容占位符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zh-CN" dirty="0">
              <a:solidFill>
                <a:schemeClr val="bg1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/>
          <a:srcRect b="5371"/>
          <a:stretch/>
        </p:blipFill>
        <p:spPr>
          <a:xfrm>
            <a:off x="1022931" y="1634111"/>
            <a:ext cx="9753600" cy="5191760"/>
          </a:xfrm>
          <a:prstGeom prst="rect">
            <a:avLst/>
          </a:prstGeom>
        </p:spPr>
      </p:pic>
      <p:cxnSp>
        <p:nvCxnSpPr>
          <p:cNvPr id="8" name="直接箭头连接符 7"/>
          <p:cNvCxnSpPr/>
          <p:nvPr/>
        </p:nvCxnSpPr>
        <p:spPr>
          <a:xfrm>
            <a:off x="4632035" y="2785623"/>
            <a:ext cx="4074160" cy="2704208"/>
          </a:xfrm>
          <a:prstGeom prst="straightConnector1">
            <a:avLst/>
          </a:prstGeom>
          <a:ln w="9525" cap="flat" cmpd="sng" algn="ctr">
            <a:solidFill>
              <a:schemeClr val="accent3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6570082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197</TotalTime>
  <Words>370</Words>
  <Application>Microsoft Office PowerPoint</Application>
  <PresentationFormat>宽屏</PresentationFormat>
  <Paragraphs>97</Paragraphs>
  <Slides>23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23</vt:i4>
      </vt:variant>
    </vt:vector>
  </HeadingPairs>
  <TitlesOfParts>
    <vt:vector size="27" baseType="lpstr">
      <vt:lpstr>等线</vt:lpstr>
      <vt:lpstr>等线 Light</vt:lpstr>
      <vt:lpstr>Arial</vt:lpstr>
      <vt:lpstr>Office 主题​​</vt:lpstr>
      <vt:lpstr>天文学入门</vt:lpstr>
      <vt:lpstr>星球之间有什么</vt:lpstr>
      <vt:lpstr>星际介质（ISM）</vt:lpstr>
      <vt:lpstr>太阳系内介质</vt:lpstr>
      <vt:lpstr>终端激波</vt:lpstr>
      <vt:lpstr>黄道光</vt:lpstr>
      <vt:lpstr>星际介质（占星系质量5%）</vt:lpstr>
      <vt:lpstr>星际尘埃的种类</vt:lpstr>
      <vt:lpstr>观测星际尘埃</vt:lpstr>
      <vt:lpstr>星际尘埃</vt:lpstr>
      <vt:lpstr>星云分类</vt:lpstr>
      <vt:lpstr>暗星云（吸收星云）</vt:lpstr>
      <vt:lpstr>星际尘埃的影响</vt:lpstr>
      <vt:lpstr>光的散射</vt:lpstr>
      <vt:lpstr>为什么会有蓝天白云，红色的夕阳</vt:lpstr>
      <vt:lpstr>如何分辨暗星云</vt:lpstr>
      <vt:lpstr>发射星云</vt:lpstr>
      <vt:lpstr>恒星加热整个星云，并吸收星云 热星云发出黑体辐射+激发光谱</vt:lpstr>
      <vt:lpstr>发射星云的光谱</vt:lpstr>
      <vt:lpstr>反射星云</vt:lpstr>
      <vt:lpstr>行星状星云</vt:lpstr>
      <vt:lpstr>汇总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天文学入门</dc:title>
  <dc:creator>张帅</dc:creator>
  <cp:lastModifiedBy>张帅</cp:lastModifiedBy>
  <cp:revision>5</cp:revision>
  <dcterms:created xsi:type="dcterms:W3CDTF">2017-03-20T02:15:49Z</dcterms:created>
  <dcterms:modified xsi:type="dcterms:W3CDTF">2017-03-20T07:27:56Z</dcterms:modified>
</cp:coreProperties>
</file>