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4190C-F686-408C-AF09-B8CA6C0E4143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BB426-F0BB-44D3-82E5-6EA44764AF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15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23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38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87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26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07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81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77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06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4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95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2829-B36D-4B47-A7C3-C31941556D06}" type="datetimeFigureOut">
              <a:rPr lang="zh-CN" altLang="en-US" smtClean="0"/>
              <a:t>2017/3/13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31C5-6788-4EF2-BE2D-20C2B751E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52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天文学入门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29352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900" dirty="0">
                <a:solidFill>
                  <a:schemeClr val="bg1"/>
                </a:solidFill>
              </a:rPr>
              <a:t>第</a:t>
            </a:r>
            <a:r>
              <a:rPr lang="en-US" altLang="zh-CN" sz="3900" dirty="0">
                <a:solidFill>
                  <a:schemeClr val="bg1"/>
                </a:solidFill>
              </a:rPr>
              <a:t>3</a:t>
            </a:r>
            <a:r>
              <a:rPr lang="zh-CN" altLang="en-US" sz="3900" dirty="0">
                <a:solidFill>
                  <a:schemeClr val="bg1"/>
                </a:solidFill>
              </a:rPr>
              <a:t>课，光与光谱</a:t>
            </a:r>
            <a:endParaRPr lang="en-US" altLang="zh-CN" sz="3900" dirty="0">
              <a:solidFill>
                <a:schemeClr val="bg1"/>
              </a:solidFill>
            </a:endParaRPr>
          </a:p>
          <a:p>
            <a:pPr algn="r"/>
            <a:r>
              <a:rPr lang="zh-CN" altLang="en-US" sz="3900" dirty="0">
                <a:solidFill>
                  <a:schemeClr val="bg1"/>
                </a:solidFill>
              </a:rPr>
              <a:t>张帅</a:t>
            </a:r>
            <a:endParaRPr lang="en-US" altLang="zh-CN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9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646" y="572515"/>
            <a:ext cx="11086707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特定波长的光能和特定物质发生作用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紫外线杀伤细胞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可见光能被视觉细胞检测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微波能让水震动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无线电直接穿过人体却被大气层反射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光的色散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不同波长的光被折射的角度不同（知道就行，原理不用知道）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所以光通过棱镜的时候回色散（三棱镜，汽车车灯）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分光后的色带叫做光谱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72" y="4184726"/>
            <a:ext cx="9426804" cy="26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太阳是一个彩虹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太阳就是一个带电粒子球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带电粒子震动产生光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太阳里的粒子以不同速度震动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产生不同波长的光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发射峰（</a:t>
            </a:r>
            <a:r>
              <a:rPr lang="en-US" altLang="zh-CN" dirty="0" err="1">
                <a:solidFill>
                  <a:schemeClr val="bg1"/>
                </a:solidFill>
              </a:rPr>
              <a:t>wien’s</a:t>
            </a:r>
            <a:r>
              <a:rPr lang="en-US" altLang="zh-CN" dirty="0">
                <a:solidFill>
                  <a:schemeClr val="bg1"/>
                </a:solidFill>
              </a:rPr>
              <a:t> law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75" y="2582945"/>
            <a:ext cx="5767125" cy="42433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65" y="4916516"/>
            <a:ext cx="49053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0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黑体（模拟一个黑体）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理想黑体能：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吸收所有波长的光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向所有方向放射等通量的光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温度均匀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恒星是几乎完美的黑体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75" y="2582945"/>
            <a:ext cx="5767125" cy="42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3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黑体辐射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所有物质都在发光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黑体也一样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太阳表现为</a:t>
            </a:r>
            <a:r>
              <a:rPr lang="en-US" altLang="zh-CN" dirty="0">
                <a:solidFill>
                  <a:schemeClr val="bg1"/>
                </a:solidFill>
              </a:rPr>
              <a:t>5525K</a:t>
            </a:r>
            <a:r>
              <a:rPr lang="zh-CN" altLang="en-US" dirty="0">
                <a:solidFill>
                  <a:schemeClr val="bg1"/>
                </a:solidFill>
              </a:rPr>
              <a:t>的黑体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宇宙背景是</a:t>
            </a:r>
            <a:r>
              <a:rPr lang="en-US" altLang="zh-CN" dirty="0">
                <a:solidFill>
                  <a:schemeClr val="bg1"/>
                </a:solidFill>
              </a:rPr>
              <a:t>3K</a:t>
            </a:r>
            <a:r>
              <a:rPr lang="zh-CN" altLang="en-US" dirty="0">
                <a:solidFill>
                  <a:schemeClr val="bg1"/>
                </a:solidFill>
              </a:rPr>
              <a:t>的黑体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866" y="3699784"/>
            <a:ext cx="4576135" cy="31582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866" y="0"/>
            <a:ext cx="4576134" cy="372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实验观察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温度高的黑体（恒星）发蓝，发出更多的光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温度低的恒星发红，发出更少的光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31" y="3124298"/>
            <a:ext cx="7610475" cy="1438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31" y="4965948"/>
            <a:ext cx="7610475" cy="14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史蒂芬</a:t>
            </a:r>
            <a:r>
              <a:rPr lang="en-US" altLang="zh-CN" b="1" dirty="0">
                <a:solidFill>
                  <a:schemeClr val="bg1"/>
                </a:solidFill>
              </a:rPr>
              <a:t>-</a:t>
            </a:r>
            <a:r>
              <a:rPr lang="zh-CN" altLang="en-US" b="1" dirty="0">
                <a:solidFill>
                  <a:schemeClr val="bg1"/>
                </a:solidFill>
              </a:rPr>
              <a:t>玻尔兹曼定律（</a:t>
            </a:r>
            <a:r>
              <a:rPr lang="en-US" altLang="zh-CN" b="1" dirty="0">
                <a:solidFill>
                  <a:schemeClr val="bg1"/>
                </a:solidFill>
              </a:rPr>
              <a:t>SB</a:t>
            </a:r>
            <a:r>
              <a:rPr lang="zh-CN" altLang="en-US" b="1" dirty="0">
                <a:solidFill>
                  <a:schemeClr val="bg1"/>
                </a:solidFill>
              </a:rPr>
              <a:t>定律）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描述恒星的亮度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恒星（黑体）的亮度和温度的</a:t>
            </a:r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en-US" dirty="0">
                <a:solidFill>
                  <a:schemeClr val="bg1"/>
                </a:solidFill>
              </a:rPr>
              <a:t>次方成正比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和半径的平方成正比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31" y="4343399"/>
            <a:ext cx="83153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3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两颗星的光谱，我们能看出什么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A:  A </a:t>
            </a:r>
            <a:r>
              <a:rPr lang="zh-CN" altLang="en-US" dirty="0">
                <a:solidFill>
                  <a:schemeClr val="bg1"/>
                </a:solidFill>
              </a:rPr>
              <a:t>比 </a:t>
            </a:r>
            <a:r>
              <a:rPr lang="en-US" altLang="zh-CN" dirty="0">
                <a:solidFill>
                  <a:schemeClr val="bg1"/>
                </a:solidFill>
              </a:rPr>
              <a:t>B </a:t>
            </a:r>
            <a:r>
              <a:rPr lang="zh-CN" altLang="en-US" dirty="0">
                <a:solidFill>
                  <a:schemeClr val="bg1"/>
                </a:solidFill>
              </a:rPr>
              <a:t>热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B:  A </a:t>
            </a:r>
            <a:r>
              <a:rPr lang="zh-CN" altLang="en-US" dirty="0">
                <a:solidFill>
                  <a:schemeClr val="bg1"/>
                </a:solidFill>
              </a:rPr>
              <a:t>比 </a:t>
            </a:r>
            <a:r>
              <a:rPr lang="en-US" altLang="zh-CN" dirty="0">
                <a:solidFill>
                  <a:schemeClr val="bg1"/>
                </a:solidFill>
              </a:rPr>
              <a:t>B </a:t>
            </a:r>
            <a:r>
              <a:rPr lang="zh-CN" altLang="en-US" dirty="0">
                <a:solidFill>
                  <a:schemeClr val="bg1"/>
                </a:solidFill>
              </a:rPr>
              <a:t>冷 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C: A </a:t>
            </a:r>
            <a:r>
              <a:rPr lang="zh-CN" altLang="en-US" dirty="0">
                <a:solidFill>
                  <a:schemeClr val="bg1"/>
                </a:solidFill>
              </a:rPr>
              <a:t>比 </a:t>
            </a:r>
            <a:r>
              <a:rPr lang="en-US" altLang="zh-CN" dirty="0">
                <a:solidFill>
                  <a:schemeClr val="bg1"/>
                </a:solidFill>
              </a:rPr>
              <a:t>B </a:t>
            </a:r>
            <a:r>
              <a:rPr lang="zh-CN" altLang="en-US" dirty="0">
                <a:solidFill>
                  <a:schemeClr val="bg1"/>
                </a:solidFill>
              </a:rPr>
              <a:t>大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D: A </a:t>
            </a:r>
            <a:r>
              <a:rPr lang="zh-CN" altLang="en-US" dirty="0">
                <a:solidFill>
                  <a:schemeClr val="bg1"/>
                </a:solidFill>
              </a:rPr>
              <a:t>比 </a:t>
            </a:r>
            <a:r>
              <a:rPr lang="en-US" altLang="zh-CN" dirty="0">
                <a:solidFill>
                  <a:schemeClr val="bg1"/>
                </a:solidFill>
              </a:rPr>
              <a:t>B </a:t>
            </a:r>
            <a:r>
              <a:rPr lang="zh-CN" altLang="en-US" dirty="0">
                <a:solidFill>
                  <a:schemeClr val="bg1"/>
                </a:solidFill>
              </a:rPr>
              <a:t>小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397" y="1909983"/>
            <a:ext cx="4504834" cy="39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4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两颗星的光谱，我们能看出什么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A: A </a:t>
            </a:r>
            <a:r>
              <a:rPr lang="zh-CN" altLang="en-US" dirty="0">
                <a:solidFill>
                  <a:schemeClr val="bg1"/>
                </a:solidFill>
              </a:rPr>
              <a:t>比 </a:t>
            </a:r>
            <a:r>
              <a:rPr lang="en-US" altLang="zh-CN" dirty="0">
                <a:solidFill>
                  <a:schemeClr val="bg1"/>
                </a:solidFill>
              </a:rPr>
              <a:t>B </a:t>
            </a:r>
            <a:r>
              <a:rPr lang="zh-CN" altLang="en-US" dirty="0">
                <a:solidFill>
                  <a:schemeClr val="bg1"/>
                </a:solidFill>
              </a:rPr>
              <a:t>热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B: A </a:t>
            </a:r>
            <a:r>
              <a:rPr lang="zh-CN" altLang="en-US" dirty="0">
                <a:solidFill>
                  <a:schemeClr val="bg1"/>
                </a:solidFill>
              </a:rPr>
              <a:t>比 </a:t>
            </a:r>
            <a:r>
              <a:rPr lang="en-US" altLang="zh-CN" dirty="0">
                <a:solidFill>
                  <a:schemeClr val="bg1"/>
                </a:solidFill>
              </a:rPr>
              <a:t>B </a:t>
            </a:r>
            <a:r>
              <a:rPr lang="zh-CN" altLang="en-US" dirty="0">
                <a:solidFill>
                  <a:schemeClr val="bg1"/>
                </a:solidFill>
              </a:rPr>
              <a:t>冷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C: A </a:t>
            </a:r>
            <a:r>
              <a:rPr lang="zh-CN" altLang="en-US" dirty="0">
                <a:solidFill>
                  <a:schemeClr val="bg1"/>
                </a:solidFill>
              </a:rPr>
              <a:t>比 大 </a:t>
            </a:r>
            <a:r>
              <a:rPr lang="en-US" altLang="zh-CN" dirty="0">
                <a:solidFill>
                  <a:schemeClr val="bg1"/>
                </a:solidFill>
              </a:rPr>
              <a:t>B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D: A </a:t>
            </a:r>
            <a:r>
              <a:rPr lang="zh-CN" altLang="en-US" dirty="0">
                <a:solidFill>
                  <a:schemeClr val="bg1"/>
                </a:solidFill>
              </a:rPr>
              <a:t>比 小 </a:t>
            </a:r>
            <a:r>
              <a:rPr lang="en-US" altLang="zh-CN" dirty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75" y="2210634"/>
            <a:ext cx="4643991" cy="36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3349"/>
            <a:ext cx="10515600" cy="779464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然而太阳不是完美的黑体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79109" y="1253329"/>
            <a:ext cx="3874613" cy="4760971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有黑色的条带</a:t>
            </a:r>
          </a:p>
        </p:txBody>
      </p:sp>
      <p:sp>
        <p:nvSpPr>
          <p:cNvPr id="5" name="AutoShape 2" descr="http://chinook.kpc.alaska.edu/~ifafv/lecture/miscell/fraunhof/sun_spectrum.jp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722" y="1447408"/>
            <a:ext cx="8138278" cy="54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4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光是什么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88157" y="1533394"/>
            <a:ext cx="3685881" cy="4351338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光是电磁波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可见光只是一部分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23" y="2564670"/>
            <a:ext cx="8166754" cy="42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69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光谱线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在太阳光谱的某些位置出现了暗线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这些</a:t>
            </a:r>
            <a:r>
              <a:rPr lang="zh-CN" altLang="en-US" u="sng" dirty="0">
                <a:solidFill>
                  <a:schemeClr val="bg1"/>
                </a:solidFill>
              </a:rPr>
              <a:t>吸收线</a:t>
            </a:r>
            <a:r>
              <a:rPr lang="zh-CN" altLang="en-US" dirty="0">
                <a:solidFill>
                  <a:schemeClr val="bg1"/>
                </a:solidFill>
              </a:rPr>
              <a:t>是因为原子吸收了一些特定的波长的光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那些被吸收的地方留下了暗条纹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吸收能量能“激发”某些电子</a:t>
            </a:r>
          </a:p>
        </p:txBody>
      </p:sp>
      <p:pic>
        <p:nvPicPr>
          <p:cNvPr id="2052" name="Picture 4" descr="https://timgsa.baidu.com/timg?image&amp;quality=80&amp;size=b9999_10000&amp;sec=1489384774015&amp;di=6802e60cc758f9d6c1fd6ae5159a8e9e&amp;imgtype=0&amp;src=http%3A%2F%2Feasyread.ph.126.net%2FcHmkEArBSpM7KS8XggI22A%3D%3D%2F7916992793873640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2" y="4963340"/>
            <a:ext cx="571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557" y="3888581"/>
            <a:ext cx="3009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电子跃迁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38200" y="1825625"/>
            <a:ext cx="6210292" cy="4351338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拿氢原子为例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电子有好多轨道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电子可以在不同的轨道跳动（跃迁）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到更高的轨道很难，需要的能量很多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在最低的轨道的电子处于基态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在其他轨道的电子处于激发态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吸收</a:t>
            </a:r>
            <a:r>
              <a:rPr lang="zh-CN" altLang="en-US" u="sng" dirty="0">
                <a:solidFill>
                  <a:schemeClr val="bg1"/>
                </a:solidFill>
              </a:rPr>
              <a:t>特定</a:t>
            </a:r>
            <a:r>
              <a:rPr lang="zh-CN" altLang="en-US" dirty="0">
                <a:solidFill>
                  <a:schemeClr val="bg1"/>
                </a:solidFill>
              </a:rPr>
              <a:t>能量的电子能调到更高的轨道上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819" y="1121790"/>
            <a:ext cx="4305308" cy="4312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7349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每个轨道有自己的“能级”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38200" y="1825625"/>
            <a:ext cx="6260184" cy="4351338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轨道越高，在那个轨道的电子的能量越多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03" y="278973"/>
            <a:ext cx="3984789" cy="61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只有吸收特定能量的光子才能被跳到更高的轨道上（跃迁）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1895966"/>
            <a:ext cx="90201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1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光子是不可分割的量子，所以不能吸收 </a:t>
            </a:r>
            <a:r>
              <a:rPr lang="en-US" altLang="zh-CN" b="1" dirty="0">
                <a:solidFill>
                  <a:schemeClr val="bg1"/>
                </a:solidFill>
              </a:rPr>
              <a:t>1.5</a:t>
            </a:r>
            <a:r>
              <a:rPr lang="zh-CN" altLang="en-US" b="1" dirty="0">
                <a:solidFill>
                  <a:schemeClr val="bg1"/>
                </a:solidFill>
              </a:rPr>
              <a:t>个光子或者</a:t>
            </a:r>
            <a:r>
              <a:rPr lang="en-US" altLang="zh-CN" b="1" dirty="0">
                <a:solidFill>
                  <a:schemeClr val="bg1"/>
                </a:solidFill>
              </a:rPr>
              <a:t>0.7</a:t>
            </a:r>
            <a:r>
              <a:rPr lang="zh-CN" altLang="en-US" b="1" dirty="0">
                <a:solidFill>
                  <a:schemeClr val="bg1"/>
                </a:solidFill>
              </a:rPr>
              <a:t>个光子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2" y="2123584"/>
            <a:ext cx="91344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6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当然，电子也能跳回去，并发射</a:t>
            </a:r>
            <a:r>
              <a:rPr lang="zh-CN" altLang="en-US" b="1">
                <a:solidFill>
                  <a:schemeClr val="bg1"/>
                </a:solidFill>
              </a:rPr>
              <a:t>一个</a:t>
            </a:r>
            <a:r>
              <a:rPr lang="zh-CN" altLang="en-US" b="1">
                <a:solidFill>
                  <a:schemeClr val="bg1"/>
                </a:solidFill>
              </a:rPr>
              <a:t>光子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62" y="1929606"/>
            <a:ext cx="86010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92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吸收光子形成吸收谱</a:t>
            </a:r>
            <a:br>
              <a:rPr lang="en-US" altLang="zh-CN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放出光子形成发射谱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690688"/>
            <a:ext cx="88773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52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由于电子的位置不同，每种原子都有自己的吸收</a:t>
            </a:r>
            <a:r>
              <a:rPr lang="en-US" altLang="zh-CN" b="1" dirty="0">
                <a:solidFill>
                  <a:schemeClr val="bg1"/>
                </a:solidFill>
              </a:rPr>
              <a:t>-</a:t>
            </a:r>
            <a:r>
              <a:rPr lang="zh-CN" altLang="en-US" b="1" dirty="0">
                <a:solidFill>
                  <a:schemeClr val="bg1"/>
                </a:solidFill>
              </a:rPr>
              <a:t>发射谱（分小组观测）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3016278"/>
            <a:ext cx="88963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58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电离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38200" y="1344858"/>
            <a:ext cx="10515600" cy="4351338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如果碰撞电子的的光子能量过高，会产生电离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溢出的能量成为了电子的动能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13" y="2572330"/>
            <a:ext cx="7261388" cy="41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58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光谱的用途</a:t>
            </a:r>
            <a:r>
              <a:rPr lang="en-US" altLang="zh-CN" b="1" dirty="0">
                <a:solidFill>
                  <a:schemeClr val="bg1"/>
                </a:solidFill>
              </a:rPr>
              <a:t>A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鉴定恒星内的元素（已知）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鉴定星云，星际粉尘，行星的成分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821" y="2912099"/>
            <a:ext cx="6630186" cy="39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3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电磁波是什么（听听乐就好，不必理解）</a:t>
            </a:r>
            <a:br>
              <a:rPr lang="en-US" altLang="zh-CN" b="1" dirty="0">
                <a:solidFill>
                  <a:schemeClr val="bg1"/>
                </a:solidFill>
              </a:rPr>
            </a:br>
            <a:r>
              <a:rPr lang="zh-CN" altLang="en-US" b="1" dirty="0">
                <a:solidFill>
                  <a:schemeClr val="bg1"/>
                </a:solidFill>
              </a:rPr>
              <a:t>当然了，理解最好。。。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电磁波是波动的，互相垂直的电场和磁场（光的波动性）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电场和磁场的本质是一样的。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https://v.qq.com/x/page/a0339hkvez3.html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带电粒子加速（震动）时会产生电磁波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所有物体都在发光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992" y="4333874"/>
            <a:ext cx="84486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19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5651" y="828294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光谱的用途</a:t>
            </a:r>
            <a:r>
              <a:rPr lang="en-US" altLang="zh-CN" b="1" dirty="0">
                <a:solidFill>
                  <a:schemeClr val="bg1"/>
                </a:solidFill>
              </a:rPr>
              <a:t>B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740138" y="330993"/>
            <a:ext cx="5421198" cy="4351338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复习：多普勒效应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测量红移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蓝移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得出相对地球的速度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得出对地球的距离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07" y="2793792"/>
            <a:ext cx="5435193" cy="40642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3791"/>
            <a:ext cx="5594638" cy="40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22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通知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1. Moodle</a:t>
            </a:r>
            <a:r>
              <a:rPr lang="zh-CN" altLang="en-US" dirty="0">
                <a:solidFill>
                  <a:schemeClr val="bg1"/>
                </a:solidFill>
              </a:rPr>
              <a:t>马上上线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zh-CN" altLang="en-US" dirty="0">
                <a:solidFill>
                  <a:schemeClr val="bg1"/>
                </a:solidFill>
              </a:rPr>
              <a:t>周三多云，观测课暂停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5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波的基本参数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传播速度：</a:t>
            </a:r>
            <a:r>
              <a:rPr lang="en-US" altLang="zh-CN" dirty="0">
                <a:solidFill>
                  <a:schemeClr val="bg1"/>
                </a:solidFill>
              </a:rPr>
              <a:t>V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波长：</a:t>
            </a:r>
            <a:r>
              <a:rPr lang="el-GR" altLang="zh-CN" dirty="0">
                <a:solidFill>
                  <a:schemeClr val="bg1"/>
                </a:solidFill>
              </a:rPr>
              <a:t>λ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频率：</a:t>
            </a:r>
            <a:r>
              <a:rPr lang="en-US" altLang="zh-CN" dirty="0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805" y="2945875"/>
            <a:ext cx="7824248" cy="39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5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波的基本计算公式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38200" y="1344858"/>
            <a:ext cx="10515600" cy="4351338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v=</a:t>
            </a:r>
            <a:r>
              <a:rPr lang="el-GR" altLang="zh-CN" dirty="0">
                <a:solidFill>
                  <a:schemeClr val="bg1"/>
                </a:solidFill>
              </a:rPr>
              <a:t>λ</a:t>
            </a:r>
            <a:r>
              <a:rPr lang="en-US" altLang="zh-CN" dirty="0">
                <a:solidFill>
                  <a:schemeClr val="bg1"/>
                </a:solidFill>
              </a:rPr>
              <a:t> x f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∵电磁波的速度不变（</a:t>
            </a:r>
            <a:r>
              <a:rPr lang="en-US" altLang="zh-CN" dirty="0">
                <a:solidFill>
                  <a:schemeClr val="bg1"/>
                </a:solidFill>
              </a:rPr>
              <a:t>c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∴</a:t>
            </a:r>
            <a:r>
              <a:rPr lang="el-GR" altLang="zh-CN" dirty="0">
                <a:solidFill>
                  <a:schemeClr val="bg1"/>
                </a:solidFill>
              </a:rPr>
              <a:t> λ</a:t>
            </a:r>
            <a:r>
              <a:rPr lang="en-US" altLang="zh-CN" dirty="0">
                <a:solidFill>
                  <a:schemeClr val="bg1"/>
                </a:solidFill>
              </a:rPr>
              <a:t> = v / f;</a:t>
            </a:r>
          </a:p>
          <a:p>
            <a:pPr lvl="1"/>
            <a:r>
              <a:rPr lang="en-US" altLang="zh-CN" dirty="0">
                <a:solidFill>
                  <a:schemeClr val="bg1"/>
                </a:solidFill>
              </a:rPr>
              <a:t>F = c /</a:t>
            </a:r>
            <a:r>
              <a:rPr lang="el-GR" altLang="zh-CN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l-GR" altLang="zh-CN" dirty="0">
                <a:solidFill>
                  <a:schemeClr val="bg1"/>
                </a:solidFill>
              </a:rPr>
              <a:t>λ</a:t>
            </a:r>
            <a:r>
              <a:rPr lang="en-US" altLang="zh-CN" dirty="0">
                <a:solidFill>
                  <a:schemeClr val="bg1"/>
                </a:solidFill>
              </a:rPr>
              <a:t>;</a:t>
            </a: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波长（频率）决定颜色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68" y="3912124"/>
            <a:ext cx="11332959" cy="29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6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光的粒子性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838200" y="1291472"/>
            <a:ext cx="10515600" cy="4885491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（知道就好）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光可以考虑为光子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每个光子都有波长的概念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可以把光考虑为许多有相同波长的光子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（看看就好）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静光子没有重量，却有能量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在量子场论里是负责传递电磁力的力载子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（记住吧）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波长越短的光子，能量越高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751" y="365125"/>
            <a:ext cx="2518216" cy="32458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25" y="5333999"/>
            <a:ext cx="47148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9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光子是光的量子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量子是不可分割的基本个体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像物质最小只能拆解成原子一样（不改变性质）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光最小只能拆成光子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2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练习（诸位的第一道量子力学题）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和红光光子比，蓝光光子有：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A</a:t>
            </a:r>
            <a:r>
              <a:rPr lang="zh-CN" altLang="en-US" dirty="0">
                <a:solidFill>
                  <a:schemeClr val="bg1"/>
                </a:solidFill>
              </a:rPr>
              <a:t>：更长的波长，更高的能量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B</a:t>
            </a:r>
            <a:r>
              <a:rPr lang="zh-CN" altLang="en-US" dirty="0">
                <a:solidFill>
                  <a:schemeClr val="bg1"/>
                </a:solidFill>
              </a:rPr>
              <a:t>：更短的波长，更高的能量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C</a:t>
            </a:r>
            <a:r>
              <a:rPr lang="zh-CN" altLang="en-US" dirty="0">
                <a:solidFill>
                  <a:schemeClr val="bg1"/>
                </a:solidFill>
              </a:rPr>
              <a:t>：更长的波长，更低的能量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zh-CN" altLang="en-US" dirty="0">
                <a:solidFill>
                  <a:schemeClr val="bg1"/>
                </a:solidFill>
              </a:rPr>
              <a:t>：更短的波长，更低的能量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31" y="4461722"/>
            <a:ext cx="5577448" cy="21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4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可见光只是波长</a:t>
            </a:r>
            <a:r>
              <a:rPr lang="en-US" altLang="zh-CN" b="1" dirty="0">
                <a:solidFill>
                  <a:schemeClr val="bg1"/>
                </a:solidFill>
              </a:rPr>
              <a:t>500nm</a:t>
            </a:r>
            <a:r>
              <a:rPr lang="zh-CN" altLang="en-US" b="1" dirty="0">
                <a:solidFill>
                  <a:schemeClr val="bg1"/>
                </a:solidFill>
              </a:rPr>
              <a:t>左右的光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2" y="1409699"/>
            <a:ext cx="91725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5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861</Words>
  <Application>Microsoft Office PowerPoint</Application>
  <PresentationFormat>宽屏</PresentationFormat>
  <Paragraphs>125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等线</vt:lpstr>
      <vt:lpstr>等线 Light</vt:lpstr>
      <vt:lpstr>Arial</vt:lpstr>
      <vt:lpstr>Office 主题​​</vt:lpstr>
      <vt:lpstr>天文学入门</vt:lpstr>
      <vt:lpstr>光是什么</vt:lpstr>
      <vt:lpstr>电磁波是什么（听听乐就好，不必理解） 当然了，理解最好。。。</vt:lpstr>
      <vt:lpstr>波的基本参数</vt:lpstr>
      <vt:lpstr>波的基本计算公式</vt:lpstr>
      <vt:lpstr>光的粒子性</vt:lpstr>
      <vt:lpstr>光子是光的量子</vt:lpstr>
      <vt:lpstr>练习（诸位的第一道量子力学题）</vt:lpstr>
      <vt:lpstr>可见光只是波长500nm左右的光</vt:lpstr>
      <vt:lpstr>特定波长的光能和特定物质发生作用</vt:lpstr>
      <vt:lpstr>光的色散</vt:lpstr>
      <vt:lpstr>太阳是一个彩虹</vt:lpstr>
      <vt:lpstr>黑体（模拟一个黑体）</vt:lpstr>
      <vt:lpstr>黑体辐射</vt:lpstr>
      <vt:lpstr>实验观察</vt:lpstr>
      <vt:lpstr>史蒂芬-玻尔兹曼定律（SB定律）</vt:lpstr>
      <vt:lpstr>两颗星的光谱，我们能看出什么</vt:lpstr>
      <vt:lpstr>两颗星的光谱，我们能看出什么</vt:lpstr>
      <vt:lpstr>然而太阳不是完美的黑体</vt:lpstr>
      <vt:lpstr>光谱线</vt:lpstr>
      <vt:lpstr>电子跃迁</vt:lpstr>
      <vt:lpstr>每个轨道有自己的“能级”</vt:lpstr>
      <vt:lpstr>只有吸收特定能量的光子才能被跳到更高的轨道上（跃迁）</vt:lpstr>
      <vt:lpstr>光子是不可分割的量子，所以不能吸收 1.5个光子或者0.7个光子</vt:lpstr>
      <vt:lpstr>当然，电子也能跳回去，并发射一个光子</vt:lpstr>
      <vt:lpstr>吸收光子形成吸收谱 放出光子形成发射谱</vt:lpstr>
      <vt:lpstr>由于电子的位置不同，每种原子都有自己的吸收-发射谱（分小组观测）</vt:lpstr>
      <vt:lpstr>电离</vt:lpstr>
      <vt:lpstr>光谱的用途A</vt:lpstr>
      <vt:lpstr>光谱的用途B</vt:lpstr>
      <vt:lpstr>通知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天文学入门</dc:title>
  <dc:creator>张帅</dc:creator>
  <cp:lastModifiedBy>张帅</cp:lastModifiedBy>
  <cp:revision>17</cp:revision>
  <dcterms:created xsi:type="dcterms:W3CDTF">2017-03-12T16:21:52Z</dcterms:created>
  <dcterms:modified xsi:type="dcterms:W3CDTF">2017-03-13T08:06:57Z</dcterms:modified>
</cp:coreProperties>
</file>