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  <p:sldId id="267" r:id="rId13"/>
    <p:sldId id="268" r:id="rId14"/>
    <p:sldId id="269" r:id="rId15"/>
    <p:sldId id="272" r:id="rId16"/>
    <p:sldId id="274" r:id="rId17"/>
    <p:sldId id="271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 Gareth" initials="QG" lastIdx="2" clrIdx="0">
    <p:extLst>
      <p:ext uri="{19B8F6BF-5375-455C-9EA6-DF929625EA0E}">
        <p15:presenceInfo xmlns:p15="http://schemas.microsoft.com/office/powerpoint/2012/main" userId="f523efbca13734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833"/>
  </p:normalViewPr>
  <p:slideViewPr>
    <p:cSldViewPr snapToGrid="0" snapToObjects="1">
      <p:cViewPr varScale="1">
        <p:scale>
          <a:sx n="112" d="100"/>
          <a:sy n="112" d="100"/>
        </p:scale>
        <p:origin x="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15T09:39:37.312" idx="2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23.jpeg"/><Relationship Id="rId12" Type="http://schemas.openxmlformats.org/officeDocument/2006/relationships/image" Target="../media/image25.JP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.jpe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png"/><Relationship Id="rId11" Type="http://schemas.openxmlformats.org/officeDocument/2006/relationships/image" Target="../media/image6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1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2564C4-9A06-824E-9674-D88827D336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第四节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化学键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03C8C3-BAA8-434D-A51D-A6A1DB6443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F17F1C14-1ADB-3849-B329-D57FE601E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1"/>
    </mc:Choice>
    <mc:Fallback xmlns="">
      <p:transition spd="slow" advTm="1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9565225-A7C2-BF4E-8CDF-4CF56E408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88" y="331839"/>
            <a:ext cx="4355770" cy="16223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en-US" altLang="zh-CN" sz="4400" dirty="0">
                <a:solidFill>
                  <a:srgbClr val="EBEBEB"/>
                </a:solidFill>
              </a:rPr>
              <a:t>Network covalent bond</a:t>
            </a:r>
            <a:br>
              <a:rPr kumimoji="1" lang="en-US" altLang="zh-CN" sz="4400" dirty="0">
                <a:solidFill>
                  <a:srgbClr val="EBEBEB"/>
                </a:solidFill>
              </a:rPr>
            </a:br>
            <a:endParaRPr kumimoji="1" lang="zh-CN" altLang="en-US" sz="4400" dirty="0">
              <a:solidFill>
                <a:srgbClr val="EBEBEB"/>
              </a:solidFill>
            </a:endParaRP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616053-B431-E446-BC06-798222C2E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271" y="0"/>
            <a:ext cx="5449889" cy="3484784"/>
          </a:xfrm>
          <a:prstGeom prst="rect">
            <a:avLst/>
          </a:prstGeom>
          <a:effectLst/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4A91BC-E63B-4D41-A9D1-A91AE8274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585" y="2952510"/>
            <a:ext cx="4166509" cy="3785419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通过共价键形成三维网状结构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空间使其不易破裂，坚固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熔点高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en-US" altLang="zh-CN" dirty="0">
                <a:solidFill>
                  <a:srgbClr val="EBEBEB"/>
                </a:solidFill>
              </a:rPr>
              <a:t>e.g.</a:t>
            </a:r>
            <a:r>
              <a:rPr kumimoji="1" lang="zh-CN" altLang="en-US" dirty="0">
                <a:solidFill>
                  <a:srgbClr val="EBEBEB"/>
                </a:solidFill>
              </a:rPr>
              <a:t> 二氧化硅和金刚石的金字塔形结构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最强的化学键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E44E17-F4C2-C047-91EA-BB78D08A7D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01" t="5146" r="18649" b="12517"/>
          <a:stretch/>
        </p:blipFill>
        <p:spPr>
          <a:xfrm>
            <a:off x="6267029" y="3709641"/>
            <a:ext cx="2891258" cy="265608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05A79DD-29FA-FE47-8F3F-F942821F57A4}"/>
              </a:ext>
            </a:extLst>
          </p:cNvPr>
          <p:cNvSpPr txBox="1"/>
          <p:nvPr/>
        </p:nvSpPr>
        <p:spPr>
          <a:xfrm>
            <a:off x="9455937" y="2438400"/>
            <a:ext cx="208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二氧化硅分子模型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4C0728B-F63C-4849-B071-986EBD614D74}"/>
              </a:ext>
            </a:extLst>
          </p:cNvPr>
          <p:cNvSpPr txBox="1"/>
          <p:nvPr/>
        </p:nvSpPr>
        <p:spPr>
          <a:xfrm>
            <a:off x="9229514" y="5140586"/>
            <a:ext cx="2891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金刚石（钻石）分子模型</a:t>
            </a:r>
          </a:p>
        </p:txBody>
      </p:sp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FB36250F-3661-1C44-AFCF-FD15431E2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47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7938"/>
    </mc:Choice>
    <mc:Fallback xmlns="">
      <p:transition spd="slow" advTm="107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5DB4CF7-222E-6643-8D83-77AD0C47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4" y="232499"/>
            <a:ext cx="4711976" cy="203921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4000" dirty="0">
                <a:solidFill>
                  <a:srgbClr val="EBEBEB"/>
                </a:solidFill>
              </a:rPr>
              <a:t>分子间作用力（</a:t>
            </a:r>
            <a:r>
              <a:rPr kumimoji="1" lang="en-US" altLang="zh-CN" sz="4000" dirty="0">
                <a:solidFill>
                  <a:srgbClr val="EBEBEB"/>
                </a:solidFill>
              </a:rPr>
              <a:t>intermolecular</a:t>
            </a:r>
            <a:r>
              <a:rPr kumimoji="1" lang="zh-CN" altLang="en-US" sz="4000" dirty="0">
                <a:solidFill>
                  <a:srgbClr val="EBEBEB"/>
                </a:solidFill>
              </a:rPr>
              <a:t> </a:t>
            </a:r>
            <a:r>
              <a:rPr kumimoji="1" lang="en-US" altLang="zh-CN" sz="4000" dirty="0">
                <a:solidFill>
                  <a:srgbClr val="EBEBEB"/>
                </a:solidFill>
              </a:rPr>
              <a:t>force</a:t>
            </a:r>
            <a:r>
              <a:rPr kumimoji="1" lang="zh-CN" altLang="en-US" sz="4000" dirty="0">
                <a:solidFill>
                  <a:srgbClr val="EBEBEB"/>
                </a:solidFill>
              </a:rPr>
              <a:t>）</a:t>
            </a:r>
            <a:r>
              <a:rPr kumimoji="1" lang="en-US" altLang="zh-CN" sz="2600" dirty="0">
                <a:solidFill>
                  <a:srgbClr val="EBEBEB"/>
                </a:solidFill>
              </a:rPr>
              <a:t>—</a:t>
            </a:r>
            <a:r>
              <a:rPr kumimoji="1" lang="zh-CN" altLang="en-US" sz="2600" dirty="0">
                <a:solidFill>
                  <a:srgbClr val="EBEBEB"/>
                </a:solidFill>
              </a:rPr>
              <a:t>偶极</a:t>
            </a:r>
            <a:r>
              <a:rPr kumimoji="1" lang="en-US" altLang="zh-CN" sz="2600" dirty="0">
                <a:solidFill>
                  <a:srgbClr val="EBEBEB"/>
                </a:solidFill>
              </a:rPr>
              <a:t>-</a:t>
            </a:r>
            <a:r>
              <a:rPr kumimoji="1" lang="zh-CN" altLang="en-US" sz="2600" dirty="0">
                <a:solidFill>
                  <a:srgbClr val="EBEBEB"/>
                </a:solidFill>
              </a:rPr>
              <a:t>偶极作用力（</a:t>
            </a:r>
            <a:r>
              <a:rPr kumimoji="1" lang="en-US" altLang="zh-CN" sz="2600" dirty="0">
                <a:solidFill>
                  <a:srgbClr val="EBEBEB"/>
                </a:solidFill>
              </a:rPr>
              <a:t>dipole- dipole</a:t>
            </a:r>
            <a:r>
              <a:rPr kumimoji="1" lang="zh-CN" altLang="en-US" sz="2600" dirty="0">
                <a:solidFill>
                  <a:srgbClr val="EBEBEB"/>
                </a:solidFill>
              </a:rPr>
              <a:t> </a:t>
            </a:r>
            <a:r>
              <a:rPr kumimoji="1" lang="en-US" altLang="zh-CN" sz="2600" dirty="0">
                <a:solidFill>
                  <a:srgbClr val="EBEBEB"/>
                </a:solidFill>
              </a:rPr>
              <a:t>force</a:t>
            </a:r>
            <a:r>
              <a:rPr kumimoji="1" lang="zh-CN" altLang="en-US" sz="2600" dirty="0">
                <a:solidFill>
                  <a:srgbClr val="EBEBEB"/>
                </a:solidFill>
              </a:rPr>
              <a:t>）</a:t>
            </a:r>
          </a:p>
        </p:txBody>
      </p:sp>
      <p:sp>
        <p:nvSpPr>
          <p:cNvPr id="1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8" name="内容占位符 4" descr="图片包含 桌子, 室内, 灯, 电脑&#10;&#10;描述已自动生成">
            <a:extLst>
              <a:ext uri="{FF2B5EF4-FFF2-40B4-BE49-F238E27FC236}">
                <a16:creationId xmlns:a16="http://schemas.microsoft.com/office/drawing/2014/main" id="{CE2C14DE-E4B6-E146-8658-262A3FF6E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371" y="2895598"/>
            <a:ext cx="4451512" cy="3861685"/>
          </a:xfrm>
          <a:prstGeom prst="rect">
            <a:avLst/>
          </a:prstGeom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25CB621-3AD6-D94C-A340-E0F42AB22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87" y="2840082"/>
            <a:ext cx="4166509" cy="3785419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olidFill>
                  <a:srgbClr val="EBEBEB"/>
                </a:solidFill>
              </a:rPr>
              <a:t>也叫取向力</a:t>
            </a:r>
            <a:endParaRPr lang="en-US" altLang="zh-CN" sz="2400" dirty="0">
              <a:solidFill>
                <a:srgbClr val="EBEBEB"/>
              </a:solidFill>
            </a:endParaRPr>
          </a:p>
          <a:p>
            <a:r>
              <a:rPr lang="zh-CN" altLang="en-US" sz="2400" dirty="0">
                <a:solidFill>
                  <a:srgbClr val="EBEBEB"/>
                </a:solidFill>
              </a:rPr>
              <a:t>极性分子间正电荷聚集处与负电荷聚集处形成的静电吸引力</a:t>
            </a:r>
            <a:endParaRPr lang="en-US" altLang="zh-CN" sz="2400" dirty="0">
              <a:solidFill>
                <a:srgbClr val="EBEBEB"/>
              </a:solidFill>
            </a:endParaRPr>
          </a:p>
          <a:p>
            <a:r>
              <a:rPr lang="zh-CN" altLang="en-US" sz="2400" dirty="0">
                <a:solidFill>
                  <a:srgbClr val="EBEBEB"/>
                </a:solidFill>
              </a:rPr>
              <a:t>强度仅为共价键或离子键的</a:t>
            </a:r>
            <a:r>
              <a:rPr lang="en-US" altLang="zh-CN" sz="2400" dirty="0">
                <a:solidFill>
                  <a:srgbClr val="EBEBEB"/>
                </a:solidFill>
              </a:rPr>
              <a:t>1%</a:t>
            </a:r>
          </a:p>
          <a:p>
            <a:r>
              <a:rPr kumimoji="1" lang="zh-CN" altLang="en-US" sz="2400" dirty="0">
                <a:solidFill>
                  <a:srgbClr val="EBEBEB"/>
                </a:solidFill>
              </a:rPr>
              <a:t>存在偶极</a:t>
            </a:r>
            <a:r>
              <a:rPr kumimoji="1" lang="en-US" altLang="zh-CN" sz="2400" dirty="0">
                <a:solidFill>
                  <a:srgbClr val="EBEBEB"/>
                </a:solidFill>
              </a:rPr>
              <a:t>-</a:t>
            </a:r>
            <a:r>
              <a:rPr kumimoji="1" lang="zh-CN" altLang="en-US" sz="2400" dirty="0">
                <a:solidFill>
                  <a:srgbClr val="EBEBEB"/>
                </a:solidFill>
              </a:rPr>
              <a:t>偶极作用力的物质通常为液态或气态</a:t>
            </a:r>
            <a:endParaRPr lang="zh-CN" altLang="en-US" sz="2400" dirty="0">
              <a:solidFill>
                <a:srgbClr val="EBEBEB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F83C1CC-6144-9945-9916-9BB2E8773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692" y="-2"/>
            <a:ext cx="6096000" cy="28956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C11A99B-6E6A-2249-822F-CA34AE1518D5}"/>
              </a:ext>
            </a:extLst>
          </p:cNvPr>
          <p:cNvSpPr txBox="1"/>
          <p:nvPr/>
        </p:nvSpPr>
        <p:spPr>
          <a:xfrm>
            <a:off x="9992369" y="4554978"/>
            <a:ext cx="180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分子间的偶极</a:t>
            </a:r>
            <a:r>
              <a:rPr kumimoji="1" lang="en-US" altLang="zh-CN" dirty="0"/>
              <a:t>-</a:t>
            </a:r>
            <a:r>
              <a:rPr kumimoji="1" lang="zh-CN" altLang="en-US" dirty="0"/>
              <a:t>偶极作用力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A42E8CED-C8AB-DB43-BAEB-F8FDAE8F3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06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2296"/>
    </mc:Choice>
    <mc:Fallback xmlns="">
      <p:transition spd="slow" advTm="142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363D981-24FB-EE44-AEFE-24B69A44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21" y="232499"/>
            <a:ext cx="4888535" cy="1622321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4000" dirty="0">
                <a:solidFill>
                  <a:srgbClr val="EBEBEB"/>
                </a:solidFill>
              </a:rPr>
              <a:t>分子间作用力（</a:t>
            </a:r>
            <a:r>
              <a:rPr kumimoji="1" lang="en-US" altLang="zh-CN" sz="4000" dirty="0">
                <a:solidFill>
                  <a:srgbClr val="EBEBEB"/>
                </a:solidFill>
              </a:rPr>
              <a:t>intermolecular</a:t>
            </a:r>
            <a:r>
              <a:rPr kumimoji="1" lang="zh-CN" altLang="en-US" sz="4000" dirty="0">
                <a:solidFill>
                  <a:srgbClr val="EBEBEB"/>
                </a:solidFill>
              </a:rPr>
              <a:t> </a:t>
            </a:r>
            <a:r>
              <a:rPr kumimoji="1" lang="en-US" altLang="zh-CN" sz="4000" dirty="0">
                <a:solidFill>
                  <a:srgbClr val="EBEBEB"/>
                </a:solidFill>
              </a:rPr>
              <a:t>force</a:t>
            </a:r>
            <a:r>
              <a:rPr kumimoji="1" lang="zh-CN" altLang="en-US" sz="4000" dirty="0">
                <a:solidFill>
                  <a:srgbClr val="EBEBEB"/>
                </a:solidFill>
              </a:rPr>
              <a:t>）</a:t>
            </a:r>
            <a:r>
              <a:rPr kumimoji="1" lang="en-US" altLang="zh-CN" sz="2600" dirty="0">
                <a:solidFill>
                  <a:srgbClr val="EBEBEB"/>
                </a:solidFill>
              </a:rPr>
              <a:t>—</a:t>
            </a:r>
            <a:r>
              <a:rPr kumimoji="1" lang="zh-CN" altLang="en-US" sz="2600" dirty="0">
                <a:solidFill>
                  <a:srgbClr val="EBEBEB"/>
                </a:solidFill>
              </a:rPr>
              <a:t>氢键（</a:t>
            </a:r>
            <a:r>
              <a:rPr kumimoji="1" lang="en-US" altLang="zh-CN" sz="2600" dirty="0">
                <a:solidFill>
                  <a:srgbClr val="EBEBEB"/>
                </a:solidFill>
              </a:rPr>
              <a:t>hydrogen</a:t>
            </a:r>
            <a:r>
              <a:rPr kumimoji="1" lang="zh-CN" altLang="en-US" sz="2600" dirty="0">
                <a:solidFill>
                  <a:srgbClr val="EBEBEB"/>
                </a:solidFill>
              </a:rPr>
              <a:t> </a:t>
            </a:r>
            <a:r>
              <a:rPr kumimoji="1" lang="en-US" altLang="zh-CN" sz="2600" dirty="0">
                <a:solidFill>
                  <a:srgbClr val="EBEBEB"/>
                </a:solidFill>
              </a:rPr>
              <a:t>bond</a:t>
            </a:r>
            <a:r>
              <a:rPr kumimoji="1" lang="zh-CN" altLang="en-US" sz="2600" dirty="0">
                <a:solidFill>
                  <a:srgbClr val="EBEBEB"/>
                </a:solidFill>
              </a:rPr>
              <a:t>）</a:t>
            </a:r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图片 5" descr="图表, 气泡图&#10;&#10;描述已自动生成">
            <a:extLst>
              <a:ext uri="{FF2B5EF4-FFF2-40B4-BE49-F238E27FC236}">
                <a16:creationId xmlns:a16="http://schemas.microsoft.com/office/drawing/2014/main" id="{C5B27232-981F-4D4B-9A94-C6315B770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775" y="-2"/>
            <a:ext cx="3320004" cy="2763903"/>
          </a:xfrm>
          <a:prstGeom prst="rect">
            <a:avLst/>
          </a:prstGeom>
          <a:effectLst/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1B3F5-5501-9B4C-8BCC-A6CCAC2E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23" y="2840082"/>
            <a:ext cx="4166509" cy="3785419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若氢和电负性强的元素（</a:t>
            </a:r>
            <a:r>
              <a:rPr kumimoji="1" lang="en-US" altLang="zh-CN" dirty="0">
                <a:solidFill>
                  <a:srgbClr val="EBEBEB"/>
                </a:solidFill>
              </a:rPr>
              <a:t>O, F, N</a:t>
            </a:r>
            <a:r>
              <a:rPr kumimoji="1" lang="zh-CN" altLang="en-US" dirty="0">
                <a:solidFill>
                  <a:srgbClr val="EBEBEB"/>
                </a:solidFill>
              </a:rPr>
              <a:t>）成键，分子间会形成氢键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一种强大的偶极</a:t>
            </a:r>
            <a:r>
              <a:rPr kumimoji="1" lang="en-US" altLang="zh-CN" dirty="0">
                <a:solidFill>
                  <a:srgbClr val="EBEBEB"/>
                </a:solidFill>
              </a:rPr>
              <a:t>-</a:t>
            </a:r>
            <a:r>
              <a:rPr kumimoji="1" lang="zh-CN" altLang="en-US" dirty="0">
                <a:solidFill>
                  <a:srgbClr val="EBEBEB"/>
                </a:solidFill>
              </a:rPr>
              <a:t>偶极作用力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分子极性大，氢原子半径小导致吸引力强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相对强的分子间作用力（</a:t>
            </a:r>
            <a:r>
              <a:rPr kumimoji="1" lang="en-US" altLang="zh-CN" dirty="0">
                <a:solidFill>
                  <a:srgbClr val="EBEBEB"/>
                </a:solidFill>
              </a:rPr>
              <a:t>ap</a:t>
            </a:r>
            <a:r>
              <a:rPr kumimoji="1" lang="zh-CN" altLang="en-US" dirty="0">
                <a:solidFill>
                  <a:srgbClr val="EBEBEB"/>
                </a:solidFill>
              </a:rPr>
              <a:t>经常会考）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有氢键的物质熔点偏高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 marL="0" indent="0">
              <a:buNone/>
            </a:pPr>
            <a:endParaRPr kumimoji="1" lang="zh-CN" altLang="en-US" dirty="0">
              <a:solidFill>
                <a:srgbClr val="EBEBEB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83FD026-755C-5648-8838-D569BCD23DBB}"/>
              </a:ext>
            </a:extLst>
          </p:cNvPr>
          <p:cNvSpPr txBox="1"/>
          <p:nvPr/>
        </p:nvSpPr>
        <p:spPr>
          <a:xfrm>
            <a:off x="9296527" y="3082358"/>
            <a:ext cx="19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水分子间的氢键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A8E1D01-486D-4F4B-9FC4-59ABCDFB8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184" y="232499"/>
            <a:ext cx="3009900" cy="2374900"/>
          </a:xfrm>
          <a:prstGeom prst="rect">
            <a:avLst/>
          </a:prstGeom>
        </p:spPr>
      </p:pic>
      <p:pic>
        <p:nvPicPr>
          <p:cNvPr id="16" name="图片 15" descr="图表, 折线图&#10;&#10;描述已自动生成">
            <a:extLst>
              <a:ext uri="{FF2B5EF4-FFF2-40B4-BE49-F238E27FC236}">
                <a16:creationId xmlns:a16="http://schemas.microsoft.com/office/drawing/2014/main" id="{E2F12809-829C-0D45-9859-A1F9E72AB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645" y="3563291"/>
            <a:ext cx="5049066" cy="318310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6D82E09-111D-D541-A1AD-B98B1F9CB7F9}"/>
              </a:ext>
            </a:extLst>
          </p:cNvPr>
          <p:cNvSpPr txBox="1"/>
          <p:nvPr/>
        </p:nvSpPr>
        <p:spPr>
          <a:xfrm>
            <a:off x="10842791" y="3898735"/>
            <a:ext cx="495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含氢化合物的沸点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1D26B4C4-66D8-0143-B17C-BC51F46D9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5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3882"/>
    </mc:Choice>
    <mc:Fallback xmlns="">
      <p:transition spd="slow" advTm="173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D1D6894-4357-B64E-96F9-C26D32A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01" y="1076109"/>
            <a:ext cx="4014352" cy="1444752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4000" dirty="0">
                <a:solidFill>
                  <a:srgbClr val="EBEBEB"/>
                </a:solidFill>
              </a:rPr>
              <a:t>分子间作用力（</a:t>
            </a:r>
            <a:r>
              <a:rPr kumimoji="1" lang="en-US" altLang="zh-CN" sz="4000" dirty="0">
                <a:solidFill>
                  <a:srgbClr val="EBEBEB"/>
                </a:solidFill>
              </a:rPr>
              <a:t>intermolecular</a:t>
            </a:r>
            <a:r>
              <a:rPr kumimoji="1" lang="zh-CN" altLang="en-US" sz="4000" dirty="0">
                <a:solidFill>
                  <a:srgbClr val="EBEBEB"/>
                </a:solidFill>
              </a:rPr>
              <a:t> </a:t>
            </a:r>
            <a:r>
              <a:rPr kumimoji="1" lang="en-US" altLang="zh-CN" sz="4000" dirty="0">
                <a:solidFill>
                  <a:srgbClr val="EBEBEB"/>
                </a:solidFill>
              </a:rPr>
              <a:t>force</a:t>
            </a:r>
            <a:r>
              <a:rPr kumimoji="1" lang="zh-CN" altLang="en-US" sz="4000" dirty="0">
                <a:solidFill>
                  <a:srgbClr val="EBEBEB"/>
                </a:solidFill>
              </a:rPr>
              <a:t>）</a:t>
            </a:r>
            <a:r>
              <a:rPr kumimoji="1" lang="en-US" altLang="zh-CN" sz="1800" dirty="0">
                <a:solidFill>
                  <a:srgbClr val="EBEBEB"/>
                </a:solidFill>
              </a:rPr>
              <a:t>—</a:t>
            </a:r>
            <a:r>
              <a:rPr kumimoji="1" lang="zh-CN" altLang="en-US" sz="2400" dirty="0">
                <a:solidFill>
                  <a:srgbClr val="EBEBEB"/>
                </a:solidFill>
              </a:rPr>
              <a:t>伦敦色散力（</a:t>
            </a:r>
            <a:r>
              <a:rPr kumimoji="1" lang="en-US" altLang="zh-CN" sz="2400" dirty="0">
                <a:solidFill>
                  <a:srgbClr val="EBEBEB"/>
                </a:solidFill>
              </a:rPr>
              <a:t>London</a:t>
            </a:r>
            <a:r>
              <a:rPr kumimoji="1" lang="zh-CN" altLang="en-US" sz="2400" dirty="0">
                <a:solidFill>
                  <a:srgbClr val="EBEBEB"/>
                </a:solidFill>
              </a:rPr>
              <a:t> </a:t>
            </a:r>
            <a:r>
              <a:rPr kumimoji="1" lang="en-US" altLang="zh-CN" sz="2400" dirty="0">
                <a:solidFill>
                  <a:srgbClr val="EBEBEB"/>
                </a:solidFill>
              </a:rPr>
              <a:t>dispersion</a:t>
            </a:r>
            <a:r>
              <a:rPr kumimoji="1" lang="zh-CN" altLang="en-US" sz="2400" dirty="0">
                <a:solidFill>
                  <a:srgbClr val="EBEBEB"/>
                </a:solidFill>
              </a:rPr>
              <a:t> </a:t>
            </a:r>
            <a:r>
              <a:rPr kumimoji="1" lang="en-US" altLang="zh-CN" sz="2400" dirty="0">
                <a:solidFill>
                  <a:srgbClr val="EBEBEB"/>
                </a:solidFill>
              </a:rPr>
              <a:t>force</a:t>
            </a:r>
            <a:r>
              <a:rPr kumimoji="1" lang="zh-CN" altLang="en-US" sz="2400" dirty="0">
                <a:solidFill>
                  <a:srgbClr val="EBEBEB"/>
                </a:solidFill>
              </a:rPr>
              <a:t>）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9F74CD-F8D7-5347-861D-128D518E6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2666240"/>
            <a:ext cx="4014351" cy="3709642"/>
          </a:xfrm>
        </p:spPr>
        <p:txBody>
          <a:bodyPr>
            <a:normAutofit/>
          </a:bodyPr>
          <a:lstStyle/>
          <a:p>
            <a:r>
              <a:rPr kumimoji="1" lang="zh-CN" altLang="en-US" sz="1800" dirty="0">
                <a:solidFill>
                  <a:srgbClr val="FFFFFF"/>
                </a:solidFill>
              </a:rPr>
              <a:t>无极性的分子间的弱作用力</a:t>
            </a:r>
            <a:r>
              <a:rPr kumimoji="1" lang="en-US" altLang="zh-CN" sz="1800" dirty="0">
                <a:solidFill>
                  <a:srgbClr val="FFFFFF"/>
                </a:solidFill>
              </a:rPr>
              <a:t>—</a:t>
            </a:r>
            <a:r>
              <a:rPr kumimoji="1" lang="zh-CN" altLang="en-US" sz="1800" dirty="0">
                <a:solidFill>
                  <a:srgbClr val="FFFFFF"/>
                </a:solidFill>
              </a:rPr>
              <a:t>伦敦色散力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r>
              <a:rPr kumimoji="1" lang="zh-CN" altLang="en-US" sz="1800" dirty="0">
                <a:solidFill>
                  <a:srgbClr val="FFFFFF"/>
                </a:solidFill>
              </a:rPr>
              <a:t>电子在不断运动</a:t>
            </a:r>
            <a:r>
              <a:rPr kumimoji="1" lang="en-US" altLang="zh-CN" sz="1800" dirty="0">
                <a:solidFill>
                  <a:srgbClr val="FFFFFF"/>
                </a:solidFill>
              </a:rPr>
              <a:t>—</a:t>
            </a:r>
            <a:r>
              <a:rPr kumimoji="1" lang="zh-CN" altLang="en-US" sz="1800" dirty="0">
                <a:solidFill>
                  <a:srgbClr val="FFFFFF"/>
                </a:solidFill>
              </a:rPr>
              <a:t>电子云的瞬时偏移产生瞬时偶极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r>
              <a:rPr kumimoji="1" lang="zh-CN" altLang="en-US" sz="1800" dirty="0">
                <a:solidFill>
                  <a:srgbClr val="FFFFFF"/>
                </a:solidFill>
              </a:rPr>
              <a:t>瞬时偶极可以诱导周围原子产生偶极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r>
              <a:rPr kumimoji="1" lang="zh-CN" altLang="en-US" sz="1800" dirty="0">
                <a:solidFill>
                  <a:srgbClr val="FFFFFF"/>
                </a:solidFill>
              </a:rPr>
              <a:t>最终形成暂时的偶极</a:t>
            </a:r>
            <a:r>
              <a:rPr kumimoji="1" lang="en-US" altLang="zh-CN" sz="1800" dirty="0">
                <a:solidFill>
                  <a:srgbClr val="FFFFFF"/>
                </a:solidFill>
              </a:rPr>
              <a:t>-</a:t>
            </a:r>
            <a:r>
              <a:rPr kumimoji="1" lang="zh-CN" altLang="en-US" sz="1800" dirty="0">
                <a:solidFill>
                  <a:srgbClr val="FFFFFF"/>
                </a:solidFill>
              </a:rPr>
              <a:t>偶极作用力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r>
              <a:rPr kumimoji="1" lang="zh-CN" altLang="en-US" sz="1800" dirty="0">
                <a:solidFill>
                  <a:srgbClr val="FFFFFF"/>
                </a:solidFill>
              </a:rPr>
              <a:t>任何共价键分子都存在伦敦色散力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r>
              <a:rPr kumimoji="1" lang="zh-CN" altLang="en-US" sz="1800" dirty="0">
                <a:solidFill>
                  <a:srgbClr val="FFFFFF"/>
                </a:solidFill>
              </a:rPr>
              <a:t>电子数增多</a:t>
            </a:r>
            <a:r>
              <a:rPr kumimoji="1" lang="en-US" altLang="zh-CN" sz="1800" dirty="0">
                <a:solidFill>
                  <a:srgbClr val="FFFFFF"/>
                </a:solidFill>
              </a:rPr>
              <a:t>—</a:t>
            </a:r>
            <a:r>
              <a:rPr kumimoji="1" lang="zh-CN" altLang="en-US" sz="1800" dirty="0">
                <a:solidFill>
                  <a:srgbClr val="FFFFFF"/>
                </a:solidFill>
              </a:rPr>
              <a:t>产生瞬时偶极概率增加</a:t>
            </a:r>
            <a:r>
              <a:rPr kumimoji="1" lang="en-US" altLang="zh-CN" sz="1800" dirty="0">
                <a:solidFill>
                  <a:srgbClr val="FFFFFF"/>
                </a:solidFill>
              </a:rPr>
              <a:t>—</a:t>
            </a:r>
            <a:r>
              <a:rPr kumimoji="1" lang="zh-CN" altLang="en-US" sz="1800" dirty="0">
                <a:solidFill>
                  <a:srgbClr val="FFFFFF"/>
                </a:solidFill>
              </a:rPr>
              <a:t>伦敦色散力越强</a:t>
            </a:r>
            <a:r>
              <a:rPr kumimoji="1" lang="en-US" altLang="zh-CN" sz="1800" dirty="0">
                <a:solidFill>
                  <a:srgbClr val="FFFFFF"/>
                </a:solidFill>
              </a:rPr>
              <a:t>—</a:t>
            </a:r>
            <a:r>
              <a:rPr kumimoji="1" lang="zh-CN" altLang="en-US" sz="1800" dirty="0">
                <a:solidFill>
                  <a:srgbClr val="FFFFFF"/>
                </a:solidFill>
              </a:rPr>
              <a:t>熔点越高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endParaRPr kumimoji="1" lang="zh-CN" altLang="en-US" sz="1800" dirty="0">
              <a:solidFill>
                <a:srgbClr val="FFFFFF"/>
              </a:solidFill>
            </a:endParaRPr>
          </a:p>
        </p:txBody>
      </p:sp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B7BC2774-2E98-F743-8CB9-56A4833AC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345" y="96738"/>
            <a:ext cx="2690775" cy="4848246"/>
          </a:xfrm>
          <a:prstGeom prst="rect">
            <a:avLst/>
          </a:prstGeom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E26AF92-6C7E-7F4E-B030-94059BE65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535" y="4944984"/>
            <a:ext cx="3619648" cy="19128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2C1EA8-A58C-E542-9807-280054E97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47" y="-16332"/>
            <a:ext cx="5021535" cy="344533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7768B2A-D8C3-0345-9EA0-7B5F3F5132B2}"/>
              </a:ext>
            </a:extLst>
          </p:cNvPr>
          <p:cNvSpPr txBox="1"/>
          <p:nvPr/>
        </p:nvSpPr>
        <p:spPr>
          <a:xfrm>
            <a:off x="8360229" y="5551714"/>
            <a:ext cx="30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氮气分子间伦敦色散力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2DCEC39-A88F-AC49-BC6A-5B4C5BFCEA97}"/>
              </a:ext>
            </a:extLst>
          </p:cNvPr>
          <p:cNvSpPr txBox="1"/>
          <p:nvPr/>
        </p:nvSpPr>
        <p:spPr>
          <a:xfrm>
            <a:off x="7697447" y="3514295"/>
            <a:ext cx="4362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红框内非金属元素分子从上往下熔点增高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F98F486-BF19-6149-9ECD-DF04EE178CC9}"/>
              </a:ext>
            </a:extLst>
          </p:cNvPr>
          <p:cNvSpPr/>
          <p:nvPr/>
        </p:nvSpPr>
        <p:spPr>
          <a:xfrm>
            <a:off x="11053859" y="0"/>
            <a:ext cx="1138141" cy="1706333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91B8C373-9059-844B-9F60-6AE8E0E5F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71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4976"/>
    </mc:Choice>
    <mc:Fallback xmlns="">
      <p:transition spd="slow" advTm="25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49076D5E-68ED-4CD1-A04F-E7934EBFA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99977C-A81F-B84B-B3D4-4CA0F7A2D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18" y="181898"/>
            <a:ext cx="4209780" cy="1622321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4000" dirty="0">
                <a:solidFill>
                  <a:srgbClr val="EBEBEB"/>
                </a:solidFill>
              </a:rPr>
              <a:t>分子间作用力（</a:t>
            </a:r>
            <a:r>
              <a:rPr kumimoji="1" lang="en-US" altLang="zh-CN" sz="4000" dirty="0">
                <a:solidFill>
                  <a:srgbClr val="EBEBEB"/>
                </a:solidFill>
              </a:rPr>
              <a:t>intermolecular</a:t>
            </a:r>
            <a:r>
              <a:rPr kumimoji="1" lang="zh-CN" altLang="en-US" sz="4000" dirty="0">
                <a:solidFill>
                  <a:srgbClr val="EBEBEB"/>
                </a:solidFill>
              </a:rPr>
              <a:t> </a:t>
            </a:r>
            <a:r>
              <a:rPr kumimoji="1" lang="en-US" altLang="zh-CN" sz="4000" dirty="0">
                <a:solidFill>
                  <a:srgbClr val="EBEBEB"/>
                </a:solidFill>
              </a:rPr>
              <a:t>force</a:t>
            </a:r>
            <a:r>
              <a:rPr kumimoji="1" lang="zh-CN" altLang="en-US" sz="4000" dirty="0">
                <a:solidFill>
                  <a:srgbClr val="EBEBEB"/>
                </a:solidFill>
              </a:rPr>
              <a:t>）</a:t>
            </a:r>
            <a:r>
              <a:rPr kumimoji="1" lang="en-US" altLang="zh-CN" sz="4000" dirty="0">
                <a:solidFill>
                  <a:srgbClr val="EBEBEB"/>
                </a:solidFill>
              </a:rPr>
              <a:t>—</a:t>
            </a:r>
            <a:r>
              <a:rPr kumimoji="1" lang="zh-CN" altLang="en-US" sz="2400" dirty="0">
                <a:solidFill>
                  <a:srgbClr val="EBEBEB"/>
                </a:solidFill>
              </a:rPr>
              <a:t>偶极矩间诱导力（</a:t>
            </a:r>
            <a:r>
              <a:rPr kumimoji="1" lang="en-US" altLang="zh-CN" sz="2400" dirty="0">
                <a:solidFill>
                  <a:srgbClr val="EBEBEB"/>
                </a:solidFill>
              </a:rPr>
              <a:t>dipole- induced</a:t>
            </a:r>
            <a:r>
              <a:rPr kumimoji="1" lang="zh-CN" altLang="en-US" sz="2400" dirty="0">
                <a:solidFill>
                  <a:srgbClr val="EBEBEB"/>
                </a:solidFill>
              </a:rPr>
              <a:t> </a:t>
            </a:r>
            <a:r>
              <a:rPr kumimoji="1" lang="en-US" altLang="zh-CN" sz="2400" dirty="0">
                <a:solidFill>
                  <a:srgbClr val="EBEBEB"/>
                </a:solidFill>
              </a:rPr>
              <a:t>force</a:t>
            </a:r>
            <a:r>
              <a:rPr kumimoji="1" lang="zh-CN" altLang="en-US" sz="2000" dirty="0">
                <a:solidFill>
                  <a:srgbClr val="EBEBEB"/>
                </a:solidFill>
              </a:rPr>
              <a:t>）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21BE0A6B-EBF8-4301-B1AE-F6A1C4003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ounded Rectangle 9">
            <a:extLst>
              <a:ext uri="{FF2B5EF4-FFF2-40B4-BE49-F238E27FC236}">
                <a16:creationId xmlns:a16="http://schemas.microsoft.com/office/drawing/2014/main" id="{03C06118-B3FE-4B51-80A1-B82C2E9F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>
            <a:solidFill>
              <a:schemeClr val="bg2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172BE3F8-96D6-4535-9AE4-694DC4F5B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026F2C-293F-8547-9326-4695B7138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81" y="2766204"/>
            <a:ext cx="3505494" cy="3785419"/>
          </a:xfrm>
        </p:spPr>
        <p:txBody>
          <a:bodyPr>
            <a:normAutofit/>
          </a:bodyPr>
          <a:lstStyle/>
          <a:p>
            <a:r>
              <a:rPr kumimoji="1" lang="zh-CN" altLang="en-US" sz="2800" dirty="0">
                <a:solidFill>
                  <a:srgbClr val="FFFFFF"/>
                </a:solidFill>
              </a:rPr>
              <a:t>通常存在于非极性和极性分子间</a:t>
            </a:r>
            <a:endParaRPr kumimoji="1" lang="en-US" altLang="zh-CN" sz="2800" dirty="0">
              <a:solidFill>
                <a:srgbClr val="FFFFFF"/>
              </a:solidFill>
            </a:endParaRPr>
          </a:p>
          <a:p>
            <a:r>
              <a:rPr kumimoji="1" lang="zh-CN" altLang="en-US" sz="2800" dirty="0">
                <a:solidFill>
                  <a:srgbClr val="FFFFFF"/>
                </a:solidFill>
              </a:rPr>
              <a:t>极性分子的偶极诱导非极性的分子产生偶极</a:t>
            </a:r>
            <a:r>
              <a:rPr kumimoji="1" lang="en-US" altLang="zh-CN" sz="2800" dirty="0">
                <a:solidFill>
                  <a:srgbClr val="FFFFFF"/>
                </a:solidFill>
              </a:rPr>
              <a:t>—</a:t>
            </a:r>
            <a:r>
              <a:rPr kumimoji="1" lang="zh-CN" altLang="en-US" sz="2800" dirty="0">
                <a:solidFill>
                  <a:srgbClr val="FFFFFF"/>
                </a:solidFill>
              </a:rPr>
              <a:t>形成偶极</a:t>
            </a:r>
            <a:r>
              <a:rPr kumimoji="1" lang="en-US" altLang="zh-CN" sz="2800" dirty="0">
                <a:solidFill>
                  <a:srgbClr val="FFFFFF"/>
                </a:solidFill>
              </a:rPr>
              <a:t>-</a:t>
            </a:r>
            <a:r>
              <a:rPr kumimoji="1" lang="zh-CN" altLang="en-US" sz="2800" dirty="0">
                <a:solidFill>
                  <a:srgbClr val="FFFFFF"/>
                </a:solidFill>
              </a:rPr>
              <a:t>偶极作用力</a:t>
            </a:r>
            <a:endParaRPr kumimoji="1" lang="en-US" altLang="zh-CN" sz="2800" dirty="0">
              <a:solidFill>
                <a:srgbClr val="FFFFFF"/>
              </a:solidFill>
            </a:endParaRPr>
          </a:p>
          <a:p>
            <a:endParaRPr kumimoji="1" lang="en-US" altLang="zh-CN" sz="2800" dirty="0">
              <a:solidFill>
                <a:srgbClr val="FFFFFF"/>
              </a:solidFill>
            </a:endParaRPr>
          </a:p>
          <a:p>
            <a:endParaRPr kumimoji="1" lang="en-US" altLang="zh-CN" sz="2800" dirty="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F55E571-D313-2A40-9D07-BA7FB48F7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951" y="1932317"/>
            <a:ext cx="6733942" cy="2553761"/>
          </a:xfrm>
          <a:prstGeom prst="rect">
            <a:avLst/>
          </a:prstGeom>
          <a:effectLst/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CD0D3AA8-301E-444D-8C94-E9A37AF35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5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1437"/>
    </mc:Choice>
    <mc:Fallback xmlns="">
      <p:transition spd="slow" advTm="111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EB85A96-01DF-3749-995A-8CFE6F77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14" y="841248"/>
            <a:ext cx="3981695" cy="1444752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4000" dirty="0">
                <a:solidFill>
                  <a:srgbClr val="EBEBEB"/>
                </a:solidFill>
              </a:rPr>
              <a:t>分子间作用力（</a:t>
            </a:r>
            <a:r>
              <a:rPr kumimoji="1" lang="en-US" altLang="zh-CN" sz="4000" dirty="0">
                <a:solidFill>
                  <a:srgbClr val="EBEBEB"/>
                </a:solidFill>
              </a:rPr>
              <a:t>intermolecular</a:t>
            </a:r>
            <a:r>
              <a:rPr kumimoji="1" lang="zh-CN" altLang="en-US" sz="4000" dirty="0">
                <a:solidFill>
                  <a:srgbClr val="EBEBEB"/>
                </a:solidFill>
              </a:rPr>
              <a:t> </a:t>
            </a:r>
            <a:r>
              <a:rPr kumimoji="1" lang="en-US" altLang="zh-CN" sz="4000" dirty="0">
                <a:solidFill>
                  <a:srgbClr val="EBEBEB"/>
                </a:solidFill>
              </a:rPr>
              <a:t>force</a:t>
            </a:r>
            <a:r>
              <a:rPr kumimoji="1" lang="zh-CN" altLang="en-US" sz="4000" dirty="0">
                <a:solidFill>
                  <a:srgbClr val="EBEBEB"/>
                </a:solidFill>
              </a:rPr>
              <a:t>）</a:t>
            </a:r>
            <a:r>
              <a:rPr kumimoji="1" lang="en-US" altLang="zh-CN" sz="2200" dirty="0">
                <a:solidFill>
                  <a:srgbClr val="EBEBEB"/>
                </a:solidFill>
              </a:rPr>
              <a:t>—</a:t>
            </a:r>
            <a:r>
              <a:rPr kumimoji="1" lang="zh-CN" altLang="en-US" sz="2200" dirty="0">
                <a:solidFill>
                  <a:srgbClr val="EBEBEB"/>
                </a:solidFill>
              </a:rPr>
              <a:t>离子偶极力（</a:t>
            </a:r>
            <a:r>
              <a:rPr kumimoji="1" lang="en-US" altLang="zh-CN" sz="2200" dirty="0">
                <a:solidFill>
                  <a:srgbClr val="EBEBEB"/>
                </a:solidFill>
              </a:rPr>
              <a:t>ion-dipole</a:t>
            </a:r>
            <a:r>
              <a:rPr kumimoji="1" lang="zh-CN" altLang="en-US" sz="2200" dirty="0">
                <a:solidFill>
                  <a:srgbClr val="EBEBEB"/>
                </a:solidFill>
              </a:rPr>
              <a:t> </a:t>
            </a:r>
            <a:r>
              <a:rPr kumimoji="1" lang="en-US" altLang="zh-CN" sz="2200" dirty="0">
                <a:solidFill>
                  <a:srgbClr val="EBEBEB"/>
                </a:solidFill>
              </a:rPr>
              <a:t>force</a:t>
            </a:r>
            <a:r>
              <a:rPr kumimoji="1" lang="zh-CN" altLang="en-US" sz="2200" dirty="0">
                <a:solidFill>
                  <a:srgbClr val="EBEBEB"/>
                </a:solidFill>
              </a:rPr>
              <a:t>）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5D93A1-0775-5C47-A8F5-B8F216125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775" y="2794799"/>
            <a:ext cx="3108057" cy="3573344"/>
          </a:xfrm>
        </p:spPr>
        <p:txBody>
          <a:bodyPr>
            <a:normAutofit/>
          </a:bodyPr>
          <a:lstStyle/>
          <a:p>
            <a:r>
              <a:rPr kumimoji="1" lang="zh-CN" altLang="en-US" sz="2400" dirty="0">
                <a:solidFill>
                  <a:srgbClr val="FFFFFF"/>
                </a:solidFill>
              </a:rPr>
              <a:t>离子与极性分子的偶极产生的吸引力</a:t>
            </a:r>
            <a:endParaRPr kumimoji="1" lang="en-US" altLang="zh-CN" sz="2400" dirty="0">
              <a:solidFill>
                <a:srgbClr val="FFFFFF"/>
              </a:solidFill>
            </a:endParaRPr>
          </a:p>
          <a:p>
            <a:r>
              <a:rPr kumimoji="1" lang="zh-CN" altLang="en-US" sz="2400" dirty="0">
                <a:solidFill>
                  <a:srgbClr val="FFFFFF"/>
                </a:solidFill>
              </a:rPr>
              <a:t>阳离子与负电荷聚集处产生吸引力</a:t>
            </a:r>
            <a:endParaRPr kumimoji="1" lang="en-US" altLang="zh-CN" sz="2400" dirty="0">
              <a:solidFill>
                <a:srgbClr val="FFFFFF"/>
              </a:solidFill>
            </a:endParaRPr>
          </a:p>
          <a:p>
            <a:r>
              <a:rPr kumimoji="1" lang="zh-CN" altLang="en-US" sz="2400" dirty="0">
                <a:solidFill>
                  <a:srgbClr val="FFFFFF"/>
                </a:solidFill>
              </a:rPr>
              <a:t>阴离子与正电荷聚集处产生吸引力</a:t>
            </a:r>
            <a:endParaRPr kumimoji="1" lang="en-US" altLang="zh-CN" sz="2400" dirty="0">
              <a:solidFill>
                <a:srgbClr val="FFFFFF"/>
              </a:solidFill>
            </a:endParaRPr>
          </a:p>
          <a:p>
            <a:r>
              <a:rPr kumimoji="1" lang="zh-CN" altLang="en-US" sz="2400" dirty="0">
                <a:solidFill>
                  <a:srgbClr val="FFFFFF"/>
                </a:solidFill>
              </a:rPr>
              <a:t>最强的分子间作用力</a:t>
            </a:r>
            <a:endParaRPr kumimoji="1" lang="en-US" altLang="zh-CN" sz="2400" dirty="0">
              <a:solidFill>
                <a:srgbClr val="FFFFFF"/>
              </a:solidFill>
            </a:endParaRPr>
          </a:p>
          <a:p>
            <a:endParaRPr kumimoji="1" lang="en-US" altLang="zh-CN" sz="2400" dirty="0">
              <a:solidFill>
                <a:srgbClr val="FFFFFF"/>
              </a:solidFill>
            </a:endParaRPr>
          </a:p>
          <a:p>
            <a:endParaRPr kumimoji="1" lang="zh-CN" altLang="en-US" sz="2400" dirty="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418DC1B-67FE-D644-BFB6-2D1F1348A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897" y="0"/>
            <a:ext cx="5309989" cy="3863017"/>
          </a:xfrm>
          <a:prstGeom prst="rect">
            <a:avLst/>
          </a:prstGeom>
          <a:effectLst/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C1DF02-D00B-3F48-8FFC-D54160123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441" y="4268506"/>
            <a:ext cx="2628900" cy="2286000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B8A82592-F7BC-824A-A698-6A8D2D775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18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24129"/>
    </mc:Choice>
    <mc:Fallback xmlns="">
      <p:transition spd="slow" advTm="124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2249A1-25EB-8443-8333-EE200C944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808" y="1066789"/>
            <a:ext cx="6551271" cy="930254"/>
          </a:xfrm>
        </p:spPr>
        <p:txBody>
          <a:bodyPr/>
          <a:lstStyle/>
          <a:p>
            <a:r>
              <a:rPr kumimoji="1" lang="zh-CN" altLang="en-US" sz="3600" dirty="0"/>
              <a:t>化学键的强度大小比较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785673-D532-D849-A2A6-8463F0EE4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416" y="3176808"/>
            <a:ext cx="4396339" cy="3741738"/>
          </a:xfrm>
        </p:spPr>
        <p:txBody>
          <a:bodyPr/>
          <a:lstStyle/>
          <a:p>
            <a:r>
              <a:rPr kumimoji="1" lang="en-US" altLang="zh-CN" dirty="0"/>
              <a:t>1.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EBEBEB"/>
                </a:solidFill>
              </a:rPr>
              <a:t>Network covalent bond</a:t>
            </a:r>
          </a:p>
          <a:p>
            <a:r>
              <a:rPr kumimoji="1" lang="en-US" altLang="zh-CN" dirty="0">
                <a:solidFill>
                  <a:srgbClr val="EBEBEB"/>
                </a:solidFill>
              </a:rPr>
              <a:t>2.</a:t>
            </a:r>
            <a:r>
              <a:rPr kumimoji="1" lang="zh-CN" altLang="en-US" dirty="0">
                <a:solidFill>
                  <a:srgbClr val="EBEBEB"/>
                </a:solidFill>
              </a:rPr>
              <a:t> 离子键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en-US" altLang="zh-CN" dirty="0">
                <a:solidFill>
                  <a:srgbClr val="EBEBEB"/>
                </a:solidFill>
              </a:rPr>
              <a:t>3.</a:t>
            </a:r>
            <a:r>
              <a:rPr kumimoji="1" lang="zh-CN" altLang="en-US" dirty="0">
                <a:solidFill>
                  <a:srgbClr val="EBEBEB"/>
                </a:solidFill>
              </a:rPr>
              <a:t>共价键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金属键（无法比较）</a:t>
            </a:r>
            <a:r>
              <a:rPr kumimoji="1" lang="zh-CN" altLang="en-US" dirty="0"/>
              <a:t> 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6A0D5E9-83FD-A244-8028-500167536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60772" y="1420781"/>
            <a:ext cx="5989637" cy="576262"/>
          </a:xfrm>
        </p:spPr>
        <p:txBody>
          <a:bodyPr/>
          <a:lstStyle/>
          <a:p>
            <a:r>
              <a:rPr kumimoji="1" lang="zh-CN" altLang="en-US" sz="3600" dirty="0"/>
              <a:t>分子间作用力的大小顺序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FF4E487-D1B0-BD43-93FC-903CCCED6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8046" y="3116262"/>
            <a:ext cx="4396339" cy="3741738"/>
          </a:xfrm>
        </p:spPr>
        <p:txBody>
          <a:bodyPr/>
          <a:lstStyle/>
          <a:p>
            <a:r>
              <a:rPr kumimoji="1" lang="en-US" altLang="zh-CN" dirty="0"/>
              <a:t>1.</a:t>
            </a:r>
            <a:r>
              <a:rPr kumimoji="1" lang="zh-CN" altLang="en-US" dirty="0">
                <a:solidFill>
                  <a:srgbClr val="EBEBEB"/>
                </a:solidFill>
              </a:rPr>
              <a:t>离子偶极力（大题从来不考）</a:t>
            </a:r>
            <a:endParaRPr kumimoji="1" lang="en-US" altLang="zh-CN" dirty="0"/>
          </a:p>
          <a:p>
            <a:r>
              <a:rPr kumimoji="1" lang="en-US" altLang="zh-CN" dirty="0"/>
              <a:t>2.</a:t>
            </a:r>
            <a:r>
              <a:rPr kumimoji="1" lang="zh-CN" altLang="en-US" dirty="0"/>
              <a:t> 氢键</a:t>
            </a:r>
            <a:endParaRPr kumimoji="1" lang="en-US" altLang="zh-CN" dirty="0"/>
          </a:p>
          <a:p>
            <a:r>
              <a:rPr kumimoji="1" lang="en-US" altLang="zh-CN" dirty="0"/>
              <a:t>3.</a:t>
            </a:r>
            <a:r>
              <a:rPr kumimoji="1" lang="zh-CN" altLang="en-US" dirty="0"/>
              <a:t> 偶极</a:t>
            </a:r>
            <a:r>
              <a:rPr kumimoji="1" lang="en-US" altLang="zh-CN" dirty="0"/>
              <a:t>-</a:t>
            </a:r>
            <a:r>
              <a:rPr kumimoji="1" lang="zh-CN" altLang="en-US" dirty="0"/>
              <a:t>偶极作用力</a:t>
            </a:r>
            <a:endParaRPr kumimoji="1" lang="en-US" altLang="zh-CN" dirty="0"/>
          </a:p>
          <a:p>
            <a:r>
              <a:rPr kumimoji="1" lang="en-US" altLang="zh-CN" dirty="0"/>
              <a:t>4.</a:t>
            </a:r>
            <a:r>
              <a:rPr kumimoji="1" lang="zh-CN" altLang="en-US" dirty="0"/>
              <a:t> 伦敦色散力</a:t>
            </a:r>
            <a:endParaRPr kumimoji="1" lang="en-US" altLang="zh-CN" dirty="0"/>
          </a:p>
          <a:p>
            <a:r>
              <a:rPr kumimoji="1" lang="en-US" altLang="zh-CN" dirty="0"/>
              <a:t>5.</a:t>
            </a:r>
            <a:r>
              <a:rPr kumimoji="1" lang="zh-CN" altLang="en-US" dirty="0"/>
              <a:t> 偶极矩间诱导力</a:t>
            </a:r>
            <a:r>
              <a:rPr kumimoji="1" lang="en-US" altLang="zh-CN" dirty="0"/>
              <a:t>(</a:t>
            </a:r>
            <a:r>
              <a:rPr kumimoji="1" lang="zh-CN" altLang="en-US" dirty="0"/>
              <a:t>大题从来不考</a:t>
            </a:r>
            <a:r>
              <a:rPr kumimoji="1" lang="en-US" altLang="zh-CN" dirty="0"/>
              <a:t>)</a:t>
            </a:r>
          </a:p>
          <a:p>
            <a:endParaRPr kumimoji="1" lang="zh-CN" altLang="en-US" dirty="0"/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F0535D9B-47E8-534F-9A7C-3E3F65320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14"/>
    </mc:Choice>
    <mc:Fallback xmlns="">
      <p:transition spd="slow" advTm="12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C1E5A1-B044-D046-A9E1-180325D43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Practice 1</a:t>
            </a:r>
            <a:endParaRPr kumimoji="1"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0CE312DA-945F-CA4C-BAF8-22865A7FC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1864814"/>
            <a:ext cx="6032274" cy="4195481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（</a:t>
            </a:r>
            <a:r>
              <a:rPr lang="en-US" altLang="zh-CN" dirty="0"/>
              <a:t>AP 2019</a:t>
            </a:r>
            <a:r>
              <a:rPr lang="zh-CN" altLang="en-US" dirty="0"/>
              <a:t>）</a:t>
            </a:r>
            <a:r>
              <a:rPr lang="en" altLang="zh-CN" dirty="0"/>
              <a:t>Solid carbon tetrachloride, CCl4(</a:t>
            </a:r>
            <a:r>
              <a:rPr lang="en" altLang="zh-CN" i="1" dirty="0"/>
              <a:t>s</a:t>
            </a:r>
            <a:r>
              <a:rPr lang="en" altLang="zh-CN" dirty="0"/>
              <a:t>), is represented by the diagram above. The attractions between the CCl4 molecules that hold the molecules together in the solid state are best identified as </a:t>
            </a:r>
          </a:p>
          <a:p>
            <a:r>
              <a:rPr lang="en" altLang="zh-CN" dirty="0"/>
              <a:t>(A) polar covalent bonds</a:t>
            </a:r>
          </a:p>
          <a:p>
            <a:r>
              <a:rPr lang="en" altLang="zh-CN" dirty="0"/>
              <a:t>(B) nonpolar covalent bonds</a:t>
            </a:r>
          </a:p>
          <a:p>
            <a:r>
              <a:rPr lang="en" altLang="zh-CN" dirty="0"/>
              <a:t>(C) intermolecular attractions resulting from temporary dipoles</a:t>
            </a:r>
          </a:p>
          <a:p>
            <a:r>
              <a:rPr lang="en" altLang="zh-CN" dirty="0"/>
              <a:t>(D) intermolecular attractions resulting from permanent dipoles </a:t>
            </a:r>
          </a:p>
          <a:p>
            <a:endParaRPr lang="zh-CN" altLang="en-US" dirty="0"/>
          </a:p>
        </p:txBody>
      </p:sp>
      <p:pic>
        <p:nvPicPr>
          <p:cNvPr id="8" name="内容占位符 4" descr="图示, 示意图&#10;&#10;描述已自动生成">
            <a:extLst>
              <a:ext uri="{FF2B5EF4-FFF2-40B4-BE49-F238E27FC236}">
                <a16:creationId xmlns:a16="http://schemas.microsoft.com/office/drawing/2014/main" id="{8B9C348B-3FE4-7745-A882-700BCAA5F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458" y="1152983"/>
            <a:ext cx="4240755" cy="4990728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94F0A51-4B50-8A4F-87B4-97EA98EEE301}"/>
              </a:ext>
            </a:extLst>
          </p:cNvPr>
          <p:cNvSpPr/>
          <p:nvPr/>
        </p:nvSpPr>
        <p:spPr>
          <a:xfrm>
            <a:off x="1493134" y="4363656"/>
            <a:ext cx="474562" cy="451412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11BB808-5295-004A-B893-8CD12FAEA4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05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99"/>
    </mc:Choice>
    <mc:Fallback xmlns="">
      <p:transition spd="slow" advTm="13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F79E37-1F42-4648-B45F-C31B10048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Practice 2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55A434-D0B4-324F-ABC0-E1AC45AFF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267" y="1588513"/>
            <a:ext cx="4684030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" altLang="zh-CN" dirty="0"/>
              <a:t>(AP 2018)Based on the information in the table above, which of the compounds has the highest boiling point, and why? </a:t>
            </a:r>
          </a:p>
          <a:p>
            <a:r>
              <a:rPr lang="en" altLang="zh-CN" dirty="0"/>
              <a:t>(A) Butanal, because it can form intermolecular hydrogen bonds</a:t>
            </a:r>
          </a:p>
          <a:p>
            <a:r>
              <a:rPr lang="en" altLang="zh-CN" dirty="0"/>
              <a:t>(B) Pentane, because it has the longest carbon chain</a:t>
            </a:r>
          </a:p>
          <a:p>
            <a:r>
              <a:rPr lang="en" altLang="zh-CN" dirty="0"/>
              <a:t>(C) Pentane, because it has the most C−H bonds</a:t>
            </a:r>
          </a:p>
          <a:p>
            <a:r>
              <a:rPr lang="en" altLang="zh-CN" dirty="0"/>
              <a:t>(D) Propanoic acid, because it can form intermolecular hydrogen bonds </a:t>
            </a:r>
          </a:p>
          <a:p>
            <a:endParaRPr kumimoji="1" lang="zh-CN" altLang="en-US" dirty="0"/>
          </a:p>
        </p:txBody>
      </p:sp>
      <p:pic>
        <p:nvPicPr>
          <p:cNvPr id="4" name="内容占位符 4" descr="表格&#10;&#10;中度可信度描述已自动生成">
            <a:extLst>
              <a:ext uri="{FF2B5EF4-FFF2-40B4-BE49-F238E27FC236}">
                <a16:creationId xmlns:a16="http://schemas.microsoft.com/office/drawing/2014/main" id="{54C20D97-7056-694C-BB2C-E3CC1B675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53248"/>
            <a:ext cx="5867557" cy="3666011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FBC274F2-465C-F246-B593-C4FABAD481F7}"/>
              </a:ext>
            </a:extLst>
          </p:cNvPr>
          <p:cNvSpPr/>
          <p:nvPr/>
        </p:nvSpPr>
        <p:spPr>
          <a:xfrm>
            <a:off x="1296365" y="5150734"/>
            <a:ext cx="474562" cy="451413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8BF010B5-4C6C-9B48-96B7-A55FA7897B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37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68"/>
    </mc:Choice>
    <mc:Fallback xmlns="">
      <p:transition spd="slow" advTm="129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D5F443A-0C2C-0B46-A87D-334ADC70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>
                <a:solidFill>
                  <a:srgbClr val="EBEBEB"/>
                </a:solidFill>
              </a:rPr>
              <a:t>离子键</a:t>
            </a:r>
            <a:r>
              <a:rPr kumimoji="1" lang="en-US" altLang="zh-CN">
                <a:solidFill>
                  <a:srgbClr val="EBEBEB"/>
                </a:solidFill>
              </a:rPr>
              <a:t>—ionic</a:t>
            </a:r>
            <a:r>
              <a:rPr kumimoji="1" lang="zh-CN" altLang="en-US">
                <a:solidFill>
                  <a:srgbClr val="EBEBEB"/>
                </a:solidFill>
              </a:rPr>
              <a:t> </a:t>
            </a:r>
            <a:r>
              <a:rPr kumimoji="1" lang="en-US" altLang="zh-CN">
                <a:solidFill>
                  <a:srgbClr val="EBEBEB"/>
                </a:solidFill>
              </a:rPr>
              <a:t>bonding</a:t>
            </a:r>
            <a:endParaRPr kumimoji="1" lang="zh-CN" altLang="en-US">
              <a:solidFill>
                <a:srgbClr val="EBEBEB"/>
              </a:solidFill>
            </a:endParaRP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CF90E4-A462-204A-B55D-8E8E50A7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127" y="48472"/>
            <a:ext cx="3390901" cy="2543175"/>
          </a:xfrm>
          <a:prstGeom prst="rect">
            <a:avLst/>
          </a:prstGeom>
          <a:effectLst/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4BCC3F-2939-1D47-9ACE-BC4A2532A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96" y="2446197"/>
            <a:ext cx="4652224" cy="3785419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离子间通过静电力（库仑力）形成离子键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一个原子或原子团失去电子形成阳离子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另一个原子或原子团得到电子形成阴离子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通过离子键结合成为离子化合物（</a:t>
            </a:r>
            <a:r>
              <a:rPr kumimoji="1" lang="en-US" altLang="zh-CN" dirty="0">
                <a:solidFill>
                  <a:srgbClr val="EBEBEB"/>
                </a:solidFill>
              </a:rPr>
              <a:t>ionic</a:t>
            </a:r>
            <a:r>
              <a:rPr kumimoji="1" lang="zh-CN" altLang="en-US" dirty="0">
                <a:solidFill>
                  <a:srgbClr val="EBEBEB"/>
                </a:solidFill>
              </a:rPr>
              <a:t> </a:t>
            </a:r>
            <a:r>
              <a:rPr kumimoji="1" lang="en-US" altLang="zh-CN" dirty="0">
                <a:solidFill>
                  <a:srgbClr val="EBEBEB"/>
                </a:solidFill>
              </a:rPr>
              <a:t>compound</a:t>
            </a:r>
            <a:r>
              <a:rPr kumimoji="1" lang="zh-CN" altLang="en-US" dirty="0">
                <a:solidFill>
                  <a:srgbClr val="EBEBEB"/>
                </a:solidFill>
              </a:rPr>
              <a:t>）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固态离子化合物以晶格（</a:t>
            </a:r>
            <a:r>
              <a:rPr kumimoji="1" lang="en-US" altLang="zh-CN" dirty="0">
                <a:solidFill>
                  <a:srgbClr val="EBEBEB"/>
                </a:solidFill>
              </a:rPr>
              <a:t>lattice</a:t>
            </a:r>
            <a:r>
              <a:rPr kumimoji="1" lang="zh-CN" altLang="en-US" dirty="0">
                <a:solidFill>
                  <a:srgbClr val="EBEBEB"/>
                </a:solidFill>
              </a:rPr>
              <a:t>）的形式存在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阳离子与阴离子相连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99B699-89EF-5547-BFE8-63A9DAFAE236}"/>
              </a:ext>
            </a:extLst>
          </p:cNvPr>
          <p:cNvSpPr txBox="1"/>
          <p:nvPr/>
        </p:nvSpPr>
        <p:spPr>
          <a:xfrm>
            <a:off x="6757516" y="2672707"/>
            <a:ext cx="412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/>
              <a:t>钠失去一个电子成为钠离子，氯得到一个电子成为氯离子，结合生成氯化钠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0B541A1-7FAD-3A46-91AA-CA872F223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654" y="3400097"/>
            <a:ext cx="5396949" cy="282372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26BAF9F-E053-DC4A-AFC4-10C1EF04AB77}"/>
              </a:ext>
            </a:extLst>
          </p:cNvPr>
          <p:cNvSpPr txBox="1"/>
          <p:nvPr/>
        </p:nvSpPr>
        <p:spPr>
          <a:xfrm>
            <a:off x="7185542" y="6340546"/>
            <a:ext cx="333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NaCl</a:t>
            </a:r>
            <a:r>
              <a:rPr kumimoji="1" lang="zh-CN" altLang="en-US" dirty="0"/>
              <a:t>晶格</a:t>
            </a:r>
          </a:p>
        </p:txBody>
      </p:sp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86BF52DA-7B13-8F4C-9FC7-A7B2469C4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4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6076"/>
    </mc:Choice>
    <mc:Fallback xmlns="">
      <p:transition spd="slow" advTm="176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2">
            <a:extLst>
              <a:ext uri="{FF2B5EF4-FFF2-40B4-BE49-F238E27FC236}">
                <a16:creationId xmlns:a16="http://schemas.microsoft.com/office/drawing/2014/main" id="{49076D5E-68ED-4CD1-A04F-E7934EBFA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5D9FAAA-6A47-D545-B432-1B55240E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1" y="408040"/>
            <a:ext cx="3505495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库仑力</a:t>
            </a:r>
            <a:r>
              <a:rPr kumimoji="1" lang="en-US" altLang="zh-CN" sz="3600" dirty="0">
                <a:solidFill>
                  <a:srgbClr val="EBEBEB"/>
                </a:solidFill>
              </a:rPr>
              <a:t>—Coulomb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force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42" name="Rectangle 34">
            <a:extLst>
              <a:ext uri="{FF2B5EF4-FFF2-40B4-BE49-F238E27FC236}">
                <a16:creationId xmlns:a16="http://schemas.microsoft.com/office/drawing/2014/main" id="{21BE0A6B-EBF8-4301-B1AE-F6A1C4003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Rounded Rectangle 9">
            <a:extLst>
              <a:ext uri="{FF2B5EF4-FFF2-40B4-BE49-F238E27FC236}">
                <a16:creationId xmlns:a16="http://schemas.microsoft.com/office/drawing/2014/main" id="{03C06118-B3FE-4B51-80A1-B82C2E9F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>
            <a:solidFill>
              <a:schemeClr val="bg2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A4827F6-AC7B-D940-9226-93C217260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413" y="3295876"/>
            <a:ext cx="5614835" cy="2586143"/>
          </a:xfrm>
          <a:prstGeom prst="rect">
            <a:avLst/>
          </a:prstGeom>
          <a:effectLst/>
        </p:spPr>
      </p:pic>
      <p:sp>
        <p:nvSpPr>
          <p:cNvPr id="44" name="Rectangle 38">
            <a:extLst>
              <a:ext uri="{FF2B5EF4-FFF2-40B4-BE49-F238E27FC236}">
                <a16:creationId xmlns:a16="http://schemas.microsoft.com/office/drawing/2014/main" id="{172BE3F8-96D6-4535-9AE4-694DC4F5B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826861A-32F4-394A-AD91-B0892B8012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9348" y="2207473"/>
                <a:ext cx="3505494" cy="432074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别名静电力</a:t>
                </a:r>
                <a:endParaRPr kumimoji="1" lang="en-US" altLang="zh-CN" sz="16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静止的带电体之间的相互作用力</a:t>
                </a:r>
                <a:endParaRPr kumimoji="1" lang="en-US" altLang="zh-CN" sz="16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计算公式：</a:t>
                </a:r>
                <a14:m>
                  <m:oMath xmlns:m="http://schemas.openxmlformats.org/officeDocument/2006/math">
                    <m:r>
                      <a:rPr kumimoji="1" lang="en-US" altLang="zh-CN" sz="16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kumimoji="1" lang="en-US" altLang="zh-CN" sz="16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16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f>
                      <m:fPr>
                        <m:ctrlPr>
                          <a:rPr kumimoji="1" lang="en-US" altLang="zh-CN" sz="16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16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zh-CN" sz="16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sz="16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zh-CN" sz="16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kumimoji="1" lang="en-US" altLang="zh-CN" sz="16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1" lang="en-US" altLang="zh-CN" sz="16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1" lang="en-US" altLang="zh-CN" sz="1600" dirty="0">
                    <a:solidFill>
                      <a:srgbClr val="FFFFFF"/>
                    </a:solidFill>
                  </a:rPr>
                  <a:t>, 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F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为库仑力（单位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N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），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k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为常数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—</a:t>
                </a:r>
                <a14:m>
                  <m:oMath xmlns:m="http://schemas.openxmlformats.org/officeDocument/2006/math">
                    <m:r>
                      <a:rPr kumimoji="1" lang="en-US" altLang="zh-CN" sz="16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8.987</m:t>
                    </m:r>
                    <m:r>
                      <a:rPr kumimoji="1" lang="en-US" altLang="zh-CN" sz="16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6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6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kumimoji="1" lang="en-US" altLang="zh-CN" sz="16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kumimoji="1" lang="en-US" altLang="zh-CN" sz="16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kumimoji="1" lang="en-US" altLang="zh-CN" sz="16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kumimoji="1" lang="en-US" altLang="zh-CN" sz="16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zh-CN" sz="16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kumimoji="1" lang="en-US" altLang="zh-CN" sz="16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kumimoji="1" lang="en-US" altLang="zh-CN" sz="16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kumimoji="1" lang="zh-CN" altLang="en-US" sz="1600" dirty="0">
                    <a:solidFill>
                      <a:srgbClr val="FFFFFF"/>
                    </a:solidFill>
                  </a:rPr>
                  <a:t>，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zh-CN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zh-CN" altLang="en-US" sz="16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为一个电荷</m:t>
                    </m:r>
                  </m:oMath>
                </a14:m>
                <a:r>
                  <a:rPr kumimoji="1" lang="zh-CN" altLang="en-US" sz="1600" dirty="0">
                    <a:solidFill>
                      <a:srgbClr val="FFFFFF"/>
                    </a:solidFill>
                  </a:rPr>
                  <a:t>（单位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C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），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zh-CN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zh-CN" altLang="en-US" sz="1600" dirty="0">
                    <a:solidFill>
                      <a:srgbClr val="FFFFFF"/>
                    </a:solidFill>
                  </a:rPr>
                  <a:t>为另一个电荷，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r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是它们之间的距离（单位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m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）</a:t>
                </a:r>
                <a:endParaRPr kumimoji="1" lang="en-US" altLang="zh-CN" sz="16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是使离子化合物紧密结合的力</a:t>
                </a:r>
                <a:endParaRPr kumimoji="1" lang="en-US" altLang="zh-CN" sz="16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使其有熔点沸点高，室温下为固体且不导电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液态或溶液中导电</a:t>
                </a:r>
                <a:endParaRPr kumimoji="1" lang="en-US" altLang="zh-CN" sz="16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离子化合物沸点取决于库仑力强弱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原子半径和离子的电荷</a:t>
                </a:r>
                <a:endParaRPr kumimoji="1" lang="en-US" altLang="zh-CN" sz="16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比较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NaCl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和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KBr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熔点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, NaCl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和</a:t>
                </a:r>
                <a:r>
                  <a:rPr kumimoji="1" lang="en-US" altLang="zh-CN" sz="1600" dirty="0">
                    <a:solidFill>
                      <a:srgbClr val="FFFFFF"/>
                    </a:solidFill>
                  </a:rPr>
                  <a:t>MgO</a:t>
                </a:r>
                <a:r>
                  <a:rPr kumimoji="1" lang="zh-CN" altLang="en-US" sz="1600" dirty="0">
                    <a:solidFill>
                      <a:srgbClr val="FFFFFF"/>
                    </a:solidFill>
                  </a:rPr>
                  <a:t>熔点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826861A-32F4-394A-AD91-B0892B8012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9348" y="2207473"/>
                <a:ext cx="3505494" cy="4320746"/>
              </a:xfrm>
              <a:blipFill>
                <a:blip r:embed="rId5"/>
                <a:stretch>
                  <a:fillRect l="-361" t="-1170" r="-7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>
            <a:extLst>
              <a:ext uri="{FF2B5EF4-FFF2-40B4-BE49-F238E27FC236}">
                <a16:creationId xmlns:a16="http://schemas.microsoft.com/office/drawing/2014/main" id="{1D6B0D87-20D8-3245-AC0C-42AD252BD3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07" b="-1"/>
          <a:stretch/>
        </p:blipFill>
        <p:spPr>
          <a:xfrm>
            <a:off x="6531360" y="221991"/>
            <a:ext cx="3578939" cy="29143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A1E035B0-845D-4344-AC88-9748BDE98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79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97301"/>
    </mc:Choice>
    <mc:Fallback xmlns="">
      <p:transition spd="slow" advTm="397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82B3ABF-90C4-3540-88C3-F27FC185E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64" y="410068"/>
            <a:ext cx="3848394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金属键</a:t>
            </a:r>
            <a:r>
              <a:rPr kumimoji="1" lang="en-US" altLang="zh-CN" sz="3600" dirty="0">
                <a:solidFill>
                  <a:srgbClr val="EBEBEB"/>
                </a:solidFill>
              </a:rPr>
              <a:t>—metallic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bonding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FC0EC5-2CB3-4248-847B-95EF1C034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59" y="2322698"/>
            <a:ext cx="3566204" cy="2947415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金属易失电子，因此电子可移动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金属阳离子整齐排列在电子的“海洋”里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金属键使金属具有导电性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自由电子，可锻造性，可延展性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金属离子可相互移动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可与其他金属或非金属生成合金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金属离子更难移动，因此合金硬度较高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4B7A5F4-4E93-3B40-B0CA-22306216D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410" y="108852"/>
            <a:ext cx="3700580" cy="2414366"/>
          </a:xfrm>
          <a:prstGeom prst="rect">
            <a:avLst/>
          </a:prstGeom>
          <a:effectLst/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A6FD0E0-5B77-A741-9365-114F420B9D27}"/>
              </a:ext>
            </a:extLst>
          </p:cNvPr>
          <p:cNvSpPr txBox="1"/>
          <p:nvPr/>
        </p:nvSpPr>
        <p:spPr>
          <a:xfrm>
            <a:off x="5050773" y="2638749"/>
            <a:ext cx="242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金属键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B4B3A9-B96B-7441-BFFF-74AF7CB01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991" y="0"/>
            <a:ext cx="3620090" cy="2523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7294825-4753-A142-83F8-C2A6FBE8AFAA}"/>
              </a:ext>
            </a:extLst>
          </p:cNvPr>
          <p:cNvSpPr txBox="1"/>
          <p:nvPr/>
        </p:nvSpPr>
        <p:spPr>
          <a:xfrm>
            <a:off x="8833407" y="2638749"/>
            <a:ext cx="250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可锻造性，可延展性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0C1B139-68F0-174F-ADBF-02E3440B1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990" y="2958592"/>
            <a:ext cx="2508421" cy="14252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E3C3769-8EF2-844B-96D8-EFBEB1388FA5}"/>
              </a:ext>
            </a:extLst>
          </p:cNvPr>
          <p:cNvSpPr txBox="1"/>
          <p:nvPr/>
        </p:nvSpPr>
        <p:spPr>
          <a:xfrm>
            <a:off x="6841487" y="4334783"/>
            <a:ext cx="216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合金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786EBDF-0DFD-B64B-BC79-59819CD3C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0773" y="4645670"/>
            <a:ext cx="2508421" cy="167228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3E27398-DA77-6446-89A1-ADF13ED51199}"/>
              </a:ext>
            </a:extLst>
          </p:cNvPr>
          <p:cNvSpPr txBox="1"/>
          <p:nvPr/>
        </p:nvSpPr>
        <p:spPr>
          <a:xfrm>
            <a:off x="5398572" y="6434922"/>
            <a:ext cx="216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钢</a:t>
            </a:r>
            <a:r>
              <a:rPr kumimoji="1" lang="en-US" altLang="zh-CN" dirty="0"/>
              <a:t>—</a:t>
            </a:r>
            <a:r>
              <a:rPr kumimoji="1" lang="zh-CN" altLang="en-US" dirty="0"/>
              <a:t>铁和碳的合金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8CD6835-08F7-FD49-80D9-86AA10A446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010" y="4586475"/>
            <a:ext cx="2432135" cy="173147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7EB8B4E-73FD-9647-AF0F-818B065A9317}"/>
              </a:ext>
            </a:extLst>
          </p:cNvPr>
          <p:cNvSpPr txBox="1"/>
          <p:nvPr/>
        </p:nvSpPr>
        <p:spPr>
          <a:xfrm>
            <a:off x="9088607" y="6434922"/>
            <a:ext cx="245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黄铜</a:t>
            </a:r>
            <a:r>
              <a:rPr kumimoji="1" lang="en-US" altLang="zh-CN" dirty="0"/>
              <a:t>—</a:t>
            </a:r>
            <a:r>
              <a:rPr kumimoji="1" lang="zh-CN" altLang="en-US" dirty="0"/>
              <a:t>铜和锌的合金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C7BFE618-6B15-8744-BA6D-8BC1D61C8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76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92368"/>
    </mc:Choice>
    <mc:Fallback xmlns="">
      <p:transition spd="slow" advTm="19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7A85B9A-D926-A348-A0B4-05DCAD4E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92" y="173734"/>
            <a:ext cx="4681728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共价键</a:t>
            </a:r>
            <a:r>
              <a:rPr kumimoji="1" lang="en-US" altLang="zh-CN" sz="3600" dirty="0">
                <a:solidFill>
                  <a:srgbClr val="EBEBEB"/>
                </a:solidFill>
              </a:rPr>
              <a:t>—covalent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bonding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ACEB3D-174B-2E44-811B-039E1DA1A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07" y="1868893"/>
            <a:ext cx="4020587" cy="4028964"/>
          </a:xfrm>
        </p:spPr>
        <p:txBody>
          <a:bodyPr>
            <a:noAutofit/>
          </a:bodyPr>
          <a:lstStyle/>
          <a:p>
            <a:r>
              <a:rPr kumimoji="1" lang="zh-CN" altLang="en-US" sz="1500" dirty="0">
                <a:solidFill>
                  <a:srgbClr val="FFFFFF"/>
                </a:solidFill>
              </a:rPr>
              <a:t>价键理论（</a:t>
            </a:r>
            <a:r>
              <a:rPr kumimoji="1" lang="en-US" altLang="zh-CN" sz="1500" dirty="0">
                <a:solidFill>
                  <a:srgbClr val="FFFFFF"/>
                </a:solidFill>
              </a:rPr>
              <a:t>valence bond theory</a:t>
            </a:r>
            <a:r>
              <a:rPr kumimoji="1" lang="zh-CN" altLang="en-US" sz="1500" dirty="0">
                <a:solidFill>
                  <a:srgbClr val="FFFFFF"/>
                </a:solidFill>
              </a:rPr>
              <a:t>）</a:t>
            </a:r>
            <a:r>
              <a:rPr kumimoji="1" lang="en-US" altLang="zh-CN" sz="1500" dirty="0">
                <a:solidFill>
                  <a:srgbClr val="FFFFFF"/>
                </a:solidFill>
              </a:rPr>
              <a:t>—</a:t>
            </a:r>
            <a:r>
              <a:rPr kumimoji="1" lang="zh-CN" altLang="en-US" sz="1500" dirty="0">
                <a:solidFill>
                  <a:srgbClr val="FFFFFF"/>
                </a:solidFill>
              </a:rPr>
              <a:t>指出共价键的本质为电子云重叠</a:t>
            </a:r>
            <a:endParaRPr kumimoji="1" lang="en-US" altLang="zh-CN" sz="1500" dirty="0">
              <a:solidFill>
                <a:srgbClr val="FFFFFF"/>
              </a:solidFill>
            </a:endParaRPr>
          </a:p>
          <a:p>
            <a:r>
              <a:rPr kumimoji="1" lang="zh-CN" altLang="en-US" sz="1500" dirty="0">
                <a:solidFill>
                  <a:srgbClr val="FFFFFF"/>
                </a:solidFill>
              </a:rPr>
              <a:t>两原子之间有一个合适的距离以此达到能量最低</a:t>
            </a:r>
            <a:endParaRPr kumimoji="1" lang="en-US" altLang="zh-CN" sz="1500" dirty="0">
              <a:solidFill>
                <a:srgbClr val="FFFFFF"/>
              </a:solidFill>
            </a:endParaRPr>
          </a:p>
          <a:p>
            <a:r>
              <a:rPr kumimoji="1" lang="zh-CN" altLang="en-US" sz="1500" dirty="0">
                <a:solidFill>
                  <a:srgbClr val="FFFFFF"/>
                </a:solidFill>
              </a:rPr>
              <a:t>两个或多个原子间共用电子所形成的化学键</a:t>
            </a:r>
            <a:endParaRPr kumimoji="1" lang="en-US" altLang="zh-CN" sz="1500" dirty="0">
              <a:solidFill>
                <a:srgbClr val="FFFFFF"/>
              </a:solidFill>
            </a:endParaRPr>
          </a:p>
          <a:p>
            <a:r>
              <a:rPr kumimoji="1" lang="zh-CN" altLang="en-US" sz="1500" dirty="0">
                <a:solidFill>
                  <a:srgbClr val="FFFFFF"/>
                </a:solidFill>
              </a:rPr>
              <a:t>多见于非金属之间</a:t>
            </a:r>
            <a:r>
              <a:rPr kumimoji="1" lang="en-US" altLang="zh-CN" sz="1500" dirty="0">
                <a:solidFill>
                  <a:srgbClr val="FFFFFF"/>
                </a:solidFill>
              </a:rPr>
              <a:t>—</a:t>
            </a:r>
            <a:r>
              <a:rPr kumimoji="1" lang="zh-CN" altLang="en-US" sz="1500" dirty="0">
                <a:solidFill>
                  <a:srgbClr val="FFFFFF"/>
                </a:solidFill>
              </a:rPr>
              <a:t>失电子能力弱</a:t>
            </a:r>
            <a:endParaRPr kumimoji="1" lang="en-US" altLang="zh-CN" sz="1500" dirty="0">
              <a:solidFill>
                <a:srgbClr val="FFFFFF"/>
              </a:solidFill>
            </a:endParaRPr>
          </a:p>
          <a:p>
            <a:r>
              <a:rPr kumimoji="1" lang="zh-CN" altLang="en-US" sz="1500" dirty="0">
                <a:solidFill>
                  <a:srgbClr val="FFFFFF"/>
                </a:solidFill>
              </a:rPr>
              <a:t>非极性共价键（</a:t>
            </a:r>
            <a:r>
              <a:rPr kumimoji="1" lang="en-US" altLang="zh-CN" sz="1500" dirty="0">
                <a:solidFill>
                  <a:srgbClr val="FFFFFF"/>
                </a:solidFill>
              </a:rPr>
              <a:t>non-polar</a:t>
            </a:r>
            <a:r>
              <a:rPr kumimoji="1" lang="zh-CN" altLang="en-US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>
                <a:solidFill>
                  <a:srgbClr val="FFFFFF"/>
                </a:solidFill>
              </a:rPr>
              <a:t>covalent</a:t>
            </a:r>
            <a:r>
              <a:rPr kumimoji="1" lang="zh-CN" altLang="en-US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>
                <a:solidFill>
                  <a:srgbClr val="FFFFFF"/>
                </a:solidFill>
              </a:rPr>
              <a:t>bond</a:t>
            </a:r>
            <a:r>
              <a:rPr kumimoji="1" lang="zh-CN" altLang="en-US" sz="1500" dirty="0">
                <a:solidFill>
                  <a:srgbClr val="FFFFFF"/>
                </a:solidFill>
              </a:rPr>
              <a:t>）</a:t>
            </a:r>
            <a:r>
              <a:rPr kumimoji="1" lang="en-US" altLang="zh-CN" sz="1500" dirty="0">
                <a:solidFill>
                  <a:srgbClr val="FFFFFF"/>
                </a:solidFill>
              </a:rPr>
              <a:t>—</a:t>
            </a:r>
            <a:r>
              <a:rPr kumimoji="1" lang="zh-CN" altLang="en-US" sz="1500" dirty="0">
                <a:solidFill>
                  <a:srgbClr val="FFFFFF"/>
                </a:solidFill>
              </a:rPr>
              <a:t>两个电负性相同的原子形成的共价键</a:t>
            </a:r>
            <a:endParaRPr kumimoji="1" lang="en-US" altLang="zh-CN" sz="1500" dirty="0">
              <a:solidFill>
                <a:srgbClr val="FFFFFF"/>
              </a:solidFill>
            </a:endParaRPr>
          </a:p>
          <a:p>
            <a:r>
              <a:rPr kumimoji="1" lang="zh-CN" altLang="en-US" sz="1500" dirty="0">
                <a:solidFill>
                  <a:srgbClr val="FFFFFF"/>
                </a:solidFill>
              </a:rPr>
              <a:t>极性共价键（</a:t>
            </a:r>
            <a:r>
              <a:rPr kumimoji="1" lang="en-US" altLang="zh-CN" sz="1500" dirty="0">
                <a:solidFill>
                  <a:srgbClr val="FFFFFF"/>
                </a:solidFill>
              </a:rPr>
              <a:t> polar</a:t>
            </a:r>
            <a:r>
              <a:rPr kumimoji="1" lang="zh-CN" altLang="en-US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>
                <a:solidFill>
                  <a:srgbClr val="FFFFFF"/>
                </a:solidFill>
              </a:rPr>
              <a:t>covalent</a:t>
            </a:r>
            <a:r>
              <a:rPr kumimoji="1" lang="zh-CN" altLang="en-US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>
                <a:solidFill>
                  <a:srgbClr val="FFFFFF"/>
                </a:solidFill>
              </a:rPr>
              <a:t>bond </a:t>
            </a:r>
            <a:r>
              <a:rPr kumimoji="1" lang="zh-CN" altLang="en-US" sz="1500" dirty="0">
                <a:solidFill>
                  <a:srgbClr val="FFFFFF"/>
                </a:solidFill>
              </a:rPr>
              <a:t>）</a:t>
            </a:r>
            <a:r>
              <a:rPr kumimoji="1" lang="en-US" altLang="zh-CN" sz="1500" dirty="0">
                <a:solidFill>
                  <a:srgbClr val="FFFFFF"/>
                </a:solidFill>
              </a:rPr>
              <a:t>—</a:t>
            </a:r>
            <a:r>
              <a:rPr kumimoji="1" lang="zh-CN" altLang="en-US" sz="1500" dirty="0">
                <a:solidFill>
                  <a:srgbClr val="FFFFFF"/>
                </a:solidFill>
              </a:rPr>
              <a:t>两个电负性不同的原子形成的共价键</a:t>
            </a:r>
            <a:r>
              <a:rPr kumimoji="1" lang="en-US" altLang="zh-CN" sz="1500" dirty="0">
                <a:solidFill>
                  <a:srgbClr val="FFFFFF"/>
                </a:solidFill>
              </a:rPr>
              <a:t>—</a:t>
            </a:r>
            <a:r>
              <a:rPr kumimoji="1" lang="zh-CN" altLang="en-US" sz="1500" dirty="0">
                <a:solidFill>
                  <a:srgbClr val="FFFFFF"/>
                </a:solidFill>
              </a:rPr>
              <a:t>电子偏向于电负性大的原子使其略微带负电</a:t>
            </a:r>
            <a:endParaRPr kumimoji="1" lang="en-US" altLang="zh-CN" sz="1500" dirty="0">
              <a:solidFill>
                <a:srgbClr val="FFFFFF"/>
              </a:solidFill>
            </a:endParaRPr>
          </a:p>
          <a:p>
            <a:r>
              <a:rPr kumimoji="1" lang="zh-CN" altLang="en-US" sz="1500" dirty="0">
                <a:solidFill>
                  <a:srgbClr val="FFFFFF"/>
                </a:solidFill>
              </a:rPr>
              <a:t>共价键强度弱于离子间</a:t>
            </a:r>
            <a:r>
              <a:rPr kumimoji="1" lang="en-US" altLang="zh-CN" sz="1500" dirty="0">
                <a:solidFill>
                  <a:srgbClr val="FFFFFF"/>
                </a:solidFill>
              </a:rPr>
              <a:t>—</a:t>
            </a:r>
            <a:r>
              <a:rPr kumimoji="1" lang="zh-CN" altLang="en-US" sz="1500" dirty="0">
                <a:solidFill>
                  <a:srgbClr val="FFFFFF"/>
                </a:solidFill>
              </a:rPr>
              <a:t>共用电子吸引力弱于库仑力</a:t>
            </a:r>
            <a:endParaRPr kumimoji="1" lang="en-US" altLang="zh-CN" sz="1500" dirty="0">
              <a:solidFill>
                <a:srgbClr val="FFFFFF"/>
              </a:solidFill>
            </a:endParaRPr>
          </a:p>
        </p:txBody>
      </p:sp>
      <p:pic>
        <p:nvPicPr>
          <p:cNvPr id="5" name="图片 4" descr="图片包含 气泡图&#10;&#10;描述已自动生成">
            <a:extLst>
              <a:ext uri="{FF2B5EF4-FFF2-40B4-BE49-F238E27FC236}">
                <a16:creationId xmlns:a16="http://schemas.microsoft.com/office/drawing/2014/main" id="{2CE5D6E3-6DA5-B84A-B74D-5CFBA16D8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815" y="0"/>
            <a:ext cx="5693952" cy="3487544"/>
          </a:xfrm>
          <a:prstGeom prst="rect">
            <a:avLst/>
          </a:prstGeom>
          <a:effectLst/>
        </p:spPr>
      </p:pic>
      <p:sp>
        <p:nvSpPr>
          <p:cNvPr id="6" name="矩形标注 5">
            <a:extLst>
              <a:ext uri="{FF2B5EF4-FFF2-40B4-BE49-F238E27FC236}">
                <a16:creationId xmlns:a16="http://schemas.microsoft.com/office/drawing/2014/main" id="{2B6D1F72-C3DF-3344-9DA6-4AE56A981B24}"/>
              </a:ext>
            </a:extLst>
          </p:cNvPr>
          <p:cNvSpPr/>
          <p:nvPr/>
        </p:nvSpPr>
        <p:spPr>
          <a:xfrm>
            <a:off x="6525491" y="1330036"/>
            <a:ext cx="686192" cy="413734"/>
          </a:xfrm>
          <a:prstGeom prst="wedgeRectCallout">
            <a:avLst>
              <a:gd name="adj1" fmla="val -22622"/>
              <a:gd name="adj2" fmla="val 937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/>
              <a:t>质子间排斥力</a:t>
            </a:r>
          </a:p>
        </p:txBody>
      </p:sp>
      <p:sp>
        <p:nvSpPr>
          <p:cNvPr id="11" name="矩形标注 10">
            <a:extLst>
              <a:ext uri="{FF2B5EF4-FFF2-40B4-BE49-F238E27FC236}">
                <a16:creationId xmlns:a16="http://schemas.microsoft.com/office/drawing/2014/main" id="{D2542097-D737-664D-93DE-2CD1F873EB7C}"/>
              </a:ext>
            </a:extLst>
          </p:cNvPr>
          <p:cNvSpPr/>
          <p:nvPr/>
        </p:nvSpPr>
        <p:spPr>
          <a:xfrm>
            <a:off x="7548167" y="1330036"/>
            <a:ext cx="686192" cy="413734"/>
          </a:xfrm>
          <a:prstGeom prst="wedgeRectCallout">
            <a:avLst>
              <a:gd name="adj1" fmla="val -22622"/>
              <a:gd name="adj2" fmla="val 937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/>
              <a:t>电子间排斥力</a:t>
            </a:r>
          </a:p>
        </p:txBody>
      </p:sp>
      <p:sp>
        <p:nvSpPr>
          <p:cNvPr id="15" name="矩形标注 14">
            <a:extLst>
              <a:ext uri="{FF2B5EF4-FFF2-40B4-BE49-F238E27FC236}">
                <a16:creationId xmlns:a16="http://schemas.microsoft.com/office/drawing/2014/main" id="{157BACE4-C9B3-F644-81FE-5FC4F31A7804}"/>
              </a:ext>
            </a:extLst>
          </p:cNvPr>
          <p:cNvSpPr/>
          <p:nvPr/>
        </p:nvSpPr>
        <p:spPr>
          <a:xfrm>
            <a:off x="7833558" y="2408790"/>
            <a:ext cx="1539041" cy="413734"/>
          </a:xfrm>
          <a:prstGeom prst="wedgeRectCallout">
            <a:avLst>
              <a:gd name="adj1" fmla="val -82204"/>
              <a:gd name="adj2" fmla="val 2470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/>
              <a:t>质子</a:t>
            </a:r>
            <a:r>
              <a:rPr kumimoji="1" lang="en-US" altLang="zh-CN" sz="1200" dirty="0"/>
              <a:t>-</a:t>
            </a:r>
            <a:r>
              <a:rPr kumimoji="1" lang="zh-CN" altLang="en-US" sz="1200" dirty="0"/>
              <a:t>电子间吸引力</a:t>
            </a:r>
          </a:p>
        </p:txBody>
      </p:sp>
      <p:sp>
        <p:nvSpPr>
          <p:cNvPr id="17" name="矩形标注 16">
            <a:extLst>
              <a:ext uri="{FF2B5EF4-FFF2-40B4-BE49-F238E27FC236}">
                <a16:creationId xmlns:a16="http://schemas.microsoft.com/office/drawing/2014/main" id="{4A6A8C82-4310-D04C-8810-14C6F7B1AE18}"/>
              </a:ext>
            </a:extLst>
          </p:cNvPr>
          <p:cNvSpPr/>
          <p:nvPr/>
        </p:nvSpPr>
        <p:spPr>
          <a:xfrm>
            <a:off x="10035956" y="896110"/>
            <a:ext cx="803709" cy="413734"/>
          </a:xfrm>
          <a:prstGeom prst="wedgeRectCallout">
            <a:avLst>
              <a:gd name="adj1" fmla="val -22622"/>
              <a:gd name="adj2" fmla="val 937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/>
              <a:t>无吸引力</a:t>
            </a:r>
          </a:p>
        </p:txBody>
      </p:sp>
      <p:pic>
        <p:nvPicPr>
          <p:cNvPr id="18" name="图片 17" descr="图示, 示意图&#10;&#10;描述已自动生成">
            <a:extLst>
              <a:ext uri="{FF2B5EF4-FFF2-40B4-BE49-F238E27FC236}">
                <a16:creationId xmlns:a16="http://schemas.microsoft.com/office/drawing/2014/main" id="{46AFC204-C1F5-F44E-A706-969F2E37C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311" y="3861844"/>
            <a:ext cx="2467289" cy="180702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416F2DF-E91E-5A40-A60C-34491C340594}"/>
              </a:ext>
            </a:extLst>
          </p:cNvPr>
          <p:cNvSpPr txBox="1"/>
          <p:nvPr/>
        </p:nvSpPr>
        <p:spPr>
          <a:xfrm>
            <a:off x="9082141" y="5668874"/>
            <a:ext cx="181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极性共价键</a:t>
            </a:r>
          </a:p>
        </p:txBody>
      </p:sp>
      <p:pic>
        <p:nvPicPr>
          <p:cNvPr id="21" name="图片 20" descr="图表&#10;&#10;中度可信度描述已自动生成">
            <a:extLst>
              <a:ext uri="{FF2B5EF4-FFF2-40B4-BE49-F238E27FC236}">
                <a16:creationId xmlns:a16="http://schemas.microsoft.com/office/drawing/2014/main" id="{142ACEF7-8185-EE45-8D83-A2F28C488B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993"/>
          <a:stretch/>
        </p:blipFill>
        <p:spPr>
          <a:xfrm>
            <a:off x="5541897" y="3738504"/>
            <a:ext cx="2359518" cy="1752827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5DD2AE3-D2B2-1C4C-B6E9-743E321585FC}"/>
              </a:ext>
            </a:extLst>
          </p:cNvPr>
          <p:cNvSpPr txBox="1"/>
          <p:nvPr/>
        </p:nvSpPr>
        <p:spPr>
          <a:xfrm>
            <a:off x="5541897" y="5668874"/>
            <a:ext cx="234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非极性共价键</a:t>
            </a:r>
          </a:p>
        </p:txBody>
      </p:sp>
      <p:pic>
        <p:nvPicPr>
          <p:cNvPr id="24" name="音频 23">
            <a:hlinkClick r:id="" action="ppaction://media"/>
            <a:extLst>
              <a:ext uri="{FF2B5EF4-FFF2-40B4-BE49-F238E27FC236}">
                <a16:creationId xmlns:a16="http://schemas.microsoft.com/office/drawing/2014/main" id="{5EBA08CE-1910-6641-9A9E-D89CB6343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26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38989"/>
    </mc:Choice>
    <mc:Fallback xmlns="">
      <p:transition spd="slow" advTm="43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2A76627-61A7-FC49-8C3E-5E032863F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84" y="228598"/>
            <a:ext cx="3108626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4400" dirty="0">
                <a:solidFill>
                  <a:srgbClr val="EBEBEB"/>
                </a:solidFill>
              </a:rPr>
              <a:t>极性</a:t>
            </a:r>
            <a:r>
              <a:rPr kumimoji="1" lang="en-US" altLang="zh-CN" sz="4400" dirty="0">
                <a:solidFill>
                  <a:srgbClr val="EBEBEB"/>
                </a:solidFill>
              </a:rPr>
              <a:t>—polarity</a:t>
            </a:r>
            <a:endParaRPr kumimoji="1" lang="zh-CN" altLang="en-US" sz="44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0583B16-9FCE-EC41-A2B0-66116BB7AF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6284" y="1954640"/>
                <a:ext cx="3108626" cy="4622069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极性分子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电荷分布不均匀的分子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极性分子存在偶极矩（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dipole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moment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正负电荷的中心间的距离和电荷的乘积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有极性键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极性化合物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空间结构决定分子极性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对称结构无极性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虽有极性键</m:t>
                    </m:r>
                    <m:r>
                      <a:rPr kumimoji="1" lang="zh-CN" altLang="en-US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，</m:t>
                    </m:r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但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为非极性分子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0583B16-9FCE-EC41-A2B0-66116BB7AF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6284" y="1954640"/>
                <a:ext cx="3108626" cy="4622069"/>
              </a:xfrm>
              <a:blipFill>
                <a:blip r:embed="rId4"/>
                <a:stretch>
                  <a:fillRect l="-813" t="-1099" r="-1626" b="-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9DC37A62-C66A-5F44-BC26-73231A0AC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302" y="228598"/>
            <a:ext cx="2668106" cy="2438401"/>
          </a:xfrm>
          <a:prstGeom prst="rect">
            <a:avLst/>
          </a:prstGeom>
          <a:effectLst/>
        </p:spPr>
      </p:pic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30E4EEC0-A89E-4F4C-B8C7-D87A3BD8E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980" y="2504996"/>
            <a:ext cx="2652428" cy="2409289"/>
          </a:xfrm>
          <a:prstGeom prst="rect">
            <a:avLst/>
          </a:prstGeom>
        </p:spPr>
      </p:pic>
      <p:pic>
        <p:nvPicPr>
          <p:cNvPr id="9" name="图片 8" descr="图片包含 游戏机, 台球, 桌子, 房间&#10;&#10;描述已自动生成">
            <a:extLst>
              <a:ext uri="{FF2B5EF4-FFF2-40B4-BE49-F238E27FC236}">
                <a16:creationId xmlns:a16="http://schemas.microsoft.com/office/drawing/2014/main" id="{B559BA55-7F54-F546-B8D4-B50709F96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0194" y="5119370"/>
            <a:ext cx="2286000" cy="12827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F44EB63-8AEC-8641-8397-2721F9DA9E04}"/>
              </a:ext>
            </a:extLst>
          </p:cNvPr>
          <p:cNvSpPr txBox="1"/>
          <p:nvPr/>
        </p:nvSpPr>
        <p:spPr>
          <a:xfrm>
            <a:off x="7782608" y="1208489"/>
            <a:ext cx="286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水分子存在偶极矩，因此是极性分子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0619C47-9522-AE49-B2CB-F89205E93037}"/>
              </a:ext>
            </a:extLst>
          </p:cNvPr>
          <p:cNvSpPr txBox="1"/>
          <p:nvPr/>
        </p:nvSpPr>
        <p:spPr>
          <a:xfrm>
            <a:off x="7700022" y="3386474"/>
            <a:ext cx="245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氨气分子存在偶极矩，因此同样是极性分子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8772C23-293C-2347-849D-68AA57726AC1}"/>
              </a:ext>
            </a:extLst>
          </p:cNvPr>
          <p:cNvSpPr txBox="1"/>
          <p:nvPr/>
        </p:nvSpPr>
        <p:spPr>
          <a:xfrm>
            <a:off x="7782608" y="5410200"/>
            <a:ext cx="2358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二氧化碳分子呈直线型，正负电荷中心重合，没有偶极矩，因此是非极性分子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F7D985DE-5808-7D4E-8414-70D3F11B4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74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9496"/>
    </mc:Choice>
    <mc:Fallback xmlns="">
      <p:transition spd="slow" advTm="259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D554A-A97C-1141-87F4-BBEA70FE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kumimoji="1" lang="zh-CN" altLang="en-US" sz="4400" dirty="0"/>
              <a:t>键的性质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BE42B4-1EF3-2349-9AD7-44FEE1E4F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661" y="0"/>
            <a:ext cx="5163227" cy="1679757"/>
          </a:xfrm>
          <a:prstGeom prst="rect">
            <a:avLst/>
          </a:prstGeom>
          <a:effectLst/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6C30AD-61C0-014F-BC3B-1ABDFF3D2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46" y="1331259"/>
            <a:ext cx="4165146" cy="4195481"/>
          </a:xfrm>
        </p:spPr>
        <p:txBody>
          <a:bodyPr>
            <a:normAutofit/>
          </a:bodyPr>
          <a:lstStyle/>
          <a:p>
            <a:r>
              <a:rPr kumimoji="1" lang="en-US" altLang="zh-CN" sz="2800" dirty="0"/>
              <a:t>Sigma</a:t>
            </a:r>
            <a:r>
              <a:rPr kumimoji="1" lang="zh-CN" altLang="en-US" sz="2800" dirty="0"/>
              <a:t>键（</a:t>
            </a:r>
            <a:r>
              <a:rPr lang="el-GR" altLang="zh-CN" sz="2800" dirty="0"/>
              <a:t>σ </a:t>
            </a:r>
            <a:r>
              <a:rPr kumimoji="1" lang="zh-CN" altLang="en-US" sz="2800" dirty="0"/>
              <a:t>）</a:t>
            </a:r>
            <a:r>
              <a:rPr kumimoji="1" lang="en-US" altLang="zh-CN" sz="2800" dirty="0"/>
              <a:t>—</a:t>
            </a:r>
            <a:r>
              <a:rPr kumimoji="1" lang="zh-CN" altLang="en-US" sz="2800" dirty="0"/>
              <a:t>“头碰头”重叠而成；</a:t>
            </a:r>
            <a:r>
              <a:rPr kumimoji="1" lang="en-US" altLang="zh-CN" sz="2800" dirty="0"/>
              <a:t>s-s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sigma</a:t>
            </a:r>
            <a:r>
              <a:rPr kumimoji="1" lang="zh-CN" altLang="en-US" sz="2800" dirty="0"/>
              <a:t>键，</a:t>
            </a:r>
            <a:r>
              <a:rPr kumimoji="1" lang="en-US" altLang="zh-CN" sz="2800" dirty="0"/>
              <a:t>s-p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sigma</a:t>
            </a:r>
            <a:r>
              <a:rPr kumimoji="1" lang="zh-CN" altLang="en-US" sz="2800" dirty="0"/>
              <a:t>键， </a:t>
            </a:r>
            <a:r>
              <a:rPr kumimoji="1" lang="en-US" altLang="zh-CN" sz="2800" dirty="0"/>
              <a:t>p-p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sigma</a:t>
            </a:r>
            <a:r>
              <a:rPr kumimoji="1" lang="zh-CN" altLang="en-US" sz="2800" dirty="0"/>
              <a:t>键</a:t>
            </a:r>
            <a:endParaRPr kumimoji="1" lang="en-US" altLang="zh-CN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9E6EA7-145C-DC49-B388-9B4D72AA6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8220" y="2159841"/>
            <a:ext cx="5449471" cy="2011935"/>
          </a:xfrm>
          <a:prstGeom prst="rect">
            <a:avLst/>
          </a:prstGeom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0012C1-E297-8441-A9F5-4D0C29850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5611" y="4715171"/>
            <a:ext cx="5567761" cy="1616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781BB76-6B04-7242-B3AF-8C0CDE12982A}"/>
                  </a:ext>
                </a:extLst>
              </p:cNvPr>
              <p:cNvSpPr txBox="1"/>
              <p:nvPr/>
            </p:nvSpPr>
            <p:spPr>
              <a:xfrm>
                <a:off x="7756071" y="6290832"/>
                <a:ext cx="26863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781BB76-6B04-7242-B3AF-8C0CDE129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071" y="6290832"/>
                <a:ext cx="268637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898E461-9820-6C42-9689-9935B0BE6FFF}"/>
                  </a:ext>
                </a:extLst>
              </p:cNvPr>
              <p:cNvSpPr txBox="1"/>
              <p:nvPr/>
            </p:nvSpPr>
            <p:spPr>
              <a:xfrm>
                <a:off x="7756071" y="4201959"/>
                <a:ext cx="26863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𝐻𝐶𝑙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898E461-9820-6C42-9689-9935B0BE6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071" y="4201959"/>
                <a:ext cx="268637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81D5FDC-56D1-5846-B411-219D44B0FA34}"/>
                  </a:ext>
                </a:extLst>
              </p:cNvPr>
              <p:cNvSpPr txBox="1"/>
              <p:nvPr/>
            </p:nvSpPr>
            <p:spPr>
              <a:xfrm>
                <a:off x="7908471" y="2005648"/>
                <a:ext cx="26863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81D5FDC-56D1-5846-B411-219D44B0F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471" y="2005648"/>
                <a:ext cx="268637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 descr="猫躺在报纸上&#10;&#10;描述已自动生成">
            <a:extLst>
              <a:ext uri="{FF2B5EF4-FFF2-40B4-BE49-F238E27FC236}">
                <a16:creationId xmlns:a16="http://schemas.microsoft.com/office/drawing/2014/main" id="{BCD7ADCE-D097-FC45-8857-7C989EDD6D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8859" y="3269056"/>
            <a:ext cx="3359389" cy="3359389"/>
          </a:xfrm>
          <a:prstGeom prst="rect">
            <a:avLst/>
          </a:prstGeom>
        </p:spPr>
      </p:pic>
      <p:pic>
        <p:nvPicPr>
          <p:cNvPr id="15" name="音频 14">
            <a:hlinkClick r:id="" action="ppaction://media"/>
            <a:extLst>
              <a:ext uri="{FF2B5EF4-FFF2-40B4-BE49-F238E27FC236}">
                <a16:creationId xmlns:a16="http://schemas.microsoft.com/office/drawing/2014/main" id="{A1962D85-484D-5244-8D22-E2579D4F31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58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519"/>
    </mc:Choice>
    <mc:Fallback xmlns="">
      <p:transition spd="slow" advTm="19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B13FF8-2B3C-4BC1-B3E4-254B3F8C3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4E55312-2048-8D4B-8255-E2738B195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86" y="-1654277"/>
            <a:ext cx="3116690" cy="5594554"/>
          </a:xfrm>
        </p:spPr>
        <p:txBody>
          <a:bodyPr anchor="ctr">
            <a:normAutofit/>
          </a:bodyPr>
          <a:lstStyle/>
          <a:p>
            <a:r>
              <a:rPr kumimoji="1" lang="zh-CN" altLang="en-US" sz="4800" dirty="0">
                <a:solidFill>
                  <a:srgbClr val="EBEBEB"/>
                </a:solidFill>
              </a:rPr>
              <a:t>键的性质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9C1207E-FFD8-4821-AFE6-71C724360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B199503-2632-490F-8EB2-759D88708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1C7CB4-0228-486A-931A-262ABB67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D7B027A-5228-5D4E-9A91-AFF9C08CE8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4033" y="2794607"/>
                <a:ext cx="3116690" cy="188514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kumimoji="1" lang="zh-CN" altLang="en-US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zh-CN" altLang="en-US" dirty="0">
                    <a:solidFill>
                      <a:schemeClr val="bg2"/>
                    </a:solidFill>
                  </a:rPr>
                  <a:t>键</a:t>
                </a:r>
                <a:r>
                  <a:rPr kumimoji="1" lang="en-US" altLang="zh-CN" dirty="0">
                    <a:solidFill>
                      <a:schemeClr val="bg2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chemeClr val="bg2"/>
                    </a:solidFill>
                  </a:rPr>
                  <a:t>“肩并肩”，平行的</a:t>
                </a:r>
                <a:r>
                  <a:rPr kumimoji="1" lang="en-US" altLang="zh-CN" dirty="0">
                    <a:solidFill>
                      <a:schemeClr val="bg2"/>
                    </a:solidFill>
                  </a:rPr>
                  <a:t>p</a:t>
                </a:r>
                <a:r>
                  <a:rPr kumimoji="1" lang="zh-CN" altLang="en-US" dirty="0">
                    <a:solidFill>
                      <a:schemeClr val="bg2"/>
                    </a:solidFill>
                  </a:rPr>
                  <a:t>轨道重叠而成</a:t>
                </a:r>
                <a:endParaRPr kumimoji="1" lang="en-US" altLang="zh-CN" dirty="0">
                  <a:solidFill>
                    <a:schemeClr val="bg2"/>
                  </a:solidFill>
                </a:endParaRPr>
              </a:p>
              <a:p>
                <a:r>
                  <a:rPr kumimoji="1" lang="zh-CN" altLang="en-US" dirty="0">
                    <a:solidFill>
                      <a:schemeClr val="bg2"/>
                    </a:solidFill>
                  </a:rPr>
                  <a:t>稳定性弱于</a:t>
                </a:r>
                <a:r>
                  <a:rPr kumimoji="1" lang="en-US" altLang="zh-CN" dirty="0">
                    <a:solidFill>
                      <a:schemeClr val="bg2"/>
                    </a:solidFill>
                  </a:rPr>
                  <a:t>sigma</a:t>
                </a:r>
                <a:r>
                  <a:rPr kumimoji="1" lang="zh-CN" altLang="en-US" dirty="0">
                    <a:solidFill>
                      <a:schemeClr val="bg2"/>
                    </a:solidFill>
                  </a:rPr>
                  <a:t>键</a:t>
                </a:r>
                <a:r>
                  <a:rPr kumimoji="1" lang="en-US" altLang="zh-CN" dirty="0">
                    <a:solidFill>
                      <a:schemeClr val="bg2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chemeClr val="bg2"/>
                    </a:solidFill>
                  </a:rPr>
                  <a:t>重叠程度小</a:t>
                </a:r>
                <a:endParaRPr kumimoji="1" lang="en-US" altLang="zh-CN" dirty="0">
                  <a:solidFill>
                    <a:schemeClr val="bg2"/>
                  </a:solidFill>
                </a:endParaRPr>
              </a:p>
              <a:p>
                <a:endParaRPr kumimoji="1" lang="zh-CN" alt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D7B027A-5228-5D4E-9A91-AFF9C08CE8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033" y="2794607"/>
                <a:ext cx="3116690" cy="1885146"/>
              </a:xfrm>
              <a:blipFill>
                <a:blip r:embed="rId4"/>
                <a:stretch>
                  <a:fillRect l="-405" t="-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C4B4D13-284C-7D42-BC24-651C1ABBA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267" y="3737180"/>
            <a:ext cx="6495847" cy="2501506"/>
          </a:xfrm>
          <a:prstGeom prst="rect">
            <a:avLst/>
          </a:prstGeom>
          <a:effectLst/>
        </p:spPr>
      </p:pic>
      <p:pic>
        <p:nvPicPr>
          <p:cNvPr id="8" name="图片 7" descr="卡通人物&#10;&#10;描述已自动生成">
            <a:extLst>
              <a:ext uri="{FF2B5EF4-FFF2-40B4-BE49-F238E27FC236}">
                <a16:creationId xmlns:a16="http://schemas.microsoft.com/office/drawing/2014/main" id="{C8AE2E49-9BA4-B14B-807B-3405AC2DD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2755" y="206651"/>
            <a:ext cx="3323878" cy="332387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3140955-4D77-6841-9779-99A6F7EFA629}"/>
              </a:ext>
            </a:extLst>
          </p:cNvPr>
          <p:cNvSpPr txBox="1"/>
          <p:nvPr/>
        </p:nvSpPr>
        <p:spPr>
          <a:xfrm>
            <a:off x="8919833" y="1683924"/>
            <a:ext cx="266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肩碰肩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910CC34D-E9E0-3B4D-9FA6-9721CB485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96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3142"/>
    </mc:Choice>
    <mc:Fallback xmlns="">
      <p:transition spd="slow" advTm="63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249DE1-4289-C84A-A617-B05C0C9CF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07" y="-150875"/>
            <a:ext cx="3105075" cy="1444750"/>
          </a:xfrm>
        </p:spPr>
        <p:txBody>
          <a:bodyPr anchor="b">
            <a:normAutofit/>
          </a:bodyPr>
          <a:lstStyle/>
          <a:p>
            <a:r>
              <a:rPr kumimoji="1" lang="zh-CN" altLang="en-US" sz="4800" dirty="0"/>
              <a:t>键的性质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073EE4-EB60-444A-A7EA-82035FCDE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86AD7ABD-24C8-4B21-A948-ABC2F8C7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3082B3-0202-4A7D-A42B-721E4CE9E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59E3C9-B1EC-894A-95E6-268A1D7E5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24" y="1854820"/>
            <a:ext cx="3104751" cy="293130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dirty="0"/>
              <a:t>单键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用一根横线表示，共用一对电子（两个电子），由一个</a:t>
            </a:r>
            <a:r>
              <a:rPr kumimoji="1" lang="en-US" altLang="zh-CN" dirty="0"/>
              <a:t>sigma</a:t>
            </a:r>
            <a:r>
              <a:rPr kumimoji="1" lang="zh-CN" altLang="en-US" dirty="0"/>
              <a:t>键组成，长度最长，能量最低，可旋转</a:t>
            </a:r>
            <a:endParaRPr kumimoji="1" lang="en-US" altLang="zh-CN" dirty="0"/>
          </a:p>
          <a:p>
            <a:pPr>
              <a:lnSpc>
                <a:spcPct val="90000"/>
              </a:lnSpc>
            </a:pPr>
            <a:r>
              <a:rPr kumimoji="1" lang="zh-CN" altLang="en-US" dirty="0"/>
              <a:t>双键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用平行的一对横线表示，共用两对电子，由一个</a:t>
            </a:r>
            <a:r>
              <a:rPr kumimoji="1" lang="en-US" altLang="zh-CN" dirty="0"/>
              <a:t>sigma</a:t>
            </a:r>
            <a:r>
              <a:rPr kumimoji="1" lang="zh-CN" altLang="en-US" dirty="0"/>
              <a:t>和一个𝜋键组成，长度中等，能量中等，不可旋转</a:t>
            </a:r>
            <a:endParaRPr kumimoji="1" lang="en-US" altLang="zh-CN" dirty="0"/>
          </a:p>
          <a:p>
            <a:pPr>
              <a:lnSpc>
                <a:spcPct val="90000"/>
              </a:lnSpc>
            </a:pPr>
            <a:r>
              <a:rPr kumimoji="1" lang="zh-CN" altLang="en-US" dirty="0"/>
              <a:t>三键（叁键）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用三条相互平行的横线表示，共用三对电子，由一个</a:t>
            </a:r>
            <a:r>
              <a:rPr kumimoji="1" lang="en-US" altLang="zh-CN" dirty="0"/>
              <a:t>sigma</a:t>
            </a:r>
            <a:r>
              <a:rPr kumimoji="1" lang="zh-CN" altLang="en-US" dirty="0"/>
              <a:t>和两个𝜋键组成，长度最短，能量最大，不可旋转</a:t>
            </a:r>
            <a:endParaRPr kumimoji="1" lang="en-US" altLang="zh-CN" dirty="0"/>
          </a:p>
          <a:p>
            <a:pPr>
              <a:lnSpc>
                <a:spcPct val="90000"/>
              </a:lnSpc>
            </a:pPr>
            <a:endParaRPr kumimoji="1" lang="en-US" altLang="zh-CN" dirty="0"/>
          </a:p>
          <a:p>
            <a:pPr>
              <a:lnSpc>
                <a:spcPct val="90000"/>
              </a:lnSpc>
            </a:pPr>
            <a:endParaRPr kumimoji="1" lang="zh-CN" altLang="en-US" dirty="0"/>
          </a:p>
        </p:txBody>
      </p:sp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id="{7FCDD37A-B7F7-BA42-8AED-13C1067AC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296" y="4637314"/>
            <a:ext cx="3614009" cy="2114194"/>
          </a:xfrm>
          <a:prstGeom prst="rect">
            <a:avLst/>
          </a:prstGeom>
          <a:effectLst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3B9F83A-8AFA-E143-80B1-0E4ED9D2E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769" y="106492"/>
            <a:ext cx="3148022" cy="1715671"/>
          </a:xfrm>
          <a:prstGeom prst="rect">
            <a:avLst/>
          </a:prstGeom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725A9D9-4A19-8145-B5C3-CE27AB178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555" y="1979064"/>
            <a:ext cx="3148022" cy="23610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3C93F27-08D1-9742-9314-45C8ADD624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6502" y="97608"/>
            <a:ext cx="1582620" cy="12090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AA057F8-7F86-0341-AFA9-769A64D09EE1}"/>
              </a:ext>
            </a:extLst>
          </p:cNvPr>
          <p:cNvSpPr txBox="1"/>
          <p:nvPr/>
        </p:nvSpPr>
        <p:spPr>
          <a:xfrm>
            <a:off x="9479586" y="1436914"/>
            <a:ext cx="244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2"/>
                </a:solidFill>
              </a:rPr>
              <a:t>乙烷中的碳碳单键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537B139-FB3C-8047-9086-18BE6AD15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6092" y="2256280"/>
            <a:ext cx="1403440" cy="132261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A6F6C77-D706-994A-B0E6-AE53B5ED59D6}"/>
              </a:ext>
            </a:extLst>
          </p:cNvPr>
          <p:cNvSpPr txBox="1"/>
          <p:nvPr/>
        </p:nvSpPr>
        <p:spPr>
          <a:xfrm>
            <a:off x="9479586" y="3844262"/>
            <a:ext cx="232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2"/>
                </a:solidFill>
              </a:rPr>
              <a:t>乙烯中的碳碳双键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7CB9E14-6C91-E04F-BB24-4339232739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079" t="18607" r="14914" b="59471"/>
          <a:stretch/>
        </p:blipFill>
        <p:spPr>
          <a:xfrm>
            <a:off x="9479586" y="4931640"/>
            <a:ext cx="1841952" cy="60415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83CBCDA8-D147-8349-97AD-4ACD63BF3162}"/>
              </a:ext>
            </a:extLst>
          </p:cNvPr>
          <p:cNvSpPr txBox="1"/>
          <p:nvPr/>
        </p:nvSpPr>
        <p:spPr>
          <a:xfrm>
            <a:off x="9479586" y="5927271"/>
            <a:ext cx="201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2"/>
                </a:solidFill>
              </a:rPr>
              <a:t>氮气中的三键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4251606C-8C5D-3548-9A10-6670D0B99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8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21"/>
    </mc:Choice>
    <mc:Fallback xmlns="">
      <p:transition spd="slow" advTm="30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4636</TotalTime>
  <Words>1378</Words>
  <Application>Microsoft Macintosh PowerPoint</Application>
  <PresentationFormat>宽屏</PresentationFormat>
  <Paragraphs>126</Paragraphs>
  <Slides>18</Slides>
  <Notes>0</Notes>
  <HiddenSlides>0</HiddenSlides>
  <MMClips>18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3" baseType="lpstr">
      <vt:lpstr>Arial</vt:lpstr>
      <vt:lpstr>Cambria Math</vt:lpstr>
      <vt:lpstr>Century Gothic</vt:lpstr>
      <vt:lpstr>Wingdings 3</vt:lpstr>
      <vt:lpstr>离子</vt:lpstr>
      <vt:lpstr>第四节—化学键</vt:lpstr>
      <vt:lpstr>离子键—ionic bonding</vt:lpstr>
      <vt:lpstr>库仑力—Coulomb force</vt:lpstr>
      <vt:lpstr>金属键—metallic bonding</vt:lpstr>
      <vt:lpstr>共价键—covalent bonding</vt:lpstr>
      <vt:lpstr>极性—polarity</vt:lpstr>
      <vt:lpstr>键的性质</vt:lpstr>
      <vt:lpstr>键的性质</vt:lpstr>
      <vt:lpstr>键的性质</vt:lpstr>
      <vt:lpstr>Network covalent bond </vt:lpstr>
      <vt:lpstr>分子间作用力（intermolecular force）—偶极-偶极作用力（dipole- dipole force）</vt:lpstr>
      <vt:lpstr>分子间作用力（intermolecular force）—氢键（hydrogen bond）</vt:lpstr>
      <vt:lpstr>分子间作用力（intermolecular force）—伦敦色散力（London dispersion force）</vt:lpstr>
      <vt:lpstr>分子间作用力（intermolecular force）—偶极矩间诱导力（dipole- induced force）</vt:lpstr>
      <vt:lpstr>分子间作用力（intermolecular force）—离子偶极力（ion-dipole force）</vt:lpstr>
      <vt:lpstr>PowerPoint 演示文稿</vt:lpstr>
      <vt:lpstr>Practice 1</vt:lpstr>
      <vt:lpstr>Practice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第四节—化学键</dc:title>
  <dc:creator>Qi Gareth</dc:creator>
  <cp:lastModifiedBy>Qi Gareth</cp:lastModifiedBy>
  <cp:revision>41</cp:revision>
  <dcterms:created xsi:type="dcterms:W3CDTF">2021-07-14T06:03:02Z</dcterms:created>
  <dcterms:modified xsi:type="dcterms:W3CDTF">2021-08-24T12:32:15Z</dcterms:modified>
</cp:coreProperties>
</file>