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329" r:id="rId3"/>
    <p:sldId id="333" r:id="rId4"/>
    <p:sldId id="331" r:id="rId5"/>
    <p:sldId id="291" r:id="rId6"/>
    <p:sldId id="332" r:id="rId7"/>
    <p:sldId id="314" r:id="rId8"/>
    <p:sldId id="334" r:id="rId9"/>
    <p:sldId id="307" r:id="rId10"/>
    <p:sldId id="317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390EF0"/>
    <a:srgbClr val="FFFF99"/>
    <a:srgbClr val="FFFF00"/>
    <a:srgbClr val="414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76471" autoAdjust="0"/>
  </p:normalViewPr>
  <p:slideViewPr>
    <p:cSldViewPr>
      <p:cViewPr varScale="1">
        <p:scale>
          <a:sx n="66" d="100"/>
          <a:sy n="66" d="100"/>
        </p:scale>
        <p:origin x="19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C672D-3C08-4A87-B11E-F2B3608DE061}" type="datetimeFigureOut">
              <a:rPr lang="zh-CN" altLang="en-US" smtClean="0"/>
              <a:pPr/>
              <a:t>2019/5/25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DDC15-342A-46CF-8316-9D34BC3A3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23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9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527C-4EF6-4313-BE60-9F689F4C3EF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2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播放视频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0’44”-2’18’’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655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527C-4EF6-4313-BE60-9F689F4C3EF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2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93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42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872E95-8AE7-4606-8FF7-119EF9A79CF8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649E-FB69-46AC-94F4-2825E88BE932}" type="datetimeFigureOut">
              <a:rPr lang="zh-CN" altLang="en-US" smtClean="0"/>
              <a:pPr/>
              <a:t>2019/5/25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jpeg"/><Relationship Id="rId4" Type="http://schemas.openxmlformats.org/officeDocument/2006/relationships/hyperlink" Target="&#30740;&#31350;&#24433;&#21709;&#24179;&#34892;&#26495;&#30005;&#23481;&#22120;&#30005;&#23481;&#30340;&#22240;&#32032;_&#26631;&#28165;.flv" TargetMode="External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6" name="Picture 6" descr="https://timgsa.baidu.com/timg?image&amp;quality=80&amp;size=b9999_10000&amp;sec=1493476836254&amp;di=df573036886f4ec82236dafb67dd1eff&amp;imgtype=0&amp;src=http%3A%2F%2Fimg8.zol.com.cn%2Fbbs%2Fupload%2F16085%2F16084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00164" y="-857280"/>
            <a:ext cx="11430000" cy="8029575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406" y="4158208"/>
            <a:ext cx="9036000" cy="99898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§8   </a:t>
            </a: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静电场 </a:t>
            </a: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(Electric Field)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58" y="5517232"/>
            <a:ext cx="8350250" cy="792088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4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8.5</a:t>
            </a:r>
            <a:r>
              <a:rPr lang="zh-CN" altLang="en-US" sz="4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电容器的电容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 txBox="1">
            <a:spLocks noRot="1" noChangeArrowheads="1"/>
          </p:cNvSpPr>
          <p:nvPr/>
        </p:nvSpPr>
        <p:spPr>
          <a:xfrm>
            <a:off x="289918" y="539090"/>
            <a:ext cx="2481882" cy="430887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电容 </a:t>
            </a:r>
            <a:r>
              <a:rPr kumimoji="0" lang="en-US" altLang="zh-CN" sz="2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(Capacitance)</a:t>
            </a:r>
            <a:endParaRPr kumimoji="0" lang="zh-CN" altLang="en-US" sz="2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27" name="Rectangle 3"/>
          <p:cNvSpPr txBox="1">
            <a:spLocks noRot="1" noChangeArrowheads="1"/>
          </p:cNvSpPr>
          <p:nvPr/>
        </p:nvSpPr>
        <p:spPr>
          <a:xfrm>
            <a:off x="284178" y="1099708"/>
            <a:ext cx="5073640" cy="48918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物理意义：描述电容器</a:t>
            </a:r>
            <a:r>
              <a:rPr lang="zh-CN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储存电荷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的本领</a:t>
            </a:r>
            <a:endParaRPr lang="en-US" altLang="zh-CN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3"/>
          <p:cNvSpPr txBox="1">
            <a:spLocks noRot="1" noChangeArrowheads="1"/>
          </p:cNvSpPr>
          <p:nvPr/>
        </p:nvSpPr>
        <p:spPr>
          <a:xfrm>
            <a:off x="306546" y="2654068"/>
            <a:ext cx="1407934" cy="47214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定义式：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3"/>
          <p:cNvSpPr txBox="1">
            <a:spLocks noRot="1" noChangeArrowheads="1"/>
          </p:cNvSpPr>
          <p:nvPr/>
        </p:nvSpPr>
        <p:spPr>
          <a:xfrm>
            <a:off x="307492" y="3511324"/>
            <a:ext cx="1478426" cy="48918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30" name="Rectangle 3"/>
          <p:cNvSpPr txBox="1">
            <a:spLocks noRot="1" noChangeArrowheads="1"/>
          </p:cNvSpPr>
          <p:nvPr/>
        </p:nvSpPr>
        <p:spPr>
          <a:xfrm>
            <a:off x="3286116" y="3511324"/>
            <a:ext cx="1357322" cy="42862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μF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pF </a:t>
            </a:r>
          </a:p>
        </p:txBody>
      </p:sp>
      <p:grpSp>
        <p:nvGrpSpPr>
          <p:cNvPr id="31" name="组合 143"/>
          <p:cNvGrpSpPr/>
          <p:nvPr/>
        </p:nvGrpSpPr>
        <p:grpSpPr>
          <a:xfrm>
            <a:off x="1643042" y="2697587"/>
            <a:ext cx="864000" cy="604273"/>
            <a:chOff x="2812496" y="3979514"/>
            <a:chExt cx="864000" cy="604273"/>
          </a:xfrm>
        </p:grpSpPr>
        <p:sp>
          <p:nvSpPr>
            <p:cNvPr id="32" name="矩形 31"/>
            <p:cNvSpPr/>
            <p:nvPr/>
          </p:nvSpPr>
          <p:spPr>
            <a:xfrm>
              <a:off x="2812496" y="4005268"/>
              <a:ext cx="864000" cy="576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graphicFrame>
          <p:nvGraphicFramePr>
            <p:cNvPr id="33" name="Object 1"/>
            <p:cNvGraphicFramePr>
              <a:graphicFrameLocks noChangeAspect="1"/>
            </p:cNvGraphicFramePr>
            <p:nvPr/>
          </p:nvGraphicFramePr>
          <p:xfrm>
            <a:off x="2860679" y="3979514"/>
            <a:ext cx="782627" cy="604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445" name="公式" r:id="rId4" imgW="444240" imgH="393480" progId="Equation.3">
                    <p:embed/>
                  </p:oleObj>
                </mc:Choice>
                <mc:Fallback>
                  <p:oleObj name="公式" r:id="rId4" imgW="444240" imgH="393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0679" y="3979514"/>
                          <a:ext cx="782627" cy="6042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组合 67"/>
          <p:cNvGrpSpPr/>
          <p:nvPr/>
        </p:nvGrpSpPr>
        <p:grpSpPr>
          <a:xfrm>
            <a:off x="3400810" y="2524598"/>
            <a:ext cx="2781010" cy="540000"/>
            <a:chOff x="3351158" y="2401535"/>
            <a:chExt cx="2781010" cy="540000"/>
          </a:xfrm>
        </p:grpSpPr>
        <p:sp>
          <p:nvSpPr>
            <p:cNvPr id="35" name="云形标注 34"/>
            <p:cNvSpPr/>
            <p:nvPr/>
          </p:nvSpPr>
          <p:spPr>
            <a:xfrm>
              <a:off x="3396168" y="2401535"/>
              <a:ext cx="2736000" cy="540000"/>
            </a:xfrm>
            <a:prstGeom prst="cloudCallout">
              <a:avLst>
                <a:gd name="adj1" fmla="val -79284"/>
                <a:gd name="adj2" fmla="val -70194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351158" y="2467494"/>
              <a:ext cx="27146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一个极板带电量的绝对值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643438" y="3511324"/>
            <a:ext cx="3000396" cy="432096"/>
            <a:chOff x="3977696" y="5797656"/>
            <a:chExt cx="3000396" cy="432096"/>
          </a:xfrm>
        </p:grpSpPr>
        <p:sp>
          <p:nvSpPr>
            <p:cNvPr id="38" name="矩形 37"/>
            <p:cNvSpPr/>
            <p:nvPr/>
          </p:nvSpPr>
          <p:spPr>
            <a:xfrm>
              <a:off x="3977696" y="5797752"/>
              <a:ext cx="2916000" cy="432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9" name="Rectangle 3"/>
            <p:cNvSpPr txBox="1">
              <a:spLocks noRot="1" noChangeArrowheads="1"/>
            </p:cNvSpPr>
            <p:nvPr/>
          </p:nvSpPr>
          <p:spPr>
            <a:xfrm>
              <a:off x="3977696" y="5797656"/>
              <a:ext cx="1500198" cy="428628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altLang="zh-CN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μF</a:t>
              </a:r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 = 10</a:t>
              </a:r>
              <a:r>
                <a:rPr lang="en-US" altLang="zh-CN" b="1" baseline="30000" dirty="0">
                  <a:latin typeface="Times New Roman" pitchFamily="18" charset="0"/>
                  <a:cs typeface="Times New Roman" pitchFamily="18" charset="0"/>
                </a:rPr>
                <a:t>-6</a:t>
              </a:r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 F; </a:t>
              </a:r>
            </a:p>
          </p:txBody>
        </p:sp>
        <p:sp>
          <p:nvSpPr>
            <p:cNvPr id="40" name="Rectangle 3"/>
            <p:cNvSpPr txBox="1">
              <a:spLocks noRot="1" noChangeArrowheads="1"/>
            </p:cNvSpPr>
            <p:nvPr/>
          </p:nvSpPr>
          <p:spPr>
            <a:xfrm>
              <a:off x="5406456" y="5797656"/>
              <a:ext cx="1571636" cy="428628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pF</a:t>
              </a:r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 = 10</a:t>
              </a:r>
              <a:r>
                <a:rPr lang="en-US" altLang="zh-CN" b="1" baseline="30000" dirty="0">
                  <a:latin typeface="Times New Roman" pitchFamily="18" charset="0"/>
                  <a:cs typeface="Times New Roman" pitchFamily="18" charset="0"/>
                </a:rPr>
                <a:t>-12</a:t>
              </a:r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 F 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772808" y="3524251"/>
            <a:ext cx="1298994" cy="415146"/>
            <a:chOff x="3563888" y="4509120"/>
            <a:chExt cx="1298994" cy="415146"/>
          </a:xfrm>
        </p:grpSpPr>
        <p:sp>
          <p:nvSpPr>
            <p:cNvPr id="42" name="矩形 41"/>
            <p:cNvSpPr/>
            <p:nvPr/>
          </p:nvSpPr>
          <p:spPr>
            <a:xfrm>
              <a:off x="3563888" y="4528266"/>
              <a:ext cx="1296000" cy="396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43" name="Rectangle 3"/>
            <p:cNvSpPr txBox="1">
              <a:spLocks noRot="1" noChangeArrowheads="1"/>
            </p:cNvSpPr>
            <p:nvPr/>
          </p:nvSpPr>
          <p:spPr>
            <a:xfrm>
              <a:off x="3563888" y="4509120"/>
              <a:ext cx="1298994" cy="378962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1 F = 1 C/V </a:t>
              </a:r>
            </a:p>
          </p:txBody>
        </p:sp>
      </p:grpSp>
      <p:sp>
        <p:nvSpPr>
          <p:cNvPr id="44" name="Rectangle 3"/>
          <p:cNvSpPr txBox="1">
            <a:spLocks noRot="1" noChangeArrowheads="1"/>
          </p:cNvSpPr>
          <p:nvPr/>
        </p:nvSpPr>
        <p:spPr>
          <a:xfrm>
            <a:off x="285720" y="2011126"/>
            <a:ext cx="6072230" cy="44699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电容器所带电量</a:t>
            </a:r>
            <a:r>
              <a:rPr lang="en-US" altLang="zh-CN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与两极板间电压</a:t>
            </a:r>
            <a:r>
              <a:rPr lang="en-US" altLang="zh-CN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的比值</a:t>
            </a:r>
            <a:endParaRPr lang="en-US" altLang="zh-CN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11560" y="2015888"/>
            <a:ext cx="2088000" cy="46800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46" name="组合 45"/>
          <p:cNvGrpSpPr/>
          <p:nvPr/>
        </p:nvGrpSpPr>
        <p:grpSpPr>
          <a:xfrm>
            <a:off x="4219100" y="4913560"/>
            <a:ext cx="891063" cy="547443"/>
            <a:chOff x="2771762" y="3939952"/>
            <a:chExt cx="891063" cy="547443"/>
          </a:xfrm>
        </p:grpSpPr>
        <p:sp>
          <p:nvSpPr>
            <p:cNvPr id="47" name="矩形 46"/>
            <p:cNvSpPr/>
            <p:nvPr/>
          </p:nvSpPr>
          <p:spPr>
            <a:xfrm>
              <a:off x="2771762" y="3939952"/>
              <a:ext cx="864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799225" y="3946058"/>
            <a:ext cx="863600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446" name="公式" r:id="rId6" imgW="545760" imgH="393480" progId="Equation.3">
                    <p:embed/>
                  </p:oleObj>
                </mc:Choice>
                <mc:Fallback>
                  <p:oleObj name="公式" r:id="rId6" imgW="54576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9225" y="3946058"/>
                          <a:ext cx="863600" cy="541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Rectangle 3"/>
          <p:cNvSpPr txBox="1">
            <a:spLocks noRot="1" noChangeArrowheads="1"/>
          </p:cNvSpPr>
          <p:nvPr/>
        </p:nvSpPr>
        <p:spPr>
          <a:xfrm>
            <a:off x="335956" y="4957360"/>
            <a:ext cx="1378524" cy="42862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决定式：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2"/>
          <p:cNvSpPr txBox="1">
            <a:spLocks noRot="1" noChangeArrowheads="1"/>
          </p:cNvSpPr>
          <p:nvPr/>
        </p:nvSpPr>
        <p:spPr>
          <a:xfrm>
            <a:off x="289918" y="4396145"/>
            <a:ext cx="2781884" cy="430887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平行板电容器的电容</a:t>
            </a:r>
          </a:p>
        </p:txBody>
      </p:sp>
      <p:sp>
        <p:nvSpPr>
          <p:cNvPr id="52" name="Rectangle 3"/>
          <p:cNvSpPr txBox="1">
            <a:spLocks noRot="1" noChangeArrowheads="1"/>
          </p:cNvSpPr>
          <p:nvPr/>
        </p:nvSpPr>
        <p:spPr>
          <a:xfrm>
            <a:off x="1643042" y="4957360"/>
            <a:ext cx="2643206" cy="43432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两极板置于真空中：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507219" y="5639082"/>
            <a:ext cx="917807" cy="576000"/>
            <a:chOff x="2800337" y="3939952"/>
            <a:chExt cx="917807" cy="576000"/>
          </a:xfrm>
        </p:grpSpPr>
        <p:sp>
          <p:nvSpPr>
            <p:cNvPr id="54" name="矩形 53"/>
            <p:cNvSpPr/>
            <p:nvPr/>
          </p:nvSpPr>
          <p:spPr>
            <a:xfrm>
              <a:off x="2800337" y="3939952"/>
              <a:ext cx="917807" cy="576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6689224"/>
                </p:ext>
              </p:extLst>
            </p:nvPr>
          </p:nvGraphicFramePr>
          <p:xfrm>
            <a:off x="2865118" y="3976183"/>
            <a:ext cx="784225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447" name="Equation" r:id="rId8" imgW="507960" imgH="393480" progId="Equation.DSMT4">
                    <p:embed/>
                  </p:oleObj>
                </mc:Choice>
                <mc:Fallback>
                  <p:oleObj name="Equation" r:id="rId8" imgW="507960" imgH="3934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5118" y="3976183"/>
                          <a:ext cx="784225" cy="528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Rectangle 3"/>
          <p:cNvSpPr txBox="1">
            <a:spLocks noRot="1" noChangeArrowheads="1"/>
          </p:cNvSpPr>
          <p:nvPr/>
        </p:nvSpPr>
        <p:spPr>
          <a:xfrm>
            <a:off x="1643042" y="5662215"/>
            <a:ext cx="2928958" cy="46128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两极板间填充电介质：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61" name="组合 67"/>
          <p:cNvGrpSpPr/>
          <p:nvPr/>
        </p:nvGrpSpPr>
        <p:grpSpPr>
          <a:xfrm>
            <a:off x="5214942" y="4347756"/>
            <a:ext cx="1714512" cy="468000"/>
            <a:chOff x="3345366" y="2476677"/>
            <a:chExt cx="1714512" cy="468000"/>
          </a:xfrm>
        </p:grpSpPr>
        <p:sp>
          <p:nvSpPr>
            <p:cNvPr id="62" name="云形标注 61"/>
            <p:cNvSpPr/>
            <p:nvPr/>
          </p:nvSpPr>
          <p:spPr>
            <a:xfrm>
              <a:off x="3345366" y="2476677"/>
              <a:ext cx="1620000" cy="468000"/>
            </a:xfrm>
            <a:prstGeom prst="cloudCallout">
              <a:avLst>
                <a:gd name="adj1" fmla="val -69173"/>
                <a:gd name="adj2" fmla="val 78471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3394702" y="2489266"/>
              <a:ext cx="16651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真空介电常数</a:t>
              </a:r>
            </a:p>
          </p:txBody>
        </p:sp>
      </p:grpSp>
      <p:sp>
        <p:nvSpPr>
          <p:cNvPr id="64" name="椭圆 63"/>
          <p:cNvSpPr/>
          <p:nvPr/>
        </p:nvSpPr>
        <p:spPr>
          <a:xfrm>
            <a:off x="4681538" y="4962123"/>
            <a:ext cx="216000" cy="252000"/>
          </a:xfrm>
          <a:prstGeom prst="ellipse">
            <a:avLst/>
          </a:prstGeom>
          <a:noFill/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aphicFrame>
        <p:nvGraphicFramePr>
          <p:cNvPr id="65" name="Object 1"/>
          <p:cNvGraphicFramePr>
            <a:graphicFrameLocks noChangeAspect="1"/>
          </p:cNvGraphicFramePr>
          <p:nvPr/>
        </p:nvGraphicFramePr>
        <p:xfrm>
          <a:off x="5176842" y="4930146"/>
          <a:ext cx="917807" cy="560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48" name="公式" r:id="rId10" imgW="698400" imgH="393480" progId="Equation.3">
                  <p:embed/>
                </p:oleObj>
              </mc:Choice>
              <mc:Fallback>
                <p:oleObj name="公式" r:id="rId10" imgW="69840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42" y="4930146"/>
                        <a:ext cx="917807" cy="5606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627099"/>
              </p:ext>
            </p:extLst>
          </p:nvPr>
        </p:nvGraphicFramePr>
        <p:xfrm>
          <a:off x="5534446" y="5807075"/>
          <a:ext cx="6937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49" name="Equation" r:id="rId12" imgW="520560" imgH="228600" progId="Equation.DSMT4">
                  <p:embed/>
                </p:oleObj>
              </mc:Choice>
              <mc:Fallback>
                <p:oleObj name="Equation" r:id="rId12" imgW="52056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446" y="5807075"/>
                        <a:ext cx="693738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" name="组合 69"/>
          <p:cNvGrpSpPr/>
          <p:nvPr/>
        </p:nvGrpSpPr>
        <p:grpSpPr>
          <a:xfrm>
            <a:off x="2911432" y="142852"/>
            <a:ext cx="1012496" cy="468000"/>
            <a:chOff x="6629410" y="538822"/>
            <a:chExt cx="1012496" cy="468000"/>
          </a:xfrm>
        </p:grpSpPr>
        <p:sp>
          <p:nvSpPr>
            <p:cNvPr id="74" name="云形标注 73"/>
            <p:cNvSpPr/>
            <p:nvPr/>
          </p:nvSpPr>
          <p:spPr>
            <a:xfrm>
              <a:off x="6757584" y="538822"/>
              <a:ext cx="756000" cy="468000"/>
            </a:xfrm>
            <a:prstGeom prst="cloudCallout">
              <a:avLst>
                <a:gd name="adj1" fmla="val -83455"/>
                <a:gd name="adj2" fmla="val 61016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629410" y="549708"/>
              <a:ext cx="1012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scalar</a:t>
              </a:r>
              <a:endPara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https://timgsa.baidu.com/timg?image&amp;quality=80&amp;size=b10000_10000&amp;sec=1494811678&amp;di=108b69b2b666d1b19896ab28ea0701a8&amp;src=http://ww1.sinaimg.cn/mw600/948afe90gw1dz50v9e830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000" r="6999" b="3420"/>
          <a:stretch>
            <a:fillRect/>
          </a:stretch>
        </p:blipFill>
        <p:spPr bwMode="auto">
          <a:xfrm>
            <a:off x="297963" y="851644"/>
            <a:ext cx="4795875" cy="52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9444" name="Picture 4" descr="https://timgsa.baidu.com/timg?image&amp;quality=80&amp;size=b9999_10000&amp;sec=1494821898040&amp;di=65b73af92902df78398275d60182fff0&amp;imgtype=0&amp;src=http%3A%2F%2Fimgsrc.baidu.com%2Fforum%2Fw%253D580%2Fsign%3D967d7ce18eb1cb133e693c1bed5556da%2F2e8bb6fd5266d016abf18926942bd40734fa35a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857232"/>
            <a:ext cx="3528000" cy="52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椭圆 4"/>
          <p:cNvSpPr/>
          <p:nvPr/>
        </p:nvSpPr>
        <p:spPr>
          <a:xfrm>
            <a:off x="6643702" y="4572008"/>
            <a:ext cx="642942" cy="928694"/>
          </a:xfrm>
          <a:prstGeom prst="ellipse">
            <a:avLst/>
          </a:prstGeom>
          <a:noFill/>
          <a:ln w="19050">
            <a:solidFill>
              <a:srgbClr val="FFFF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139952" y="2915419"/>
            <a:ext cx="972000" cy="756000"/>
          </a:xfrm>
          <a:prstGeom prst="ellipse">
            <a:avLst/>
          </a:prstGeom>
          <a:noFill/>
          <a:ln w="19050">
            <a:solidFill>
              <a:srgbClr val="FFFF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168527" y="4131488"/>
            <a:ext cx="972000" cy="756000"/>
          </a:xfrm>
          <a:prstGeom prst="ellipse">
            <a:avLst/>
          </a:prstGeom>
          <a:noFill/>
          <a:ln w="19050">
            <a:solidFill>
              <a:srgbClr val="FFFF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4" y="1698821"/>
            <a:ext cx="4795200" cy="3597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椭圆 9"/>
          <p:cNvSpPr/>
          <p:nvPr/>
        </p:nvSpPr>
        <p:spPr>
          <a:xfrm rot="19020000">
            <a:off x="3443174" y="1743908"/>
            <a:ext cx="642942" cy="1694722"/>
          </a:xfrm>
          <a:prstGeom prst="ellipse">
            <a:avLst/>
          </a:prstGeom>
          <a:noFill/>
          <a:ln w="19050">
            <a:solidFill>
              <a:srgbClr val="FFFF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898179" y="4443677"/>
            <a:ext cx="612000" cy="792000"/>
          </a:xfrm>
          <a:prstGeom prst="ellipse">
            <a:avLst/>
          </a:prstGeom>
          <a:noFill/>
          <a:ln w="19050">
            <a:solidFill>
              <a:srgbClr val="FFFF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9835617">
            <a:off x="3187860" y="3527417"/>
            <a:ext cx="642942" cy="1058437"/>
          </a:xfrm>
          <a:prstGeom prst="ellipse">
            <a:avLst/>
          </a:prstGeom>
          <a:noFill/>
          <a:ln w="19050">
            <a:solidFill>
              <a:srgbClr val="FFFF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551712" y="1676497"/>
            <a:ext cx="642942" cy="576000"/>
          </a:xfrm>
          <a:prstGeom prst="ellipse">
            <a:avLst/>
          </a:prstGeom>
          <a:noFill/>
          <a:ln w="19050">
            <a:solidFill>
              <a:srgbClr val="FFFF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89918" y="622429"/>
            <a:ext cx="3567702" cy="584775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电容器 </a:t>
            </a:r>
            <a:r>
              <a:rPr kumimoji="0" lang="en-US" altLang="zh-CN" sz="3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(Capacitor)</a:t>
            </a:r>
            <a:endParaRPr kumimoji="0" lang="zh-CN" altLang="en-US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6145235" y="357166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63" name="Rectangle 3"/>
          <p:cNvSpPr txBox="1">
            <a:spLocks noRot="1" noChangeArrowheads="1"/>
          </p:cNvSpPr>
          <p:nvPr/>
        </p:nvSpPr>
        <p:spPr>
          <a:xfrm>
            <a:off x="285720" y="1357298"/>
            <a:ext cx="639735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构造：两个相互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靠近且彼此</a:t>
            </a:r>
            <a:r>
              <a:rPr lang="zh-CN" altLang="en-US" sz="2600" b="1" dirty="0">
                <a:solidFill>
                  <a:srgbClr val="390E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绝缘</a:t>
            </a:r>
            <a:r>
              <a:rPr lang="zh-CN" alt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CN" altLang="en-US" sz="2600" b="1">
                <a:solidFill>
                  <a:srgbClr val="390E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导体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3"/>
          <p:cNvSpPr txBox="1">
            <a:spLocks noRot="1" noChangeArrowheads="1"/>
          </p:cNvSpPr>
          <p:nvPr/>
        </p:nvSpPr>
        <p:spPr>
          <a:xfrm>
            <a:off x="642910" y="1928802"/>
            <a:ext cx="507209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极板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---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构成电容器的两导体；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5" name="Rectangle 3"/>
          <p:cNvSpPr txBox="1">
            <a:spLocks noRot="1" noChangeArrowheads="1"/>
          </p:cNvSpPr>
          <p:nvPr/>
        </p:nvSpPr>
        <p:spPr>
          <a:xfrm>
            <a:off x="642910" y="2500306"/>
            <a:ext cx="292895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平行板电容器： 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66" name="组合 16"/>
          <p:cNvGrpSpPr>
            <a:grpSpLocks noChangeAspect="1"/>
          </p:cNvGrpSpPr>
          <p:nvPr/>
        </p:nvGrpSpPr>
        <p:grpSpPr bwMode="auto">
          <a:xfrm>
            <a:off x="4071934" y="2706417"/>
            <a:ext cx="2484000" cy="1267566"/>
            <a:chOff x="623120" y="2774522"/>
            <a:chExt cx="4101202" cy="2092644"/>
          </a:xfrm>
        </p:grpSpPr>
        <p:sp>
          <p:nvSpPr>
            <p:cNvPr id="67" name="立方体 66"/>
            <p:cNvSpPr/>
            <p:nvPr/>
          </p:nvSpPr>
          <p:spPr>
            <a:xfrm>
              <a:off x="656006" y="3524630"/>
              <a:ext cx="4068316" cy="857256"/>
            </a:xfrm>
            <a:prstGeom prst="cube">
              <a:avLst>
                <a:gd name="adj" fmla="val 79949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立方体 67"/>
            <p:cNvSpPr/>
            <p:nvPr/>
          </p:nvSpPr>
          <p:spPr>
            <a:xfrm>
              <a:off x="633098" y="3143388"/>
              <a:ext cx="4068315" cy="1035069"/>
            </a:xfrm>
            <a:prstGeom prst="cube">
              <a:avLst>
                <a:gd name="adj" fmla="val 63122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立方体 68"/>
            <p:cNvSpPr/>
            <p:nvPr/>
          </p:nvSpPr>
          <p:spPr>
            <a:xfrm>
              <a:off x="623120" y="2978741"/>
              <a:ext cx="4068315" cy="785817"/>
            </a:xfrm>
            <a:prstGeom prst="cube">
              <a:avLst>
                <a:gd name="adj" fmla="val 79949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74" name="直接连接符 8"/>
            <p:cNvCxnSpPr/>
            <p:nvPr/>
          </p:nvCxnSpPr>
          <p:spPr bwMode="auto">
            <a:xfrm rot="5400000" flipH="1" flipV="1">
              <a:off x="2333510" y="3041176"/>
              <a:ext cx="534896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 bwMode="auto">
            <a:xfrm rot="16200000" flipH="1">
              <a:off x="2351319" y="4629434"/>
              <a:ext cx="475464" cy="0"/>
            </a:xfrm>
            <a:prstGeom prst="line">
              <a:avLst/>
            </a:prstGeom>
            <a:ln w="381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67"/>
          <p:cNvGrpSpPr/>
          <p:nvPr/>
        </p:nvGrpSpPr>
        <p:grpSpPr>
          <a:xfrm>
            <a:off x="5815382" y="2398537"/>
            <a:ext cx="726688" cy="406935"/>
            <a:chOff x="3828360" y="2467494"/>
            <a:chExt cx="726688" cy="406935"/>
          </a:xfrm>
        </p:grpSpPr>
        <p:sp>
          <p:nvSpPr>
            <p:cNvPr id="77" name="云形标注 76"/>
            <p:cNvSpPr/>
            <p:nvPr/>
          </p:nvSpPr>
          <p:spPr>
            <a:xfrm>
              <a:off x="3845614" y="2478429"/>
              <a:ext cx="648000" cy="396000"/>
            </a:xfrm>
            <a:prstGeom prst="cloudCallout">
              <a:avLst>
                <a:gd name="adj1" fmla="val -48446"/>
                <a:gd name="adj2" fmla="val 8023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3828360" y="2467494"/>
              <a:ext cx="7266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极板</a:t>
              </a:r>
              <a:endParaRPr lang="en-US" altLang="zh-C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79" name="组合 67"/>
          <p:cNvGrpSpPr/>
          <p:nvPr/>
        </p:nvGrpSpPr>
        <p:grpSpPr>
          <a:xfrm>
            <a:off x="3201654" y="3344165"/>
            <a:ext cx="735843" cy="398468"/>
            <a:chOff x="3819205" y="2467494"/>
            <a:chExt cx="735843" cy="398468"/>
          </a:xfrm>
        </p:grpSpPr>
        <p:sp>
          <p:nvSpPr>
            <p:cNvPr id="80" name="云形标注 79"/>
            <p:cNvSpPr/>
            <p:nvPr/>
          </p:nvSpPr>
          <p:spPr>
            <a:xfrm>
              <a:off x="3819205" y="2469962"/>
              <a:ext cx="648000" cy="396000"/>
            </a:xfrm>
            <a:prstGeom prst="cloudCallout">
              <a:avLst>
                <a:gd name="adj1" fmla="val 98800"/>
                <a:gd name="adj2" fmla="val 1743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3828360" y="2467494"/>
              <a:ext cx="7266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极板</a:t>
              </a:r>
              <a:endParaRPr lang="en-US" altLang="zh-C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357950" y="3298128"/>
            <a:ext cx="1012496" cy="432000"/>
            <a:chOff x="6629410" y="571480"/>
            <a:chExt cx="1012496" cy="432000"/>
          </a:xfrm>
        </p:grpSpPr>
        <p:sp>
          <p:nvSpPr>
            <p:cNvPr id="83" name="云形标注 82"/>
            <p:cNvSpPr/>
            <p:nvPr/>
          </p:nvSpPr>
          <p:spPr>
            <a:xfrm>
              <a:off x="6681845" y="571480"/>
              <a:ext cx="900000" cy="432000"/>
            </a:xfrm>
            <a:prstGeom prst="cloudCallout">
              <a:avLst>
                <a:gd name="adj1" fmla="val -65816"/>
                <a:gd name="adj2" fmla="val -44054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629410" y="582366"/>
              <a:ext cx="1012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电介质</a:t>
              </a:r>
            </a:p>
          </p:txBody>
        </p:sp>
      </p:grpSp>
      <p:sp>
        <p:nvSpPr>
          <p:cNvPr id="85" name="Rectangle 3"/>
          <p:cNvSpPr txBox="1">
            <a:spLocks noRot="1" noChangeArrowheads="1"/>
          </p:cNvSpPr>
          <p:nvPr/>
        </p:nvSpPr>
        <p:spPr>
          <a:xfrm>
            <a:off x="285720" y="3866178"/>
            <a:ext cx="2143140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工作方式： 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3"/>
          <p:cNvSpPr txBox="1">
            <a:spLocks noRot="1" noChangeArrowheads="1"/>
          </p:cNvSpPr>
          <p:nvPr/>
        </p:nvSpPr>
        <p:spPr>
          <a:xfrm>
            <a:off x="634443" y="4581128"/>
            <a:ext cx="128588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充电： </a:t>
            </a:r>
            <a:endParaRPr lang="en-US" altLang="zh-CN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3"/>
          <p:cNvSpPr txBox="1">
            <a:spLocks noRot="1" noChangeArrowheads="1"/>
          </p:cNvSpPr>
          <p:nvPr/>
        </p:nvSpPr>
        <p:spPr>
          <a:xfrm>
            <a:off x="1571604" y="4581128"/>
            <a:ext cx="378621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使其带电的过程 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3" name="直接连接符 112"/>
          <p:cNvCxnSpPr/>
          <p:nvPr/>
        </p:nvCxnSpPr>
        <p:spPr>
          <a:xfrm rot="16200000" flipV="1">
            <a:off x="6506363" y="4630665"/>
            <a:ext cx="182564" cy="2413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 rot="10800000" flipV="1">
            <a:off x="6443120" y="4889340"/>
            <a:ext cx="250838" cy="21765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7619996" y="5103654"/>
            <a:ext cx="474300" cy="638177"/>
            <a:chOff x="7858148" y="4534438"/>
            <a:chExt cx="474300" cy="638177"/>
          </a:xfrm>
        </p:grpSpPr>
        <p:sp>
          <p:nvSpPr>
            <p:cNvPr id="121" name="TextBox 120"/>
            <p:cNvSpPr txBox="1"/>
            <p:nvPr/>
          </p:nvSpPr>
          <p:spPr>
            <a:xfrm>
              <a:off x="7858148" y="4534438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390EF0"/>
                  </a:solidFill>
                  <a:latin typeface="黑体" pitchFamily="49" charset="-122"/>
                  <a:ea typeface="黑体" pitchFamily="49" charset="-122"/>
                </a:rPr>
                <a:t>+</a:t>
              </a:r>
              <a:endParaRPr lang="zh-CN" altLang="en-US" sz="1600" b="1" dirty="0">
                <a:solidFill>
                  <a:srgbClr val="390EF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044416" y="4536140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390EF0"/>
                  </a:solidFill>
                  <a:latin typeface="黑体" pitchFamily="49" charset="-122"/>
                  <a:ea typeface="黑体" pitchFamily="49" charset="-122"/>
                </a:rPr>
                <a:t>+</a:t>
              </a:r>
              <a:endParaRPr lang="zh-CN" altLang="en-US" sz="1600" b="1" dirty="0">
                <a:solidFill>
                  <a:srgbClr val="390EF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858148" y="4832359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390EF0"/>
                  </a:solidFill>
                  <a:latin typeface="黑体" pitchFamily="49" charset="-122"/>
                  <a:ea typeface="黑体" pitchFamily="49" charset="-122"/>
                </a:rPr>
                <a:t>-</a:t>
              </a:r>
              <a:endParaRPr lang="zh-CN" altLang="en-US" sz="1600" b="1" dirty="0">
                <a:solidFill>
                  <a:srgbClr val="390EF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8044416" y="483406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390EF0"/>
                  </a:solidFill>
                  <a:latin typeface="黑体" pitchFamily="49" charset="-122"/>
                  <a:ea typeface="黑体" pitchFamily="49" charset="-122"/>
                </a:rPr>
                <a:t>-</a:t>
              </a:r>
              <a:endParaRPr lang="zh-CN" altLang="en-US" sz="1600" b="1" dirty="0">
                <a:solidFill>
                  <a:srgbClr val="390EF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27" name="Rectangle 3"/>
          <p:cNvSpPr txBox="1">
            <a:spLocks noRot="1" noChangeArrowheads="1"/>
          </p:cNvSpPr>
          <p:nvPr/>
        </p:nvSpPr>
        <p:spPr>
          <a:xfrm>
            <a:off x="720618" y="5135698"/>
            <a:ext cx="4643470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充电后两极板带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等量异种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电荷；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1" name="Rectangle 3"/>
          <p:cNvSpPr txBox="1">
            <a:spLocks noRot="1" noChangeArrowheads="1"/>
          </p:cNvSpPr>
          <p:nvPr/>
        </p:nvSpPr>
        <p:spPr>
          <a:xfrm>
            <a:off x="634443" y="5857892"/>
            <a:ext cx="128588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放电： </a:t>
            </a:r>
            <a:endParaRPr lang="en-US" altLang="zh-CN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3"/>
          <p:cNvSpPr txBox="1">
            <a:spLocks noRot="1" noChangeArrowheads="1"/>
          </p:cNvSpPr>
          <p:nvPr/>
        </p:nvSpPr>
        <p:spPr>
          <a:xfrm>
            <a:off x="1571604" y="5857892"/>
            <a:ext cx="450059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使其失去电荷的过程 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" name="组合 67"/>
          <p:cNvGrpSpPr/>
          <p:nvPr/>
        </p:nvGrpSpPr>
        <p:grpSpPr>
          <a:xfrm>
            <a:off x="4071934" y="214290"/>
            <a:ext cx="1643074" cy="684000"/>
            <a:chOff x="3597574" y="2410002"/>
            <a:chExt cx="1643074" cy="684000"/>
          </a:xfrm>
        </p:grpSpPr>
        <p:sp>
          <p:nvSpPr>
            <p:cNvPr id="134" name="云形标注 133"/>
            <p:cNvSpPr/>
            <p:nvPr/>
          </p:nvSpPr>
          <p:spPr>
            <a:xfrm>
              <a:off x="3597574" y="2410002"/>
              <a:ext cx="1620000" cy="684000"/>
            </a:xfrm>
            <a:prstGeom prst="cloudCallout">
              <a:avLst>
                <a:gd name="adj1" fmla="val -61685"/>
                <a:gd name="adj2" fmla="val 56634"/>
              </a:avLst>
            </a:prstGeom>
            <a:solidFill>
              <a:srgbClr val="00B0F0">
                <a:alpha val="67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3639190" y="2491834"/>
              <a:ext cx="16014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储存电荷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419706" y="4378784"/>
            <a:ext cx="2602078" cy="1714512"/>
            <a:chOff x="5943610" y="4071942"/>
            <a:chExt cx="2602078" cy="1714512"/>
          </a:xfrm>
        </p:grpSpPr>
        <p:grpSp>
          <p:nvGrpSpPr>
            <p:cNvPr id="118" name="组合 117"/>
            <p:cNvGrpSpPr/>
            <p:nvPr/>
          </p:nvGrpSpPr>
          <p:grpSpPr>
            <a:xfrm>
              <a:off x="6215074" y="4334316"/>
              <a:ext cx="2330614" cy="1452138"/>
              <a:chOff x="6215074" y="4214818"/>
              <a:chExt cx="2330614" cy="1452138"/>
            </a:xfrm>
          </p:grpSpPr>
          <p:cxnSp>
            <p:nvCxnSpPr>
              <p:cNvPr id="89" name="直接连接符 88"/>
              <p:cNvCxnSpPr/>
              <p:nvPr/>
            </p:nvCxnSpPr>
            <p:spPr>
              <a:xfrm>
                <a:off x="6215074" y="5019518"/>
                <a:ext cx="4680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6319170" y="5090956"/>
                <a:ext cx="2520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rot="5400000">
                <a:off x="6066046" y="4610024"/>
                <a:ext cx="7920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rot="5400000">
                <a:off x="6174840" y="5378162"/>
                <a:ext cx="5760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6468168" y="4232112"/>
                <a:ext cx="500066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6467488" y="5662460"/>
                <a:ext cx="19080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>
                <a:off x="7263784" y="4448014"/>
                <a:ext cx="2520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椭圆 99"/>
              <p:cNvSpPr>
                <a:spLocks noChangeAspect="1"/>
              </p:cNvSpPr>
              <p:nvPr/>
            </p:nvSpPr>
            <p:spPr>
              <a:xfrm>
                <a:off x="7511844" y="4316024"/>
                <a:ext cx="252000" cy="25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7418412" y="4229542"/>
                <a:ext cx="35719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b="1" dirty="0">
                    <a:latin typeface="黑体" pitchFamily="49" charset="-122"/>
                    <a:ea typeface="黑体" pitchFamily="49" charset="-122"/>
                    <a:cs typeface="Times New Roman" pitchFamily="18" charset="0"/>
                  </a:rPr>
                  <a:t>×</a:t>
                </a:r>
                <a:endParaRPr lang="zh-CN" altLang="en-US" sz="2200" b="1" dirty="0">
                  <a:latin typeface="黑体" pitchFamily="49" charset="-122"/>
                  <a:ea typeface="黑体" pitchFamily="49" charset="-122"/>
                  <a:cs typeface="Times New Roman" pitchFamily="18" charset="0"/>
                </a:endParaRPr>
              </a:p>
            </p:txBody>
          </p:sp>
          <p:cxnSp>
            <p:nvCxnSpPr>
              <p:cNvPr id="103" name="直接连接符 102"/>
              <p:cNvCxnSpPr/>
              <p:nvPr/>
            </p:nvCxnSpPr>
            <p:spPr>
              <a:xfrm>
                <a:off x="7771470" y="4448014"/>
                <a:ext cx="6120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rot="5400000">
                <a:off x="8139982" y="4679264"/>
                <a:ext cx="4752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>
                <a:off x="8215338" y="4927442"/>
                <a:ext cx="3240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8221688" y="5083018"/>
                <a:ext cx="3240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rot="5400000">
                <a:off x="8090058" y="5373666"/>
                <a:ext cx="5760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椭圆 110"/>
              <p:cNvSpPr>
                <a:spLocks noChangeAspect="1"/>
              </p:cNvSpPr>
              <p:nvPr/>
            </p:nvSpPr>
            <p:spPr>
              <a:xfrm>
                <a:off x="7215206" y="4416264"/>
                <a:ext cx="54000" cy="54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4" name="直接连接符 113"/>
              <p:cNvCxnSpPr/>
              <p:nvPr/>
            </p:nvCxnSpPr>
            <p:spPr>
              <a:xfrm rot="5400000">
                <a:off x="6470698" y="5161038"/>
                <a:ext cx="10080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5943610" y="5000636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58016" y="4071942"/>
              <a:ext cx="214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929422" y="4692859"/>
              <a:ext cx="214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4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8" grpId="0"/>
      <p:bldP spid="63" grpId="0"/>
      <p:bldP spid="64" grpId="0"/>
      <p:bldP spid="65" grpId="0"/>
      <p:bldP spid="85" grpId="0"/>
      <p:bldP spid="86" grpId="0"/>
      <p:bldP spid="87" grpId="0"/>
      <p:bldP spid="127" grpId="0"/>
      <p:bldP spid="131" grpId="0"/>
      <p:bldP spid="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/>
        </p:nvSpPr>
        <p:spPr>
          <a:xfrm>
            <a:off x="285720" y="553810"/>
            <a:ext cx="349419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400" b="1" dirty="0">
                <a:latin typeface="SimSun-ExtB" panose="02010609060101010101" pitchFamily="49" charset="-122"/>
                <a:ea typeface="SimSun-ExtB" panose="02010609060101010101" pitchFamily="49" charset="-122"/>
                <a:cs typeface="Times New Roman" panose="02020603050405020304" pitchFamily="18" charset="0"/>
              </a:rPr>
              <a:t>*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充电电压随时间变化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285820" y="3535955"/>
            <a:ext cx="349419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400" b="1" dirty="0">
                <a:latin typeface="SimSun-ExtB" panose="02010609060101010101" pitchFamily="49" charset="-122"/>
                <a:ea typeface="SimSun-ExtB" panose="02010609060101010101" pitchFamily="49" charset="-122"/>
                <a:cs typeface="Times New Roman" panose="02020603050405020304" pitchFamily="18" charset="0"/>
              </a:rPr>
              <a:t>*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放电电压随时间变化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355976" y="548680"/>
            <a:ext cx="0" cy="568800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4606100" y="553810"/>
            <a:ext cx="349419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400" b="1" dirty="0">
                <a:latin typeface="SimSun-ExtB" panose="02010609060101010101" pitchFamily="49" charset="-122"/>
                <a:ea typeface="SimSun-ExtB" panose="02010609060101010101" pitchFamily="49" charset="-122"/>
                <a:cs typeface="Times New Roman" panose="02020603050405020304" pitchFamily="18" charset="0"/>
              </a:rPr>
              <a:t>*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充电电流随时间变化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4606200" y="3535955"/>
            <a:ext cx="349419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400" b="1" dirty="0">
                <a:latin typeface="SimSun-ExtB" panose="02010609060101010101" pitchFamily="49" charset="-122"/>
                <a:ea typeface="SimSun-ExtB" panose="02010609060101010101" pitchFamily="49" charset="-122"/>
                <a:cs typeface="Times New Roman" panose="02020603050405020304" pitchFamily="18" charset="0"/>
              </a:rPr>
              <a:t>*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放电电流随时间变化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511904A-764F-46B9-8AE3-8CE5428F6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1" t="2859" r="2881" b="5479"/>
          <a:stretch/>
        </p:blipFill>
        <p:spPr>
          <a:xfrm>
            <a:off x="323960" y="4185335"/>
            <a:ext cx="3888000" cy="226800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A49C92D-DDB5-42ED-901B-6E041227A6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1" t="2860" r="2305" b="5478"/>
          <a:stretch/>
        </p:blipFill>
        <p:spPr>
          <a:xfrm>
            <a:off x="179944" y="1102745"/>
            <a:ext cx="3888000" cy="225424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03B8FD8-D9A5-476E-B273-EC7E609653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9" t="2668" r="2359" b="5450"/>
          <a:stretch/>
        </p:blipFill>
        <p:spPr>
          <a:xfrm>
            <a:off x="4606100" y="4189951"/>
            <a:ext cx="3888000" cy="2263385"/>
          </a:xfrm>
          <a:prstGeom prst="rect">
            <a:avLst/>
          </a:prstGeom>
        </p:spPr>
      </p:pic>
      <p:grpSp>
        <p:nvGrpSpPr>
          <p:cNvPr id="28" name="组合 67">
            <a:extLst>
              <a:ext uri="{FF2B5EF4-FFF2-40B4-BE49-F238E27FC236}">
                <a16:creationId xmlns:a16="http://schemas.microsoft.com/office/drawing/2014/main" id="{572A9FE7-01B6-4AC7-ACD9-62B821D0A840}"/>
              </a:ext>
            </a:extLst>
          </p:cNvPr>
          <p:cNvGrpSpPr/>
          <p:nvPr/>
        </p:nvGrpSpPr>
        <p:grpSpPr>
          <a:xfrm>
            <a:off x="5345084" y="4939848"/>
            <a:ext cx="2016224" cy="540000"/>
            <a:chOff x="3351158" y="2401535"/>
            <a:chExt cx="2016224" cy="540000"/>
          </a:xfrm>
        </p:grpSpPr>
        <p:sp>
          <p:nvSpPr>
            <p:cNvPr id="29" name="云形标注 70">
              <a:extLst>
                <a:ext uri="{FF2B5EF4-FFF2-40B4-BE49-F238E27FC236}">
                  <a16:creationId xmlns:a16="http://schemas.microsoft.com/office/drawing/2014/main" id="{14F9603B-F22C-4B87-B4E2-612A36815D49}"/>
                </a:ext>
              </a:extLst>
            </p:cNvPr>
            <p:cNvSpPr/>
            <p:nvPr/>
          </p:nvSpPr>
          <p:spPr>
            <a:xfrm>
              <a:off x="3423166" y="2401535"/>
              <a:ext cx="1944216" cy="540000"/>
            </a:xfrm>
            <a:prstGeom prst="cloudCallout">
              <a:avLst>
                <a:gd name="adj1" fmla="val -65174"/>
                <a:gd name="adj2" fmla="val 97198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F5CFC41-6180-4070-954B-CF1B69968BB5}"/>
                </a:ext>
              </a:extLst>
            </p:cNvPr>
            <p:cNvSpPr/>
            <p:nvPr/>
          </p:nvSpPr>
          <p:spPr>
            <a:xfrm>
              <a:off x="3351158" y="2467494"/>
              <a:ext cx="20162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面积 </a:t>
              </a:r>
              <a:r>
                <a:rPr lang="en-US" altLang="zh-CN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= </a:t>
              </a:r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总电荷量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105D2EE4-F855-4ADB-A68C-1470CE57C1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" t="2860" r="2880" b="2860"/>
          <a:stretch/>
        </p:blipFill>
        <p:spPr>
          <a:xfrm>
            <a:off x="4603818" y="1111395"/>
            <a:ext cx="3779997" cy="2268000"/>
          </a:xfrm>
          <a:prstGeom prst="rect">
            <a:avLst/>
          </a:prstGeom>
        </p:spPr>
      </p:pic>
      <p:grpSp>
        <p:nvGrpSpPr>
          <p:cNvPr id="25" name="组合 67">
            <a:extLst>
              <a:ext uri="{FF2B5EF4-FFF2-40B4-BE49-F238E27FC236}">
                <a16:creationId xmlns:a16="http://schemas.microsoft.com/office/drawing/2014/main" id="{91B05A89-8516-473D-BAF8-E7850F926850}"/>
              </a:ext>
            </a:extLst>
          </p:cNvPr>
          <p:cNvGrpSpPr/>
          <p:nvPr/>
        </p:nvGrpSpPr>
        <p:grpSpPr>
          <a:xfrm>
            <a:off x="5580112" y="1777788"/>
            <a:ext cx="2016224" cy="540000"/>
            <a:chOff x="3351158" y="2401535"/>
            <a:chExt cx="2016224" cy="540000"/>
          </a:xfrm>
        </p:grpSpPr>
        <p:sp>
          <p:nvSpPr>
            <p:cNvPr id="26" name="云形标注 70">
              <a:extLst>
                <a:ext uri="{FF2B5EF4-FFF2-40B4-BE49-F238E27FC236}">
                  <a16:creationId xmlns:a16="http://schemas.microsoft.com/office/drawing/2014/main" id="{693C02D0-67B0-49F0-9747-F9763ABC4F82}"/>
                </a:ext>
              </a:extLst>
            </p:cNvPr>
            <p:cNvSpPr/>
            <p:nvPr/>
          </p:nvSpPr>
          <p:spPr>
            <a:xfrm>
              <a:off x="3423166" y="2401535"/>
              <a:ext cx="1944216" cy="540000"/>
            </a:xfrm>
            <a:prstGeom prst="cloudCallout">
              <a:avLst>
                <a:gd name="adj1" fmla="val -65174"/>
                <a:gd name="adj2" fmla="val 97198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8C9333B-2FD9-409C-84C4-40BF35F3C918}"/>
                </a:ext>
              </a:extLst>
            </p:cNvPr>
            <p:cNvSpPr/>
            <p:nvPr/>
          </p:nvSpPr>
          <p:spPr>
            <a:xfrm>
              <a:off x="3351158" y="2467494"/>
              <a:ext cx="20162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面积 </a:t>
              </a:r>
              <a:r>
                <a:rPr lang="en-US" altLang="zh-CN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= </a:t>
              </a:r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总电荷量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218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9918" y="1653936"/>
            <a:ext cx="3562002" cy="584775"/>
          </a:xfr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l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电容 </a:t>
            </a: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(Capacitance)</a:t>
            </a:r>
            <a:endParaRPr lang="zh-CN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285720" y="796680"/>
            <a:ext cx="221457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储电原理：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3"/>
          <p:cNvSpPr txBox="1">
            <a:spLocks noRot="1" noChangeArrowheads="1"/>
          </p:cNvSpPr>
          <p:nvPr/>
        </p:nvSpPr>
        <p:spPr>
          <a:xfrm>
            <a:off x="284178" y="2439754"/>
            <a:ext cx="678815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描述电容器</a:t>
            </a: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储存电荷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的本领</a:t>
            </a:r>
            <a:endParaRPr lang="en-US" altLang="zh-CN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4286248" y="1357298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108" name="Rectangle 3"/>
          <p:cNvSpPr txBox="1">
            <a:spLocks noRot="1" noChangeArrowheads="1"/>
          </p:cNvSpPr>
          <p:nvPr/>
        </p:nvSpPr>
        <p:spPr>
          <a:xfrm>
            <a:off x="306546" y="4242737"/>
            <a:ext cx="1785950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定义式：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3"/>
          <p:cNvSpPr txBox="1">
            <a:spLocks noRot="1" noChangeArrowheads="1"/>
          </p:cNvSpPr>
          <p:nvPr/>
        </p:nvSpPr>
        <p:spPr>
          <a:xfrm>
            <a:off x="307492" y="5225836"/>
            <a:ext cx="233568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 Unit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63" name="Rectangle 3"/>
          <p:cNvSpPr txBox="1">
            <a:spLocks noRot="1" noChangeArrowheads="1"/>
          </p:cNvSpPr>
          <p:nvPr/>
        </p:nvSpPr>
        <p:spPr>
          <a:xfrm>
            <a:off x="635500" y="5929330"/>
            <a:ext cx="422453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Common units: 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μF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pF </a:t>
            </a:r>
          </a:p>
        </p:txBody>
      </p:sp>
      <p:grpSp>
        <p:nvGrpSpPr>
          <p:cNvPr id="64" name="组合 143"/>
          <p:cNvGrpSpPr/>
          <p:nvPr/>
        </p:nvGrpSpPr>
        <p:grpSpPr>
          <a:xfrm>
            <a:off x="2121174" y="4232679"/>
            <a:ext cx="1044000" cy="720725"/>
            <a:chOff x="2812496" y="3979514"/>
            <a:chExt cx="1044000" cy="720725"/>
          </a:xfrm>
        </p:grpSpPr>
        <p:sp>
          <p:nvSpPr>
            <p:cNvPr id="66" name="矩形 65"/>
            <p:cNvSpPr/>
            <p:nvPr/>
          </p:nvSpPr>
          <p:spPr>
            <a:xfrm>
              <a:off x="2812496" y="4005268"/>
              <a:ext cx="1044000" cy="684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69" name="Object 1"/>
            <p:cNvGraphicFramePr>
              <a:graphicFrameLocks noChangeAspect="1"/>
            </p:cNvGraphicFramePr>
            <p:nvPr/>
          </p:nvGraphicFramePr>
          <p:xfrm>
            <a:off x="2860679" y="3979514"/>
            <a:ext cx="933450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96" name="公式" r:id="rId4" imgW="444240" imgH="393480" progId="Equation.3">
                    <p:embed/>
                  </p:oleObj>
                </mc:Choice>
                <mc:Fallback>
                  <p:oleObj name="公式" r:id="rId4" imgW="444240" imgH="393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0679" y="3979514"/>
                          <a:ext cx="933450" cy="720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组合 67"/>
          <p:cNvGrpSpPr/>
          <p:nvPr/>
        </p:nvGrpSpPr>
        <p:grpSpPr>
          <a:xfrm>
            <a:off x="3576364" y="3807628"/>
            <a:ext cx="1773522" cy="792000"/>
            <a:chOff x="3351158" y="2401535"/>
            <a:chExt cx="1773522" cy="792000"/>
          </a:xfrm>
        </p:grpSpPr>
        <p:sp>
          <p:nvSpPr>
            <p:cNvPr id="71" name="云形标注 70"/>
            <p:cNvSpPr/>
            <p:nvPr/>
          </p:nvSpPr>
          <p:spPr>
            <a:xfrm>
              <a:off x="3396168" y="2401535"/>
              <a:ext cx="1656000" cy="792000"/>
            </a:xfrm>
            <a:prstGeom prst="cloudCallout">
              <a:avLst>
                <a:gd name="adj1" fmla="val -66708"/>
                <a:gd name="adj2" fmla="val -5741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3351158" y="2467494"/>
              <a:ext cx="17735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一个极板带电量的绝对值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452" y="5435469"/>
            <a:ext cx="2143140" cy="1136803"/>
            <a:chOff x="3977677" y="5797656"/>
            <a:chExt cx="2143140" cy="1136803"/>
          </a:xfrm>
        </p:grpSpPr>
        <p:sp>
          <p:nvSpPr>
            <p:cNvPr id="65" name="矩形 64"/>
            <p:cNvSpPr/>
            <p:nvPr/>
          </p:nvSpPr>
          <p:spPr>
            <a:xfrm>
              <a:off x="3977696" y="5797752"/>
              <a:ext cx="1951232" cy="1080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Rectangle 3"/>
            <p:cNvSpPr txBox="1">
              <a:spLocks noRot="1" noChangeArrowheads="1"/>
            </p:cNvSpPr>
            <p:nvPr/>
          </p:nvSpPr>
          <p:spPr>
            <a:xfrm>
              <a:off x="3977696" y="5797656"/>
              <a:ext cx="1880188" cy="571504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altLang="zh-CN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μF</a:t>
              </a:r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 = 10</a:t>
              </a:r>
              <a:r>
                <a:rPr lang="en-US" altLang="zh-CN" sz="2400" b="1" baseline="30000" dirty="0">
                  <a:latin typeface="Times New Roman" pitchFamily="18" charset="0"/>
                  <a:cs typeface="Times New Roman" pitchFamily="18" charset="0"/>
                </a:rPr>
                <a:t>-6</a:t>
              </a:r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 F; </a:t>
              </a:r>
            </a:p>
          </p:txBody>
        </p:sp>
        <p:sp>
          <p:nvSpPr>
            <p:cNvPr id="76" name="Rectangle 3"/>
            <p:cNvSpPr txBox="1">
              <a:spLocks noRot="1" noChangeArrowheads="1"/>
            </p:cNvSpPr>
            <p:nvPr/>
          </p:nvSpPr>
          <p:spPr>
            <a:xfrm>
              <a:off x="3977677" y="6362955"/>
              <a:ext cx="2143140" cy="571504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pF</a:t>
              </a:r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 = 10</a:t>
              </a:r>
              <a:r>
                <a:rPr lang="en-US" altLang="zh-CN" sz="2400" b="1" baseline="30000" dirty="0">
                  <a:latin typeface="Times New Roman" pitchFamily="18" charset="0"/>
                  <a:cs typeface="Times New Roman" pitchFamily="18" charset="0"/>
                </a:rPr>
                <a:t>-12</a:t>
              </a:r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 F 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629494" y="5229200"/>
            <a:ext cx="1870498" cy="540096"/>
            <a:chOff x="3563888" y="4509120"/>
            <a:chExt cx="1870498" cy="540096"/>
          </a:xfrm>
        </p:grpSpPr>
        <p:sp>
          <p:nvSpPr>
            <p:cNvPr id="78" name="矩形 77"/>
            <p:cNvSpPr/>
            <p:nvPr/>
          </p:nvSpPr>
          <p:spPr>
            <a:xfrm>
              <a:off x="3563888" y="4509216"/>
              <a:ext cx="1620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Rectangle 3"/>
            <p:cNvSpPr txBox="1">
              <a:spLocks noRot="1" noChangeArrowheads="1"/>
            </p:cNvSpPr>
            <p:nvPr/>
          </p:nvSpPr>
          <p:spPr>
            <a:xfrm>
              <a:off x="3563888" y="4509120"/>
              <a:ext cx="1870498" cy="5040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1 F = 1 C/V </a:t>
              </a:r>
            </a:p>
          </p:txBody>
        </p:sp>
      </p:grpSp>
      <p:sp>
        <p:nvSpPr>
          <p:cNvPr id="24" name="Rectangle 3"/>
          <p:cNvSpPr txBox="1">
            <a:spLocks noRot="1" noChangeArrowheads="1"/>
          </p:cNvSpPr>
          <p:nvPr/>
        </p:nvSpPr>
        <p:spPr>
          <a:xfrm>
            <a:off x="2307756" y="785794"/>
            <a:ext cx="470538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异种电荷由于相互吸引而保存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3"/>
          <p:cNvSpPr txBox="1">
            <a:spLocks noRot="1" noChangeArrowheads="1"/>
          </p:cNvSpPr>
          <p:nvPr/>
        </p:nvSpPr>
        <p:spPr>
          <a:xfrm>
            <a:off x="285720" y="3267758"/>
            <a:ext cx="807249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电容器所带电量</a:t>
            </a:r>
            <a:r>
              <a: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与两极板间电压</a:t>
            </a:r>
            <a:r>
              <a: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的比值</a:t>
            </a:r>
            <a:endParaRPr lang="en-US" altLang="zh-CN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11560" y="3278644"/>
            <a:ext cx="2772000" cy="61200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3984718" y="1214422"/>
            <a:ext cx="1019330" cy="576000"/>
            <a:chOff x="6622576" y="538822"/>
            <a:chExt cx="1019330" cy="576000"/>
          </a:xfrm>
        </p:grpSpPr>
        <p:sp>
          <p:nvSpPr>
            <p:cNvPr id="29" name="云形标注 28"/>
            <p:cNvSpPr/>
            <p:nvPr/>
          </p:nvSpPr>
          <p:spPr>
            <a:xfrm>
              <a:off x="6622576" y="538822"/>
              <a:ext cx="1008000" cy="576000"/>
            </a:xfrm>
            <a:prstGeom prst="cloudCallout">
              <a:avLst>
                <a:gd name="adj1" fmla="val -73376"/>
                <a:gd name="adj2" fmla="val 6508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29410" y="549708"/>
              <a:ext cx="1012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scalar</a:t>
              </a:r>
              <a:endPara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4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6" grpId="0"/>
      <p:bldP spid="87" grpId="0"/>
      <p:bldP spid="110" grpId="0"/>
      <p:bldP spid="108" grpId="0"/>
      <p:bldP spid="130" grpId="0"/>
      <p:bldP spid="63" grpId="0"/>
      <p:bldP spid="24" grpId="0"/>
      <p:bldP spid="25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86314" y="1214422"/>
            <a:ext cx="3857652" cy="2447926"/>
            <a:chOff x="4643438" y="785794"/>
            <a:chExt cx="3857652" cy="2447926"/>
          </a:xfrm>
        </p:grpSpPr>
        <p:pic>
          <p:nvPicPr>
            <p:cNvPr id="190466" name="Picture 2" descr="https://timgsa.baidu.com/timg?image&amp;quality=80&amp;size=b9999_10000&amp;sec=1494846436471&amp;di=7a882cfe6256252ad792734446c6fe78&amp;imgtype=0&amp;src=http%3A%2F%2Fimg2.7wenta.com%2Fupload%2Fwti%2F20140527%2F14012057973483502.jpg">
              <a:hlinkClick r:id="rId4" action="ppaction://hlinkfile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40000"/>
            </a:blip>
            <a:srcRect l="3440" r="3669"/>
            <a:stretch>
              <a:fillRect/>
            </a:stretch>
          </p:blipFill>
          <p:spPr bwMode="auto">
            <a:xfrm>
              <a:off x="4643438" y="785794"/>
              <a:ext cx="3857652" cy="2447926"/>
            </a:xfrm>
            <a:prstGeom prst="rect">
              <a:avLst/>
            </a:prstGeom>
            <a:noFill/>
          </p:spPr>
        </p:pic>
        <p:sp>
          <p:nvSpPr>
            <p:cNvPr id="5" name="矩形 4"/>
            <p:cNvSpPr/>
            <p:nvPr/>
          </p:nvSpPr>
          <p:spPr>
            <a:xfrm>
              <a:off x="4857752" y="785794"/>
              <a:ext cx="1500198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285720" y="642918"/>
            <a:ext cx="6286544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华文行楷" pitchFamily="2" charset="-122"/>
                <a:ea typeface="华文行楷" pitchFamily="2" charset="-122"/>
                <a:cs typeface="Times New Roman" pitchFamily="18" charset="0"/>
                <a:sym typeface="宋体" pitchFamily="2" charset="-122"/>
              </a:rPr>
              <a:t>探究影响平行板电容器电容的因素</a:t>
            </a:r>
          </a:p>
        </p:txBody>
      </p:sp>
      <p:sp>
        <p:nvSpPr>
          <p:cNvPr id="9" name="矩形 8"/>
          <p:cNvSpPr/>
          <p:nvPr/>
        </p:nvSpPr>
        <p:spPr>
          <a:xfrm>
            <a:off x="285720" y="1500174"/>
            <a:ext cx="2581156" cy="541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改变极板间距</a:t>
            </a:r>
            <a:r>
              <a: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583282" y="2423018"/>
            <a:ext cx="357190" cy="451865"/>
            <a:chOff x="7583282" y="2423018"/>
            <a:chExt cx="357190" cy="451865"/>
          </a:xfrm>
        </p:grpSpPr>
        <p:sp>
          <p:nvSpPr>
            <p:cNvPr id="12" name="弧形 11"/>
            <p:cNvSpPr/>
            <p:nvPr/>
          </p:nvSpPr>
          <p:spPr>
            <a:xfrm rot="9300000">
              <a:off x="7708469" y="2423018"/>
              <a:ext cx="214314" cy="214314"/>
            </a:xfrm>
            <a:prstGeom prst="arc">
              <a:avLst>
                <a:gd name="adj1" fmla="val 17097953"/>
                <a:gd name="adj2" fmla="val 0"/>
              </a:avLst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83282" y="2536329"/>
              <a:ext cx="357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endParaRPr lang="zh-CN" altLang="en-US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08724" y="1490925"/>
            <a:ext cx="938942" cy="415788"/>
            <a:chOff x="8237716" y="1021880"/>
            <a:chExt cx="938942" cy="415788"/>
          </a:xfrm>
        </p:grpSpPr>
        <p:sp>
          <p:nvSpPr>
            <p:cNvPr id="20" name="矩形 19"/>
            <p:cNvSpPr/>
            <p:nvPr/>
          </p:nvSpPr>
          <p:spPr>
            <a:xfrm>
              <a:off x="8237716" y="1077668"/>
              <a:ext cx="828000" cy="360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8247964" y="1021880"/>
              <a:ext cx="928694" cy="403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Q</a:t>
              </a:r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不变</a:t>
              </a:r>
              <a:endParaRPr lang="en-US" altLang="zh-CN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285720" y="3916650"/>
            <a:ext cx="3623108" cy="59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改变两极板正对面积</a:t>
            </a:r>
            <a:r>
              <a: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</a:p>
        </p:txBody>
      </p:sp>
      <p:sp>
        <p:nvSpPr>
          <p:cNvPr id="37" name="矩形 36"/>
          <p:cNvSpPr/>
          <p:nvPr/>
        </p:nvSpPr>
        <p:spPr>
          <a:xfrm>
            <a:off x="428596" y="2178201"/>
            <a:ext cx="633418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 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↑</a:t>
            </a:r>
            <a:endParaRPr lang="en-US" altLang="zh-CN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8" name="燕尾形箭头 37"/>
          <p:cNvSpPr/>
          <p:nvPr/>
        </p:nvSpPr>
        <p:spPr>
          <a:xfrm>
            <a:off x="1110654" y="2423122"/>
            <a:ext cx="252000" cy="2160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480582" y="2208940"/>
            <a:ext cx="633418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θ 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↑</a:t>
            </a:r>
            <a:endParaRPr lang="en-US" altLang="zh-CN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0" name="燕尾形箭头 39"/>
          <p:cNvSpPr/>
          <p:nvPr/>
        </p:nvSpPr>
        <p:spPr>
          <a:xfrm rot="2147803">
            <a:off x="1731056" y="2857592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2016808" y="2793630"/>
            <a:ext cx="842968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 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↑</a:t>
            </a:r>
            <a:endParaRPr lang="en-US" altLang="zh-CN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2" name="燕尾形箭头 41"/>
          <p:cNvSpPr/>
          <p:nvPr/>
        </p:nvSpPr>
        <p:spPr>
          <a:xfrm>
            <a:off x="2789556" y="3046724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3157528" y="2793630"/>
            <a:ext cx="1414472" cy="693738"/>
            <a:chOff x="3228966" y="2143116"/>
            <a:chExt cx="1414472" cy="693738"/>
          </a:xfrm>
        </p:grpSpPr>
        <p:sp>
          <p:nvSpPr>
            <p:cNvPr id="44" name="矩形 43"/>
            <p:cNvSpPr/>
            <p:nvPr/>
          </p:nvSpPr>
          <p:spPr>
            <a:xfrm>
              <a:off x="3228966" y="2143116"/>
              <a:ext cx="1414472" cy="545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          </a:t>
              </a:r>
              <a:r>
                <a:rPr lang="zh-CN" altLang="en-US" sz="2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↓</a:t>
              </a:r>
              <a:endPara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3318774" y="2143116"/>
            <a:ext cx="900112" cy="693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32" name="公式" r:id="rId6" imgW="444240" imgH="393480" progId="Equation.3">
                    <p:embed/>
                  </p:oleObj>
                </mc:Choice>
                <mc:Fallback>
                  <p:oleObj name="公式" r:id="rId6" imgW="444240" imgH="393480" progId="Equation.3">
                    <p:embed/>
                    <p:pic>
                      <p:nvPicPr>
                        <p:cNvPr id="45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8774" y="2143116"/>
                          <a:ext cx="900112" cy="693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矩形 45"/>
          <p:cNvSpPr/>
          <p:nvPr/>
        </p:nvSpPr>
        <p:spPr>
          <a:xfrm>
            <a:off x="428596" y="4589301"/>
            <a:ext cx="71438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 </a:t>
            </a:r>
            <a:r>
              <a:rPr lang="zh-CN" altLang="en-U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↓</a:t>
            </a:r>
            <a:endParaRPr lang="en-US" altLang="zh-CN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7" name="燕尾形箭头 46"/>
          <p:cNvSpPr/>
          <p:nvPr/>
        </p:nvSpPr>
        <p:spPr>
          <a:xfrm>
            <a:off x="1142278" y="4834222"/>
            <a:ext cx="252000" cy="2160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490310" y="4600584"/>
            <a:ext cx="633418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θ 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↑</a:t>
            </a:r>
            <a:endParaRPr lang="en-US" altLang="zh-CN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9" name="燕尾形箭头 48"/>
          <p:cNvSpPr/>
          <p:nvPr/>
        </p:nvSpPr>
        <p:spPr>
          <a:xfrm rot="2160000">
            <a:off x="1826481" y="5257612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2083049" y="5222446"/>
            <a:ext cx="842968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 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↑</a:t>
            </a:r>
            <a:endParaRPr lang="en-US" altLang="zh-CN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1" name="燕尾形箭头 50"/>
          <p:cNvSpPr/>
          <p:nvPr/>
        </p:nvSpPr>
        <p:spPr>
          <a:xfrm>
            <a:off x="2871776" y="5475540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3229536" y="5222446"/>
            <a:ext cx="1414472" cy="693738"/>
            <a:chOff x="3228966" y="2143116"/>
            <a:chExt cx="1414472" cy="693738"/>
          </a:xfrm>
        </p:grpSpPr>
        <p:sp>
          <p:nvSpPr>
            <p:cNvPr id="53" name="矩形 52"/>
            <p:cNvSpPr/>
            <p:nvPr/>
          </p:nvSpPr>
          <p:spPr>
            <a:xfrm>
              <a:off x="3228966" y="2143116"/>
              <a:ext cx="1414472" cy="545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          </a:t>
              </a:r>
              <a:r>
                <a:rPr lang="zh-CN" altLang="en-US" sz="2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↓</a:t>
              </a:r>
              <a:endPara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aphicFrame>
          <p:nvGraphicFramePr>
            <p:cNvPr id="54" name="Object 1"/>
            <p:cNvGraphicFramePr>
              <a:graphicFrameLocks noChangeAspect="1"/>
            </p:cNvGraphicFramePr>
            <p:nvPr/>
          </p:nvGraphicFramePr>
          <p:xfrm>
            <a:off x="3318774" y="2143116"/>
            <a:ext cx="900112" cy="693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33" name="公式" r:id="rId8" imgW="444240" imgH="393480" progId="Equation.3">
                    <p:embed/>
                  </p:oleObj>
                </mc:Choice>
                <mc:Fallback>
                  <p:oleObj name="公式" r:id="rId8" imgW="444240" imgH="393480" progId="Equation.3">
                    <p:embed/>
                    <p:pic>
                      <p:nvPicPr>
                        <p:cNvPr id="54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8774" y="2143116"/>
                          <a:ext cx="900112" cy="693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5" name="直接连接符 54"/>
          <p:cNvCxnSpPr/>
          <p:nvPr/>
        </p:nvCxnSpPr>
        <p:spPr>
          <a:xfrm>
            <a:off x="4572000" y="4041256"/>
            <a:ext cx="0" cy="223200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4787454" y="3933056"/>
            <a:ext cx="2808882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改变电介质材料</a:t>
            </a:r>
            <a:endParaRPr lang="en-US" altLang="zh-CN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873661" y="4517293"/>
            <a:ext cx="77629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ε 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↑</a:t>
            </a:r>
            <a:endParaRPr lang="en-US" altLang="zh-CN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8" name="燕尾形箭头 57"/>
          <p:cNvSpPr/>
          <p:nvPr/>
        </p:nvSpPr>
        <p:spPr>
          <a:xfrm>
            <a:off x="5587318" y="4762214"/>
            <a:ext cx="252000" cy="2160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5954806" y="4557760"/>
            <a:ext cx="633418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θ </a:t>
            </a:r>
            <a:r>
              <a:rPr lang="zh-CN" altLang="en-U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↓</a:t>
            </a:r>
            <a:endParaRPr lang="en-US" altLang="zh-CN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0" name="燕尾形箭头 59"/>
          <p:cNvSpPr/>
          <p:nvPr/>
        </p:nvSpPr>
        <p:spPr>
          <a:xfrm rot="2160000">
            <a:off x="6302608" y="5201148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1" name="矩形 60"/>
          <p:cNvSpPr/>
          <p:nvPr/>
        </p:nvSpPr>
        <p:spPr>
          <a:xfrm>
            <a:off x="6588360" y="5103702"/>
            <a:ext cx="842968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 </a:t>
            </a:r>
            <a:r>
              <a:rPr lang="zh-CN" altLang="en-U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↓</a:t>
            </a:r>
            <a:endParaRPr lang="en-US" altLang="zh-CN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2" name="燕尾形箭头 61"/>
          <p:cNvSpPr/>
          <p:nvPr/>
        </p:nvSpPr>
        <p:spPr>
          <a:xfrm>
            <a:off x="7331924" y="5347068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7617676" y="5093974"/>
            <a:ext cx="1414472" cy="693738"/>
            <a:chOff x="3228966" y="2143116"/>
            <a:chExt cx="1414472" cy="693738"/>
          </a:xfrm>
        </p:grpSpPr>
        <p:sp>
          <p:nvSpPr>
            <p:cNvPr id="64" name="矩形 63"/>
            <p:cNvSpPr/>
            <p:nvPr/>
          </p:nvSpPr>
          <p:spPr>
            <a:xfrm>
              <a:off x="3228966" y="2143116"/>
              <a:ext cx="1414472" cy="545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          </a:t>
              </a:r>
              <a:r>
                <a:rPr lang="zh-CN" altLang="en-US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↑</a:t>
              </a:r>
              <a:endPara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aphicFrame>
          <p:nvGraphicFramePr>
            <p:cNvPr id="65" name="Object 1"/>
            <p:cNvGraphicFramePr>
              <a:graphicFrameLocks noChangeAspect="1"/>
            </p:cNvGraphicFramePr>
            <p:nvPr/>
          </p:nvGraphicFramePr>
          <p:xfrm>
            <a:off x="3318774" y="2143116"/>
            <a:ext cx="900112" cy="693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34" name="公式" r:id="rId9" imgW="444240" imgH="393480" progId="Equation.3">
                    <p:embed/>
                  </p:oleObj>
                </mc:Choice>
                <mc:Fallback>
                  <p:oleObj name="公式" r:id="rId9" imgW="444240" imgH="393480" progId="Equation.3">
                    <p:embed/>
                    <p:pic>
                      <p:nvPicPr>
                        <p:cNvPr id="65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8774" y="2143116"/>
                          <a:ext cx="900112" cy="693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947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27" grpId="0"/>
      <p:bldP spid="37" grpId="0"/>
      <p:bldP spid="38" grpId="0" animBg="1"/>
      <p:bldP spid="39" grpId="0"/>
      <p:bldP spid="40" grpId="0" animBg="1"/>
      <p:bldP spid="41" grpId="0"/>
      <p:bldP spid="42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6" grpId="0"/>
      <p:bldP spid="57" grpId="0"/>
      <p:bldP spid="58" grpId="0" animBg="1"/>
      <p:bldP spid="59" grpId="0"/>
      <p:bldP spid="60" grpId="0" animBg="1"/>
      <p:bldP spid="61" grpId="0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161950" y="1923102"/>
            <a:ext cx="1267306" cy="720000"/>
            <a:chOff x="2714612" y="3939952"/>
            <a:chExt cx="1267306" cy="720000"/>
          </a:xfrm>
        </p:grpSpPr>
        <p:sp>
          <p:nvSpPr>
            <p:cNvPr id="22" name="矩形 21"/>
            <p:cNvSpPr/>
            <p:nvPr/>
          </p:nvSpPr>
          <p:spPr>
            <a:xfrm>
              <a:off x="2714612" y="3939952"/>
              <a:ext cx="1267306" cy="720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23" name="Object 1"/>
            <p:cNvGraphicFramePr>
              <a:graphicFrameLocks noChangeAspect="1"/>
            </p:cNvGraphicFramePr>
            <p:nvPr/>
          </p:nvGraphicFramePr>
          <p:xfrm>
            <a:off x="2800812" y="3975825"/>
            <a:ext cx="1063625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72" name="公式" r:id="rId4" imgW="545760" imgH="393480" progId="Equation.3">
                    <p:embed/>
                  </p:oleObj>
                </mc:Choice>
                <mc:Fallback>
                  <p:oleObj name="公式" r:id="rId4" imgW="545760" imgH="39348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0812" y="3975825"/>
                          <a:ext cx="1063625" cy="666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Rectangle 3"/>
          <p:cNvSpPr txBox="1">
            <a:spLocks noRot="1" noChangeArrowheads="1"/>
          </p:cNvSpPr>
          <p:nvPr/>
        </p:nvSpPr>
        <p:spPr>
          <a:xfrm>
            <a:off x="335956" y="1357298"/>
            <a:ext cx="191001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决定式：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4645037" y="285728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7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9918" y="653207"/>
            <a:ext cx="3924892" cy="584775"/>
          </a:xfr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l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平行板电容器的电容</a:t>
            </a:r>
          </a:p>
        </p:txBody>
      </p:sp>
      <p:sp>
        <p:nvSpPr>
          <p:cNvPr id="56" name="Rectangle 3"/>
          <p:cNvSpPr txBox="1">
            <a:spLocks noRot="1" noChangeArrowheads="1"/>
          </p:cNvSpPr>
          <p:nvPr/>
        </p:nvSpPr>
        <p:spPr>
          <a:xfrm>
            <a:off x="785786" y="1994540"/>
            <a:ext cx="3357586" cy="57606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两极板置于真空中：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4399722" y="2753400"/>
            <a:ext cx="1150308" cy="720000"/>
            <a:chOff x="2714612" y="3939952"/>
            <a:chExt cx="1150308" cy="720000"/>
          </a:xfrm>
        </p:grpSpPr>
        <p:sp>
          <p:nvSpPr>
            <p:cNvPr id="59" name="矩形 58"/>
            <p:cNvSpPr/>
            <p:nvPr/>
          </p:nvSpPr>
          <p:spPr>
            <a:xfrm>
              <a:off x="2714612" y="3939952"/>
              <a:ext cx="1150308" cy="720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2084672"/>
                </p:ext>
              </p:extLst>
            </p:nvPr>
          </p:nvGraphicFramePr>
          <p:xfrm>
            <a:off x="2805154" y="3975790"/>
            <a:ext cx="989012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73" name="Equation" r:id="rId6" imgW="507960" imgH="393480" progId="Equation.DSMT4">
                    <p:embed/>
                  </p:oleObj>
                </mc:Choice>
                <mc:Fallback>
                  <p:oleObj name="Equation" r:id="rId6" imgW="507960" imgH="3934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5154" y="3975790"/>
                          <a:ext cx="989012" cy="666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Rectangle 3"/>
          <p:cNvSpPr txBox="1">
            <a:spLocks noRot="1" noChangeArrowheads="1"/>
          </p:cNvSpPr>
          <p:nvPr/>
        </p:nvSpPr>
        <p:spPr>
          <a:xfrm>
            <a:off x="785786" y="2824838"/>
            <a:ext cx="3714776" cy="57606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两极板间填充电介质：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7" name="Rectangle 2"/>
          <p:cNvSpPr txBox="1">
            <a:spLocks noRot="1" noChangeArrowheads="1"/>
          </p:cNvSpPr>
          <p:nvPr/>
        </p:nvSpPr>
        <p:spPr>
          <a:xfrm>
            <a:off x="319058" y="3643314"/>
            <a:ext cx="3143272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all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华文楷体" pitchFamily="2" charset="-122"/>
                <a:ea typeface="华文楷体" pitchFamily="2" charset="-122"/>
                <a:cs typeface="Times New Roman" pitchFamily="18" charset="0"/>
                <a:sym typeface="宋体" pitchFamily="2" charset="-122"/>
              </a:rPr>
              <a:t>电容器的串并联</a:t>
            </a:r>
          </a:p>
        </p:txBody>
      </p:sp>
      <p:grpSp>
        <p:nvGrpSpPr>
          <p:cNvPr id="162" name="组合 161"/>
          <p:cNvGrpSpPr>
            <a:grpSpLocks noChangeAspect="1"/>
          </p:cNvGrpSpPr>
          <p:nvPr/>
        </p:nvGrpSpPr>
        <p:grpSpPr>
          <a:xfrm>
            <a:off x="262825" y="4429132"/>
            <a:ext cx="2627999" cy="1338552"/>
            <a:chOff x="1071538" y="4429132"/>
            <a:chExt cx="3012640" cy="1534462"/>
          </a:xfrm>
        </p:grpSpPr>
        <p:cxnSp>
          <p:nvCxnSpPr>
            <p:cNvPr id="69" name="直接连接符 68"/>
            <p:cNvCxnSpPr/>
            <p:nvPr/>
          </p:nvCxnSpPr>
          <p:spPr>
            <a:xfrm>
              <a:off x="1357290" y="5316156"/>
              <a:ext cx="4680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1461386" y="5387594"/>
              <a:ext cx="2520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rot="5400000">
              <a:off x="1172262" y="4860338"/>
              <a:ext cx="864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rot="5400000">
              <a:off x="1317056" y="5674800"/>
              <a:ext cx="576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1609704" y="5959098"/>
              <a:ext cx="1908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1615148" y="4440018"/>
              <a:ext cx="1908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rot="5400000">
              <a:off x="3375798" y="4580256"/>
              <a:ext cx="288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3357554" y="5140110"/>
              <a:ext cx="3240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3363904" y="5295686"/>
              <a:ext cx="3240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rot="5400000">
              <a:off x="3394274" y="5422480"/>
              <a:ext cx="252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3357554" y="4725770"/>
              <a:ext cx="3240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3363904" y="4881346"/>
              <a:ext cx="3240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rot="5400000">
              <a:off x="3396996" y="5005832"/>
              <a:ext cx="252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3357554" y="5552824"/>
              <a:ext cx="3240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3363904" y="5708400"/>
              <a:ext cx="3240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rot="5400000">
              <a:off x="3394274" y="5835194"/>
              <a:ext cx="252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3655550" y="4621675"/>
              <a:ext cx="428628" cy="352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CN" sz="1400" b="1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14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643307" y="5030158"/>
              <a:ext cx="428628" cy="352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CN" sz="14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14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643307" y="5447900"/>
              <a:ext cx="428628" cy="352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CN" sz="1400" b="1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CN" altLang="en-US" sz="14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071538" y="5162148"/>
              <a:ext cx="428628" cy="352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3" name="组合 162"/>
          <p:cNvGrpSpPr>
            <a:grpSpLocks noChangeAspect="1"/>
          </p:cNvGrpSpPr>
          <p:nvPr/>
        </p:nvGrpSpPr>
        <p:grpSpPr>
          <a:xfrm>
            <a:off x="2871156" y="4429132"/>
            <a:ext cx="2520000" cy="1373711"/>
            <a:chOff x="4747534" y="4429132"/>
            <a:chExt cx="2824862" cy="1539895"/>
          </a:xfrm>
        </p:grpSpPr>
        <p:cxnSp>
          <p:nvCxnSpPr>
            <p:cNvPr id="117" name="直接连接符 116"/>
            <p:cNvCxnSpPr/>
            <p:nvPr/>
          </p:nvCxnSpPr>
          <p:spPr>
            <a:xfrm>
              <a:off x="5059822" y="5316156"/>
              <a:ext cx="4680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5163918" y="5387594"/>
              <a:ext cx="2520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rot="5400000">
              <a:off x="4874794" y="4860338"/>
              <a:ext cx="864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rot="5400000">
              <a:off x="5019588" y="5674800"/>
              <a:ext cx="576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5312236" y="5959098"/>
              <a:ext cx="1908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5317680" y="4440018"/>
              <a:ext cx="1908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rot="5400000">
              <a:off x="6862330" y="4789329"/>
              <a:ext cx="720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7060086" y="5140110"/>
              <a:ext cx="3240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7066436" y="5295686"/>
              <a:ext cx="3240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>
              <a:off x="6880806" y="5626233"/>
              <a:ext cx="684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7143768" y="4846874"/>
              <a:ext cx="428628" cy="345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CN" sz="1400" b="1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CN" altLang="en-US" sz="14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0" name="直接连接符 149"/>
            <p:cNvCxnSpPr/>
            <p:nvPr/>
          </p:nvCxnSpPr>
          <p:spPr>
            <a:xfrm rot="5400000">
              <a:off x="6321070" y="4792110"/>
              <a:ext cx="684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>
              <a:off x="6500826" y="5140110"/>
              <a:ext cx="3240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6507176" y="5295686"/>
              <a:ext cx="3240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rot="5400000">
              <a:off x="6321546" y="5626233"/>
              <a:ext cx="684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6604922" y="4857760"/>
              <a:ext cx="428628" cy="345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CN" sz="14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14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5" name="直接连接符 154"/>
            <p:cNvCxnSpPr/>
            <p:nvPr/>
          </p:nvCxnSpPr>
          <p:spPr>
            <a:xfrm rot="5400000">
              <a:off x="5788346" y="4789832"/>
              <a:ext cx="684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>
              <a:off x="5968102" y="5137832"/>
              <a:ext cx="3240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>
              <a:off x="5974452" y="5293408"/>
              <a:ext cx="3240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 rot="5400000">
              <a:off x="5788822" y="5623955"/>
              <a:ext cx="684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6072198" y="4857760"/>
              <a:ext cx="428628" cy="345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CN" sz="1400" b="1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14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747534" y="5176170"/>
              <a:ext cx="428628" cy="345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组合 67"/>
          <p:cNvGrpSpPr/>
          <p:nvPr/>
        </p:nvGrpSpPr>
        <p:grpSpPr>
          <a:xfrm>
            <a:off x="5500694" y="1228356"/>
            <a:ext cx="1980000" cy="612000"/>
            <a:chOff x="3345366" y="2410002"/>
            <a:chExt cx="1980000" cy="612000"/>
          </a:xfrm>
        </p:grpSpPr>
        <p:sp>
          <p:nvSpPr>
            <p:cNvPr id="76" name="云形标注 75"/>
            <p:cNvSpPr/>
            <p:nvPr/>
          </p:nvSpPr>
          <p:spPr>
            <a:xfrm>
              <a:off x="3345366" y="2410002"/>
              <a:ext cx="1980000" cy="612000"/>
            </a:xfrm>
            <a:prstGeom prst="cloudCallout">
              <a:avLst>
                <a:gd name="adj1" fmla="val -69173"/>
                <a:gd name="adj2" fmla="val 78471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3394702" y="2489266"/>
              <a:ext cx="182852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真空介电常数</a:t>
              </a:r>
            </a:p>
          </p:txBody>
        </p:sp>
      </p:grpSp>
      <p:sp>
        <p:nvSpPr>
          <p:cNvPr id="78" name="椭圆 77"/>
          <p:cNvSpPr/>
          <p:nvPr/>
        </p:nvSpPr>
        <p:spPr>
          <a:xfrm>
            <a:off x="4786314" y="1990715"/>
            <a:ext cx="285752" cy="324000"/>
          </a:xfrm>
          <a:prstGeom prst="ellipse">
            <a:avLst/>
          </a:prstGeom>
          <a:noFill/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67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473603"/>
              </p:ext>
            </p:extLst>
          </p:nvPr>
        </p:nvGraphicFramePr>
        <p:xfrm>
          <a:off x="5681304" y="2967241"/>
          <a:ext cx="10144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74" name="Equation" r:id="rId8" imgW="520560" imgH="228600" progId="Equation.DSMT4">
                  <p:embed/>
                </p:oleObj>
              </mc:Choice>
              <mc:Fallback>
                <p:oleObj name="Equation" r:id="rId8" imgW="52056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304" y="2967241"/>
                        <a:ext cx="101441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4" name="组合 113"/>
          <p:cNvGrpSpPr/>
          <p:nvPr/>
        </p:nvGrpSpPr>
        <p:grpSpPr>
          <a:xfrm>
            <a:off x="553636" y="5924568"/>
            <a:ext cx="1980000" cy="637987"/>
            <a:chOff x="819656" y="5969000"/>
            <a:chExt cx="1980000" cy="637987"/>
          </a:xfrm>
        </p:grpSpPr>
        <p:graphicFrame>
          <p:nvGraphicFramePr>
            <p:cNvPr id="112" name="Object 1"/>
            <p:cNvGraphicFramePr>
              <a:graphicFrameLocks noChangeAspect="1"/>
            </p:cNvGraphicFramePr>
            <p:nvPr/>
          </p:nvGraphicFramePr>
          <p:xfrm>
            <a:off x="824594" y="5969000"/>
            <a:ext cx="1943087" cy="63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75" name="公式" r:id="rId10" imgW="1143000" imgH="431640" progId="Equation.3">
                    <p:embed/>
                  </p:oleObj>
                </mc:Choice>
                <mc:Fallback>
                  <p:oleObj name="公式" r:id="rId10" imgW="1143000" imgH="4316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594" y="5969000"/>
                          <a:ext cx="1943087" cy="637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" name="矩形 112"/>
            <p:cNvSpPr/>
            <p:nvPr/>
          </p:nvSpPr>
          <p:spPr>
            <a:xfrm>
              <a:off x="819656" y="6000768"/>
              <a:ext cx="1980000" cy="576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3305404" y="6000768"/>
            <a:ext cx="1800000" cy="468000"/>
            <a:chOff x="839740" y="6052950"/>
            <a:chExt cx="1800000" cy="468000"/>
          </a:xfrm>
        </p:grpSpPr>
        <p:graphicFrame>
          <p:nvGraphicFramePr>
            <p:cNvPr id="165" name="Object 1"/>
            <p:cNvGraphicFramePr>
              <a:graphicFrameLocks noChangeAspect="1"/>
            </p:cNvGraphicFramePr>
            <p:nvPr/>
          </p:nvGraphicFramePr>
          <p:xfrm>
            <a:off x="868310" y="6120248"/>
            <a:ext cx="1747837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76" name="公式" r:id="rId12" imgW="1028520" imgH="228600" progId="Equation.3">
                    <p:embed/>
                  </p:oleObj>
                </mc:Choice>
                <mc:Fallback>
                  <p:oleObj name="公式" r:id="rId12" imgW="1028520" imgH="2286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310" y="6120248"/>
                          <a:ext cx="1747837" cy="336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6" name="矩形 165"/>
            <p:cNvSpPr/>
            <p:nvPr/>
          </p:nvSpPr>
          <p:spPr>
            <a:xfrm>
              <a:off x="839740" y="6052950"/>
              <a:ext cx="1800000" cy="468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0" name="直接连接符 89"/>
          <p:cNvCxnSpPr/>
          <p:nvPr/>
        </p:nvCxnSpPr>
        <p:spPr>
          <a:xfrm>
            <a:off x="5572132" y="3633789"/>
            <a:ext cx="0" cy="298800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2"/>
          <p:cNvSpPr txBox="1">
            <a:spLocks noRot="1" noChangeArrowheads="1"/>
          </p:cNvSpPr>
          <p:nvPr/>
        </p:nvSpPr>
        <p:spPr>
          <a:xfrm>
            <a:off x="5724128" y="3719934"/>
            <a:ext cx="30600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  <a:sym typeface="宋体" pitchFamily="2" charset="-122"/>
              </a:rPr>
              <a:t>固定电容器储存的电能</a:t>
            </a:r>
          </a:p>
        </p:txBody>
      </p:sp>
      <p:grpSp>
        <p:nvGrpSpPr>
          <p:cNvPr id="97" name="组合 96"/>
          <p:cNvGrpSpPr/>
          <p:nvPr/>
        </p:nvGrpSpPr>
        <p:grpSpPr>
          <a:xfrm>
            <a:off x="5868144" y="5114131"/>
            <a:ext cx="2844000" cy="619125"/>
            <a:chOff x="375184" y="5978504"/>
            <a:chExt cx="2844000" cy="619125"/>
          </a:xfrm>
        </p:grpSpPr>
        <p:graphicFrame>
          <p:nvGraphicFramePr>
            <p:cNvPr id="98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6393660"/>
                </p:ext>
              </p:extLst>
            </p:nvPr>
          </p:nvGraphicFramePr>
          <p:xfrm>
            <a:off x="414862" y="5978504"/>
            <a:ext cx="2762250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77" name="Equation" r:id="rId14" imgW="1625400" imgH="419040" progId="Equation.DSMT4">
                    <p:embed/>
                  </p:oleObj>
                </mc:Choice>
                <mc:Fallback>
                  <p:oleObj name="Equation" r:id="rId14" imgW="1625400" imgH="41904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862" y="5978504"/>
                          <a:ext cx="2762250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" name="矩形 98"/>
            <p:cNvSpPr/>
            <p:nvPr/>
          </p:nvSpPr>
          <p:spPr>
            <a:xfrm>
              <a:off x="375184" y="6000768"/>
              <a:ext cx="2844000" cy="576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381631" y="1863725"/>
            <a:ext cx="3405212" cy="666750"/>
            <a:chOff x="5381631" y="1939925"/>
            <a:chExt cx="3405212" cy="666750"/>
          </a:xfrm>
        </p:grpSpPr>
        <p:graphicFrame>
          <p:nvGraphicFramePr>
            <p:cNvPr id="79" name="Object 1"/>
            <p:cNvGraphicFramePr>
              <a:graphicFrameLocks noChangeAspect="1"/>
            </p:cNvGraphicFramePr>
            <p:nvPr/>
          </p:nvGraphicFramePr>
          <p:xfrm>
            <a:off x="5526104" y="1939925"/>
            <a:ext cx="1384300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78" name="公式" r:id="rId16" imgW="711000" imgH="393480" progId="Equation.3">
                    <p:embed/>
                  </p:oleObj>
                </mc:Choice>
                <mc:Fallback>
                  <p:oleObj name="公式" r:id="rId16" imgW="711000" imgH="39348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6104" y="1939925"/>
                          <a:ext cx="1384300" cy="666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" name="TextBox 80"/>
            <p:cNvSpPr txBox="1"/>
            <p:nvPr/>
          </p:nvSpPr>
          <p:spPr>
            <a:xfrm>
              <a:off x="5381631" y="2100253"/>
              <a:ext cx="3405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(                        8.85×10</a:t>
              </a:r>
              <a:r>
                <a:rPr lang="en-US" altLang="zh-CN" baseline="30000" dirty="0">
                  <a:latin typeface="Times New Roman" pitchFamily="18" charset="0"/>
                  <a:cs typeface="Times New Roman" pitchFamily="18" charset="0"/>
                </a:rPr>
                <a:t>-12</a:t>
              </a:r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 F/m)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3" name="组合 67"/>
          <p:cNvGrpSpPr/>
          <p:nvPr/>
        </p:nvGrpSpPr>
        <p:grpSpPr>
          <a:xfrm>
            <a:off x="6781835" y="6050235"/>
            <a:ext cx="1800200" cy="576000"/>
            <a:chOff x="3597574" y="2429052"/>
            <a:chExt cx="1800200" cy="576000"/>
          </a:xfrm>
        </p:grpSpPr>
        <p:sp>
          <p:nvSpPr>
            <p:cNvPr id="89" name="云形标注 88"/>
            <p:cNvSpPr/>
            <p:nvPr/>
          </p:nvSpPr>
          <p:spPr>
            <a:xfrm>
              <a:off x="3597574" y="2429052"/>
              <a:ext cx="1764000" cy="576000"/>
            </a:xfrm>
            <a:prstGeom prst="cloudCallout">
              <a:avLst>
                <a:gd name="adj1" fmla="val -17557"/>
                <a:gd name="adj2" fmla="val -92054"/>
              </a:avLst>
            </a:prstGeom>
            <a:solidFill>
              <a:srgbClr val="00B0F0">
                <a:alpha val="67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3639190" y="2491834"/>
              <a:ext cx="17585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前提：</a:t>
              </a:r>
              <a:r>
                <a:rPr lang="en-US" altLang="zh-CN" sz="2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</a:t>
              </a:r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不变</a:t>
              </a:r>
            </a:p>
          </p:txBody>
        </p:sp>
      </p:grpSp>
      <p:cxnSp>
        <p:nvCxnSpPr>
          <p:cNvPr id="103" name="直接连接符 102"/>
          <p:cNvCxnSpPr/>
          <p:nvPr/>
        </p:nvCxnSpPr>
        <p:spPr>
          <a:xfrm rot="5400000">
            <a:off x="4572000" y="-966787"/>
            <a:ext cx="0" cy="914400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4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74" grpId="0"/>
      <p:bldP spid="75" grpId="0" animBg="1"/>
      <p:bldP spid="67" grpId="0" animBg="1"/>
      <p:bldP spid="78" grpId="0" animBg="1"/>
      <p:bldP spid="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7728" y="3470662"/>
            <a:ext cx="8864866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2】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一平行板电容器的两极板分别与电源的正负极相连，在保持开关闭合的情况下，将电容器两极板间的距离增大，则电容器的电容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，电容器所带电量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和极板间的场强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的变化情况是（       ）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都逐渐增大</a:t>
            </a:r>
            <a:endParaRPr lang="en-US" altLang="zh-CN" sz="2200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都逐渐减小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逐渐减小，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不变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逐渐减小，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不变</a:t>
            </a:r>
            <a:endParaRPr lang="zh-CN" altLang="en-US" sz="22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552448" y="4898798"/>
            <a:ext cx="2052000" cy="1239961"/>
            <a:chOff x="6215074" y="4786838"/>
            <a:chExt cx="2052000" cy="1239961"/>
          </a:xfrm>
        </p:grpSpPr>
        <p:cxnSp>
          <p:nvCxnSpPr>
            <p:cNvPr id="30" name="直接连接符 29"/>
            <p:cNvCxnSpPr/>
            <p:nvPr/>
          </p:nvCxnSpPr>
          <p:spPr>
            <a:xfrm flipH="1" flipV="1">
              <a:off x="6886075" y="4802962"/>
              <a:ext cx="229110" cy="7794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6215074" y="5316448"/>
              <a:ext cx="399620" cy="13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6303960" y="5377448"/>
              <a:ext cx="215180" cy="13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rot="5400000">
              <a:off x="6155960" y="5056160"/>
              <a:ext cx="540000" cy="13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5400000">
              <a:off x="6180719" y="5780202"/>
              <a:ext cx="491839" cy="13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431188" y="4801605"/>
              <a:ext cx="427000" cy="1356"/>
            </a:xfrm>
            <a:prstGeom prst="line">
              <a:avLst/>
            </a:prstGeom>
            <a:ln w="15875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430607" y="6022960"/>
              <a:ext cx="1629218" cy="13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152432" y="4875510"/>
              <a:ext cx="900000" cy="13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rot="5400000">
              <a:off x="7791613" y="5132132"/>
              <a:ext cx="540000" cy="13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7923075" y="5395338"/>
              <a:ext cx="276660" cy="13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928497" y="5528182"/>
              <a:ext cx="276660" cy="13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rot="5400000">
              <a:off x="7816100" y="5776363"/>
              <a:ext cx="491839" cy="13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椭圆 63"/>
            <p:cNvSpPr>
              <a:spLocks noChangeAspect="1"/>
            </p:cNvSpPr>
            <p:nvPr/>
          </p:nvSpPr>
          <p:spPr>
            <a:xfrm>
              <a:off x="7094475" y="4850900"/>
              <a:ext cx="46110" cy="461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7786710" y="5095967"/>
              <a:ext cx="480364" cy="630721"/>
              <a:chOff x="7769887" y="4433968"/>
              <a:chExt cx="562561" cy="73864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7769887" y="4433968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390EF0"/>
                    </a:solidFill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600" b="1" dirty="0">
                  <a:solidFill>
                    <a:srgbClr val="390EF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044416" y="4433968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390EF0"/>
                    </a:solidFill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600" b="1" dirty="0">
                  <a:solidFill>
                    <a:srgbClr val="390EF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769887" y="4832359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390EF0"/>
                    </a:solidFill>
                    <a:latin typeface="黑体" pitchFamily="49" charset="-122"/>
                    <a:ea typeface="黑体" pitchFamily="49" charset="-122"/>
                  </a:rPr>
                  <a:t>-</a:t>
                </a:r>
                <a:endParaRPr lang="zh-CN" altLang="en-US" sz="1600" b="1" dirty="0">
                  <a:solidFill>
                    <a:srgbClr val="390EF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044416" y="4834061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390EF0"/>
                    </a:solidFill>
                    <a:latin typeface="黑体" pitchFamily="49" charset="-122"/>
                    <a:ea typeface="黑体" pitchFamily="49" charset="-122"/>
                  </a:rPr>
                  <a:t>-</a:t>
                </a:r>
                <a:endParaRPr lang="zh-CN" altLang="en-US" sz="1600" b="1" dirty="0">
                  <a:solidFill>
                    <a:srgbClr val="390EF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65" name="直接连接符 64"/>
            <p:cNvCxnSpPr/>
            <p:nvPr/>
          </p:nvCxnSpPr>
          <p:spPr>
            <a:xfrm>
              <a:off x="6315432" y="5522228"/>
              <a:ext cx="215180" cy="13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228184" y="5453608"/>
              <a:ext cx="399620" cy="13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CA19F5C-0E22-42A6-AAB9-52414E627A58}"/>
              </a:ext>
            </a:extLst>
          </p:cNvPr>
          <p:cNvGrpSpPr/>
          <p:nvPr/>
        </p:nvGrpSpPr>
        <p:grpSpPr>
          <a:xfrm>
            <a:off x="3750847" y="5391217"/>
            <a:ext cx="2621353" cy="1134127"/>
            <a:chOff x="3534823" y="4887161"/>
            <a:chExt cx="2621353" cy="113412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6C32698-4736-49D2-BEA3-CBB93668D0C8}"/>
                </a:ext>
              </a:extLst>
            </p:cNvPr>
            <p:cNvSpPr/>
            <p:nvPr/>
          </p:nvSpPr>
          <p:spPr>
            <a:xfrm>
              <a:off x="3539155" y="4887161"/>
              <a:ext cx="2596110" cy="100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28" name="Rectangle 3">
              <a:extLst>
                <a:ext uri="{FF2B5EF4-FFF2-40B4-BE49-F238E27FC236}">
                  <a16:creationId xmlns:a16="http://schemas.microsoft.com/office/drawing/2014/main" id="{DF1C9937-3991-47EB-8E8B-C9A69A5D1236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3534823" y="4901908"/>
              <a:ext cx="2621353" cy="6429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zh-CN" alt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ea typeface="华文楷体" pitchFamily="2" charset="-122"/>
                  <a:cs typeface="Times New Roman" panose="02020603050405020304" pitchFamily="18" charset="0"/>
                </a:rPr>
                <a:t> 电源相连 → </a:t>
              </a:r>
              <a:r>
                <a:rPr lang="en-US" altLang="zh-CN" sz="20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ea typeface="华文楷体" pitchFamily="2" charset="-122"/>
                  <a:cs typeface="Times New Roman" panose="02020603050405020304" pitchFamily="18" charset="0"/>
                </a:rPr>
                <a:t>U</a:t>
              </a:r>
              <a:r>
                <a:rPr lang="zh-CN" alt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ea typeface="华文楷体" pitchFamily="2" charset="-122"/>
                  <a:cs typeface="Times New Roman" panose="02020603050405020304" pitchFamily="18" charset="0"/>
                </a:rPr>
                <a:t>不变；</a:t>
              </a:r>
              <a:endParaRPr lang="en-US" altLang="zh-CN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6EBF6754-30EA-4008-8ABC-6F246D4FCC79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3550005" y="5378346"/>
              <a:ext cx="2541931" cy="6429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zh-CN" alt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ea typeface="华文楷体" pitchFamily="2" charset="-122"/>
                  <a:cs typeface="Times New Roman" panose="02020603050405020304" pitchFamily="18" charset="0"/>
                </a:rPr>
                <a:t> 断开电源 → </a:t>
              </a:r>
              <a:r>
                <a:rPr lang="en-US" altLang="zh-CN" sz="20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ea typeface="华文楷体" pitchFamily="2" charset="-122"/>
                  <a:cs typeface="Times New Roman" panose="02020603050405020304" pitchFamily="18" charset="0"/>
                </a:rPr>
                <a:t>Q</a:t>
              </a:r>
              <a:r>
                <a:rPr lang="zh-CN" alt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ea typeface="华文楷体" pitchFamily="2" charset="-122"/>
                  <a:cs typeface="Times New Roman" panose="02020603050405020304" pitchFamily="18" charset="0"/>
                </a:rPr>
                <a:t>不变</a:t>
              </a:r>
              <a:endParaRPr lang="en-US" altLang="zh-CN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7300" y="615893"/>
            <a:ext cx="8845182" cy="5851602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ys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1】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一个固定电容器在充电过程中，两个极板间的电压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随电容器所带电荷量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的变化而变化。下图中正确反映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关系的图像是（      ）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475153" y="1058838"/>
            <a:ext cx="5599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en-US" altLang="zh-CN" sz="22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654515" y="4349281"/>
            <a:ext cx="45439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200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760147C-F64F-4A4E-89C0-1C8C62D09827}"/>
              </a:ext>
            </a:extLst>
          </p:cNvPr>
          <p:cNvGrpSpPr/>
          <p:nvPr/>
        </p:nvGrpSpPr>
        <p:grpSpPr>
          <a:xfrm>
            <a:off x="876235" y="1700808"/>
            <a:ext cx="7598918" cy="1766421"/>
            <a:chOff x="876235" y="1580845"/>
            <a:chExt cx="7598918" cy="176642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CC099F0-372E-4727-951B-5C752D7CC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-20000" contrast="40000"/>
            </a:blip>
            <a:stretch>
              <a:fillRect/>
            </a:stretch>
          </p:blipFill>
          <p:spPr>
            <a:xfrm>
              <a:off x="876235" y="1580845"/>
              <a:ext cx="7598918" cy="1507805"/>
            </a:xfrm>
            <a:prstGeom prst="rect">
              <a:avLst/>
            </a:prstGeom>
          </p:spPr>
        </p:pic>
        <p:sp>
          <p:nvSpPr>
            <p:cNvPr id="35" name="Text Box 9">
              <a:extLst>
                <a:ext uri="{FF2B5EF4-FFF2-40B4-BE49-F238E27FC236}">
                  <a16:creationId xmlns:a16="http://schemas.microsoft.com/office/drawing/2014/main" id="{DDEEAD01-A178-49FA-ADE4-E85EFE8E7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3651" y="2947156"/>
              <a:ext cx="4543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000" b="1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6" name="Text Box 9">
              <a:extLst>
                <a:ext uri="{FF2B5EF4-FFF2-40B4-BE49-F238E27FC236}">
                  <a16:creationId xmlns:a16="http://schemas.microsoft.com/office/drawing/2014/main" id="{C96A2B5F-1EC9-4F71-8270-9D1280BFC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80" y="2935830"/>
              <a:ext cx="4543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000" b="1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7" name="Text Box 9">
              <a:extLst>
                <a:ext uri="{FF2B5EF4-FFF2-40B4-BE49-F238E27FC236}">
                  <a16:creationId xmlns:a16="http://schemas.microsoft.com/office/drawing/2014/main" id="{70AC479B-6DAB-432F-A53A-B90BD4F75B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7969" y="2936270"/>
              <a:ext cx="4543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000" b="1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8" name="Text Box 9">
              <a:extLst>
                <a:ext uri="{FF2B5EF4-FFF2-40B4-BE49-F238E27FC236}">
                  <a16:creationId xmlns:a16="http://schemas.microsoft.com/office/drawing/2014/main" id="{5E9613EA-96A1-406E-8236-706F945CA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5998" y="2924944"/>
              <a:ext cx="4543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000" b="1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421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ldLvl="0" animBg="1" autoUpdateAnimBg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Rot="1" noChangeArrowheads="1"/>
          </p:cNvSpPr>
          <p:nvPr/>
        </p:nvSpPr>
        <p:spPr bwMode="auto">
          <a:xfrm>
            <a:off x="812562" y="177894"/>
            <a:ext cx="7874475" cy="5148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§8  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静电场　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684119"/>
            <a:ext cx="9144000" cy="5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eaLnBrk="1" latinLnBrk="0" hangingPunct="1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8.5  </a:t>
            </a: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电容器的电容</a:t>
            </a:r>
            <a:endParaRPr kumimoji="1"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楷体" pitchFamily="49" charset="-122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35" name="Rectangle 2"/>
          <p:cNvSpPr txBox="1">
            <a:spLocks noRot="1" noChangeArrowheads="1"/>
          </p:cNvSpPr>
          <p:nvPr/>
        </p:nvSpPr>
        <p:spPr>
          <a:xfrm>
            <a:off x="289918" y="1059191"/>
            <a:ext cx="1138810" cy="461665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电容器</a:t>
            </a:r>
          </a:p>
        </p:txBody>
      </p:sp>
      <p:sp>
        <p:nvSpPr>
          <p:cNvPr id="40" name="Rectangle 3"/>
          <p:cNvSpPr txBox="1">
            <a:spLocks noRot="1" noChangeArrowheads="1"/>
          </p:cNvSpPr>
          <p:nvPr/>
        </p:nvSpPr>
        <p:spPr>
          <a:xfrm>
            <a:off x="285720" y="1571612"/>
            <a:ext cx="657229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构造：任意两相互靠近且彼此</a:t>
            </a:r>
            <a:r>
              <a:rPr lang="zh-CN" altLang="en-US" sz="2000" b="1" dirty="0">
                <a:solidFill>
                  <a:srgbClr val="390E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绝缘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CN" altLang="en-US" sz="2000" b="1" dirty="0">
                <a:solidFill>
                  <a:srgbClr val="390E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导体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3"/>
          <p:cNvSpPr txBox="1">
            <a:spLocks noRot="1" noChangeArrowheads="1"/>
          </p:cNvSpPr>
          <p:nvPr/>
        </p:nvSpPr>
        <p:spPr>
          <a:xfrm>
            <a:off x="642910" y="2071678"/>
            <a:ext cx="507209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极板 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--- 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构成电容器的两导体；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2" name="Rectangle 3"/>
          <p:cNvSpPr txBox="1">
            <a:spLocks noRot="1" noChangeArrowheads="1"/>
          </p:cNvSpPr>
          <p:nvPr/>
        </p:nvSpPr>
        <p:spPr>
          <a:xfrm>
            <a:off x="642910" y="2500306"/>
            <a:ext cx="292895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平行板电容器： 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73" name="组合 72"/>
          <p:cNvGrpSpPr>
            <a:grpSpLocks noChangeAspect="1"/>
          </p:cNvGrpSpPr>
          <p:nvPr/>
        </p:nvGrpSpPr>
        <p:grpSpPr>
          <a:xfrm>
            <a:off x="4916166" y="1928802"/>
            <a:ext cx="3636000" cy="1285337"/>
            <a:chOff x="4916166" y="1973183"/>
            <a:chExt cx="4168792" cy="1473684"/>
          </a:xfrm>
        </p:grpSpPr>
        <p:grpSp>
          <p:nvGrpSpPr>
            <p:cNvPr id="43" name="组合 16"/>
            <p:cNvGrpSpPr>
              <a:grpSpLocks noChangeAspect="1"/>
            </p:cNvGrpSpPr>
            <p:nvPr/>
          </p:nvGrpSpPr>
          <p:grpSpPr bwMode="auto">
            <a:xfrm>
              <a:off x="5786446" y="2300641"/>
              <a:ext cx="2484000" cy="1146226"/>
              <a:chOff x="623120" y="2806840"/>
              <a:chExt cx="4101202" cy="1892321"/>
            </a:xfrm>
          </p:grpSpPr>
          <p:sp>
            <p:nvSpPr>
              <p:cNvPr id="44" name="立方体 43"/>
              <p:cNvSpPr/>
              <p:nvPr/>
            </p:nvSpPr>
            <p:spPr>
              <a:xfrm>
                <a:off x="656006" y="3524630"/>
                <a:ext cx="4068316" cy="857256"/>
              </a:xfrm>
              <a:prstGeom prst="cube">
                <a:avLst>
                  <a:gd name="adj" fmla="val 79949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/>
              </a:p>
            </p:txBody>
          </p:sp>
          <p:sp>
            <p:nvSpPr>
              <p:cNvPr id="45" name="立方体 44"/>
              <p:cNvSpPr/>
              <p:nvPr/>
            </p:nvSpPr>
            <p:spPr>
              <a:xfrm>
                <a:off x="633098" y="3143388"/>
                <a:ext cx="4068315" cy="1035069"/>
              </a:xfrm>
              <a:prstGeom prst="cube">
                <a:avLst>
                  <a:gd name="adj" fmla="val 63122"/>
                </a:avLst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/>
              </a:p>
            </p:txBody>
          </p:sp>
          <p:sp>
            <p:nvSpPr>
              <p:cNvPr id="46" name="立方体 45"/>
              <p:cNvSpPr/>
              <p:nvPr/>
            </p:nvSpPr>
            <p:spPr>
              <a:xfrm>
                <a:off x="623120" y="2978741"/>
                <a:ext cx="4068315" cy="785817"/>
              </a:xfrm>
              <a:prstGeom prst="cube">
                <a:avLst>
                  <a:gd name="adj" fmla="val 79949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/>
              </a:p>
            </p:txBody>
          </p:sp>
          <p:cxnSp>
            <p:nvCxnSpPr>
              <p:cNvPr id="51" name="直接连接符 8"/>
              <p:cNvCxnSpPr/>
              <p:nvPr/>
            </p:nvCxnSpPr>
            <p:spPr bwMode="auto">
              <a:xfrm rot="5400000" flipH="1" flipV="1">
                <a:off x="2396961" y="3010042"/>
                <a:ext cx="407991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 bwMode="auto">
              <a:xfrm rot="16200000" flipH="1">
                <a:off x="2430651" y="4540760"/>
                <a:ext cx="3168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组合 67"/>
            <p:cNvGrpSpPr/>
            <p:nvPr/>
          </p:nvGrpSpPr>
          <p:grpSpPr>
            <a:xfrm>
              <a:off x="7529894" y="1973183"/>
              <a:ext cx="726688" cy="406935"/>
              <a:chOff x="3828360" y="2467494"/>
              <a:chExt cx="726688" cy="406935"/>
            </a:xfrm>
          </p:grpSpPr>
          <p:sp>
            <p:nvSpPr>
              <p:cNvPr id="54" name="云形标注 53"/>
              <p:cNvSpPr/>
              <p:nvPr/>
            </p:nvSpPr>
            <p:spPr>
              <a:xfrm>
                <a:off x="3845614" y="2478429"/>
                <a:ext cx="648000" cy="396000"/>
              </a:xfrm>
              <a:prstGeom prst="cloudCallout">
                <a:avLst>
                  <a:gd name="adj1" fmla="val -48446"/>
                  <a:gd name="adj2" fmla="val 80239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3828360" y="2467494"/>
                <a:ext cx="726688" cy="388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楷体" pitchFamily="49" charset="-122"/>
                    <a:ea typeface="楷体" pitchFamily="49" charset="-122"/>
                  </a:rPr>
                  <a:t>极板</a:t>
                </a:r>
                <a:endParaRPr lang="en-US" altLang="zh-CN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grpSp>
          <p:nvGrpSpPr>
            <p:cNvPr id="56" name="组合 67"/>
            <p:cNvGrpSpPr/>
            <p:nvPr/>
          </p:nvGrpSpPr>
          <p:grpSpPr>
            <a:xfrm>
              <a:off x="4916166" y="2918811"/>
              <a:ext cx="735843" cy="398468"/>
              <a:chOff x="3819205" y="2467494"/>
              <a:chExt cx="735843" cy="398468"/>
            </a:xfrm>
          </p:grpSpPr>
          <p:sp>
            <p:nvSpPr>
              <p:cNvPr id="57" name="云形标注 56"/>
              <p:cNvSpPr/>
              <p:nvPr/>
            </p:nvSpPr>
            <p:spPr>
              <a:xfrm>
                <a:off x="3819205" y="2469962"/>
                <a:ext cx="648000" cy="396000"/>
              </a:xfrm>
              <a:prstGeom prst="cloudCallout">
                <a:avLst>
                  <a:gd name="adj1" fmla="val 98800"/>
                  <a:gd name="adj2" fmla="val 17437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828360" y="2467494"/>
                <a:ext cx="726688" cy="388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楷体" pitchFamily="49" charset="-122"/>
                    <a:ea typeface="楷体" pitchFamily="49" charset="-122"/>
                  </a:rPr>
                  <a:t>极板</a:t>
                </a:r>
                <a:endParaRPr lang="en-US" altLang="zh-CN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8072462" y="2872774"/>
              <a:ext cx="1012496" cy="432000"/>
              <a:chOff x="6629410" y="571480"/>
              <a:chExt cx="1012496" cy="432000"/>
            </a:xfrm>
          </p:grpSpPr>
          <p:sp>
            <p:nvSpPr>
              <p:cNvPr id="60" name="云形标注 59"/>
              <p:cNvSpPr/>
              <p:nvPr/>
            </p:nvSpPr>
            <p:spPr>
              <a:xfrm>
                <a:off x="6681845" y="571480"/>
                <a:ext cx="900000" cy="432000"/>
              </a:xfrm>
              <a:prstGeom prst="cloudCallout">
                <a:avLst>
                  <a:gd name="adj1" fmla="val -65816"/>
                  <a:gd name="adj2" fmla="val -44054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629410" y="582366"/>
                <a:ext cx="1012496" cy="388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楷体" pitchFamily="49" charset="-122"/>
                    <a:ea typeface="楷体" pitchFamily="49" charset="-122"/>
                    <a:cs typeface="Times New Roman" pitchFamily="18" charset="0"/>
                  </a:rPr>
                  <a:t>电介质</a:t>
                </a:r>
              </a:p>
            </p:txBody>
          </p:sp>
        </p:grpSp>
      </p:grpSp>
      <p:sp>
        <p:nvSpPr>
          <p:cNvPr id="62" name="Rectangle 3"/>
          <p:cNvSpPr txBox="1">
            <a:spLocks noRot="1" noChangeArrowheads="1"/>
          </p:cNvSpPr>
          <p:nvPr/>
        </p:nvSpPr>
        <p:spPr>
          <a:xfrm>
            <a:off x="285720" y="3122612"/>
            <a:ext cx="2143140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工作方式： 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3"/>
          <p:cNvSpPr txBox="1">
            <a:spLocks noRot="1" noChangeArrowheads="1"/>
          </p:cNvSpPr>
          <p:nvPr/>
        </p:nvSpPr>
        <p:spPr>
          <a:xfrm>
            <a:off x="634443" y="3639612"/>
            <a:ext cx="1008599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充电： </a:t>
            </a:r>
            <a:endParaRPr lang="en-US" altLang="zh-CN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3"/>
          <p:cNvSpPr txBox="1">
            <a:spLocks noRot="1" noChangeArrowheads="1"/>
          </p:cNvSpPr>
          <p:nvPr/>
        </p:nvSpPr>
        <p:spPr>
          <a:xfrm>
            <a:off x="1357290" y="3639612"/>
            <a:ext cx="378621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使其带电的过程 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3"/>
          <p:cNvSpPr txBox="1">
            <a:spLocks noRot="1" noChangeArrowheads="1"/>
          </p:cNvSpPr>
          <p:nvPr/>
        </p:nvSpPr>
        <p:spPr>
          <a:xfrm>
            <a:off x="642910" y="4143380"/>
            <a:ext cx="400052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充电后两极板带等量异种电荷；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6" name="Rectangle 3"/>
          <p:cNvSpPr txBox="1">
            <a:spLocks noRot="1" noChangeArrowheads="1"/>
          </p:cNvSpPr>
          <p:nvPr/>
        </p:nvSpPr>
        <p:spPr>
          <a:xfrm>
            <a:off x="642910" y="4643446"/>
            <a:ext cx="478634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电源相连 → 极板间电压</a:t>
            </a:r>
            <a:r>
              <a:rPr lang="en-US" altLang="zh-CN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不变；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7" name="Rectangle 3"/>
          <p:cNvSpPr txBox="1">
            <a:spLocks noRot="1" noChangeArrowheads="1"/>
          </p:cNvSpPr>
          <p:nvPr/>
        </p:nvSpPr>
        <p:spPr>
          <a:xfrm>
            <a:off x="642910" y="5143512"/>
            <a:ext cx="4286280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断开电源 → 极板带电量</a:t>
            </a:r>
            <a:r>
              <a:rPr lang="en-US" altLang="zh-CN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不变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8" name="Rectangle 3"/>
          <p:cNvSpPr txBox="1">
            <a:spLocks noRot="1" noChangeArrowheads="1"/>
          </p:cNvSpPr>
          <p:nvPr/>
        </p:nvSpPr>
        <p:spPr>
          <a:xfrm>
            <a:off x="634443" y="5715016"/>
            <a:ext cx="937161" cy="5000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放电： </a:t>
            </a:r>
            <a:endParaRPr lang="en-US" altLang="zh-CN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3"/>
          <p:cNvSpPr txBox="1">
            <a:spLocks noRot="1" noChangeArrowheads="1"/>
          </p:cNvSpPr>
          <p:nvPr/>
        </p:nvSpPr>
        <p:spPr>
          <a:xfrm>
            <a:off x="1428728" y="5715016"/>
            <a:ext cx="3214710" cy="5000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使其失去电荷的过程 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" name="组合 67"/>
          <p:cNvGrpSpPr/>
          <p:nvPr/>
        </p:nvGrpSpPr>
        <p:grpSpPr>
          <a:xfrm>
            <a:off x="1652569" y="1176322"/>
            <a:ext cx="1601458" cy="468000"/>
            <a:chOff x="3639190" y="2440382"/>
            <a:chExt cx="1601458" cy="468000"/>
          </a:xfrm>
        </p:grpSpPr>
        <p:sp>
          <p:nvSpPr>
            <p:cNvPr id="71" name="云形标注 70"/>
            <p:cNvSpPr/>
            <p:nvPr/>
          </p:nvSpPr>
          <p:spPr>
            <a:xfrm>
              <a:off x="3834962" y="2440382"/>
              <a:ext cx="1188000" cy="468000"/>
            </a:xfrm>
            <a:prstGeom prst="cloudCallout">
              <a:avLst>
                <a:gd name="adj1" fmla="val -75315"/>
                <a:gd name="adj2" fmla="val -24776"/>
              </a:avLst>
            </a:prstGeom>
            <a:solidFill>
              <a:srgbClr val="00B0F0">
                <a:alpha val="67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3639190" y="2453734"/>
              <a:ext cx="16014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储存电荷</a:t>
              </a: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6500826" y="4757747"/>
            <a:ext cx="1538414" cy="1426765"/>
            <a:chOff x="6967024" y="5215821"/>
            <a:chExt cx="1538414" cy="1426765"/>
          </a:xfrm>
        </p:grpSpPr>
        <p:grpSp>
          <p:nvGrpSpPr>
            <p:cNvPr id="116" name="组合 115"/>
            <p:cNvGrpSpPr/>
            <p:nvPr/>
          </p:nvGrpSpPr>
          <p:grpSpPr>
            <a:xfrm>
              <a:off x="6973904" y="5215821"/>
              <a:ext cx="1531534" cy="1426765"/>
              <a:chOff x="6973904" y="4239067"/>
              <a:chExt cx="1531534" cy="1426765"/>
            </a:xfrm>
          </p:grpSpPr>
          <p:cxnSp>
            <p:nvCxnSpPr>
              <p:cNvPr id="122" name="直接连接符 121"/>
              <p:cNvCxnSpPr/>
              <p:nvPr/>
            </p:nvCxnSpPr>
            <p:spPr>
              <a:xfrm>
                <a:off x="6977079" y="5662460"/>
                <a:ext cx="14040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>
                <a:off x="7263784" y="4448014"/>
                <a:ext cx="2520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椭圆 123"/>
              <p:cNvSpPr>
                <a:spLocks noChangeAspect="1"/>
              </p:cNvSpPr>
              <p:nvPr/>
            </p:nvSpPr>
            <p:spPr>
              <a:xfrm>
                <a:off x="7511844" y="4316024"/>
                <a:ext cx="252000" cy="25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7423987" y="4239067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黑体" pitchFamily="49" charset="-122"/>
                    <a:ea typeface="黑体" pitchFamily="49" charset="-122"/>
                    <a:cs typeface="Times New Roman" pitchFamily="18" charset="0"/>
                  </a:rPr>
                  <a:t>×</a:t>
                </a:r>
                <a:endParaRPr lang="zh-CN" altLang="en-US" sz="2000" b="1" dirty="0">
                  <a:latin typeface="黑体" pitchFamily="49" charset="-122"/>
                  <a:ea typeface="黑体" pitchFamily="49" charset="-122"/>
                  <a:cs typeface="Times New Roman" pitchFamily="18" charset="0"/>
                </a:endParaRPr>
              </a:p>
            </p:txBody>
          </p:sp>
          <p:cxnSp>
            <p:nvCxnSpPr>
              <p:cNvPr id="126" name="直接连接符 125"/>
              <p:cNvCxnSpPr/>
              <p:nvPr/>
            </p:nvCxnSpPr>
            <p:spPr>
              <a:xfrm>
                <a:off x="7771470" y="4448014"/>
                <a:ext cx="6120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 rot="5400000">
                <a:off x="8139982" y="4679264"/>
                <a:ext cx="4752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8253438" y="4927442"/>
                <a:ext cx="2520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246063" y="5083018"/>
                <a:ext cx="2520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 rot="5400000">
                <a:off x="8090058" y="5373666"/>
                <a:ext cx="5760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椭圆 130"/>
              <p:cNvSpPr>
                <a:spLocks noChangeAspect="1"/>
              </p:cNvSpPr>
              <p:nvPr/>
            </p:nvSpPr>
            <p:spPr>
              <a:xfrm>
                <a:off x="7215206" y="4416264"/>
                <a:ext cx="54000" cy="54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2" name="直接连接符 131"/>
              <p:cNvCxnSpPr/>
              <p:nvPr/>
            </p:nvCxnSpPr>
            <p:spPr>
              <a:xfrm rot="5400000">
                <a:off x="6470698" y="5161038"/>
                <a:ext cx="10080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直接连接符 132"/>
            <p:cNvCxnSpPr/>
            <p:nvPr/>
          </p:nvCxnSpPr>
          <p:spPr>
            <a:xfrm rot="10800000" flipV="1">
              <a:off x="6967024" y="5439754"/>
              <a:ext cx="250838" cy="21765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Rectangle 3"/>
          <p:cNvSpPr txBox="1">
            <a:spLocks noRot="1" noChangeArrowheads="1"/>
          </p:cNvSpPr>
          <p:nvPr/>
        </p:nvSpPr>
        <p:spPr>
          <a:xfrm>
            <a:off x="285720" y="6215082"/>
            <a:ext cx="1714512" cy="5000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储电原理：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3"/>
          <p:cNvSpPr txBox="1">
            <a:spLocks noRot="1" noChangeArrowheads="1"/>
          </p:cNvSpPr>
          <p:nvPr/>
        </p:nvSpPr>
        <p:spPr>
          <a:xfrm>
            <a:off x="1798165" y="6223246"/>
            <a:ext cx="3693004" cy="51095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异种电荷由于相互吸引而保存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5962660" y="3393579"/>
            <a:ext cx="2304414" cy="1252005"/>
            <a:chOff x="5962660" y="3393579"/>
            <a:chExt cx="2304414" cy="1252005"/>
          </a:xfrm>
        </p:grpSpPr>
        <p:grpSp>
          <p:nvGrpSpPr>
            <p:cNvPr id="139" name="组合 138"/>
            <p:cNvGrpSpPr>
              <a:grpSpLocks noChangeAspect="1"/>
            </p:cNvGrpSpPr>
            <p:nvPr/>
          </p:nvGrpSpPr>
          <p:grpSpPr>
            <a:xfrm>
              <a:off x="6215074" y="3393579"/>
              <a:ext cx="2052000" cy="1252005"/>
              <a:chOff x="6215074" y="3391517"/>
              <a:chExt cx="2403126" cy="1466243"/>
            </a:xfrm>
          </p:grpSpPr>
          <p:cxnSp>
            <p:nvCxnSpPr>
              <p:cNvPr id="74" name="直接连接符 73"/>
              <p:cNvCxnSpPr/>
              <p:nvPr/>
            </p:nvCxnSpPr>
            <p:spPr>
              <a:xfrm rot="16200000" flipV="1">
                <a:off x="7030267" y="3395129"/>
                <a:ext cx="182564" cy="2413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组合 74"/>
              <p:cNvGrpSpPr/>
              <p:nvPr/>
            </p:nvGrpSpPr>
            <p:grpSpPr>
              <a:xfrm>
                <a:off x="6215074" y="3391517"/>
                <a:ext cx="2330614" cy="1466243"/>
                <a:chOff x="6215074" y="4200713"/>
                <a:chExt cx="2330614" cy="1466243"/>
              </a:xfrm>
            </p:grpSpPr>
            <p:cxnSp>
              <p:nvCxnSpPr>
                <p:cNvPr id="76" name="直接连接符 75"/>
                <p:cNvCxnSpPr/>
                <p:nvPr/>
              </p:nvCxnSpPr>
              <p:spPr>
                <a:xfrm>
                  <a:off x="6215074" y="5019518"/>
                  <a:ext cx="468000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>
                  <a:off x="6319170" y="5090956"/>
                  <a:ext cx="252000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 rot="5400000">
                  <a:off x="6066046" y="4610024"/>
                  <a:ext cx="792000" cy="158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 rot="5400000">
                  <a:off x="6174840" y="5378162"/>
                  <a:ext cx="576000" cy="158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6468168" y="4232112"/>
                  <a:ext cx="500066" cy="158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6467488" y="5662460"/>
                  <a:ext cx="1908000" cy="158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>
                  <a:off x="7263784" y="4448014"/>
                  <a:ext cx="252000" cy="158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椭圆 82"/>
                <p:cNvSpPr>
                  <a:spLocks noChangeAspect="1"/>
                </p:cNvSpPr>
                <p:nvPr/>
              </p:nvSpPr>
              <p:spPr>
                <a:xfrm>
                  <a:off x="7511844" y="4316024"/>
                  <a:ext cx="252000" cy="252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7385419" y="4200713"/>
                  <a:ext cx="357190" cy="4685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>
                      <a:latin typeface="黑体" pitchFamily="49" charset="-122"/>
                      <a:ea typeface="黑体" pitchFamily="49" charset="-122"/>
                      <a:cs typeface="Times New Roman" pitchFamily="18" charset="0"/>
                    </a:rPr>
                    <a:t>×</a:t>
                  </a:r>
                  <a:endParaRPr lang="zh-CN" altLang="en-US" sz="2000" b="1" dirty="0">
                    <a:latin typeface="黑体" pitchFamily="49" charset="-122"/>
                    <a:ea typeface="黑体" pitchFamily="49" charset="-122"/>
                    <a:cs typeface="Times New Roman" pitchFamily="18" charset="0"/>
                  </a:endParaRPr>
                </a:p>
              </p:txBody>
            </p:sp>
            <p:cxnSp>
              <p:nvCxnSpPr>
                <p:cNvPr id="85" name="直接连接符 84"/>
                <p:cNvCxnSpPr/>
                <p:nvPr/>
              </p:nvCxnSpPr>
              <p:spPr>
                <a:xfrm>
                  <a:off x="7771470" y="4448014"/>
                  <a:ext cx="612000" cy="158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 rot="5400000">
                  <a:off x="8139982" y="4679264"/>
                  <a:ext cx="475200" cy="158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>
                  <a:off x="8215338" y="4927442"/>
                  <a:ext cx="324000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8221688" y="5083018"/>
                  <a:ext cx="324000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rot="5400000">
                  <a:off x="8090058" y="5373666"/>
                  <a:ext cx="576000" cy="158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椭圆 89"/>
                <p:cNvSpPr>
                  <a:spLocks noChangeAspect="1"/>
                </p:cNvSpPr>
                <p:nvPr/>
              </p:nvSpPr>
              <p:spPr>
                <a:xfrm>
                  <a:off x="7215206" y="4416264"/>
                  <a:ext cx="54000" cy="54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3" name="组合 92"/>
              <p:cNvGrpSpPr/>
              <p:nvPr/>
            </p:nvGrpSpPr>
            <p:grpSpPr>
              <a:xfrm>
                <a:off x="8055639" y="3767648"/>
                <a:ext cx="562561" cy="738647"/>
                <a:chOff x="7769887" y="4433968"/>
                <a:chExt cx="562561" cy="738647"/>
              </a:xfrm>
            </p:grpSpPr>
            <p:sp>
              <p:nvSpPr>
                <p:cNvPr id="94" name="TextBox 93"/>
                <p:cNvSpPr txBox="1"/>
                <p:nvPr/>
              </p:nvSpPr>
              <p:spPr>
                <a:xfrm>
                  <a:off x="7769887" y="4433968"/>
                  <a:ext cx="2880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b="1" dirty="0">
                      <a:solidFill>
                        <a:srgbClr val="390EF0"/>
                      </a:solidFill>
                      <a:latin typeface="黑体" pitchFamily="49" charset="-122"/>
                      <a:ea typeface="黑体" pitchFamily="49" charset="-122"/>
                    </a:rPr>
                    <a:t>+</a:t>
                  </a:r>
                  <a:endParaRPr lang="zh-CN" altLang="en-US" sz="1600" b="1" dirty="0">
                    <a:solidFill>
                      <a:srgbClr val="390EF0"/>
                    </a:solidFill>
                    <a:latin typeface="黑体" pitchFamily="49" charset="-122"/>
                    <a:ea typeface="黑体" pitchFamily="49" charset="-122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8044416" y="4433968"/>
                  <a:ext cx="2880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b="1" dirty="0">
                      <a:solidFill>
                        <a:srgbClr val="390EF0"/>
                      </a:solidFill>
                      <a:latin typeface="黑体" pitchFamily="49" charset="-122"/>
                      <a:ea typeface="黑体" pitchFamily="49" charset="-122"/>
                    </a:rPr>
                    <a:t>+</a:t>
                  </a:r>
                  <a:endParaRPr lang="zh-CN" altLang="en-US" sz="1600" b="1" dirty="0">
                    <a:solidFill>
                      <a:srgbClr val="390EF0"/>
                    </a:solidFill>
                    <a:latin typeface="黑体" pitchFamily="49" charset="-122"/>
                    <a:ea typeface="黑体" pitchFamily="49" charset="-122"/>
                  </a:endParaRP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7769887" y="4832359"/>
                  <a:ext cx="2880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b="1" dirty="0">
                      <a:solidFill>
                        <a:srgbClr val="390EF0"/>
                      </a:solidFill>
                      <a:latin typeface="黑体" pitchFamily="49" charset="-122"/>
                      <a:ea typeface="黑体" pitchFamily="49" charset="-122"/>
                    </a:rPr>
                    <a:t>-</a:t>
                  </a:r>
                  <a:endParaRPr lang="zh-CN" altLang="en-US" sz="1600" b="1" dirty="0">
                    <a:solidFill>
                      <a:srgbClr val="390EF0"/>
                    </a:solidFill>
                    <a:latin typeface="黑体" pitchFamily="49" charset="-122"/>
                    <a:ea typeface="黑体" pitchFamily="49" charset="-122"/>
                  </a:endParaRP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8044416" y="4834061"/>
                  <a:ext cx="2880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b="1" dirty="0">
                      <a:solidFill>
                        <a:srgbClr val="390EF0"/>
                      </a:solidFill>
                      <a:latin typeface="黑体" pitchFamily="49" charset="-122"/>
                      <a:ea typeface="黑体" pitchFamily="49" charset="-122"/>
                    </a:rPr>
                    <a:t>-</a:t>
                  </a:r>
                  <a:endParaRPr lang="zh-CN" altLang="en-US" sz="1600" b="1" dirty="0">
                    <a:solidFill>
                      <a:srgbClr val="390EF0"/>
                    </a:solidFill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</p:grpSp>
        <p:sp>
          <p:nvSpPr>
            <p:cNvPr id="91" name="TextBox 90"/>
            <p:cNvSpPr txBox="1"/>
            <p:nvPr/>
          </p:nvSpPr>
          <p:spPr>
            <a:xfrm>
              <a:off x="5962660" y="3957641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11693</TotalTime>
  <Words>676</Words>
  <Application>Microsoft Office PowerPoint</Application>
  <PresentationFormat>全屏显示(4:3)</PresentationFormat>
  <Paragraphs>160</Paragraphs>
  <Slides>10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SimSun-ExtB</vt:lpstr>
      <vt:lpstr>黑体</vt:lpstr>
      <vt:lpstr>华文行楷</vt:lpstr>
      <vt:lpstr>华文楷体</vt:lpstr>
      <vt:lpstr>华文新魏</vt:lpstr>
      <vt:lpstr>楷体</vt:lpstr>
      <vt:lpstr>Arial</vt:lpstr>
      <vt:lpstr>Calibri</vt:lpstr>
      <vt:lpstr>Times New Roman</vt:lpstr>
      <vt:lpstr>Wingdings</vt:lpstr>
      <vt:lpstr>Office 主题</vt:lpstr>
      <vt:lpstr>公式</vt:lpstr>
      <vt:lpstr>Equation</vt:lpstr>
      <vt:lpstr>PowerPoint 演示文稿</vt:lpstr>
      <vt:lpstr>PowerPoint 演示文稿</vt:lpstr>
      <vt:lpstr>PowerPoint 演示文稿</vt:lpstr>
      <vt:lpstr>PowerPoint 演示文稿</vt:lpstr>
      <vt:lpstr>电容 (Capacitance)</vt:lpstr>
      <vt:lpstr>PowerPoint 演示文稿</vt:lpstr>
      <vt:lpstr>平行板电容器的电容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zhangyu</dc:creator>
  <cp:lastModifiedBy>张 小鱼</cp:lastModifiedBy>
  <cp:revision>659</cp:revision>
  <dcterms:created xsi:type="dcterms:W3CDTF">2014-10-19T02:03:18Z</dcterms:created>
  <dcterms:modified xsi:type="dcterms:W3CDTF">2019-05-25T00:26:34Z</dcterms:modified>
</cp:coreProperties>
</file>