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1.xml" ContentType="application/vnd.ms-office.inkAction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2.xml" ContentType="application/vnd.ms-office.inkAction+xml"/>
  <Override PartName="/ppt/tags/tag4.xml" ContentType="application/vnd.openxmlformats-officedocument.presentationml.tags+xml"/>
  <Override PartName="/ppt/ink/inkAction3.xml" ContentType="application/vnd.ms-office.inkAction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4.xml" ContentType="application/vnd.ms-office.inkAction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6" r:id="rId2"/>
    <p:sldId id="314" r:id="rId3"/>
    <p:sldId id="300" r:id="rId4"/>
    <p:sldId id="316" r:id="rId5"/>
    <p:sldId id="315" r:id="rId6"/>
    <p:sldId id="288" r:id="rId7"/>
    <p:sldId id="313" r:id="rId8"/>
    <p:sldId id="307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00" autoAdjust="0"/>
  </p:normalViewPr>
  <p:slideViewPr>
    <p:cSldViewPr>
      <p:cViewPr varScale="1">
        <p:scale>
          <a:sx n="79" d="100"/>
          <a:sy n="79" d="100"/>
        </p:scale>
        <p:origin x="15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03T02:39:23.5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38877">
    <iact:property name="dataType"/>
    <iact:actionData xml:id="d0">
      <inkml:trace xmlns:inkml="http://www.w3.org/2003/InkML" xml:id="stk0" contextRef="#ctx0" brushRef="#br0">19068 12700 0,'0'0'34,"0"53"-34,0 229 10,0-247 0,0-17 1,-18 17-3,18-17 89</inkml:trace>
    </iact:actionData>
  </iact:action>
  <iact:action type="add" startTime="239591">
    <iact:property name="dataType"/>
    <iact:actionData xml:id="d1">
      <inkml:trace xmlns:inkml="http://www.w3.org/2003/InkML" xml:id="stk1" contextRef="#ctx0" brushRef="#br0">19509 12788 0,'-18'0'6,"36"0"-5,-54 0 9,19 18 0,-1-18 1,-17 0 0,-18 17-6,35 1 5,-17 0-1,17-18 1,1 0 4,-19 0 6,1 35 13,17-17 11,-34 35-27,52-36 83,0 1-67,17-18-16,18 0-10,1 17 8,17 1-3,52 17 4,19 1 1,-53-36 0,-36 17-2</inkml:trace>
    </iact:actionData>
  </iact:action>
  <iact:action type="add" startTime="240884">
    <iact:property name="dataType"/>
    <iact:actionData xml:id="d2">
      <inkml:trace xmlns:inkml="http://www.w3.org/2003/InkML" xml:id="stk2" contextRef="#ctx0" brushRef="#br0">19879 12735 0,'-18'0'27,"1"0"0,-1 0 36,0 0 7,1 18-64,17 17 7,-35 0-2,35 18 6,-36 36 0,1-1-1,17 0 0,18-35 1,0-35 17,18-18 26,0 0-50,-1 0 3,19 0 4,-1 0 0,-18 0-1,19 0-10,-19 0 10,1 0-5,0-71 6,-1 36 0,-17-1-1,0 19 1,0-19 0,0 1-1,0 0 74,0 17-79,0 1 5,0-36 1,0 17-1,0 19 13,0 70 76,0 53-94,-17-18 0,-54 35 5,36-17-4,-53 123 3,-1-52 2,54-36 1,0-35-2,17-71 0,18 18 1,0-35 0,0-1 0,0 1 3,-17-1-7,17 1 4,0 0-1,-18-1 1,0 19 0,1-36 45,-1 0-52,0-36-2,1 1 11,-1 0-2,0-18 0,18 0-10,0 35 9,0 1-1,0-1 3,0-17-5,0 17 1,0-17 3,0-36-1</inkml:trace>
    </iact:actionData>
  </iact:action>
  <iact:action type="add" startTime="243916">
    <iact:property name="dataType"/>
    <iact:actionData xml:id="d3">
      <inkml:trace xmlns:inkml="http://www.w3.org/2003/InkML" xml:id="stk3" contextRef="#ctx0" brushRef="#br0">20320 13035 0,'0'35'153,"0"-17"-142</inkml:trace>
    </iact:actionData>
  </iact:action>
  <iact:action type="add" startTime="245277">
    <iact:property name="dataType"/>
    <iact:actionData xml:id="d4">
      <inkml:trace xmlns:inkml="http://www.w3.org/2003/InkML" xml:id="stk4" contextRef="#ctx0" brushRef="#br0">20620 12753 0,'0'35'120,"0"36"-113,0-36 8,0 0-4,0 18-1,0-35 1,0-1-1,0 1 49,0 0-14,0-1-38,0 1 9,0 0-6,0 35 7,0-36 0,17-17 64,1 0-67,0-17-3,-18-1-2,0-17-3,35-36 10,-17 36-4,35-53 4,-53 70 2,17-35-2,1 53 0,-18-18 2,0-17-1,35 35-2,-35-35 2,0 105 218,0-17-221,0 18-8,0-18 4,0-18 2,0 53 0,35-105 264,-17-19-264,0 19 0,-1-36 0,19 18 38,34-54-34,-70 72 19,18-1-23,-1-17 2,1 35 8,0-35-6,-18 158 159,0-52-164,0-1 3,0 36 3,0 0 1,0-53-2</inkml:trace>
    </iact:actionData>
  </iact:action>
  <iact:action type="add" startTime="247732">
    <iact:property name="dataType"/>
    <iact:actionData xml:id="d5">
      <inkml:trace xmlns:inkml="http://www.w3.org/2003/InkML" xml:id="stk5" contextRef="#ctx0" brushRef="#br0">21325 12629 0,'0'0'7,"36"0"22,-19 0-17,19 0 0,-19 0-5,19 0 3,-1 0-6,-18 0 13,19 0 32,-1 0-32,-35 18 95,-18-18-101,18 35-3,-17-17 9,-19 17 0,19 1-14,-1-19 14,1 1 109,34-18 67,1 0-170,-1 0 131,1 0-91,0 0-56,-1 0 41,1 0-32</inkml:trace>
    </iact:actionData>
  </iact:action>
  <iact:action type="add" startTime="249996">
    <iact:property name="dataType"/>
    <iact:actionData xml:id="d6">
      <inkml:trace xmlns:inkml="http://www.w3.org/2003/InkML" xml:id="stk6" contextRef="#ctx0" brushRef="#br0">22154 12365 0,'0'17'79,"0"1"-71,0 0 7,0-1-2,0 1-7,-70 88 43,70-88-38,-35 52 7,-36 18-2,18 36 0,18-54 1,-18 36-1,0-35 1,0 35-1,0-1 2,-17 36-2,17-35 1,-18 0-1,1 0 1,17-35-1,35 17 0,-35-18 2,35-34-1,18-19-1</inkml:trace>
    </iact:actionData>
  </iact:action>
  <iact:action type="add" startTime="251733">
    <iact:property name="dataType"/>
    <iact:actionData xml:id="d7">
      <inkml:trace xmlns:inkml="http://www.w3.org/2003/InkML" xml:id="stk7" contextRef="#ctx0" brushRef="#br0">22278 13194 0,'-18'0'201,"1"0"-191,-1 0 8,0 0-3,1 0-1,-1 0-6,0 0 8,1 0 6,-1 0 33,-17 0-49,17 0 5,-35 0 5,53 18 90,0-1-95,18 1 6,0-1 3,-1 19 0,1-36-14,0 0 17,-1 17-7,1-17-1,-18 36 163,0-1-168,0-17 2,0 70-5,0-53 8,-18 0-3,1 18 3,-19-35 2,-17-1 66,36-17-63,-1 0 115,0 0-122,1 0 3,17-17 92,0-1-102</inkml:trace>
    </iact:actionData>
  </iact:action>
  <iact:action type="add" startTime="254412">
    <iact:property name="dataType"/>
    <iact:actionData xml:id="d8">
      <inkml:trace xmlns:inkml="http://www.w3.org/2003/InkML" xml:id="stk8" contextRef="#ctx0" brushRef="#br0">22525 13035 0,'0'0'7,"35"-18"-3,-17 18 8,17 0 0,-35-17 2,53 17-4,-35 0 1,-1 0 79,1 0-55,-18 17-18,0 1-1,0 0-10,0-1 10,0 1-3,-35 35 2,-18-35 1,35 17 1,0-17 6,-17-1-13,0-17 7,17 18 1,18-1-3,0 1 2,18-18 135,17 0-146,-17 0 8,-1 0-1,19 0 2,-19-18 18,1 1-25</inkml:trace>
    </iact:actionData>
  </iact:action>
  <iact:action type="add" startTime="262724">
    <iact:property name="dataType"/>
    <iact:actionData xml:id="d9">
      <inkml:trace xmlns:inkml="http://www.w3.org/2003/InkML" xml:id="stk9" contextRef="#ctx0" brushRef="#br0">18468 12876 0,'18'0'46,"-1"0"-43,1 0 6,17 0 9,18 0 16,70 0 15,-17-17-31,-88-1-2,17 18 0,53-18 1,18 18 0,-70 0-1,-36-17 81</inkml:trace>
    </iact:actionData>
  </iact:action>
  <iact:action type="add" startTime="263589">
    <iact:property name="dataType"/>
    <iact:actionData xml:id="d10">
      <inkml:trace xmlns:inkml="http://www.w3.org/2003/InkML" xml:id="stk10" contextRef="#ctx0" brushRef="#br0">18256 13176 0,'18'0'95,"0"0"-90,17 0 6,18 0-5,-18 0 5,0 0-6,18 0 6,-35 0-6,-1 0 24,1 0 4,0 0 64,17 0-87,36 0 1,-36 0-5,35 0 8,-17 0-3,18 0 5</inkml:trace>
    </iact:actionData>
  </iact:action>
  <iact:action type="add" startTime="265428">
    <iact:property name="dataType"/>
    <iact:actionData xml:id="d11">
      <inkml:trace xmlns:inkml="http://www.w3.org/2003/InkML" xml:id="stk11" contextRef="#ctx0" brushRef="#br0">17357 12541 0,'17'0'24,"19"0"-7,69 0-7,37 0 2,-1 18-2,35-18 3,36 18-6,-54 17-3,-69-35 20,105 0 9,-159 0 16</inkml:trace>
    </iact:actionData>
  </iact:action>
  <iact:action type="add" startTime="266532">
    <iact:property name="dataType"/>
    <iact:actionData xml:id="d12">
      <inkml:trace xmlns:inkml="http://www.w3.org/2003/InkML" xml:id="stk12" contextRef="#ctx0" brushRef="#br0">17956 12612 0,'0'17'85,"0"1"-75,0 35 27,-17 0-21,17 0 1,-18 35 1,18-35-2,-35 35-1,35-17 3,-18-18-2,-17 17 0,17-52 1,1 70-1,17-53 1,0-17 0,-18 0 0,0 17-1,18-18 1,-35 19 1,35-1-2,-18 0 1,1-17-2,-1 0 29,18-1-28,-17 1-10,-1-1 12,0 1-1,1-18-1,-1 0 43,0 0-49,1 0 12,-1 0-7,0 0 70,1 0-69,-1 0 31,0-18-30,18 1 24,0-1-31,0 1 1,0-36-4,0 35 4,0-17 11,0 17-12,0-88 7,18 53 0,-18 36-1,0-1 171</inkml:trace>
    </iact:actionData>
  </iact:action>
  <iact:action type="add" startTime="302428">
    <iact:property name="dataType"/>
    <iact:actionData xml:id="d13">
      <inkml:trace xmlns:inkml="http://www.w3.org/2003/InkML" xml:id="stk13" contextRef="#ctx0" brushRef="#br0">7338 15857 0</inkml:trace>
    </iact:actionData>
  </iact:action>
  <iact:action type="add" startTime="315332">
    <iact:property name="dataType"/>
    <iact:actionData xml:id="d14">
      <inkml:trace xmlns:inkml="http://www.w3.org/2003/InkML" xml:id="stk14" contextRef="#ctx0" brushRef="#br0">7373 15857 0</inkml:trace>
    </iact:actionData>
  </iact:action>
  <iact:action type="add" startTime="496036">
    <iact:property name="dataType"/>
    <iact:actionData xml:id="d15">
      <inkml:trace xmlns:inkml="http://www.w3.org/2003/InkML" xml:id="stk15" contextRef="#ctx0" brushRef="#br0">2999 10001 0,'0'-17'189,"0"-19"-152,0 19-16,0-1-11,0 0 13,17 1 19,19-54-25,-36 36 1,17 0-3,1-18 2,-18-18-1,17 18 1,1 0-1,-18 0 1,0 1 0,0 34-1,0 0 1,0 1 0,18-1-1,-1-17 1,-17-18-1,18 17 1,-18 19 0,0-1 0,0 1 0,18-1 7,-1 0-7,-17 1-9,0-1 9,0 0 0,18 1 17,0-1-27,-18 0 8,17 18 2,1 0-7,-1 0 8,19 0-3,-19 0 2,19 0 0,-19 0 114,1 0-107,0 18-12,-18 0-4,0-1 5,0 1 5,0 0-8,0 17 7,0 0-1,0-17 1,0-1 13,0 1-10,0 0 4,0-1-14,0 19 6,0-19-9,17 1 3,1 17 6,-18-17 1,0 17 0,17-17 34,-17-1-35,0 1 0,0 17 0,0-17 1,0 0 20,0-1-20,0 19-5,0-1 5,0 35 0,0-17 0,0 0-11,0-35 10,0-1-5,0 1 6,0 0-1,0-1 57,-17-17-60,-1 18 2,18 0 1,-17-18 1,-1 17 0,18 1 16,-18 0-17,1-18 1,-1 17 1,-35 19-11,35-19 2,-17 18 7,18-35 7,-1 0-12,18 18 6,-18-18-1,1 0 127,-1 0-18,0 0-110,1 0 39,-1-18-32,0 1-9,18-1 24,0 1-24,0-1 22,0 0-2,0 1-14,0-1-5,0 0 33,0 1-35,0-19 6</inkml:trace>
    </iact:actionData>
  </iact:action>
  <iact:action type="add" startTime="509355">
    <iact:property name="dataType"/>
    <iact:actionData xml:id="d16">
      <inkml:trace xmlns:inkml="http://www.w3.org/2003/InkML" xml:id="stk16" contextRef="#ctx0" brushRef="#br0">10848 11765 0,'-18'0'114,"-17"0"-107,0 0 9,17 0 6,-35 0-14,36 0 67,-1 0 23,18-18-86,0 1-2,-18-1 2,18 1 5,-17-1-1,17 0 2,-18 1-2,0-1 1,1 0-12,-1-17 22,-17 17-10,17-17-1,18 18 1,0-1 16,-18 0-16,18 1 0,0-1-1,0 0 1,-17 1-13,17-19 12,0 1-1,0 18 4,0-1-4,0 0 3,0 1-5,0-1 4,0-35 0,0 18 0,-18 17 0,18 0 0,0 1-1,0-36 1,0 0-1,0-18 1,35-17 0,-17 35 0,35 0-1,-35 18 1,-18 0 0,53-36-1,-53 54 1,35-19 6,-17 19 4,17-19-21,-18 36 10,19-17-5,-19-18 6,1 17-1,0 18 1,-1 0 16,1 0-16,0 0-10,-1 0 3,1 0 6,-1 0 1,1 0-1,0 0 1,35 0 0,-36 0 0,1 0 22,0 0-22,-1 0-6,18 0 5,-17 35 0,35-17 2,-18-1-2,-35 1 30,0 0-26,0-1-3,18 19-1,-18 34 1,0-34 0,0 16 0,0 1-8,0-17-2,0-19 10,0 54 1,0-36-3,0 18 2,0-35-1,0 35 1,0-1-1,18-16 1,-18-19 0,0 36 0,0-17 3,0-19-7,0 1 5,0 35-3,0-18 3,0 0-3,0 36 3,0-53-2,0 34 1,0-16-1,0-1 1,-18-17 1,0 17-1,1-35-2,-19 18-8,36-1 4,0 18 5,-53 1 0,53-19 8,0 1-15,-17 0 8,17-1 0,-18-17 83,1 0-34,-1 0-41,0 0-12,1 0 7,-1 0 10,0 0-26,1 0 37,-19 0 87,19 0-48,-1 0-65,18-35 189,-17 0-198</inkml:trace>
    </iact:actionData>
  </iact:action>
  <iact:action type="add" startTime="513799">
    <iact:property name="dataType"/>
    <iact:actionData xml:id="d17">
      <inkml:trace xmlns:inkml="http://www.w3.org/2003/InkML" xml:id="stk17" contextRef="#ctx0" brushRef="#br0">16492 11677 0,'0'18'156,"-17"-18"-112,-1 0-33,-17 0 114,35-18-109,-18 18-7,1-35 2,17 17-6,-18 0 31,0-17-22,1 35-6,-1-35 2,0 17 6,-35-88 0,36 71 1,-1 0 0,18 17-1,-35-17 1,35 17 0,-18 1 0,1-36-1,17 35 0,-18-17 1,18-18 0,0 0 0,0 0-1,0 18 1,0-1 0,0 19 0,0-18-1,0-36 1,0 53-1,0-35 1,18-17 0,17 17 0,-35 18-1,70-36 1,-52 53-1,0 1 0,-18-1 3,35 1-4,0-1 2,1 0-1,52 1 1,18-19-1,35 19 2,-36 17-2,-16-36 1,-19 36-1,-52 0 17,0 0-15,17 0-2,18 0 0,-18 0 1,0 0 0,18 0 0,-18 0-1,-35 18 94,18 17-99,-18-17 9,0 0-8,0 17 2,0 18 2,0-18 1,0 0 0,0 36 0,0-53-8,0 52-2,0-17 9,0 53 1,0-71 0,0 0 0,0-17-1,0 17 1,0-17-1,0 17 1,0-17 0,0 0 0,0 34-1,0-16 1,0 17 1,0-36-3,0 1 1,0 35 1,0-18 0,0 18 0,0-35 0,-18 17-1,1-17 1,17-1-1,0 1 2,-35 35-3,17 0 4,0-36 50,1 1-56,-1 0 6,0-1-4,1-17-7,-1 0 17,0 0-18,1 0 31,-1 0-22,1 0-5,-19 0-3,1 0-3,0 18 8,-36-18 4,-17 0 0,35 0 0,-18 35 0,36-35-1,-18 0 2,36 0 126,-1 0-123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03T02:48:08.5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4383">
    <iact:property name="dataType"/>
    <iact:actionData xml:id="d0">
      <inkml:trace xmlns:inkml="http://www.w3.org/2003/InkML" xml:id="stk0" contextRef="#ctx0" brushRef="#br0">13458 11836 0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03T02:51:30.0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4612">
    <iact:property name="dataType"/>
    <iact:actionData xml:id="d0">
      <inkml:trace xmlns:inkml="http://www.w3.org/2003/InkML" xml:id="stk0" contextRef="#ctx0" brushRef="#br0">23177 11165 0,'-17'0'122,"-1"0"-94,1 0-14,-1 0 36,0 0-34,1 18 17,-1 0 0,0-1-15,1 1-2,-1 0 0,-17 17 1,17-17 0,1-1-13,17 1 12,-18-18-2,18 35 2,-53-17 1,53-1 0,-35 1-1,17 17 0,-17-17 1,35 17-1,-18-17 1,-17 35 0,35 0 0,0 0-1,0-1 1,0 1 0,0 0 0,0-17 1,0-1-4,0 0 3,0 18 0,0-18 0,0 1-1,0-19 1,0 1-1,0 17 0,0-17 33,0-1-47,0 19 16,18-1 0,-18 0-2,17 1 1,18-1 0,-35 0 0,18-35-3,0 18 2,-1 17 1,1-17-1,0-1 1,-1 1 77,-17 0-63,18-18-23,17 35 9,-17-35 13,-1 0 19,1 0-40,17 0 95,-17 0-84,0 18 1,17 17-17</inkml:trace>
    </iact:actionData>
  </iact:action>
  <iact:action type="add" startTime="56781">
    <iact:property name="dataType"/>
    <iact:actionData xml:id="d1">
      <inkml:trace xmlns:inkml="http://www.w3.org/2003/InkML" xml:id="stk1" contextRef="#ctx0" brushRef="#br0">23177 12629 0,'0'18'144,"-17"-18"-136,17 18-3,-18 17 7,1-17 11,-1 17-14,0-17 17,1 17 6,-1 53 17,-35 0-32,18-53 0,35 18-12,-18-35 6,1 0 6,17-1-1,-18 36 2,0 0-2,18-18-13,-35 36 11,35-18 2,0 0 1,0 0 0,0 0 0,0 17 0,-18 18-2,18-17 2,0 17 0,0-35-1,0-35-13,0 17 11,0 18 4,0 53-3,0-18 2,0-70 0,0 70-1,0-53 1,0 36 0,0-18 0,0 35-1,0-18 1,0 1-1,0-1 2,0 54-2,0-36 0,0-35 1,0-35 0,0 35-1,0-18 1,0 0 0,18 0 0,-18 1-1,0-19 1,18 19-1,-1-1 2,-17-18-2,18 19 0,0-36 1,-1 17 0,-17 1 33,18 0-33,17 17-1,-35-17 0,18-18 81,-1 17-75,1-17-8,-18 18 2,53-18 0,17 17 1,-52 1 0,0 0-1</inkml:trace>
    </iact:actionData>
  </iact:action>
  <iact:action type="add" startTime="59092">
    <iact:property name="dataType"/>
    <iact:actionData xml:id="d2">
      <inkml:trace xmlns:inkml="http://www.w3.org/2003/InkML" xml:id="stk2" contextRef="#ctx0" brushRef="#br0">22084 11307 0,'0'17'75,"0"1"-71,-18 35 7,18 0-6,0 52 18,-53 89 9,53-158 15,-35 228-31,35-228 1,0-1-1,0 0 1,0 18 0,0-35-1,0-1 1,-18-17 6,1 0 4,17-35-11,0-35 0,0 17-14</inkml:trace>
    </iact:actionData>
  </iact:action>
  <iact:action type="add" startTime="60155">
    <iact:property name="dataType"/>
    <iact:actionData xml:id="d3">
      <inkml:trace xmlns:inkml="http://www.w3.org/2003/InkML" xml:id="stk3" contextRef="#ctx0" brushRef="#br0">21855 13811 0,'0'-17'106,"17"17"-83,1 0-10,-1 0 29,1 0 5,0 0-28,-18 17-3,0 1-11,0 35 8,0-36 3,0 36 1,0-35 31,0 0-32,0 35 2,-36-1-1,1-16-11,35-19 4,-17 19 6,-36-1 1,35 18-1,-17-18 1,17-17 47,18-1-57,0 1 6,-18-18 3,-17 35 0,35-17 1,35-18 106,18 0-113,-35 0 7,17 0-13,1-53 12,-1 53 0,0 0 1,53-18 0,-52 18-1,17 0 1,-36 0 13,1 0 4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03T02:55:16.4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12300">
    <iact:property name="dataType"/>
    <iact:actionData xml:id="d0">
      <inkml:trace xmlns:inkml="http://www.w3.org/2003/InkML" xml:id="stk0" contextRef="#ctx0" brushRef="#br0">11465 9419 0,'0'-17'51,"18"-1"-28,17 18-14,-17 0 1,35-18-5,-18 18 4,36 0 9,87-35 15,142 0 19,512-71-38,-724 106 3,123 0 0,107 0 0,-36 0-1,-70 0 1,-106 0 0,-89 0-1,19 0 1,16 0 0,1 0-1,18 0 1,-18 0-1,-35 0 1,34 0 0,-34 0-1</inkml:trace>
    </iact:actionData>
  </iact:action>
  <iact:action type="add" startTime="114349">
    <iact:property name="dataType"/>
    <iact:actionData xml:id="d1">
      <inkml:trace xmlns:inkml="http://www.w3.org/2003/InkML" xml:id="stk1" contextRef="#ctx0" brushRef="#br0">18027 16545 0,'0'-17'66,"18"17"-61,34-18 8,1 0 10,194 1 11,71-1 15,-106 18-33,-177 0 2,53 0-2,-53 0 0,53 0 1,1 0 0,-19 0-1,-35 0-9,1 0 7,-1 18 0,36-18 1,-1 0 2,54 35 0,-19-35-1,-16 0 1,52 18-1,35-18 1,-35 17 0,-53 1-1,71-18 2,-124 0-3,71 0 2,-35 0 0,17 0 0,36 0-1,-36 0 1,-18 0 0,36 0-1,-18 0 1,-35 0-13,35 0 9,36 0 3,-1 0 1,-87 0 0,-19 0 33,1 0-34,35 0-11,88 0 10,-88 0-2,70 0 8,-87 0-3,-19 0-5,1 0 166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0.wmf"/><Relationship Id="rId3" Type="http://schemas.microsoft.com/office/2007/relationships/media" Target="../media/media3.m4a"/><Relationship Id="rId21" Type="http://schemas.openxmlformats.org/officeDocument/2006/relationships/oleObject" Target="../embeddings/oleObject8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6.bin"/><Relationship Id="rId25" Type="http://schemas.openxmlformats.org/officeDocument/2006/relationships/image" Target="../media/image3.png"/><Relationship Id="rId2" Type="http://schemas.openxmlformats.org/officeDocument/2006/relationships/tags" Target="../tags/tag2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5.bin"/><Relationship Id="rId23" Type="http://schemas.microsoft.com/office/2011/relationships/inkAction" Target="../ink/inkAction1.xml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7.bin"/><Relationship Id="rId4" Type="http://schemas.openxmlformats.org/officeDocument/2006/relationships/audio" Target="../media/media3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8.wmf"/><Relationship Id="rId22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microsoft.com/office/2007/relationships/media" Target="../media/media4.m4a"/><Relationship Id="rId7" Type="http://schemas.openxmlformats.org/officeDocument/2006/relationships/oleObject" Target="../embeddings/oleObject9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5.png"/><Relationship Id="rId4" Type="http://schemas.openxmlformats.org/officeDocument/2006/relationships/audio" Target="../media/media4.m4a"/><Relationship Id="rId9" Type="http://schemas.microsoft.com/office/2011/relationships/inkAction" Target="../ink/inkAction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9.wmf"/><Relationship Id="rId18" Type="http://schemas.microsoft.com/office/2011/relationships/inkAction" Target="../ink/inkAction3.xml"/><Relationship Id="rId3" Type="http://schemas.microsoft.com/office/2007/relationships/media" Target="../media/media5.m4a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21.wmf"/><Relationship Id="rId2" Type="http://schemas.openxmlformats.org/officeDocument/2006/relationships/tags" Target="../tags/tag4.xml"/><Relationship Id="rId16" Type="http://schemas.openxmlformats.org/officeDocument/2006/relationships/oleObject" Target="../embeddings/oleObject15.bin"/><Relationship Id="rId20" Type="http://schemas.openxmlformats.org/officeDocument/2006/relationships/image" Target="../media/image3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8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wmf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22.png"/><Relationship Id="rId4" Type="http://schemas.openxmlformats.org/officeDocument/2006/relationships/audio" Target="../media/media5.m4a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8.wmf"/><Relationship Id="rId26" Type="http://schemas.openxmlformats.org/officeDocument/2006/relationships/image" Target="../media/image32.png"/><Relationship Id="rId3" Type="http://schemas.microsoft.com/office/2007/relationships/media" Target="../media/media6.m4a"/><Relationship Id="rId21" Type="http://schemas.openxmlformats.org/officeDocument/2006/relationships/oleObject" Target="../embeddings/oleObject23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21.bin"/><Relationship Id="rId25" Type="http://schemas.microsoft.com/office/2011/relationships/inkAction" Target="../ink/inkAction4.xml"/><Relationship Id="rId2" Type="http://schemas.openxmlformats.org/officeDocument/2006/relationships/tags" Target="../tags/tag5.xml"/><Relationship Id="rId16" Type="http://schemas.openxmlformats.org/officeDocument/2006/relationships/image" Target="../media/image27.wmf"/><Relationship Id="rId20" Type="http://schemas.openxmlformats.org/officeDocument/2006/relationships/image" Target="../media/image29.wmf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18.bin"/><Relationship Id="rId24" Type="http://schemas.openxmlformats.org/officeDocument/2006/relationships/image" Target="../media/image31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20.bin"/><Relationship Id="rId23" Type="http://schemas.openxmlformats.org/officeDocument/2006/relationships/oleObject" Target="../embeddings/oleObject24.bin"/><Relationship Id="rId10" Type="http://schemas.openxmlformats.org/officeDocument/2006/relationships/image" Target="../media/image24.wmf"/><Relationship Id="rId19" Type="http://schemas.openxmlformats.org/officeDocument/2006/relationships/oleObject" Target="../embeddings/oleObject22.bin"/><Relationship Id="rId4" Type="http://schemas.openxmlformats.org/officeDocument/2006/relationships/audio" Target="../media/media6.m4a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6.wmf"/><Relationship Id="rId22" Type="http://schemas.openxmlformats.org/officeDocument/2006/relationships/image" Target="../media/image30.wmf"/><Relationship Id="rId27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38.wmf"/><Relationship Id="rId3" Type="http://schemas.microsoft.com/office/2007/relationships/media" Target="../media/media7.m4a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5.wmf"/><Relationship Id="rId17" Type="http://schemas.openxmlformats.org/officeDocument/2006/relationships/oleObject" Target="../embeddings/oleObject30.bin"/><Relationship Id="rId2" Type="http://schemas.openxmlformats.org/officeDocument/2006/relationships/tags" Target="../tags/tag6.xml"/><Relationship Id="rId16" Type="http://schemas.openxmlformats.org/officeDocument/2006/relationships/image" Target="../media/image37.wmf"/><Relationship Id="rId20" Type="http://schemas.openxmlformats.org/officeDocument/2006/relationships/image" Target="../media/image39.wmf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27.bin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29.bin"/><Relationship Id="rId23" Type="http://schemas.openxmlformats.org/officeDocument/2006/relationships/image" Target="../media/image3.png"/><Relationship Id="rId10" Type="http://schemas.openxmlformats.org/officeDocument/2006/relationships/image" Target="../media/image34.wmf"/><Relationship Id="rId19" Type="http://schemas.openxmlformats.org/officeDocument/2006/relationships/oleObject" Target="../embeddings/oleObject31.bin"/><Relationship Id="rId4" Type="http://schemas.openxmlformats.org/officeDocument/2006/relationships/audio" Target="../media/media7.m4a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6.wmf"/><Relationship Id="rId22" Type="http://schemas.openxmlformats.org/officeDocument/2006/relationships/image" Target="../media/image4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audio" Target="../media/media8.m4a"/><Relationship Id="rId7" Type="http://schemas.openxmlformats.org/officeDocument/2006/relationships/oleObject" Target="../embeddings/oleObject34.bin"/><Relationship Id="rId2" Type="http://schemas.microsoft.com/office/2007/relationships/media" Target="../media/media8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3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5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7.3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动能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动能定理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1824D1D-EB32-4E69-AE39-41BA98CE8C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04"/>
    </mc:Choice>
    <mc:Fallback>
      <p:transition spd="slow" advTm="23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39552" y="5834852"/>
            <a:ext cx="810039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12304" y="5872552"/>
            <a:ext cx="8027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动能 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(Kinetic Energy)</a:t>
            </a: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：物体由于运动而具有的能量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87234"/>
            <a:ext cx="7128792" cy="5148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BF96EB75-0549-4BBA-8186-40FE952C47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087"/>
    </mc:Choice>
    <mc:Fallback>
      <p:transition spd="slow" advTm="61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4729804" y="2753368"/>
            <a:ext cx="4018660" cy="108000"/>
            <a:chOff x="467544" y="2962700"/>
            <a:chExt cx="4018660" cy="165137"/>
          </a:xfrm>
        </p:grpSpPr>
        <p:sp>
          <p:nvSpPr>
            <p:cNvPr id="13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5487058" y="2588231"/>
            <a:ext cx="2875052" cy="854253"/>
            <a:chOff x="1224798" y="2797563"/>
            <a:chExt cx="2875052" cy="854253"/>
          </a:xfrm>
        </p:grpSpPr>
        <p:sp>
          <p:nvSpPr>
            <p:cNvPr id="45" name="Line 176"/>
            <p:cNvSpPr>
              <a:spLocks noChangeShapeType="1"/>
            </p:cNvSpPr>
            <p:nvPr/>
          </p:nvSpPr>
          <p:spPr bwMode="auto">
            <a:xfrm>
              <a:off x="1224798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177"/>
            <p:cNvSpPr>
              <a:spLocks noChangeShapeType="1"/>
            </p:cNvSpPr>
            <p:nvPr/>
          </p:nvSpPr>
          <p:spPr bwMode="auto">
            <a:xfrm>
              <a:off x="409985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178"/>
            <p:cNvSpPr>
              <a:spLocks noChangeShapeType="1"/>
            </p:cNvSpPr>
            <p:nvPr/>
          </p:nvSpPr>
          <p:spPr bwMode="auto">
            <a:xfrm>
              <a:off x="2895787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179"/>
            <p:cNvSpPr>
              <a:spLocks noChangeShapeType="1"/>
            </p:cNvSpPr>
            <p:nvPr/>
          </p:nvSpPr>
          <p:spPr bwMode="auto">
            <a:xfrm flipH="1">
              <a:off x="1229151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Text Box 180"/>
            <p:cNvSpPr txBox="1">
              <a:spLocks noChangeArrowheads="1"/>
            </p:cNvSpPr>
            <p:nvPr/>
          </p:nvSpPr>
          <p:spPr bwMode="auto">
            <a:xfrm>
              <a:off x="2544188" y="3282484"/>
              <a:ext cx="32558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sp>
        <p:nvSpPr>
          <p:cNvPr id="60" name="矩形 59"/>
          <p:cNvSpPr/>
          <p:nvPr/>
        </p:nvSpPr>
        <p:spPr bwMode="auto">
          <a:xfrm>
            <a:off x="395536" y="1658417"/>
            <a:ext cx="3816424" cy="122413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395536" y="1700808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5536" y="2234481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动能跟哪些因素有关呢？</a:t>
            </a:r>
          </a:p>
        </p:txBody>
      </p:sp>
      <p:grpSp>
        <p:nvGrpSpPr>
          <p:cNvPr id="105" name="组合 104"/>
          <p:cNvGrpSpPr/>
          <p:nvPr/>
        </p:nvGrpSpPr>
        <p:grpSpPr>
          <a:xfrm>
            <a:off x="4978486" y="1700808"/>
            <a:ext cx="504056" cy="369332"/>
            <a:chOff x="716226" y="1910140"/>
            <a:chExt cx="504056" cy="369332"/>
          </a:xfrm>
        </p:grpSpPr>
        <p:cxnSp>
          <p:nvCxnSpPr>
            <p:cNvPr id="102" name="直接箭头连接符 101"/>
            <p:cNvCxnSpPr/>
            <p:nvPr/>
          </p:nvCxnSpPr>
          <p:spPr>
            <a:xfrm>
              <a:off x="755576" y="2276872"/>
              <a:ext cx="28803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 Box 180"/>
            <p:cNvSpPr txBox="1">
              <a:spLocks noChangeArrowheads="1"/>
            </p:cNvSpPr>
            <p:nvPr/>
          </p:nvSpPr>
          <p:spPr bwMode="auto">
            <a:xfrm>
              <a:off x="716226" y="1910140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1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7754140" y="1705002"/>
            <a:ext cx="530022" cy="369332"/>
            <a:chOff x="755576" y="1907642"/>
            <a:chExt cx="530022" cy="369332"/>
          </a:xfrm>
        </p:grpSpPr>
        <p:cxnSp>
          <p:nvCxnSpPr>
            <p:cNvPr id="111" name="直接箭头连接符 110"/>
            <p:cNvCxnSpPr/>
            <p:nvPr/>
          </p:nvCxnSpPr>
          <p:spPr>
            <a:xfrm>
              <a:off x="755576" y="2276872"/>
              <a:ext cx="468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 Box 180"/>
            <p:cNvSpPr txBox="1">
              <a:spLocks noChangeArrowheads="1"/>
            </p:cNvSpPr>
            <p:nvPr/>
          </p:nvSpPr>
          <p:spPr bwMode="auto">
            <a:xfrm>
              <a:off x="781542" y="1907642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4801812" y="2172206"/>
            <a:ext cx="1466828" cy="576064"/>
            <a:chOff x="539552" y="3645024"/>
            <a:chExt cx="1466828" cy="576064"/>
          </a:xfrm>
        </p:grpSpPr>
        <p:grpSp>
          <p:nvGrpSpPr>
            <p:cNvPr id="59" name="组合 58"/>
            <p:cNvGrpSpPr/>
            <p:nvPr/>
          </p:nvGrpSpPr>
          <p:grpSpPr>
            <a:xfrm>
              <a:off x="539552" y="3656495"/>
              <a:ext cx="1466828" cy="564593"/>
              <a:chOff x="3309021" y="2374945"/>
              <a:chExt cx="1466828" cy="564593"/>
            </a:xfrm>
          </p:grpSpPr>
          <p:grpSp>
            <p:nvGrpSpPr>
              <p:cNvPr id="55" name="组合 54"/>
              <p:cNvGrpSpPr>
                <a:grpSpLocks noChangeAspect="1"/>
              </p:cNvGrpSpPr>
              <p:nvPr/>
            </p:nvGrpSpPr>
            <p:grpSpPr>
              <a:xfrm>
                <a:off x="3309021" y="2374945"/>
                <a:ext cx="684000" cy="564593"/>
                <a:chOff x="3309021" y="2192061"/>
                <a:chExt cx="933628" cy="770640"/>
              </a:xfrm>
            </p:grpSpPr>
            <p:sp>
              <p:nvSpPr>
                <p:cNvPr id="14" name="Rectangle 145"/>
                <p:cNvSpPr>
                  <a:spLocks noChangeArrowheads="1"/>
                </p:cNvSpPr>
                <p:nvPr/>
              </p:nvSpPr>
              <p:spPr bwMode="auto">
                <a:xfrm>
                  <a:off x="3309021" y="2192061"/>
                  <a:ext cx="933628" cy="550457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prstDash val="sysDash"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8" name="Oval 149"/>
                <p:cNvSpPr>
                  <a:spLocks noChangeArrowheads="1"/>
                </p:cNvSpPr>
                <p:nvPr/>
              </p:nvSpPr>
              <p:spPr bwMode="auto">
                <a:xfrm>
                  <a:off x="3390206" y="2742518"/>
                  <a:ext cx="162370" cy="22018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prstDash val="sys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" name="Oval 150"/>
                <p:cNvSpPr>
                  <a:spLocks noChangeArrowheads="1"/>
                </p:cNvSpPr>
                <p:nvPr/>
              </p:nvSpPr>
              <p:spPr bwMode="auto">
                <a:xfrm>
                  <a:off x="3958501" y="2742518"/>
                  <a:ext cx="162370" cy="22018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prstDash val="sysDash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6" name="组合 55"/>
              <p:cNvGrpSpPr/>
              <p:nvPr/>
            </p:nvGrpSpPr>
            <p:grpSpPr>
              <a:xfrm>
                <a:off x="3989123" y="2408365"/>
                <a:ext cx="786726" cy="369332"/>
                <a:chOff x="3989123" y="2408365"/>
                <a:chExt cx="786726" cy="369332"/>
              </a:xfrm>
            </p:grpSpPr>
            <p:sp>
              <p:nvSpPr>
                <p:cNvPr id="44" name="Line 175"/>
                <p:cNvSpPr>
                  <a:spLocks noChangeShapeType="1"/>
                </p:cNvSpPr>
                <p:nvPr/>
              </p:nvSpPr>
              <p:spPr bwMode="auto">
                <a:xfrm>
                  <a:off x="3989123" y="2593758"/>
                  <a:ext cx="540000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prstDash val="sysDash"/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" name="Text Box 182"/>
                <p:cNvSpPr txBox="1">
                  <a:spLocks noChangeArrowheads="1"/>
                </p:cNvSpPr>
                <p:nvPr/>
              </p:nvSpPr>
              <p:spPr bwMode="auto">
                <a:xfrm>
                  <a:off x="4450263" y="2408365"/>
                  <a:ext cx="325586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b="1" i="1" dirty="0">
                      <a:solidFill>
                        <a:srgbClr val="0000FF"/>
                      </a:solidFill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sp>
          <p:nvSpPr>
            <p:cNvPr id="114" name="Text Box 180"/>
            <p:cNvSpPr txBox="1">
              <a:spLocks noChangeArrowheads="1"/>
            </p:cNvSpPr>
            <p:nvPr/>
          </p:nvSpPr>
          <p:spPr bwMode="auto">
            <a:xfrm>
              <a:off x="683568" y="3645024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4810989" y="2178898"/>
            <a:ext cx="1470031" cy="567194"/>
            <a:chOff x="548729" y="2388230"/>
            <a:chExt cx="1470031" cy="567194"/>
          </a:xfrm>
        </p:grpSpPr>
        <p:grpSp>
          <p:nvGrpSpPr>
            <p:cNvPr id="63" name="组合 62"/>
            <p:cNvGrpSpPr/>
            <p:nvPr/>
          </p:nvGrpSpPr>
          <p:grpSpPr>
            <a:xfrm>
              <a:off x="548729" y="2390831"/>
              <a:ext cx="1470031" cy="564593"/>
              <a:chOff x="548729" y="2390831"/>
              <a:chExt cx="1470031" cy="564593"/>
            </a:xfrm>
          </p:grpSpPr>
          <p:grpSp>
            <p:nvGrpSpPr>
              <p:cNvPr id="53" name="组合 52"/>
              <p:cNvGrpSpPr>
                <a:grpSpLocks noChangeAspect="1"/>
              </p:cNvGrpSpPr>
              <p:nvPr/>
            </p:nvGrpSpPr>
            <p:grpSpPr>
              <a:xfrm>
                <a:off x="548729" y="2390831"/>
                <a:ext cx="684000" cy="564593"/>
                <a:chOff x="548729" y="2192061"/>
                <a:chExt cx="933628" cy="770640"/>
              </a:xfrm>
            </p:grpSpPr>
            <p:sp>
              <p:nvSpPr>
                <p:cNvPr id="15" name="Rectangle 146"/>
                <p:cNvSpPr>
                  <a:spLocks noChangeArrowheads="1"/>
                </p:cNvSpPr>
                <p:nvPr/>
              </p:nvSpPr>
              <p:spPr bwMode="auto">
                <a:xfrm>
                  <a:off x="548729" y="2192061"/>
                  <a:ext cx="933628" cy="550457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" name="Oval 147"/>
                <p:cNvSpPr>
                  <a:spLocks noChangeArrowheads="1"/>
                </p:cNvSpPr>
                <p:nvPr/>
              </p:nvSpPr>
              <p:spPr bwMode="auto">
                <a:xfrm>
                  <a:off x="629914" y="2742518"/>
                  <a:ext cx="162370" cy="220183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7" name="Oval 148"/>
                <p:cNvSpPr>
                  <a:spLocks noChangeArrowheads="1"/>
                </p:cNvSpPr>
                <p:nvPr/>
              </p:nvSpPr>
              <p:spPr bwMode="auto">
                <a:xfrm>
                  <a:off x="1220023" y="2742519"/>
                  <a:ext cx="162369" cy="220182"/>
                </a:xfrm>
                <a:prstGeom prst="ellipse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4" name="组合 53"/>
              <p:cNvGrpSpPr/>
              <p:nvPr/>
            </p:nvGrpSpPr>
            <p:grpSpPr>
              <a:xfrm>
                <a:off x="1233344" y="2414464"/>
                <a:ext cx="785416" cy="369332"/>
                <a:chOff x="1233344" y="2414464"/>
                <a:chExt cx="785416" cy="369332"/>
              </a:xfrm>
            </p:grpSpPr>
            <p:sp>
              <p:nvSpPr>
                <p:cNvPr id="43" name="Line 174"/>
                <p:cNvSpPr>
                  <a:spLocks noChangeShapeType="1"/>
                </p:cNvSpPr>
                <p:nvPr/>
              </p:nvSpPr>
              <p:spPr bwMode="auto">
                <a:xfrm>
                  <a:off x="1233344" y="2595384"/>
                  <a:ext cx="540000" cy="0"/>
                </a:xfrm>
                <a:prstGeom prst="line">
                  <a:avLst/>
                </a:prstGeom>
                <a:noFill/>
                <a:ln w="31750">
                  <a:solidFill>
                    <a:srgbClr val="0000FF"/>
                  </a:solidFill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0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1694020" y="2414464"/>
                  <a:ext cx="324740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b="1" i="1" dirty="0">
                      <a:solidFill>
                        <a:srgbClr val="0000FF"/>
                      </a:solidFill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sp>
          <p:nvSpPr>
            <p:cNvPr id="115" name="Text Box 180"/>
            <p:cNvSpPr txBox="1">
              <a:spLocks noChangeArrowheads="1"/>
            </p:cNvSpPr>
            <p:nvPr/>
          </p:nvSpPr>
          <p:spPr bwMode="auto">
            <a:xfrm>
              <a:off x="698648" y="2388230"/>
              <a:ext cx="50405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</a:t>
              </a:r>
              <a:endParaRPr lang="en-US" altLang="zh-CN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aphicFrame>
        <p:nvGraphicFramePr>
          <p:cNvPr id="5836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976621"/>
              </p:ext>
            </p:extLst>
          </p:nvPr>
        </p:nvGraphicFramePr>
        <p:xfrm>
          <a:off x="467544" y="3284984"/>
          <a:ext cx="936625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29" name="公式" r:id="rId7" imgW="495000" imgH="177480" progId="Equation.3">
                  <p:embed/>
                </p:oleObj>
              </mc:Choice>
              <mc:Fallback>
                <p:oleObj name="公式" r:id="rId7" imgW="495000" imgH="177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284984"/>
                        <a:ext cx="936625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588103"/>
              </p:ext>
            </p:extLst>
          </p:nvPr>
        </p:nvGraphicFramePr>
        <p:xfrm>
          <a:off x="457200" y="3803857"/>
          <a:ext cx="960438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30" name="公式" r:id="rId9" imgW="507960" imgH="164880" progId="Equation.3">
                  <p:embed/>
                </p:oleObj>
              </mc:Choice>
              <mc:Fallback>
                <p:oleObj name="公式" r:id="rId9" imgW="507960" imgH="1648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803857"/>
                        <a:ext cx="960438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386767"/>
              </p:ext>
            </p:extLst>
          </p:nvPr>
        </p:nvGraphicFramePr>
        <p:xfrm>
          <a:off x="1641475" y="4098801"/>
          <a:ext cx="14890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31" name="Equation" r:id="rId11" imgW="787320" imgH="241200" progId="Equation.DSMT4">
                  <p:embed/>
                </p:oleObj>
              </mc:Choice>
              <mc:Fallback>
                <p:oleObj name="Equation" r:id="rId11" imgW="78732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475" y="4098801"/>
                        <a:ext cx="1489075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右大括号 118"/>
          <p:cNvSpPr/>
          <p:nvPr/>
        </p:nvSpPr>
        <p:spPr>
          <a:xfrm>
            <a:off x="1453884" y="3356992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燕尾形箭头 119"/>
          <p:cNvSpPr/>
          <p:nvPr/>
        </p:nvSpPr>
        <p:spPr>
          <a:xfrm>
            <a:off x="1630558" y="359478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514849"/>
              </p:ext>
            </p:extLst>
          </p:nvPr>
        </p:nvGraphicFramePr>
        <p:xfrm>
          <a:off x="1973491" y="3556207"/>
          <a:ext cx="1081088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32" name="公式" r:id="rId13" imgW="571320" imgH="177480" progId="Equation.3">
                  <p:embed/>
                </p:oleObj>
              </mc:Choice>
              <mc:Fallback>
                <p:oleObj name="公式" r:id="rId13" imgW="5713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3491" y="3556207"/>
                        <a:ext cx="1081088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" name="右大括号 121"/>
          <p:cNvSpPr/>
          <p:nvPr/>
        </p:nvSpPr>
        <p:spPr>
          <a:xfrm>
            <a:off x="3182108" y="3681104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3" name="燕尾形箭头 122"/>
          <p:cNvSpPr/>
          <p:nvPr/>
        </p:nvSpPr>
        <p:spPr>
          <a:xfrm>
            <a:off x="3347896" y="391890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83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981639"/>
              </p:ext>
            </p:extLst>
          </p:nvPr>
        </p:nvGraphicFramePr>
        <p:xfrm>
          <a:off x="3713163" y="3632076"/>
          <a:ext cx="1681162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33" name="Equation" r:id="rId15" imgW="888840" imgH="419040" progId="Equation.DSMT4">
                  <p:embed/>
                </p:oleObj>
              </mc:Choice>
              <mc:Fallback>
                <p:oleObj name="Equation" r:id="rId15" imgW="888840" imgH="419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3163" y="3632076"/>
                        <a:ext cx="1681162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燕尾形箭头 123"/>
          <p:cNvSpPr/>
          <p:nvPr/>
        </p:nvSpPr>
        <p:spPr>
          <a:xfrm>
            <a:off x="5464970" y="391443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902332"/>
              </p:ext>
            </p:extLst>
          </p:nvPr>
        </p:nvGraphicFramePr>
        <p:xfrm>
          <a:off x="5845175" y="3652714"/>
          <a:ext cx="2232025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34" name="Equation" r:id="rId17" imgW="1180800" imgH="393480" progId="Equation.DSMT4">
                  <p:embed/>
                </p:oleObj>
              </mc:Choice>
              <mc:Fallback>
                <p:oleObj name="Equation" r:id="rId17" imgW="11808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5175" y="3652714"/>
                        <a:ext cx="2232025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" name="椭圆 125"/>
          <p:cNvSpPr/>
          <p:nvPr/>
        </p:nvSpPr>
        <p:spPr>
          <a:xfrm>
            <a:off x="6344492" y="3645024"/>
            <a:ext cx="792000" cy="792088"/>
          </a:xfrm>
          <a:prstGeom prst="ellipse">
            <a:avLst/>
          </a:prstGeom>
          <a:noFill/>
          <a:ln w="1270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椭圆 126"/>
          <p:cNvSpPr/>
          <p:nvPr/>
        </p:nvSpPr>
        <p:spPr>
          <a:xfrm>
            <a:off x="7294026" y="3612366"/>
            <a:ext cx="792000" cy="828000"/>
          </a:xfrm>
          <a:prstGeom prst="ellipse">
            <a:avLst/>
          </a:prstGeom>
          <a:noFill/>
          <a:ln w="1270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Rectangle 2"/>
          <p:cNvSpPr txBox="1">
            <a:spLocks noRot="1" noChangeArrowheads="1"/>
          </p:cNvSpPr>
          <p:nvPr/>
        </p:nvSpPr>
        <p:spPr>
          <a:xfrm>
            <a:off x="289918" y="622429"/>
            <a:ext cx="4498106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(Kinetic Energy)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32" name="Rectangle 3"/>
          <p:cNvSpPr txBox="1">
            <a:spLocks noRot="1" noChangeArrowheads="1"/>
          </p:cNvSpPr>
          <p:nvPr/>
        </p:nvSpPr>
        <p:spPr>
          <a:xfrm>
            <a:off x="284178" y="4869160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812606"/>
              </p:ext>
            </p:extLst>
          </p:nvPr>
        </p:nvGraphicFramePr>
        <p:xfrm>
          <a:off x="2219325" y="4808538"/>
          <a:ext cx="1344613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35" name="Equation" r:id="rId19" imgW="711000" imgH="393480" progId="Equation.DSMT4">
                  <p:embed/>
                </p:oleObj>
              </mc:Choice>
              <mc:Fallback>
                <p:oleObj name="Equation" r:id="rId19" imgW="71100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4808538"/>
                        <a:ext cx="1344613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矩形 133"/>
          <p:cNvSpPr/>
          <p:nvPr/>
        </p:nvSpPr>
        <p:spPr>
          <a:xfrm>
            <a:off x="2196325" y="4842549"/>
            <a:ext cx="1368000" cy="68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5" name="组合 134"/>
          <p:cNvGrpSpPr/>
          <p:nvPr/>
        </p:nvGrpSpPr>
        <p:grpSpPr>
          <a:xfrm>
            <a:off x="5220072" y="1124744"/>
            <a:ext cx="936000" cy="612000"/>
            <a:chOff x="3290936" y="2442660"/>
            <a:chExt cx="936000" cy="612000"/>
          </a:xfrm>
        </p:grpSpPr>
        <p:sp>
          <p:nvSpPr>
            <p:cNvPr id="136" name="云形标注 135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5843"/>
                <a:gd name="adj2" fmla="val -4574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7" name="矩形 136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138" name="矩形 137"/>
          <p:cNvSpPr>
            <a:spLocks noChangeArrowheads="1"/>
          </p:cNvSpPr>
          <p:nvPr/>
        </p:nvSpPr>
        <p:spPr bwMode="auto">
          <a:xfrm>
            <a:off x="6458917" y="3326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39" name="Rectangle 3"/>
          <p:cNvSpPr txBox="1">
            <a:spLocks noRot="1" noChangeArrowheads="1"/>
          </p:cNvSpPr>
          <p:nvPr/>
        </p:nvSpPr>
        <p:spPr>
          <a:xfrm>
            <a:off x="275460" y="5517232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40" name="组合 139"/>
          <p:cNvGrpSpPr/>
          <p:nvPr/>
        </p:nvGrpSpPr>
        <p:grpSpPr>
          <a:xfrm>
            <a:off x="1259632" y="6098426"/>
            <a:ext cx="3384376" cy="642942"/>
            <a:chOff x="859908" y="6098426"/>
            <a:chExt cx="3384376" cy="642942"/>
          </a:xfrm>
        </p:grpSpPr>
        <p:sp>
          <p:nvSpPr>
            <p:cNvPr id="141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J = 1 kg·m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42" name="矩形 141"/>
            <p:cNvSpPr/>
            <p:nvPr/>
          </p:nvSpPr>
          <p:spPr>
            <a:xfrm>
              <a:off x="921364" y="6180384"/>
              <a:ext cx="3250912" cy="432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3" name="Text Box 2"/>
          <p:cNvSpPr txBox="1">
            <a:spLocks noChangeArrowheads="1"/>
          </p:cNvSpPr>
          <p:nvPr/>
        </p:nvSpPr>
        <p:spPr bwMode="auto">
          <a:xfrm>
            <a:off x="6156176" y="5157192"/>
            <a:ext cx="2987824" cy="54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状态量</a:t>
            </a:r>
          </a:p>
        </p:txBody>
      </p:sp>
      <p:sp>
        <p:nvSpPr>
          <p:cNvPr id="144" name="Text Box 2"/>
          <p:cNvSpPr txBox="1">
            <a:spLocks noChangeArrowheads="1"/>
          </p:cNvSpPr>
          <p:nvPr/>
        </p:nvSpPr>
        <p:spPr bwMode="auto">
          <a:xfrm>
            <a:off x="6156176" y="5845797"/>
            <a:ext cx="2074552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相对性</a:t>
            </a:r>
          </a:p>
        </p:txBody>
      </p:sp>
      <p:cxnSp>
        <p:nvCxnSpPr>
          <p:cNvPr id="145" name="直接连接符 144"/>
          <p:cNvCxnSpPr/>
          <p:nvPr/>
        </p:nvCxnSpPr>
        <p:spPr>
          <a:xfrm rot="5400000">
            <a:off x="4985342" y="5858566"/>
            <a:ext cx="162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37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724895"/>
              </p:ext>
            </p:extLst>
          </p:nvPr>
        </p:nvGraphicFramePr>
        <p:xfrm>
          <a:off x="6165412" y="4434053"/>
          <a:ext cx="13208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36" name="Equation" r:id="rId21" imgW="698400" imgH="228600" progId="Equation.DSMT4">
                  <p:embed/>
                </p:oleObj>
              </mc:Choice>
              <mc:Fallback>
                <p:oleObj name="Equation" r:id="rId21" imgW="698400" imgH="2286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412" y="4434053"/>
                        <a:ext cx="132080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" name="组合 95"/>
          <p:cNvGrpSpPr/>
          <p:nvPr/>
        </p:nvGrpSpPr>
        <p:grpSpPr>
          <a:xfrm>
            <a:off x="3786182" y="5286388"/>
            <a:ext cx="1281120" cy="540000"/>
            <a:chOff x="3786182" y="5286388"/>
            <a:chExt cx="1281120" cy="540000"/>
          </a:xfrm>
        </p:grpSpPr>
        <p:sp>
          <p:nvSpPr>
            <p:cNvPr id="93" name="云形标注 92"/>
            <p:cNvSpPr/>
            <p:nvPr/>
          </p:nvSpPr>
          <p:spPr>
            <a:xfrm>
              <a:off x="3786182" y="5286388"/>
              <a:ext cx="1224000" cy="540000"/>
            </a:xfrm>
            <a:prstGeom prst="cloudCallout">
              <a:avLst>
                <a:gd name="adj1" fmla="val -77839"/>
                <a:gd name="adj2" fmla="val -47765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852856" y="5342176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瞬时速度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3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D7557BFA-5565-41A0-B2D1-B042D30F28D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079640" y="3244680"/>
              <a:ext cx="7099560" cy="246420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D7557BFA-5565-41A0-B2D1-B042D30F28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70280" y="3235320"/>
                <a:ext cx="7118280" cy="248292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BD1C49B8-57C0-4934-BA56-CCF88232B3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1643"/>
    </mc:Choice>
    <mc:Fallback>
      <p:transition spd="slow" advTm="521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1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1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22222E-6 L 0.31458 -0.0013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29" y="-6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0" grpId="0" animBg="1"/>
      <p:bldP spid="61" grpId="0"/>
      <p:bldP spid="119" grpId="0" animBg="1"/>
      <p:bldP spid="120" grpId="0" animBg="1"/>
      <p:bldP spid="122" grpId="0" animBg="1"/>
      <p:bldP spid="123" grpId="0" animBg="1"/>
      <p:bldP spid="124" grpId="0" animBg="1"/>
      <p:bldP spid="126" grpId="0" animBg="1"/>
      <p:bldP spid="127" grpId="0" animBg="1"/>
      <p:bldP spid="131" grpId="0" animBg="1"/>
      <p:bldP spid="132" grpId="0"/>
      <p:bldP spid="134" grpId="0" animBg="1"/>
      <p:bldP spid="138" grpId="0"/>
      <p:bldP spid="1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7211040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动能定理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(Work-Energy Theorem)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" name="组合 91"/>
          <p:cNvGrpSpPr/>
          <p:nvPr/>
        </p:nvGrpSpPr>
        <p:grpSpPr>
          <a:xfrm>
            <a:off x="1460576" y="1628230"/>
            <a:ext cx="972000" cy="612000"/>
            <a:chOff x="3269164" y="2410002"/>
            <a:chExt cx="972000" cy="612000"/>
          </a:xfrm>
        </p:grpSpPr>
        <p:sp>
          <p:nvSpPr>
            <p:cNvPr id="93" name="云形标注 92"/>
            <p:cNvSpPr/>
            <p:nvPr/>
          </p:nvSpPr>
          <p:spPr>
            <a:xfrm>
              <a:off x="3269164" y="2410002"/>
              <a:ext cx="972000" cy="612000"/>
            </a:xfrm>
            <a:prstGeom prst="cloudCallout">
              <a:avLst>
                <a:gd name="adj1" fmla="val 65132"/>
                <a:gd name="adj2" fmla="val 3785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3341172" y="2467494"/>
              <a:ext cx="8002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总功</a:t>
              </a:r>
            </a:p>
          </p:txBody>
        </p:sp>
      </p:grp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645433" y="21429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5633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430743"/>
              </p:ext>
            </p:extLst>
          </p:nvPr>
        </p:nvGraphicFramePr>
        <p:xfrm>
          <a:off x="2624430" y="1947142"/>
          <a:ext cx="25939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3" name="Equation" r:id="rId7" imgW="1371600" imgH="228600" progId="Equation.DSMT4">
                  <p:embed/>
                </p:oleObj>
              </mc:Choice>
              <mc:Fallback>
                <p:oleObj name="Equation" r:id="rId7" imgW="13716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4430" y="1947142"/>
                        <a:ext cx="2593975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" name="矩形 119"/>
          <p:cNvSpPr/>
          <p:nvPr/>
        </p:nvSpPr>
        <p:spPr>
          <a:xfrm>
            <a:off x="2559438" y="1902098"/>
            <a:ext cx="2732642" cy="50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123"/>
          <p:cNvGrpSpPr/>
          <p:nvPr/>
        </p:nvGrpSpPr>
        <p:grpSpPr>
          <a:xfrm>
            <a:off x="2761927" y="2636342"/>
            <a:ext cx="1118337" cy="612000"/>
            <a:chOff x="3187283" y="2410002"/>
            <a:chExt cx="1118337" cy="612000"/>
          </a:xfrm>
        </p:grpSpPr>
        <p:sp>
          <p:nvSpPr>
            <p:cNvPr id="125" name="云形标注 124"/>
            <p:cNvSpPr/>
            <p:nvPr/>
          </p:nvSpPr>
          <p:spPr>
            <a:xfrm>
              <a:off x="3225620" y="2410002"/>
              <a:ext cx="1080000" cy="612000"/>
            </a:xfrm>
            <a:prstGeom prst="cloudCallout">
              <a:avLst>
                <a:gd name="adj1" fmla="val 1697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26" name="矩形 125"/>
            <p:cNvSpPr/>
            <p:nvPr/>
          </p:nvSpPr>
          <p:spPr>
            <a:xfrm>
              <a:off x="3187283" y="2467494"/>
              <a:ext cx="11079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末动能</a:t>
              </a:r>
            </a:p>
          </p:txBody>
        </p:sp>
      </p:grpSp>
      <p:grpSp>
        <p:nvGrpSpPr>
          <p:cNvPr id="4" name="组合 129"/>
          <p:cNvGrpSpPr/>
          <p:nvPr/>
        </p:nvGrpSpPr>
        <p:grpSpPr>
          <a:xfrm>
            <a:off x="3957720" y="2636342"/>
            <a:ext cx="1118336" cy="612000"/>
            <a:chOff x="3187284" y="2410002"/>
            <a:chExt cx="1118336" cy="612000"/>
          </a:xfrm>
        </p:grpSpPr>
        <p:sp>
          <p:nvSpPr>
            <p:cNvPr id="131" name="云形标注 130"/>
            <p:cNvSpPr/>
            <p:nvPr/>
          </p:nvSpPr>
          <p:spPr>
            <a:xfrm>
              <a:off x="3225620" y="2410002"/>
              <a:ext cx="1080000" cy="612000"/>
            </a:xfrm>
            <a:prstGeom prst="cloudCallout">
              <a:avLst>
                <a:gd name="adj1" fmla="val -1729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2" name="矩形 131"/>
            <p:cNvSpPr/>
            <p:nvPr/>
          </p:nvSpPr>
          <p:spPr>
            <a:xfrm>
              <a:off x="3187284" y="2467494"/>
              <a:ext cx="11079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初动能</a:t>
              </a:r>
            </a:p>
          </p:txBody>
        </p:sp>
      </p:grpSp>
      <p:grpSp>
        <p:nvGrpSpPr>
          <p:cNvPr id="5" name="组合 46"/>
          <p:cNvGrpSpPr/>
          <p:nvPr/>
        </p:nvGrpSpPr>
        <p:grpSpPr>
          <a:xfrm>
            <a:off x="5659657" y="1477156"/>
            <a:ext cx="1800000" cy="720000"/>
            <a:chOff x="3236506" y="2355572"/>
            <a:chExt cx="1800000" cy="720000"/>
          </a:xfrm>
        </p:grpSpPr>
        <p:sp>
          <p:nvSpPr>
            <p:cNvPr id="48" name="云形标注 47"/>
            <p:cNvSpPr/>
            <p:nvPr/>
          </p:nvSpPr>
          <p:spPr>
            <a:xfrm>
              <a:off x="3236506" y="2355572"/>
              <a:ext cx="1800000" cy="720000"/>
            </a:xfrm>
            <a:prstGeom prst="cloudCallout">
              <a:avLst>
                <a:gd name="adj1" fmla="val -77099"/>
                <a:gd name="adj2" fmla="val 31002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3243198" y="2467494"/>
              <a:ext cx="17248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动能改变量</a:t>
              </a:r>
            </a:p>
          </p:txBody>
        </p:sp>
      </p:grpSp>
      <p:sp>
        <p:nvSpPr>
          <p:cNvPr id="50" name="矩形 49"/>
          <p:cNvSpPr/>
          <p:nvPr/>
        </p:nvSpPr>
        <p:spPr>
          <a:xfrm>
            <a:off x="1468246" y="5853332"/>
            <a:ext cx="603271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540998" y="5881796"/>
            <a:ext cx="2602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&amp;</a:t>
            </a: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能的关系：</a:t>
            </a:r>
          </a:p>
        </p:txBody>
      </p:sp>
      <p:sp>
        <p:nvSpPr>
          <p:cNvPr id="52" name="矩形 51"/>
          <p:cNvSpPr/>
          <p:nvPr/>
        </p:nvSpPr>
        <p:spPr>
          <a:xfrm>
            <a:off x="3957642" y="5885990"/>
            <a:ext cx="3543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功是能量转化的量度</a:t>
            </a:r>
          </a:p>
        </p:txBody>
      </p:sp>
      <p:sp>
        <p:nvSpPr>
          <p:cNvPr id="53" name="Rectangle 3"/>
          <p:cNvSpPr txBox="1">
            <a:spLocks noRot="1" noChangeArrowheads="1"/>
          </p:cNvSpPr>
          <p:nvPr/>
        </p:nvSpPr>
        <p:spPr>
          <a:xfrm>
            <a:off x="496950" y="3500438"/>
            <a:ext cx="2287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做正功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 txBox="1">
            <a:spLocks noRot="1" noChangeArrowheads="1"/>
          </p:cNvSpPr>
          <p:nvPr/>
        </p:nvSpPr>
        <p:spPr>
          <a:xfrm>
            <a:off x="2782966" y="3500438"/>
            <a:ext cx="15017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56" name="燕尾形箭头 55"/>
          <p:cNvSpPr/>
          <p:nvPr/>
        </p:nvSpPr>
        <p:spPr>
          <a:xfrm>
            <a:off x="2479500" y="369298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4447812" y="3500438"/>
            <a:ext cx="176572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燕尾形箭头 57"/>
          <p:cNvSpPr/>
          <p:nvPr/>
        </p:nvSpPr>
        <p:spPr>
          <a:xfrm>
            <a:off x="4144346" y="369298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燕尾形箭头 59"/>
          <p:cNvSpPr/>
          <p:nvPr/>
        </p:nvSpPr>
        <p:spPr>
          <a:xfrm>
            <a:off x="5940152" y="369298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Rectangle 3"/>
          <p:cNvSpPr txBox="1">
            <a:spLocks noRot="1" noChangeArrowheads="1"/>
          </p:cNvSpPr>
          <p:nvPr/>
        </p:nvSpPr>
        <p:spPr>
          <a:xfrm>
            <a:off x="498492" y="4214818"/>
            <a:ext cx="2287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sz="2600" b="1" dirty="0">
                <a:latin typeface="Times New Roman" pitchFamily="18" charset="0"/>
                <a:cs typeface="Times New Roman" pitchFamily="18" charset="0"/>
              </a:rPr>
              <a:t>做负功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2784508" y="4214818"/>
            <a:ext cx="15017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63" name="燕尾形箭头 62"/>
          <p:cNvSpPr/>
          <p:nvPr/>
        </p:nvSpPr>
        <p:spPr>
          <a:xfrm>
            <a:off x="2481042" y="440736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4449354" y="4214818"/>
            <a:ext cx="176572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600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sz="2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600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6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zh-CN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燕尾形箭头 64"/>
          <p:cNvSpPr/>
          <p:nvPr/>
        </p:nvSpPr>
        <p:spPr>
          <a:xfrm>
            <a:off x="4145888" y="440736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燕尾形箭头 66"/>
          <p:cNvSpPr/>
          <p:nvPr/>
        </p:nvSpPr>
        <p:spPr>
          <a:xfrm>
            <a:off x="5921680" y="440736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357158" y="5000636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2428860" y="5001994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恒力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变力；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4601070" y="5001994"/>
            <a:ext cx="36433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直线运动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曲线运动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278961" y="3521398"/>
            <a:ext cx="627663" cy="492443"/>
            <a:chOff x="6278961" y="3521398"/>
            <a:chExt cx="627663" cy="492443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278961" y="3521398"/>
              <a:ext cx="627663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v   ,</a:t>
              </a:r>
              <a:endParaRPr lang="zh-CN" altLang="en-US" sz="2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6536718" y="365592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888434" y="3551015"/>
            <a:ext cx="635894" cy="492443"/>
            <a:chOff x="6790625" y="3551015"/>
            <a:chExt cx="635894" cy="492443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790625" y="3551015"/>
              <a:ext cx="635894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600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sz="2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7247416" y="3667069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214679" y="4239433"/>
            <a:ext cx="648931" cy="492443"/>
            <a:chOff x="6587364" y="2758786"/>
            <a:chExt cx="648931" cy="492443"/>
          </a:xfrm>
        </p:grpSpPr>
        <p:sp>
          <p:nvSpPr>
            <p:cNvPr id="46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6906608" y="2875969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6587364" y="2758786"/>
              <a:ext cx="64893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600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zh-CN" sz="2600" b="1" i="1" dirty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zh-CN" altLang="en-US" sz="2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790744" y="4243103"/>
            <a:ext cx="648931" cy="492443"/>
            <a:chOff x="7163429" y="2762456"/>
            <a:chExt cx="648931" cy="492443"/>
          </a:xfrm>
        </p:grpSpPr>
        <p:sp>
          <p:nvSpPr>
            <p:cNvPr id="54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7625460" y="2879639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7163429" y="2762456"/>
              <a:ext cx="64893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600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600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600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sz="26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9">
            <p14:nvContentPartPr>
              <p14:cNvPr id="10" name="墨迹 9">
                <a:extLst>
                  <a:ext uri="{FF2B5EF4-FFF2-40B4-BE49-F238E27FC236}">
                    <a16:creationId xmlns:a16="http://schemas.microsoft.com/office/drawing/2014/main" id="{82FBB6E2-DDCE-4AB6-8EE6-77538B3CB48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844880" y="4260960"/>
              <a:ext cx="360" cy="360"/>
            </p14:xfrm>
          </p:contentPart>
        </mc:Choice>
        <mc:Fallback>
          <p:pic>
            <p:nvPicPr>
              <p:cNvPr id="10" name="墨迹 9">
                <a:extLst>
                  <a:ext uri="{FF2B5EF4-FFF2-40B4-BE49-F238E27FC236}">
                    <a16:creationId xmlns:a16="http://schemas.microsoft.com/office/drawing/2014/main" id="{82FBB6E2-DDCE-4AB6-8EE6-77538B3CB4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35520" y="425160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5CAE09DF-FCF4-4B44-AD42-35BB0E3402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537"/>
    </mc:Choice>
    <mc:Fallback>
      <p:transition spd="slow" advTm="201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8674" grpId="0" animBg="1"/>
      <p:bldP spid="110" grpId="0"/>
      <p:bldP spid="120" grpId="0" animBg="1"/>
      <p:bldP spid="50" grpId="0" animBg="1"/>
      <p:bldP spid="51" grpId="0"/>
      <p:bldP spid="52" grpId="0"/>
      <p:bldP spid="53" grpId="0"/>
      <p:bldP spid="55" grpId="0"/>
      <p:bldP spid="56" grpId="0" animBg="1"/>
      <p:bldP spid="57" grpId="0"/>
      <p:bldP spid="58" grpId="0" animBg="1"/>
      <p:bldP spid="60" grpId="0" animBg="1"/>
      <p:bldP spid="61" grpId="0"/>
      <p:bldP spid="62" grpId="0"/>
      <p:bldP spid="63" grpId="0" animBg="1"/>
      <p:bldP spid="64" grpId="0"/>
      <p:bldP spid="65" grpId="0" animBg="1"/>
      <p:bldP spid="67" grpId="0" animBg="1"/>
      <p:bldP spid="68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600164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改变汽车的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，都能使汽车的动能发生变化。在下面四种情况中，能使汽车的动能变为原来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倍的是（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B.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增为原来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6835946" y="1049774"/>
            <a:ext cx="5000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cxnSp>
        <p:nvCxnSpPr>
          <p:cNvPr id="36" name="直接连接符 35"/>
          <p:cNvCxnSpPr/>
          <p:nvPr/>
        </p:nvCxnSpPr>
        <p:spPr>
          <a:xfrm>
            <a:off x="285720" y="4214818"/>
            <a:ext cx="7344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136290" y="2714620"/>
            <a:ext cx="88661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如图所示，一物体从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处自由下落，途径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两点。已知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，物体经过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点时的动能是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 J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，则物体经过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点时的动能是？</a:t>
            </a:r>
            <a:endParaRPr lang="zh-CN" altLang="en-US" sz="2400" dirty="0"/>
          </a:p>
        </p:txBody>
      </p:sp>
      <p:grpSp>
        <p:nvGrpSpPr>
          <p:cNvPr id="46" name="组合 45"/>
          <p:cNvGrpSpPr/>
          <p:nvPr/>
        </p:nvGrpSpPr>
        <p:grpSpPr>
          <a:xfrm>
            <a:off x="8320482" y="3774048"/>
            <a:ext cx="466360" cy="1953110"/>
            <a:chOff x="7600290" y="3774048"/>
            <a:chExt cx="466360" cy="1953110"/>
          </a:xfrm>
        </p:grpSpPr>
        <p:cxnSp>
          <p:nvCxnSpPr>
            <p:cNvPr id="39" name="直接连接符 38"/>
            <p:cNvCxnSpPr/>
            <p:nvPr/>
          </p:nvCxnSpPr>
          <p:spPr>
            <a:xfrm rot="5400000">
              <a:off x="6833834" y="4810504"/>
              <a:ext cx="1620000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椭圆 39"/>
            <p:cNvSpPr>
              <a:spLocks noChangeAspect="1"/>
            </p:cNvSpPr>
            <p:nvPr/>
          </p:nvSpPr>
          <p:spPr>
            <a:xfrm>
              <a:off x="7605054" y="3950838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>
              <a:spLocks noChangeAspect="1"/>
            </p:cNvSpPr>
            <p:nvPr/>
          </p:nvSpPr>
          <p:spPr>
            <a:xfrm>
              <a:off x="7605054" y="452234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>
              <a:spLocks noChangeAspect="1"/>
            </p:cNvSpPr>
            <p:nvPr/>
          </p:nvSpPr>
          <p:spPr>
            <a:xfrm flipH="1">
              <a:off x="7600290" y="5572140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7715272" y="4357694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zh-CN" altLang="en-US" dirty="0"/>
            </a:p>
          </p:txBody>
        </p:sp>
        <p:sp>
          <p:nvSpPr>
            <p:cNvPr id="44" name="矩形 43"/>
            <p:cNvSpPr/>
            <p:nvPr/>
          </p:nvSpPr>
          <p:spPr>
            <a:xfrm>
              <a:off x="7715272" y="3774048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</a:t>
              </a:r>
              <a:endParaRPr lang="zh-CN" altLang="en-US" dirty="0"/>
            </a:p>
          </p:txBody>
        </p:sp>
        <p:sp>
          <p:nvSpPr>
            <p:cNvPr id="45" name="矩形 44"/>
            <p:cNvSpPr/>
            <p:nvPr/>
          </p:nvSpPr>
          <p:spPr>
            <a:xfrm>
              <a:off x="7715272" y="5357826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zh-CN" altLang="en-US" dirty="0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688424" y="4357694"/>
            <a:ext cx="390644" cy="396232"/>
            <a:chOff x="6968232" y="4357694"/>
            <a:chExt cx="390644" cy="396232"/>
          </a:xfrm>
        </p:grpSpPr>
        <p:sp>
          <p:nvSpPr>
            <p:cNvPr id="47" name="矩形 46"/>
            <p:cNvSpPr/>
            <p:nvPr/>
          </p:nvSpPr>
          <p:spPr>
            <a:xfrm>
              <a:off x="6968232" y="4357694"/>
              <a:ext cx="3898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49" name="直接箭头连接符 48"/>
            <p:cNvCxnSpPr/>
            <p:nvPr/>
          </p:nvCxnSpPr>
          <p:spPr>
            <a:xfrm rot="5400000">
              <a:off x="7196082" y="4591132"/>
              <a:ext cx="324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51"/>
          <p:cNvGrpSpPr/>
          <p:nvPr/>
        </p:nvGrpSpPr>
        <p:grpSpPr>
          <a:xfrm>
            <a:off x="7687630" y="5353892"/>
            <a:ext cx="390644" cy="504000"/>
            <a:chOff x="6967438" y="5353892"/>
            <a:chExt cx="390644" cy="504000"/>
          </a:xfrm>
        </p:grpSpPr>
        <p:sp>
          <p:nvSpPr>
            <p:cNvPr id="50" name="矩形 49"/>
            <p:cNvSpPr/>
            <p:nvPr/>
          </p:nvSpPr>
          <p:spPr>
            <a:xfrm>
              <a:off x="6967438" y="5395350"/>
              <a:ext cx="3898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51" name="直接箭头连接符 50"/>
            <p:cNvCxnSpPr/>
            <p:nvPr/>
          </p:nvCxnSpPr>
          <p:spPr>
            <a:xfrm rot="5400000">
              <a:off x="7105288" y="5605098"/>
              <a:ext cx="504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4220" name="Object 12"/>
          <p:cNvGraphicFramePr>
            <a:graphicFrameLocks noChangeAspect="1"/>
          </p:cNvGraphicFramePr>
          <p:nvPr/>
        </p:nvGraphicFramePr>
        <p:xfrm>
          <a:off x="571472" y="4348163"/>
          <a:ext cx="1316245" cy="438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4" name="公式" r:id="rId6" imgW="698400" imgH="241200" progId="Equation.3">
                  <p:embed/>
                </p:oleObj>
              </mc:Choice>
              <mc:Fallback>
                <p:oleObj name="公式" r:id="rId6" imgW="698400" imgH="2412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348163"/>
                        <a:ext cx="1316245" cy="4381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1" name="Object 13"/>
          <p:cNvGraphicFramePr>
            <a:graphicFrameLocks noChangeAspect="1"/>
          </p:cNvGraphicFramePr>
          <p:nvPr/>
        </p:nvGraphicFramePr>
        <p:xfrm>
          <a:off x="571472" y="4919676"/>
          <a:ext cx="13160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5" name="公式" r:id="rId8" imgW="698400" imgH="241200" progId="Equation.3">
                  <p:embed/>
                </p:oleObj>
              </mc:Choice>
              <mc:Fallback>
                <p:oleObj name="公式" r:id="rId8" imgW="698400" imgH="2412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919676"/>
                        <a:ext cx="1316038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2" name="Object 14"/>
          <p:cNvGraphicFramePr>
            <a:graphicFrameLocks noChangeAspect="1"/>
          </p:cNvGraphicFramePr>
          <p:nvPr/>
        </p:nvGraphicFramePr>
        <p:xfrm>
          <a:off x="439739" y="5502275"/>
          <a:ext cx="148905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6" name="公式" r:id="rId10" imgW="914400" imgH="228600" progId="Equation.3">
                  <p:embed/>
                </p:oleObj>
              </mc:Choice>
              <mc:Fallback>
                <p:oleObj name="公式" r:id="rId10" imgW="91440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739" y="5502275"/>
                        <a:ext cx="1489055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右大括号 56"/>
          <p:cNvSpPr/>
          <p:nvPr/>
        </p:nvSpPr>
        <p:spPr>
          <a:xfrm>
            <a:off x="2000232" y="4500570"/>
            <a:ext cx="108000" cy="133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燕尾形箭头 57"/>
          <p:cNvSpPr/>
          <p:nvPr/>
        </p:nvSpPr>
        <p:spPr>
          <a:xfrm>
            <a:off x="2289355" y="506915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9" name="Object 4"/>
          <p:cNvGraphicFramePr>
            <a:graphicFrameLocks noChangeAspect="1"/>
          </p:cNvGraphicFramePr>
          <p:nvPr/>
        </p:nvGraphicFramePr>
        <p:xfrm>
          <a:off x="2688552" y="4928959"/>
          <a:ext cx="15128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7" name="公式" r:id="rId12" imgW="799920" imgH="228600" progId="Equation.3">
                  <p:embed/>
                </p:oleObj>
              </mc:Choice>
              <mc:Fallback>
                <p:oleObj name="公式" r:id="rId12" imgW="799920" imgH="2286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8552" y="4928959"/>
                        <a:ext cx="15128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010295"/>
              </p:ext>
            </p:extLst>
          </p:nvPr>
        </p:nvGraphicFramePr>
        <p:xfrm>
          <a:off x="2773363" y="5362575"/>
          <a:ext cx="1338262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8" name="Equation" r:id="rId14" imgW="711000" imgH="393480" progId="Equation.DSMT4">
                  <p:embed/>
                </p:oleObj>
              </mc:Choice>
              <mc:Fallback>
                <p:oleObj name="Equation" r:id="rId14" imgW="711000" imgH="39348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363" y="5362575"/>
                        <a:ext cx="1338262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右大括号 60"/>
          <p:cNvSpPr/>
          <p:nvPr/>
        </p:nvSpPr>
        <p:spPr>
          <a:xfrm>
            <a:off x="4195269" y="5098059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燕尾形箭头 61"/>
          <p:cNvSpPr/>
          <p:nvPr/>
        </p:nvSpPr>
        <p:spPr>
          <a:xfrm>
            <a:off x="4422977" y="533585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191038"/>
              </p:ext>
            </p:extLst>
          </p:nvPr>
        </p:nvGraphicFramePr>
        <p:xfrm>
          <a:off x="4813852" y="5249863"/>
          <a:ext cx="15843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9" name="Equation" r:id="rId16" imgW="901440" imgH="228600" progId="Equation.DSMT4">
                  <p:embed/>
                </p:oleObj>
              </mc:Choice>
              <mc:Fallback>
                <p:oleObj name="Equation" r:id="rId16" imgW="901440" imgH="22860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852" y="5249863"/>
                        <a:ext cx="1584325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燕尾形箭头 63"/>
          <p:cNvSpPr/>
          <p:nvPr/>
        </p:nvSpPr>
        <p:spPr>
          <a:xfrm rot="5400000">
            <a:off x="5464694" y="574876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5072636" y="6029641"/>
            <a:ext cx="15155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i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000" i="1" baseline="-25000" dirty="0" err="1">
                <a:latin typeface="Times New Roman" pitchFamily="18" charset="0"/>
                <a:cs typeface="Times New Roman" pitchFamily="18" charset="0"/>
              </a:rPr>
              <a:t>kB</a:t>
            </a: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 = 120 J</a:t>
            </a:r>
            <a:endParaRPr lang="zh-CN" altLang="en-US" sz="2000" dirty="0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8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9C9D22BF-AF6C-4585-852B-1356C7F80BC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804080" y="4019400"/>
              <a:ext cx="552960" cy="159444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9C9D22BF-AF6C-4585-852B-1356C7F80B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794720" y="4010040"/>
                <a:ext cx="571680" cy="161316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42BACD9-CE14-4CFA-903F-E1676AB683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6365"/>
    </mc:Choice>
    <mc:Fallback>
      <p:transition spd="slow" advTm="226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4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 bldLvl="0" animBg="1" autoUpdateAnimBg="0"/>
      <p:bldP spid="35" grpId="0"/>
      <p:bldP spid="37" grpId="0"/>
      <p:bldP spid="57" grpId="0" animBg="1"/>
      <p:bldP spid="58" grpId="0" animBg="1"/>
      <p:bldP spid="61" grpId="0" animBg="1"/>
      <p:bldP spid="62" grpId="0" animBg="1"/>
      <p:bldP spid="64" grpId="0" animBg="1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任意多边形 111"/>
          <p:cNvSpPr/>
          <p:nvPr/>
        </p:nvSpPr>
        <p:spPr>
          <a:xfrm>
            <a:off x="6858016" y="2385926"/>
            <a:ext cx="1730829" cy="1440000"/>
          </a:xfrm>
          <a:custGeom>
            <a:avLst/>
            <a:gdLst>
              <a:gd name="connsiteX0" fmla="*/ 0 w 1730829"/>
              <a:gd name="connsiteY0" fmla="*/ 0 h 1393372"/>
              <a:gd name="connsiteX1" fmla="*/ 424543 w 1730829"/>
              <a:gd name="connsiteY1" fmla="*/ 54429 h 1393372"/>
              <a:gd name="connsiteX2" fmla="*/ 794657 w 1730829"/>
              <a:gd name="connsiteY2" fmla="*/ 326572 h 1393372"/>
              <a:gd name="connsiteX3" fmla="*/ 1730829 w 1730829"/>
              <a:gd name="connsiteY3" fmla="*/ 1393372 h 1393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0829" h="1393372">
                <a:moveTo>
                  <a:pt x="0" y="0"/>
                </a:moveTo>
                <a:cubicBezTo>
                  <a:pt x="146050" y="0"/>
                  <a:pt x="292100" y="0"/>
                  <a:pt x="424543" y="54429"/>
                </a:cubicBezTo>
                <a:cubicBezTo>
                  <a:pt x="556986" y="108858"/>
                  <a:pt x="576943" y="103415"/>
                  <a:pt x="794657" y="326572"/>
                </a:cubicBezTo>
                <a:cubicBezTo>
                  <a:pt x="1012371" y="549729"/>
                  <a:pt x="1371600" y="971550"/>
                  <a:pt x="1730829" y="1393372"/>
                </a:cubicBezTo>
              </a:path>
            </a:pathLst>
          </a:cu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79512" y="723495"/>
            <a:ext cx="8784976" cy="581960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在距离地面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高处，以初速度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水平向右抛出一小球，重力加速度为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，不计空气阻力，则小球着地时速度大小？</a:t>
            </a: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sz="245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6215074" y="2132116"/>
            <a:ext cx="2628000" cy="1727216"/>
            <a:chOff x="6215074" y="2488164"/>
            <a:chExt cx="2628000" cy="1727216"/>
          </a:xfrm>
        </p:grpSpPr>
        <p:sp>
          <p:nvSpPr>
            <p:cNvPr id="68" name="椭圆 67"/>
            <p:cNvSpPr>
              <a:spLocks noChangeAspect="1"/>
            </p:cNvSpPr>
            <p:nvPr/>
          </p:nvSpPr>
          <p:spPr>
            <a:xfrm>
              <a:off x="6788234" y="2643182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0" name="组合 69"/>
            <p:cNvGrpSpPr/>
            <p:nvPr/>
          </p:nvGrpSpPr>
          <p:grpSpPr>
            <a:xfrm>
              <a:off x="6215074" y="4143380"/>
              <a:ext cx="2628000" cy="72000"/>
              <a:chOff x="467544" y="2962700"/>
              <a:chExt cx="4018660" cy="165137"/>
            </a:xfrm>
          </p:grpSpPr>
          <p:sp>
            <p:nvSpPr>
              <p:cNvPr id="75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5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6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7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8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00" name="直接连接符 99"/>
            <p:cNvCxnSpPr>
              <a:stCxn id="68" idx="4"/>
              <a:endCxn id="88" idx="0"/>
            </p:cNvCxnSpPr>
            <p:nvPr/>
          </p:nvCxnSpPr>
          <p:spPr>
            <a:xfrm rot="16200000" flipH="1">
              <a:off x="6218135" y="3483281"/>
              <a:ext cx="132019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矩形 100"/>
            <p:cNvSpPr/>
            <p:nvPr/>
          </p:nvSpPr>
          <p:spPr>
            <a:xfrm>
              <a:off x="6572264" y="3286124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h</a:t>
              </a:r>
              <a:endParaRPr lang="zh-CN" altLang="en-US" dirty="0"/>
            </a:p>
          </p:txBody>
        </p:sp>
        <p:grpSp>
          <p:nvGrpSpPr>
            <p:cNvPr id="102" name="组合 101"/>
            <p:cNvGrpSpPr/>
            <p:nvPr/>
          </p:nvGrpSpPr>
          <p:grpSpPr>
            <a:xfrm>
              <a:off x="6962112" y="2488164"/>
              <a:ext cx="604724" cy="369332"/>
              <a:chOff x="6995080" y="5181036"/>
              <a:chExt cx="604724" cy="369332"/>
            </a:xfrm>
          </p:grpSpPr>
          <p:sp>
            <p:nvSpPr>
              <p:cNvPr id="103" name="矩形 102"/>
              <p:cNvSpPr/>
              <p:nvPr/>
            </p:nvSpPr>
            <p:spPr>
              <a:xfrm>
                <a:off x="7269264" y="5181036"/>
                <a:ext cx="3305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b="1" i="1" baseline="-25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i</a:t>
                </a:r>
                <a:endParaRPr lang="zh-CN" altLang="en-US" baseline="-25000" dirty="0"/>
              </a:p>
            </p:txBody>
          </p:sp>
          <p:cxnSp>
            <p:nvCxnSpPr>
              <p:cNvPr id="104" name="直接箭头连接符 103"/>
              <p:cNvCxnSpPr/>
              <p:nvPr/>
            </p:nvCxnSpPr>
            <p:spPr>
              <a:xfrm>
                <a:off x="6995080" y="5429264"/>
                <a:ext cx="3564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" name="组合 106"/>
          <p:cNvGrpSpPr/>
          <p:nvPr/>
        </p:nvGrpSpPr>
        <p:grpSpPr>
          <a:xfrm>
            <a:off x="6879788" y="2457364"/>
            <a:ext cx="352966" cy="410790"/>
            <a:chOff x="7356494" y="5353892"/>
            <a:chExt cx="352966" cy="410790"/>
          </a:xfrm>
        </p:grpSpPr>
        <p:sp>
          <p:nvSpPr>
            <p:cNvPr id="108" name="矩形 107"/>
            <p:cNvSpPr/>
            <p:nvPr/>
          </p:nvSpPr>
          <p:spPr>
            <a:xfrm>
              <a:off x="7409378" y="5395350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09" name="直接箭头连接符 108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Box 109"/>
          <p:cNvSpPr txBox="1"/>
          <p:nvPr/>
        </p:nvSpPr>
        <p:spPr>
          <a:xfrm>
            <a:off x="251520" y="2062906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8528984" y="3760256"/>
            <a:ext cx="472172" cy="676856"/>
            <a:chOff x="8241644" y="5046368"/>
            <a:chExt cx="472172" cy="676856"/>
          </a:xfrm>
        </p:grpSpPr>
        <p:sp>
          <p:nvSpPr>
            <p:cNvPr id="114" name="矩形 113"/>
            <p:cNvSpPr/>
            <p:nvPr/>
          </p:nvSpPr>
          <p:spPr>
            <a:xfrm>
              <a:off x="8426558" y="5353892"/>
              <a:ext cx="2872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15" name="直接箭头连接符 114"/>
            <p:cNvCxnSpPr/>
            <p:nvPr/>
          </p:nvCxnSpPr>
          <p:spPr>
            <a:xfrm rot="16200000" flipH="1">
              <a:off x="8205131" y="5082881"/>
              <a:ext cx="428628" cy="355602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组合 116"/>
          <p:cNvGrpSpPr/>
          <p:nvPr/>
        </p:nvGrpSpPr>
        <p:grpSpPr>
          <a:xfrm>
            <a:off x="8557837" y="3413952"/>
            <a:ext cx="500066" cy="370920"/>
            <a:chOff x="8241644" y="4677036"/>
            <a:chExt cx="500066" cy="370920"/>
          </a:xfrm>
        </p:grpSpPr>
        <p:sp>
          <p:nvSpPr>
            <p:cNvPr id="118" name="矩形 117"/>
            <p:cNvSpPr/>
            <p:nvPr/>
          </p:nvSpPr>
          <p:spPr>
            <a:xfrm>
              <a:off x="8377508" y="4677036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x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19" name="直接箭头连接符 118"/>
            <p:cNvCxnSpPr/>
            <p:nvPr/>
          </p:nvCxnSpPr>
          <p:spPr>
            <a:xfrm>
              <a:off x="8241644" y="5046368"/>
              <a:ext cx="35719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组合 120"/>
          <p:cNvGrpSpPr/>
          <p:nvPr/>
        </p:nvGrpSpPr>
        <p:grpSpPr>
          <a:xfrm>
            <a:off x="8176558" y="3792914"/>
            <a:ext cx="364202" cy="487130"/>
            <a:chOff x="7884454" y="5047162"/>
            <a:chExt cx="364202" cy="487130"/>
          </a:xfrm>
        </p:grpSpPr>
        <p:sp>
          <p:nvSpPr>
            <p:cNvPr id="122" name="矩形 121"/>
            <p:cNvSpPr/>
            <p:nvPr/>
          </p:nvSpPr>
          <p:spPr>
            <a:xfrm>
              <a:off x="7884454" y="5164960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y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23" name="直接箭头连接符 122"/>
            <p:cNvCxnSpPr/>
            <p:nvPr/>
          </p:nvCxnSpPr>
          <p:spPr>
            <a:xfrm rot="5400000">
              <a:off x="8027444" y="5260568"/>
              <a:ext cx="4284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98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1769"/>
              </p:ext>
            </p:extLst>
          </p:nvPr>
        </p:nvGraphicFramePr>
        <p:xfrm>
          <a:off x="779273" y="2523309"/>
          <a:ext cx="863769" cy="477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3" name="公式" r:id="rId7" imgW="431640" imgH="228600" progId="Equation.3">
                  <p:embed/>
                </p:oleObj>
              </mc:Choice>
              <mc:Fallback>
                <p:oleObj name="公式" r:id="rId7" imgW="4316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273" y="2523309"/>
                        <a:ext cx="863769" cy="4770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631012"/>
              </p:ext>
            </p:extLst>
          </p:nvPr>
        </p:nvGraphicFramePr>
        <p:xfrm>
          <a:off x="460356" y="3047168"/>
          <a:ext cx="1325562" cy="528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4" name="公式" r:id="rId9" imgW="698400" imgH="266400" progId="Equation.3">
                  <p:embed/>
                </p:oleObj>
              </mc:Choice>
              <mc:Fallback>
                <p:oleObj name="公式" r:id="rId9" imgW="698400" imgH="2664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56" y="3047168"/>
                        <a:ext cx="1325562" cy="528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右大括号 127"/>
          <p:cNvSpPr/>
          <p:nvPr/>
        </p:nvSpPr>
        <p:spPr>
          <a:xfrm>
            <a:off x="1800833" y="2690141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燕尾形箭头 128"/>
          <p:cNvSpPr/>
          <p:nvPr/>
        </p:nvSpPr>
        <p:spPr>
          <a:xfrm>
            <a:off x="2028541" y="292793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304809"/>
              </p:ext>
            </p:extLst>
          </p:nvPr>
        </p:nvGraphicFramePr>
        <p:xfrm>
          <a:off x="2411852" y="2752371"/>
          <a:ext cx="28130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5" name="公式" r:id="rId11" imgW="1600200" imgH="304560" progId="Equation.3">
                  <p:embed/>
                </p:oleObj>
              </mc:Choice>
              <mc:Fallback>
                <p:oleObj name="公式" r:id="rId11" imgW="1600200" imgH="30456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852" y="2752371"/>
                        <a:ext cx="281305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TextBox 130"/>
          <p:cNvSpPr txBox="1"/>
          <p:nvPr/>
        </p:nvSpPr>
        <p:spPr>
          <a:xfrm>
            <a:off x="259444" y="3809193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7988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727944"/>
              </p:ext>
            </p:extLst>
          </p:nvPr>
        </p:nvGraphicFramePr>
        <p:xfrm>
          <a:off x="875754" y="4392191"/>
          <a:ext cx="182403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6" name="Equation" r:id="rId13" imgW="965160" imgH="228600" progId="Equation.DSMT4">
                  <p:embed/>
                </p:oleObj>
              </mc:Choice>
              <mc:Fallback>
                <p:oleObj name="Equation" r:id="rId13" imgW="96516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754" y="4392191"/>
                        <a:ext cx="182403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8048578"/>
              </p:ext>
            </p:extLst>
          </p:nvPr>
        </p:nvGraphicFramePr>
        <p:xfrm>
          <a:off x="1067148" y="4945854"/>
          <a:ext cx="134461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7" name="公式" r:id="rId15" imgW="711000" imgH="228600" progId="Equation.3">
                  <p:embed/>
                </p:oleObj>
              </mc:Choice>
              <mc:Fallback>
                <p:oleObj name="公式" r:id="rId15" imgW="7110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148" y="4945854"/>
                        <a:ext cx="134461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932411"/>
              </p:ext>
            </p:extLst>
          </p:nvPr>
        </p:nvGraphicFramePr>
        <p:xfrm>
          <a:off x="1090613" y="5346278"/>
          <a:ext cx="1417637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8" name="Equation" r:id="rId17" imgW="749160" imgH="393480" progId="Equation.DSMT4">
                  <p:embed/>
                </p:oleObj>
              </mc:Choice>
              <mc:Fallback>
                <p:oleObj name="Equation" r:id="rId17" imgW="749160" imgH="393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613" y="5346278"/>
                        <a:ext cx="1417637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右大括号 131"/>
          <p:cNvSpPr/>
          <p:nvPr/>
        </p:nvSpPr>
        <p:spPr>
          <a:xfrm>
            <a:off x="2740672" y="4523812"/>
            <a:ext cx="108000" cy="133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燕尾形箭头 132"/>
          <p:cNvSpPr/>
          <p:nvPr/>
        </p:nvSpPr>
        <p:spPr>
          <a:xfrm>
            <a:off x="3029795" y="509239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028334"/>
              </p:ext>
            </p:extLst>
          </p:nvPr>
        </p:nvGraphicFramePr>
        <p:xfrm>
          <a:off x="3460750" y="4827166"/>
          <a:ext cx="22098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9" name="Equation" r:id="rId19" imgW="1168200" imgH="393480" progId="Equation.DSMT4">
                  <p:embed/>
                </p:oleObj>
              </mc:Choice>
              <mc:Fallback>
                <p:oleObj name="Equation" r:id="rId19" imgW="1168200" imgH="39348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0" y="4827166"/>
                        <a:ext cx="220980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370663"/>
              </p:ext>
            </p:extLst>
          </p:nvPr>
        </p:nvGraphicFramePr>
        <p:xfrm>
          <a:off x="4066654" y="5632028"/>
          <a:ext cx="14414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40" name="Equation" r:id="rId21" imgW="761760" imgH="393480" progId="Equation.DSMT4">
                  <p:embed/>
                </p:oleObj>
              </mc:Choice>
              <mc:Fallback>
                <p:oleObj name="Equation" r:id="rId21" imgW="761760" imgH="39348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6654" y="5632028"/>
                        <a:ext cx="144145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右大括号 134"/>
          <p:cNvSpPr/>
          <p:nvPr/>
        </p:nvSpPr>
        <p:spPr>
          <a:xfrm>
            <a:off x="5698159" y="5170959"/>
            <a:ext cx="108000" cy="936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燕尾形箭头 135"/>
          <p:cNvSpPr/>
          <p:nvPr/>
        </p:nvSpPr>
        <p:spPr>
          <a:xfrm>
            <a:off x="5958525" y="553938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890031"/>
              </p:ext>
            </p:extLst>
          </p:nvPr>
        </p:nvGraphicFramePr>
        <p:xfrm>
          <a:off x="6357950" y="5374468"/>
          <a:ext cx="16065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41" name="公式" r:id="rId23" imgW="914400" imgH="291960" progId="Equation.3">
                  <p:embed/>
                </p:oleObj>
              </mc:Choice>
              <mc:Fallback>
                <p:oleObj name="公式" r:id="rId23" imgW="914400" imgH="29196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5374468"/>
                        <a:ext cx="1606550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5" name="直接连接符 64"/>
          <p:cNvCxnSpPr/>
          <p:nvPr/>
        </p:nvCxnSpPr>
        <p:spPr>
          <a:xfrm>
            <a:off x="259444" y="1918890"/>
            <a:ext cx="8604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5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2E6EC3FC-85B2-4D22-8651-8DB3ABF762E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127400" y="3308400"/>
              <a:ext cx="3893040" cy="265464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2E6EC3FC-85B2-4D22-8651-8DB3ABF762E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118040" y="3299040"/>
                <a:ext cx="3911760" cy="267336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A2ABB901-BB8D-4A95-BDDD-A31983A8D2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123"/>
    </mc:Choice>
    <mc:Fallback>
      <p:transition spd="slow" advTm="133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2" grpId="0" animBg="1"/>
      <p:bldP spid="46" grpId="0" bldLvl="0" animBg="1" autoUpdateAnimBg="0"/>
      <p:bldP spid="110" grpId="0"/>
      <p:bldP spid="128" grpId="0" animBg="1"/>
      <p:bldP spid="129" grpId="0" animBg="1"/>
      <p:bldP spid="131" grpId="0"/>
      <p:bldP spid="132" grpId="0" animBg="1"/>
      <p:bldP spid="133" grpId="0" animBg="1"/>
      <p:bldP spid="135" grpId="0" animBg="1"/>
      <p:bldP spid="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矩形 116"/>
          <p:cNvSpPr/>
          <p:nvPr/>
        </p:nvSpPr>
        <p:spPr>
          <a:xfrm>
            <a:off x="8395580" y="3971984"/>
            <a:ext cx="216000" cy="214314"/>
          </a:xfrm>
          <a:prstGeom prst="rect">
            <a:avLst/>
          </a:prstGeom>
          <a:ln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79512" y="609377"/>
            <a:ext cx="8784976" cy="569386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如图所示，一物体从光滑曲面顶端由静止开始滑下，斜面高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0.8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，不计空气阻力，物体滑到斜面底端的速度是多大？（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6308228" y="2713994"/>
            <a:ext cx="216000" cy="214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5" name="组合 104"/>
          <p:cNvGrpSpPr/>
          <p:nvPr/>
        </p:nvGrpSpPr>
        <p:grpSpPr>
          <a:xfrm>
            <a:off x="5940152" y="2713993"/>
            <a:ext cx="2642464" cy="1608199"/>
            <a:chOff x="6143636" y="2571743"/>
            <a:chExt cx="2642464" cy="1608199"/>
          </a:xfrm>
        </p:grpSpPr>
        <p:grpSp>
          <p:nvGrpSpPr>
            <p:cNvPr id="49" name="组合 69"/>
            <p:cNvGrpSpPr/>
            <p:nvPr/>
          </p:nvGrpSpPr>
          <p:grpSpPr>
            <a:xfrm>
              <a:off x="6143636" y="4071942"/>
              <a:ext cx="2628000" cy="108000"/>
              <a:chOff x="467544" y="2962700"/>
              <a:chExt cx="4018660" cy="165137"/>
            </a:xfrm>
          </p:grpSpPr>
          <p:sp>
            <p:nvSpPr>
              <p:cNvPr id="57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93" name="直接连接符 92"/>
            <p:cNvCxnSpPr/>
            <p:nvPr/>
          </p:nvCxnSpPr>
          <p:spPr>
            <a:xfrm rot="16200000" flipH="1">
              <a:off x="5750727" y="3321842"/>
              <a:ext cx="150019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任意多边形 94"/>
            <p:cNvSpPr/>
            <p:nvPr/>
          </p:nvSpPr>
          <p:spPr>
            <a:xfrm>
              <a:off x="6498770" y="2590799"/>
              <a:ext cx="2287330" cy="1476000"/>
            </a:xfrm>
            <a:custGeom>
              <a:avLst/>
              <a:gdLst>
                <a:gd name="connsiteX0" fmla="*/ 0 w 2144486"/>
                <a:gd name="connsiteY0" fmla="*/ 0 h 1186543"/>
                <a:gd name="connsiteX1" fmla="*/ 32657 w 2144486"/>
                <a:gd name="connsiteY1" fmla="*/ 206829 h 1186543"/>
                <a:gd name="connsiteX2" fmla="*/ 119743 w 2144486"/>
                <a:gd name="connsiteY2" fmla="*/ 337457 h 1186543"/>
                <a:gd name="connsiteX3" fmla="*/ 293915 w 2144486"/>
                <a:gd name="connsiteY3" fmla="*/ 511629 h 1186543"/>
                <a:gd name="connsiteX4" fmla="*/ 609600 w 2144486"/>
                <a:gd name="connsiteY4" fmla="*/ 707571 h 1186543"/>
                <a:gd name="connsiteX5" fmla="*/ 1121229 w 2144486"/>
                <a:gd name="connsiteY5" fmla="*/ 936171 h 1186543"/>
                <a:gd name="connsiteX6" fmla="*/ 1948543 w 2144486"/>
                <a:gd name="connsiteY6" fmla="*/ 1143000 h 1186543"/>
                <a:gd name="connsiteX7" fmla="*/ 2144486 w 2144486"/>
                <a:gd name="connsiteY7" fmla="*/ 1186543 h 1186543"/>
                <a:gd name="connsiteX0" fmla="*/ 0 w 2287330"/>
                <a:gd name="connsiteY0" fmla="*/ 0 h 1186543"/>
                <a:gd name="connsiteX1" fmla="*/ 32657 w 2287330"/>
                <a:gd name="connsiteY1" fmla="*/ 206829 h 1186543"/>
                <a:gd name="connsiteX2" fmla="*/ 119743 w 2287330"/>
                <a:gd name="connsiteY2" fmla="*/ 337457 h 1186543"/>
                <a:gd name="connsiteX3" fmla="*/ 293915 w 2287330"/>
                <a:gd name="connsiteY3" fmla="*/ 511629 h 1186543"/>
                <a:gd name="connsiteX4" fmla="*/ 609600 w 2287330"/>
                <a:gd name="connsiteY4" fmla="*/ 707571 h 1186543"/>
                <a:gd name="connsiteX5" fmla="*/ 1121229 w 2287330"/>
                <a:gd name="connsiteY5" fmla="*/ 936171 h 1186543"/>
                <a:gd name="connsiteX6" fmla="*/ 1948543 w 2287330"/>
                <a:gd name="connsiteY6" fmla="*/ 1143000 h 1186543"/>
                <a:gd name="connsiteX7" fmla="*/ 2287330 w 2287330"/>
                <a:gd name="connsiteY7" fmla="*/ 1186543 h 118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7330" h="1186543">
                  <a:moveTo>
                    <a:pt x="0" y="0"/>
                  </a:moveTo>
                  <a:cubicBezTo>
                    <a:pt x="6350" y="75293"/>
                    <a:pt x="12700" y="150586"/>
                    <a:pt x="32657" y="206829"/>
                  </a:cubicBezTo>
                  <a:cubicBezTo>
                    <a:pt x="52614" y="263072"/>
                    <a:pt x="76200" y="286657"/>
                    <a:pt x="119743" y="337457"/>
                  </a:cubicBezTo>
                  <a:cubicBezTo>
                    <a:pt x="163286" y="388257"/>
                    <a:pt x="212272" y="449943"/>
                    <a:pt x="293915" y="511629"/>
                  </a:cubicBezTo>
                  <a:cubicBezTo>
                    <a:pt x="375558" y="573315"/>
                    <a:pt x="471714" y="636814"/>
                    <a:pt x="609600" y="707571"/>
                  </a:cubicBezTo>
                  <a:cubicBezTo>
                    <a:pt x="747486" y="778328"/>
                    <a:pt x="898072" y="863600"/>
                    <a:pt x="1121229" y="936171"/>
                  </a:cubicBezTo>
                  <a:cubicBezTo>
                    <a:pt x="1344386" y="1008742"/>
                    <a:pt x="1754193" y="1101271"/>
                    <a:pt x="1948543" y="1143000"/>
                  </a:cubicBezTo>
                  <a:cubicBezTo>
                    <a:pt x="2142893" y="1184729"/>
                    <a:pt x="2274630" y="1185636"/>
                    <a:pt x="2287330" y="1186543"/>
                  </a:cubicBezTo>
                </a:path>
              </a:pathLst>
            </a:cu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7" name="直接连接符 96"/>
            <p:cNvCxnSpPr>
              <a:endCxn id="95" idx="0"/>
            </p:cNvCxnSpPr>
            <p:nvPr/>
          </p:nvCxnSpPr>
          <p:spPr>
            <a:xfrm>
              <a:off x="6286512" y="2571744"/>
              <a:ext cx="212258" cy="1905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箭头连接符 98"/>
            <p:cNvCxnSpPr/>
            <p:nvPr/>
          </p:nvCxnSpPr>
          <p:spPr>
            <a:xfrm rot="5400000" flipH="1" flipV="1">
              <a:off x="6084608" y="2877744"/>
              <a:ext cx="612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箭头连接符 99"/>
            <p:cNvCxnSpPr/>
            <p:nvPr/>
          </p:nvCxnSpPr>
          <p:spPr>
            <a:xfrm rot="5400000" flipH="1" flipV="1">
              <a:off x="6083814" y="3765148"/>
              <a:ext cx="612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矩形 100"/>
            <p:cNvSpPr/>
            <p:nvPr/>
          </p:nvSpPr>
          <p:spPr>
            <a:xfrm>
              <a:off x="6236846" y="3132362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h</a:t>
              </a:r>
              <a:endParaRPr lang="zh-CN" altLang="en-US" dirty="0"/>
            </a:p>
          </p:txBody>
        </p:sp>
      </p:grpSp>
      <p:sp>
        <p:nvSpPr>
          <p:cNvPr id="104" name="矩形 103"/>
          <p:cNvSpPr/>
          <p:nvPr/>
        </p:nvSpPr>
        <p:spPr>
          <a:xfrm rot="2040000">
            <a:off x="6940284" y="3461032"/>
            <a:ext cx="216000" cy="214314"/>
          </a:xfrm>
          <a:prstGeom prst="rect">
            <a:avLst/>
          </a:prstGeom>
          <a:ln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/>
          <p:cNvGrpSpPr/>
          <p:nvPr/>
        </p:nvGrpSpPr>
        <p:grpSpPr>
          <a:xfrm>
            <a:off x="6389228" y="2830334"/>
            <a:ext cx="479618" cy="598040"/>
            <a:chOff x="7327276" y="5353892"/>
            <a:chExt cx="479618" cy="598040"/>
          </a:xfrm>
        </p:grpSpPr>
        <p:sp>
          <p:nvSpPr>
            <p:cNvPr id="107" name="矩形 106"/>
            <p:cNvSpPr/>
            <p:nvPr/>
          </p:nvSpPr>
          <p:spPr>
            <a:xfrm>
              <a:off x="7327276" y="5582600"/>
              <a:ext cx="479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08" name="直接箭头连接符 107"/>
            <p:cNvCxnSpPr/>
            <p:nvPr/>
          </p:nvCxnSpPr>
          <p:spPr>
            <a:xfrm rot="5400000">
              <a:off x="7123288" y="5587098"/>
              <a:ext cx="468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组合 108"/>
          <p:cNvGrpSpPr/>
          <p:nvPr/>
        </p:nvGrpSpPr>
        <p:grpSpPr>
          <a:xfrm>
            <a:off x="7022608" y="3571250"/>
            <a:ext cx="479618" cy="598040"/>
            <a:chOff x="7327276" y="5353892"/>
            <a:chExt cx="479618" cy="598040"/>
          </a:xfrm>
        </p:grpSpPr>
        <p:sp>
          <p:nvSpPr>
            <p:cNvPr id="110" name="矩形 109"/>
            <p:cNvSpPr/>
            <p:nvPr/>
          </p:nvSpPr>
          <p:spPr>
            <a:xfrm>
              <a:off x="7327276" y="5582600"/>
              <a:ext cx="479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11" name="直接箭头连接符 110"/>
            <p:cNvCxnSpPr/>
            <p:nvPr/>
          </p:nvCxnSpPr>
          <p:spPr>
            <a:xfrm rot="5400000">
              <a:off x="7123288" y="5587098"/>
              <a:ext cx="468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组合 111"/>
          <p:cNvGrpSpPr/>
          <p:nvPr/>
        </p:nvGrpSpPr>
        <p:grpSpPr>
          <a:xfrm>
            <a:off x="7037123" y="2869039"/>
            <a:ext cx="351378" cy="685095"/>
            <a:chOff x="7041524" y="5282454"/>
            <a:chExt cx="351378" cy="685095"/>
          </a:xfrm>
        </p:grpSpPr>
        <p:sp>
          <p:nvSpPr>
            <p:cNvPr id="113" name="矩形 112"/>
            <p:cNvSpPr/>
            <p:nvPr/>
          </p:nvSpPr>
          <p:spPr>
            <a:xfrm>
              <a:off x="7041524" y="5282454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baseline="-25000" dirty="0">
                <a:solidFill>
                  <a:srgbClr val="C00000"/>
                </a:solidFill>
              </a:endParaRPr>
            </a:p>
          </p:txBody>
        </p:sp>
        <p:cxnSp>
          <p:nvCxnSpPr>
            <p:cNvPr id="114" name="直接箭头连接符 113"/>
            <p:cNvCxnSpPr>
              <a:cxnSpLocks noChangeAspect="1"/>
            </p:cNvCxnSpPr>
            <p:nvPr/>
          </p:nvCxnSpPr>
          <p:spPr>
            <a:xfrm rot="5400000" flipH="1" flipV="1">
              <a:off x="6990283" y="5608783"/>
              <a:ext cx="432000" cy="285531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组合 117"/>
          <p:cNvGrpSpPr/>
          <p:nvPr/>
        </p:nvGrpSpPr>
        <p:grpSpPr>
          <a:xfrm>
            <a:off x="8060196" y="4093088"/>
            <a:ext cx="479618" cy="632056"/>
            <a:chOff x="6915688" y="5353892"/>
            <a:chExt cx="479618" cy="632056"/>
          </a:xfrm>
        </p:grpSpPr>
        <p:sp>
          <p:nvSpPr>
            <p:cNvPr id="119" name="矩形 118"/>
            <p:cNvSpPr/>
            <p:nvPr/>
          </p:nvSpPr>
          <p:spPr>
            <a:xfrm>
              <a:off x="6915688" y="5616616"/>
              <a:ext cx="479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20" name="直接箭头连接符 119"/>
            <p:cNvCxnSpPr/>
            <p:nvPr/>
          </p:nvCxnSpPr>
          <p:spPr>
            <a:xfrm rot="5400000">
              <a:off x="7123288" y="5587098"/>
              <a:ext cx="468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组合 120"/>
          <p:cNvGrpSpPr/>
          <p:nvPr/>
        </p:nvGrpSpPr>
        <p:grpSpPr>
          <a:xfrm>
            <a:off x="8083292" y="3373944"/>
            <a:ext cx="468398" cy="701868"/>
            <a:chOff x="6937460" y="5096034"/>
            <a:chExt cx="468398" cy="701868"/>
          </a:xfrm>
        </p:grpSpPr>
        <p:sp>
          <p:nvSpPr>
            <p:cNvPr id="122" name="矩形 121"/>
            <p:cNvSpPr/>
            <p:nvPr/>
          </p:nvSpPr>
          <p:spPr>
            <a:xfrm>
              <a:off x="6937460" y="5096034"/>
              <a:ext cx="46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 </a:t>
              </a:r>
              <a:r>
                <a:rPr lang="en-US" altLang="zh-CN" b="1" dirty="0">
                  <a:solidFill>
                    <a:srgbClr val="C00000"/>
                  </a:solidFill>
                  <a:latin typeface="Calibri" pitchFamily="34" charset="0"/>
                  <a:ea typeface="Arial Unicode MS" pitchFamily="34" charset="-122"/>
                  <a:cs typeface="Arial Unicode MS" pitchFamily="34" charset="-122"/>
                </a:rPr>
                <a:t>’</a:t>
              </a:r>
              <a:endParaRPr lang="zh-CN" altLang="en-US" dirty="0">
                <a:solidFill>
                  <a:srgbClr val="C0000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</a:endParaRPr>
            </a:p>
          </p:txBody>
        </p:sp>
        <p:cxnSp>
          <p:nvCxnSpPr>
            <p:cNvPr id="123" name="直接箭头连接符 122"/>
            <p:cNvCxnSpPr/>
            <p:nvPr/>
          </p:nvCxnSpPr>
          <p:spPr>
            <a:xfrm rot="5400000">
              <a:off x="7069288" y="5509108"/>
              <a:ext cx="576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4" name="直接连接符 123"/>
          <p:cNvCxnSpPr/>
          <p:nvPr/>
        </p:nvCxnSpPr>
        <p:spPr>
          <a:xfrm>
            <a:off x="288168" y="2450640"/>
            <a:ext cx="5796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05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604689"/>
              </p:ext>
            </p:extLst>
          </p:nvPr>
        </p:nvGraphicFramePr>
        <p:xfrm>
          <a:off x="643761" y="2603047"/>
          <a:ext cx="100806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7" name="公式" r:id="rId7" imgW="660240" imgH="228600" progId="Equation.3">
                  <p:embed/>
                </p:oleObj>
              </mc:Choice>
              <mc:Fallback>
                <p:oleObj name="公式" r:id="rId7" imgW="66024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761" y="2603047"/>
                        <a:ext cx="1008063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487429"/>
              </p:ext>
            </p:extLst>
          </p:nvPr>
        </p:nvGraphicFramePr>
        <p:xfrm>
          <a:off x="786637" y="3082472"/>
          <a:ext cx="71755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8" name="公式" r:id="rId9" imgW="469800" imgH="228600" progId="Equation.3">
                  <p:embed/>
                </p:oleObj>
              </mc:Choice>
              <mc:Fallback>
                <p:oleObj name="公式" r:id="rId9" imgW="4698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637" y="3082472"/>
                        <a:ext cx="71755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右大括号 124"/>
          <p:cNvSpPr/>
          <p:nvPr/>
        </p:nvSpPr>
        <p:spPr>
          <a:xfrm>
            <a:off x="1715331" y="2695334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燕尾形箭头 125"/>
          <p:cNvSpPr/>
          <p:nvPr/>
        </p:nvSpPr>
        <p:spPr>
          <a:xfrm>
            <a:off x="1943039" y="293313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206069"/>
              </p:ext>
            </p:extLst>
          </p:nvPr>
        </p:nvGraphicFramePr>
        <p:xfrm>
          <a:off x="2347387" y="2856368"/>
          <a:ext cx="2433638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89" name="公式" r:id="rId11" imgW="1384200" imgH="228600" progId="Equation.3">
                  <p:embed/>
                </p:oleObj>
              </mc:Choice>
              <mc:Fallback>
                <p:oleObj name="公式" r:id="rId11" imgW="1384200" imgH="228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7387" y="2856368"/>
                        <a:ext cx="2433638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4634"/>
              </p:ext>
            </p:extLst>
          </p:nvPr>
        </p:nvGraphicFramePr>
        <p:xfrm>
          <a:off x="2771800" y="3463925"/>
          <a:ext cx="1824037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90" name="Equation" r:id="rId13" imgW="965160" imgH="228600" progId="Equation.DSMT4">
                  <p:embed/>
                </p:oleObj>
              </mc:Choice>
              <mc:Fallback>
                <p:oleObj name="Equation" r:id="rId13" imgW="96516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463925"/>
                        <a:ext cx="1824037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828345"/>
              </p:ext>
            </p:extLst>
          </p:nvPr>
        </p:nvGraphicFramePr>
        <p:xfrm>
          <a:off x="3394968" y="4027488"/>
          <a:ext cx="8890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91" name="Equation" r:id="rId15" imgW="469800" imgH="228600" progId="Equation.DSMT4">
                  <p:embed/>
                </p:oleObj>
              </mc:Choice>
              <mc:Fallback>
                <p:oleObj name="Equation" r:id="rId15" imgW="469800" imgH="22860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968" y="4027488"/>
                        <a:ext cx="88900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右大括号 127"/>
          <p:cNvSpPr/>
          <p:nvPr/>
        </p:nvSpPr>
        <p:spPr>
          <a:xfrm>
            <a:off x="4822041" y="3004474"/>
            <a:ext cx="108000" cy="1260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352984"/>
              </p:ext>
            </p:extLst>
          </p:nvPr>
        </p:nvGraphicFramePr>
        <p:xfrm>
          <a:off x="3874889" y="4867820"/>
          <a:ext cx="127317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92" name="Equation" r:id="rId17" imgW="672840" imgH="228600" progId="Equation.DSMT4">
                  <p:embed/>
                </p:oleObj>
              </mc:Choice>
              <mc:Fallback>
                <p:oleObj name="Equation" r:id="rId17" imgW="672840" imgH="22860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4889" y="4867820"/>
                        <a:ext cx="1273175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右弧形箭头 130"/>
          <p:cNvSpPr/>
          <p:nvPr/>
        </p:nvSpPr>
        <p:spPr>
          <a:xfrm>
            <a:off x="5001479" y="3593648"/>
            <a:ext cx="396000" cy="1143008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8705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256142"/>
              </p:ext>
            </p:extLst>
          </p:nvPr>
        </p:nvGraphicFramePr>
        <p:xfrm>
          <a:off x="3791351" y="5402364"/>
          <a:ext cx="14414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93" name="Equation" r:id="rId19" imgW="761760" imgH="393480" progId="Equation.DSMT4">
                  <p:embed/>
                </p:oleObj>
              </mc:Choice>
              <mc:Fallback>
                <p:oleObj name="Equation" r:id="rId19" imgW="761760" imgH="393480" progId="Equation.DSMT4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351" y="5402364"/>
                        <a:ext cx="1441450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" name="右大括号 131"/>
          <p:cNvSpPr/>
          <p:nvPr/>
        </p:nvSpPr>
        <p:spPr>
          <a:xfrm>
            <a:off x="5232801" y="5004250"/>
            <a:ext cx="108000" cy="97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燕尾形箭头 132"/>
          <p:cNvSpPr/>
          <p:nvPr/>
        </p:nvSpPr>
        <p:spPr>
          <a:xfrm>
            <a:off x="5460509" y="537375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421985"/>
              </p:ext>
            </p:extLst>
          </p:nvPr>
        </p:nvGraphicFramePr>
        <p:xfrm>
          <a:off x="5851485" y="5274757"/>
          <a:ext cx="1117600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94" name="公式" r:id="rId21" imgW="634680" imgH="253800" progId="Equation.3">
                  <p:embed/>
                </p:oleObj>
              </mc:Choice>
              <mc:Fallback>
                <p:oleObj name="公式" r:id="rId21" imgW="634680" imgH="2538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1485" y="5274757"/>
                        <a:ext cx="1117600" cy="449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矩形 134"/>
          <p:cNvSpPr/>
          <p:nvPr/>
        </p:nvSpPr>
        <p:spPr>
          <a:xfrm>
            <a:off x="6990857" y="5307880"/>
            <a:ext cx="893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 m/s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6215574" y="2403096"/>
            <a:ext cx="446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①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8557685" y="3905376"/>
            <a:ext cx="477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②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D1E9B54-3380-419A-ACB8-21E53D9C93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178"/>
    </mc:Choice>
    <mc:Fallback>
      <p:transition spd="slow" advTm="270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8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7" grpId="0" animBg="1"/>
      <p:bldP spid="46" grpId="0" bldLvl="0" animBg="1" autoUpdateAnimBg="0"/>
      <p:bldP spid="102" grpId="0" animBg="1"/>
      <p:bldP spid="104" grpId="0" animBg="1"/>
      <p:bldP spid="125" grpId="0" animBg="1"/>
      <p:bldP spid="126" grpId="0" animBg="1"/>
      <p:bldP spid="128" grpId="0" animBg="1"/>
      <p:bldP spid="131" grpId="0" animBg="1"/>
      <p:bldP spid="132" grpId="0" animBg="1"/>
      <p:bldP spid="133" grpId="0" animBg="1"/>
      <p:bldP spid="135" grpId="0"/>
      <p:bldP spid="2" grpId="0"/>
      <p:bldP spid="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动能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动能定理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142844" y="1397167"/>
            <a:ext cx="3067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(Kinetic Energy)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3071802" y="2071678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77120"/>
                <a:gd name="adj2" fmla="val -6057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cxnSp>
        <p:nvCxnSpPr>
          <p:cNvPr id="61" name="直接连接符 60"/>
          <p:cNvCxnSpPr/>
          <p:nvPr/>
        </p:nvCxnSpPr>
        <p:spPr>
          <a:xfrm rot="5400000">
            <a:off x="1332754" y="3931942"/>
            <a:ext cx="576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3"/>
          <p:cNvSpPr txBox="1">
            <a:spLocks noRot="1" noChangeArrowheads="1"/>
          </p:cNvSpPr>
          <p:nvPr/>
        </p:nvSpPr>
        <p:spPr>
          <a:xfrm>
            <a:off x="142876" y="2357430"/>
            <a:ext cx="16430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194931"/>
              </p:ext>
            </p:extLst>
          </p:nvPr>
        </p:nvGraphicFramePr>
        <p:xfrm>
          <a:off x="976313" y="2927350"/>
          <a:ext cx="1344612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0" name="Equation" r:id="rId5" imgW="711000" imgH="393480" progId="Equation.DSMT4">
                  <p:embed/>
                </p:oleObj>
              </mc:Choice>
              <mc:Fallback>
                <p:oleObj name="Equation" r:id="rId5" imgW="71100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2927350"/>
                        <a:ext cx="1344612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矩形 93"/>
          <p:cNvSpPr/>
          <p:nvPr/>
        </p:nvSpPr>
        <p:spPr>
          <a:xfrm>
            <a:off x="934815" y="2961117"/>
            <a:ext cx="1440000" cy="68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Rectangle 3"/>
          <p:cNvSpPr txBox="1">
            <a:spLocks noRot="1" noChangeArrowheads="1"/>
          </p:cNvSpPr>
          <p:nvPr/>
        </p:nvSpPr>
        <p:spPr>
          <a:xfrm>
            <a:off x="142844" y="4216286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6" name="组合 95"/>
          <p:cNvGrpSpPr/>
          <p:nvPr/>
        </p:nvGrpSpPr>
        <p:grpSpPr>
          <a:xfrm>
            <a:off x="357158" y="4857760"/>
            <a:ext cx="3384376" cy="642942"/>
            <a:chOff x="859908" y="6098426"/>
            <a:chExt cx="3384376" cy="642942"/>
          </a:xfrm>
        </p:grpSpPr>
        <p:sp>
          <p:nvSpPr>
            <p:cNvPr id="97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J = 1 kg·m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= 1 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98" name="矩形 97"/>
            <p:cNvSpPr/>
            <p:nvPr/>
          </p:nvSpPr>
          <p:spPr>
            <a:xfrm>
              <a:off x="921364" y="6180384"/>
              <a:ext cx="3024000" cy="39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99" name="Text Box 2"/>
          <p:cNvSpPr txBox="1">
            <a:spLocks noChangeArrowheads="1"/>
          </p:cNvSpPr>
          <p:nvPr/>
        </p:nvSpPr>
        <p:spPr bwMode="auto">
          <a:xfrm>
            <a:off x="142844" y="5502170"/>
            <a:ext cx="2218568" cy="44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状态量</a:t>
            </a:r>
          </a:p>
        </p:txBody>
      </p:sp>
      <p:sp>
        <p:nvSpPr>
          <p:cNvPr id="100" name="Text Box 2"/>
          <p:cNvSpPr txBox="1">
            <a:spLocks noChangeArrowheads="1"/>
          </p:cNvSpPr>
          <p:nvPr/>
        </p:nvSpPr>
        <p:spPr bwMode="auto">
          <a:xfrm>
            <a:off x="142844" y="6073674"/>
            <a:ext cx="2074552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相对性</a:t>
            </a:r>
          </a:p>
        </p:txBody>
      </p:sp>
      <p:grpSp>
        <p:nvGrpSpPr>
          <p:cNvPr id="101" name="组合 100"/>
          <p:cNvGrpSpPr/>
          <p:nvPr/>
        </p:nvGrpSpPr>
        <p:grpSpPr>
          <a:xfrm>
            <a:off x="2231939" y="3674818"/>
            <a:ext cx="1281120" cy="540000"/>
            <a:chOff x="3786182" y="5286388"/>
            <a:chExt cx="1281120" cy="540000"/>
          </a:xfrm>
        </p:grpSpPr>
        <p:sp>
          <p:nvSpPr>
            <p:cNvPr id="102" name="云形标注 101"/>
            <p:cNvSpPr/>
            <p:nvPr/>
          </p:nvSpPr>
          <p:spPr>
            <a:xfrm>
              <a:off x="3786182" y="5286388"/>
              <a:ext cx="1224000" cy="540000"/>
            </a:xfrm>
            <a:prstGeom prst="cloudCallout">
              <a:avLst>
                <a:gd name="adj1" fmla="val -51900"/>
                <a:gd name="adj2" fmla="val -92451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852856" y="5342176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瞬时速度</a:t>
              </a:r>
            </a:p>
          </p:txBody>
        </p:sp>
      </p:grpSp>
      <p:sp>
        <p:nvSpPr>
          <p:cNvPr id="104" name="Rectangle 2"/>
          <p:cNvSpPr txBox="1">
            <a:spLocks noRot="1" noChangeArrowheads="1"/>
          </p:cNvSpPr>
          <p:nvPr/>
        </p:nvSpPr>
        <p:spPr>
          <a:xfrm>
            <a:off x="4286248" y="1357298"/>
            <a:ext cx="468302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动能定理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(Work-Energy Principle)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05" name="组合 91"/>
          <p:cNvGrpSpPr/>
          <p:nvPr/>
        </p:nvGrpSpPr>
        <p:grpSpPr>
          <a:xfrm>
            <a:off x="4449147" y="2275688"/>
            <a:ext cx="756000" cy="504000"/>
            <a:chOff x="3332664" y="2435402"/>
            <a:chExt cx="756000" cy="504000"/>
          </a:xfrm>
        </p:grpSpPr>
        <p:sp>
          <p:nvSpPr>
            <p:cNvPr id="106" name="云形标注 105"/>
            <p:cNvSpPr/>
            <p:nvPr/>
          </p:nvSpPr>
          <p:spPr>
            <a:xfrm>
              <a:off x="3332664" y="2435402"/>
              <a:ext cx="756000" cy="504000"/>
            </a:xfrm>
            <a:prstGeom prst="cloudCallout">
              <a:avLst>
                <a:gd name="adj1" fmla="val 65132"/>
                <a:gd name="adj2" fmla="val 3785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3341172" y="2467494"/>
              <a:ext cx="7008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总功</a:t>
              </a:r>
            </a:p>
          </p:txBody>
        </p:sp>
      </p:grpSp>
      <p:graphicFrame>
        <p:nvGraphicFramePr>
          <p:cNvPr id="10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131630"/>
              </p:ext>
            </p:extLst>
          </p:nvPr>
        </p:nvGraphicFramePr>
        <p:xfrm>
          <a:off x="5311775" y="2651125"/>
          <a:ext cx="25923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1" name="Equation" r:id="rId7" imgW="1371600" imgH="228600" progId="Equation.DSMT4">
                  <p:embed/>
                </p:oleObj>
              </mc:Choice>
              <mc:Fallback>
                <p:oleObj name="Equation" r:id="rId7" imgW="137160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1775" y="2651125"/>
                        <a:ext cx="2592388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矩形 108"/>
          <p:cNvSpPr/>
          <p:nvPr/>
        </p:nvSpPr>
        <p:spPr>
          <a:xfrm>
            <a:off x="5256400" y="2577026"/>
            <a:ext cx="2699016" cy="50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0" name="组合 123"/>
          <p:cNvGrpSpPr/>
          <p:nvPr/>
        </p:nvGrpSpPr>
        <p:grpSpPr>
          <a:xfrm>
            <a:off x="5405133" y="3246190"/>
            <a:ext cx="1010337" cy="540000"/>
            <a:chOff x="3187283" y="2422702"/>
            <a:chExt cx="1010337" cy="540000"/>
          </a:xfrm>
        </p:grpSpPr>
        <p:sp>
          <p:nvSpPr>
            <p:cNvPr id="111" name="云形标注 110"/>
            <p:cNvSpPr/>
            <p:nvPr/>
          </p:nvSpPr>
          <p:spPr>
            <a:xfrm>
              <a:off x="3225620" y="2422702"/>
              <a:ext cx="972000" cy="540000"/>
            </a:xfrm>
            <a:prstGeom prst="cloudCallout">
              <a:avLst>
                <a:gd name="adj1" fmla="val 1697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2" name="矩形 111"/>
            <p:cNvSpPr/>
            <p:nvPr/>
          </p:nvSpPr>
          <p:spPr>
            <a:xfrm>
              <a:off x="3187283" y="2467494"/>
              <a:ext cx="9589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末动能</a:t>
              </a:r>
            </a:p>
          </p:txBody>
        </p:sp>
      </p:grpSp>
      <p:grpSp>
        <p:nvGrpSpPr>
          <p:cNvPr id="113" name="组合 129"/>
          <p:cNvGrpSpPr/>
          <p:nvPr/>
        </p:nvGrpSpPr>
        <p:grpSpPr>
          <a:xfrm>
            <a:off x="6600926" y="3246190"/>
            <a:ext cx="974336" cy="504000"/>
            <a:chOff x="3187284" y="2422702"/>
            <a:chExt cx="974336" cy="504000"/>
          </a:xfrm>
        </p:grpSpPr>
        <p:sp>
          <p:nvSpPr>
            <p:cNvPr id="114" name="云形标注 113"/>
            <p:cNvSpPr/>
            <p:nvPr/>
          </p:nvSpPr>
          <p:spPr>
            <a:xfrm>
              <a:off x="3225620" y="2422702"/>
              <a:ext cx="936000" cy="504000"/>
            </a:xfrm>
            <a:prstGeom prst="cloudCallout">
              <a:avLst>
                <a:gd name="adj1" fmla="val -17295"/>
                <a:gd name="adj2" fmla="val -9733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5" name="矩形 114"/>
            <p:cNvSpPr/>
            <p:nvPr/>
          </p:nvSpPr>
          <p:spPr>
            <a:xfrm>
              <a:off x="3187284" y="2467494"/>
              <a:ext cx="9589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初动能</a:t>
              </a:r>
            </a:p>
          </p:txBody>
        </p:sp>
      </p:grpSp>
      <p:grpSp>
        <p:nvGrpSpPr>
          <p:cNvPr id="116" name="组合 46"/>
          <p:cNvGrpSpPr/>
          <p:nvPr/>
        </p:nvGrpSpPr>
        <p:grpSpPr>
          <a:xfrm>
            <a:off x="7419172" y="1954446"/>
            <a:ext cx="1724828" cy="612000"/>
            <a:chOff x="3243198" y="2380972"/>
            <a:chExt cx="1724828" cy="612000"/>
          </a:xfrm>
        </p:grpSpPr>
        <p:sp>
          <p:nvSpPr>
            <p:cNvPr id="117" name="云形标注 116"/>
            <p:cNvSpPr/>
            <p:nvPr/>
          </p:nvSpPr>
          <p:spPr>
            <a:xfrm>
              <a:off x="3300006" y="2380972"/>
              <a:ext cx="1584000" cy="612000"/>
            </a:xfrm>
            <a:prstGeom prst="cloudCallout">
              <a:avLst>
                <a:gd name="adj1" fmla="val -40218"/>
                <a:gd name="adj2" fmla="val 7043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3243198" y="2467494"/>
              <a:ext cx="17248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动能改变量</a:t>
              </a:r>
            </a:p>
          </p:txBody>
        </p:sp>
      </p:grpSp>
      <p:sp>
        <p:nvSpPr>
          <p:cNvPr id="119" name="矩形 118"/>
          <p:cNvSpPr/>
          <p:nvPr/>
        </p:nvSpPr>
        <p:spPr>
          <a:xfrm>
            <a:off x="4347538" y="6211148"/>
            <a:ext cx="4582180" cy="504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120" name="矩形 119"/>
          <p:cNvSpPr/>
          <p:nvPr/>
        </p:nvSpPr>
        <p:spPr>
          <a:xfrm>
            <a:off x="4420290" y="6239612"/>
            <a:ext cx="20090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</a:t>
            </a:r>
            <a:r>
              <a:rPr lang="en-US" altLang="zh-CN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&amp;</a:t>
            </a:r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能的关系：</a:t>
            </a:r>
          </a:p>
        </p:txBody>
      </p:sp>
      <p:sp>
        <p:nvSpPr>
          <p:cNvPr id="121" name="矩形 120"/>
          <p:cNvSpPr/>
          <p:nvPr/>
        </p:nvSpPr>
        <p:spPr>
          <a:xfrm>
            <a:off x="6170172" y="6240717"/>
            <a:ext cx="27595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功是能量转化的量度</a:t>
            </a:r>
          </a:p>
        </p:txBody>
      </p:sp>
      <p:sp>
        <p:nvSpPr>
          <p:cNvPr id="122" name="Rectangle 3"/>
          <p:cNvSpPr txBox="1">
            <a:spLocks noRot="1" noChangeArrowheads="1"/>
          </p:cNvSpPr>
          <p:nvPr/>
        </p:nvSpPr>
        <p:spPr>
          <a:xfrm>
            <a:off x="4143372" y="3944716"/>
            <a:ext cx="1428760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做正功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Rectangle 3"/>
          <p:cNvSpPr txBox="1">
            <a:spLocks noRot="1" noChangeArrowheads="1"/>
          </p:cNvSpPr>
          <p:nvPr/>
        </p:nvSpPr>
        <p:spPr>
          <a:xfrm>
            <a:off x="5682350" y="3950838"/>
            <a:ext cx="1007818" cy="4667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124" name="燕尾形箭头 123"/>
          <p:cNvSpPr/>
          <p:nvPr/>
        </p:nvSpPr>
        <p:spPr>
          <a:xfrm>
            <a:off x="5487538" y="407738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Rectangle 3"/>
          <p:cNvSpPr txBox="1">
            <a:spLocks noRot="1" noChangeArrowheads="1"/>
          </p:cNvSpPr>
          <p:nvPr/>
        </p:nvSpPr>
        <p:spPr>
          <a:xfrm>
            <a:off x="6758684" y="3924302"/>
            <a:ext cx="1196732" cy="4612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k1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燕尾形箭头 125"/>
          <p:cNvSpPr/>
          <p:nvPr/>
        </p:nvSpPr>
        <p:spPr>
          <a:xfrm>
            <a:off x="6577708" y="4063550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燕尾形箭头 127"/>
          <p:cNvSpPr/>
          <p:nvPr/>
        </p:nvSpPr>
        <p:spPr>
          <a:xfrm>
            <a:off x="7878234" y="406413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Rectangle 3"/>
          <p:cNvSpPr txBox="1">
            <a:spLocks noRot="1" noChangeArrowheads="1"/>
          </p:cNvSpPr>
          <p:nvPr/>
        </p:nvSpPr>
        <p:spPr>
          <a:xfrm>
            <a:off x="4286248" y="5072074"/>
            <a:ext cx="1877618" cy="4299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Rectangle 3"/>
          <p:cNvSpPr txBox="1">
            <a:spLocks noRot="1" noChangeArrowheads="1"/>
          </p:cNvSpPr>
          <p:nvPr/>
        </p:nvSpPr>
        <p:spPr>
          <a:xfrm>
            <a:off x="5929322" y="5073432"/>
            <a:ext cx="180618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恒力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变力；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Rectangle 3"/>
          <p:cNvSpPr txBox="1">
            <a:spLocks noRot="1" noChangeArrowheads="1"/>
          </p:cNvSpPr>
          <p:nvPr/>
        </p:nvSpPr>
        <p:spPr>
          <a:xfrm>
            <a:off x="5909092" y="5500702"/>
            <a:ext cx="2920616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直线运动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曲线运动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3"/>
          <p:cNvSpPr txBox="1">
            <a:spLocks noRot="1" noChangeArrowheads="1"/>
          </p:cNvSpPr>
          <p:nvPr/>
        </p:nvSpPr>
        <p:spPr>
          <a:xfrm>
            <a:off x="4143372" y="4456348"/>
            <a:ext cx="1428760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做负功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5682350" y="4462470"/>
            <a:ext cx="1007818" cy="4667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141" name="燕尾形箭头 140"/>
          <p:cNvSpPr/>
          <p:nvPr/>
        </p:nvSpPr>
        <p:spPr>
          <a:xfrm>
            <a:off x="5487538" y="4589018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6758684" y="4435934"/>
            <a:ext cx="1196732" cy="4612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燕尾形箭头 142"/>
          <p:cNvSpPr/>
          <p:nvPr/>
        </p:nvSpPr>
        <p:spPr>
          <a:xfrm>
            <a:off x="6577708" y="4575182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5" name="燕尾形箭头 144"/>
          <p:cNvSpPr/>
          <p:nvPr/>
        </p:nvSpPr>
        <p:spPr>
          <a:xfrm>
            <a:off x="7878234" y="457576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8063118" y="3969290"/>
            <a:ext cx="627663" cy="369332"/>
            <a:chOff x="6352849" y="3576814"/>
            <a:chExt cx="627663" cy="369332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352849" y="3576814"/>
              <a:ext cx="62766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v   ,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6527482" y="3683632"/>
              <a:ext cx="152400" cy="216000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8497105" y="3980435"/>
            <a:ext cx="485003" cy="369332"/>
            <a:chOff x="6689027" y="3587959"/>
            <a:chExt cx="485003" cy="369332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6689027" y="3587959"/>
              <a:ext cx="47626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7021630" y="3667069"/>
              <a:ext cx="152400" cy="216000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8100392" y="4509120"/>
            <a:ext cx="492499" cy="377475"/>
            <a:chOff x="6587364" y="2758786"/>
            <a:chExt cx="492499" cy="377475"/>
          </a:xfrm>
        </p:grpSpPr>
        <p:sp>
          <p:nvSpPr>
            <p:cNvPr id="64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6805012" y="2848261"/>
              <a:ext cx="79828" cy="2880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6587364" y="2758786"/>
              <a:ext cx="4924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8501013" y="4509120"/>
            <a:ext cx="449499" cy="369332"/>
            <a:chOff x="7163429" y="2762456"/>
            <a:chExt cx="449499" cy="369332"/>
          </a:xfrm>
        </p:grpSpPr>
        <p:sp>
          <p:nvSpPr>
            <p:cNvPr id="67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7533100" y="2833459"/>
              <a:ext cx="79828" cy="2880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7163429" y="2762456"/>
              <a:ext cx="4287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i="1" dirty="0" err="1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i="1" baseline="-25000" dirty="0" err="1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27C9321-3C9C-4E12-9810-0ECA1EB07B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31813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3|19.7|22|17|4.3|31.3|19|2.9|16.4|111.4|13.2|19.8|5.8|26.5|22.3|37.7|2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13.1|44.3|16.3|6.2|18.8|20.7|2.8|31.6|27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6|2.2|164.4|0.2|0.4|0.2|0.5|0.2|3.3|4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1.6|1.3|2.6|2.6|5.9|21.3|0.7|1.1|13.2|22|8|1.1|1.1|2.2|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0.2|2.5|5.7|6.4|1.4|42.4|20|2.8|16.2|8.9|1.5|4.3|5.1|38.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5648</TotalTime>
  <Words>475</Words>
  <Application>Microsoft Office PowerPoint</Application>
  <PresentationFormat>全屏显示(4:3)</PresentationFormat>
  <Paragraphs>123</Paragraphs>
  <Slides>8</Slides>
  <Notes>6</Notes>
  <HiddenSlides>0</HiddenSlides>
  <MMClips>8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动能定理 (Work-Energy Theorem)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319</cp:revision>
  <dcterms:created xsi:type="dcterms:W3CDTF">2014-10-19T02:03:18Z</dcterms:created>
  <dcterms:modified xsi:type="dcterms:W3CDTF">2019-05-03T03:02:47Z</dcterms:modified>
</cp:coreProperties>
</file>