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10T05:24:14.56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5-10T05:24:14.563"/>
    </inkml:context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7634">
    <iact:property name="dataType"/>
    <iact:actionData xml:id="d0">
      <inkml:trace xmlns:inkml="http://www.w3.org/2003/InkML" xml:id="stk0" contextRef="#ctx0" brushRef="#br0">13617 6844 24575 0,'26'-57'0'4,"-16"13"0"0,-2-9 0 0,-5-4 0 0,-2 8 0 0,-3-2 0 0,-1-3 0 0,-4-4 0 0,-3-2-975 1,0 9 1-1,-3-4 0 0,-3-2 0 0,-1-2-1 0,-1-2 1 0,-1 1 0 0,-1 1 0 0,1 2 0 1,0 4 974-1,-4-13 0 0,0 4 0 0,0 2 0 0,-2 0 0 0,-2 1 0 0,-4 0 0 0,0 0 0 1,-4-2 0-1,-1-1 0 0,-3 1 0 0,-1 6 0 0,-1 7 0 0,-1 10 178 0,-13 4 1 0,-4 14-1 1,0 5 1-1,0 3-179 0,2-1 0 0,1 4 0 0,-1 2 0 0,-1 4 0 0,0 3 0 0,-2 3 0 1,1 4 0-1,1 4 0 0,1 5 0 0,1 4 0 0,1 4 0 0,1 5 0 0,9-1 0 0,2 3 0 1,0 4 0-1,2 4 0 0,1 6 0 0,5 3 0 0,0 7 0 0,1 5 0 0,2 3 0 0,2 0 0 1,1-1 0-1,2-3 0 0,3-4 0 0,2-2 0 0,2-1 0 0,2 1 0 0,0 1 0 0,0 3-6 1,0 2 0-1,-2 3 1 0,0 3-1 0,2-1 1 0,3-1-1 0,5-4 1 0,7-5 5 0,6 6 0 1,6-5 0-1,7-4 0 0,8-3 0 0,8 1 0 0,8-3 0 0,9-4 0 0,10-4 0 0,-11-14 0 1,8-3 0-1,6-1 0 0,4-3 0 0,4-1 0 0,0-1 0 0,0-2 0 0,-2-1 0 0,-3-1 0 1,-1 0 0-1,-1-3 0 0,-2-1 0 0,1-1 0 0,0-2 0 0,1 0 0 0,2 0 0 0,2-1-277 1,-7 0 1-1,4 1 0 0,1-1 0 0,3 0 0 0,-1 0 0 0,1-1 0 0,-1-2 0 0,-2 0 0 1,-2-2 0-1,-3-2 0 0,-4-2 276 0,15-6 0 0,-4-3 0 0,-4-2 0 0,-3-3 0 0,-2-1 0 1,-1-2 0-1,2-2 0 0,-2-2 0 0,-2-2 0 0,-4-1 0 0,-4-2 602 0,0-5 1 0,-4-1 0 1,-4-2 0-1,-3 0-603 0,3-8 0 0,-4 0 0 0,-7 3 0 0,-7 6 0 0,-5 3 0 0,4-17 0 1</inkml:trace>
    </iact:actionData>
  </iact:action>
  <iact:action type="add" startTime="193365">
    <iact:property name="dataType"/>
    <iact:actionData xml:id="d1">
      <inkml:trace xmlns:inkml="http://www.w3.org/2003/InkML" xml:id="stk1" contextRef="#ctx0" brushRef="#br0">11383 5903 24575 0,'0'55'0'4,"6"-8"0"0,4 10 0 1,5 7 0-1,0-14 0 1,2 3 0-1,2 4 0 0,3 3 0 1,2 4 0-1,2 2-820 1,-6-17 1-1,2 4 0 0,1 3 0 1,2 2 0-1,0 1-1 1,2 1 1-1,-1 0 0 0,1 1 0 1,0-2 0-1,0 0 0 1,-1-3-1-1,0-2 654 1,2 7 1-1,0-2-1 0,0-2 1 1,0 0-1-1,0-2 1 1,1 1-1-1,0 0 1 0,0 1-1 1,2 0 166-1,1 1 0 1,1 4 0-1,1 1 0 0,0 0 0 1,1 1 0-1,0-3 0 1,0-3 0-1,-1-3 0 1,-2-6 0-1,-1-7 539 0,12 10 1 1,-3-9 0-1,1-6 0 1,-1-4-540-1,7 2 0 0,0-5 0 1,1-17 0-1,1-23 0 1,2-17 0-1,-2-9 0 0,-14 4 0 1,-1-6 0-1,-1-5 0 1,-1-4 0-1,-2-5-282 0,-5 5 0 1,-2-4 0-1,-1-4 0 1,0-3 0-1,-2-2 0 1,0-1 0-1,-1 0 0 0,0 0 282 1,-1 0 0-1,-1-1 0 1,0-1 0-1,-1-1 0 0,0 0 0 1,-2-2 0-1,-1 0 0 1,-1-1 0-1,-2-1-273 0,-2 9 0 1,-1-2 0-1,0-1 0 1,-2 0 0-1,-1-1 1 1,0 0-1-1,-2-1 0 0,0 1 0 1,-2 0 0-1,0 1 0 1,-2 0 273-1,-1-5 0 0,-1 0 0 1,-2 0 0-1,0 0 0 1,-2 1 0-1,-1 0 0 0,-1 0 0 1,-1 1 0-1,-2 1 0 1,-1 0 0-1,0 5 0 0,-2-1 0 1,-1 1 0-1,-1 1 0 1,-2 0 0-1,0 1 0 1,-1 1 0-1,0 1 0 0,-1 0 0 1,0 3 181-1,-2-6 1 1,-2 0 0-1,-1 2 0 0,0 1 0 1,-1 2-1-1,0 1 1 1,-1 3 0-1,-1 1-182 0,-5-4 0 1,-2 1 0-1,-1 3 0 1,0 3 0-1,1 3 0 1,0 3 49-1,-5-2 1 0,0 5-1 1,1 4 1-1,1 5-50 1,-15-2 0-1,3 11 1729 0,10 12 0 1,6 12-1729-1,-1 41 2766 1,24-17 1-1,3 3-2767 0,3 2 0 1,3 0 860-1,4 23 1 1,0-32-1-1,0-5 1 1</inkml:trace>
    </iact:actionData>
  </iact:action>
  <iact:action type="remove" startTime="195971">
    <iact:property name="style" value="instant"/>
    <iact:actionData xml:id="d2" ref="#d0"/>
    <iact:actionData xml:id="d3">
      <inkml:trace xmlns:inkml="http://www.w3.org/2003/InkML" xml:id="stk2" contextRef="#ctx0" brushRef="#br0">13617 6844 24575 0,'26'-57'0'4,"-16"13"0"0,-2-9 0 0,-5-4 0 0,-2 8 0 0,-3-2 0 0,-1-3 0 0,-4-4 0 0,-3-2-975 1,0 9 1-1,-3-4 0 0,-3-2 0 0,-1-2-1 0,-1-2 1 0,-1 1 0 0,-1 1 0 0,1 2 0 1,0 4 974-1,-4-13 0 0,0 4 0 0,0 2 0 0,-2 0 0 0,-2 1 0 0,-4 0 0 0,0 0 0 1,-4-2 0-1,-1-1 0 0,-3 1 0 0,-1 6 0 0,-1 7 0 0,-1 10 178 0,-13 4 1 0,-4 14-1 1,0 5 1-1,0 3-179 0,2-1 0 0,1 4 0 0,-1 2 0 0,-1 4 0 0,0 3 0 0,-2 3 0 1,1 4 0-1,1 4 0 0,1 5 0 0,1 4 0 0,1 4 0 0,1 5 0 0,9-1 0 0,2 3 0 1,0 4 0-1,2 4 0 0,1 6 0 0,5 3 0 0,0 7 0 0,1 5 0 0,2 3 0 0,2 0 0 1,1-1 0-1,2-3 0 0,3-4 0 0,2-2 0 0,2-1 0 0,2 1 0 0,0 1 0 0,0 3-6 1,0 2 0-1,-2 3 1 0,0 3-1 0,2-1 1 0,3-1-1 0,5-4 1 0,7-5 5 0,6 6 0 1,6-5 0-1,7-4 0 0,8-3 0 0,8 1 0 0,8-3 0 0,9-4 0 0,10-4 0 0,-11-14 0 1,8-3 0-1,6-1 0 0,4-3 0 0,4-1 0 0,0-1 0 0,0-2 0 0,-2-1 0 0,-3-1 0 1,-1 0 0-1,-1-3 0 0,-2-1 0 0,1-1 0 0,0-2 0 0,1 0 0 0,2 0 0 0,2-1-277 1,-7 0 1-1,4 1 0 0,1-1 0 0,3 0 0 0,-1 0 0 0,1-1 0 0,-1-2 0 0,-2 0 0 1,-2-2 0-1,-3-2 0 0,-4-2 276 0,15-6 0 0,-4-3 0 0,-4-2 0 0,-3-3 0 0,-2-1 0 1,-1-2 0-1,2-2 0 0,-2-2 0 0,-2-2 0 0,-4-1 0 0,-4-2 602 0,0-5 1 0,-4-1 0 1,-4-2 0-1,-3 0-603 0,3-8 0 0,-4 0 0 0,-7 3 0 0,-7 6 0 0,-5 3 0 0,4-17 0 1</inkml:trace>
    </iact:actionData>
  </iact:action>
  <iact:action type="remove" startTime="196010">
    <iact:property name="style" value="instant"/>
    <iact:actionData xml:id="d4" ref="#d1"/>
    <iact:actionData xml:id="d5">
      <inkml:trace xmlns:inkml="http://www.w3.org/2003/InkML" xml:id="stk3" contextRef="#ctx0" brushRef="#br0">11383 5903 24575 0,'0'55'0'4,"6"-8"0"0,4 10 0 1,5 7 0-1,0-14 0 1,2 3 0-1,2 4 0 0,3 3 0 1,2 4 0-1,2 2-820 1,-6-17 1-1,2 4 0 0,1 3 0 1,2 2 0-1,0 1-1 1,2 1 1-1,-1 0 0 0,1 1 0 1,0-2 0-1,0 0 0 1,-1-3-1-1,0-2 654 1,2 7 1-1,0-2-1 0,0-2 1 1,0 0-1-1,0-2 1 1,1 1-1-1,0 0 1 0,0 1-1 1,2 0 166-1,1 1 0 1,1 4 0-1,1 1 0 0,0 0 0 1,1 1 0-1,0-3 0 1,0-3 0-1,-1-3 0 1,-2-6 0-1,-1-7 539 0,12 10 1 1,-3-9 0-1,1-6 0 1,-1-4-540-1,7 2 0 0,0-5 0 1,1-17 0-1,1-23 0 1,2-17 0-1,-2-9 0 0,-14 4 0 1,-1-6 0-1,-1-5 0 1,-1-4 0-1,-2-5-282 0,-5 5 0 1,-2-4 0-1,-1-4 0 1,0-3 0-1,-2-2 0 1,0-1 0-1,-1 0 0 0,0 0 282 1,-1 0 0-1,-1-1 0 1,0-1 0-1,-1-1 0 0,0 0 0 1,-2-2 0-1,-1 0 0 1,-1-1 0-1,-2-1-273 0,-2 9 0 1,-1-2 0-1,0-1 0 1,-2 0 0-1,-1-1 1 1,0 0-1-1,-2-1 0 0,0 1 0 1,-2 0 0-1,0 1 0 1,-2 0 273-1,-1-5 0 0,-1 0 0 1,-2 0 0-1,0 0 0 1,-2 1 0-1,-1 0 0 0,-1 0 0 1,-1 1 0-1,-2 1 0 1,-1 0 0-1,0 5 0 0,-2-1 0 1,-1 1 0-1,-1 1 0 1,-2 0 0-1,0 1 0 1,-1 1 0-1,0 1 0 0,-1 0 0 1,0 3 181-1,-2-6 1 1,-2 0 0-1,-1 2 0 0,0 1 0 1,-1 2-1-1,0 1 1 1,-1 3 0-1,-1 1-182 0,-5-4 0 1,-2 1 0-1,-1 3 0 1,0 3 0-1,1 3 0 1,0 3 49-1,-5-2 1 0,0 5-1 1,1 4 1-1,1 5-50 1,-15-2 0-1,3 11 1729 0,10 12 0 1,6 12-1729-1,-1 41 2766 1,24-17 1-1,3 3-2767 0,3 2 0 1,3 0 860-1,4 23 1 1,0-32-1-1,0-5 1 1</inkml:trace>
    </iact:actionData>
  </iact:action>
  <iact:action type="add" startTime="195782">
    <iact:property name="dataType" value="strokeEraser"/>
    <iact:actionData xml:id="d6">
      <inkml:trace xmlns:inkml="http://www.w3.org/2003/InkML" xml:id="stk4" contextRef="#ctx1" brushRef="#br1">12441 5527 0,'0'0'19,"0"164"1,0 448 0,0 399 0,94-70 0,-47-306 0,-47-188 0,24-235 0,-24-165 0,0-47 0,94-377 0,-47-587 0,0-330 0,-23 307 0,-48 399 0,-117 141 0,-71 282 0,-23 212-1,23 188 1,48 142 0,70 164 0,70 0 0,95-47 0,93-165 0,95-71 0,23-187 0,-23-71 0,70-235 0,-94-259 0,-140 24 0,-48 140 0,-47 119 0,-47 140 0,47 71 0</inkml:trace>
    </iact:actionData>
  </iact:action>
  <iact:action type="add" startTime="200931">
    <iact:property name="dataType"/>
    <iact:actionData xml:id="d7">
      <inkml:trace xmlns:inkml="http://www.w3.org/2003/InkML" xml:id="stk5" contextRef="#ctx0" brushRef="#br0">12371 12442 8191 0,'-47'0'0'6,"11"0"0"1,-12 0 0-1,-11 0 0 1,-6 0 0-1,-4 0 0 1,-1 0 0 0,2 0 0-1,4 0 0 1,4 0 0-1,0 0 0 1,0 0 0 0,0 0 0-1,-1 0 0 1,-2 0 0-1,-1 0 0 1,-4 0 0 0,8 0 0-1,-2 0 0 1,-3 0 0-1,-2 0 0 1,0 0 0 0,-2 0 0-1,0 0 0 1,1 0 0-1,0 0 0 1,2 0 0 0,2 0 0-1,2 0 0 1,-5 0 0-1,0 0 0 1,1 0 0-1,2 0 0 1,0 0 0 0,2 0 0-1,1 0 0 1,1 0 0-1,2 0 372 1,-5 0 1 0,3 0 0-1,0 0-1 1,3 0 1-1,0 0 0 1,1 0-1 0,1 0-372-1,-11 0 0 1,1 0 0-1,1 0 0 1,3 0 0 0,4 0 717-1,0 0 0 1,3 0 0-1,3 0 0 1,6 0-717 0,-8 0 0-1,7 0 501 1,-20 0 0-1,56 0 0 1,10 0 0 0</inkml:trace>
    </iact:actionData>
  </iact:action>
  <iact:action type="remove" startTime="203058">
    <iact:property name="style" value="instant"/>
    <iact:actionData xml:id="d8" ref="#d7"/>
    <iact:actionData xml:id="d9">
      <inkml:trace xmlns:inkml="http://www.w3.org/2003/InkML" xml:id="stk6" contextRef="#ctx0" brushRef="#br0">12371 12442 8191 0,'-47'0'0'6,"11"0"0"1,-12 0 0-1,-11 0 0 1,-6 0 0-1,-4 0 0 1,-1 0 0 0,2 0 0-1,4 0 0 1,4 0 0-1,0 0 0 1,0 0 0 0,0 0 0-1,-1 0 0 1,-2 0 0-1,-1 0 0 1,-4 0 0 0,8 0 0-1,-2 0 0 1,-3 0 0-1,-2 0 0 1,0 0 0 0,-2 0 0-1,0 0 0 1,1 0 0-1,0 0 0 1,2 0 0 0,2 0 0-1,2 0 0 1,-5 0 0-1,0 0 0 1,1 0 0-1,2 0 0 1,0 0 0 0,2 0 0-1,1 0 0 1,1 0 0-1,2 0 372 1,-5 0 1 0,3 0 0-1,0 0-1 1,3 0 1-1,0 0 0 1,1 0-1 0,1 0-372-1,-11 0 0 1,1 0 0-1,1 0 0 1,3 0 0 0,4 0 717-1,0 0 0 1,3 0 0-1,3 0 0 1,6 0-717 0,-8 0 0-1,7 0 501 1,-20 0 0-1,56 0 0 1,10 0 0 0</inkml:trace>
    </iact:actionData>
  </iact:action>
  <iact:action type="add" startTime="202905">
    <iact:property name="dataType" value="strokeEraser"/>
    <iact:actionData xml:id="d10">
      <inkml:trace xmlns:inkml="http://www.w3.org/2003/InkML" xml:id="stk7" contextRef="#ctx1" brushRef="#br1">12089 12535 0,'0'-47'24,"0"47"1,-189 0 0,-257 0 0,-260 0-1,0 0 1,165 0 0,165 0 0,165 0 0,140 0-1,71 0 1,47 0 0,118 0 0,164 0 0,71 47-1,23 24 1,-47-24 0,-164 0 0,-94 0 0,-71-47-1,0 0 1,-94 0 0,47 0 0,0 0 0</inkml:trace>
    </iact:actionData>
  </iact:action>
  <iact:action type="add" startTime="216326">
    <iact:property name="dataType"/>
    <iact:actionData xml:id="d11">
      <inkml:trace xmlns:inkml="http://www.w3.org/2003/InkML" xml:id="stk8" contextRef="#ctx0" brushRef="#br0">17145 11501 24575 0,'0'0'0'116</inkml:trace>
    </iact:actionData>
  </iact:action>
  <iact:action type="add" startTime="376753">
    <iact:property name="dataType"/>
    <iact:actionData xml:id="d12">
      <inkml:trace xmlns:inkml="http://www.w3.org/2003/InkML" xml:id="stk9" contextRef="#ctx0" brushRef="#br2">4727 6844 24575 0,'-51'0'0'22,"0"0"0"0,-7 0 0 0,-4 0 0 0,12 0 0 0,-2 0 0 0,0 0 0 0,3 0 0 0,0 0 0 0,3 0 0 0,-10 0 0 0,5 0 0 0,-6 0 0 0,15 0 0 0,57 0 0 0,-30 0 0 0,57 0 0 0,-16 0 0 0,31 0 0 0,-28 0 0 0,23 0 0 0,-26 0 0 0,21 0 0 0,-20 0 0 0,-7 0 0 0,-20 0 0 0,11 0 0 0,12 0 0 0,-7 0 0 0,26 0 0 0,-16 0 0 0,31 0 0 0,-7 0 0 0,8 0 0 0,-32 0 0 0,5 0 0 0,-28 0 0 0,7 0 0 0</inkml:trace>
    </iact:actionData>
  </iact:action>
  <iact:action type="add" startTime="378611">
    <iact:property name="dataType"/>
    <iact:actionData xml:id="d13">
      <inkml:trace xmlns:inkml="http://www.w3.org/2003/InkML" xml:id="stk10" contextRef="#ctx0" brushRef="#br2">9337 7056 24575 0,'48'0'0'28,"0"0"0"0,0 0 0 0,2 0 0 0,1 0 0 0,-3 0 0 0,3 0 0 0,-3 0 0 1,-1 0 0-1,-3 0 0 0,14 0 0 0,-11 0 0 0,-21 0 0 0,5 0 0 0,-39 0 0 0,16 0 0 1,-39 0 0-1,5 0 0 0,0 0 0 0,-16 0 0 0,37 0 0 0,-37 0 0 0,37 0 0 0,-16 0 0 1</inkml:trace>
    </iact:actionData>
  </iact:action>
  <iact:action type="add" startTime="393307">
    <iact:property name="dataType"/>
    <iact:actionData xml:id="d14">
      <inkml:trace xmlns:inkml="http://www.w3.org/2003/InkML" xml:id="stk11" contextRef="#ctx0" brushRef="#br2">16980 8890 24575 0,'0'0'0'111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C18A-9EB9-D54A-8D5C-7DA3BE18CF98}" type="datetimeFigureOut">
              <a:rPr kumimoji="1" lang="zh-CN" altLang="en-US" smtClean="0"/>
              <a:t>2022/5/7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F6F9C-570C-854C-AEFB-E8C6DF67101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455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6F9C-570C-854C-AEFB-E8C6DF671014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469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6F9C-570C-854C-AEFB-E8C6DF67101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864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25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microsoft.com/office/2011/relationships/inkAction" Target="../ink/inkAction1.xml"/><Relationship Id="rId3" Type="http://schemas.openxmlformats.org/officeDocument/2006/relationships/audio" Target="../media/media2.m4a"/><Relationship Id="rId7" Type="http://schemas.openxmlformats.org/officeDocument/2006/relationships/image" Target="../media/image7.tiff"/><Relationship Id="rId12" Type="http://schemas.openxmlformats.org/officeDocument/2006/relationships/image" Target="../media/image110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6.png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tiff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4a"/><Relationship Id="rId7" Type="http://schemas.openxmlformats.org/officeDocument/2006/relationships/image" Target="../media/image18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idu.com/link?url=1eJrzM7PNCcBD4ljnsWn1RKxm4G99toa7kAl_c4FqA-lM5k1tgkY32UuyLi27FVCftFVn-zuBxg8-1-ndHagSNRz8ZyVKWHSKd5OWLTpcolwsObhNDv5uuR1p7LwpU5pOx4OsEYwBHCg_52vtsmjeY-UNJ-yIfjk6CMvauBKLTbvp034Saogmsm1BoTy761IvdsKKXxLLN776_rtXBCjyiDoMFj5DnRQXsca5qoweqwTHpFodxHI-52FosmLoI9F8_m4ANErfBaBPrijz-Z_RwQDs22Dfi8iBMv5Tq6VVAxOgs0YLWLCOG6DlbiBIiXJfsV1RjG40i27NE_SX2SKWDwy5GpvIHYC4buoWTSniaNaDgmF4ww78qlOfQW-Cb2C6Z6QezbtTXstQsA61XVLVvjK3Hct-QdgMSFDo7u_JI9R5G4g9DLYPYe0tylAwjC0tih7atmt6Lhp-V6pd5ImWN_w9Ek1OS_S_VpmpF50gC5WU2uNbDqku2lVdc3M3W1EzPMpyA0uCGxJin7sQknaKegx3CXdCdqid-eUQ0bYwYkOP_SIh_Xlf2PnPGE-Os2dJcRpP1klW5loOYJOEnDchObRcJGHPDVeeSqjqIFaLo0I6G1aA39b5fWtczIc_ocZjEoRkOuPZFY5U8eO_UiS3_&amp;wd=&amp;eqid=c408a4950016e1cb0000000360ebcf76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F2F800-BAA5-AE46-BE79-9E3377922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10334680" cy="3329581"/>
          </a:xfrm>
        </p:spPr>
        <p:txBody>
          <a:bodyPr/>
          <a:lstStyle/>
          <a:p>
            <a:r>
              <a:rPr kumimoji="1" lang="zh-CN" altLang="en-US" dirty="0"/>
              <a:t>第一节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物理化学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E46C3D-FB0D-4A42-800B-CAC2293E1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C57E54A-71F8-774E-82BD-1218FFD35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31"/>
    </mc:Choice>
    <mc:Fallback xmlns="">
      <p:transition spd="slow" advTm="6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3117CB-8919-CB44-9DCA-341FE5AE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Practice 2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AE8E311-AEFF-2842-A015-9AC4817557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3299" y="1331259"/>
                <a:ext cx="8946541" cy="4195481"/>
              </a:xfrm>
            </p:spPr>
            <p:txBody>
              <a:bodyPr/>
              <a:lstStyle/>
              <a:p>
                <a:r>
                  <a:rPr lang="en" altLang="zh-CN" dirty="0"/>
                  <a:t>The wavelength range for infrared radiation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" altLang="zh-CN" dirty="0"/>
                  <a:t>m, while that of ultraviolet radiation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" altLang="zh-CN" dirty="0"/>
                  <a:t> m. Which type of radiation has more energy, and why? </a:t>
                </a:r>
              </a:p>
              <a:p>
                <a:r>
                  <a:rPr lang="en" altLang="zh-CN" dirty="0"/>
                  <a:t>(A)  Ultraviolet, because it has a higher frequency </a:t>
                </a:r>
              </a:p>
              <a:p>
                <a:r>
                  <a:rPr lang="en" altLang="zh-CN" dirty="0"/>
                  <a:t>(B)  Ultraviolet, because it has a longer wavelength </a:t>
                </a:r>
              </a:p>
              <a:p>
                <a:r>
                  <a:rPr lang="en" altLang="zh-CN" dirty="0"/>
                  <a:t>(C)  Infrared, because it has a lower frequency </a:t>
                </a:r>
              </a:p>
              <a:p>
                <a:r>
                  <a:rPr lang="en" altLang="zh-CN" dirty="0"/>
                  <a:t>(D)  Infrared, because it has a shorter wavelength 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AE8E311-AEFF-2842-A015-9AC4817557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3299" y="1331259"/>
                <a:ext cx="8946541" cy="4195481"/>
              </a:xfrm>
              <a:blipFill>
                <a:blip r:embed="rId5"/>
                <a:stretch>
                  <a:fillRect l="-426" t="-6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A86D637D-88DC-8A47-847C-0D403957FEBE}"/>
              </a:ext>
            </a:extLst>
          </p:cNvPr>
          <p:cNvSpPr/>
          <p:nvPr/>
        </p:nvSpPr>
        <p:spPr>
          <a:xfrm>
            <a:off x="1003299" y="4271962"/>
            <a:ext cx="9404722" cy="23002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Answer: A</a:t>
            </a:r>
          </a:p>
          <a:p>
            <a:pPr algn="ctr"/>
            <a:r>
              <a:rPr kumimoji="1" lang="en-US" altLang="zh-CN" dirty="0"/>
              <a:t>Explanation: </a:t>
            </a:r>
            <a:r>
              <a:rPr kumimoji="1" lang="zh-CN" altLang="en-US" dirty="0"/>
              <a:t>根据</a:t>
            </a:r>
            <a:r>
              <a:rPr lang="en" altLang="zh-CN" i="1" dirty="0"/>
              <a:t>E </a:t>
            </a:r>
            <a:r>
              <a:rPr lang="en" altLang="zh-CN" dirty="0"/>
              <a:t>= </a:t>
            </a:r>
            <a:r>
              <a:rPr lang="en" altLang="zh-CN" i="1" dirty="0" err="1"/>
              <a:t>hv</a:t>
            </a:r>
            <a:r>
              <a:rPr lang="en" altLang="zh-CN" i="1" dirty="0"/>
              <a:t> </a:t>
            </a:r>
            <a:r>
              <a:rPr lang="zh-CN" altLang="en-US" i="1" dirty="0"/>
              <a:t>，可以推断出频率越高的光的能量越高</a:t>
            </a:r>
            <a:endParaRPr lang="en-US" altLang="zh-CN" i="1" dirty="0"/>
          </a:p>
          <a:p>
            <a:pPr algn="ctr"/>
            <a:r>
              <a:rPr lang="zh-CN" altLang="en-US" i="1" dirty="0"/>
              <a:t>而根据</a:t>
            </a:r>
            <a:r>
              <a:rPr lang="en" altLang="zh-CN" i="1" dirty="0"/>
              <a:t>c </a:t>
            </a:r>
            <a:r>
              <a:rPr lang="en" altLang="zh-CN" dirty="0"/>
              <a:t>= </a:t>
            </a:r>
            <a:r>
              <a:rPr lang="en" altLang="zh-CN" i="1" dirty="0"/>
              <a:t>v</a:t>
            </a:r>
            <a:r>
              <a:rPr lang="el-GR" altLang="zh-CN" dirty="0"/>
              <a:t>λ </a:t>
            </a:r>
            <a:r>
              <a:rPr lang="zh-CN" altLang="en-US" dirty="0"/>
              <a:t>，可以推断出波长越短的光，频率越高，因此能量越高</a:t>
            </a:r>
            <a:endParaRPr lang="en-US" altLang="zh-CN" dirty="0"/>
          </a:p>
          <a:p>
            <a:pPr algn="ctr"/>
            <a:r>
              <a:rPr lang="zh-CN" altLang="en-US" dirty="0"/>
              <a:t>因为紫外线的波长比红外线小，所以紫外线的能量大。排除</a:t>
            </a:r>
            <a:r>
              <a:rPr lang="en-US" altLang="zh-CN" dirty="0"/>
              <a:t>CD</a:t>
            </a:r>
            <a:r>
              <a:rPr lang="zh-CN" altLang="en-US" dirty="0"/>
              <a:t>选项。</a:t>
            </a:r>
            <a:r>
              <a:rPr lang="en-US" altLang="zh-CN" dirty="0"/>
              <a:t>B</a:t>
            </a:r>
            <a:r>
              <a:rPr lang="zh-CN" altLang="en-US"/>
              <a:t>选项与题干冲突</a:t>
            </a:r>
            <a:endParaRPr lang="el-GR" altLang="zh-CN" dirty="0"/>
          </a:p>
          <a:p>
            <a:pPr algn="ctr"/>
            <a:endParaRPr lang="en" altLang="zh-CN" dirty="0"/>
          </a:p>
          <a:p>
            <a:pPr algn="ctr"/>
            <a:endParaRPr kumimoji="1" lang="en-US" altLang="zh-CN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41FF69A8-1D26-194D-9438-3D156D014E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5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83"/>
    </mc:Choice>
    <mc:Fallback xmlns="">
      <p:transition spd="slow" advTm="13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11DDC52-57C8-704B-9A1B-AFA2ADA5C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4" y="501167"/>
            <a:ext cx="6529162" cy="162232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电磁辐射</a:t>
            </a:r>
            <a:r>
              <a:rPr kumimoji="1" lang="en-US" altLang="zh-CN" sz="3600" dirty="0">
                <a:solidFill>
                  <a:srgbClr val="EBEBEB"/>
                </a:solidFill>
              </a:rPr>
              <a:t>—electromagnetic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radiation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图片 5" descr="太阳下的花&#10;&#10;中度可信度描述已自动生成">
            <a:extLst>
              <a:ext uri="{FF2B5EF4-FFF2-40B4-BE49-F238E27FC236}">
                <a16:creationId xmlns:a16="http://schemas.microsoft.com/office/drawing/2014/main" id="{39F38D46-C8D3-A54B-A0A1-2FAAB1D691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896"/>
          <a:stretch/>
        </p:blipFill>
        <p:spPr>
          <a:xfrm>
            <a:off x="7220078" y="10"/>
            <a:ext cx="4971922" cy="2285990"/>
          </a:xfrm>
          <a:custGeom>
            <a:avLst/>
            <a:gdLst/>
            <a:ahLst/>
            <a:cxnLst/>
            <a:rect l="l" t="t" r="r" b="b"/>
            <a:pathLst>
              <a:path w="4971922" h="2286000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71922" y="1"/>
                </a:lnTo>
                <a:lnTo>
                  <a:pt x="4971922" y="2286000"/>
                </a:lnTo>
                <a:lnTo>
                  <a:pt x="232518" y="2286000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71E176-7019-B547-AE38-5565B9A5F4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914" r="1" b="15009"/>
          <a:stretch/>
        </p:blipFill>
        <p:spPr>
          <a:xfrm>
            <a:off x="7437114" y="2286000"/>
            <a:ext cx="4754886" cy="2286000"/>
          </a:xfrm>
          <a:custGeom>
            <a:avLst/>
            <a:gdLst/>
            <a:ahLst/>
            <a:cxnLst/>
            <a:rect l="l" t="t" r="r" b="b"/>
            <a:pathLst>
              <a:path w="4754886" h="2286000">
                <a:moveTo>
                  <a:pt x="15482" y="0"/>
                </a:moveTo>
                <a:lnTo>
                  <a:pt x="4754886" y="0"/>
                </a:lnTo>
                <a:lnTo>
                  <a:pt x="4754886" y="2286000"/>
                </a:lnTo>
                <a:lnTo>
                  <a:pt x="0" y="2286000"/>
                </a:lnTo>
                <a:lnTo>
                  <a:pt x="8036" y="2135352"/>
                </a:lnTo>
                <a:lnTo>
                  <a:pt x="12742" y="2007793"/>
                </a:lnTo>
                <a:lnTo>
                  <a:pt x="17953" y="1877492"/>
                </a:lnTo>
                <a:lnTo>
                  <a:pt x="22827" y="1745133"/>
                </a:lnTo>
                <a:lnTo>
                  <a:pt x="26021" y="1612087"/>
                </a:lnTo>
                <a:lnTo>
                  <a:pt x="28879" y="1476299"/>
                </a:lnTo>
                <a:lnTo>
                  <a:pt x="31904" y="1339139"/>
                </a:lnTo>
                <a:lnTo>
                  <a:pt x="33921" y="1199236"/>
                </a:lnTo>
                <a:lnTo>
                  <a:pt x="33921" y="1057961"/>
                </a:lnTo>
                <a:lnTo>
                  <a:pt x="34930" y="915315"/>
                </a:lnTo>
                <a:lnTo>
                  <a:pt x="33921" y="771297"/>
                </a:lnTo>
                <a:lnTo>
                  <a:pt x="31904" y="625221"/>
                </a:lnTo>
                <a:lnTo>
                  <a:pt x="30055" y="479146"/>
                </a:lnTo>
                <a:lnTo>
                  <a:pt x="26021" y="331013"/>
                </a:lnTo>
                <a:lnTo>
                  <a:pt x="21819" y="181509"/>
                </a:lnTo>
                <a:lnTo>
                  <a:pt x="16944" y="32004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00BACE-45A5-DD41-8D16-00A08E57BF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412" b="18424"/>
          <a:stretch/>
        </p:blipFill>
        <p:spPr>
          <a:xfrm>
            <a:off x="7218902" y="4572000"/>
            <a:ext cx="4973099" cy="2286000"/>
          </a:xfrm>
          <a:custGeom>
            <a:avLst/>
            <a:gdLst/>
            <a:ahLst/>
            <a:cxnLst/>
            <a:rect l="l" t="t" r="r" b="b"/>
            <a:pathLst>
              <a:path w="4973099" h="2286000">
                <a:moveTo>
                  <a:pt x="218212" y="0"/>
                </a:moveTo>
                <a:lnTo>
                  <a:pt x="4973099" y="0"/>
                </a:lnTo>
                <a:lnTo>
                  <a:pt x="4973099" y="2286000"/>
                </a:lnTo>
                <a:lnTo>
                  <a:pt x="897889" y="2286000"/>
                </a:lnTo>
                <a:lnTo>
                  <a:pt x="0" y="2286000"/>
                </a:lnTo>
                <a:lnTo>
                  <a:pt x="5883" y="2245538"/>
                </a:lnTo>
                <a:lnTo>
                  <a:pt x="23197" y="2126894"/>
                </a:lnTo>
                <a:lnTo>
                  <a:pt x="35299" y="2040483"/>
                </a:lnTo>
                <a:lnTo>
                  <a:pt x="48074" y="1937613"/>
                </a:lnTo>
                <a:lnTo>
                  <a:pt x="63370" y="1815541"/>
                </a:lnTo>
                <a:lnTo>
                  <a:pt x="79507" y="1680438"/>
                </a:lnTo>
                <a:lnTo>
                  <a:pt x="96484" y="1528191"/>
                </a:lnTo>
                <a:lnTo>
                  <a:pt x="114469" y="1362227"/>
                </a:lnTo>
                <a:lnTo>
                  <a:pt x="132455" y="1181862"/>
                </a:lnTo>
                <a:lnTo>
                  <a:pt x="150776" y="989838"/>
                </a:lnTo>
                <a:lnTo>
                  <a:pt x="167753" y="782726"/>
                </a:lnTo>
                <a:lnTo>
                  <a:pt x="184058" y="566013"/>
                </a:lnTo>
                <a:lnTo>
                  <a:pt x="198850" y="336956"/>
                </a:lnTo>
                <a:lnTo>
                  <a:pt x="212969" y="98298"/>
                </a:lnTo>
                <a:close/>
              </a:path>
            </a:pathLst>
          </a:cu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9492E121-516E-5F4B-BF3E-FA8C514F7BC1}"/>
              </a:ext>
            </a:extLst>
          </p:cNvPr>
          <p:cNvSpPr/>
          <p:nvPr/>
        </p:nvSpPr>
        <p:spPr>
          <a:xfrm>
            <a:off x="1000898" y="2780518"/>
            <a:ext cx="123567" cy="10503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AEAFC04-25D7-9F42-8A41-EE1A9493A951}"/>
              </a:ext>
            </a:extLst>
          </p:cNvPr>
          <p:cNvSpPr txBox="1"/>
          <p:nvPr/>
        </p:nvSpPr>
        <p:spPr>
          <a:xfrm>
            <a:off x="815979" y="4606003"/>
            <a:ext cx="60211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3200" dirty="0"/>
              <a:t> λ</a:t>
            </a:r>
            <a:r>
              <a:rPr lang="zh-CN" altLang="en-US" sz="3200" dirty="0"/>
              <a:t>（</a:t>
            </a:r>
            <a:r>
              <a:rPr lang="en-US" altLang="zh-CN" sz="3200" dirty="0"/>
              <a:t>lambda</a:t>
            </a:r>
            <a:r>
              <a:rPr lang="zh-CN" altLang="en-US" sz="3200" dirty="0"/>
              <a:t>）</a:t>
            </a:r>
            <a:r>
              <a:rPr lang="en-US" altLang="zh-CN" sz="3200" dirty="0"/>
              <a:t>=wavelength</a:t>
            </a:r>
          </a:p>
          <a:p>
            <a:r>
              <a:rPr kumimoji="1" lang="en-US" altLang="zh-CN" sz="3200" dirty="0"/>
              <a:t>V=speed of wave</a:t>
            </a:r>
          </a:p>
          <a:p>
            <a:r>
              <a:rPr kumimoji="1" lang="en-US" altLang="zh-CN" sz="3200" dirty="0"/>
              <a:t>f= frequency=1/T</a:t>
            </a:r>
          </a:p>
          <a:p>
            <a:r>
              <a:rPr kumimoji="1" lang="en-US" altLang="zh-CN" sz="3200" dirty="0"/>
              <a:t>T=period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105274-2251-414F-81F7-4AFEEB6996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1501" y="1955664"/>
            <a:ext cx="4572000" cy="2286000"/>
          </a:xfrm>
          <a:prstGeom prst="rect">
            <a:avLst/>
          </a:prstGeom>
        </p:spPr>
      </p:pic>
      <p:pic>
        <p:nvPicPr>
          <p:cNvPr id="15" name="图片 14" descr="图示&#10;&#10;描述已自动生成">
            <a:extLst>
              <a:ext uri="{FF2B5EF4-FFF2-40B4-BE49-F238E27FC236}">
                <a16:creationId xmlns:a16="http://schemas.microsoft.com/office/drawing/2014/main" id="{A18ADA75-D011-044B-A4E5-F323699E092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1693" y="1566665"/>
            <a:ext cx="6545897" cy="306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1FFBD60-C1B0-6642-9AE1-BE9C7976B1FB}"/>
                  </a:ext>
                </a:extLst>
              </p:cNvPr>
              <p:cNvSpPr/>
              <p:nvPr/>
            </p:nvSpPr>
            <p:spPr>
              <a:xfrm>
                <a:off x="7287786" y="629266"/>
                <a:ext cx="4985526" cy="581439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3600" dirty="0"/>
                  <a:t>由</a:t>
                </a:r>
                <a:r>
                  <a:rPr kumimoji="1" lang="en-US" altLang="zh-CN" sz="3600" dirty="0"/>
                  <a:t>v=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kumimoji="1" lang="en-US" altLang="zh-CN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kumimoji="1" lang="en-US" altLang="zh-CN" sz="3600" dirty="0"/>
              </a:p>
              <a:p>
                <a:pPr algn="ctr"/>
                <a:r>
                  <a:rPr kumimoji="1" lang="en-US" altLang="zh-CN" sz="3600" dirty="0"/>
                  <a:t>v=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altLang="zh-CN" sz="3600" dirty="0"/>
                          <m:t> </m:t>
                        </m:r>
                        <m:r>
                          <m:rPr>
                            <m:nor/>
                          </m:rPr>
                          <a:rPr lang="el-GR" altLang="zh-CN" sz="3600" dirty="0"/>
                          <m:t>λ</m:t>
                        </m:r>
                      </m:num>
                      <m:den>
                        <m:r>
                          <a:rPr kumimoji="1" lang="en-US" altLang="zh-CN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kumimoji="1" lang="en-US" altLang="zh-CN" sz="3600" dirty="0"/>
              </a:p>
              <a:p>
                <a:pPr algn="ctr"/>
                <a:r>
                  <a:rPr kumimoji="1" lang="en-US" altLang="zh-CN" sz="3600" dirty="0"/>
                  <a:t>v=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altLang="zh-CN" sz="3600" dirty="0"/>
                          <m:t> </m:t>
                        </m:r>
                        <m:r>
                          <m:rPr>
                            <m:nor/>
                          </m:rPr>
                          <a:rPr lang="el-GR" altLang="zh-CN" sz="3600" dirty="0"/>
                          <m:t>λ</m:t>
                        </m:r>
                      </m:num>
                      <m:den>
                        <m:f>
                          <m:fPr>
                            <m:ctrlPr>
                              <a:rPr lang="el-GR" altLang="zh-CN" sz="36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3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3600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den>
                    </m:f>
                  </m:oMath>
                </a14:m>
                <a:endParaRPr kumimoji="1" lang="en-US" altLang="zh-CN" sz="3600" dirty="0"/>
              </a:p>
              <a:p>
                <a:pPr algn="ctr"/>
                <a:r>
                  <a:rPr kumimoji="1" lang="en-US" altLang="zh-CN" sz="3600" dirty="0"/>
                  <a:t>v=</a:t>
                </a:r>
                <a:r>
                  <a:rPr lang="el-GR" altLang="zh-CN" sz="3600" dirty="0"/>
                  <a:t> λ</a:t>
                </a:r>
                <a:r>
                  <a:rPr lang="en-US" altLang="zh-CN" sz="3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36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kumimoji="1" lang="zh-CN" altLang="en-US" sz="36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1FFBD60-C1B0-6642-9AE1-BE9C7976B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786" y="629266"/>
                <a:ext cx="4985526" cy="58143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右箭头 16">
            <a:extLst>
              <a:ext uri="{FF2B5EF4-FFF2-40B4-BE49-F238E27FC236}">
                <a16:creationId xmlns:a16="http://schemas.microsoft.com/office/drawing/2014/main" id="{2EB86C49-C90C-3140-9EC6-D979CD7CA340}"/>
              </a:ext>
            </a:extLst>
          </p:cNvPr>
          <p:cNvSpPr/>
          <p:nvPr/>
        </p:nvSpPr>
        <p:spPr>
          <a:xfrm>
            <a:off x="2456411" y="2228850"/>
            <a:ext cx="253590" cy="90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6" name="图片 25" descr="图示&#10;&#10;描述已自动生成">
            <a:extLst>
              <a:ext uri="{FF2B5EF4-FFF2-40B4-BE49-F238E27FC236}">
                <a16:creationId xmlns:a16="http://schemas.microsoft.com/office/drawing/2014/main" id="{6978AEA3-3DE9-FCEA-F99A-E22DD5FD690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598341" y="1566665"/>
            <a:ext cx="6545897" cy="3063998"/>
          </a:xfrm>
          <a:prstGeom prst="rect">
            <a:avLst/>
          </a:prstGeom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C4B4B2FB-61DB-F648-B63F-2A84D7E14195}"/>
              </a:ext>
            </a:extLst>
          </p:cNvPr>
          <p:cNvSpPr/>
          <p:nvPr/>
        </p:nvSpPr>
        <p:spPr>
          <a:xfrm>
            <a:off x="1625705" y="2183539"/>
            <a:ext cx="105798" cy="90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326F6DE-FB2B-7B43-AC27-4D0CAF4BE8DA}"/>
              </a:ext>
            </a:extLst>
          </p:cNvPr>
          <p:cNvSpPr/>
          <p:nvPr/>
        </p:nvSpPr>
        <p:spPr>
          <a:xfrm>
            <a:off x="3464942" y="2215035"/>
            <a:ext cx="105798" cy="90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29" name="墨迹 28">
                <a:extLst>
                  <a:ext uri="{FF2B5EF4-FFF2-40B4-BE49-F238E27FC236}">
                    <a16:creationId xmlns:a16="http://schemas.microsoft.com/office/drawing/2014/main" id="{D8931042-6D62-02FC-5230-A79403A7C83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40360" y="2463840"/>
              <a:ext cx="4732200" cy="1676880"/>
            </p14:xfrm>
          </p:contentPart>
        </mc:Choice>
        <mc:Fallback>
          <p:pic>
            <p:nvPicPr>
              <p:cNvPr id="29" name="墨迹 28">
                <a:extLst>
                  <a:ext uri="{FF2B5EF4-FFF2-40B4-BE49-F238E27FC236}">
                    <a16:creationId xmlns:a16="http://schemas.microsoft.com/office/drawing/2014/main" id="{D8931042-6D62-02FC-5230-A79403A7C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31000" y="2454480"/>
                <a:ext cx="4750920" cy="16956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音频 29">
            <a:hlinkClick r:id="" action="ppaction://media"/>
            <a:extLst>
              <a:ext uri="{FF2B5EF4-FFF2-40B4-BE49-F238E27FC236}">
                <a16:creationId xmlns:a16="http://schemas.microsoft.com/office/drawing/2014/main" id="{C2C42558-1C8B-2BBF-05CF-A7F82ED4E6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53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15"/>
    </mc:Choice>
    <mc:Fallback>
      <p:transition spd="slow" advTm="48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14778 -0.001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7" grpId="0" animBg="1"/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B6B85-C3DA-4346-BD5D-D87AC655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302" y="465687"/>
            <a:ext cx="9404723" cy="1400530"/>
          </a:xfrm>
        </p:spPr>
        <p:txBody>
          <a:bodyPr/>
          <a:lstStyle/>
          <a:p>
            <a:r>
              <a:rPr kumimoji="1" lang="zh-CN" altLang="en-US" dirty="0"/>
              <a:t>电磁波</a:t>
            </a:r>
            <a:r>
              <a:rPr kumimoji="1" lang="en-US" altLang="zh-CN" dirty="0"/>
              <a:t>—electromagnetic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wave</a:t>
            </a:r>
            <a:endParaRPr kumimoji="1" lang="zh-CN" altLang="en-US" dirty="0"/>
          </a:p>
        </p:txBody>
      </p:sp>
      <p:pic>
        <p:nvPicPr>
          <p:cNvPr id="5" name="内容占位符 4" descr="图示&#10;&#10;描述已自动生成">
            <a:extLst>
              <a:ext uri="{FF2B5EF4-FFF2-40B4-BE49-F238E27FC236}">
                <a16:creationId xmlns:a16="http://schemas.microsoft.com/office/drawing/2014/main" id="{CAF540DE-1CB4-AC4D-AB55-32D9562C5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1550284"/>
            <a:ext cx="5189753" cy="3216185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7360050-426C-8A46-98A8-3FBA8EA0B90C}"/>
              </a:ext>
            </a:extLst>
          </p:cNvPr>
          <p:cNvSpPr txBox="1"/>
          <p:nvPr/>
        </p:nvSpPr>
        <p:spPr>
          <a:xfrm>
            <a:off x="906247" y="1773381"/>
            <a:ext cx="4331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由互相垂直的电场与磁场在空间中衍生发射的振荡粒子</a:t>
            </a:r>
            <a:r>
              <a:rPr lang="en-US" altLang="zh-CN" sz="2800" dirty="0"/>
              <a:t>—</a:t>
            </a:r>
            <a:r>
              <a:rPr lang="zh-CN" altLang="en-US" sz="2800" dirty="0"/>
              <a:t>光子，而产生的波</a:t>
            </a:r>
            <a:endParaRPr kumimoji="1"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C2A7A4-ACE2-5140-AE34-95F1287AE4C3}"/>
              </a:ext>
            </a:extLst>
          </p:cNvPr>
          <p:cNvSpPr txBox="1"/>
          <p:nvPr/>
        </p:nvSpPr>
        <p:spPr>
          <a:xfrm>
            <a:off x="847144" y="3429000"/>
            <a:ext cx="503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电生磁</a:t>
            </a:r>
            <a:r>
              <a:rPr kumimoji="1" lang="en-US" altLang="zh-CN" sz="2800" dirty="0"/>
              <a:t>-</a:t>
            </a:r>
            <a:r>
              <a:rPr kumimoji="1" lang="zh-CN" altLang="en-US" sz="2800" dirty="0"/>
              <a:t>磁生电，同时产生电场和磁场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7380945-F400-3B40-8DC8-7B6590ECAFE7}"/>
                  </a:ext>
                </a:extLst>
              </p:cNvPr>
              <p:cNvSpPr txBox="1"/>
              <p:nvPr/>
            </p:nvSpPr>
            <p:spPr>
              <a:xfrm>
                <a:off x="847143" y="4830577"/>
                <a:ext cx="49441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400" dirty="0"/>
                  <a:t>电磁波速度为光速</a:t>
                </a:r>
                <a:r>
                  <a:rPr kumimoji="1" lang="en-US" altLang="zh-CN" sz="2400" dirty="0"/>
                  <a:t>—c=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7380945-F400-3B40-8DC8-7B6590ECA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43" y="4830577"/>
                <a:ext cx="4944142" cy="461665"/>
              </a:xfrm>
              <a:prstGeom prst="rect">
                <a:avLst/>
              </a:prstGeom>
              <a:blipFill>
                <a:blip r:embed="rId5"/>
                <a:stretch>
                  <a:fillRect l="-1790" t="-13514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60330EC-605C-954B-8426-ACC8D65CFCFD}"/>
                  </a:ext>
                </a:extLst>
              </p:cNvPr>
              <p:cNvSpPr/>
              <p:nvPr/>
            </p:nvSpPr>
            <p:spPr>
              <a:xfrm>
                <a:off x="5880184" y="5061410"/>
                <a:ext cx="5621384" cy="1579311"/>
              </a:xfrm>
              <a:prstGeom prst="rect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/>
                  <a:t>AP</a:t>
                </a:r>
                <a:r>
                  <a:rPr kumimoji="1" lang="zh-CN" altLang="en-US" dirty="0"/>
                  <a:t>化学重要公式</a:t>
                </a:r>
                <a:endParaRPr kumimoji="1" lang="en-US" altLang="zh-CN" dirty="0"/>
              </a:p>
              <a:p>
                <a:pPr algn="ctr"/>
                <a:r>
                  <a:rPr kumimoji="1" lang="zh-CN" altLang="en-US" dirty="0"/>
                  <a:t>由</a:t>
                </a:r>
                <a:r>
                  <a:rPr kumimoji="1" lang="en-US" altLang="zh-CN" dirty="0"/>
                  <a:t>v=</a:t>
                </a:r>
                <a:r>
                  <a:rPr lang="el-GR" altLang="zh-CN" dirty="0"/>
                  <a:t> λ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kumimoji="1" lang="zh-CN" altLang="en-US" dirty="0"/>
                  <a:t>得</a:t>
                </a:r>
                <a:endParaRPr kumimoji="1" lang="en-US" altLang="zh-CN" dirty="0"/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zh-CN" b="0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b="0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altLang="zh-CN" dirty="0">
                    <a:ln>
                      <a:solidFill>
                        <a:srgbClr val="FF0000"/>
                      </a:solidFill>
                    </a:ln>
                  </a:rPr>
                  <a:t> λ</a:t>
                </a:r>
                <a:r>
                  <a:rPr lang="en-US" altLang="zh-CN" dirty="0">
                    <a:ln>
                      <a:solidFill>
                        <a:srgbClr val="FF0000"/>
                      </a:solidFill>
                    </a:ln>
                  </a:rPr>
                  <a:t>v</a:t>
                </a:r>
              </a:p>
              <a:p>
                <a:pPr algn="ctr"/>
                <a:r>
                  <a:rPr kumimoji="1" lang="en-US" altLang="zh-CN" dirty="0"/>
                  <a:t>C</a:t>
                </a:r>
                <a:r>
                  <a:rPr kumimoji="1" lang="zh-CN" altLang="en-US" dirty="0"/>
                  <a:t>为光速，</a:t>
                </a:r>
                <a:r>
                  <a:rPr lang="el-GR" altLang="zh-CN" dirty="0"/>
                  <a:t> λ</a:t>
                </a:r>
                <a:r>
                  <a:rPr lang="zh-CN" altLang="el-GR" dirty="0"/>
                  <a:t>为</a:t>
                </a:r>
                <a:r>
                  <a:rPr lang="zh-CN" altLang="en-US" dirty="0"/>
                  <a:t>波长单位为</a:t>
                </a:r>
                <a:r>
                  <a:rPr lang="en-US" altLang="zh-CN" dirty="0"/>
                  <a:t>m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v(</a:t>
                </a:r>
                <a:r>
                  <a:rPr lang="en-US" altLang="zh-CN" dirty="0" err="1"/>
                  <a:t>nue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为频率，单位为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60330EC-605C-954B-8426-ACC8D65CF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184" y="5061410"/>
                <a:ext cx="5621384" cy="1579311"/>
              </a:xfrm>
              <a:prstGeom prst="rect">
                <a:avLst/>
              </a:prstGeom>
              <a:blipFill>
                <a:blip r:embed="rId6"/>
                <a:stretch>
                  <a:fillRect l="-446" r="-223"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FAEF4CFE-DB19-3A83-CCE9-307FE2C0E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5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13"/>
    </mc:Choice>
    <mc:Fallback>
      <p:transition spd="slow" advTm="31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6FFE6E-A3F1-ED46-9A9E-AB1A924D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804175" cy="1400530"/>
          </a:xfrm>
        </p:spPr>
        <p:txBody>
          <a:bodyPr/>
          <a:lstStyle/>
          <a:p>
            <a:r>
              <a:rPr kumimoji="1" lang="zh-CN" altLang="en-US" dirty="0"/>
              <a:t>电磁波谱</a:t>
            </a:r>
            <a:r>
              <a:rPr kumimoji="1" lang="en-US" altLang="zh-CN" dirty="0"/>
              <a:t>—electromagnetic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spectrum</a:t>
            </a:r>
            <a:endParaRPr kumimoji="1" lang="zh-CN" altLang="en-US" dirty="0"/>
          </a:p>
        </p:txBody>
      </p:sp>
      <p:pic>
        <p:nvPicPr>
          <p:cNvPr id="5" name="内容占位符 4" descr="图片包含 图表&#10;&#10;描述已自动生成">
            <a:extLst>
              <a:ext uri="{FF2B5EF4-FFF2-40B4-BE49-F238E27FC236}">
                <a16:creationId xmlns:a16="http://schemas.microsoft.com/office/drawing/2014/main" id="{96021449-5EBF-7D4C-A953-A29598C34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6903" y="1397726"/>
            <a:ext cx="11486863" cy="5136402"/>
          </a:xfrm>
        </p:spPr>
      </p:pic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AFC1503F-2FD0-124D-8248-5DFD7A3A7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67"/>
    </mc:Choice>
    <mc:Fallback xmlns="">
      <p:transition spd="slow" advTm="7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0F49F1-483B-1F4F-9432-99597E21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3159140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量子理论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普朗克假说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文本&#10;&#10;描述已自动生成">
            <a:extLst>
              <a:ext uri="{FF2B5EF4-FFF2-40B4-BE49-F238E27FC236}">
                <a16:creationId xmlns:a16="http://schemas.microsoft.com/office/drawing/2014/main" id="{DDD667CD-D3DF-6146-B6D0-EFCB7285B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492" y="500234"/>
            <a:ext cx="6045731" cy="3502705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6FC79BF-F4F4-4621-B473-2C28CE530E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lang="en-US" dirty="0" err="1">
                    <a:solidFill>
                      <a:srgbClr val="EBEBEB"/>
                    </a:solidFill>
                    <a:latin typeface="+mn-ea"/>
                    <a:ea typeface="+mn-ea"/>
                  </a:rPr>
                  <a:t>光的能量是不连续的</a:t>
                </a:r>
                <a:r>
                  <a:rPr lang="en-US" altLang="zh-CN" dirty="0">
                    <a:solidFill>
                      <a:srgbClr val="EBEBEB"/>
                    </a:solidFill>
                    <a:latin typeface="+mn-ea"/>
                    <a:ea typeface="+mn-ea"/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是由能量子（光子）组成的</a:t>
                </a:r>
                <a:endParaRPr lang="en-US" altLang="zh-CN" dirty="0">
                  <a:solidFill>
                    <a:srgbClr val="EBEBEB"/>
                  </a:solidFill>
                  <a:latin typeface="+mn-ea"/>
                  <a:ea typeface="+mn-ea"/>
                </a:endParaRPr>
              </a:p>
              <a:p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光是由光子（</a:t>
                </a:r>
                <a:r>
                  <a:rPr lang="en-US" altLang="zh-CN" dirty="0">
                    <a:solidFill>
                      <a:srgbClr val="EBEBEB"/>
                    </a:solidFill>
                    <a:latin typeface="+mn-ea"/>
                    <a:ea typeface="+mn-ea"/>
                  </a:rPr>
                  <a:t>photon</a:t>
                </a:r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）所形成的</a:t>
                </a:r>
                <a:endParaRPr lang="en-US" altLang="zh-CN" dirty="0">
                  <a:solidFill>
                    <a:srgbClr val="EBEBEB"/>
                  </a:solidFill>
                  <a:latin typeface="+mn-ea"/>
                  <a:ea typeface="+mn-ea"/>
                </a:endParaRPr>
              </a:p>
              <a:p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光子的能量：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  <m:r>
                      <a:rPr lang="en-US" altLang="zh-CN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+mn-ea"/>
                      </a:rPr>
                      <m:t>h𝑣</m:t>
                    </m:r>
                  </m:oMath>
                </a14:m>
                <a:endParaRPr lang="en-US" altLang="zh-CN" dirty="0">
                  <a:solidFill>
                    <a:srgbClr val="EBEBEB"/>
                  </a:solidFill>
                  <a:latin typeface="+mn-ea"/>
                  <a:ea typeface="+mn-ea"/>
                </a:endParaRPr>
              </a:p>
              <a:p>
                <a:r>
                  <a:rPr lang="en-US" altLang="zh-CN" dirty="0">
                    <a:solidFill>
                      <a:srgbClr val="EBEBEB"/>
                    </a:solidFill>
                    <a:latin typeface="+mn-ea"/>
                    <a:ea typeface="+mn-ea"/>
                  </a:rPr>
                  <a:t>E</a:t>
                </a:r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为能量，</a:t>
                </a:r>
                <a:r>
                  <a:rPr lang="en-US" altLang="zh-CN" dirty="0">
                    <a:solidFill>
                      <a:srgbClr val="EBEBEB"/>
                    </a:solidFill>
                    <a:latin typeface="+mn-ea"/>
                    <a:ea typeface="+mn-ea"/>
                  </a:rPr>
                  <a:t>h</a:t>
                </a:r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为普朗克常数，</a:t>
                </a:r>
                <a:r>
                  <a:rPr lang="en-US" altLang="zh-CN" dirty="0">
                    <a:solidFill>
                      <a:srgbClr val="EBEBEB"/>
                    </a:solidFill>
                    <a:latin typeface="+mn-ea"/>
                    <a:ea typeface="+mn-ea"/>
                  </a:rPr>
                  <a:t>v</a:t>
                </a:r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为电磁波频率</a:t>
                </a:r>
                <a:endParaRPr lang="en-US" altLang="zh-CN" dirty="0">
                  <a:solidFill>
                    <a:srgbClr val="EBEBEB"/>
                  </a:solidFill>
                  <a:latin typeface="+mn-ea"/>
                  <a:ea typeface="+mn-ea"/>
                </a:endParaRPr>
              </a:p>
              <a:p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成功解释光电效应</a:t>
                </a:r>
                <a:endParaRPr lang="en-US" altLang="zh-CN" dirty="0">
                  <a:solidFill>
                    <a:srgbClr val="EBEBEB"/>
                  </a:solidFill>
                  <a:latin typeface="+mn-ea"/>
                  <a:ea typeface="+mn-ea"/>
                </a:endParaRPr>
              </a:p>
              <a:p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可以比较不同光的能量：</a:t>
                </a:r>
                <a:r>
                  <a:rPr lang="en-US" altLang="zh-CN" dirty="0">
                    <a:solidFill>
                      <a:srgbClr val="EBEBEB"/>
                    </a:solidFill>
                    <a:latin typeface="+mn-ea"/>
                    <a:ea typeface="+mn-ea"/>
                  </a:rPr>
                  <a:t>e.g.</a:t>
                </a:r>
                <a:r>
                  <a:rPr lang="zh-CN" altLang="en-US" dirty="0">
                    <a:solidFill>
                      <a:srgbClr val="EBEBEB"/>
                    </a:solidFill>
                    <a:latin typeface="+mn-ea"/>
                    <a:ea typeface="+mn-ea"/>
                  </a:rPr>
                  <a:t>蓝光能量强于红光</a:t>
                </a:r>
                <a:endParaRPr lang="en-US" altLang="zh-CN" dirty="0">
                  <a:solidFill>
                    <a:srgbClr val="EBEBEB"/>
                  </a:solidFill>
                  <a:latin typeface="+mn-ea"/>
                  <a:ea typeface="+mn-ea"/>
                </a:endParaRPr>
              </a:p>
              <a:p>
                <a:endParaRPr lang="en-US" dirty="0">
                  <a:solidFill>
                    <a:srgbClr val="EBEBEB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6FC79BF-F4F4-4621-B473-2C28CE530E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  <a:blipFill>
                <a:blip r:embed="rId6"/>
                <a:stretch>
                  <a:fillRect l="-606" t="-1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2A11138-533A-A040-87B4-AED19F86F50C}"/>
                  </a:ext>
                </a:extLst>
              </p:cNvPr>
              <p:cNvSpPr/>
              <p:nvPr/>
            </p:nvSpPr>
            <p:spPr>
              <a:xfrm>
                <a:off x="6096001" y="4240530"/>
                <a:ext cx="5173980" cy="2331247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/>
                  <a:t>AP</a:t>
                </a:r>
                <a:r>
                  <a:rPr kumimoji="1" lang="zh-CN" altLang="en-US" dirty="0"/>
                  <a:t>化学重要公式</a:t>
                </a:r>
                <a:endParaRPr kumimoji="1" lang="en-US" altLang="zh-CN" dirty="0"/>
              </a:p>
              <a:p>
                <a:pPr algn="ctr"/>
                <a:r>
                  <a:rPr kumimoji="1" lang="zh-CN" altLang="en-US" dirty="0"/>
                  <a:t>光子的能量：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𝐸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=</a:t>
                </a:r>
                <a:r>
                  <a:rPr kumimoji="1" lang="en-US" altLang="zh-CN" dirty="0" err="1">
                    <a:solidFill>
                      <a:srgbClr val="FF0000"/>
                    </a:solidFill>
                  </a:rPr>
                  <a:t>ℎ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𝑣</a:t>
                </a:r>
              </a:p>
              <a:p>
                <a:pPr algn="ctr"/>
                <a:r>
                  <a:rPr kumimoji="1" lang="en-US" altLang="zh-CN" dirty="0"/>
                  <a:t>E</a:t>
                </a:r>
                <a:r>
                  <a:rPr kumimoji="1" lang="zh-CN" altLang="en-US" dirty="0"/>
                  <a:t>为能量</a:t>
                </a:r>
                <a:r>
                  <a:rPr kumimoji="1" lang="en-US" altLang="zh-CN" dirty="0"/>
                  <a:t>-</a:t>
                </a:r>
                <a:r>
                  <a:rPr kumimoji="1" lang="zh-CN" altLang="en-US" dirty="0"/>
                  <a:t>单位为焦耳（</a:t>
                </a:r>
                <a:r>
                  <a:rPr kumimoji="1" lang="en-US" altLang="zh-CN" dirty="0"/>
                  <a:t>J</a:t>
                </a:r>
                <a:r>
                  <a:rPr kumimoji="1" lang="zh-CN" altLang="en-US" dirty="0"/>
                  <a:t>），</a:t>
                </a:r>
                <a:r>
                  <a:rPr kumimoji="1" lang="en-US" altLang="zh-CN" dirty="0"/>
                  <a:t>h</a:t>
                </a:r>
                <a:r>
                  <a:rPr kumimoji="1" lang="zh-CN" altLang="en-US" dirty="0"/>
                  <a:t>为普朗克常数</a:t>
                </a:r>
                <a:r>
                  <a:rPr kumimoji="1" lang="en-US" altLang="zh-CN" dirty="0"/>
                  <a:t>-</a:t>
                </a:r>
                <a:r>
                  <a:rPr kumimoji="1" lang="zh-CN" altLang="en-US" dirty="0"/>
                  <a:t>约为</a:t>
                </a:r>
                <a:r>
                  <a:rPr kumimoji="1" lang="en" altLang="zh-CN" dirty="0"/>
                  <a:t>6.63 × 10−34 J s </a:t>
                </a:r>
                <a:endParaRPr kumimoji="1" lang="en-US" altLang="zh-CN" dirty="0"/>
              </a:p>
              <a:p>
                <a:pPr algn="ctr"/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v</a:t>
                </a:r>
                <a:r>
                  <a:rPr kumimoji="1" lang="zh-CN" altLang="en-US" dirty="0"/>
                  <a:t>为电磁波频率</a:t>
                </a:r>
              </a:p>
              <a:p>
                <a:pPr algn="ctr"/>
                <a:r>
                  <a:rPr kumimoji="1" lang="zh-CN" altLang="en-US" dirty="0"/>
                  <a:t>由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i="1" smtClean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altLang="zh-CN" dirty="0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</a:rPr>
                  <a:t> λ𝑣</a:t>
                </a:r>
              </a:p>
              <a:p>
                <a:pPr algn="ctr"/>
                <a:r>
                  <a:rPr kumimoji="1" lang="zh-CN" altLang="en-US" dirty="0"/>
                  <a:t>可知：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𝐸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=</a:t>
                </a:r>
                <a:r>
                  <a:rPr kumimoji="1" lang="en-US" altLang="zh-CN" dirty="0" err="1">
                    <a:solidFill>
                      <a:srgbClr val="FF0000"/>
                    </a:solidFill>
                  </a:rPr>
                  <a:t>ℎ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smtClean="0">
                            <a:ln>
                              <a:solidFill>
                                <a:srgbClr val="FF0000"/>
                              </a:solidFill>
                            </a:ln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1" lang="en-US" altLang="zh-CN" i="1">
                            <a:ln>
                              <a:solidFill>
                                <a:srgbClr val="FF0000"/>
                              </a:solidFill>
                            </a:ln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altLang="zh-CN" dirty="0">
                            <a:ln>
                              <a:solidFill>
                                <a:srgbClr val="FF0000"/>
                              </a:solidFill>
                            </a:ln>
                          </a:rPr>
                          <m:t>λ</m:t>
                        </m:r>
                      </m:den>
                    </m:f>
                  </m:oMath>
                </a14:m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pPr algn="ctr"/>
                <a:endParaRPr kumimoji="1" lang="en-US" altLang="zh-CN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2A11138-533A-A040-87B4-AED19F86F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4240530"/>
                <a:ext cx="5173980" cy="2331247"/>
              </a:xfrm>
              <a:prstGeom prst="rect">
                <a:avLst/>
              </a:prstGeom>
              <a:blipFill>
                <a:blip r:embed="rId7"/>
                <a:stretch>
                  <a:fillRect t="-2128"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 descr="图片包含 形状&#10;&#10;描述已自动生成">
            <a:extLst>
              <a:ext uri="{FF2B5EF4-FFF2-40B4-BE49-F238E27FC236}">
                <a16:creationId xmlns:a16="http://schemas.microsoft.com/office/drawing/2014/main" id="{AC5F931C-9758-EB40-B0F7-B15C0E873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3492" y="721879"/>
            <a:ext cx="6227679" cy="2707121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9F8D046-FA1D-254A-8927-A021D10BCE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306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5796"/>
    </mc:Choice>
    <mc:Fallback xmlns="">
      <p:transition spd="slow" advTm="24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3728F5-7A44-8E4B-9E3D-1C94A924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光电效应</a:t>
            </a:r>
            <a:r>
              <a:rPr kumimoji="1" lang="en-US" altLang="zh-CN" dirty="0">
                <a:solidFill>
                  <a:srgbClr val="EBEBEB"/>
                </a:solidFill>
              </a:rPr>
              <a:t>—photoelectric</a:t>
            </a:r>
            <a:r>
              <a:rPr kumimoji="1" lang="zh-CN" altLang="en-US" dirty="0">
                <a:solidFill>
                  <a:srgbClr val="EBEBEB"/>
                </a:solidFill>
              </a:rPr>
              <a:t> </a:t>
            </a:r>
            <a:r>
              <a:rPr kumimoji="1" lang="en-US" altLang="zh-CN" dirty="0">
                <a:solidFill>
                  <a:srgbClr val="EBEBEB"/>
                </a:solidFill>
              </a:rPr>
              <a:t>effect</a:t>
            </a:r>
            <a:endParaRPr kumimoji="1" lang="zh-CN" altLang="en-US" dirty="0">
              <a:solidFill>
                <a:srgbClr val="EBEBEB"/>
              </a:solidFill>
            </a:endParaRP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C75ECEC-9317-DB40-BDAA-79B60F33F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480" y="1912150"/>
            <a:ext cx="4449401" cy="3391369"/>
          </a:xfrm>
          <a:prstGeom prst="rect">
            <a:avLst/>
          </a:prstGeom>
          <a:effectLst/>
        </p:spPr>
      </p:pic>
      <p:sp>
        <p:nvSpPr>
          <p:cNvPr id="21" name="Rectangle 1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9B0056-F153-451E-8F0A-9BA9B0C8A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FF"/>
                </a:solidFill>
              </a:rPr>
              <a:t>经典理论</a:t>
            </a:r>
            <a:r>
              <a:rPr lang="en-US" altLang="zh-CN" dirty="0">
                <a:solidFill>
                  <a:srgbClr val="FFFFFF"/>
                </a:solidFill>
              </a:rPr>
              <a:t>—</a:t>
            </a:r>
            <a:r>
              <a:rPr lang="zh-CN" altLang="en-US" dirty="0">
                <a:solidFill>
                  <a:srgbClr val="FFFFFF"/>
                </a:solidFill>
              </a:rPr>
              <a:t>光只以波的形式传播 </a:t>
            </a:r>
            <a:r>
              <a:rPr lang="en-US" altLang="zh-CN" dirty="0">
                <a:solidFill>
                  <a:srgbClr val="FFFFFF"/>
                </a:solidFill>
              </a:rPr>
              <a:t>—</a:t>
            </a:r>
            <a:r>
              <a:rPr lang="en-US" dirty="0" err="1">
                <a:solidFill>
                  <a:srgbClr val="FFFFFF"/>
                </a:solidFill>
              </a:rPr>
              <a:t>三大预测</a:t>
            </a:r>
            <a:r>
              <a:rPr lang="zh-CN" altLang="en-US" dirty="0">
                <a:solidFill>
                  <a:srgbClr val="FFFFFF"/>
                </a:solidFill>
              </a:rPr>
              <a:t>：</a:t>
            </a:r>
            <a:endParaRPr lang="en-US" altLang="zh-CN" dirty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lang="zh-CN" altLang="en-US" dirty="0">
                <a:solidFill>
                  <a:srgbClr val="FFFFFF"/>
                </a:solidFill>
              </a:rPr>
              <a:t>光射入和电子射出之间有时间延迟</a:t>
            </a:r>
            <a:endParaRPr lang="en-US" altLang="zh-CN" dirty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lang="zh-CN" altLang="en-US" dirty="0">
                <a:solidFill>
                  <a:srgbClr val="FFFFFF"/>
                </a:solidFill>
              </a:rPr>
              <a:t>加大光的强度会使电子射出时具有更高能量</a:t>
            </a:r>
            <a:endParaRPr lang="en-US" altLang="zh-CN" dirty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lang="zh-CN" altLang="en-US" dirty="0">
                <a:solidFill>
                  <a:srgbClr val="FFFFFF"/>
                </a:solidFill>
              </a:rPr>
              <a:t>电子是否射出不取决于光的频率</a:t>
            </a:r>
            <a:endParaRPr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altLang="zh-CN" dirty="0" err="1">
                <a:solidFill>
                  <a:srgbClr val="FFFFFF"/>
                </a:solidFill>
              </a:rPr>
              <a:t>But</a:t>
            </a:r>
            <a:r>
              <a:rPr lang="en-US" dirty="0" err="1">
                <a:solidFill>
                  <a:srgbClr val="FFFFFF"/>
                </a:solidFill>
              </a:rPr>
              <a:t>实验结果说明上述预测全部错误</a:t>
            </a: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FFFF"/>
                </a:solidFill>
              </a:rPr>
              <a:t>因此经典理论有错误</a:t>
            </a: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FFFF"/>
                </a:solidFill>
              </a:rPr>
              <a:t>普朗克假定光是粒子</a:t>
            </a:r>
            <a:r>
              <a:rPr lang="en-US" altLang="zh-CN" dirty="0">
                <a:solidFill>
                  <a:srgbClr val="FFFFFF"/>
                </a:solidFill>
              </a:rPr>
              <a:t>—</a:t>
            </a:r>
            <a:r>
              <a:rPr lang="zh-CN" altLang="en-US" dirty="0">
                <a:solidFill>
                  <a:srgbClr val="FFFFFF"/>
                </a:solidFill>
              </a:rPr>
              <a:t>电子的能量取决于光的频率，并存在一个最小频率</a:t>
            </a:r>
            <a:r>
              <a:rPr lang="en-US" altLang="zh-CN" dirty="0">
                <a:solidFill>
                  <a:srgbClr val="FFFFFF"/>
                </a:solidFill>
              </a:rPr>
              <a:t>f</a:t>
            </a:r>
            <a:r>
              <a:rPr lang="zh-CN" altLang="en-US" dirty="0">
                <a:solidFill>
                  <a:srgbClr val="FFFFFF"/>
                </a:solidFill>
              </a:rPr>
              <a:t>使得电子可以射出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3AD79EDC-4F57-3F46-A2ED-12C49407C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1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9021"/>
    </mc:Choice>
    <mc:Fallback xmlns="">
      <p:transition spd="slow" advTm="16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47F65-8062-7D4D-A576-28FD44C14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kumimoji="1" lang="zh-CN" altLang="en-US" sz="3900"/>
              <a:t>能级图</a:t>
            </a:r>
            <a:r>
              <a:rPr kumimoji="1" lang="en-US" altLang="zh-CN" sz="3900"/>
              <a:t>—energy- level</a:t>
            </a:r>
            <a:r>
              <a:rPr kumimoji="1" lang="zh-CN" altLang="en-US" sz="3900"/>
              <a:t> </a:t>
            </a:r>
            <a:r>
              <a:rPr kumimoji="1" lang="en-US" altLang="zh-CN" sz="3900"/>
              <a:t>diagram</a:t>
            </a:r>
            <a:endParaRPr kumimoji="1" lang="zh-CN" altLang="en-US" sz="3900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A75997-6822-2249-91D6-6CA6A0A98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057" y="421819"/>
            <a:ext cx="1593106" cy="1593106"/>
          </a:xfrm>
          <a:prstGeom prst="rect">
            <a:avLst/>
          </a:prstGeom>
          <a:effectLst/>
        </p:spPr>
      </p:pic>
      <p:sp>
        <p:nvSpPr>
          <p:cNvPr id="22" name="Rectangle 17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F6C3CCD2-4264-4A9E-BEBC-F86B6C59D4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113" y="2052918"/>
                <a:ext cx="4165146" cy="4195481"/>
              </a:xfrm>
            </p:spPr>
            <p:txBody>
              <a:bodyPr>
                <a:noAutofit/>
              </a:bodyPr>
              <a:lstStyle/>
              <a:p>
                <a:r>
                  <a:rPr lang="zh-CN" altLang="en-US" sz="2400" dirty="0"/>
                  <a:t>基态：原子处于最低能级（右图最低的线）</a:t>
                </a:r>
                <a:endParaRPr lang="en-US" altLang="zh-CN" sz="2400" dirty="0"/>
              </a:p>
              <a:p>
                <a:r>
                  <a:rPr lang="zh-CN" altLang="en-US" sz="2400" dirty="0"/>
                  <a:t>激发态：原子处于较高能级（右图基态以上的线）</a:t>
                </a:r>
                <a:endParaRPr lang="en-US" altLang="zh-CN" sz="2400" dirty="0"/>
              </a:p>
              <a:p>
                <a:r>
                  <a:rPr lang="en-US" altLang="zh-CN" sz="2400" dirty="0" err="1"/>
                  <a:t>电子跃迁</a:t>
                </a:r>
                <a:r>
                  <a:rPr lang="zh-CN" altLang="en-US" sz="2400" dirty="0"/>
                  <a:t>：电子的能量变化</a:t>
                </a:r>
                <a:endParaRPr lang="en-US" altLang="zh-CN" sz="2400" dirty="0"/>
              </a:p>
              <a:p>
                <a:r>
                  <a:rPr lang="en-US" sz="2400" dirty="0"/>
                  <a:t>E.g. </a:t>
                </a:r>
                <a:r>
                  <a:rPr lang="en-US" sz="2400" dirty="0" err="1"/>
                  <a:t>电子从激发态到基态发出能量</a:t>
                </a:r>
                <a:r>
                  <a:rPr lang="zh-CN" altLang="en-US" sz="2400" dirty="0"/>
                  <a:t>，基态到激发态吸收能量</a:t>
                </a:r>
                <a:endParaRPr lang="en-US" altLang="zh-CN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h𝑣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altLang="zh-CN" sz="24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</a:rPr>
                          <m:t>λ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F6C3CCD2-4264-4A9E-BEBC-F86B6C59D4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3" y="2052918"/>
                <a:ext cx="4165146" cy="4195481"/>
              </a:xfrm>
              <a:blipFill>
                <a:blip r:embed="rId6"/>
                <a:stretch>
                  <a:fillRect l="-912" t="-1205" b="-48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内容占位符 4" descr="图示&#10;&#10;描述已自动生成">
            <a:extLst>
              <a:ext uri="{FF2B5EF4-FFF2-40B4-BE49-F238E27FC236}">
                <a16:creationId xmlns:a16="http://schemas.microsoft.com/office/drawing/2014/main" id="{E62B9985-0AA4-914F-A428-C55472C83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024" y="1853248"/>
            <a:ext cx="5669863" cy="4669299"/>
          </a:xfrm>
          <a:prstGeom prst="rect">
            <a:avLst/>
          </a:prstGeom>
          <a:effectLst/>
        </p:spPr>
      </p:pic>
      <p:pic>
        <p:nvPicPr>
          <p:cNvPr id="2054" name="Picture 6">
            <a:hlinkClick r:id="rId8"/>
            <a:extLst>
              <a:ext uri="{FF2B5EF4-FFF2-40B4-BE49-F238E27FC236}">
                <a16:creationId xmlns:a16="http://schemas.microsoft.com/office/drawing/2014/main" id="{D72F6414-2D9A-454D-81C4-65A08D8E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605" y="421819"/>
            <a:ext cx="2096528" cy="16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1DC832F1-A820-B731-90FF-468FF9BED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4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6"/>
    </mc:Choice>
    <mc:Fallback>
      <p:transition spd="slow" advTm="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BC66A-C697-7A4F-A9C5-7EF2F07A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2900" dirty="0"/>
              <a:t>氢原子光谱</a:t>
            </a:r>
            <a:r>
              <a:rPr kumimoji="1" lang="en-US" altLang="zh-CN" sz="2900" dirty="0"/>
              <a:t>—</a:t>
            </a:r>
            <a:r>
              <a:rPr lang="en" altLang="zh-CN" sz="2900" dirty="0"/>
              <a:t>atomic spectrum of hydrogen </a:t>
            </a:r>
            <a:endParaRPr kumimoji="1" lang="zh-CN" altLang="en-US" sz="29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55852748-AFB4-3A43-8B45-319365CAC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33" y="2600325"/>
            <a:ext cx="6500809" cy="3886943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F7EDD75-3A29-7B44-A797-BA8A499CF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20982" b="8928"/>
          <a:stretch/>
        </p:blipFill>
        <p:spPr>
          <a:xfrm>
            <a:off x="5735820" y="31414"/>
            <a:ext cx="4706628" cy="2243138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B16F0FE-9A9E-B842-9D4C-1B7DBB7A1626}"/>
              </a:ext>
            </a:extLst>
          </p:cNvPr>
          <p:cNvSpPr txBox="1"/>
          <p:nvPr/>
        </p:nvSpPr>
        <p:spPr>
          <a:xfrm>
            <a:off x="646112" y="2274552"/>
            <a:ext cx="38544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白光的散射形成一条光带</a:t>
            </a:r>
            <a:endParaRPr kumimoji="1"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激发态的氢原子发出的光呈线性</a:t>
            </a:r>
            <a:endParaRPr kumimoji="1"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意义：只有特定能量的电子才能存在于氢原子内因此放出特定波长的光</a:t>
            </a:r>
            <a:r>
              <a:rPr kumimoji="1" lang="en-US" altLang="zh-CN" sz="2400" dirty="0"/>
              <a:t>—</a:t>
            </a:r>
            <a:r>
              <a:rPr kumimoji="1" lang="zh-CN" altLang="en-US" sz="2400" dirty="0"/>
              <a:t>说明氢原子内的能量是量子化的或不连续的，分层的。</a:t>
            </a:r>
            <a:endParaRPr kumimoji="1"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sz="2400" dirty="0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29DFFE1B-CED1-2447-9B6D-7C7A3D04D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04"/>
    </mc:Choice>
    <mc:Fallback xmlns="">
      <p:transition spd="slow" advTm="19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7064C-A764-AF46-9930-C83D97D2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Practice 1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54E20B-0F1E-8D46-88E4-7F8D6E611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510348"/>
            <a:ext cx="9404723" cy="4195481"/>
          </a:xfrm>
        </p:spPr>
        <p:txBody>
          <a:bodyPr>
            <a:normAutofit/>
          </a:bodyPr>
          <a:lstStyle/>
          <a:p>
            <a:r>
              <a:rPr lang="en" altLang="zh-CN" sz="2800" dirty="0"/>
              <a:t>What are the frequency and the energy of blue light that has a wavelength of 400. nm? (Planck’s constant = 6.63 × 10−34 J s.) </a:t>
            </a:r>
          </a:p>
          <a:p>
            <a:pPr marL="0" indent="0">
              <a:buNone/>
            </a:pP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9DD10AB-1907-8B4D-8BB0-BA25DCB4700C}"/>
                  </a:ext>
                </a:extLst>
              </p:cNvPr>
              <p:cNvSpPr/>
              <p:nvPr/>
            </p:nvSpPr>
            <p:spPr>
              <a:xfrm>
                <a:off x="1212009" y="3071813"/>
                <a:ext cx="9297007" cy="347186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r>
                  <a:rPr lang="zh-CN" altLang="en-US" sz="2800" dirty="0"/>
                  <a:t>根据公式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altLang="zh-CN" sz="2800" dirty="0"/>
                  <a:t> λ</a:t>
                </a:r>
                <a:r>
                  <a:rPr lang="en-US" altLang="zh-CN" sz="2800" dirty="0"/>
                  <a:t>v</a:t>
                </a:r>
                <a:r>
                  <a:rPr lang="zh-CN" altLang="en-US" sz="2800" dirty="0"/>
                  <a:t>可得</a:t>
                </a:r>
                <a:r>
                  <a:rPr lang="en-US" altLang="zh-CN" sz="2800" dirty="0"/>
                  <a:t>v=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altLang="zh-CN" sz="2800" dirty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US" altLang="zh-CN" sz="2800" dirty="0"/>
              </a:p>
              <a:p>
                <a:pPr algn="ctr"/>
                <a:r>
                  <a:rPr lang="en-US" altLang="zh-CN" sz="2800" dirty="0"/>
                  <a:t>v=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3 × </m:t>
                        </m:r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num>
                      <m:den>
                        <m:r>
                          <m:rPr>
                            <m:nor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=7.5×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800" dirty="0"/>
              </a:p>
              <a:p>
                <a:pPr algn="ctr"/>
                <a:r>
                  <a:rPr lang="zh-CN" altLang="en-US" sz="2800" dirty="0"/>
                  <a:t>根据公式𝐸</a:t>
                </a:r>
                <a:r>
                  <a:rPr lang="en-US" altLang="zh-CN" sz="2800" dirty="0"/>
                  <a:t>=</a:t>
                </a:r>
                <a:r>
                  <a:rPr lang="en-US" altLang="zh-CN" sz="2800" dirty="0" err="1"/>
                  <a:t>ℎ</a:t>
                </a:r>
                <a:r>
                  <a:rPr lang="en-US" altLang="zh-CN" sz="2800" dirty="0"/>
                  <a:t>𝑣</a:t>
                </a:r>
              </a:p>
              <a:p>
                <a:pPr algn="ctr"/>
                <a:r>
                  <a:rPr lang="zh-CN" altLang="en-US" sz="2800" dirty="0"/>
                  <a:t>𝐸</a:t>
                </a:r>
                <a:r>
                  <a:rPr lang="en-US" altLang="zh-CN" sz="2800" dirty="0"/>
                  <a:t>=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6.63×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−34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𝐽𝑠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×7.5×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=5.0×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zh-CN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9DD10AB-1907-8B4D-8BB0-BA25DCB47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009" y="3071813"/>
                <a:ext cx="9297007" cy="34718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3F46A9B3-C89E-1949-BF2A-6B96C4DB05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01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19"/>
    </mc:Choice>
    <mc:Fallback xmlns="">
      <p:transition spd="slow" advTm="10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6|68.3|6.7|1.6|159.8|3.4|3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|14.8|8.7|13.5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11513</TotalTime>
  <Words>683</Words>
  <Application>Microsoft Macintosh PowerPoint</Application>
  <PresentationFormat>宽屏</PresentationFormat>
  <Paragraphs>72</Paragraphs>
  <Slides>10</Slides>
  <Notes>2</Notes>
  <HiddenSlides>0</HiddenSlides>
  <MMClips>10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等线</vt:lpstr>
      <vt:lpstr>宋体</vt:lpstr>
      <vt:lpstr>Arial</vt:lpstr>
      <vt:lpstr>Cambria Math</vt:lpstr>
      <vt:lpstr>Century Gothic</vt:lpstr>
      <vt:lpstr>Wingdings 3</vt:lpstr>
      <vt:lpstr>离子</vt:lpstr>
      <vt:lpstr>第一节—物理化学</vt:lpstr>
      <vt:lpstr>电磁辐射—electromagnetic radiation</vt:lpstr>
      <vt:lpstr>电磁波—electromagnetic wave</vt:lpstr>
      <vt:lpstr>电磁波谱—electromagnetic spectrum</vt:lpstr>
      <vt:lpstr>量子理论—普朗克假说</vt:lpstr>
      <vt:lpstr>光电效应—photoelectric effect</vt:lpstr>
      <vt:lpstr>能级图—energy- level diagram</vt:lpstr>
      <vt:lpstr>氢原子光谱—atomic spectrum of hydrogen </vt:lpstr>
      <vt:lpstr>Practice 1</vt:lpstr>
      <vt:lpstr>Practice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第一节---简单的物理化学</dc:title>
  <dc:creator>齐 小石</dc:creator>
  <cp:lastModifiedBy>Qi Gareth</cp:lastModifiedBy>
  <cp:revision>33</cp:revision>
  <dcterms:created xsi:type="dcterms:W3CDTF">2021-07-07T06:41:04Z</dcterms:created>
  <dcterms:modified xsi:type="dcterms:W3CDTF">2022-05-10T05:45:31Z</dcterms:modified>
</cp:coreProperties>
</file>