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76"/>
    <p:restoredTop sz="95859"/>
  </p:normalViewPr>
  <p:slideViewPr>
    <p:cSldViewPr snapToGrid="0" snapToObjects="1">
      <p:cViewPr varScale="1">
        <p:scale>
          <a:sx n="112" d="100"/>
          <a:sy n="112" d="100"/>
        </p:scale>
        <p:origin x="2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8/20/21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8/20/21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8/20/21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8/20/21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8/20/21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8/20/21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8/20/21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8/20/21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2" Type="http://schemas.microsoft.com/office/2007/relationships/media" Target="../media/media11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48.png"/><Relationship Id="rId5" Type="http://schemas.openxmlformats.org/officeDocument/2006/relationships/image" Target="../media/image2.pn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2.m4a"/><Relationship Id="rId7" Type="http://schemas.openxmlformats.org/officeDocument/2006/relationships/image" Target="../media/image4.png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4.png"/><Relationship Id="rId11" Type="http://schemas.openxmlformats.org/officeDocument/2006/relationships/image" Target="../media/image6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7.m4a"/><Relationship Id="rId7" Type="http://schemas.openxmlformats.org/officeDocument/2006/relationships/image" Target="../media/image29.png"/><Relationship Id="rId12" Type="http://schemas.openxmlformats.org/officeDocument/2006/relationships/image" Target="../media/image6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.m4a"/><Relationship Id="rId7" Type="http://schemas.openxmlformats.org/officeDocument/2006/relationships/image" Target="../media/image38.pn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0.png"/><Relationship Id="rId5" Type="http://schemas.openxmlformats.org/officeDocument/2006/relationships/image" Target="../media/image33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8A55C-F635-AA41-886A-CFF3122EBF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6143" y="1447799"/>
            <a:ext cx="10359713" cy="3329581"/>
          </a:xfrm>
        </p:spPr>
        <p:txBody>
          <a:bodyPr/>
          <a:lstStyle/>
          <a:p>
            <a:r>
              <a:rPr kumimoji="1" lang="zh-CN" altLang="en-US" dirty="0"/>
              <a:t>第十四节</a:t>
            </a:r>
            <a:r>
              <a:rPr kumimoji="1" lang="en-US" altLang="zh-CN" dirty="0"/>
              <a:t>—</a:t>
            </a:r>
            <a:r>
              <a:rPr kumimoji="1" lang="zh-CN" altLang="en-US" dirty="0"/>
              <a:t>化学平衡（中）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2C26B11-9022-524F-A333-DD4C86803C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A48DC1F0-DF2C-0549-808B-59C8DFBB3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24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7"/>
    </mc:Choice>
    <mc:Fallback>
      <p:transition spd="slow" advTm="4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D4EBD15-A2D5-884E-93BE-D79E952F7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kumimoji="1" lang="zh-CN" altLang="en-US" sz="3600" dirty="0">
                <a:solidFill>
                  <a:srgbClr val="EBEBEB"/>
                </a:solidFill>
              </a:rPr>
              <a:t>盐的酸碱性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C20315-8116-D64B-8029-C14417D0F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72" y="1673328"/>
            <a:ext cx="4697984" cy="378541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dirty="0">
                <a:solidFill>
                  <a:srgbClr val="EBEBEB"/>
                </a:solidFill>
              </a:rPr>
              <a:t>强酸强碱盐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阴阳离子都来自强酸强碱，在溶液中为中性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en-US" altLang="zh-CN" dirty="0">
                <a:solidFill>
                  <a:srgbClr val="EBEBEB"/>
                </a:solidFill>
              </a:rPr>
              <a:t>e.g.</a:t>
            </a:r>
            <a:r>
              <a:rPr kumimoji="1" lang="zh-CN" altLang="en-US" dirty="0">
                <a:solidFill>
                  <a:srgbClr val="EBEBEB"/>
                </a:solidFill>
              </a:rPr>
              <a:t> 氯化钠，硝酸钾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zh-CN" altLang="en-US" dirty="0">
                <a:solidFill>
                  <a:srgbClr val="EBEBEB"/>
                </a:solidFill>
              </a:rPr>
              <a:t>强酸弱碱盐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阴离子来自强酸（不是碱），阳离子为共轭酸，在溶液为酸性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en-US" altLang="zh-CN" dirty="0">
                <a:solidFill>
                  <a:srgbClr val="EBEBEB"/>
                </a:solidFill>
              </a:rPr>
              <a:t>e.g.</a:t>
            </a:r>
            <a:r>
              <a:rPr kumimoji="1" lang="zh-CN" altLang="en-US" dirty="0">
                <a:solidFill>
                  <a:srgbClr val="EBEBEB"/>
                </a:solidFill>
              </a:rPr>
              <a:t> 氯化铵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zh-CN" altLang="en-US" dirty="0">
                <a:solidFill>
                  <a:srgbClr val="EBEBEB"/>
                </a:solidFill>
              </a:rPr>
              <a:t>强碱弱酸盐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阴离子为共轭碱，阳离子来自强碱，在溶液为碱性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en-US" altLang="zh-CN" dirty="0">
                <a:solidFill>
                  <a:srgbClr val="EBEBEB"/>
                </a:solidFill>
              </a:rPr>
              <a:t>e.g.</a:t>
            </a:r>
            <a:r>
              <a:rPr kumimoji="1" lang="zh-CN" altLang="en-US" dirty="0">
                <a:solidFill>
                  <a:srgbClr val="EBEBEB"/>
                </a:solidFill>
              </a:rPr>
              <a:t> 碳酸钠，乙酸钠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zh-CN" altLang="en-US" dirty="0">
                <a:solidFill>
                  <a:srgbClr val="EBEBEB"/>
                </a:solidFill>
              </a:rPr>
              <a:t>弱酸弱碱盐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阴阳离子分别为共轭碱和共轭酸，溶液酸碱性取决于各自解离常数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en-US" altLang="zh-CN" dirty="0">
                <a:solidFill>
                  <a:srgbClr val="EBEBEB"/>
                </a:solidFill>
              </a:rPr>
              <a:t>e.g.</a:t>
            </a:r>
            <a:r>
              <a:rPr kumimoji="1" lang="zh-CN" altLang="en-US" dirty="0">
                <a:solidFill>
                  <a:srgbClr val="EBEBEB"/>
                </a:solidFill>
              </a:rPr>
              <a:t> 乙酸铵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AED3495-F85D-6343-B447-30E260F7E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071" y="1440426"/>
            <a:ext cx="6444309" cy="78719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53C5620-1038-2648-8B63-F3B142C6E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691" y="814662"/>
            <a:ext cx="6048448" cy="47500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25A28CD-C8C0-9D41-B5BF-BFC92357BCDF}"/>
              </a:ext>
            </a:extLst>
          </p:cNvPr>
          <p:cNvSpPr txBox="1"/>
          <p:nvPr/>
        </p:nvSpPr>
        <p:spPr>
          <a:xfrm>
            <a:off x="7809036" y="25993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乙酸钠的解离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919DA32-6A63-6347-B5D3-A9726869FE9C}"/>
              </a:ext>
            </a:extLst>
          </p:cNvPr>
          <p:cNvSpPr/>
          <p:nvPr/>
        </p:nvSpPr>
        <p:spPr>
          <a:xfrm>
            <a:off x="6814430" y="2378374"/>
            <a:ext cx="3731434" cy="1989952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kumimoji="1" lang="en-US" altLang="zh-CN" dirty="0"/>
              <a:t>AP</a:t>
            </a:r>
            <a:r>
              <a:rPr kumimoji="1" lang="zh-CN" altLang="en-US" dirty="0"/>
              <a:t>化学重要公式</a:t>
            </a:r>
            <a:endParaRPr kumimoji="1" lang="en-US" altLang="zh-CN" dirty="0"/>
          </a:p>
          <a:p>
            <a:pPr algn="ctr">
              <a:spcAft>
                <a:spcPts val="600"/>
              </a:spcAft>
            </a:pPr>
            <a:endParaRPr kumimoji="1" lang="en-US" altLang="zh-CN" dirty="0">
              <a:solidFill>
                <a:srgbClr val="FF0000"/>
              </a:solidFill>
            </a:endParaRPr>
          </a:p>
          <a:p>
            <a:pPr algn="ctr">
              <a:spcAft>
                <a:spcPts val="600"/>
              </a:spcAft>
            </a:pPr>
            <a:endParaRPr kumimoji="1" lang="en-US" altLang="zh-CN" dirty="0"/>
          </a:p>
        </p:txBody>
      </p:sp>
      <p:pic>
        <p:nvPicPr>
          <p:cNvPr id="21" name="图片 20" descr="文本&#10;&#10;中度可信度描述已自动生成">
            <a:extLst>
              <a:ext uri="{FF2B5EF4-FFF2-40B4-BE49-F238E27FC236}">
                <a16:creationId xmlns:a16="http://schemas.microsoft.com/office/drawing/2014/main" id="{72F5CF40-9D8D-0A4A-9E84-832C542421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6289" y="3197371"/>
            <a:ext cx="3249252" cy="102453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00CD66C-650F-3846-8830-D28B9C674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3426" y="5721419"/>
            <a:ext cx="5541597" cy="64383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CC7E10A-8661-0742-BEC0-C7022FFF407F}"/>
              </a:ext>
            </a:extLst>
          </p:cNvPr>
          <p:cNvSpPr txBox="1"/>
          <p:nvPr/>
        </p:nvSpPr>
        <p:spPr>
          <a:xfrm>
            <a:off x="7486383" y="5191417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铵根离子在水中的解离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304BA71E-3892-3C40-8EE5-50252A356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09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36771"/>
    </mc:Choice>
    <mc:Fallback>
      <p:transition spd="slow" advTm="436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5393EA0-F810-8A45-A241-D1C775226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149" y="-2251487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zh-CN" sz="3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Practice 1</a:t>
            </a:r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内容占位符 4" descr="表格&#10;&#10;描述已自动生成">
            <a:extLst>
              <a:ext uri="{FF2B5EF4-FFF2-40B4-BE49-F238E27FC236}">
                <a16:creationId xmlns:a16="http://schemas.microsoft.com/office/drawing/2014/main" id="{6A0130AE-8189-8746-BB04-5252261ED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525176" y="94954"/>
            <a:ext cx="4849208" cy="3709643"/>
          </a:xfrm>
          <a:prstGeom prst="rect">
            <a:avLst/>
          </a:prstGeom>
          <a:effectLst/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0CC1B32-1283-7445-BC7C-E2D5A8066741}"/>
              </a:ext>
            </a:extLst>
          </p:cNvPr>
          <p:cNvSpPr/>
          <p:nvPr/>
        </p:nvSpPr>
        <p:spPr>
          <a:xfrm>
            <a:off x="8017320" y="1141407"/>
            <a:ext cx="3967314" cy="53263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列出表格，算出溶液的</a:t>
            </a:r>
            <a:r>
              <a:rPr kumimoji="1" lang="en-US" altLang="zh-CN" dirty="0"/>
              <a:t>pH</a:t>
            </a:r>
            <a:r>
              <a:rPr kumimoji="1" lang="zh-CN" altLang="en-US" dirty="0"/>
              <a:t>值为</a:t>
            </a:r>
            <a:r>
              <a:rPr kumimoji="1" lang="en-US" altLang="zh-CN" dirty="0"/>
              <a:t>2.</a:t>
            </a:r>
            <a:r>
              <a:rPr kumimoji="1" lang="zh-CN" altLang="en-US" dirty="0"/>
              <a:t>因为解离常数小于一，所以浓度最高的物质是甲酸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7">
                <a:extLst>
                  <a:ext uri="{FF2B5EF4-FFF2-40B4-BE49-F238E27FC236}">
                    <a16:creationId xmlns:a16="http://schemas.microsoft.com/office/drawing/2014/main" id="{B43208D2-B3E6-D640-9F8F-2C555A640A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5143489"/>
                  </p:ext>
                </p:extLst>
              </p:nvPr>
            </p:nvGraphicFramePr>
            <p:xfrm>
              <a:off x="266923" y="3826347"/>
              <a:ext cx="7194176" cy="15567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8835">
                      <a:extLst>
                        <a:ext uri="{9D8B030D-6E8A-4147-A177-3AD203B41FA5}">
                          <a16:colId xmlns:a16="http://schemas.microsoft.com/office/drawing/2014/main" val="2290283482"/>
                        </a:ext>
                      </a:extLst>
                    </a:gridCol>
                    <a:gridCol w="1438835">
                      <a:extLst>
                        <a:ext uri="{9D8B030D-6E8A-4147-A177-3AD203B41FA5}">
                          <a16:colId xmlns:a16="http://schemas.microsoft.com/office/drawing/2014/main" val="1007297527"/>
                        </a:ext>
                      </a:extLst>
                    </a:gridCol>
                    <a:gridCol w="1438836">
                      <a:extLst>
                        <a:ext uri="{9D8B030D-6E8A-4147-A177-3AD203B41FA5}">
                          <a16:colId xmlns:a16="http://schemas.microsoft.com/office/drawing/2014/main" val="1948716126"/>
                        </a:ext>
                      </a:extLst>
                    </a:gridCol>
                    <a:gridCol w="1438835">
                      <a:extLst>
                        <a:ext uri="{9D8B030D-6E8A-4147-A177-3AD203B41FA5}">
                          <a16:colId xmlns:a16="http://schemas.microsoft.com/office/drawing/2014/main" val="2892114635"/>
                        </a:ext>
                      </a:extLst>
                    </a:gridCol>
                    <a:gridCol w="1438835">
                      <a:extLst>
                        <a:ext uri="{9D8B030D-6E8A-4147-A177-3AD203B41FA5}">
                          <a16:colId xmlns:a16="http://schemas.microsoft.com/office/drawing/2014/main" val="3812528855"/>
                        </a:ext>
                      </a:extLst>
                    </a:gridCol>
                  </a:tblGrid>
                  <a:tr h="389175">
                    <a:tc>
                      <a:txBody>
                        <a:bodyPr/>
                        <a:lstStyle/>
                        <a:p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</m:t>
                              </m:r>
                              <m:r>
                                <a:rPr lang="en-US" altLang="zh-CN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𝑯𝑪𝑯</m:t>
                              </m:r>
                              <m:sSub>
                                <m:sSubPr>
                                  <m:ctrlP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𝑶</m:t>
                                  </m:r>
                                </m:e>
                                <m:sub>
                                  <m: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𝒂𝒒</m:t>
                                  </m:r>
                                </m:e>
                              </m:d>
                              <m:r>
                                <a:rPr lang="en-US" altLang="zh-CN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𝑶</m:t>
                              </m:r>
                              <m:r>
                                <a:rPr lang="en-US" altLang="zh-CN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  <m:r>
                                <a:rPr lang="en-US" altLang="zh-CN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)⇌</m:t>
                              </m:r>
                              <m:sSub>
                                <m:sSubPr>
                                  <m:ctrlP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𝑶</m:t>
                                  </m:r>
                                </m:e>
                                <m:sup>
                                  <m: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𝒂𝒒</m:t>
                                  </m:r>
                                </m:e>
                              </m:d>
                              <m:r>
                                <a:rPr lang="en-US" altLang="zh-CN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𝑪𝑯</m:t>
                              </m:r>
                              <m:sSubSup>
                                <m:sSubSupPr>
                                  <m:ctrlP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𝑶</m:t>
                                  </m:r>
                                </m:e>
                                <m:sub>
                                  <m: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r>
                                <a:rPr lang="en-US" altLang="zh-CN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𝒂𝒒</m:t>
                              </m:r>
                              <m:r>
                                <a:rPr lang="en-US" altLang="zh-CN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836452"/>
                      </a:ext>
                    </a:extLst>
                  </a:tr>
                  <a:tr h="389175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initial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0.5M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6023185"/>
                      </a:ext>
                    </a:extLst>
                  </a:tr>
                  <a:tr h="389175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change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-x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+x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+x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47175"/>
                      </a:ext>
                    </a:extLst>
                  </a:tr>
                  <a:tr h="389175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equilibrium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0.5-x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x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x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40337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7">
                <a:extLst>
                  <a:ext uri="{FF2B5EF4-FFF2-40B4-BE49-F238E27FC236}">
                    <a16:creationId xmlns:a16="http://schemas.microsoft.com/office/drawing/2014/main" id="{B43208D2-B3E6-D640-9F8F-2C555A640A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5143489"/>
                  </p:ext>
                </p:extLst>
              </p:nvPr>
            </p:nvGraphicFramePr>
            <p:xfrm>
              <a:off x="266923" y="3826347"/>
              <a:ext cx="7194176" cy="15567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8835">
                      <a:extLst>
                        <a:ext uri="{9D8B030D-6E8A-4147-A177-3AD203B41FA5}">
                          <a16:colId xmlns:a16="http://schemas.microsoft.com/office/drawing/2014/main" val="2290283482"/>
                        </a:ext>
                      </a:extLst>
                    </a:gridCol>
                    <a:gridCol w="1438835">
                      <a:extLst>
                        <a:ext uri="{9D8B030D-6E8A-4147-A177-3AD203B41FA5}">
                          <a16:colId xmlns:a16="http://schemas.microsoft.com/office/drawing/2014/main" val="1007297527"/>
                        </a:ext>
                      </a:extLst>
                    </a:gridCol>
                    <a:gridCol w="1438836">
                      <a:extLst>
                        <a:ext uri="{9D8B030D-6E8A-4147-A177-3AD203B41FA5}">
                          <a16:colId xmlns:a16="http://schemas.microsoft.com/office/drawing/2014/main" val="1948716126"/>
                        </a:ext>
                      </a:extLst>
                    </a:gridCol>
                    <a:gridCol w="1438835">
                      <a:extLst>
                        <a:ext uri="{9D8B030D-6E8A-4147-A177-3AD203B41FA5}">
                          <a16:colId xmlns:a16="http://schemas.microsoft.com/office/drawing/2014/main" val="2892114635"/>
                        </a:ext>
                      </a:extLst>
                    </a:gridCol>
                    <a:gridCol w="1438835">
                      <a:extLst>
                        <a:ext uri="{9D8B030D-6E8A-4147-A177-3AD203B41FA5}">
                          <a16:colId xmlns:a16="http://schemas.microsoft.com/office/drawing/2014/main" val="3812528855"/>
                        </a:ext>
                      </a:extLst>
                    </a:gridCol>
                  </a:tblGrid>
                  <a:tr h="389175">
                    <a:tc>
                      <a:txBody>
                        <a:bodyPr/>
                        <a:lstStyle/>
                        <a:p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0"/>
                          <a:stretch>
                            <a:fillRect l="-25110" t="-3226" r="-441" b="-31935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836452"/>
                      </a:ext>
                    </a:extLst>
                  </a:tr>
                  <a:tr h="389175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initial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0.5M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6023185"/>
                      </a:ext>
                    </a:extLst>
                  </a:tr>
                  <a:tr h="389175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change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-x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+x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+x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47175"/>
                      </a:ext>
                    </a:extLst>
                  </a:tr>
                  <a:tr h="389175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equilibrium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0.5-x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x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x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403372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1E8569E-71BB-604B-AA8F-66648DBB067B}"/>
                  </a:ext>
                </a:extLst>
              </p:cNvPr>
              <p:cNvSpPr txBox="1"/>
              <p:nvPr/>
            </p:nvSpPr>
            <p:spPr>
              <a:xfrm>
                <a:off x="1885950" y="5499753"/>
                <a:ext cx="4127540" cy="1202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kumimoji="1"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0.5−</m:t>
                          </m:r>
                          <m:r>
                            <a:rPr kumimoji="1"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kumimoji="1"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kumimoji="1"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0.5</m:t>
                          </m:r>
                        </m:den>
                      </m:f>
                      <m:r>
                        <a:rPr kumimoji="1"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=2×</m:t>
                      </m:r>
                      <m:sSup>
                        <m:sSupPr>
                          <m:ctrlPr>
                            <a:rPr kumimoji="1"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kumimoji="1" lang="en-US" altLang="zh-CN" dirty="0"/>
              </a:p>
              <a:p>
                <a:pPr algn="ctr"/>
                <a:r>
                  <a:rPr kumimoji="1" lang="en-US" altLang="zh-CN" dirty="0"/>
                  <a:t>x=0.01M</a:t>
                </a:r>
              </a:p>
              <a:p>
                <a:pPr algn="ctr"/>
                <a:r>
                  <a:rPr kumimoji="1" lang="en-US" altLang="zh-CN" dirty="0"/>
                  <a:t>pH=-log0.01M=2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1E8569E-71BB-604B-AA8F-66648DBB0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950" y="5499753"/>
                <a:ext cx="4127540" cy="1202189"/>
              </a:xfrm>
              <a:prstGeom prst="rect">
                <a:avLst/>
              </a:prstGeom>
              <a:blipFill>
                <a:blip r:embed="rId11"/>
                <a:stretch>
                  <a:fillRect b="-72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>
            <a:extLst>
              <a:ext uri="{FF2B5EF4-FFF2-40B4-BE49-F238E27FC236}">
                <a16:creationId xmlns:a16="http://schemas.microsoft.com/office/drawing/2014/main" id="{74367116-CB68-D24C-A295-BD721BC3C4FD}"/>
              </a:ext>
            </a:extLst>
          </p:cNvPr>
          <p:cNvSpPr/>
          <p:nvPr/>
        </p:nvSpPr>
        <p:spPr>
          <a:xfrm>
            <a:off x="1657350" y="3429000"/>
            <a:ext cx="320040" cy="320040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9DD9FBAE-CC1A-3D43-BF92-EC749E5820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3583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00377"/>
    </mc:Choice>
    <mc:Fallback>
      <p:transition spd="slow" advTm="200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9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E180FF9-7E7F-8F46-9D2C-1FB7D828C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261" y="-2174236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zh-CN" sz="3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Practice 2</a:t>
            </a:r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内容占位符 4" descr="图形用户界面, 文本, 应用程序&#10;&#10;中度可信度描述已自动生成">
            <a:extLst>
              <a:ext uri="{FF2B5EF4-FFF2-40B4-BE49-F238E27FC236}">
                <a16:creationId xmlns:a16="http://schemas.microsoft.com/office/drawing/2014/main" id="{5B174CDD-F55B-F94B-8C93-52C209011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607160" y="3436122"/>
            <a:ext cx="6270662" cy="2382852"/>
          </a:xfrm>
          <a:prstGeom prst="rect">
            <a:avLst/>
          </a:prstGeom>
          <a:effectLst/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8ABC243-23A9-E348-8E09-D87AE310F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176" y="1113473"/>
            <a:ext cx="7543800" cy="6096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C338EB5-5637-2346-B269-05DB984836B2}"/>
              </a:ext>
            </a:extLst>
          </p:cNvPr>
          <p:cNvSpPr txBox="1"/>
          <p:nvPr/>
        </p:nvSpPr>
        <p:spPr>
          <a:xfrm>
            <a:off x="491653" y="2120863"/>
            <a:ext cx="647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What are the relative strengths of the acids and bases in the reaction represented by the equation above?</a:t>
            </a:r>
            <a:endParaRPr kumimoji="1"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5BC7DE6-13EB-564E-BA23-51B600B1321A}"/>
              </a:ext>
            </a:extLst>
          </p:cNvPr>
          <p:cNvSpPr/>
          <p:nvPr/>
        </p:nvSpPr>
        <p:spPr>
          <a:xfrm>
            <a:off x="7999412" y="1182333"/>
            <a:ext cx="4042771" cy="55284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酸碱的强度可以从解离的程度来看，因为平衡常数小于</a:t>
            </a:r>
            <a:r>
              <a:rPr kumimoji="1" lang="en-US" altLang="zh-CN" dirty="0"/>
              <a:t>1</a:t>
            </a:r>
            <a:r>
              <a:rPr kumimoji="1" lang="zh-CN" altLang="en-US" dirty="0"/>
              <a:t>，所以溶液中反应物浓度占主要，因此推出甲酸的解离程度小于亚氯酸，亚氯酸根的碱性小于甲酸根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194E8F88-7212-9F42-9694-C7E63BE3036D}"/>
              </a:ext>
            </a:extLst>
          </p:cNvPr>
          <p:cNvSpPr/>
          <p:nvPr/>
        </p:nvSpPr>
        <p:spPr>
          <a:xfrm>
            <a:off x="763588" y="5408908"/>
            <a:ext cx="402944" cy="40294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6669F1FB-596B-0A47-96F6-C0C6A59DAB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858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03697"/>
    </mc:Choice>
    <mc:Fallback>
      <p:transition spd="slow" advTm="303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60DE49-D27E-CD4B-B7CD-1C236033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kumimoji="1" lang="zh-CN" altLang="en-US"/>
              <a:t>酸和碱</a:t>
            </a:r>
            <a:r>
              <a:rPr kumimoji="1" lang="en-US" altLang="zh-CN"/>
              <a:t>—acid</a:t>
            </a:r>
            <a:r>
              <a:rPr kumimoji="1" lang="zh-CN" altLang="en-US"/>
              <a:t> </a:t>
            </a:r>
            <a:r>
              <a:rPr kumimoji="1" lang="en-US" altLang="zh-CN"/>
              <a:t>and</a:t>
            </a:r>
            <a:r>
              <a:rPr kumimoji="1" lang="zh-CN" altLang="en-US"/>
              <a:t> </a:t>
            </a:r>
            <a:r>
              <a:rPr kumimoji="1" lang="en-US" altLang="zh-CN"/>
              <a:t>base</a:t>
            </a:r>
            <a:endParaRPr kumimoji="1" lang="zh-CN" alt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1F06C3F-35EE-478B-B96B-1247519C7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72742D7C-18EF-4DDC-B3B1-7D394C348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卡通人物&#10;&#10;中度可信度描述已自动生成">
            <a:extLst>
              <a:ext uri="{FF2B5EF4-FFF2-40B4-BE49-F238E27FC236}">
                <a16:creationId xmlns:a16="http://schemas.microsoft.com/office/drawing/2014/main" id="{AF85A8D5-9AAD-254D-A5A7-B84267E77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492" y="2682621"/>
            <a:ext cx="5449471" cy="1185258"/>
          </a:xfrm>
          <a:prstGeom prst="rect">
            <a:avLst/>
          </a:prstGeom>
          <a:effectLst/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DFB004C-C794-45CE-846D-166C532D6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787880-F399-F047-96A6-4EF60A898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1900" b="1" dirty="0"/>
              <a:t>阿伦尼乌斯酸碱理论（</a:t>
            </a:r>
            <a:r>
              <a:rPr kumimoji="1" lang="en" altLang="zh-CN" sz="1900" b="1" dirty="0"/>
              <a:t>Arrhenius concept of acids and bases</a:t>
            </a:r>
            <a:r>
              <a:rPr kumimoji="1" lang="zh-CN" altLang="en-US" sz="1900" b="1" dirty="0"/>
              <a:t>）</a:t>
            </a:r>
            <a:r>
              <a:rPr kumimoji="1" lang="en-US" altLang="zh-CN" sz="1900" dirty="0"/>
              <a:t>—</a:t>
            </a:r>
            <a:r>
              <a:rPr kumimoji="1" lang="zh-CN" altLang="en-US" sz="1900" dirty="0"/>
              <a:t>酸和碱是在水中分别产生氢离子和氢氧根离子的物质</a:t>
            </a:r>
            <a:endParaRPr kumimoji="1" lang="en-US" altLang="zh-CN" sz="1900" dirty="0"/>
          </a:p>
          <a:p>
            <a:pPr>
              <a:lnSpc>
                <a:spcPct val="90000"/>
              </a:lnSpc>
            </a:pPr>
            <a:r>
              <a:rPr kumimoji="1" lang="zh-CN" altLang="en-US" sz="1900" dirty="0"/>
              <a:t>局限性</a:t>
            </a:r>
            <a:r>
              <a:rPr kumimoji="1" lang="en-US" altLang="zh-CN" sz="1900" dirty="0"/>
              <a:t>—</a:t>
            </a:r>
            <a:r>
              <a:rPr kumimoji="1" lang="zh-CN" altLang="en-US" sz="1900" dirty="0"/>
              <a:t>只局限于水溶液，只有氢氧根离子被归纳为碱</a:t>
            </a:r>
            <a:endParaRPr kumimoji="1" lang="en-US" altLang="zh-CN" sz="1900" dirty="0"/>
          </a:p>
          <a:p>
            <a:pPr>
              <a:lnSpc>
                <a:spcPct val="90000"/>
              </a:lnSpc>
            </a:pPr>
            <a:r>
              <a:rPr lang="zh-CN" altLang="en-US" sz="1900" b="1" dirty="0"/>
              <a:t>酸碱质子理论（</a:t>
            </a:r>
            <a:r>
              <a:rPr lang="en" altLang="zh-CN" sz="1900" b="1" dirty="0" err="1"/>
              <a:t>Brønsted</a:t>
            </a:r>
            <a:r>
              <a:rPr lang="en" altLang="zh-CN" sz="1900" b="1" dirty="0"/>
              <a:t>–Lowry model</a:t>
            </a:r>
            <a:r>
              <a:rPr lang="zh-CN" altLang="en-US" sz="1900" dirty="0"/>
              <a:t>）</a:t>
            </a:r>
            <a:r>
              <a:rPr lang="en-US" altLang="zh-CN" sz="1900" dirty="0"/>
              <a:t>—</a:t>
            </a:r>
            <a:r>
              <a:rPr lang="zh-CN" altLang="en-US" sz="1900" dirty="0"/>
              <a:t>酸是质子提供者，碱是质子接受者</a:t>
            </a:r>
            <a:endParaRPr lang="en-US" altLang="zh-CN" sz="1900" dirty="0"/>
          </a:p>
          <a:p>
            <a:pPr>
              <a:lnSpc>
                <a:spcPct val="90000"/>
              </a:lnSpc>
            </a:pPr>
            <a:r>
              <a:rPr lang="zh-CN" altLang="en-US" sz="1900" b="1" dirty="0"/>
              <a:t>路易斯酸碱理论（</a:t>
            </a:r>
            <a:r>
              <a:rPr lang="en" altLang="zh-CN" sz="1900" b="1" dirty="0"/>
              <a:t>The Lewis Acid–Base Model</a:t>
            </a:r>
            <a:r>
              <a:rPr lang="zh-CN" altLang="en-US" sz="1900" b="1" dirty="0"/>
              <a:t>）</a:t>
            </a:r>
            <a:r>
              <a:rPr lang="en-US" altLang="zh-CN" sz="1900" dirty="0"/>
              <a:t>—</a:t>
            </a:r>
            <a:r>
              <a:rPr lang="zh-CN" altLang="en-US" sz="1900" dirty="0"/>
              <a:t>路易斯酸是电子对的接受者，路易斯碱是电子对的提供者</a:t>
            </a:r>
            <a:endParaRPr lang="en-US" altLang="zh-CN" sz="1900" dirty="0"/>
          </a:p>
          <a:p>
            <a:pPr>
              <a:lnSpc>
                <a:spcPct val="90000"/>
              </a:lnSpc>
            </a:pPr>
            <a:endParaRPr lang="en" altLang="zh-CN" sz="1900" dirty="0"/>
          </a:p>
          <a:p>
            <a:pPr>
              <a:lnSpc>
                <a:spcPct val="90000"/>
              </a:lnSpc>
            </a:pPr>
            <a:endParaRPr kumimoji="1" lang="zh-CN" altLang="en-US" sz="19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9843090-7291-A047-890C-79669C8E6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3492" y="0"/>
            <a:ext cx="2963999" cy="2593500"/>
          </a:xfrm>
          <a:prstGeom prst="rect">
            <a:avLst/>
          </a:prstGeom>
          <a:effectLst/>
        </p:spPr>
      </p:pic>
      <p:pic>
        <p:nvPicPr>
          <p:cNvPr id="8" name="图片 7" descr="图示&#10;&#10;描述已自动生成">
            <a:extLst>
              <a:ext uri="{FF2B5EF4-FFF2-40B4-BE49-F238E27FC236}">
                <a16:creationId xmlns:a16="http://schemas.microsoft.com/office/drawing/2014/main" id="{9FFDA8A1-3B84-DA47-B0F5-43FA12D33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3492" y="4656086"/>
            <a:ext cx="4162008" cy="1945737"/>
          </a:xfrm>
          <a:prstGeom prst="rect">
            <a:avLst/>
          </a:prstGeom>
          <a:effectLst/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187C920-A063-A848-B756-E7147BD92DD6}"/>
              </a:ext>
            </a:extLst>
          </p:cNvPr>
          <p:cNvSpPr txBox="1"/>
          <p:nvPr/>
        </p:nvSpPr>
        <p:spPr>
          <a:xfrm>
            <a:off x="8720250" y="123212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阿伦尼乌斯酸碱理论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A41BC0D-6B42-254B-874A-8C8F746E55F8}"/>
                  </a:ext>
                </a:extLst>
              </p:cNvPr>
              <p:cNvSpPr txBox="1"/>
              <p:nvPr/>
            </p:nvSpPr>
            <p:spPr>
              <a:xfrm>
                <a:off x="5678362" y="4020739"/>
                <a:ext cx="54498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>
                    <a:solidFill>
                      <a:schemeClr val="bg1"/>
                    </a:solidFill>
                  </a:rPr>
                  <a:t>盐酸将氢离子提供给水分子，形成水合氢离子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kumimoji="1" lang="en-US" altLang="zh-CN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A41BC0D-6B42-254B-874A-8C8F746E5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362" y="4020739"/>
                <a:ext cx="5449886" cy="369332"/>
              </a:xfrm>
              <a:prstGeom prst="rect">
                <a:avLst/>
              </a:prstGeom>
              <a:blipFill>
                <a:blip r:embed="rId8"/>
                <a:stretch>
                  <a:fillRect l="-696" t="-10000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393AF626-3FC9-5244-AC2E-736A04E26A42}"/>
              </a:ext>
            </a:extLst>
          </p:cNvPr>
          <p:cNvSpPr txBox="1"/>
          <p:nvPr/>
        </p:nvSpPr>
        <p:spPr>
          <a:xfrm>
            <a:off x="9851329" y="5331133"/>
            <a:ext cx="181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路易斯酸碱理论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658BAE46-3B0F-CF41-8880-ED3E4D7E94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42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297"/>
    </mc:Choice>
    <mc:Fallback>
      <p:transition spd="slow" advTm="271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7955263-660C-E544-A752-5B7442E46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kumimoji="1" lang="zh-CN" altLang="en-US">
                <a:solidFill>
                  <a:srgbClr val="EBEBEB"/>
                </a:solidFill>
              </a:rPr>
              <a:t>酸和碱的反应</a:t>
            </a:r>
          </a:p>
        </p:txBody>
      </p:sp>
      <p:sp>
        <p:nvSpPr>
          <p:cNvPr id="14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EE3B788-6561-6B41-8EC8-523C11CEC3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0911" y="2231471"/>
                <a:ext cx="4166509" cy="3785419"/>
              </a:xfrm>
            </p:spPr>
            <p:txBody>
              <a:bodyPr>
                <a:normAutofit/>
              </a:bodyPr>
              <a:lstStyle/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任何一种酸或碱和水反应生成一种共轭酸（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conjugate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acid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）和共轭碱（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conjugate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base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）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共轭酸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由碱和酸的质子形成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共轭碱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酸去掉一个质子剩下的部分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酸式解离常数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i="1" smtClean="0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碱式解离常数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endParaRPr kumimoji="1" lang="zh-CN" altLang="en-US" dirty="0">
                  <a:solidFill>
                    <a:srgbClr val="EBEBEB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EE3B788-6561-6B41-8EC8-523C11CEC3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0911" y="2231471"/>
                <a:ext cx="4166509" cy="3785419"/>
              </a:xfrm>
              <a:blipFill>
                <a:blip r:embed="rId4"/>
                <a:stretch>
                  <a:fillRect l="-608" t="-6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 descr="图片包含 图示&#10;&#10;描述已自动生成">
            <a:extLst>
              <a:ext uri="{FF2B5EF4-FFF2-40B4-BE49-F238E27FC236}">
                <a16:creationId xmlns:a16="http://schemas.microsoft.com/office/drawing/2014/main" id="{42D6A76F-0B3B-3745-A3AC-E7A650B1F4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802790"/>
            <a:ext cx="5041695" cy="958850"/>
          </a:xfrm>
          <a:prstGeom prst="rect">
            <a:avLst/>
          </a:prstGeom>
        </p:spPr>
      </p:pic>
      <p:pic>
        <p:nvPicPr>
          <p:cNvPr id="11" name="图片 10" descr="文本&#10;&#10;描述已自动生成">
            <a:extLst>
              <a:ext uri="{FF2B5EF4-FFF2-40B4-BE49-F238E27FC236}">
                <a16:creationId xmlns:a16="http://schemas.microsoft.com/office/drawing/2014/main" id="{888E9805-0478-1741-AD44-999CAC361F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8312" y="1937604"/>
            <a:ext cx="3895725" cy="939758"/>
          </a:xfrm>
          <a:prstGeom prst="rect">
            <a:avLst/>
          </a:prstGeom>
        </p:spPr>
      </p:pic>
      <p:pic>
        <p:nvPicPr>
          <p:cNvPr id="15" name="图片 14" descr="图示&#10;&#10;低可信度描述已自动生成">
            <a:extLst>
              <a:ext uri="{FF2B5EF4-FFF2-40B4-BE49-F238E27FC236}">
                <a16:creationId xmlns:a16="http://schemas.microsoft.com/office/drawing/2014/main" id="{1202074A-D698-E047-A71E-4EF3B922F6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6907" y="3429000"/>
            <a:ext cx="5141612" cy="1091146"/>
          </a:xfrm>
          <a:prstGeom prst="rect">
            <a:avLst/>
          </a:prstGeom>
        </p:spPr>
      </p:pic>
      <p:pic>
        <p:nvPicPr>
          <p:cNvPr id="19" name="图片 18" descr="图片包含 矩形&#10;&#10;描述已自动生成">
            <a:extLst>
              <a:ext uri="{FF2B5EF4-FFF2-40B4-BE49-F238E27FC236}">
                <a16:creationId xmlns:a16="http://schemas.microsoft.com/office/drawing/2014/main" id="{734966AE-097F-9C4C-8C2E-64EAB6C333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3419" y="4661979"/>
            <a:ext cx="2677806" cy="1108058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A3CE3680-7C5D-9344-8053-F5FE27047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32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59442"/>
    </mc:Choice>
    <mc:Fallback>
      <p:transition spd="slow" advTm="259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82FD566-1A76-BC40-96F4-5539AE0EF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>
                <a:solidFill>
                  <a:srgbClr val="EBEBEB"/>
                </a:solidFill>
              </a:rPr>
              <a:t>酸和碱的强度</a:t>
            </a:r>
            <a:r>
              <a:rPr kumimoji="1" lang="en-US" altLang="zh-CN" sz="3600">
                <a:solidFill>
                  <a:srgbClr val="EBEBEB"/>
                </a:solidFill>
              </a:rPr>
              <a:t>—acid</a:t>
            </a:r>
            <a:r>
              <a:rPr kumimoji="1" lang="zh-CN" altLang="en-US" sz="3600">
                <a:solidFill>
                  <a:srgbClr val="EBEBEB"/>
                </a:solidFill>
              </a:rPr>
              <a:t> </a:t>
            </a:r>
            <a:r>
              <a:rPr kumimoji="1" lang="en-US" altLang="zh-CN" sz="3600">
                <a:solidFill>
                  <a:srgbClr val="EBEBEB"/>
                </a:solidFill>
              </a:rPr>
              <a:t>and</a:t>
            </a:r>
            <a:r>
              <a:rPr kumimoji="1" lang="zh-CN" altLang="en-US" sz="3600">
                <a:solidFill>
                  <a:srgbClr val="EBEBEB"/>
                </a:solidFill>
              </a:rPr>
              <a:t> </a:t>
            </a:r>
            <a:r>
              <a:rPr kumimoji="1" lang="en-US" altLang="zh-CN" sz="3600">
                <a:solidFill>
                  <a:srgbClr val="EBEBEB"/>
                </a:solidFill>
              </a:rPr>
              <a:t>base</a:t>
            </a:r>
            <a:r>
              <a:rPr kumimoji="1" lang="zh-CN" altLang="en-US" sz="3600">
                <a:solidFill>
                  <a:srgbClr val="EBEBEB"/>
                </a:solidFill>
              </a:rPr>
              <a:t> </a:t>
            </a:r>
            <a:r>
              <a:rPr kumimoji="1" lang="en-US" altLang="zh-CN" sz="3600">
                <a:solidFill>
                  <a:srgbClr val="EBEBEB"/>
                </a:solidFill>
              </a:rPr>
              <a:t>strength</a:t>
            </a:r>
            <a:endParaRPr kumimoji="1" lang="zh-CN" altLang="en-US" sz="3600">
              <a:solidFill>
                <a:srgbClr val="EBEBEB"/>
              </a:solidFill>
            </a:endParaRPr>
          </a:p>
        </p:txBody>
      </p:sp>
      <p:sp>
        <p:nvSpPr>
          <p:cNvPr id="18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6">
                <a:extLst>
                  <a:ext uri="{FF2B5EF4-FFF2-40B4-BE49-F238E27FC236}">
                    <a16:creationId xmlns:a16="http://schemas.microsoft.com/office/drawing/2014/main" id="{4B229F27-33AC-3844-A9FC-1AE042B29B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931" y="2438400"/>
                <a:ext cx="4166509" cy="3785419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zh-CN" altLang="en-US" dirty="0">
                    <a:solidFill>
                      <a:srgbClr val="EBEBEB"/>
                    </a:solidFill>
                  </a:rPr>
                  <a:t>强酸</a:t>
                </a:r>
                <a:r>
                  <a:rPr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解离程度大，平衡往右，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rgbClr val="EBEBEB"/>
                    </a:solidFill>
                  </a:rPr>
                  <a:t>大</a:t>
                </a:r>
                <a:endParaRPr lang="en-US" altLang="zh-CN" dirty="0">
                  <a:solidFill>
                    <a:srgbClr val="EBEBEB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zh-CN" altLang="en-US" dirty="0">
                    <a:solidFill>
                      <a:srgbClr val="EBEBEB"/>
                    </a:solidFill>
                  </a:rPr>
                  <a:t>强酸配弱共轭碱</a:t>
                </a:r>
                <a:r>
                  <a:rPr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共轭碱对氢的亲和力小</a:t>
                </a:r>
                <a:endParaRPr lang="en-US" altLang="zh-CN" dirty="0">
                  <a:solidFill>
                    <a:srgbClr val="EBEBEB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zh-CN" altLang="en-US" dirty="0">
                    <a:solidFill>
                      <a:srgbClr val="EBEBEB"/>
                    </a:solidFill>
                  </a:rPr>
                  <a:t>弱酸</a:t>
                </a:r>
                <a:r>
                  <a:rPr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解离程度小，平衡往左，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rgbClr val="EBEBEB"/>
                    </a:solidFill>
                  </a:rPr>
                  <a:t>小</a:t>
                </a:r>
                <a:endParaRPr lang="en-US" altLang="zh-CN" dirty="0">
                  <a:solidFill>
                    <a:srgbClr val="EBEBEB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zh-CN" altLang="en-US" dirty="0">
                    <a:solidFill>
                      <a:srgbClr val="EBEBEB"/>
                    </a:solidFill>
                  </a:rPr>
                  <a:t>强酸配强共轭碱</a:t>
                </a:r>
                <a:r>
                  <a:rPr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共轭碱对氢的亲和力大</a:t>
                </a:r>
                <a:endParaRPr lang="en-US" altLang="zh-CN" dirty="0">
                  <a:solidFill>
                    <a:srgbClr val="EBEBEB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zh-CN" altLang="en-US" dirty="0">
                    <a:solidFill>
                      <a:srgbClr val="EBEBEB"/>
                    </a:solidFill>
                  </a:rPr>
                  <a:t>强碱</a:t>
                </a:r>
                <a:r>
                  <a:rPr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解离程度大，平衡往右，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rgbClr val="EBEBEB"/>
                    </a:solidFill>
                  </a:rPr>
                  <a:t>大</a:t>
                </a:r>
                <a:endParaRPr lang="en-US" altLang="zh-CN" dirty="0">
                  <a:solidFill>
                    <a:srgbClr val="EBEBEB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zh-CN" altLang="en-US" dirty="0">
                    <a:solidFill>
                      <a:srgbClr val="EBEBEB"/>
                    </a:solidFill>
                  </a:rPr>
                  <a:t>弱碱</a:t>
                </a:r>
                <a:r>
                  <a:rPr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lang="zh-CN" altLang="en-US" dirty="0">
                    <a:solidFill>
                      <a:srgbClr val="EBEBEB"/>
                    </a:solidFill>
                  </a:rPr>
                  <a:t>解离程度小，平衡往左，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rgbClr val="EBEBEB"/>
                    </a:solidFill>
                  </a:rPr>
                  <a:t>小</a:t>
                </a:r>
                <a:endParaRPr lang="en-US" altLang="zh-CN" dirty="0">
                  <a:solidFill>
                    <a:srgbClr val="EBEBEB"/>
                  </a:solidFill>
                </a:endParaRPr>
              </a:p>
              <a:p>
                <a:pPr>
                  <a:lnSpc>
                    <a:spcPct val="90000"/>
                  </a:lnSpc>
                </a:pPr>
                <a:endParaRPr lang="en-US" altLang="zh-CN" dirty="0">
                  <a:solidFill>
                    <a:srgbClr val="EBEBEB"/>
                  </a:solidFill>
                </a:endParaRPr>
              </a:p>
              <a:p>
                <a:pPr>
                  <a:lnSpc>
                    <a:spcPct val="90000"/>
                  </a:lnSpc>
                </a:pPr>
                <a:endParaRPr lang="en-US" altLang="zh-CN" dirty="0">
                  <a:solidFill>
                    <a:srgbClr val="EBEBEB"/>
                  </a:solidFill>
                </a:endParaRPr>
              </a:p>
              <a:p>
                <a:pPr>
                  <a:lnSpc>
                    <a:spcPct val="90000"/>
                  </a:lnSpc>
                </a:pPr>
                <a:endParaRPr lang="zh-CN" altLang="en-US" dirty="0">
                  <a:solidFill>
                    <a:srgbClr val="EBEBEB"/>
                  </a:solidFill>
                </a:endParaRPr>
              </a:p>
            </p:txBody>
          </p:sp>
        </mc:Choice>
        <mc:Fallback xmlns="">
          <p:sp>
            <p:nvSpPr>
              <p:cNvPr id="7" name="内容占位符 6">
                <a:extLst>
                  <a:ext uri="{FF2B5EF4-FFF2-40B4-BE49-F238E27FC236}">
                    <a16:creationId xmlns:a16="http://schemas.microsoft.com/office/drawing/2014/main" id="{4B229F27-33AC-3844-A9FC-1AE042B29B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931" y="2438400"/>
                <a:ext cx="4166509" cy="3785419"/>
              </a:xfrm>
              <a:blipFill>
                <a:blip r:embed="rId4"/>
                <a:stretch>
                  <a:fillRect l="-606" t="-2341" b="-83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 descr="图表, 条形图&#10;&#10;描述已自动生成">
            <a:extLst>
              <a:ext uri="{FF2B5EF4-FFF2-40B4-BE49-F238E27FC236}">
                <a16:creationId xmlns:a16="http://schemas.microsoft.com/office/drawing/2014/main" id="{77EC0E5C-CAAA-6148-9016-A569186D3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091" y="512808"/>
            <a:ext cx="2921645" cy="3709642"/>
          </a:xfrm>
          <a:prstGeom prst="rect">
            <a:avLst/>
          </a:prstGeom>
        </p:spPr>
      </p:pic>
      <p:pic>
        <p:nvPicPr>
          <p:cNvPr id="15" name="图片 14" descr="表格&#10;&#10;描述已自动生成">
            <a:extLst>
              <a:ext uri="{FF2B5EF4-FFF2-40B4-BE49-F238E27FC236}">
                <a16:creationId xmlns:a16="http://schemas.microsoft.com/office/drawing/2014/main" id="{9464DC6A-5B67-F14C-A131-1683FA7B8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7436" y="4587477"/>
            <a:ext cx="5320812" cy="190549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1A6C066E-7275-4241-ACF2-DC7D148D5241}"/>
              </a:ext>
            </a:extLst>
          </p:cNvPr>
          <p:cNvSpPr txBox="1"/>
          <p:nvPr/>
        </p:nvSpPr>
        <p:spPr>
          <a:xfrm>
            <a:off x="8958104" y="2495906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A</a:t>
            </a:r>
            <a:r>
              <a:rPr kumimoji="1" lang="zh-CN" altLang="en-US" dirty="0"/>
              <a:t>为强酸，</a:t>
            </a:r>
            <a:r>
              <a:rPr kumimoji="1" lang="en-US" altLang="zh-CN" dirty="0"/>
              <a:t>b</a:t>
            </a:r>
            <a:r>
              <a:rPr kumimoji="1" lang="zh-CN" altLang="en-US" dirty="0"/>
              <a:t>为弱酸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16148C79-208C-B842-9E34-90B63FEB7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68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63423"/>
    </mc:Choice>
    <mc:Fallback>
      <p:transition spd="slow" advTm="263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B25C930-D875-BC4F-BE07-C1E51CA2C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kumimoji="1" lang="zh-CN" altLang="en-US">
                <a:solidFill>
                  <a:srgbClr val="EBEBEB"/>
                </a:solidFill>
              </a:rPr>
              <a:t>水的解离常数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82FC308-42A9-5848-9D42-4CF3F4AE2F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1581" y="1854820"/>
                <a:ext cx="4166509" cy="3785419"/>
              </a:xfrm>
            </p:spPr>
            <p:txBody>
              <a:bodyPr>
                <a:normAutofit/>
              </a:bodyPr>
              <a:lstStyle/>
              <a:p>
                <a:r>
                  <a:rPr kumimoji="1" lang="zh-CN" altLang="en-US" sz="2400" dirty="0">
                    <a:solidFill>
                      <a:srgbClr val="EBEBEB"/>
                    </a:solidFill>
                  </a:rPr>
                  <a:t>水既可以给出质子也可以接受质子</a:t>
                </a:r>
                <a:r>
                  <a:rPr kumimoji="1" lang="en-US" altLang="zh-CN" sz="2400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sz="2400" dirty="0">
                    <a:solidFill>
                      <a:srgbClr val="EBEBEB"/>
                    </a:solidFill>
                  </a:rPr>
                  <a:t>水是两性的</a:t>
                </a:r>
                <a:endParaRPr kumimoji="1" lang="en-US" altLang="zh-CN" sz="2400" dirty="0">
                  <a:solidFill>
                    <a:srgbClr val="EBEBEB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240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sub>
                    </m:sSub>
                  </m:oMath>
                </a14:m>
                <a:r>
                  <a:rPr kumimoji="1" lang="en-US" altLang="zh-CN" sz="2400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sz="2400" dirty="0">
                    <a:solidFill>
                      <a:srgbClr val="EBEBEB"/>
                    </a:solidFill>
                  </a:rPr>
                  <a:t>水的解离常数</a:t>
                </a:r>
                <a:endParaRPr kumimoji="1" lang="en-US" altLang="zh-CN" sz="2400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sz="2400" dirty="0">
                    <a:solidFill>
                      <a:srgbClr val="EBEBEB"/>
                    </a:solidFill>
                  </a:rPr>
                  <a:t>无论溶液是酸性还是碱性，在</a:t>
                </a:r>
                <a:r>
                  <a:rPr kumimoji="1" lang="en-US" altLang="zh-CN" sz="2400" dirty="0">
                    <a:solidFill>
                      <a:srgbClr val="EBEBEB"/>
                    </a:solidFill>
                  </a:rPr>
                  <a:t>25</a:t>
                </a:r>
                <a:r>
                  <a:rPr kumimoji="1" lang="zh-CN" altLang="en-US" sz="2400" dirty="0">
                    <a:solidFill>
                      <a:srgbClr val="EBEBEB"/>
                    </a:solidFill>
                  </a:rPr>
                  <a:t>度时，等式始终成立</a:t>
                </a:r>
                <a:endParaRPr kumimoji="1" lang="en-US" altLang="zh-CN" sz="2400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sz="2400" dirty="0">
                    <a:solidFill>
                      <a:srgbClr val="EBEBEB"/>
                    </a:solidFill>
                  </a:rPr>
                  <a:t>水的解离是吸热过程，因此温度上升</a:t>
                </a:r>
                <a:r>
                  <a:rPr kumimoji="1" lang="en-US" altLang="zh-CN" sz="2400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sz="2400" dirty="0">
                    <a:solidFill>
                      <a:srgbClr val="EBEBEB"/>
                    </a:solidFill>
                  </a:rPr>
                  <a:t>平衡往右</a:t>
                </a:r>
                <a:r>
                  <a:rPr kumimoji="1" lang="en-US" altLang="zh-CN" sz="2400" dirty="0">
                    <a:solidFill>
                      <a:srgbClr val="EBEBEB"/>
                    </a:solidFill>
                  </a:rPr>
                  <a:t>——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240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sub>
                    </m:sSub>
                  </m:oMath>
                </a14:m>
                <a:r>
                  <a:rPr kumimoji="1" lang="zh-CN" altLang="en-US" sz="2400" dirty="0">
                    <a:solidFill>
                      <a:srgbClr val="EBEBEB"/>
                    </a:solidFill>
                  </a:rPr>
                  <a:t>变大</a:t>
                </a:r>
                <a:endParaRPr kumimoji="1" lang="en-US" altLang="zh-CN" sz="2400" dirty="0">
                  <a:solidFill>
                    <a:srgbClr val="EBEBEB"/>
                  </a:solidFill>
                </a:endParaRPr>
              </a:p>
              <a:p>
                <a:endParaRPr kumimoji="1" lang="zh-CN" altLang="en-US" sz="2400" dirty="0">
                  <a:solidFill>
                    <a:srgbClr val="EBEBEB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82FC308-42A9-5848-9D42-4CF3F4AE2F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1581" y="1854820"/>
                <a:ext cx="4166509" cy="3785419"/>
              </a:xfrm>
              <a:blipFill>
                <a:blip r:embed="rId4"/>
                <a:stretch>
                  <a:fillRect l="-1216" t="-1000" r="-27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 descr="卡通人物&#10;&#10;中度可信度描述已自动生成">
            <a:extLst>
              <a:ext uri="{FF2B5EF4-FFF2-40B4-BE49-F238E27FC236}">
                <a16:creationId xmlns:a16="http://schemas.microsoft.com/office/drawing/2014/main" id="{556C89D1-BF53-314B-8160-39444BA50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492" y="659497"/>
            <a:ext cx="6460139" cy="143357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147A5AD-393B-C546-AEC5-1EECDB5AEADC}"/>
              </a:ext>
            </a:extLst>
          </p:cNvPr>
          <p:cNvSpPr txBox="1"/>
          <p:nvPr/>
        </p:nvSpPr>
        <p:spPr>
          <a:xfrm>
            <a:off x="7075401" y="2069068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水解离生成氢离子和氢氧根离子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84048CD-C65F-3644-BA12-FB9EAA972968}"/>
              </a:ext>
            </a:extLst>
          </p:cNvPr>
          <p:cNvSpPr/>
          <p:nvPr/>
        </p:nvSpPr>
        <p:spPr>
          <a:xfrm>
            <a:off x="6491313" y="3060570"/>
            <a:ext cx="4762866" cy="2485446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kumimoji="1" lang="en-US" altLang="zh-CN" dirty="0"/>
              <a:t>AP</a:t>
            </a:r>
            <a:r>
              <a:rPr kumimoji="1" lang="zh-CN" altLang="en-US" dirty="0"/>
              <a:t>化学重要公式</a:t>
            </a:r>
            <a:endParaRPr kumimoji="1" lang="en-US" altLang="zh-CN" dirty="0"/>
          </a:p>
          <a:p>
            <a:pPr algn="ctr">
              <a:spcAft>
                <a:spcPts val="600"/>
              </a:spcAft>
            </a:pPr>
            <a:endParaRPr kumimoji="1" lang="en-US" altLang="zh-CN" dirty="0">
              <a:solidFill>
                <a:srgbClr val="FF0000"/>
              </a:solidFill>
            </a:endParaRPr>
          </a:p>
          <a:p>
            <a:pPr algn="ctr">
              <a:spcAft>
                <a:spcPts val="600"/>
              </a:spcAft>
            </a:pPr>
            <a:endParaRPr kumimoji="1" lang="en-US" altLang="zh-CN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FC35F5-C934-444B-8955-719ABE7F8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261" y="2498833"/>
            <a:ext cx="4354241" cy="4874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429BDB9-79D1-4342-88B5-0580B28F44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1261" y="4582810"/>
            <a:ext cx="4536988" cy="362960"/>
          </a:xfrm>
          <a:prstGeom prst="rect">
            <a:avLst/>
          </a:prstGeom>
        </p:spPr>
      </p:pic>
      <p:pic>
        <p:nvPicPr>
          <p:cNvPr id="19" name="图片 18" descr="图片包含 游戏机, 家具, 桌子, 凳子&#10;&#10;描述已自动生成">
            <a:extLst>
              <a:ext uri="{FF2B5EF4-FFF2-40B4-BE49-F238E27FC236}">
                <a16:creationId xmlns:a16="http://schemas.microsoft.com/office/drawing/2014/main" id="{A0515C5A-0E81-1B43-B667-DE2E4E7EF1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5762" y="5938616"/>
            <a:ext cx="4019586" cy="519774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3D7FB0B7-26C0-6942-9AB8-1451326F3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61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13152"/>
    </mc:Choice>
    <mc:Fallback>
      <p:transition spd="slow" advTm="313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0BF054F-FB4E-F44D-8D51-15094DF33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56" y="-150876"/>
            <a:ext cx="3304254" cy="1444752"/>
          </a:xfrm>
        </p:spPr>
        <p:txBody>
          <a:bodyPr anchor="b">
            <a:normAutofit/>
          </a:bodyPr>
          <a:lstStyle/>
          <a:p>
            <a:r>
              <a:rPr kumimoji="1" lang="en-US" altLang="zh-CN" sz="3600" dirty="0">
                <a:solidFill>
                  <a:srgbClr val="EBEBEB"/>
                </a:solidFill>
              </a:rPr>
              <a:t>pH</a:t>
            </a:r>
            <a:r>
              <a:rPr kumimoji="1" lang="zh-CN" altLang="en-US" sz="3600" dirty="0">
                <a:solidFill>
                  <a:srgbClr val="EBEBEB"/>
                </a:solidFill>
              </a:rPr>
              <a:t>值和</a:t>
            </a:r>
            <a:r>
              <a:rPr kumimoji="1" lang="en-US" altLang="zh-CN" sz="3600" dirty="0">
                <a:solidFill>
                  <a:srgbClr val="EBEBEB"/>
                </a:solidFill>
              </a:rPr>
              <a:t>pOH</a:t>
            </a:r>
            <a:r>
              <a:rPr kumimoji="1" lang="zh-CN" altLang="en-US" sz="3600" dirty="0">
                <a:solidFill>
                  <a:srgbClr val="EBEBEB"/>
                </a:solidFill>
              </a:rPr>
              <a:t>值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BBB1E62-6D8B-BE4F-B9E8-11FB8010A9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6467" y="2143646"/>
                <a:ext cx="3108057" cy="4200989"/>
              </a:xfrm>
            </p:spPr>
            <p:txBody>
              <a:bodyPr>
                <a:normAutofit lnSpcReduction="10000"/>
              </a:bodyPr>
              <a:lstStyle/>
              <a:p>
                <a:r>
                  <a:rPr kumimoji="1" lang="en-US" altLang="zh-CN" dirty="0">
                    <a:solidFill>
                      <a:srgbClr val="FFFFFF"/>
                    </a:solidFill>
                  </a:rPr>
                  <a:t>pH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值用来表示溶液中氢离子浓度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en-US" altLang="zh-CN" dirty="0">
                    <a:solidFill>
                      <a:srgbClr val="FFFFFF"/>
                    </a:solidFill>
                  </a:rPr>
                  <a:t>pOH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值用来表示溶液中氢氧根离子浓度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en-US" altLang="zh-CN" dirty="0">
                    <a:solidFill>
                      <a:srgbClr val="FFFFFF"/>
                    </a:solidFill>
                  </a:rPr>
                  <a:t>pH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值越大，碱性越强，酸性越弱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en-US" altLang="zh-CN" dirty="0">
                    <a:solidFill>
                      <a:srgbClr val="FFFFFF"/>
                    </a:solidFill>
                  </a:rPr>
                  <a:t>pH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值越小，碱性越弱，酸性越强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en-US" altLang="zh-CN" dirty="0">
                    <a:solidFill>
                      <a:srgbClr val="FFFFFF"/>
                    </a:solidFill>
                  </a:rPr>
                  <a:t>p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rgbClr val="FFFFFF"/>
                    </a:solidFill>
                  </a:rPr>
                  <a:t>越大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解离程度越小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酸性越弱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en-US" altLang="zh-CN" dirty="0">
                    <a:solidFill>
                      <a:srgbClr val="FFFFFF"/>
                    </a:solidFill>
                  </a:rPr>
                  <a:t>p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rgbClr val="FFFFFF"/>
                    </a:solidFill>
                  </a:rPr>
                  <a:t>越小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解离程度越大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酸性越强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endParaRPr kumimoji="1" lang="zh-CN" altLang="en-US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BBB1E62-6D8B-BE4F-B9E8-11FB8010A9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6467" y="2143646"/>
                <a:ext cx="3108057" cy="4200989"/>
              </a:xfrm>
              <a:blipFill>
                <a:blip r:embed="rId4"/>
                <a:stretch>
                  <a:fillRect l="-816" t="-1807" r="-40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02985A61-8517-D64A-A93D-0FB3F4AF5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681" y="-2"/>
            <a:ext cx="5484021" cy="3660583"/>
          </a:xfrm>
          <a:prstGeom prst="rect">
            <a:avLst/>
          </a:prstGeom>
          <a:effectLst/>
        </p:spPr>
      </p:pic>
      <p:pic>
        <p:nvPicPr>
          <p:cNvPr id="6" name="图片 5" descr="图示&#10;&#10;中度可信度描述已自动生成">
            <a:extLst>
              <a:ext uri="{FF2B5EF4-FFF2-40B4-BE49-F238E27FC236}">
                <a16:creationId xmlns:a16="http://schemas.microsoft.com/office/drawing/2014/main" id="{64B3F97C-A9F0-DC49-B716-7328909760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9784" y="5820925"/>
            <a:ext cx="3731434" cy="523710"/>
          </a:xfrm>
          <a:prstGeom prst="rect">
            <a:avLst/>
          </a:prstGeom>
        </p:spPr>
      </p:pic>
      <p:pic>
        <p:nvPicPr>
          <p:cNvPr id="8" name="图片 7" descr="文本&#10;&#10;描述已自动生成">
            <a:extLst>
              <a:ext uri="{FF2B5EF4-FFF2-40B4-BE49-F238E27FC236}">
                <a16:creationId xmlns:a16="http://schemas.microsoft.com/office/drawing/2014/main" id="{40D10BA0-1859-C247-B62D-9702870C48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574" y="4394183"/>
            <a:ext cx="3996695" cy="1389409"/>
          </a:xfrm>
          <a:prstGeom prst="rect">
            <a:avLst/>
          </a:prstGeom>
        </p:spPr>
      </p:pic>
      <p:pic>
        <p:nvPicPr>
          <p:cNvPr id="12" name="图片 11" descr="图示&#10;&#10;描述已自动生成">
            <a:extLst>
              <a:ext uri="{FF2B5EF4-FFF2-40B4-BE49-F238E27FC236}">
                <a16:creationId xmlns:a16="http://schemas.microsoft.com/office/drawing/2014/main" id="{2EB0B356-EBEF-C849-B405-C738740928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1268" y="3877540"/>
            <a:ext cx="2049463" cy="47931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253C1490-F49B-4B40-B368-4E2EC926AAD5}"/>
              </a:ext>
            </a:extLst>
          </p:cNvPr>
          <p:cNvSpPr/>
          <p:nvPr/>
        </p:nvSpPr>
        <p:spPr>
          <a:xfrm>
            <a:off x="8380542" y="4029848"/>
            <a:ext cx="3731434" cy="1989952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kumimoji="1" lang="en-US" altLang="zh-CN" dirty="0"/>
              <a:t>AP</a:t>
            </a:r>
            <a:r>
              <a:rPr kumimoji="1" lang="zh-CN" altLang="en-US" dirty="0"/>
              <a:t>化学重要公式</a:t>
            </a:r>
            <a:endParaRPr kumimoji="1" lang="en-US" altLang="zh-CN" dirty="0"/>
          </a:p>
          <a:p>
            <a:pPr algn="ctr">
              <a:spcAft>
                <a:spcPts val="600"/>
              </a:spcAft>
            </a:pPr>
            <a:endParaRPr kumimoji="1" lang="en-US" altLang="zh-CN" dirty="0">
              <a:solidFill>
                <a:srgbClr val="FF0000"/>
              </a:solidFill>
            </a:endParaRPr>
          </a:p>
          <a:p>
            <a:pPr algn="ctr">
              <a:spcAft>
                <a:spcPts val="600"/>
              </a:spcAft>
            </a:pPr>
            <a:endParaRPr kumimoji="1" lang="en-US" altLang="zh-CN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733008E-BFB4-B648-A7A4-9DCBE2BFAD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2793" y="5527215"/>
            <a:ext cx="1859472" cy="36156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4BB5E72-218E-D747-9DC1-6F779ADEC7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6473" y="4982725"/>
            <a:ext cx="3397816" cy="414368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F15D6CE5-9D37-5048-8379-C134312E5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59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37538"/>
    </mc:Choice>
    <mc:Fallback>
      <p:transition spd="slow" advTm="337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8A355A5-E8AF-EF41-86B0-D658F5237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65" y="-99658"/>
            <a:ext cx="3863727" cy="1444752"/>
          </a:xfrm>
        </p:spPr>
        <p:txBody>
          <a:bodyPr anchor="b">
            <a:normAutofit/>
          </a:bodyPr>
          <a:lstStyle/>
          <a:p>
            <a:r>
              <a:rPr kumimoji="1" lang="zh-CN" altLang="en-US" sz="3600">
                <a:solidFill>
                  <a:srgbClr val="EBEBEB"/>
                </a:solidFill>
              </a:rPr>
              <a:t>计算溶液的</a:t>
            </a:r>
            <a:r>
              <a:rPr kumimoji="1" lang="en-US" altLang="zh-CN" sz="3600">
                <a:solidFill>
                  <a:srgbClr val="EBEBEB"/>
                </a:solidFill>
              </a:rPr>
              <a:t>pH</a:t>
            </a:r>
            <a:r>
              <a:rPr kumimoji="1" lang="zh-CN" altLang="en-US" sz="3600">
                <a:solidFill>
                  <a:srgbClr val="EBEBEB"/>
                </a:solidFill>
              </a:rPr>
              <a:t>值</a:t>
            </a: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93B946F-1411-3B4A-AF54-44B13282F6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2179" y="2367546"/>
                <a:ext cx="3401950" cy="3013129"/>
              </a:xfrm>
            </p:spPr>
            <p:txBody>
              <a:bodyPr>
                <a:noAutofit/>
              </a:bodyPr>
              <a:lstStyle/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方法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——</a:t>
                </a:r>
              </a:p>
              <a:p>
                <a:r>
                  <a:rPr kumimoji="1" lang="en-US" altLang="zh-CN" dirty="0">
                    <a:solidFill>
                      <a:srgbClr val="FFFFFF"/>
                    </a:solidFill>
                  </a:rPr>
                  <a:t>1.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写出解离方程式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en-US" altLang="zh-CN" dirty="0">
                    <a:solidFill>
                      <a:srgbClr val="FFFFFF"/>
                    </a:solidFill>
                  </a:rPr>
                  <a:t>2.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画出表格，包含了初浓度，改变量和平衡浓度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列出方程式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</m:oMath>
                </a14:m>
                <a:r>
                  <a:rPr kumimoji="1" lang="en-US" altLang="zh-CN" dirty="0">
                    <a:solidFill>
                      <a:srgbClr val="FFFFFF"/>
                    </a:solidFill>
                  </a:rPr>
                  <a:t>=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带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x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的方程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解方程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代入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pH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值的公式算出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pH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值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93B946F-1411-3B4A-AF54-44B13282F6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2179" y="2367546"/>
                <a:ext cx="3401950" cy="3013129"/>
              </a:xfrm>
              <a:blipFill>
                <a:blip r:embed="rId5"/>
                <a:stretch>
                  <a:fillRect l="-743" t="-1681" r="-372" b="-84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0298BA3-F4AF-0842-8B87-B9307B881AC8}"/>
                  </a:ext>
                </a:extLst>
              </p:cNvPr>
              <p:cNvSpPr txBox="1"/>
              <p:nvPr/>
            </p:nvSpPr>
            <p:spPr>
              <a:xfrm>
                <a:off x="6026913" y="46843"/>
                <a:ext cx="456344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zh-CN" sz="2000" dirty="0"/>
                  <a:t>Calculate the pH of a 0.100 </a:t>
                </a:r>
                <a:r>
                  <a:rPr lang="en" altLang="zh-CN" sz="2000" i="1" dirty="0"/>
                  <a:t>M </a:t>
                </a:r>
                <a:r>
                  <a:rPr lang="en" altLang="zh-CN" sz="2000" dirty="0"/>
                  <a:t>aqueous solution of hypochlorous acid.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𝐻𝑂𝐶𝑙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 ,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=3.5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" altLang="zh-CN" sz="2000" dirty="0"/>
              </a:p>
              <a:p>
                <a:endParaRPr kumimoji="1" lang="zh-CN" altLang="en-US" sz="20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0298BA3-F4AF-0842-8B87-B9307B881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913" y="46843"/>
                <a:ext cx="4563445" cy="1323439"/>
              </a:xfrm>
              <a:prstGeom prst="rect">
                <a:avLst/>
              </a:prstGeom>
              <a:blipFill>
                <a:blip r:embed="rId6"/>
                <a:stretch>
                  <a:fillRect l="-1389" t="-28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13D178B2-A38E-8840-961A-13063C2464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9221" y="1767803"/>
            <a:ext cx="6901140" cy="46007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6EF8638-7520-8F48-943E-22816938B6C6}"/>
              </a:ext>
            </a:extLst>
          </p:cNvPr>
          <p:cNvSpPr txBox="1"/>
          <p:nvPr/>
        </p:nvSpPr>
        <p:spPr>
          <a:xfrm>
            <a:off x="7261107" y="1311868"/>
            <a:ext cx="182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写出解离方程式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表格 7">
                <a:extLst>
                  <a:ext uri="{FF2B5EF4-FFF2-40B4-BE49-F238E27FC236}">
                    <a16:creationId xmlns:a16="http://schemas.microsoft.com/office/drawing/2014/main" id="{F0C6A82A-A0B1-F948-BF50-88A8FE4051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5390368"/>
                  </p:ext>
                </p:extLst>
              </p:nvPr>
            </p:nvGraphicFramePr>
            <p:xfrm>
              <a:off x="5233429" y="2843502"/>
              <a:ext cx="5755340" cy="15567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8835">
                      <a:extLst>
                        <a:ext uri="{9D8B030D-6E8A-4147-A177-3AD203B41FA5}">
                          <a16:colId xmlns:a16="http://schemas.microsoft.com/office/drawing/2014/main" val="2290283482"/>
                        </a:ext>
                      </a:extLst>
                    </a:gridCol>
                    <a:gridCol w="1438835">
                      <a:extLst>
                        <a:ext uri="{9D8B030D-6E8A-4147-A177-3AD203B41FA5}">
                          <a16:colId xmlns:a16="http://schemas.microsoft.com/office/drawing/2014/main" val="1007297527"/>
                        </a:ext>
                      </a:extLst>
                    </a:gridCol>
                    <a:gridCol w="1438835">
                      <a:extLst>
                        <a:ext uri="{9D8B030D-6E8A-4147-A177-3AD203B41FA5}">
                          <a16:colId xmlns:a16="http://schemas.microsoft.com/office/drawing/2014/main" val="2892114635"/>
                        </a:ext>
                      </a:extLst>
                    </a:gridCol>
                    <a:gridCol w="1438835">
                      <a:extLst>
                        <a:ext uri="{9D8B030D-6E8A-4147-A177-3AD203B41FA5}">
                          <a16:colId xmlns:a16="http://schemas.microsoft.com/office/drawing/2014/main" val="3812528855"/>
                        </a:ext>
                      </a:extLst>
                    </a:gridCol>
                  </a:tblGrid>
                  <a:tr h="389175">
                    <a:tc>
                      <a:txBody>
                        <a:bodyPr/>
                        <a:lstStyle/>
                        <a:p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a:rPr lang="en-US" altLang="zh-CN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𝑯𝑶𝑪𝒍</m:t>
                              </m:r>
                              <m:d>
                                <m:dPr>
                                  <m:ctrlP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𝒂𝒒</m:t>
                                  </m:r>
                                </m:e>
                              </m:d>
                              <m:r>
                                <a:rPr lang="en-US" altLang="zh-CN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⇌</m:t>
                              </m:r>
                              <m:sSup>
                                <m:sSupPr>
                                  <m:ctrlP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p>
                                  <m: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𝒂𝒒</m:t>
                                  </m:r>
                                </m:e>
                              </m:d>
                              <m:r>
                                <a:rPr lang="en-US" altLang="zh-CN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𝑶𝑪</m:t>
                              </m:r>
                              <m:sSup>
                                <m:sSupPr>
                                  <m:ctrlP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𝒍</m:t>
                                  </m:r>
                                </m:e>
                                <m:sup>
                                  <m:r>
                                    <a:rPr lang="en-US" altLang="zh-CN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altLang="zh-CN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altLang="zh-CN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𝒂𝒒</m:t>
                              </m:r>
                              <m:r>
                                <a:rPr lang="en-US" altLang="zh-CN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836452"/>
                      </a:ext>
                    </a:extLst>
                  </a:tr>
                  <a:tr h="389175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initial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0.1M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6023185"/>
                      </a:ext>
                    </a:extLst>
                  </a:tr>
                  <a:tr h="389175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change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-x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+x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+x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47175"/>
                      </a:ext>
                    </a:extLst>
                  </a:tr>
                  <a:tr h="389175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equilibrium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0.1-x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x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x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40337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表格 7">
                <a:extLst>
                  <a:ext uri="{FF2B5EF4-FFF2-40B4-BE49-F238E27FC236}">
                    <a16:creationId xmlns:a16="http://schemas.microsoft.com/office/drawing/2014/main" id="{F0C6A82A-A0B1-F948-BF50-88A8FE4051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5390368"/>
                  </p:ext>
                </p:extLst>
              </p:nvPr>
            </p:nvGraphicFramePr>
            <p:xfrm>
              <a:off x="5233429" y="2843502"/>
              <a:ext cx="5755340" cy="15567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8835">
                      <a:extLst>
                        <a:ext uri="{9D8B030D-6E8A-4147-A177-3AD203B41FA5}">
                          <a16:colId xmlns:a16="http://schemas.microsoft.com/office/drawing/2014/main" val="2290283482"/>
                        </a:ext>
                      </a:extLst>
                    </a:gridCol>
                    <a:gridCol w="1438835">
                      <a:extLst>
                        <a:ext uri="{9D8B030D-6E8A-4147-A177-3AD203B41FA5}">
                          <a16:colId xmlns:a16="http://schemas.microsoft.com/office/drawing/2014/main" val="1007297527"/>
                        </a:ext>
                      </a:extLst>
                    </a:gridCol>
                    <a:gridCol w="1438835">
                      <a:extLst>
                        <a:ext uri="{9D8B030D-6E8A-4147-A177-3AD203B41FA5}">
                          <a16:colId xmlns:a16="http://schemas.microsoft.com/office/drawing/2014/main" val="2892114635"/>
                        </a:ext>
                      </a:extLst>
                    </a:gridCol>
                    <a:gridCol w="1438835">
                      <a:extLst>
                        <a:ext uri="{9D8B030D-6E8A-4147-A177-3AD203B41FA5}">
                          <a16:colId xmlns:a16="http://schemas.microsoft.com/office/drawing/2014/main" val="3812528855"/>
                        </a:ext>
                      </a:extLst>
                    </a:gridCol>
                  </a:tblGrid>
                  <a:tr h="389175">
                    <a:tc>
                      <a:txBody>
                        <a:bodyPr/>
                        <a:lstStyle/>
                        <a:p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33824" r="-588" b="-31935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836452"/>
                      </a:ext>
                    </a:extLst>
                  </a:tr>
                  <a:tr h="389175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initial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0.1M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6023185"/>
                      </a:ext>
                    </a:extLst>
                  </a:tr>
                  <a:tr h="389175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change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-x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+x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+x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47175"/>
                      </a:ext>
                    </a:extLst>
                  </a:tr>
                  <a:tr h="389175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equilibrium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0.1-x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x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x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403372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01ACE4A3-31B7-A24C-9936-C46C7590325A}"/>
              </a:ext>
            </a:extLst>
          </p:cNvPr>
          <p:cNvSpPr txBox="1"/>
          <p:nvPr/>
        </p:nvSpPr>
        <p:spPr>
          <a:xfrm>
            <a:off x="7557101" y="23230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列出表格</a:t>
            </a:r>
          </a:p>
        </p:txBody>
      </p:sp>
      <p:pic>
        <p:nvPicPr>
          <p:cNvPr id="25" name="图片 24" descr="图片包含 图示&#10;&#10;描述已自动生成">
            <a:extLst>
              <a:ext uri="{FF2B5EF4-FFF2-40B4-BE49-F238E27FC236}">
                <a16:creationId xmlns:a16="http://schemas.microsoft.com/office/drawing/2014/main" id="{43C9BE0A-17FF-E74E-9B01-F418A1B015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5768" y="4895012"/>
            <a:ext cx="4161716" cy="814882"/>
          </a:xfrm>
          <a:prstGeom prst="rect">
            <a:avLst/>
          </a:prstGeom>
        </p:spPr>
      </p:pic>
      <p:sp>
        <p:nvSpPr>
          <p:cNvPr id="26" name="右箭头 25">
            <a:extLst>
              <a:ext uri="{FF2B5EF4-FFF2-40B4-BE49-F238E27FC236}">
                <a16:creationId xmlns:a16="http://schemas.microsoft.com/office/drawing/2014/main" id="{1B96055F-3DB7-4543-B10A-69F2E52A158C}"/>
              </a:ext>
            </a:extLst>
          </p:cNvPr>
          <p:cNvSpPr/>
          <p:nvPr/>
        </p:nvSpPr>
        <p:spPr>
          <a:xfrm>
            <a:off x="8608205" y="5187352"/>
            <a:ext cx="324958" cy="2944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8" name="图片 27" descr="文本&#10;&#10;中度可信度描述已自动生成">
            <a:extLst>
              <a:ext uri="{FF2B5EF4-FFF2-40B4-BE49-F238E27FC236}">
                <a16:creationId xmlns:a16="http://schemas.microsoft.com/office/drawing/2014/main" id="{D7975DCE-4810-E741-A093-76A4B5132E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8391" y="6101570"/>
            <a:ext cx="1624772" cy="673686"/>
          </a:xfrm>
          <a:prstGeom prst="rect">
            <a:avLst/>
          </a:prstGeom>
        </p:spPr>
      </p:pic>
      <p:pic>
        <p:nvPicPr>
          <p:cNvPr id="30" name="图片 29" descr="图片包含 文本&#10;&#10;描述已自动生成">
            <a:extLst>
              <a:ext uri="{FF2B5EF4-FFF2-40B4-BE49-F238E27FC236}">
                <a16:creationId xmlns:a16="http://schemas.microsoft.com/office/drawing/2014/main" id="{7D070453-6C0E-664E-A60A-528D3DBB8E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9731" y="5101587"/>
            <a:ext cx="3022269" cy="516761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18A10279-8EBE-DE4C-9907-70957D994C18}"/>
              </a:ext>
            </a:extLst>
          </p:cNvPr>
          <p:cNvSpPr txBox="1"/>
          <p:nvPr/>
        </p:nvSpPr>
        <p:spPr>
          <a:xfrm>
            <a:off x="7680321" y="455692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解方程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AA1FC20-2F36-334E-8701-6C786FC5D196}"/>
              </a:ext>
            </a:extLst>
          </p:cNvPr>
          <p:cNvSpPr txBox="1"/>
          <p:nvPr/>
        </p:nvSpPr>
        <p:spPr>
          <a:xfrm>
            <a:off x="7580110" y="5650468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算</a:t>
            </a:r>
            <a:r>
              <a:rPr kumimoji="1" lang="en" altLang="zh-CN" dirty="0"/>
              <a:t>pH</a:t>
            </a:r>
            <a:r>
              <a:rPr kumimoji="1" lang="zh-CN" altLang="en" dirty="0"/>
              <a:t>值</a:t>
            </a:r>
            <a:endParaRPr kumimoji="1" lang="zh-CN" altLang="en-US" dirty="0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6F98BE60-F562-C849-98B0-7A3AFA43D7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1565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27890"/>
    </mc:Choice>
    <mc:Fallback>
      <p:transition spd="slow" advTm="427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  <p:bldP spid="15" grpId="0"/>
      <p:bldP spid="26" grpId="0" animBg="1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0CB883-7994-BC4B-B03C-A072C73AB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40" y="520278"/>
            <a:ext cx="5653571" cy="162232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解离百分率</a:t>
            </a:r>
            <a:r>
              <a:rPr kumimoji="1" lang="en-US" altLang="zh-CN" sz="3600" dirty="0">
                <a:solidFill>
                  <a:srgbClr val="EBEBEB"/>
                </a:solidFill>
              </a:rPr>
              <a:t>—percent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dissociation(ionization)</a:t>
            </a:r>
            <a:br>
              <a:rPr kumimoji="1" lang="en-US" altLang="zh-CN" sz="3600" dirty="0">
                <a:solidFill>
                  <a:srgbClr val="EBEBEB"/>
                </a:solidFill>
              </a:rPr>
            </a:b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8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9CF99ED9-9D5F-ED4C-9B37-6AD6C0F9A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213" y="2565481"/>
            <a:ext cx="4166509" cy="3785419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solidFill>
                  <a:srgbClr val="EBEBEB"/>
                </a:solidFill>
              </a:rPr>
              <a:t>判断酸在水里解离程度的大小</a:t>
            </a:r>
            <a:endParaRPr lang="en-US" altLang="zh-CN" sz="2400" dirty="0">
              <a:solidFill>
                <a:srgbClr val="EBEBEB"/>
              </a:solidFill>
            </a:endParaRPr>
          </a:p>
          <a:p>
            <a:r>
              <a:rPr lang="zh-CN" altLang="en-US" sz="2400" dirty="0">
                <a:solidFill>
                  <a:srgbClr val="EBEBEB"/>
                </a:solidFill>
              </a:rPr>
              <a:t>强酸的解离百分率是</a:t>
            </a:r>
            <a:r>
              <a:rPr lang="en-US" altLang="zh-CN" sz="2400" dirty="0">
                <a:solidFill>
                  <a:srgbClr val="EBEBEB"/>
                </a:solidFill>
              </a:rPr>
              <a:t>100%—</a:t>
            </a:r>
            <a:r>
              <a:rPr lang="zh-CN" altLang="en-US" sz="2400" dirty="0">
                <a:solidFill>
                  <a:srgbClr val="EBEBEB"/>
                </a:solidFill>
              </a:rPr>
              <a:t>强酸完全解离</a:t>
            </a:r>
            <a:endParaRPr lang="en-US" altLang="zh-CN" sz="2400" dirty="0">
              <a:solidFill>
                <a:srgbClr val="EBEBEB"/>
              </a:solidFill>
            </a:endParaRPr>
          </a:p>
          <a:p>
            <a:r>
              <a:rPr lang="zh-CN" altLang="en-US" sz="2400" dirty="0">
                <a:solidFill>
                  <a:srgbClr val="EBEBEB"/>
                </a:solidFill>
              </a:rPr>
              <a:t>小练习</a:t>
            </a:r>
            <a:r>
              <a:rPr lang="en-US" altLang="zh-CN" sz="2400" dirty="0">
                <a:solidFill>
                  <a:srgbClr val="EBEBEB"/>
                </a:solidFill>
              </a:rPr>
              <a:t>—</a:t>
            </a:r>
            <a:r>
              <a:rPr lang="zh-CN" altLang="en-US" sz="2400" dirty="0">
                <a:solidFill>
                  <a:srgbClr val="EBEBEB"/>
                </a:solidFill>
              </a:rPr>
              <a:t>判断哪种弱酸解离百分率更大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9E0B5F4-A311-454B-B436-EEB5AF3EE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691" y="602114"/>
            <a:ext cx="6241303" cy="76590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2857C2B-0579-184C-86E0-32285AC91745}"/>
              </a:ext>
            </a:extLst>
          </p:cNvPr>
          <p:cNvSpPr txBox="1"/>
          <p:nvPr/>
        </p:nvSpPr>
        <p:spPr>
          <a:xfrm>
            <a:off x="7741667" y="17812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解离百分率计算公式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64E0F02-E6F1-FB41-87A0-5351ACCB60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5371" y="1278413"/>
            <a:ext cx="5443937" cy="103230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F915CF0-9DB3-AD4B-8356-32601E87D9B5}"/>
              </a:ext>
            </a:extLst>
          </p:cNvPr>
          <p:cNvSpPr txBox="1"/>
          <p:nvPr/>
        </p:nvSpPr>
        <p:spPr>
          <a:xfrm>
            <a:off x="6822489" y="2252296"/>
            <a:ext cx="4100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根据电负性判断酸性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26D92B2-F389-A244-918B-8F3BC77DE202}"/>
              </a:ext>
            </a:extLst>
          </p:cNvPr>
          <p:cNvSpPr txBox="1"/>
          <p:nvPr/>
        </p:nvSpPr>
        <p:spPr>
          <a:xfrm>
            <a:off x="6040817" y="3862077"/>
            <a:ext cx="3767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答案</a:t>
            </a:r>
            <a:r>
              <a:rPr kumimoji="1" lang="en-US" altLang="zh-CN" dirty="0"/>
              <a:t>—</a:t>
            </a:r>
            <a:r>
              <a:rPr kumimoji="1" lang="zh-CN" altLang="en-US" dirty="0"/>
              <a:t>氯酸的酸性更大，因为氯电负性最强，电子云集中在氯周围，因此氢氧的吸引力变弱，更容易解离</a:t>
            </a:r>
          </a:p>
        </p:txBody>
      </p:sp>
      <p:pic>
        <p:nvPicPr>
          <p:cNvPr id="23" name="图片 22" descr="图示, 形状, 箭头&#10;&#10;描述已自动生成">
            <a:extLst>
              <a:ext uri="{FF2B5EF4-FFF2-40B4-BE49-F238E27FC236}">
                <a16:creationId xmlns:a16="http://schemas.microsoft.com/office/drawing/2014/main" id="{F0D0AAC5-7BC4-494B-A001-FF3DFEC12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0442" y="2570817"/>
            <a:ext cx="1754732" cy="4125364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BB50E65A-1D09-A74F-996D-0949015783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3297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09458"/>
    </mc:Choice>
    <mc:Fallback>
      <p:transition spd="slow" advTm="409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393D326-54C4-D64B-8950-A3CA5B343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90" y="408040"/>
            <a:ext cx="4166510" cy="162232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多元酸的解离</a:t>
            </a:r>
            <a:r>
              <a:rPr kumimoji="1" lang="en-US" altLang="zh-CN" sz="3600" dirty="0">
                <a:solidFill>
                  <a:srgbClr val="EBEBEB"/>
                </a:solidFill>
              </a:rPr>
              <a:t>—</a:t>
            </a:r>
            <a:r>
              <a:rPr lang="en" altLang="zh-CN" sz="3600" dirty="0">
                <a:solidFill>
                  <a:srgbClr val="EBEBEB"/>
                </a:solidFill>
              </a:rPr>
              <a:t>polyprotic acids dissociation</a:t>
            </a:r>
            <a:br>
              <a:rPr lang="en" altLang="zh-CN" sz="3600" dirty="0">
                <a:solidFill>
                  <a:srgbClr val="EBEBEB"/>
                </a:solidFill>
              </a:rPr>
            </a:b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图片 4" descr="信件&#10;&#10;低可信度描述已自动生成">
            <a:extLst>
              <a:ext uri="{FF2B5EF4-FFF2-40B4-BE49-F238E27FC236}">
                <a16:creationId xmlns:a16="http://schemas.microsoft.com/office/drawing/2014/main" id="{62E80712-D721-D742-AD24-D65AB0AE7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676" y="1143000"/>
            <a:ext cx="6581137" cy="1283320"/>
          </a:xfrm>
          <a:prstGeom prst="rect">
            <a:avLst/>
          </a:prstGeom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F33014F-4EE6-ED44-8A2A-BB6D2BE351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2655" y="2575554"/>
                <a:ext cx="4166509" cy="3785419"/>
              </a:xfrm>
            </p:spPr>
            <p:txBody>
              <a:bodyPr>
                <a:normAutofit/>
              </a:bodyPr>
              <a:lstStyle/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多元酸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解离得到多个氢离子的酸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多元酸经历分步解离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分别拥有不同的解离常数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kumimoji="1" lang="en-US" altLang="zh-CN" b="0" i="1" smtClean="0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zh-CN" dirty="0">
                    <a:solidFill>
                      <a:srgbClr val="EBEBEB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b="0" i="0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>
                        <a:solidFill>
                          <a:srgbClr val="EBEBE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kumimoji="1" lang="en-US" altLang="zh-CN" dirty="0">
                    <a:solidFill>
                      <a:srgbClr val="EBEBEB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i="1">
                        <a:solidFill>
                          <a:srgbClr val="EBEBE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酸内负电荷逐渐累积，失去氢离子难度增大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endParaRPr kumimoji="1" lang="zh-CN" altLang="en-US" dirty="0">
                  <a:solidFill>
                    <a:srgbClr val="EBEBEB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F33014F-4EE6-ED44-8A2A-BB6D2BE351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2655" y="2575554"/>
                <a:ext cx="4166509" cy="3785419"/>
              </a:xfrm>
              <a:blipFill>
                <a:blip r:embed="rId5"/>
                <a:stretch>
                  <a:fillRect l="-606" t="-10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0583BC69-5EC9-6C40-B667-0DF1F3FFBC81}"/>
              </a:ext>
            </a:extLst>
          </p:cNvPr>
          <p:cNvSpPr txBox="1"/>
          <p:nvPr/>
        </p:nvSpPr>
        <p:spPr>
          <a:xfrm>
            <a:off x="8030405" y="254460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碳酸的解离</a:t>
            </a:r>
          </a:p>
        </p:txBody>
      </p:sp>
      <p:pic>
        <p:nvPicPr>
          <p:cNvPr id="11" name="图片 10" descr="文本&#10;&#10;描述已自动生成">
            <a:extLst>
              <a:ext uri="{FF2B5EF4-FFF2-40B4-BE49-F238E27FC236}">
                <a16:creationId xmlns:a16="http://schemas.microsoft.com/office/drawing/2014/main" id="{67C62261-1F35-3749-B22A-1656555AE2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6931" y="3098603"/>
            <a:ext cx="6662882" cy="182263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455FC31-4FE1-6A49-83B3-6C7BF6249CBE}"/>
              </a:ext>
            </a:extLst>
          </p:cNvPr>
          <p:cNvSpPr txBox="1"/>
          <p:nvPr/>
        </p:nvSpPr>
        <p:spPr>
          <a:xfrm>
            <a:off x="8030405" y="522419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磷酸的解离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E5737B3F-B943-A642-BEAC-D5B158AD5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5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51235"/>
    </mc:Choice>
    <mc:Fallback>
      <p:transition spd="slow" advTm="251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4|20.9|1.4|41.6|3.8|125.4|1.3|79|7.9|26.1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1|124.9|17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7|3|23.5|5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3.5|0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离子</Template>
  <TotalTime>1867</TotalTime>
  <Words>1021</Words>
  <Application>Microsoft Macintosh PowerPoint</Application>
  <PresentationFormat>宽屏</PresentationFormat>
  <Paragraphs>111</Paragraphs>
  <Slides>12</Slides>
  <Notes>0</Notes>
  <HiddenSlides>0</HiddenSlides>
  <MMClips>12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7" baseType="lpstr">
      <vt:lpstr>Arial</vt:lpstr>
      <vt:lpstr>Cambria Math</vt:lpstr>
      <vt:lpstr>Century Gothic</vt:lpstr>
      <vt:lpstr>Wingdings 3</vt:lpstr>
      <vt:lpstr>离子</vt:lpstr>
      <vt:lpstr>第十四节—化学平衡（中）</vt:lpstr>
      <vt:lpstr>酸和碱—acid and base</vt:lpstr>
      <vt:lpstr>酸和碱的反应</vt:lpstr>
      <vt:lpstr>酸和碱的强度—acid and base strength</vt:lpstr>
      <vt:lpstr>水的解离常数</vt:lpstr>
      <vt:lpstr>pH值和pOH值</vt:lpstr>
      <vt:lpstr>计算溶液的pH值</vt:lpstr>
      <vt:lpstr>解离百分率—percent dissociation(ionization) </vt:lpstr>
      <vt:lpstr>多元酸的解离—polyprotic acids dissociation </vt:lpstr>
      <vt:lpstr>盐的酸碱性</vt:lpstr>
      <vt:lpstr>Practice 1</vt:lpstr>
      <vt:lpstr>Practice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第十四节—化学平衡（下）</dc:title>
  <dc:creator>Qi Gareth</dc:creator>
  <cp:lastModifiedBy>Qi Gareth</cp:lastModifiedBy>
  <cp:revision>29</cp:revision>
  <dcterms:created xsi:type="dcterms:W3CDTF">2021-07-24T16:22:32Z</dcterms:created>
  <dcterms:modified xsi:type="dcterms:W3CDTF">2021-08-20T08:07:39Z</dcterms:modified>
</cp:coreProperties>
</file>