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ink/inkAction1.xml" ContentType="application/vnd.ms-office.inkAction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ags/tag8.xml" ContentType="application/vnd.openxmlformats-officedocument.presentationml.tags+xml"/>
  <Override PartName="/ppt/notesSlides/notesSlide6.xml" ContentType="application/vnd.openxmlformats-officedocument.presentationml.notesSlide+xml"/>
  <Override PartName="/ppt/tags/tag9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76" r:id="rId2"/>
    <p:sldId id="257" r:id="rId3"/>
    <p:sldId id="256" r:id="rId4"/>
    <p:sldId id="277" r:id="rId5"/>
    <p:sldId id="278" r:id="rId6"/>
    <p:sldId id="259" r:id="rId7"/>
    <p:sldId id="258" r:id="rId8"/>
    <p:sldId id="280" r:id="rId9"/>
    <p:sldId id="289" r:id="rId10"/>
    <p:sldId id="279" r:id="rId11"/>
    <p:sldId id="286" r:id="rId1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FFFF99"/>
    <a:srgbClr val="FFFF66"/>
    <a:srgbClr val="000099"/>
    <a:srgbClr val="E420BA"/>
    <a:srgbClr val="302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主题样式 1 - 强调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BDBED569-4797-4DF1-A0F4-6AAB3CD982D8}" styleName="浅色样式 3 - 强调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度样式 4 - 强调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500" autoAdjust="0"/>
    <p:restoredTop sz="80607" autoAdjust="0"/>
  </p:normalViewPr>
  <p:slideViewPr>
    <p:cSldViewPr>
      <p:cViewPr varScale="1">
        <p:scale>
          <a:sx n="69" d="100"/>
          <a:sy n="69" d="100"/>
        </p:scale>
        <p:origin x="20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Relationship Id="rId9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7" Type="http://schemas.openxmlformats.org/officeDocument/2006/relationships/image" Target="../media/image26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Relationship Id="rId6" Type="http://schemas.openxmlformats.org/officeDocument/2006/relationships/image" Target="../media/image25.wmf"/><Relationship Id="rId5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34.wmf"/><Relationship Id="rId13" Type="http://schemas.openxmlformats.org/officeDocument/2006/relationships/image" Target="../media/image39.wmf"/><Relationship Id="rId18" Type="http://schemas.openxmlformats.org/officeDocument/2006/relationships/image" Target="../media/image44.wmf"/><Relationship Id="rId3" Type="http://schemas.openxmlformats.org/officeDocument/2006/relationships/image" Target="../media/image29.wmf"/><Relationship Id="rId7" Type="http://schemas.openxmlformats.org/officeDocument/2006/relationships/image" Target="../media/image33.wmf"/><Relationship Id="rId12" Type="http://schemas.openxmlformats.org/officeDocument/2006/relationships/image" Target="../media/image38.wmf"/><Relationship Id="rId17" Type="http://schemas.openxmlformats.org/officeDocument/2006/relationships/image" Target="../media/image43.wmf"/><Relationship Id="rId2" Type="http://schemas.openxmlformats.org/officeDocument/2006/relationships/image" Target="../media/image28.wmf"/><Relationship Id="rId16" Type="http://schemas.openxmlformats.org/officeDocument/2006/relationships/image" Target="../media/image42.wmf"/><Relationship Id="rId1" Type="http://schemas.openxmlformats.org/officeDocument/2006/relationships/image" Target="../media/image27.wmf"/><Relationship Id="rId6" Type="http://schemas.openxmlformats.org/officeDocument/2006/relationships/image" Target="../media/image32.wmf"/><Relationship Id="rId11" Type="http://schemas.openxmlformats.org/officeDocument/2006/relationships/image" Target="../media/image37.wmf"/><Relationship Id="rId5" Type="http://schemas.openxmlformats.org/officeDocument/2006/relationships/image" Target="../media/image31.wmf"/><Relationship Id="rId15" Type="http://schemas.openxmlformats.org/officeDocument/2006/relationships/image" Target="../media/image41.wmf"/><Relationship Id="rId10" Type="http://schemas.openxmlformats.org/officeDocument/2006/relationships/image" Target="../media/image36.wmf"/><Relationship Id="rId19" Type="http://schemas.openxmlformats.org/officeDocument/2006/relationships/image" Target="../media/image45.wmf"/><Relationship Id="rId4" Type="http://schemas.openxmlformats.org/officeDocument/2006/relationships/image" Target="../media/image30.wmf"/><Relationship Id="rId9" Type="http://schemas.openxmlformats.org/officeDocument/2006/relationships/image" Target="../media/image35.wmf"/><Relationship Id="rId14" Type="http://schemas.openxmlformats.org/officeDocument/2006/relationships/image" Target="../media/image40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4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46.wmf"/><Relationship Id="rId9" Type="http://schemas.openxmlformats.org/officeDocument/2006/relationships/image" Target="../media/image18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3-03T05:37:38.037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0104">
    <iact:property name="dataType"/>
    <iact:actionData xml:id="d0">
      <inkml:trace xmlns:inkml="http://www.w3.org/2003/InkML" xml:id="stk0" contextRef="#ctx0" brushRef="#br0">2893 17498 0,'-18'-18'124,"18"0"-112,0 1-5,-18-1-4,1 1 15,-1-36 16,1-71 16,-19-35-33,19 124-2,17 18-11,0-72 9,0 54 4,0 17 0,0-52-4,0-18 7,0-18-4,0 18 3,0 70-3,0-35 0,0 18 1,0-18-2,0 18 2,0-1 0,0 19-11,17-36 5,36-35 6,-53 70-8,53-53 14,18 36-11,-1-35 11,1-1-7,-36 36 2,0 17-2,36-35 1,35-17-1,-71 34 0,124 1 1,-124 17-1,-17 18 1,35-17-1,-36 17-6,1 0 15,0 0-10,-1 0 2,1 0 0,17 0 0,36 0-1,-1 0 0,-35 0 2,-17 0 119,-18 35-97,0-17-31,0 17 3,0 36 6,35 17-11,-35-71 20,0 19-16,18-19 6,-18 19 5,0-19-16,0 1 21,0-1-10,0 19-1,0-19 1,18 19-12,-18-1 7,0 0 4,0 0 0,0 18 1,0 0-4,0 0 7,0-17-3,0 34 0,0-35 0,0-17 0,0 53-1,0-36 0,0-18-15,0 19 15,0 17 0,0-36-1,0 19 4,-18-19-6,18 36 7,-18 18-2,18-36-1,-17 18-1,17 0 1,-18 17-2,0 1 2,1-1 0,17-17 0,-18-35-1,1 17 1,-1-35-4,0 36 3,18-19 5,-53 18-3,18 36-2,0-36 0,35-17 12,-18-18-4,-17 0-4,35 18-10,-18-18 7,1 0 5,-1 0-7,0 0-1,18 17 3,-35 1-1,0-18 1,-18 0-1,18 0 2,-1 0-1,19 0 4,-1 0-10,0 0 115,-17 0-103,0 0 1,17 0-13,-17 0 4,-18 0 3,18 0-2,17 0-3,0 0 8,1 0 29,-1 0-45,-17 0 8,17 0 3,-17 0 1,17 0 14,1 0-24,-1 0 107,0 0-113,1 0 18,-1-18-3,0 18-7</inkml:trace>
    </iact:actionData>
  </iact:action>
  <iact:action type="add" startTime="144105">
    <iact:property name="dataType"/>
    <iact:actionData xml:id="d1">
      <inkml:trace xmlns:inkml="http://www.w3.org/2003/InkML" xml:id="stk1" contextRef="#ctx0" brushRef="#br0">4145 17286 0,'18'0'56,"-1"0"-30,1 0-20,17 0 19,-17 18-19,35 17 20</inkml:trace>
    </iact:actionData>
  </iact:action>
  <iact:action type="add" startTime="145050">
    <iact:property name="dataType"/>
    <iact:actionData xml:id="d2">
      <inkml:trace xmlns:inkml="http://www.w3.org/2003/InkML" xml:id="stk2" contextRef="#ctx0" brushRef="#br0">4145 17445 0,'0'17'197,"0"1"-166,18 0-21,-18-1 7,17-17 0,1 0 184,17 18-184,-17-18-3,0 0-4</inkml:trace>
    </iact:actionData>
  </iact:action>
  <iact:action type="add" startTime="146857">
    <iact:property name="dataType"/>
    <iact:actionData xml:id="d3">
      <inkml:trace xmlns:inkml="http://www.w3.org/2003/InkML" xml:id="stk3" contextRef="#ctx0" brushRef="#br0">4586 16969 0,'0'17'16,"0"1"0,0 0-3,0-1-8,0 18 0,0 1 8,-18-1 3,18 36-6,-17-19-2,-1-16-5,1 17 14,-19 52 18,1 19 14,-53 35-32,53-106 0,17-18-2,18-17 2</inkml:trace>
    </iact:actionData>
  </iact:action>
  <iact:action type="add" startTime="147745">
    <iact:property name="dataType"/>
    <iact:actionData xml:id="d4">
      <inkml:trace xmlns:inkml="http://www.w3.org/2003/InkML" xml:id="stk4" contextRef="#ctx0" brushRef="#br0">4833 17392 0,'-18'18'105,"-17"-1"-98,0-17 3,17 18-5,1-18 9,-19 17-4,-70-17 41,89 18 63,-18 0-85,35-1 180,0 1-198,17 0-2,-17-1 2,18 1 37,-1-18 24,-17 18-55,0-1-2,18-17-9,0 18 7,-1 0 14,-17-1-21,36 1 150,-19-1 30</inkml:trace>
    </iact:actionData>
  </iact:action>
  <iact:action type="add" startTime="266248">
    <iact:property name="dataType"/>
    <iact:actionData xml:id="d5">
      <inkml:trace xmlns:inkml="http://www.w3.org/2003/InkML" xml:id="stk5" contextRef="#ctx0" brushRef="#br0">18856 16051 0,'88'0'167,"-17"0"-155,-36 0-1,18 0-5,17 0 1,19 0 7,87 0 19,177 0 17,-71 0-34,-158 0 1,-72 0 0,72 0 0,-1 0-1,1 0 0,-1 0 0,1 0 1,-1 0-1,1 0 1,-36 0-1,18 0 1,88 0 0,-106 0-1,0 0 1,36 0 0,-1 0-4,-52 0 7,35 0-3,35 0-1,-36 0 1,19 0-10,-18 0 19,35 0-8,18 0-2,-124 0 0,106 0 1,-88 0 0,-18 0-1,-35-53 204</inkml:trace>
    </iact:actionData>
  </iact:action>
  <iact:action type="add" startTime="268864">
    <iact:property name="dataType"/>
    <iact:actionData xml:id="d6">
      <inkml:trace xmlns:inkml="http://www.w3.org/2003/InkML" xml:id="stk6" contextRef="#ctx0" brushRef="#br0">6456 15046 0,'0'18'86,"35"-18"-78,-17 17 4,70-17 4,-18 0-9,19 0 0,687 36 42,-547-19-32,-53-17-2,-87 0 3,34 0-1,-17 0-2,35 0 3,-17 18 0,-54-1-5,1-17 3,52 18 1,-52-18-2,17 0 3,0 18-1,-17-18-2,17 0 3,-18 0-2,72 17 0,-54-17 2,18 0-2,-18 0 1,35 0 0,-52 0-1,-1 0 1,1 0 0,-36 0 0,53 0 0,1 0-1,-54 0 0,-18 0 1,1 0 1,17 0-1,-17 0-2,17 0 1,-17 0 1,0-17 155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E4AFE1-1DDA-4F03-B624-92A2D6FD8CF2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15638-4C23-4043-88EA-C23E1DF5EFB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462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【</a:t>
            </a:r>
            <a:r>
              <a:rPr lang="zh-CN" altLang="en-US" dirty="0"/>
              <a:t>典型问题之飞机投弹</a:t>
            </a:r>
            <a:r>
              <a:rPr lang="en-US" altLang="zh-CN" dirty="0"/>
              <a:t>】</a:t>
            </a:r>
            <a:br>
              <a:rPr lang="en-US" altLang="zh-CN" dirty="0"/>
            </a:br>
            <a:r>
              <a:rPr lang="zh-CN" altLang="en-US" dirty="0"/>
              <a:t>系列问题思考：</a:t>
            </a:r>
            <a:br>
              <a:rPr lang="en-US" altLang="zh-CN" dirty="0"/>
            </a:br>
            <a:r>
              <a:rPr lang="en-US" altLang="zh-CN" dirty="0"/>
              <a:t>1. </a:t>
            </a:r>
            <a:r>
              <a:rPr lang="zh-CN" altLang="en-US" dirty="0"/>
              <a:t>一枚炸弹离开飞机后，在空中的运动特点？运动轨迹？</a:t>
            </a:r>
            <a:br>
              <a:rPr lang="en-US" altLang="zh-CN" dirty="0"/>
            </a:br>
            <a:r>
              <a:rPr lang="en-US" altLang="zh-CN" dirty="0"/>
              <a:t>2. </a:t>
            </a:r>
            <a:r>
              <a:rPr lang="zh-CN" altLang="en-US" dirty="0"/>
              <a:t>多枚炸弹离开飞机后，地面观测者看到它们的排列方式？飞机上的观测者看到的排列方式？</a:t>
            </a:r>
            <a:br>
              <a:rPr lang="en-US" altLang="zh-CN" dirty="0"/>
            </a:br>
            <a:r>
              <a:rPr lang="en-US" altLang="zh-CN" dirty="0"/>
              <a:t>3. </a:t>
            </a:r>
            <a:r>
              <a:rPr lang="zh-CN" altLang="en-US" dirty="0"/>
              <a:t>既然炸弹离开飞机后，都在做平抛运动，为什么多枚炸弹没有排列在一条抛物线上，而是排在一条直线上？</a:t>
            </a:r>
            <a:br>
              <a:rPr lang="en-US" altLang="zh-CN" dirty="0"/>
            </a:br>
            <a:r>
              <a:rPr lang="en-US" altLang="zh-CN" dirty="0"/>
              <a:t>4. </a:t>
            </a:r>
            <a:r>
              <a:rPr lang="zh-CN" altLang="en-US" dirty="0"/>
              <a:t>多枚炸弹落地的情况？即地点、间隔距离、时间等</a:t>
            </a:r>
            <a:br>
              <a:rPr lang="en-US" altLang="zh-CN" dirty="0"/>
            </a:br>
            <a:r>
              <a:rPr lang="zh-CN" altLang="en-US" dirty="0"/>
              <a:t>各炸弹轨迹一样，都是抛物线，但依次平移。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280237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480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15638-4C23-4043-88EA-C23E1DF5EFB4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145078-ECBB-49B4-8FD6-1AF4FCDDE6B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ADF45-8B8A-40EB-87F5-7F975C023386}" type="datetimeFigureOut">
              <a:rPr lang="zh-CN" altLang="en-US" smtClean="0"/>
              <a:pPr/>
              <a:t>2019/3/3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835C8-0333-471F-9710-6EE30D2CF2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4a"/><Relationship Id="rId2" Type="http://schemas.microsoft.com/office/2007/relationships/media" Target="../media/media1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32.wmf"/><Relationship Id="rId26" Type="http://schemas.openxmlformats.org/officeDocument/2006/relationships/image" Target="../media/image36.wmf"/><Relationship Id="rId39" Type="http://schemas.openxmlformats.org/officeDocument/2006/relationships/oleObject" Target="../embeddings/oleObject33.bin"/><Relationship Id="rId3" Type="http://schemas.microsoft.com/office/2007/relationships/media" Target="../media/media10.m4a"/><Relationship Id="rId21" Type="http://schemas.openxmlformats.org/officeDocument/2006/relationships/oleObject" Target="../embeddings/oleObject24.bin"/><Relationship Id="rId34" Type="http://schemas.openxmlformats.org/officeDocument/2006/relationships/image" Target="../media/image40.wmf"/><Relationship Id="rId42" Type="http://schemas.openxmlformats.org/officeDocument/2006/relationships/image" Target="../media/image44.wmf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9.wmf"/><Relationship Id="rId17" Type="http://schemas.openxmlformats.org/officeDocument/2006/relationships/oleObject" Target="../embeddings/oleObject22.bin"/><Relationship Id="rId25" Type="http://schemas.openxmlformats.org/officeDocument/2006/relationships/oleObject" Target="../embeddings/oleObject26.bin"/><Relationship Id="rId33" Type="http://schemas.openxmlformats.org/officeDocument/2006/relationships/oleObject" Target="../embeddings/oleObject30.bin"/><Relationship Id="rId38" Type="http://schemas.openxmlformats.org/officeDocument/2006/relationships/image" Target="../media/image42.wmf"/><Relationship Id="rId2" Type="http://schemas.openxmlformats.org/officeDocument/2006/relationships/tags" Target="../tags/tag9.xml"/><Relationship Id="rId16" Type="http://schemas.openxmlformats.org/officeDocument/2006/relationships/image" Target="../media/image31.wmf"/><Relationship Id="rId20" Type="http://schemas.openxmlformats.org/officeDocument/2006/relationships/image" Target="../media/image33.wmf"/><Relationship Id="rId29" Type="http://schemas.openxmlformats.org/officeDocument/2006/relationships/oleObject" Target="../embeddings/oleObject28.bin"/><Relationship Id="rId41" Type="http://schemas.openxmlformats.org/officeDocument/2006/relationships/oleObject" Target="../embeddings/oleObject34.bin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19.bin"/><Relationship Id="rId24" Type="http://schemas.openxmlformats.org/officeDocument/2006/relationships/image" Target="../media/image35.wmf"/><Relationship Id="rId32" Type="http://schemas.openxmlformats.org/officeDocument/2006/relationships/image" Target="../media/image39.wmf"/><Relationship Id="rId37" Type="http://schemas.openxmlformats.org/officeDocument/2006/relationships/oleObject" Target="../embeddings/oleObject32.bin"/><Relationship Id="rId40" Type="http://schemas.openxmlformats.org/officeDocument/2006/relationships/image" Target="../media/image43.wmf"/><Relationship Id="rId45" Type="http://schemas.openxmlformats.org/officeDocument/2006/relationships/image" Target="../media/image2.png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21.bin"/><Relationship Id="rId23" Type="http://schemas.openxmlformats.org/officeDocument/2006/relationships/oleObject" Target="../embeddings/oleObject25.bin"/><Relationship Id="rId28" Type="http://schemas.openxmlformats.org/officeDocument/2006/relationships/image" Target="../media/image37.wmf"/><Relationship Id="rId36" Type="http://schemas.openxmlformats.org/officeDocument/2006/relationships/image" Target="../media/image41.wmf"/><Relationship Id="rId10" Type="http://schemas.openxmlformats.org/officeDocument/2006/relationships/image" Target="../media/image28.wmf"/><Relationship Id="rId19" Type="http://schemas.openxmlformats.org/officeDocument/2006/relationships/oleObject" Target="../embeddings/oleObject23.bin"/><Relationship Id="rId31" Type="http://schemas.openxmlformats.org/officeDocument/2006/relationships/oleObject" Target="../embeddings/oleObject29.bin"/><Relationship Id="rId44" Type="http://schemas.openxmlformats.org/officeDocument/2006/relationships/image" Target="../media/image45.wmf"/><Relationship Id="rId4" Type="http://schemas.openxmlformats.org/officeDocument/2006/relationships/audio" Target="../media/media10.m4a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30.wmf"/><Relationship Id="rId22" Type="http://schemas.openxmlformats.org/officeDocument/2006/relationships/image" Target="../media/image34.wmf"/><Relationship Id="rId27" Type="http://schemas.openxmlformats.org/officeDocument/2006/relationships/oleObject" Target="../embeddings/oleObject27.bin"/><Relationship Id="rId30" Type="http://schemas.openxmlformats.org/officeDocument/2006/relationships/image" Target="../media/image38.wmf"/><Relationship Id="rId35" Type="http://schemas.openxmlformats.org/officeDocument/2006/relationships/oleObject" Target="../embeddings/oleObject31.bin"/><Relationship Id="rId43" Type="http://schemas.openxmlformats.org/officeDocument/2006/relationships/oleObject" Target="../embeddings/oleObject35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7.bin"/><Relationship Id="rId13" Type="http://schemas.openxmlformats.org/officeDocument/2006/relationships/image" Target="../media/image46.wmf"/><Relationship Id="rId18" Type="http://schemas.openxmlformats.org/officeDocument/2006/relationships/oleObject" Target="../embeddings/oleObject42.bin"/><Relationship Id="rId3" Type="http://schemas.openxmlformats.org/officeDocument/2006/relationships/audio" Target="../media/media11.m4a"/><Relationship Id="rId21" Type="http://schemas.openxmlformats.org/officeDocument/2006/relationships/image" Target="../media/image47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39.bin"/><Relationship Id="rId17" Type="http://schemas.openxmlformats.org/officeDocument/2006/relationships/image" Target="../media/image15.wmf"/><Relationship Id="rId25" Type="http://schemas.openxmlformats.org/officeDocument/2006/relationships/image" Target="../media/image2.png"/><Relationship Id="rId2" Type="http://schemas.microsoft.com/office/2007/relationships/media" Target="../media/media11.m4a"/><Relationship Id="rId16" Type="http://schemas.openxmlformats.org/officeDocument/2006/relationships/oleObject" Target="../embeddings/oleObject41.bin"/><Relationship Id="rId20" Type="http://schemas.openxmlformats.org/officeDocument/2006/relationships/oleObject" Target="../embeddings/oleObject43.bin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6.bin"/><Relationship Id="rId11" Type="http://schemas.openxmlformats.org/officeDocument/2006/relationships/image" Target="../media/image12.wmf"/><Relationship Id="rId24" Type="http://schemas.openxmlformats.org/officeDocument/2006/relationships/image" Target="../media/image48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14.wmf"/><Relationship Id="rId23" Type="http://schemas.openxmlformats.org/officeDocument/2006/relationships/image" Target="../media/image18.wmf"/><Relationship Id="rId10" Type="http://schemas.openxmlformats.org/officeDocument/2006/relationships/oleObject" Target="../embeddings/oleObject38.bin"/><Relationship Id="rId19" Type="http://schemas.openxmlformats.org/officeDocument/2006/relationships/image" Target="../media/image16.wmf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40.bin"/><Relationship Id="rId22" Type="http://schemas.openxmlformats.org/officeDocument/2006/relationships/oleObject" Target="../embeddings/oleObject44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3.m4a"/><Relationship Id="rId7" Type="http://schemas.openxmlformats.org/officeDocument/2006/relationships/image" Target="../media/image5.jpeg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1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m4a"/><Relationship Id="rId2" Type="http://schemas.microsoft.com/office/2007/relationships/media" Target="../media/media4.m4a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2.png"/><Relationship Id="rId2" Type="http://schemas.microsoft.com/office/2007/relationships/media" Target="../media/media5.m4a"/><Relationship Id="rId1" Type="http://schemas.openxmlformats.org/officeDocument/2006/relationships/tags" Target="../tags/tag4.xml"/><Relationship Id="rId6" Type="http://schemas.openxmlformats.org/officeDocument/2006/relationships/slide" Target="slide6.xml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6.m4a"/><Relationship Id="rId7" Type="http://schemas.openxmlformats.org/officeDocument/2006/relationships/image" Target="../media/image9.png"/><Relationship Id="rId2" Type="http://schemas.microsoft.com/office/2007/relationships/media" Target="../media/media6.m4a"/><Relationship Id="rId1" Type="http://schemas.openxmlformats.org/officeDocument/2006/relationships/tags" Target="../tags/tag5.xml"/><Relationship Id="rId6" Type="http://schemas.openxmlformats.org/officeDocument/2006/relationships/image" Target="../media/image8.gif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3.wmf"/><Relationship Id="rId18" Type="http://schemas.openxmlformats.org/officeDocument/2006/relationships/oleObject" Target="../embeddings/oleObject7.bin"/><Relationship Id="rId26" Type="http://schemas.openxmlformats.org/officeDocument/2006/relationships/image" Target="../media/image2.png"/><Relationship Id="rId3" Type="http://schemas.microsoft.com/office/2007/relationships/media" Target="../media/media7.m4a"/><Relationship Id="rId21" Type="http://schemas.openxmlformats.org/officeDocument/2006/relationships/image" Target="../media/image17.wmf"/><Relationship Id="rId7" Type="http://schemas.openxmlformats.org/officeDocument/2006/relationships/image" Target="../media/image10.wmf"/><Relationship Id="rId12" Type="http://schemas.openxmlformats.org/officeDocument/2006/relationships/oleObject" Target="../embeddings/oleObject4.bin"/><Relationship Id="rId17" Type="http://schemas.openxmlformats.org/officeDocument/2006/relationships/image" Target="../media/image15.wmf"/><Relationship Id="rId25" Type="http://schemas.openxmlformats.org/officeDocument/2006/relationships/image" Target="../media/image19.png"/><Relationship Id="rId2" Type="http://schemas.openxmlformats.org/officeDocument/2006/relationships/tags" Target="../tags/tag6.xml"/><Relationship Id="rId16" Type="http://schemas.openxmlformats.org/officeDocument/2006/relationships/oleObject" Target="../embeddings/oleObject6.bin"/><Relationship Id="rId20" Type="http://schemas.openxmlformats.org/officeDocument/2006/relationships/oleObject" Target="../embeddings/oleObject8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12.wmf"/><Relationship Id="rId24" Type="http://schemas.microsoft.com/office/2011/relationships/inkAction" Target="../ink/inkAction1.xml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14.wmf"/><Relationship Id="rId23" Type="http://schemas.openxmlformats.org/officeDocument/2006/relationships/image" Target="../media/image18.wmf"/><Relationship Id="rId10" Type="http://schemas.openxmlformats.org/officeDocument/2006/relationships/oleObject" Target="../embeddings/oleObject3.bin"/><Relationship Id="rId19" Type="http://schemas.openxmlformats.org/officeDocument/2006/relationships/image" Target="../media/image16.wmf"/><Relationship Id="rId4" Type="http://schemas.openxmlformats.org/officeDocument/2006/relationships/audio" Target="../media/media7.m4a"/><Relationship Id="rId9" Type="http://schemas.openxmlformats.org/officeDocument/2006/relationships/image" Target="../media/image11.wmf"/><Relationship Id="rId14" Type="http://schemas.openxmlformats.org/officeDocument/2006/relationships/oleObject" Target="../embeddings/oleObject5.bin"/><Relationship Id="rId22" Type="http://schemas.openxmlformats.org/officeDocument/2006/relationships/oleObject" Target="../embeddings/oleObject9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wmf"/><Relationship Id="rId13" Type="http://schemas.openxmlformats.org/officeDocument/2006/relationships/oleObject" Target="../embeddings/oleObject13.bin"/><Relationship Id="rId18" Type="http://schemas.openxmlformats.org/officeDocument/2006/relationships/image" Target="../media/image25.wmf"/><Relationship Id="rId3" Type="http://schemas.microsoft.com/office/2007/relationships/media" Target="../media/media9.m4a"/><Relationship Id="rId21" Type="http://schemas.openxmlformats.org/officeDocument/2006/relationships/image" Target="../media/image2.png"/><Relationship Id="rId7" Type="http://schemas.openxmlformats.org/officeDocument/2006/relationships/oleObject" Target="../embeddings/oleObject10.bin"/><Relationship Id="rId12" Type="http://schemas.openxmlformats.org/officeDocument/2006/relationships/image" Target="../media/image22.wmf"/><Relationship Id="rId17" Type="http://schemas.openxmlformats.org/officeDocument/2006/relationships/oleObject" Target="../embeddings/oleObject15.bin"/><Relationship Id="rId2" Type="http://schemas.openxmlformats.org/officeDocument/2006/relationships/tags" Target="../tags/tag8.xml"/><Relationship Id="rId16" Type="http://schemas.openxmlformats.org/officeDocument/2006/relationships/image" Target="../media/image24.wmf"/><Relationship Id="rId20" Type="http://schemas.openxmlformats.org/officeDocument/2006/relationships/image" Target="../media/image26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12.bin"/><Relationship Id="rId5" Type="http://schemas.openxmlformats.org/officeDocument/2006/relationships/slideLayout" Target="../slideLayouts/slideLayout12.xml"/><Relationship Id="rId15" Type="http://schemas.openxmlformats.org/officeDocument/2006/relationships/oleObject" Target="../embeddings/oleObject14.bin"/><Relationship Id="rId10" Type="http://schemas.openxmlformats.org/officeDocument/2006/relationships/image" Target="../media/image21.wmf"/><Relationship Id="rId19" Type="http://schemas.openxmlformats.org/officeDocument/2006/relationships/oleObject" Target="../embeddings/oleObject16.bin"/><Relationship Id="rId4" Type="http://schemas.openxmlformats.org/officeDocument/2006/relationships/audio" Target="../media/media9.m4a"/><Relationship Id="rId9" Type="http://schemas.openxmlformats.org/officeDocument/2006/relationships/oleObject" Target="../embeddings/oleObject11.bin"/><Relationship Id="rId14" Type="http://schemas.openxmlformats.org/officeDocument/2006/relationships/image" Target="../media/image2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557932"/>
            <a:ext cx="8496944" cy="372845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600323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58848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何为“曲线运动”？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95536" y="3500438"/>
            <a:ext cx="453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曲线运动中速度的方向？</a:t>
            </a: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214810" y="2206004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轨迹曲线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4786314" y="4704380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</a:t>
            </a:r>
            <a:r>
              <a:rPr lang="en-US" altLang="zh-CN" sz="2800" b="1" i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不共线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064" y="4720146"/>
            <a:ext cx="4675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物体做曲线运动的条件？</a:t>
            </a:r>
          </a:p>
        </p:txBody>
      </p:sp>
      <p:grpSp>
        <p:nvGrpSpPr>
          <p:cNvPr id="13" name="组合 12"/>
          <p:cNvGrpSpPr/>
          <p:nvPr/>
        </p:nvGrpSpPr>
        <p:grpSpPr>
          <a:xfrm>
            <a:off x="5072066" y="3071810"/>
            <a:ext cx="1924836" cy="869397"/>
            <a:chOff x="2714612" y="1842188"/>
            <a:chExt cx="3429569" cy="2850858"/>
          </a:xfrm>
        </p:grpSpPr>
        <p:sp>
          <p:nvSpPr>
            <p:cNvPr id="14" name="Freeform 7"/>
            <p:cNvSpPr>
              <a:spLocks/>
            </p:cNvSpPr>
            <p:nvPr/>
          </p:nvSpPr>
          <p:spPr bwMode="auto">
            <a:xfrm>
              <a:off x="2714612" y="3124401"/>
              <a:ext cx="3429569" cy="1568645"/>
            </a:xfrm>
            <a:custGeom>
              <a:avLst/>
              <a:gdLst>
                <a:gd name="T0" fmla="*/ 0 w 1632"/>
                <a:gd name="T1" fmla="*/ 1053 h 456"/>
                <a:gd name="T2" fmla="*/ 1298 w 1632"/>
                <a:gd name="T3" fmla="*/ 55 h 456"/>
                <a:gd name="T4" fmla="*/ 2451 w 1632"/>
                <a:gd name="T5" fmla="*/ 720 h 456"/>
                <a:gd name="T6" fmla="*/ 0 60000 65536"/>
                <a:gd name="T7" fmla="*/ 0 60000 65536"/>
                <a:gd name="T8" fmla="*/ 0 60000 65536"/>
                <a:gd name="T9" fmla="*/ 0 w 1632"/>
                <a:gd name="T10" fmla="*/ 0 h 456"/>
                <a:gd name="T11" fmla="*/ 1632 w 1632"/>
                <a:gd name="T12" fmla="*/ 456 h 45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32" h="456">
                  <a:moveTo>
                    <a:pt x="0" y="456"/>
                  </a:moveTo>
                  <a:cubicBezTo>
                    <a:pt x="296" y="252"/>
                    <a:pt x="592" y="48"/>
                    <a:pt x="864" y="24"/>
                  </a:cubicBezTo>
                  <a:cubicBezTo>
                    <a:pt x="1136" y="0"/>
                    <a:pt x="1504" y="264"/>
                    <a:pt x="1632" y="31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Oval 12"/>
            <p:cNvSpPr>
              <a:spLocks noChangeArrowheads="1"/>
            </p:cNvSpPr>
            <p:nvPr/>
          </p:nvSpPr>
          <p:spPr bwMode="auto">
            <a:xfrm>
              <a:off x="4486396" y="3072702"/>
              <a:ext cx="128286" cy="236097"/>
            </a:xfrm>
            <a:prstGeom prst="ellipse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 Box 15"/>
            <p:cNvSpPr txBox="1">
              <a:spLocks noChangeArrowheads="1"/>
            </p:cNvSpPr>
            <p:nvPr/>
          </p:nvSpPr>
          <p:spPr bwMode="auto">
            <a:xfrm>
              <a:off x="4234915" y="1842188"/>
              <a:ext cx="763706" cy="12110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O</a:t>
              </a:r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6083974" y="3132236"/>
            <a:ext cx="1288046" cy="523220"/>
            <a:chOff x="4443400" y="2829131"/>
            <a:chExt cx="1288046" cy="523220"/>
          </a:xfrm>
        </p:grpSpPr>
        <p:sp>
          <p:nvSpPr>
            <p:cNvPr id="20" name="Line 10"/>
            <p:cNvSpPr>
              <a:spLocks noChangeShapeType="1"/>
            </p:cNvSpPr>
            <p:nvPr/>
          </p:nvSpPr>
          <p:spPr bwMode="auto">
            <a:xfrm flipV="1">
              <a:off x="4443400" y="3178267"/>
              <a:ext cx="900000" cy="0"/>
            </a:xfrm>
            <a:prstGeom prst="line">
              <a:avLst/>
            </a:prstGeom>
            <a:noFill/>
            <a:ln w="31750">
              <a:solidFill>
                <a:srgbClr val="7030A0"/>
              </a:solidFill>
              <a:round/>
              <a:headEnd/>
              <a:tailEnd type="arrow" w="med" len="med"/>
            </a:ln>
          </p:spPr>
          <p:txBody>
            <a:bodyPr wrap="none"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Text Box 14"/>
            <p:cNvSpPr txBox="1">
              <a:spLocks noChangeArrowheads="1"/>
            </p:cNvSpPr>
            <p:nvPr/>
          </p:nvSpPr>
          <p:spPr bwMode="auto">
            <a:xfrm>
              <a:off x="5284890" y="2829131"/>
              <a:ext cx="44655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 i="1" dirty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en-US" altLang="zh-CN" sz="2800" b="1" i="1" baseline="-25000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4A5DA0AE-DF08-4153-89B6-557D970945CA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973"/>
    </mc:Choice>
    <mc:Fallback>
      <p:transition spd="slow" advTm="559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 autoUpdateAnimBg="0"/>
      <p:bldP spid="1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4" name="表格 43"/>
          <p:cNvGraphicFramePr>
            <a:graphicFrameLocks noGrp="1"/>
          </p:cNvGraphicFramePr>
          <p:nvPr/>
        </p:nvGraphicFramePr>
        <p:xfrm>
          <a:off x="276200" y="3284984"/>
          <a:ext cx="8616280" cy="3096344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8475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48272"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550421"/>
            <a:ext cx="289286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4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、斜抛运动</a:t>
            </a:r>
          </a:p>
        </p:txBody>
      </p:sp>
      <p:sp>
        <p:nvSpPr>
          <p:cNvPr id="19" name="弧形 18"/>
          <p:cNvSpPr/>
          <p:nvPr/>
        </p:nvSpPr>
        <p:spPr>
          <a:xfrm rot="3645172">
            <a:off x="5279008" y="2174118"/>
            <a:ext cx="319130" cy="229370"/>
          </a:xfrm>
          <a:prstGeom prst="arc">
            <a:avLst>
              <a:gd name="adj1" fmla="val 15366816"/>
              <a:gd name="adj2" fmla="val 214803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7"/>
          <p:cNvSpPr txBox="1">
            <a:spLocks noChangeArrowheads="1"/>
          </p:cNvSpPr>
          <p:nvPr/>
        </p:nvSpPr>
        <p:spPr bwMode="auto">
          <a:xfrm>
            <a:off x="5580112" y="2044126"/>
            <a:ext cx="57651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i="1" dirty="0">
                <a:latin typeface="Times New Roman" pitchFamily="18" charset="0"/>
                <a:cs typeface="Times New Roman" pitchFamily="18" charset="0"/>
              </a:rPr>
              <a:t>θ</a:t>
            </a:r>
          </a:p>
        </p:txBody>
      </p:sp>
      <p:grpSp>
        <p:nvGrpSpPr>
          <p:cNvPr id="30" name="组合 29"/>
          <p:cNvGrpSpPr/>
          <p:nvPr/>
        </p:nvGrpSpPr>
        <p:grpSpPr>
          <a:xfrm>
            <a:off x="5292080" y="1554276"/>
            <a:ext cx="2570143" cy="1592765"/>
            <a:chOff x="1043608" y="1577820"/>
            <a:chExt cx="2570143" cy="1592765"/>
          </a:xfrm>
        </p:grpSpPr>
        <p:sp>
          <p:nvSpPr>
            <p:cNvPr id="15" name="任意多边形 14"/>
            <p:cNvSpPr/>
            <p:nvPr/>
          </p:nvSpPr>
          <p:spPr>
            <a:xfrm>
              <a:off x="1043608" y="1700808"/>
              <a:ext cx="2570143" cy="743607"/>
            </a:xfrm>
            <a:custGeom>
              <a:avLst/>
              <a:gdLst>
                <a:gd name="connsiteX0" fmla="*/ 0 w 1560786"/>
                <a:gd name="connsiteY0" fmla="*/ 743607 h 743607"/>
                <a:gd name="connsiteX1" fmla="*/ 772510 w 1560786"/>
                <a:gd name="connsiteY1" fmla="*/ 2628 h 743607"/>
                <a:gd name="connsiteX2" fmla="*/ 1560786 w 1560786"/>
                <a:gd name="connsiteY2" fmla="*/ 727841 h 743607"/>
                <a:gd name="connsiteX3" fmla="*/ 1560786 w 1560786"/>
                <a:gd name="connsiteY3" fmla="*/ 727841 h 743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560786" h="743607">
                  <a:moveTo>
                    <a:pt x="0" y="743607"/>
                  </a:moveTo>
                  <a:cubicBezTo>
                    <a:pt x="256189" y="374431"/>
                    <a:pt x="512379" y="5256"/>
                    <a:pt x="772510" y="2628"/>
                  </a:cubicBezTo>
                  <a:cubicBezTo>
                    <a:pt x="1032641" y="0"/>
                    <a:pt x="1560786" y="727841"/>
                    <a:pt x="1560786" y="727841"/>
                  </a:cubicBezTo>
                  <a:lnTo>
                    <a:pt x="1560786" y="727841"/>
                  </a:lnTo>
                </a:path>
              </a:pathLst>
            </a:cu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7" name="直接箭头连接符 16"/>
            <p:cNvCxnSpPr/>
            <p:nvPr/>
          </p:nvCxnSpPr>
          <p:spPr>
            <a:xfrm flipV="1">
              <a:off x="1043608" y="2004606"/>
              <a:ext cx="432048" cy="432048"/>
            </a:xfrm>
            <a:prstGeom prst="straightConnector1">
              <a:avLst/>
            </a:prstGeom>
            <a:ln w="38100">
              <a:solidFill>
                <a:srgbClr val="000099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Text Box 7"/>
            <p:cNvSpPr txBox="1">
              <a:spLocks noChangeArrowheads="1"/>
            </p:cNvSpPr>
            <p:nvPr/>
          </p:nvSpPr>
          <p:spPr bwMode="auto">
            <a:xfrm>
              <a:off x="1306930" y="1577820"/>
              <a:ext cx="65183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  <p:cxnSp>
          <p:nvCxnSpPr>
            <p:cNvPr id="28" name="直接箭头连接符 27"/>
            <p:cNvCxnSpPr/>
            <p:nvPr/>
          </p:nvCxnSpPr>
          <p:spPr>
            <a:xfrm>
              <a:off x="1043608" y="2420888"/>
              <a:ext cx="0" cy="576064"/>
            </a:xfrm>
            <a:prstGeom prst="straightConnector1">
              <a:avLst/>
            </a:prstGeom>
            <a:ln w="381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1043608" y="2708920"/>
              <a:ext cx="651837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>
                  <a:solidFill>
                    <a:srgbClr val="C00000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g</a:t>
              </a:r>
            </a:p>
          </p:txBody>
        </p:sp>
      </p:grpSp>
      <p:cxnSp>
        <p:nvCxnSpPr>
          <p:cNvPr id="32" name="直接连接符 31"/>
          <p:cNvCxnSpPr/>
          <p:nvPr/>
        </p:nvCxnSpPr>
        <p:spPr>
          <a:xfrm>
            <a:off x="5292080" y="2413110"/>
            <a:ext cx="648072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组合 32"/>
          <p:cNvGrpSpPr/>
          <p:nvPr/>
        </p:nvGrpSpPr>
        <p:grpSpPr>
          <a:xfrm>
            <a:off x="4680248" y="1124744"/>
            <a:ext cx="3852192" cy="2105164"/>
            <a:chOff x="589436" y="857232"/>
            <a:chExt cx="3852192" cy="2105164"/>
          </a:xfrm>
        </p:grpSpPr>
        <p:cxnSp>
          <p:nvCxnSpPr>
            <p:cNvPr id="34" name="直接箭头连接符 33"/>
            <p:cNvCxnSpPr/>
            <p:nvPr/>
          </p:nvCxnSpPr>
          <p:spPr>
            <a:xfrm>
              <a:off x="589436" y="2150508"/>
              <a:ext cx="3456000" cy="1588"/>
            </a:xfrm>
            <a:prstGeom prst="straightConnector1">
              <a:avLst/>
            </a:prstGeom>
            <a:ln w="12700">
              <a:solidFill>
                <a:srgbClr val="0033CC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/>
          </p:nvCxnSpPr>
          <p:spPr>
            <a:xfrm rot="16200000">
              <a:off x="300474" y="2061602"/>
              <a:ext cx="1800000" cy="1588"/>
            </a:xfrm>
            <a:prstGeom prst="straightConnector1">
              <a:avLst/>
            </a:prstGeom>
            <a:ln w="12700">
              <a:solidFill>
                <a:srgbClr val="0033CC"/>
              </a:solidFill>
              <a:prstDash val="dash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3941562" y="2143116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x</a:t>
              </a:r>
              <a:endParaRPr lang="zh-CN" altLang="en-US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857224" y="857232"/>
              <a:ext cx="50006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i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endParaRPr lang="zh-CN" altLang="en-US" sz="2400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4732380" y="1645448"/>
            <a:ext cx="847732" cy="751904"/>
            <a:chOff x="648930" y="1254614"/>
            <a:chExt cx="847732" cy="751904"/>
          </a:xfrm>
        </p:grpSpPr>
        <p:sp>
          <p:nvSpPr>
            <p:cNvPr id="25" name="Line 12"/>
            <p:cNvSpPr>
              <a:spLocks noChangeShapeType="1"/>
            </p:cNvSpPr>
            <p:nvPr/>
          </p:nvSpPr>
          <p:spPr bwMode="auto">
            <a:xfrm flipH="1" flipV="1">
              <a:off x="1220117" y="1574518"/>
              <a:ext cx="0" cy="43200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7"/>
            <p:cNvSpPr txBox="1">
              <a:spLocks noChangeArrowheads="1"/>
            </p:cNvSpPr>
            <p:nvPr/>
          </p:nvSpPr>
          <p:spPr bwMode="auto">
            <a:xfrm>
              <a:off x="648930" y="1254614"/>
              <a:ext cx="847732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iy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5291482" y="2319636"/>
            <a:ext cx="1023224" cy="461665"/>
            <a:chOff x="1208032" y="1928802"/>
            <a:chExt cx="1023224" cy="461665"/>
          </a:xfrm>
        </p:grpSpPr>
        <p:sp>
          <p:nvSpPr>
            <p:cNvPr id="22" name="Line 12"/>
            <p:cNvSpPr>
              <a:spLocks noChangeShapeType="1"/>
            </p:cNvSpPr>
            <p:nvPr/>
          </p:nvSpPr>
          <p:spPr bwMode="auto">
            <a:xfrm flipV="1">
              <a:off x="1208032" y="2035789"/>
              <a:ext cx="468000" cy="0"/>
            </a:xfrm>
            <a:prstGeom prst="line">
              <a:avLst/>
            </a:prstGeom>
            <a:noFill/>
            <a:ln w="38100">
              <a:solidFill>
                <a:srgbClr val="000099"/>
              </a:solidFill>
              <a:round/>
              <a:headEnd/>
              <a:tailEnd type="arrow" w="med" len="med"/>
            </a:ln>
          </p:spPr>
          <p:txBody>
            <a:bodyPr/>
            <a:lstStyle/>
            <a:p>
              <a:endParaRPr lang="zh-CN" altLang="en-US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Text Box 7"/>
            <p:cNvSpPr txBox="1">
              <a:spLocks noChangeArrowheads="1"/>
            </p:cNvSpPr>
            <p:nvPr/>
          </p:nvSpPr>
          <p:spPr bwMode="auto">
            <a:xfrm>
              <a:off x="1496662" y="1928802"/>
              <a:ext cx="734594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400" b="1" i="1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2400" b="1" i="1" baseline="-25000" dirty="0" err="1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ix</a:t>
              </a:r>
              <a:endParaRPr lang="en-US" altLang="zh-CN" sz="24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307762" y="333176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水平方向</a:t>
            </a:r>
          </a:p>
        </p:txBody>
      </p:sp>
      <p:graphicFrame>
        <p:nvGraphicFramePr>
          <p:cNvPr id="3993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8620771"/>
              </p:ext>
            </p:extLst>
          </p:nvPr>
        </p:nvGraphicFramePr>
        <p:xfrm>
          <a:off x="652698" y="1369487"/>
          <a:ext cx="3665682" cy="5743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1" name="公式" r:id="rId7" imgW="1612800" imgH="253800" progId="Equation.3">
                  <p:embed/>
                </p:oleObj>
              </mc:Choice>
              <mc:Fallback>
                <p:oleObj name="公式" r:id="rId7" imgW="1612800" imgH="2538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698" y="1369487"/>
                        <a:ext cx="3665682" cy="5743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604236"/>
              </p:ext>
            </p:extLst>
          </p:nvPr>
        </p:nvGraphicFramePr>
        <p:xfrm>
          <a:off x="713109" y="4494317"/>
          <a:ext cx="97086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2" name="公式" r:id="rId9" imgW="469800" imgH="228600" progId="Equation.3">
                  <p:embed/>
                </p:oleObj>
              </mc:Choice>
              <mc:Fallback>
                <p:oleObj name="公式" r:id="rId9" imgW="46980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3109" y="4494317"/>
                        <a:ext cx="97086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3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0539268"/>
              </p:ext>
            </p:extLst>
          </p:nvPr>
        </p:nvGraphicFramePr>
        <p:xfrm>
          <a:off x="762887" y="5214248"/>
          <a:ext cx="97086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3" name="公式" r:id="rId11" imgW="469800" imgH="228600" progId="Equation.3">
                  <p:embed/>
                </p:oleObj>
              </mc:Choice>
              <mc:Fallback>
                <p:oleObj name="公式" r:id="rId11" imgW="469800" imgH="2286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887" y="5214248"/>
                        <a:ext cx="97086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2234090" y="335017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竖直方向</a:t>
            </a:r>
          </a:p>
        </p:txBody>
      </p:sp>
      <p:grpSp>
        <p:nvGrpSpPr>
          <p:cNvPr id="46" name="Group 313"/>
          <p:cNvGrpSpPr>
            <a:grpSpLocks/>
          </p:cNvGrpSpPr>
          <p:nvPr/>
        </p:nvGrpSpPr>
        <p:grpSpPr bwMode="auto">
          <a:xfrm>
            <a:off x="323528" y="2420888"/>
            <a:ext cx="1527824" cy="755223"/>
            <a:chOff x="2735" y="1633"/>
            <a:chExt cx="1578" cy="439"/>
          </a:xfrm>
        </p:grpSpPr>
        <p:sp>
          <p:nvSpPr>
            <p:cNvPr id="47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524" cy="439"/>
            </a:xfrm>
            <a:prstGeom prst="cloudCallout">
              <a:avLst>
                <a:gd name="adj1" fmla="val 18200"/>
                <a:gd name="adj2" fmla="val 90834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8" name="Text Box 315"/>
            <p:cNvSpPr txBox="1">
              <a:spLocks noChangeArrowheads="1"/>
            </p:cNvSpPr>
            <p:nvPr/>
          </p:nvSpPr>
          <p:spPr bwMode="auto">
            <a:xfrm>
              <a:off x="2751" y="1723"/>
              <a:ext cx="1562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匀速直线</a:t>
              </a:r>
              <a:endPara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49" name="Group 313"/>
          <p:cNvGrpSpPr>
            <a:grpSpLocks/>
          </p:cNvGrpSpPr>
          <p:nvPr/>
        </p:nvGrpSpPr>
        <p:grpSpPr bwMode="auto">
          <a:xfrm>
            <a:off x="2396104" y="2420888"/>
            <a:ext cx="1527824" cy="755223"/>
            <a:chOff x="2735" y="1633"/>
            <a:chExt cx="1578" cy="439"/>
          </a:xfrm>
        </p:grpSpPr>
        <p:sp>
          <p:nvSpPr>
            <p:cNvPr id="50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524" cy="439"/>
            </a:xfrm>
            <a:prstGeom prst="cloudCallout">
              <a:avLst>
                <a:gd name="adj1" fmla="val -24538"/>
                <a:gd name="adj2" fmla="val 86659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Text Box 315"/>
            <p:cNvSpPr txBox="1">
              <a:spLocks noChangeArrowheads="1"/>
            </p:cNvSpPr>
            <p:nvPr/>
          </p:nvSpPr>
          <p:spPr bwMode="auto">
            <a:xfrm>
              <a:off x="2751" y="1723"/>
              <a:ext cx="1562" cy="268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4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竖直上抛</a:t>
              </a:r>
              <a:endPara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aphicFrame>
        <p:nvGraphicFramePr>
          <p:cNvPr id="3994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8125642"/>
              </p:ext>
            </p:extLst>
          </p:nvPr>
        </p:nvGraphicFramePr>
        <p:xfrm>
          <a:off x="2282543" y="5096871"/>
          <a:ext cx="1736148" cy="7432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4" name="公式" r:id="rId13" imgW="914400" imgH="393480" progId="Equation.3">
                  <p:embed/>
                </p:oleObj>
              </mc:Choice>
              <mc:Fallback>
                <p:oleObj name="公式" r:id="rId13" imgW="91440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2543" y="5096871"/>
                        <a:ext cx="1736148" cy="74323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0989659"/>
              </p:ext>
            </p:extLst>
          </p:nvPr>
        </p:nvGraphicFramePr>
        <p:xfrm>
          <a:off x="2311834" y="4438075"/>
          <a:ext cx="1500909" cy="479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5" name="公式" r:id="rId15" imgW="749160" imgH="241200" progId="Equation.3">
                  <p:embed/>
                </p:oleObj>
              </mc:Choice>
              <mc:Fallback>
                <p:oleObj name="公式" r:id="rId15" imgW="749160" imgH="2412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834" y="4438075"/>
                        <a:ext cx="1500909" cy="479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" name="椭圆 53"/>
          <p:cNvSpPr/>
          <p:nvPr/>
        </p:nvSpPr>
        <p:spPr>
          <a:xfrm>
            <a:off x="3272630" y="4468644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椭圆 54"/>
          <p:cNvSpPr/>
          <p:nvPr/>
        </p:nvSpPr>
        <p:spPr>
          <a:xfrm>
            <a:off x="3163372" y="5276498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4211960" y="3350170"/>
            <a:ext cx="180020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最高点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)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39942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1301943"/>
              </p:ext>
            </p:extLst>
          </p:nvPr>
        </p:nvGraphicFramePr>
        <p:xfrm>
          <a:off x="4589607" y="4029437"/>
          <a:ext cx="352136" cy="48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6" name="公式" r:id="rId17" imgW="164880" imgH="228600" progId="Equation.3">
                  <p:embed/>
                </p:oleObj>
              </mc:Choice>
              <mc:Fallback>
                <p:oleObj name="公式" r:id="rId17" imgW="1648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607" y="4029437"/>
                        <a:ext cx="352136" cy="4834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3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035159"/>
              </p:ext>
            </p:extLst>
          </p:nvPr>
        </p:nvGraphicFramePr>
        <p:xfrm>
          <a:off x="4589607" y="4607069"/>
          <a:ext cx="352136" cy="51088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7" name="公式" r:id="rId19" imgW="164880" imgH="241200" progId="Equation.3">
                  <p:embed/>
                </p:oleObj>
              </mc:Choice>
              <mc:Fallback>
                <p:oleObj name="公式" r:id="rId19" imgW="1648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9607" y="4607069"/>
                        <a:ext cx="352136" cy="51088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4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9322952"/>
              </p:ext>
            </p:extLst>
          </p:nvPr>
        </p:nvGraphicFramePr>
        <p:xfrm>
          <a:off x="4585566" y="5272593"/>
          <a:ext cx="271318" cy="2958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8" name="公式" r:id="rId21" imgW="126720" imgH="139680" progId="Equation.3">
                  <p:embed/>
                </p:oleObj>
              </mc:Choice>
              <mc:Fallback>
                <p:oleObj name="公式" r:id="rId21" imgW="126720" imgH="1396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5566" y="5272593"/>
                        <a:ext cx="271318" cy="29585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2367409"/>
              </p:ext>
            </p:extLst>
          </p:nvPr>
        </p:nvGraphicFramePr>
        <p:xfrm>
          <a:off x="4425749" y="5743071"/>
          <a:ext cx="356466" cy="4661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099" name="公式" r:id="rId23" imgW="177480" imgH="215640" progId="Equation.3">
                  <p:embed/>
                </p:oleObj>
              </mc:Choice>
              <mc:Fallback>
                <p:oleObj name="公式" r:id="rId23" imgW="177480" imgH="2156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25749" y="5743071"/>
                        <a:ext cx="356466" cy="46614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" name="TextBox 60"/>
          <p:cNvSpPr txBox="1"/>
          <p:nvPr/>
        </p:nvSpPr>
        <p:spPr>
          <a:xfrm>
            <a:off x="6228184" y="3337828"/>
            <a:ext cx="2520280" cy="5232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滞空时间</a:t>
            </a:r>
          </a:p>
        </p:txBody>
      </p:sp>
      <p:graphicFrame>
        <p:nvGraphicFramePr>
          <p:cNvPr id="3994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459118"/>
              </p:ext>
            </p:extLst>
          </p:nvPr>
        </p:nvGraphicFramePr>
        <p:xfrm>
          <a:off x="670658" y="1965430"/>
          <a:ext cx="944628" cy="4696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0" name="公式" r:id="rId25" imgW="457200" imgH="228600" progId="Equation.3">
                  <p:embed/>
                </p:oleObj>
              </mc:Choice>
              <mc:Fallback>
                <p:oleObj name="公式" r:id="rId25" imgW="457200" imgH="2286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658" y="1965430"/>
                        <a:ext cx="944628" cy="46969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944485"/>
              </p:ext>
            </p:extLst>
          </p:nvPr>
        </p:nvGraphicFramePr>
        <p:xfrm>
          <a:off x="6837291" y="4242666"/>
          <a:ext cx="1300307" cy="461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1" name="公式" r:id="rId27" imgW="672840" imgH="241200" progId="Equation.3">
                  <p:embed/>
                </p:oleObj>
              </mc:Choice>
              <mc:Fallback>
                <p:oleObj name="公式" r:id="rId27" imgW="672840" imgH="24120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7291" y="4242666"/>
                        <a:ext cx="1300307" cy="461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49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3686598"/>
              </p:ext>
            </p:extLst>
          </p:nvPr>
        </p:nvGraphicFramePr>
        <p:xfrm>
          <a:off x="6731217" y="4816299"/>
          <a:ext cx="1496579" cy="461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2" name="公式" r:id="rId29" imgW="774360" imgH="241200" progId="Equation.3">
                  <p:embed/>
                </p:oleObj>
              </mc:Choice>
              <mc:Fallback>
                <p:oleObj name="公式" r:id="rId29" imgW="774360" imgH="2412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31217" y="4816299"/>
                        <a:ext cx="1496579" cy="461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03766267"/>
              </p:ext>
            </p:extLst>
          </p:nvPr>
        </p:nvGraphicFramePr>
        <p:xfrm>
          <a:off x="6757988" y="5465763"/>
          <a:ext cx="1449387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3" name="Equation" r:id="rId31" imgW="749160" imgH="241200" progId="Equation.DSMT4">
                  <p:embed/>
                </p:oleObj>
              </mc:Choice>
              <mc:Fallback>
                <p:oleObj name="Equation" r:id="rId31" imgW="749160" imgH="241200" progId="Equation.DSMT4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7988" y="5465763"/>
                        <a:ext cx="1449387" cy="4603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" name="Text Box 25"/>
          <p:cNvSpPr txBox="1">
            <a:spLocks noChangeArrowheads="1"/>
          </p:cNvSpPr>
          <p:nvPr/>
        </p:nvSpPr>
        <p:spPr bwMode="auto">
          <a:xfrm>
            <a:off x="4958153" y="2373590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53" name="Text Box 25"/>
          <p:cNvSpPr txBox="1">
            <a:spLocks noChangeArrowheads="1"/>
          </p:cNvSpPr>
          <p:nvPr/>
        </p:nvSpPr>
        <p:spPr bwMode="auto">
          <a:xfrm>
            <a:off x="7812360" y="2060848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A</a:t>
            </a:r>
          </a:p>
        </p:txBody>
      </p:sp>
      <p:graphicFrame>
        <p:nvGraphicFramePr>
          <p:cNvPr id="399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0747298"/>
              </p:ext>
            </p:extLst>
          </p:nvPr>
        </p:nvGraphicFramePr>
        <p:xfrm>
          <a:off x="1837049" y="1978550"/>
          <a:ext cx="944628" cy="44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4" name="公式" r:id="rId33" imgW="457200" imgH="215640" progId="Equation.3">
                  <p:embed/>
                </p:oleObj>
              </mc:Choice>
              <mc:Fallback>
                <p:oleObj name="公式" r:id="rId33" imgW="457200" imgH="21564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7049" y="1978550"/>
                        <a:ext cx="944628" cy="4434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" name="椭圆 56"/>
          <p:cNvSpPr/>
          <p:nvPr/>
        </p:nvSpPr>
        <p:spPr>
          <a:xfrm>
            <a:off x="6516216" y="1644566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25"/>
          <p:cNvSpPr txBox="1">
            <a:spLocks noChangeArrowheads="1"/>
          </p:cNvSpPr>
          <p:nvPr/>
        </p:nvSpPr>
        <p:spPr bwMode="auto">
          <a:xfrm>
            <a:off x="6381144" y="1284526"/>
            <a:ext cx="5410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B</a:t>
            </a:r>
          </a:p>
        </p:txBody>
      </p:sp>
      <p:graphicFrame>
        <p:nvGraphicFramePr>
          <p:cNvPr id="3995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70400918"/>
              </p:ext>
            </p:extLst>
          </p:nvPr>
        </p:nvGraphicFramePr>
        <p:xfrm>
          <a:off x="2987824" y="2082432"/>
          <a:ext cx="1067955" cy="3737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5" name="公式" r:id="rId35" imgW="469800" imgH="164880" progId="Equation.3">
                  <p:embed/>
                </p:oleObj>
              </mc:Choice>
              <mc:Fallback>
                <p:oleObj name="公式" r:id="rId35" imgW="469800" imgH="1648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7824" y="2082432"/>
                        <a:ext cx="1067955" cy="37378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椭圆 58"/>
          <p:cNvSpPr/>
          <p:nvPr/>
        </p:nvSpPr>
        <p:spPr>
          <a:xfrm>
            <a:off x="3573936" y="2012940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椭圆 59"/>
          <p:cNvSpPr/>
          <p:nvPr/>
        </p:nvSpPr>
        <p:spPr>
          <a:xfrm>
            <a:off x="5140852" y="5176308"/>
            <a:ext cx="216000" cy="396000"/>
          </a:xfrm>
          <a:prstGeom prst="ellipse">
            <a:avLst/>
          </a:prstGeom>
          <a:noFill/>
          <a:ln w="22225">
            <a:solidFill>
              <a:srgbClr val="000099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9954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703910"/>
              </p:ext>
            </p:extLst>
          </p:nvPr>
        </p:nvGraphicFramePr>
        <p:xfrm>
          <a:off x="4952080" y="4024678"/>
          <a:ext cx="647989" cy="4834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6" name="公式" r:id="rId37" imgW="304560" imgH="228600" progId="Equation.3">
                  <p:embed/>
                </p:oleObj>
              </mc:Choice>
              <mc:Fallback>
                <p:oleObj name="公式" r:id="rId37" imgW="30456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2080" y="4024678"/>
                        <a:ext cx="647989" cy="48346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5" name="Object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8643778"/>
              </p:ext>
            </p:extLst>
          </p:nvPr>
        </p:nvGraphicFramePr>
        <p:xfrm>
          <a:off x="4948557" y="4624710"/>
          <a:ext cx="513773" cy="376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7" name="公式" r:id="rId39" imgW="241200" imgH="177480" progId="Equation.3">
                  <p:embed/>
                </p:oleObj>
              </mc:Choice>
              <mc:Fallback>
                <p:oleObj name="公式" r:id="rId39" imgW="241200" imgH="17748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8557" y="4624710"/>
                        <a:ext cx="513773" cy="3766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6" name="Object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86005915"/>
              </p:ext>
            </p:extLst>
          </p:nvPr>
        </p:nvGraphicFramePr>
        <p:xfrm>
          <a:off x="4841132" y="5249346"/>
          <a:ext cx="757671" cy="349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8" name="公式" r:id="rId41" imgW="355320" imgH="164880" progId="Equation.3">
                  <p:embed/>
                </p:oleObj>
              </mc:Choice>
              <mc:Fallback>
                <p:oleObj name="公式" r:id="rId41" imgW="355320" imgH="1648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41132" y="5249346"/>
                        <a:ext cx="757671" cy="3492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7" name="Object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33836550"/>
              </p:ext>
            </p:extLst>
          </p:nvPr>
        </p:nvGraphicFramePr>
        <p:xfrm>
          <a:off x="4757712" y="5704867"/>
          <a:ext cx="1121352" cy="5484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109" name="公式" r:id="rId43" imgW="558720" imgH="253800" progId="Equation.3">
                  <p:embed/>
                </p:oleObj>
              </mc:Choice>
              <mc:Fallback>
                <p:oleObj name="公式" r:id="rId43" imgW="558720" imgH="2538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7712" y="5704867"/>
                        <a:ext cx="1121352" cy="54840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51DE95B-976B-49AE-9DCD-13593410065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8301"/>
    </mc:Choice>
    <mc:Fallback>
      <p:transition spd="slow" advTm="4083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9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9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39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39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39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9" dur="500"/>
                                        <p:tgtEl>
                                          <p:spTgt spid="39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39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3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3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8" dur="500"/>
                                        <p:tgtEl>
                                          <p:spTgt spid="39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3" dur="500"/>
                                        <p:tgtEl>
                                          <p:spTgt spid="39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2" dur="500"/>
                                        <p:tgtEl>
                                          <p:spTgt spid="39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7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399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2" dur="500"/>
                                        <p:tgtEl>
                                          <p:spTgt spid="39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7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9" grpId="0" animBg="1"/>
      <p:bldP spid="20" grpId="0"/>
      <p:bldP spid="39" grpId="0"/>
      <p:bldP spid="45" grpId="0"/>
      <p:bldP spid="54" grpId="0" animBg="1"/>
      <p:bldP spid="55" grpId="0" animBg="1"/>
      <p:bldP spid="56" grpId="0"/>
      <p:bldP spid="61" grpId="0"/>
      <p:bldP spid="52" grpId="0"/>
      <p:bldP spid="53" grpId="0"/>
      <p:bldP spid="57" grpId="0" animBg="1"/>
      <p:bldP spid="58" grpId="0"/>
      <p:bldP spid="59" grpId="0" animBg="1"/>
      <p:bldP spid="6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Rot="1" noChangeArrowheads="1"/>
          </p:cNvSpPr>
          <p:nvPr/>
        </p:nvSpPr>
        <p:spPr bwMode="auto">
          <a:xfrm>
            <a:off x="683568" y="188640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§5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　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692696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5.2  Projectile Motion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107504" y="1307365"/>
            <a:ext cx="6048672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</a:t>
            </a: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(Horizontal Projectile Motion)</a:t>
            </a:r>
            <a:endParaRPr lang="zh-CN" altLang="en-US" sz="2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520" y="1917993"/>
            <a:ext cx="230425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200" b="1" i="1" baseline="-25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沿水平方向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915816" y="1916832"/>
            <a:ext cx="12961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6444208" y="1916832"/>
            <a:ext cx="2448588" cy="755224"/>
            <a:chOff x="4067944" y="2401228"/>
            <a:chExt cx="2448588" cy="755224"/>
          </a:xfrm>
        </p:grpSpPr>
        <p:grpSp>
          <p:nvGrpSpPr>
            <p:cNvPr id="9" name="Group 313"/>
            <p:cNvGrpSpPr>
              <a:grpSpLocks/>
            </p:cNvGrpSpPr>
            <p:nvPr/>
          </p:nvGrpSpPr>
          <p:grpSpPr bwMode="auto">
            <a:xfrm>
              <a:off x="4067944" y="2401228"/>
              <a:ext cx="2448588" cy="755224"/>
              <a:chOff x="2702" y="1615"/>
              <a:chExt cx="2529" cy="439"/>
            </a:xfrm>
          </p:grpSpPr>
          <p:sp>
            <p:nvSpPr>
              <p:cNvPr id="10" name="AutoShape 314"/>
              <p:cNvSpPr>
                <a:spLocks noChangeArrowheads="1"/>
              </p:cNvSpPr>
              <p:nvPr/>
            </p:nvSpPr>
            <p:spPr bwMode="auto">
              <a:xfrm>
                <a:off x="2702" y="1615"/>
                <a:ext cx="2454" cy="439"/>
              </a:xfrm>
              <a:prstGeom prst="cloudCallout">
                <a:avLst>
                  <a:gd name="adj1" fmla="val -68426"/>
                  <a:gd name="adj2" fmla="val -72186"/>
                </a:avLst>
              </a:prstGeom>
              <a:ln>
                <a:headEnd/>
                <a:tailEnd/>
              </a:ln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lIns="90000" tIns="46800" rIns="90000" bIns="46800"/>
              <a:lstStyle/>
              <a:p>
                <a:pPr algn="ctr">
                  <a:defRPr/>
                </a:pPr>
                <a:endParaRPr lang="zh-CN" altLang="en-US" sz="2200">
                  <a:effectLst>
                    <a:outerShdw blurRad="38100" dist="38100" dir="2700000" algn="tl">
                      <a:srgbClr val="000000"/>
                    </a:outerShdw>
                  </a:effectLst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" name="Text Box 315"/>
              <p:cNvSpPr txBox="1">
                <a:spLocks noChangeArrowheads="1"/>
              </p:cNvSpPr>
              <p:nvPr/>
            </p:nvSpPr>
            <p:spPr bwMode="auto">
              <a:xfrm>
                <a:off x="2772" y="1710"/>
                <a:ext cx="2459" cy="250"/>
              </a:xfrm>
              <a:prstGeom prst="rect">
                <a:avLst/>
              </a:prstGeom>
              <a:noFill/>
              <a:ln w="12700" cap="sq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defRPr/>
                </a:pPr>
                <a:r>
                  <a:rPr lang="zh-CN" altLang="en-US" sz="22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匀变速         </a:t>
                </a:r>
                <a:r>
                  <a:rPr lang="zh-CN" altLang="en-US" sz="22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运动</a:t>
                </a:r>
                <a:endParaRPr lang="en-US" altLang="zh-CN" sz="2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sp>
          <p:nvSpPr>
            <p:cNvPr id="12" name="Text Box 315"/>
            <p:cNvSpPr txBox="1">
              <a:spLocks noChangeArrowheads="1"/>
            </p:cNvSpPr>
            <p:nvPr/>
          </p:nvSpPr>
          <p:spPr bwMode="auto">
            <a:xfrm>
              <a:off x="5004048" y="2564904"/>
              <a:ext cx="864096" cy="430887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22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曲线</a:t>
              </a:r>
              <a:endParaRPr lang="en-US" altLang="zh-CN" sz="22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4" name="Text Box 228"/>
          <p:cNvSpPr txBox="1">
            <a:spLocks noChangeArrowheads="1"/>
          </p:cNvSpPr>
          <p:nvPr/>
        </p:nvSpPr>
        <p:spPr bwMode="auto">
          <a:xfrm>
            <a:off x="107504" y="2564904"/>
            <a:ext cx="26642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性质</a:t>
            </a:r>
          </a:p>
        </p:txBody>
      </p:sp>
      <p:sp>
        <p:nvSpPr>
          <p:cNvPr id="15" name="Text Box 228"/>
          <p:cNvSpPr txBox="1">
            <a:spLocks noChangeArrowheads="1"/>
          </p:cNvSpPr>
          <p:nvPr/>
        </p:nvSpPr>
        <p:spPr bwMode="auto">
          <a:xfrm>
            <a:off x="107504" y="3789040"/>
            <a:ext cx="2664296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2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规律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51520" y="3140968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水平：匀速直线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275856" y="3140968"/>
            <a:ext cx="27363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竖直：自由落体</a:t>
            </a:r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>
          <a:xfrm>
            <a:off x="286860" y="4365104"/>
            <a:ext cx="1332812" cy="482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2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位移</a:t>
            </a:r>
          </a:p>
        </p:txBody>
      </p:sp>
      <p:sp>
        <p:nvSpPr>
          <p:cNvPr id="19" name="左大括号 18"/>
          <p:cNvSpPr/>
          <p:nvPr/>
        </p:nvSpPr>
        <p:spPr>
          <a:xfrm>
            <a:off x="498812" y="5013176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" name="对象 1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460610"/>
              </p:ext>
            </p:extLst>
          </p:nvPr>
        </p:nvGraphicFramePr>
        <p:xfrm>
          <a:off x="622760" y="4797152"/>
          <a:ext cx="948844" cy="4825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6" name="公式" r:id="rId6" imgW="419040" imgH="228600" progId="Equation.3">
                  <p:embed/>
                </p:oleObj>
              </mc:Choice>
              <mc:Fallback>
                <p:oleObj name="公式" r:id="rId6" imgW="41904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2760" y="4797152"/>
                        <a:ext cx="948844" cy="4825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对象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65587"/>
              </p:ext>
            </p:extLst>
          </p:nvPr>
        </p:nvGraphicFramePr>
        <p:xfrm>
          <a:off x="554393" y="5229200"/>
          <a:ext cx="1231525" cy="8122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7" name="公式" r:id="rId8" imgW="596641" imgH="393529" progId="Equation.3">
                  <p:embed/>
                </p:oleObj>
              </mc:Choice>
              <mc:Fallback>
                <p:oleObj name="公式" r:id="rId8" imgW="596641" imgH="393529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93" y="5229200"/>
                        <a:ext cx="1231525" cy="8122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84305570"/>
              </p:ext>
            </p:extLst>
          </p:nvPr>
        </p:nvGraphicFramePr>
        <p:xfrm>
          <a:off x="2395230" y="4581128"/>
          <a:ext cx="1962456" cy="64468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8" name="公式" r:id="rId10" imgW="825500" imgH="279400" progId="Equation.3">
                  <p:embed/>
                </p:oleObj>
              </mc:Choice>
              <mc:Fallback>
                <p:oleObj name="公式" r:id="rId10" imgW="825500" imgH="2794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95230" y="4581128"/>
                        <a:ext cx="1962456" cy="64468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6154279"/>
              </p:ext>
            </p:extLst>
          </p:nvPr>
        </p:nvGraphicFramePr>
        <p:xfrm>
          <a:off x="2351712" y="5312987"/>
          <a:ext cx="1465262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09" name="Equation" r:id="rId12" imgW="723600" imgH="330120" progId="Equation.3">
                  <p:embed/>
                </p:oleObj>
              </mc:Choice>
              <mc:Fallback>
                <p:oleObj name="Equation" r:id="rId12" imgW="723600" imgH="33012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1712" y="5312987"/>
                        <a:ext cx="1465262" cy="668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Rectangle 3"/>
          <p:cNvSpPr txBox="1">
            <a:spLocks noChangeArrowheads="1"/>
          </p:cNvSpPr>
          <p:nvPr/>
        </p:nvSpPr>
        <p:spPr>
          <a:xfrm>
            <a:off x="4427984" y="4315102"/>
            <a:ext cx="1369704" cy="482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速度</a:t>
            </a:r>
          </a:p>
        </p:txBody>
      </p:sp>
      <p:sp>
        <p:nvSpPr>
          <p:cNvPr id="25" name="左大括号 24"/>
          <p:cNvSpPr/>
          <p:nvPr/>
        </p:nvSpPr>
        <p:spPr>
          <a:xfrm>
            <a:off x="4499992" y="5796778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对象 2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3478820"/>
              </p:ext>
            </p:extLst>
          </p:nvPr>
        </p:nvGraphicFramePr>
        <p:xfrm>
          <a:off x="4649609" y="5509486"/>
          <a:ext cx="815640" cy="5397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0" name="公式" r:id="rId14" imgW="419040" imgH="228600" progId="Equation.3">
                  <p:embed/>
                </p:oleObj>
              </mc:Choice>
              <mc:Fallback>
                <p:oleObj name="公式" r:id="rId14" imgW="41904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9609" y="5509486"/>
                        <a:ext cx="815640" cy="53970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对象 2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5762155"/>
              </p:ext>
            </p:extLst>
          </p:nvPr>
        </p:nvGraphicFramePr>
        <p:xfrm>
          <a:off x="4632132" y="6174230"/>
          <a:ext cx="1081830" cy="555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1" name="公式" r:id="rId16" imgW="469696" imgH="241195" progId="Equation.3">
                  <p:embed/>
                </p:oleObj>
              </mc:Choice>
              <mc:Fallback>
                <p:oleObj name="公式" r:id="rId16" imgW="469696" imgH="241195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32132" y="6174230"/>
                        <a:ext cx="1081830" cy="5557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对象 2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3606512"/>
              </p:ext>
            </p:extLst>
          </p:nvPr>
        </p:nvGraphicFramePr>
        <p:xfrm>
          <a:off x="6465380" y="5363655"/>
          <a:ext cx="1912118" cy="7296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2" name="公式" r:id="rId18" imgW="888614" imgH="317362" progId="Equation.3">
                  <p:embed/>
                </p:oleObj>
              </mc:Choice>
              <mc:Fallback>
                <p:oleObj name="公式" r:id="rId18" imgW="888614" imgH="317362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65380" y="5363655"/>
                        <a:ext cx="1912118" cy="72964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对象 2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4433169"/>
              </p:ext>
            </p:extLst>
          </p:nvPr>
        </p:nvGraphicFramePr>
        <p:xfrm>
          <a:off x="6470127" y="5994942"/>
          <a:ext cx="1619250" cy="795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13" name="Equation" r:id="rId20" imgW="799920" imgH="393480" progId="Equation.3">
                  <p:embed/>
                </p:oleObj>
              </mc:Choice>
              <mc:Fallback>
                <p:oleObj name="Equation" r:id="rId20" imgW="79992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0127" y="5994942"/>
                        <a:ext cx="1619250" cy="7953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左大括号 29"/>
          <p:cNvSpPr/>
          <p:nvPr/>
        </p:nvSpPr>
        <p:spPr>
          <a:xfrm>
            <a:off x="2213806" y="4916310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左大括号 30"/>
          <p:cNvSpPr/>
          <p:nvPr/>
        </p:nvSpPr>
        <p:spPr>
          <a:xfrm>
            <a:off x="6251066" y="5729836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2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燕尾形箭头 31"/>
          <p:cNvSpPr/>
          <p:nvPr/>
        </p:nvSpPr>
        <p:spPr>
          <a:xfrm>
            <a:off x="1713740" y="5175796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sp>
        <p:nvSpPr>
          <p:cNvPr id="33" name="左弧形箭头 32"/>
          <p:cNvSpPr/>
          <p:nvPr/>
        </p:nvSpPr>
        <p:spPr>
          <a:xfrm>
            <a:off x="71406" y="5373216"/>
            <a:ext cx="357190" cy="1071570"/>
          </a:xfrm>
          <a:prstGeom prst="curvedRightArrow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grpSp>
        <p:nvGrpSpPr>
          <p:cNvPr id="34" name="组合 33"/>
          <p:cNvGrpSpPr/>
          <p:nvPr/>
        </p:nvGrpSpPr>
        <p:grpSpPr>
          <a:xfrm>
            <a:off x="500034" y="5924376"/>
            <a:ext cx="1500198" cy="889000"/>
            <a:chOff x="500034" y="5518181"/>
            <a:chExt cx="1500198" cy="889000"/>
          </a:xfrm>
        </p:grpSpPr>
        <p:sp>
          <p:nvSpPr>
            <p:cNvPr id="35" name="矩形 34"/>
            <p:cNvSpPr/>
            <p:nvPr/>
          </p:nvSpPr>
          <p:spPr>
            <a:xfrm>
              <a:off x="500034" y="5612777"/>
              <a:ext cx="1500198" cy="756000"/>
            </a:xfrm>
            <a:prstGeom prst="rect">
              <a:avLst/>
            </a:prstGeom>
            <a:solidFill>
              <a:schemeClr val="lt1">
                <a:alpha val="50000"/>
              </a:schemeClr>
            </a:solidFill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  <p:graphicFrame>
          <p:nvGraphicFramePr>
            <p:cNvPr id="36" name="Object 9"/>
            <p:cNvGraphicFramePr>
              <a:graphicFrameLocks noChangeAspect="1"/>
            </p:cNvGraphicFramePr>
            <p:nvPr/>
          </p:nvGraphicFramePr>
          <p:xfrm>
            <a:off x="571472" y="5518181"/>
            <a:ext cx="1389063" cy="8890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4114" name="Equation" r:id="rId22" imgW="672840" imgH="431640" progId="Equation.3">
                    <p:embed/>
                  </p:oleObj>
                </mc:Choice>
                <mc:Fallback>
                  <p:oleObj name="Equation" r:id="rId22" imgW="672840" imgH="431640" progId="Equation.3">
                    <p:embed/>
                    <p:pic>
                      <p:nvPicPr>
                        <p:cNvPr id="0" name="Picture 1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71472" y="5518181"/>
                          <a:ext cx="1389063" cy="8890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7" name="Group 313"/>
          <p:cNvGrpSpPr>
            <a:grpSpLocks/>
          </p:cNvGrpSpPr>
          <p:nvPr/>
        </p:nvGrpSpPr>
        <p:grpSpPr bwMode="auto">
          <a:xfrm>
            <a:off x="2555776" y="6165304"/>
            <a:ext cx="1569459" cy="621038"/>
            <a:chOff x="2735" y="1702"/>
            <a:chExt cx="1621" cy="361"/>
          </a:xfrm>
        </p:grpSpPr>
        <p:sp>
          <p:nvSpPr>
            <p:cNvPr id="38" name="AutoShape 314"/>
            <p:cNvSpPr>
              <a:spLocks noChangeArrowheads="1"/>
            </p:cNvSpPr>
            <p:nvPr/>
          </p:nvSpPr>
          <p:spPr bwMode="auto">
            <a:xfrm>
              <a:off x="2735" y="1702"/>
              <a:ext cx="1621" cy="361"/>
            </a:xfrm>
            <a:prstGeom prst="cloudCallout">
              <a:avLst>
                <a:gd name="adj1" fmla="val -79025"/>
                <a:gd name="adj2" fmla="val -17619"/>
              </a:avLst>
            </a:prstGeom>
            <a:ln>
              <a:headEnd/>
              <a:tailEnd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 sz="220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Text Box 315"/>
            <p:cNvSpPr txBox="1">
              <a:spLocks noChangeArrowheads="1"/>
            </p:cNvSpPr>
            <p:nvPr/>
          </p:nvSpPr>
          <p:spPr bwMode="auto">
            <a:xfrm>
              <a:off x="2935" y="1744"/>
              <a:ext cx="1363" cy="25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2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parabola</a:t>
              </a:r>
            </a:p>
          </p:txBody>
        </p:sp>
      </p:grpSp>
      <p:cxnSp>
        <p:nvCxnSpPr>
          <p:cNvPr id="40" name="直接连接符 39"/>
          <p:cNvCxnSpPr/>
          <p:nvPr/>
        </p:nvCxnSpPr>
        <p:spPr>
          <a:xfrm rot="5400000">
            <a:off x="3258770" y="5484540"/>
            <a:ext cx="2196000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燕尾形箭头 40"/>
          <p:cNvSpPr/>
          <p:nvPr/>
        </p:nvSpPr>
        <p:spPr>
          <a:xfrm>
            <a:off x="5679562" y="5872712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 sz="2200">
              <a:solidFill>
                <a:schemeClr val="tx1"/>
              </a:solidFill>
            </a:endParaRPr>
          </a:p>
        </p:txBody>
      </p:sp>
      <p:pic>
        <p:nvPicPr>
          <p:cNvPr id="42" name="图片 41" descr="图片3.png"/>
          <p:cNvPicPr>
            <a:picLocks noChangeAspect="1"/>
          </p:cNvPicPr>
          <p:nvPr/>
        </p:nvPicPr>
        <p:blipFill>
          <a:blip r:embed="rId24" cstate="print">
            <a:lum bright="-20000" contrast="40000"/>
          </a:blip>
          <a:stretch>
            <a:fillRect/>
          </a:stretch>
        </p:blipFill>
        <p:spPr>
          <a:xfrm>
            <a:off x="6588224" y="3212976"/>
            <a:ext cx="2288087" cy="1797783"/>
          </a:xfrm>
          <a:prstGeom prst="rect">
            <a:avLst/>
          </a:prstGeom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A711A1F6-CBD3-432A-BF87-A303E2D5EE1B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3172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标题 1"/>
          <p:cNvSpPr>
            <a:spLocks noGrp="1"/>
          </p:cNvSpPr>
          <p:nvPr>
            <p:ph type="ctrTitle"/>
          </p:nvPr>
        </p:nvSpPr>
        <p:spPr>
          <a:xfrm>
            <a:off x="642910" y="1196752"/>
            <a:ext cx="7772400" cy="137499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 </a:t>
            </a:r>
            <a:r>
              <a:rPr lang="zh-CN" altLang="en-US" sz="60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曲线运动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副标题 2"/>
          <p:cNvSpPr>
            <a:spLocks noGrp="1"/>
          </p:cNvSpPr>
          <p:nvPr>
            <p:ph type="subTitle" idx="1"/>
          </p:nvPr>
        </p:nvSpPr>
        <p:spPr>
          <a:xfrm>
            <a:off x="395536" y="3792460"/>
            <a:ext cx="8358246" cy="1708242"/>
          </a:xfrm>
          <a:solidFill>
            <a:schemeClr val="bg1">
              <a:alpha val="70000"/>
            </a:schemeClr>
          </a:solidFill>
        </p:spPr>
        <p:txBody>
          <a:bodyPr>
            <a:noAutofit/>
          </a:bodyPr>
          <a:lstStyle/>
          <a:p>
            <a:r>
              <a:rPr lang="en-US" altLang="zh-CN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5.2</a:t>
            </a:r>
            <a:r>
              <a:rPr lang="zh-CN" altLang="en-US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  </a:t>
            </a:r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Projectile Motion</a:t>
            </a:r>
            <a:endParaRPr lang="en-US" altLang="zh-CN" sz="5000" b="1" dirty="0">
              <a:solidFill>
                <a:srgbClr val="C00000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</a:t>
            </a:r>
            <a:r>
              <a:rPr lang="zh-CN" altLang="en-US" sz="5000" b="1" dirty="0">
                <a:solidFill>
                  <a:srgbClr val="C00000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抛体运动</a:t>
            </a:r>
            <a:r>
              <a:rPr lang="en-US" altLang="zh-CN" sz="5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)</a:t>
            </a:r>
            <a:endParaRPr lang="zh-CN" altLang="en-US" sz="5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3FACD457-3B4C-4328-9572-5EBB88909A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18"/>
    </mc:Choice>
    <mc:Fallback>
      <p:transition spd="slow" advTm="97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8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6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160"/>
                            </p:stCondLst>
                            <p:childTnLst>
                              <p:par>
                                <p:cTn id="2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5" grpId="0" animBg="1"/>
      <p:bldP spid="7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https://timgsa.baidu.com/timg?image&amp;quality=80&amp;size=b9999_10000&amp;sec=1486188723756&amp;di=bf3d60907bd25a3251b5928ba3dd5119&amp;imgtype=jpg&amp;src=http%3A%2F%2Fimg2.imgtn.bdimg.com%2Fit%2Fu%3D3751557845%2C1474215190%26fm%3D214%26gp%3D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6596591" cy="4392000"/>
          </a:xfrm>
          <a:prstGeom prst="rect">
            <a:avLst/>
          </a:prstGeom>
          <a:noFill/>
        </p:spPr>
      </p:pic>
      <p:pic>
        <p:nvPicPr>
          <p:cNvPr id="13318" name="Picture 6" descr="https://timgsa.baidu.com/timg?image&amp;quality=80&amp;size=b9999_10000&amp;sec=1486190068849&amp;di=adef008e75b5b0329ebc2f24b133eea1&amp;imgtype=0&amp;src=http%3A%2F%2Fwww.fansimg.com%2Falbum%2Fuploads2013%2F10%2Fuserid186141time2013101317081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56000" y="0"/>
            <a:ext cx="6588000" cy="4392000"/>
          </a:xfrm>
          <a:prstGeom prst="rect">
            <a:avLst/>
          </a:prstGeom>
          <a:noFill/>
        </p:spPr>
      </p:pic>
      <p:pic>
        <p:nvPicPr>
          <p:cNvPr id="13322" name="Picture 10" descr="https://timgsa.baidu.com/timg?image&amp;quality=80&amp;size=b10000_10000&amp;sec=1486182508&amp;di=087b8a4b49b6236ff04bbc120a49d6d0&amp;src=http://www.afwing.com/intro/f15/legend/GBU-31.jpg"/>
          <p:cNvPicPr>
            <a:picLocks noChangeAspect="1" noChangeArrowheads="1"/>
          </p:cNvPicPr>
          <p:nvPr/>
        </p:nvPicPr>
        <p:blipFill>
          <a:blip r:embed="rId8" cstate="print"/>
          <a:srcRect l="8571" t="6696" r="1428"/>
          <a:stretch>
            <a:fillRect/>
          </a:stretch>
        </p:blipFill>
        <p:spPr bwMode="auto">
          <a:xfrm>
            <a:off x="2524458" y="2466000"/>
            <a:ext cx="6619574" cy="4392000"/>
          </a:xfrm>
          <a:prstGeom prst="rect">
            <a:avLst/>
          </a:prstGeom>
          <a:noFill/>
        </p:spPr>
      </p:pic>
      <p:pic>
        <p:nvPicPr>
          <p:cNvPr id="13320" name="Picture 8" descr="https://timgsa.baidu.com/timg?image&amp;quality=80&amp;size=b9999_10000&amp;sec=1486190950912&amp;di=1f1e79ca8603342fe12488ddbc3cc58d&amp;imgtype=0&amp;src=http%3A%2F%2Fimg4.cache.netease.com%2Fphoto%2F0001%2F2016-12-29%2FC9EHTMA000AP0001.jpg"/>
          <p:cNvPicPr>
            <a:picLocks noChangeAspect="1" noChangeArrowheads="1"/>
          </p:cNvPicPr>
          <p:nvPr/>
        </p:nvPicPr>
        <p:blipFill>
          <a:blip r:embed="rId9" cstate="print"/>
          <a:srcRect l="6477" b="5634"/>
          <a:stretch>
            <a:fillRect/>
          </a:stretch>
        </p:blipFill>
        <p:spPr bwMode="auto">
          <a:xfrm>
            <a:off x="-13590" y="2466000"/>
            <a:ext cx="6625760" cy="4392000"/>
          </a:xfrm>
          <a:prstGeom prst="rect">
            <a:avLst/>
          </a:prstGeom>
          <a:noFill/>
        </p:spPr>
      </p:pic>
      <p:sp>
        <p:nvSpPr>
          <p:cNvPr id="14" name="矩形 13"/>
          <p:cNvSpPr/>
          <p:nvPr/>
        </p:nvSpPr>
        <p:spPr>
          <a:xfrm>
            <a:off x="-15766" y="5286388"/>
            <a:ext cx="9180000" cy="1285860"/>
          </a:xfrm>
          <a:prstGeom prst="rect">
            <a:avLst/>
          </a:prstGeom>
          <a:solidFill>
            <a:schemeClr val="bg1">
              <a:alpha val="6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auto">
          <a:xfrm>
            <a:off x="1500166" y="5614541"/>
            <a:ext cx="192882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抛体运动</a:t>
            </a:r>
            <a:endParaRPr lang="en-US" altLang="zh-CN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3714744" y="5286388"/>
            <a:ext cx="5715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000" b="1" i="1" baseline="-25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zh-CN" altLang="en-US" sz="3000" i="1" dirty="0">
              <a:solidFill>
                <a:srgbClr val="000099"/>
              </a:solidFill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500430" y="6049052"/>
            <a:ext cx="207170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 </a:t>
            </a:r>
            <a:r>
              <a:rPr lang="zh-CN" altLang="en-US" sz="3000" b="1" dirty="0">
                <a:solidFill>
                  <a:srgbClr val="C00000"/>
                </a:solidFill>
                <a:latin typeface="+mn-ea"/>
                <a:cs typeface="Times New Roman" pitchFamily="18" charset="0"/>
              </a:rPr>
              <a:t>仅受重力</a:t>
            </a:r>
            <a:endParaRPr lang="zh-CN" altLang="en-US" sz="3000" i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左大括号 17"/>
          <p:cNvSpPr/>
          <p:nvPr/>
        </p:nvSpPr>
        <p:spPr>
          <a:xfrm>
            <a:off x="3429974" y="5548986"/>
            <a:ext cx="216000" cy="785818"/>
          </a:xfrm>
          <a:prstGeom prst="lef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矩形 19"/>
          <p:cNvSpPr/>
          <p:nvPr/>
        </p:nvSpPr>
        <p:spPr>
          <a:xfrm>
            <a:off x="3929058" y="5357826"/>
            <a:ext cx="292895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（水平 </a:t>
            </a:r>
            <a:r>
              <a:rPr lang="en-US" altLang="zh-CN" sz="2800" b="1" i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or</a:t>
            </a:r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solidFill>
                  <a:srgbClr val="000099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倾斜）</a:t>
            </a:r>
            <a:endParaRPr lang="zh-CN" altLang="en-US" sz="2800" i="1" dirty="0">
              <a:solidFill>
                <a:srgbClr val="000099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10555E9-A234-4ADF-94F4-53886D66D1F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3457"/>
    </mc:Choice>
    <mc:Fallback>
      <p:transition spd="slow" advTm="173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3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" grpId="0" animBg="1"/>
      <p:bldP spid="15" grpId="0"/>
      <p:bldP spid="16" grpId="0"/>
      <p:bldP spid="17" grpId="0"/>
      <p:bldP spid="18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8856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 </a:t>
            </a: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(Horizontal Projectile Motion)</a:t>
            </a:r>
            <a:endParaRPr lang="zh-CN" altLang="en-US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" name="矩形 4"/>
          <p:cNvSpPr>
            <a:spLocks noChangeArrowheads="1"/>
          </p:cNvSpPr>
          <p:nvPr/>
        </p:nvSpPr>
        <p:spPr bwMode="auto">
          <a:xfrm>
            <a:off x="7645433" y="898515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520" y="1412776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3000" b="1" i="1" baseline="-25000" dirty="0"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沿水平方向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1520" y="2132856"/>
            <a:ext cx="189158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3000" b="1" i="1" dirty="0">
                <a:latin typeface="Times New Roman" pitchFamily="18" charset="0"/>
                <a:cs typeface="Times New Roman" pitchFamily="18" charset="0"/>
              </a:rPr>
              <a:t>g</a:t>
            </a:r>
            <a:endParaRPr lang="zh-CN" altLang="en-US" sz="30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313"/>
          <p:cNvGrpSpPr>
            <a:grpSpLocks/>
          </p:cNvGrpSpPr>
          <p:nvPr/>
        </p:nvGrpSpPr>
        <p:grpSpPr bwMode="auto">
          <a:xfrm>
            <a:off x="4067944" y="1556792"/>
            <a:ext cx="3286085" cy="1259280"/>
            <a:chOff x="2702" y="1606"/>
            <a:chExt cx="3394" cy="732"/>
          </a:xfrm>
        </p:grpSpPr>
        <p:sp>
          <p:nvSpPr>
            <p:cNvPr id="9" name="AutoShape 314"/>
            <p:cNvSpPr>
              <a:spLocks noChangeArrowheads="1"/>
            </p:cNvSpPr>
            <p:nvPr/>
          </p:nvSpPr>
          <p:spPr bwMode="auto">
            <a:xfrm>
              <a:off x="2702" y="1606"/>
              <a:ext cx="3394" cy="732"/>
            </a:xfrm>
            <a:prstGeom prst="cloudCallout">
              <a:avLst>
                <a:gd name="adj1" fmla="val -68426"/>
                <a:gd name="adj2" fmla="val -72186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Text Box 315"/>
            <p:cNvSpPr txBox="1">
              <a:spLocks noChangeArrowheads="1"/>
            </p:cNvSpPr>
            <p:nvPr/>
          </p:nvSpPr>
          <p:spPr bwMode="auto">
            <a:xfrm>
              <a:off x="2772" y="1815"/>
              <a:ext cx="3275" cy="340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zh-CN" altLang="en-US" sz="32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solidFill>
                    <a:schemeClr val="bg2">
                      <a:tint val="85000"/>
                      <a:satMod val="155000"/>
                    </a:schemeClr>
                  </a:solidFill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匀变速         </a:t>
              </a:r>
              <a:r>
                <a:rPr lang="zh-CN" altLang="en-US" sz="32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运动</a:t>
              </a:r>
              <a:endParaRPr lang="en-US" altLang="zh-CN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3" name="Text Box 315"/>
          <p:cNvSpPr txBox="1">
            <a:spLocks noChangeArrowheads="1"/>
          </p:cNvSpPr>
          <p:nvPr/>
        </p:nvSpPr>
        <p:spPr bwMode="auto">
          <a:xfrm>
            <a:off x="5395620" y="1908121"/>
            <a:ext cx="1152128" cy="5847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32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曲线</a:t>
            </a:r>
            <a:endParaRPr lang="en-US" altLang="zh-CN" sz="32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142844" y="2996952"/>
            <a:ext cx="8858280" cy="3323987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、物体做平抛运动时，下列说法正确的是（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速度大小、方向均变化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加速度大小、方向都不变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加速度大小、方向都变化</a:t>
            </a:r>
          </a:p>
          <a:p>
            <a:pPr>
              <a:lnSpc>
                <a:spcPct val="15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加速度大小不变、方向变化</a:t>
            </a:r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7492796" y="3100478"/>
            <a:ext cx="704027" cy="523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28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4CB60BC8-B3DD-46A5-A65A-F637341796E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935"/>
    </mc:Choice>
    <mc:Fallback>
      <p:transition spd="slow" advTm="1829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400"/>
                            </p:stCondLst>
                            <p:childTnLst>
                              <p:par>
                                <p:cTn id="14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/>
      <p:bldP spid="13" grpId="0"/>
      <p:bldP spid="11" grpId="0" animBg="1"/>
      <p:bldP spid="12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 bwMode="auto">
          <a:xfrm>
            <a:off x="323528" y="1557932"/>
            <a:ext cx="8496944" cy="3728456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323528" y="1600323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2258848"/>
            <a:ext cx="381927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如何研究曲线运动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" action="ppaction://hlinkshowjump?jump=nextslide"/>
              </a:rPr>
              <a:t>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 Box 1027"/>
          <p:cNvSpPr txBox="1">
            <a:spLocks noChangeArrowheads="1"/>
          </p:cNvSpPr>
          <p:nvPr/>
        </p:nvSpPr>
        <p:spPr bwMode="auto">
          <a:xfrm>
            <a:off x="4690736" y="2254460"/>
            <a:ext cx="1800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运动分解</a:t>
            </a:r>
          </a:p>
        </p:txBody>
      </p:sp>
      <p:sp>
        <p:nvSpPr>
          <p:cNvPr id="10" name="Text Box 1027"/>
          <p:cNvSpPr txBox="1">
            <a:spLocks noChangeArrowheads="1"/>
          </p:cNvSpPr>
          <p:nvPr/>
        </p:nvSpPr>
        <p:spPr bwMode="auto">
          <a:xfrm>
            <a:off x="4572000" y="3111716"/>
            <a:ext cx="223224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</a:t>
            </a:r>
            <a:r>
              <a: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竖直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7064" y="3120094"/>
            <a:ext cx="3889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如何分解平抛运动？</a:t>
            </a:r>
          </a:p>
        </p:txBody>
      </p:sp>
      <p:sp>
        <p:nvSpPr>
          <p:cNvPr id="17" name="燕尾形箭头 16"/>
          <p:cNvSpPr/>
          <p:nvPr/>
        </p:nvSpPr>
        <p:spPr>
          <a:xfrm>
            <a:off x="4174904" y="2349056"/>
            <a:ext cx="428628" cy="35719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9" name="燕尾形箭头 18"/>
          <p:cNvSpPr/>
          <p:nvPr/>
        </p:nvSpPr>
        <p:spPr>
          <a:xfrm>
            <a:off x="4143372" y="3198920"/>
            <a:ext cx="428628" cy="357190"/>
          </a:xfrm>
          <a:prstGeom prst="notchedRightArrow">
            <a:avLst/>
          </a:prstGeom>
          <a:ln>
            <a:headEnd/>
            <a:tailEnd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786578" y="1785926"/>
            <a:ext cx="2092355" cy="1714512"/>
            <a:chOff x="6732240" y="-27285"/>
            <a:chExt cx="2449513" cy="2016125"/>
          </a:xfrm>
        </p:grpSpPr>
        <p:grpSp>
          <p:nvGrpSpPr>
            <p:cNvPr id="23" name="Group 16"/>
            <p:cNvGrpSpPr>
              <a:grpSpLocks/>
            </p:cNvGrpSpPr>
            <p:nvPr/>
          </p:nvGrpSpPr>
          <p:grpSpPr bwMode="auto">
            <a:xfrm>
              <a:off x="6732240" y="-27285"/>
              <a:ext cx="2449513" cy="2016125"/>
              <a:chOff x="2789" y="2115"/>
              <a:chExt cx="1543" cy="1270"/>
            </a:xfrm>
          </p:grpSpPr>
          <p:sp>
            <p:nvSpPr>
              <p:cNvPr id="25" name="Rectangle 15"/>
              <p:cNvSpPr>
                <a:spLocks noChangeArrowheads="1"/>
              </p:cNvSpPr>
              <p:nvPr/>
            </p:nvSpPr>
            <p:spPr bwMode="auto">
              <a:xfrm>
                <a:off x="2789" y="2115"/>
                <a:ext cx="1543" cy="127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6" name="Line 12"/>
              <p:cNvSpPr>
                <a:spLocks noChangeShapeType="1"/>
              </p:cNvSpPr>
              <p:nvPr/>
            </p:nvSpPr>
            <p:spPr bwMode="auto">
              <a:xfrm>
                <a:off x="3198" y="2432"/>
                <a:ext cx="590" cy="0"/>
              </a:xfrm>
              <a:prstGeom prst="line">
                <a:avLst/>
              </a:prstGeom>
              <a:noFill/>
              <a:ln w="38100">
                <a:solidFill>
                  <a:srgbClr val="000099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7" name="Line 13"/>
              <p:cNvSpPr>
                <a:spLocks noChangeShapeType="1"/>
              </p:cNvSpPr>
              <p:nvPr/>
            </p:nvSpPr>
            <p:spPr bwMode="auto">
              <a:xfrm>
                <a:off x="3210" y="2420"/>
                <a:ext cx="0" cy="499"/>
              </a:xfrm>
              <a:prstGeom prst="line">
                <a:avLst/>
              </a:prstGeom>
              <a:noFill/>
              <a:ln w="38100">
                <a:solidFill>
                  <a:srgbClr val="C00000"/>
                </a:solidFill>
                <a:round/>
                <a:headEnd/>
                <a:tailEnd type="arrow" w="med" len="med"/>
              </a:ln>
            </p:spPr>
            <p:txBody>
              <a:bodyPr/>
              <a:lstStyle/>
              <a:p>
                <a:endParaRPr lang="zh-CN" altLang="en-US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8" name="Text Box 14"/>
              <p:cNvSpPr txBox="1">
                <a:spLocks noChangeArrowheads="1"/>
              </p:cNvSpPr>
              <p:nvPr/>
            </p:nvSpPr>
            <p:spPr bwMode="auto">
              <a:xfrm>
                <a:off x="3220" y="2682"/>
                <a:ext cx="608" cy="47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3600" b="1" i="1" dirty="0">
                    <a:solidFill>
                      <a:srgbClr val="C00000"/>
                    </a:solidFill>
                    <a:latin typeface="Times New Roman" pitchFamily="18" charset="0"/>
                    <a:ea typeface="华文新魏" pitchFamily="2" charset="-122"/>
                    <a:cs typeface="Times New Roman" pitchFamily="18" charset="0"/>
                  </a:rPr>
                  <a:t>g</a:t>
                </a:r>
              </a:p>
            </p:txBody>
          </p:sp>
        </p:grpSp>
        <p:sp>
          <p:nvSpPr>
            <p:cNvPr id="24" name="Text Box 7"/>
            <p:cNvSpPr txBox="1">
              <a:spLocks noChangeArrowheads="1"/>
            </p:cNvSpPr>
            <p:nvPr/>
          </p:nvSpPr>
          <p:spPr bwMode="auto">
            <a:xfrm>
              <a:off x="8303876" y="44624"/>
              <a:ext cx="763103" cy="760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 i="1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v</a:t>
              </a:r>
              <a:r>
                <a:rPr lang="en-US" altLang="zh-CN" sz="3600" b="1" i="1" baseline="-25000" dirty="0">
                  <a:solidFill>
                    <a:srgbClr val="000099"/>
                  </a:solidFill>
                  <a:latin typeface="Times New Roman" pitchFamily="18" charset="0"/>
                  <a:ea typeface="华文新魏" pitchFamily="2" charset="-122"/>
                  <a:cs typeface="Times New Roman" pitchFamily="18" charset="0"/>
                </a:rPr>
                <a:t>i</a:t>
              </a:r>
              <a:endParaRPr lang="en-US" altLang="zh-CN" sz="3600" b="1" i="1" dirty="0">
                <a:solidFill>
                  <a:srgbClr val="000099"/>
                </a:solidFill>
                <a:latin typeface="Times New Roman" pitchFamily="18" charset="0"/>
                <a:ea typeface="华文新魏" pitchFamily="2" charset="-122"/>
                <a:cs typeface="Times New Roman" pitchFamily="18" charset="0"/>
              </a:endParaRP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397064" y="3977350"/>
            <a:ext cx="3031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水平分运动？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398592" y="4763168"/>
            <a:ext cx="32447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竖直分运动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  <a:hlinkClick r:id="rId6" action="ppaction://hlinksldjump"/>
              </a:rPr>
              <a:t>？</a:t>
            </a: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CBF1525-5270-4945-BD28-20619A0D2A0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702"/>
    </mc:Choice>
    <mc:Fallback>
      <p:transition spd="slow" advTm="1507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/>
      <p:bldP spid="8" grpId="0" autoUpdateAnimBg="0"/>
      <p:bldP spid="10" grpId="0" autoUpdateAnimBg="0"/>
      <p:bldP spid="17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oup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5675934"/>
              </p:ext>
            </p:extLst>
          </p:nvPr>
        </p:nvGraphicFramePr>
        <p:xfrm>
          <a:off x="285720" y="1556792"/>
          <a:ext cx="8501122" cy="2132001"/>
        </p:xfrm>
        <a:graphic>
          <a:graphicData uri="http://schemas.openxmlformats.org/drawingml/2006/table">
            <a:tbl>
              <a:tblPr>
                <a:tableStyleId>{22838BEF-8BB2-4498-84A7-C5851F593DF1}</a:tableStyleId>
              </a:tblPr>
              <a:tblGrid>
                <a:gridCol w="187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57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4315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89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715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0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en-US" sz="3200" b="1" i="0" u="none" strike="noStrike" cap="none" normalizeH="0" baseline="0" dirty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  <a:cs typeface="Times New Roman" pitchFamily="18" charset="0"/>
                      </a:endParaRP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32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楷体" pitchFamily="49" charset="-122"/>
                        <a:ea typeface="楷体" pitchFamily="49" charset="-122"/>
                      </a:endParaRPr>
                    </a:p>
                  </a:txBody>
                  <a:tcPr horzOverflow="overflow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14340" y="642918"/>
            <a:ext cx="223651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理论分析</a:t>
            </a:r>
          </a:p>
        </p:txBody>
      </p:sp>
      <p:sp>
        <p:nvSpPr>
          <p:cNvPr id="13" name="Text Box 12"/>
          <p:cNvSpPr txBox="1">
            <a:spLocks noChangeArrowheads="1"/>
          </p:cNvSpPr>
          <p:nvPr/>
        </p:nvSpPr>
        <p:spPr bwMode="auto">
          <a:xfrm>
            <a:off x="6500826" y="2347029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rgbClr val="00B050"/>
                </a:solidFill>
                <a:latin typeface="黑体" pitchFamily="49" charset="-122"/>
                <a:ea typeface="黑体" pitchFamily="49" charset="-122"/>
                <a:cs typeface="Times New Roman" pitchFamily="18" charset="0"/>
              </a:rPr>
              <a:t>匀速直线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496282" y="3061409"/>
            <a:ext cx="162736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solidFill>
                  <a:schemeClr val="accent6">
                    <a:lumMod val="75000"/>
                  </a:schemeClr>
                </a:solidFill>
                <a:latin typeface="黑体" pitchFamily="49" charset="-122"/>
                <a:ea typeface="黑体" pitchFamily="49" charset="-122"/>
              </a:rPr>
              <a:t>自由落体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2771800" y="2331857"/>
            <a:ext cx="4090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800" b="1" i="1" baseline="-25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4228219" y="2331263"/>
            <a:ext cx="12724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b="1" i="1" dirty="0" err="1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800" b="1" i="1" baseline="-25000" dirty="0" err="1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x</a:t>
            </a:r>
            <a:r>
              <a:rPr lang="en-US" altLang="zh-CN" sz="2800" b="1" i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00B05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2714612" y="3045643"/>
            <a:ext cx="6396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</a:p>
        </p:txBody>
      </p:sp>
      <p:sp>
        <p:nvSpPr>
          <p:cNvPr id="19" name="Text Box 12"/>
          <p:cNvSpPr txBox="1">
            <a:spLocks noChangeArrowheads="1"/>
          </p:cNvSpPr>
          <p:nvPr/>
        </p:nvSpPr>
        <p:spPr bwMode="auto">
          <a:xfrm>
            <a:off x="4000496" y="3045643"/>
            <a:ext cx="171451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800" b="1" i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800" b="1" i="1" baseline="-25000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altLang="zh-CN" sz="2800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2800" b="1" i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sz="2800" b="1" i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362928" y="1625257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初速度</a:t>
            </a:r>
          </a:p>
        </p:txBody>
      </p:sp>
      <p:sp>
        <p:nvSpPr>
          <p:cNvPr id="21" name="矩形 20"/>
          <p:cNvSpPr/>
          <p:nvPr/>
        </p:nvSpPr>
        <p:spPr>
          <a:xfrm>
            <a:off x="3857620" y="1648415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受力情况</a:t>
            </a:r>
          </a:p>
        </p:txBody>
      </p:sp>
      <p:sp>
        <p:nvSpPr>
          <p:cNvPr id="22" name="矩形 21"/>
          <p:cNvSpPr/>
          <p:nvPr/>
        </p:nvSpPr>
        <p:spPr>
          <a:xfrm>
            <a:off x="6357950" y="1648415"/>
            <a:ext cx="2000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黑体" pitchFamily="49" charset="-122"/>
                <a:ea typeface="黑体" pitchFamily="49" charset="-122"/>
              </a:rPr>
              <a:t>运动性质</a:t>
            </a:r>
          </a:p>
        </p:txBody>
      </p:sp>
      <p:sp>
        <p:nvSpPr>
          <p:cNvPr id="23" name="矩形 22"/>
          <p:cNvSpPr/>
          <p:nvPr/>
        </p:nvSpPr>
        <p:spPr>
          <a:xfrm>
            <a:off x="500034" y="2315497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水平</a:t>
            </a:r>
          </a:p>
        </p:txBody>
      </p:sp>
      <p:sp>
        <p:nvSpPr>
          <p:cNvPr id="24" name="矩形 23"/>
          <p:cNvSpPr/>
          <p:nvPr/>
        </p:nvSpPr>
        <p:spPr>
          <a:xfrm>
            <a:off x="500034" y="3029877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竖直</a:t>
            </a:r>
          </a:p>
        </p:txBody>
      </p:sp>
      <p:sp>
        <p:nvSpPr>
          <p:cNvPr id="25" name="矩形 24"/>
          <p:cNvSpPr/>
          <p:nvPr/>
        </p:nvSpPr>
        <p:spPr>
          <a:xfrm>
            <a:off x="314534" y="3933056"/>
            <a:ext cx="2236510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40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行楷" pitchFamily="2" charset="-122"/>
                <a:ea typeface="华文行楷" pitchFamily="2" charset="-122"/>
              </a:rPr>
              <a:t>实验验证</a:t>
            </a:r>
          </a:p>
        </p:txBody>
      </p:sp>
      <p:sp>
        <p:nvSpPr>
          <p:cNvPr id="26" name="矩形 25"/>
          <p:cNvSpPr/>
          <p:nvPr/>
        </p:nvSpPr>
        <p:spPr>
          <a:xfrm>
            <a:off x="395536" y="4869160"/>
            <a:ext cx="20162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平抛竖落实验</a:t>
            </a:r>
            <a:endParaRPr lang="zh-CN" altLang="en-US" sz="3200" dirty="0"/>
          </a:p>
        </p:txBody>
      </p:sp>
      <p:grpSp>
        <p:nvGrpSpPr>
          <p:cNvPr id="32" name="组合 31"/>
          <p:cNvGrpSpPr/>
          <p:nvPr/>
        </p:nvGrpSpPr>
        <p:grpSpPr>
          <a:xfrm>
            <a:off x="5873054" y="3941523"/>
            <a:ext cx="2515370" cy="2412000"/>
            <a:chOff x="5873054" y="3933056"/>
            <a:chExt cx="2515370" cy="2412000"/>
          </a:xfrm>
        </p:grpSpPr>
        <p:pic>
          <p:nvPicPr>
            <p:cNvPr id="29" name="图片 28" descr="380c88b7e25007c9954556a6941655d7.gif"/>
            <p:cNvPicPr>
              <a:picLocks noChangeAspect="1"/>
            </p:cNvPicPr>
            <p:nvPr/>
          </p:nvPicPr>
          <p:blipFill>
            <a:blip r:embed="rId6" cstate="print"/>
            <a:srcRect l="2059" t="2201" r="2380" b="9601"/>
            <a:stretch>
              <a:fillRect/>
            </a:stretch>
          </p:blipFill>
          <p:spPr>
            <a:xfrm>
              <a:off x="5873054" y="3933056"/>
              <a:ext cx="2515370" cy="2412000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156176" y="4790330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7524328" y="4797152"/>
              <a:ext cx="360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28" name="Picture 5" descr="20100324230557717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2771800" y="3933056"/>
            <a:ext cx="2846029" cy="2412000"/>
          </a:xfrm>
          <a:prstGeom prst="rect">
            <a:avLst/>
          </a:prstGeom>
          <a:noFill/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E4536FEE-678B-4100-B577-146A30635F6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616"/>
    </mc:Choice>
    <mc:Fallback>
      <p:transition spd="slow" advTm="2966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 animBg="1"/>
      <p:bldP spid="2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228"/>
          <p:cNvSpPr txBox="1">
            <a:spLocks noChangeArrowheads="1"/>
          </p:cNvSpPr>
          <p:nvPr/>
        </p:nvSpPr>
        <p:spPr bwMode="auto">
          <a:xfrm>
            <a:off x="107504" y="478413"/>
            <a:ext cx="3780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2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、平抛运动性质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2844" y="1412776"/>
            <a:ext cx="381642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水平：匀速直线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42844" y="2132856"/>
            <a:ext cx="38918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3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3000" b="1" dirty="0">
                <a:latin typeface="Times New Roman" pitchFamily="18" charset="0"/>
                <a:cs typeface="Times New Roman" pitchFamily="18" charset="0"/>
              </a:rPr>
              <a:t>竖直：自由落体</a:t>
            </a:r>
          </a:p>
        </p:txBody>
      </p:sp>
      <p:sp>
        <p:nvSpPr>
          <p:cNvPr id="25" name="Text Box 228"/>
          <p:cNvSpPr txBox="1">
            <a:spLocks noChangeArrowheads="1"/>
          </p:cNvSpPr>
          <p:nvPr/>
        </p:nvSpPr>
        <p:spPr bwMode="auto">
          <a:xfrm>
            <a:off x="87172" y="2996983"/>
            <a:ext cx="3780000" cy="6463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3</a:t>
            </a:r>
            <a:r>
              <a:rPr lang="zh-CN" altLang="en-US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、平抛运动规律</a:t>
            </a:r>
          </a:p>
        </p:txBody>
      </p:sp>
      <p:sp>
        <p:nvSpPr>
          <p:cNvPr id="26" name="Arc 11"/>
          <p:cNvSpPr>
            <a:spLocks/>
          </p:cNvSpPr>
          <p:nvPr/>
        </p:nvSpPr>
        <p:spPr bwMode="auto">
          <a:xfrm>
            <a:off x="4888250" y="821552"/>
            <a:ext cx="3464533" cy="2750637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416"/>
              <a:gd name="T1" fmla="*/ 0 h 21600"/>
              <a:gd name="T2" fmla="*/ 21416 w 21416"/>
              <a:gd name="T3" fmla="*/ 18783 h 21600"/>
              <a:gd name="T4" fmla="*/ 0 w 2141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416" h="21600" fill="none" extrusionOk="0">
                <a:moveTo>
                  <a:pt x="-1" y="0"/>
                </a:moveTo>
                <a:cubicBezTo>
                  <a:pt x="10840" y="0"/>
                  <a:pt x="20001" y="8035"/>
                  <a:pt x="21415" y="18783"/>
                </a:cubicBezTo>
              </a:path>
              <a:path w="21416" h="21600" stroke="0" extrusionOk="0">
                <a:moveTo>
                  <a:pt x="-1" y="0"/>
                </a:moveTo>
                <a:cubicBezTo>
                  <a:pt x="10840" y="0"/>
                  <a:pt x="20001" y="8035"/>
                  <a:pt x="21415" y="18783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00B05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Line 12"/>
          <p:cNvSpPr>
            <a:spLocks noChangeShapeType="1"/>
          </p:cNvSpPr>
          <p:nvPr/>
        </p:nvSpPr>
        <p:spPr bwMode="auto">
          <a:xfrm>
            <a:off x="4888249" y="821552"/>
            <a:ext cx="3852000" cy="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Line 13"/>
          <p:cNvSpPr>
            <a:spLocks noChangeShapeType="1"/>
          </p:cNvSpPr>
          <p:nvPr/>
        </p:nvSpPr>
        <p:spPr bwMode="auto">
          <a:xfrm>
            <a:off x="4888249" y="821552"/>
            <a:ext cx="0" cy="2376000"/>
          </a:xfrm>
          <a:prstGeom prst="line">
            <a:avLst/>
          </a:prstGeom>
          <a:noFill/>
          <a:ln w="19050">
            <a:solidFill>
              <a:srgbClr val="000000"/>
            </a:solidFill>
            <a:prstDash val="dash"/>
            <a:round/>
            <a:headEnd/>
            <a:tailEnd type="triangle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Line 14"/>
          <p:cNvSpPr>
            <a:spLocks noChangeShapeType="1"/>
          </p:cNvSpPr>
          <p:nvPr/>
        </p:nvSpPr>
        <p:spPr bwMode="auto">
          <a:xfrm>
            <a:off x="4888249" y="821552"/>
            <a:ext cx="812555" cy="0"/>
          </a:xfrm>
          <a:prstGeom prst="line">
            <a:avLst/>
          </a:prstGeom>
          <a:noFill/>
          <a:ln w="28575">
            <a:solidFill>
              <a:srgbClr val="000099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Line 18"/>
          <p:cNvSpPr>
            <a:spLocks noChangeShapeType="1"/>
          </p:cNvSpPr>
          <p:nvPr/>
        </p:nvSpPr>
        <p:spPr bwMode="auto">
          <a:xfrm>
            <a:off x="8136380" y="2576732"/>
            <a:ext cx="0" cy="104400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Line 19"/>
          <p:cNvSpPr>
            <a:spLocks noChangeShapeType="1"/>
          </p:cNvSpPr>
          <p:nvPr/>
        </p:nvSpPr>
        <p:spPr bwMode="auto">
          <a:xfrm>
            <a:off x="8136380" y="2592498"/>
            <a:ext cx="504000" cy="0"/>
          </a:xfrm>
          <a:prstGeom prst="line">
            <a:avLst/>
          </a:prstGeom>
          <a:noFill/>
          <a:ln w="3810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Line 20"/>
          <p:cNvSpPr>
            <a:spLocks noChangeAspect="1" noChangeShapeType="1"/>
          </p:cNvSpPr>
          <p:nvPr/>
        </p:nvSpPr>
        <p:spPr bwMode="auto">
          <a:xfrm>
            <a:off x="8138469" y="2572057"/>
            <a:ext cx="470503" cy="999819"/>
          </a:xfrm>
          <a:prstGeom prst="line">
            <a:avLst/>
          </a:prstGeom>
          <a:noFill/>
          <a:ln w="31750">
            <a:solidFill>
              <a:srgbClr val="7030A0"/>
            </a:solidFill>
            <a:round/>
            <a:headEnd/>
            <a:tailEnd type="arrow" w="med" len="med"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Line 22"/>
          <p:cNvSpPr>
            <a:spLocks noChangeShapeType="1"/>
          </p:cNvSpPr>
          <p:nvPr/>
        </p:nvSpPr>
        <p:spPr bwMode="auto">
          <a:xfrm flipH="1">
            <a:off x="8615377" y="2585544"/>
            <a:ext cx="0" cy="972000"/>
          </a:xfrm>
          <a:prstGeom prst="line">
            <a:avLst/>
          </a:prstGeom>
          <a:noFill/>
          <a:ln w="19050">
            <a:solidFill>
              <a:srgbClr val="7030A0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Line 23"/>
          <p:cNvSpPr>
            <a:spLocks noChangeShapeType="1"/>
          </p:cNvSpPr>
          <p:nvPr/>
        </p:nvSpPr>
        <p:spPr bwMode="auto">
          <a:xfrm>
            <a:off x="8136380" y="3556110"/>
            <a:ext cx="504000" cy="0"/>
          </a:xfrm>
          <a:prstGeom prst="line">
            <a:avLst/>
          </a:prstGeom>
          <a:noFill/>
          <a:ln w="19050">
            <a:solidFill>
              <a:srgbClr val="7030A0"/>
            </a:solidFill>
            <a:prstDash val="dash"/>
            <a:round/>
            <a:headEnd/>
            <a:tailEnd/>
          </a:ln>
          <a:effectLst/>
        </p:spPr>
        <p:txBody>
          <a:bodyPr wrap="none"/>
          <a:lstStyle/>
          <a:p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 Box 24"/>
          <p:cNvSpPr txBox="1">
            <a:spLocks noChangeArrowheads="1"/>
          </p:cNvSpPr>
          <p:nvPr/>
        </p:nvSpPr>
        <p:spPr bwMode="auto">
          <a:xfrm>
            <a:off x="4619245" y="3094968"/>
            <a:ext cx="541007" cy="52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y</a:t>
            </a:r>
          </a:p>
        </p:txBody>
      </p:sp>
      <p:sp>
        <p:nvSpPr>
          <p:cNvPr id="36" name="Text Box 25"/>
          <p:cNvSpPr txBox="1">
            <a:spLocks noChangeArrowheads="1"/>
          </p:cNvSpPr>
          <p:nvPr/>
        </p:nvSpPr>
        <p:spPr bwMode="auto">
          <a:xfrm>
            <a:off x="4530859" y="480128"/>
            <a:ext cx="54100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O</a:t>
            </a:r>
          </a:p>
        </p:txBody>
      </p:sp>
      <p:sp>
        <p:nvSpPr>
          <p:cNvPr id="37" name="Text Box 26"/>
          <p:cNvSpPr txBox="1">
            <a:spLocks noChangeArrowheads="1"/>
          </p:cNvSpPr>
          <p:nvPr/>
        </p:nvSpPr>
        <p:spPr bwMode="auto">
          <a:xfrm>
            <a:off x="8709973" y="500355"/>
            <a:ext cx="361368" cy="52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latin typeface="Times New Roman" pitchFamily="18" charset="0"/>
                <a:cs typeface="Times New Roman" pitchFamily="18" charset="0"/>
              </a:rPr>
              <a:t>x</a:t>
            </a:r>
          </a:p>
        </p:txBody>
      </p:sp>
      <p:sp>
        <p:nvSpPr>
          <p:cNvPr id="38" name="Text Box 27"/>
          <p:cNvSpPr txBox="1">
            <a:spLocks noChangeArrowheads="1"/>
          </p:cNvSpPr>
          <p:nvPr/>
        </p:nvSpPr>
        <p:spPr bwMode="auto">
          <a:xfrm>
            <a:off x="5418811" y="265090"/>
            <a:ext cx="9023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i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i="1" baseline="-25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</p:txBody>
      </p:sp>
      <p:sp>
        <p:nvSpPr>
          <p:cNvPr id="39" name="Text Box 29"/>
          <p:cNvSpPr txBox="1">
            <a:spLocks noChangeArrowheads="1"/>
          </p:cNvSpPr>
          <p:nvPr/>
        </p:nvSpPr>
        <p:spPr bwMode="auto">
          <a:xfrm>
            <a:off x="7704410" y="3357562"/>
            <a:ext cx="71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altLang="zh-CN" sz="28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0" name="直接箭头连接符 39"/>
          <p:cNvCxnSpPr>
            <a:cxnSpLocks noChangeAspect="1"/>
          </p:cNvCxnSpPr>
          <p:nvPr/>
        </p:nvCxnSpPr>
        <p:spPr>
          <a:xfrm>
            <a:off x="4894931" y="825791"/>
            <a:ext cx="3276000" cy="178859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/>
          <p:cNvCxnSpPr/>
          <p:nvPr/>
        </p:nvCxnSpPr>
        <p:spPr>
          <a:xfrm rot="16200000" flipH="1">
            <a:off x="3972226" y="1739470"/>
            <a:ext cx="1836000" cy="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/>
          <p:cNvCxnSpPr/>
          <p:nvPr/>
        </p:nvCxnSpPr>
        <p:spPr>
          <a:xfrm rot="16200000" flipH="1">
            <a:off x="6554193" y="-852447"/>
            <a:ext cx="0" cy="334800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/>
          <p:cNvCxnSpPr/>
          <p:nvPr/>
        </p:nvCxnSpPr>
        <p:spPr>
          <a:xfrm rot="5400000">
            <a:off x="7254367" y="1695714"/>
            <a:ext cx="1836000" cy="0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/>
          <p:cNvCxnSpPr/>
          <p:nvPr/>
        </p:nvCxnSpPr>
        <p:spPr>
          <a:xfrm>
            <a:off x="4918745" y="2626590"/>
            <a:ext cx="3240000" cy="1588"/>
          </a:xfrm>
          <a:prstGeom prst="straightConnector1">
            <a:avLst/>
          </a:prstGeom>
          <a:ln w="19050">
            <a:solidFill>
              <a:srgbClr val="C00000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 Box 27"/>
          <p:cNvSpPr txBox="1">
            <a:spLocks noChangeArrowheads="1"/>
          </p:cNvSpPr>
          <p:nvPr/>
        </p:nvSpPr>
        <p:spPr bwMode="auto">
          <a:xfrm>
            <a:off x="4524417" y="1376792"/>
            <a:ext cx="4695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 Box 27"/>
          <p:cNvSpPr txBox="1">
            <a:spLocks noChangeArrowheads="1"/>
          </p:cNvSpPr>
          <p:nvPr/>
        </p:nvSpPr>
        <p:spPr bwMode="auto">
          <a:xfrm>
            <a:off x="6460437" y="305222"/>
            <a:ext cx="50967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CN" sz="2800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 Box 27"/>
          <p:cNvSpPr txBox="1">
            <a:spLocks noChangeArrowheads="1"/>
          </p:cNvSpPr>
          <p:nvPr/>
        </p:nvSpPr>
        <p:spPr bwMode="auto">
          <a:xfrm>
            <a:off x="6061753" y="1530880"/>
            <a:ext cx="9023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en-US" altLang="zh-CN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 Box 27"/>
          <p:cNvSpPr txBox="1">
            <a:spLocks noChangeArrowheads="1"/>
          </p:cNvSpPr>
          <p:nvPr/>
        </p:nvSpPr>
        <p:spPr bwMode="auto">
          <a:xfrm>
            <a:off x="7767891" y="2531012"/>
            <a:ext cx="9023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P</a:t>
            </a:r>
          </a:p>
        </p:txBody>
      </p:sp>
      <p:sp>
        <p:nvSpPr>
          <p:cNvPr id="49" name="弧形 48"/>
          <p:cNvSpPr/>
          <p:nvPr/>
        </p:nvSpPr>
        <p:spPr>
          <a:xfrm rot="3256777">
            <a:off x="8101554" y="2493639"/>
            <a:ext cx="255322" cy="469582"/>
          </a:xfrm>
          <a:prstGeom prst="arc">
            <a:avLst>
              <a:gd name="adj1" fmla="val 16200000"/>
              <a:gd name="adj2" fmla="val 1857238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弧形 49"/>
          <p:cNvSpPr/>
          <p:nvPr/>
        </p:nvSpPr>
        <p:spPr>
          <a:xfrm rot="3645172">
            <a:off x="5331331" y="736558"/>
            <a:ext cx="576892" cy="618019"/>
          </a:xfrm>
          <a:prstGeom prst="arc">
            <a:avLst>
              <a:gd name="adj1" fmla="val 15366816"/>
              <a:gd name="adj2" fmla="val 21480330"/>
            </a:avLst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27"/>
          <p:cNvSpPr txBox="1">
            <a:spLocks noChangeArrowheads="1"/>
          </p:cNvSpPr>
          <p:nvPr/>
        </p:nvSpPr>
        <p:spPr bwMode="auto">
          <a:xfrm>
            <a:off x="5918877" y="864624"/>
            <a:ext cx="5410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zh-CN" sz="2400" i="1" dirty="0">
                <a:latin typeface="Times New Roman" pitchFamily="18" charset="0"/>
                <a:cs typeface="Times New Roman" pitchFamily="18" charset="0"/>
              </a:rPr>
              <a:t>α</a:t>
            </a:r>
            <a:endParaRPr lang="en-US" altLang="zh-CN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27"/>
          <p:cNvSpPr txBox="1">
            <a:spLocks noChangeArrowheads="1"/>
          </p:cNvSpPr>
          <p:nvPr/>
        </p:nvSpPr>
        <p:spPr bwMode="auto">
          <a:xfrm>
            <a:off x="8334074" y="2548586"/>
            <a:ext cx="42862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l-GR" altLang="zh-CN" sz="2400" i="1" dirty="0">
                <a:latin typeface="Times New Roman" pitchFamily="18" charset="0"/>
                <a:cs typeface="Times New Roman" pitchFamily="18" charset="0"/>
              </a:rPr>
              <a:t>β</a:t>
            </a:r>
            <a:endParaRPr lang="en-US" altLang="zh-CN" sz="2400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椭圆 52"/>
          <p:cNvSpPr/>
          <p:nvPr/>
        </p:nvSpPr>
        <p:spPr>
          <a:xfrm>
            <a:off x="8104425" y="2553075"/>
            <a:ext cx="71438" cy="7143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 Box 29"/>
          <p:cNvSpPr txBox="1">
            <a:spLocks noChangeArrowheads="1"/>
          </p:cNvSpPr>
          <p:nvPr/>
        </p:nvSpPr>
        <p:spPr bwMode="auto">
          <a:xfrm>
            <a:off x="8495659" y="2109207"/>
            <a:ext cx="71981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800" b="1" i="1" baseline="-25000" dirty="0" err="1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en-US" altLang="zh-CN" sz="2800" b="1" i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 Box 28"/>
          <p:cNvSpPr txBox="1">
            <a:spLocks noChangeArrowheads="1"/>
          </p:cNvSpPr>
          <p:nvPr/>
        </p:nvSpPr>
        <p:spPr bwMode="auto">
          <a:xfrm>
            <a:off x="8556762" y="3357562"/>
            <a:ext cx="5715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 i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endParaRPr lang="en-US" altLang="zh-CN" sz="2800" b="1" baseline="-25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3"/>
          <p:cNvSpPr txBox="1">
            <a:spLocks noChangeArrowheads="1"/>
          </p:cNvSpPr>
          <p:nvPr/>
        </p:nvSpPr>
        <p:spPr>
          <a:xfrm>
            <a:off x="142844" y="3714752"/>
            <a:ext cx="1500198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en-US" altLang="zh-CN" sz="2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位移</a:t>
            </a:r>
          </a:p>
        </p:txBody>
      </p:sp>
      <p:sp>
        <p:nvSpPr>
          <p:cNvPr id="57" name="左大括号 56"/>
          <p:cNvSpPr/>
          <p:nvPr/>
        </p:nvSpPr>
        <p:spPr>
          <a:xfrm>
            <a:off x="498812" y="4487260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8" name="对象 5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53562155"/>
              </p:ext>
            </p:extLst>
          </p:nvPr>
        </p:nvGraphicFramePr>
        <p:xfrm>
          <a:off x="635410" y="4285774"/>
          <a:ext cx="862585" cy="4387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8" name="公式" r:id="rId6" imgW="419040" imgH="228600" progId="Equation.3">
                  <p:embed/>
                </p:oleObj>
              </mc:Choice>
              <mc:Fallback>
                <p:oleObj name="公式" r:id="rId6" imgW="41904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410" y="4285774"/>
                        <a:ext cx="862585" cy="4387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对象 5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00035784"/>
              </p:ext>
            </p:extLst>
          </p:nvPr>
        </p:nvGraphicFramePr>
        <p:xfrm>
          <a:off x="600211" y="4815002"/>
          <a:ext cx="1119568" cy="738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99" name="公式" r:id="rId8" imgW="596641" imgH="393529" progId="Equation.3">
                  <p:embed/>
                </p:oleObj>
              </mc:Choice>
              <mc:Fallback>
                <p:oleObj name="公式" r:id="rId8" imgW="596641" imgH="393529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211" y="4815002"/>
                        <a:ext cx="1119568" cy="738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" name="对象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122876"/>
              </p:ext>
            </p:extLst>
          </p:nvPr>
        </p:nvGraphicFramePr>
        <p:xfrm>
          <a:off x="2382833" y="4172684"/>
          <a:ext cx="1784051" cy="5860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0" name="公式" r:id="rId10" imgW="825500" imgH="279400" progId="Equation.3">
                  <p:embed/>
                </p:oleObj>
              </mc:Choice>
              <mc:Fallback>
                <p:oleObj name="公式" r:id="rId10" imgW="825500" imgH="2794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82833" y="4172684"/>
                        <a:ext cx="1784051" cy="58608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" name="对象 6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1397030"/>
              </p:ext>
            </p:extLst>
          </p:nvPr>
        </p:nvGraphicFramePr>
        <p:xfrm>
          <a:off x="2333625" y="5010150"/>
          <a:ext cx="1379538" cy="39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1" name="Equation" r:id="rId12" imgW="749160" imgH="215640" progId="Equation.DSMT4">
                  <p:embed/>
                </p:oleObj>
              </mc:Choice>
              <mc:Fallback>
                <p:oleObj name="Equation" r:id="rId12" imgW="749160" imgH="21564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33625" y="5010150"/>
                        <a:ext cx="1379538" cy="3984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Rectangle 3"/>
          <p:cNvSpPr txBox="1">
            <a:spLocks noChangeArrowheads="1"/>
          </p:cNvSpPr>
          <p:nvPr/>
        </p:nvSpPr>
        <p:spPr>
          <a:xfrm>
            <a:off x="4642456" y="3929066"/>
            <a:ext cx="1600168" cy="6429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速度</a:t>
            </a:r>
          </a:p>
        </p:txBody>
      </p:sp>
      <p:sp>
        <p:nvSpPr>
          <p:cNvPr id="64" name="左大括号 63"/>
          <p:cNvSpPr/>
          <p:nvPr/>
        </p:nvSpPr>
        <p:spPr>
          <a:xfrm>
            <a:off x="4821190" y="4935829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5" name="对象 6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8929974"/>
              </p:ext>
            </p:extLst>
          </p:nvPr>
        </p:nvGraphicFramePr>
        <p:xfrm>
          <a:off x="4967242" y="4693389"/>
          <a:ext cx="741491" cy="490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2" name="公式" r:id="rId14" imgW="419040" imgH="228600" progId="Equation.3">
                  <p:embed/>
                </p:oleObj>
              </mc:Choice>
              <mc:Fallback>
                <p:oleObj name="公式" r:id="rId14" imgW="41904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7242" y="4693389"/>
                        <a:ext cx="741491" cy="4906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" name="对象 6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1421294"/>
              </p:ext>
            </p:extLst>
          </p:nvPr>
        </p:nvGraphicFramePr>
        <p:xfrm>
          <a:off x="4972024" y="5338544"/>
          <a:ext cx="983482" cy="5052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3" name="公式" r:id="rId16" imgW="469696" imgH="241195" progId="Equation.3">
                  <p:embed/>
                </p:oleObj>
              </mc:Choice>
              <mc:Fallback>
                <p:oleObj name="公式" r:id="rId16" imgW="469696" imgH="241195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72024" y="5338544"/>
                        <a:ext cx="983482" cy="50526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" name="对象 6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2168135"/>
              </p:ext>
            </p:extLst>
          </p:nvPr>
        </p:nvGraphicFramePr>
        <p:xfrm>
          <a:off x="6751573" y="4473424"/>
          <a:ext cx="1738289" cy="663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4" name="Equation" r:id="rId18" imgW="888614" imgH="317362" progId="Equation.DSMT4">
                  <p:embed/>
                </p:oleObj>
              </mc:Choice>
              <mc:Fallback>
                <p:oleObj name="Equation" r:id="rId18" imgW="888614" imgH="317362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51573" y="4473424"/>
                        <a:ext cx="1738289" cy="66331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" name="对象 6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4286523"/>
              </p:ext>
            </p:extLst>
          </p:nvPr>
        </p:nvGraphicFramePr>
        <p:xfrm>
          <a:off x="6686550" y="5310188"/>
          <a:ext cx="1565275" cy="442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name="Equation" r:id="rId20" imgW="850680" imgH="241200" progId="Equation.DSMT4">
                  <p:embed/>
                </p:oleObj>
              </mc:Choice>
              <mc:Fallback>
                <p:oleObj name="Equation" r:id="rId20" imgW="850680" imgH="2412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6550" y="5310188"/>
                        <a:ext cx="1565275" cy="4429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bg1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左大括号 69"/>
          <p:cNvSpPr/>
          <p:nvPr/>
        </p:nvSpPr>
        <p:spPr>
          <a:xfrm>
            <a:off x="2213806" y="4478562"/>
            <a:ext cx="108000" cy="75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左大括号 70"/>
          <p:cNvSpPr/>
          <p:nvPr/>
        </p:nvSpPr>
        <p:spPr>
          <a:xfrm>
            <a:off x="6572264" y="4868887"/>
            <a:ext cx="108000" cy="576000"/>
          </a:xfrm>
          <a:prstGeom prst="leftBrace">
            <a:avLst/>
          </a:prstGeom>
          <a:ln w="222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燕尾形箭头 71"/>
          <p:cNvSpPr/>
          <p:nvPr/>
        </p:nvSpPr>
        <p:spPr>
          <a:xfrm>
            <a:off x="1713740" y="4670042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3" name="左弧形箭头 72"/>
          <p:cNvSpPr/>
          <p:nvPr/>
        </p:nvSpPr>
        <p:spPr>
          <a:xfrm>
            <a:off x="71406" y="4875239"/>
            <a:ext cx="357190" cy="1071570"/>
          </a:xfrm>
          <a:prstGeom prst="curvedRightArrow">
            <a:avLst/>
          </a:prstGeom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81" name="组合 80"/>
          <p:cNvGrpSpPr/>
          <p:nvPr/>
        </p:nvGrpSpPr>
        <p:grpSpPr>
          <a:xfrm>
            <a:off x="500034" y="5558590"/>
            <a:ext cx="1296000" cy="810187"/>
            <a:chOff x="500034" y="5558590"/>
            <a:chExt cx="1296000" cy="810187"/>
          </a:xfrm>
        </p:grpSpPr>
        <p:sp>
          <p:nvSpPr>
            <p:cNvPr id="74" name="矩形 73"/>
            <p:cNvSpPr/>
            <p:nvPr/>
          </p:nvSpPr>
          <p:spPr>
            <a:xfrm>
              <a:off x="500034" y="5612777"/>
              <a:ext cx="1296000" cy="756000"/>
            </a:xfrm>
            <a:prstGeom prst="rect">
              <a:avLst/>
            </a:prstGeom>
            <a:solidFill>
              <a:schemeClr val="lt1">
                <a:alpha val="50000"/>
              </a:schemeClr>
            </a:solidFill>
            <a:ln w="19050"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aphicFrame>
          <p:nvGraphicFramePr>
            <p:cNvPr id="9225" name="Object 9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264395831"/>
                </p:ext>
              </p:extLst>
            </p:nvPr>
          </p:nvGraphicFramePr>
          <p:xfrm>
            <a:off x="502531" y="5558590"/>
            <a:ext cx="1262785" cy="8081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306" name="Equation" r:id="rId22" imgW="672840" imgH="431640" progId="Equation.3">
                    <p:embed/>
                  </p:oleObj>
                </mc:Choice>
                <mc:Fallback>
                  <p:oleObj name="Equation" r:id="rId22" imgW="672840" imgH="431640" progId="Equation.3">
                    <p:embed/>
                    <p:pic>
                      <p:nvPicPr>
                        <p:cNvPr id="0" name="Picture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3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02531" y="5558590"/>
                          <a:ext cx="1262785" cy="8081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75" name="Group 313"/>
          <p:cNvGrpSpPr>
            <a:grpSpLocks/>
          </p:cNvGrpSpPr>
          <p:nvPr/>
        </p:nvGrpSpPr>
        <p:grpSpPr bwMode="auto">
          <a:xfrm>
            <a:off x="2483768" y="5518181"/>
            <a:ext cx="2039038" cy="899731"/>
            <a:chOff x="2735" y="1633"/>
            <a:chExt cx="2106" cy="523"/>
          </a:xfrm>
        </p:grpSpPr>
        <p:sp>
          <p:nvSpPr>
            <p:cNvPr id="76" name="AutoShape 314"/>
            <p:cNvSpPr>
              <a:spLocks noChangeArrowheads="1"/>
            </p:cNvSpPr>
            <p:nvPr/>
          </p:nvSpPr>
          <p:spPr bwMode="auto">
            <a:xfrm>
              <a:off x="2735" y="1633"/>
              <a:ext cx="1933" cy="523"/>
            </a:xfrm>
            <a:prstGeom prst="cloudCallout">
              <a:avLst>
                <a:gd name="adj1" fmla="val -79025"/>
                <a:gd name="adj2" fmla="val -2939"/>
              </a:avLst>
            </a:pr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lIns="90000" tIns="46800" rIns="90000" bIns="46800"/>
            <a:lstStyle/>
            <a:p>
              <a:pPr algn="ctr">
                <a:defRPr/>
              </a:pPr>
              <a:endParaRPr lang="zh-CN" altLang="en-US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Text Box 315"/>
            <p:cNvSpPr txBox="1">
              <a:spLocks noChangeArrowheads="1"/>
            </p:cNvSpPr>
            <p:nvPr/>
          </p:nvSpPr>
          <p:spPr bwMode="auto">
            <a:xfrm>
              <a:off x="2919" y="1717"/>
              <a:ext cx="1922" cy="304"/>
            </a:xfrm>
            <a:prstGeom prst="rect">
              <a:avLst/>
            </a:prstGeom>
            <a:noFill/>
            <a:ln w="12700" cap="sq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defRPr/>
              </a:pPr>
              <a:r>
                <a:rPr lang="en-US" altLang="zh-CN" sz="2800" b="1" dirty="0">
                  <a:ln w="10541" cmpd="sng">
                    <a:solidFill>
                      <a:schemeClr val="accent1">
                        <a:shade val="88000"/>
                        <a:satMod val="110000"/>
                      </a:schemeClr>
                    </a:solidFill>
                    <a:prstDash val="solid"/>
                  </a:ln>
                  <a:gradFill>
                    <a:gsLst>
                      <a:gs pos="0">
                        <a:schemeClr val="accent1">
                          <a:tint val="40000"/>
                          <a:satMod val="250000"/>
                        </a:schemeClr>
                      </a:gs>
                      <a:gs pos="9000">
                        <a:schemeClr val="accent1">
                          <a:tint val="52000"/>
                          <a:satMod val="300000"/>
                        </a:schemeClr>
                      </a:gs>
                      <a:gs pos="50000">
                        <a:schemeClr val="accent1">
                          <a:shade val="20000"/>
                          <a:satMod val="300000"/>
                        </a:schemeClr>
                      </a:gs>
                      <a:gs pos="79000">
                        <a:schemeClr val="accent1">
                          <a:tint val="52000"/>
                          <a:satMod val="300000"/>
                        </a:schemeClr>
                      </a:gs>
                      <a:gs pos="100000">
                        <a:schemeClr val="accent1">
                          <a:tint val="40000"/>
                          <a:satMod val="250000"/>
                        </a:schemeClr>
                      </a:gs>
                    </a:gsLst>
                    <a:lin ang="5400000"/>
                  </a:gra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parabola</a:t>
              </a:r>
            </a:p>
          </p:txBody>
        </p:sp>
      </p:grpSp>
      <p:cxnSp>
        <p:nvCxnSpPr>
          <p:cNvPr id="79" name="直接连接符 78"/>
          <p:cNvCxnSpPr/>
          <p:nvPr/>
        </p:nvCxnSpPr>
        <p:spPr>
          <a:xfrm rot="5400000">
            <a:off x="3233649" y="5179231"/>
            <a:ext cx="2786082" cy="1588"/>
          </a:xfrm>
          <a:prstGeom prst="line">
            <a:avLst/>
          </a:prstGeom>
          <a:ln w="127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燕尾形箭头 79"/>
          <p:cNvSpPr/>
          <p:nvPr/>
        </p:nvSpPr>
        <p:spPr>
          <a:xfrm>
            <a:off x="6000760" y="5011763"/>
            <a:ext cx="360000" cy="285752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78" name="矩形 77"/>
          <p:cNvSpPr>
            <a:spLocks noChangeArrowheads="1"/>
          </p:cNvSpPr>
          <p:nvPr/>
        </p:nvSpPr>
        <p:spPr bwMode="auto">
          <a:xfrm>
            <a:off x="3866629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24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722BE80F-98E6-4036-BAB9-A1FB669A3CEE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90720" y="5416560"/>
              <a:ext cx="7340760" cy="101016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722BE80F-98E6-4036-BAB9-A1FB669A3CE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981360" y="5407200"/>
                <a:ext cx="7359480" cy="102888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D216FB83-A48F-4DA6-8995-D1F0BDD381E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101"/>
    </mc:Choice>
    <mc:Fallback>
      <p:transition spd="slow" advTm="284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61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61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361"/>
                            </p:stCondLst>
                            <p:childTnLst>
                              <p:par>
                                <p:cTn id="2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6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7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80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5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500"/>
                            </p:stCondLst>
                            <p:childTnLst>
                              <p:par>
                                <p:cTn id="163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8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500"/>
                            </p:stCondLst>
                            <p:childTnLst>
                              <p:par>
                                <p:cTn id="2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500"/>
                            </p:stCondLst>
                            <p:childTnLst>
                              <p:par>
                                <p:cTn id="2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500"/>
                            </p:stCondLst>
                            <p:childTnLst>
                              <p:par>
                                <p:cTn id="22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2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/>
      <p:bldP spid="36" grpId="0"/>
      <p:bldP spid="37" grpId="0"/>
      <p:bldP spid="38" grpId="0"/>
      <p:bldP spid="39" grpId="0"/>
      <p:bldP spid="45" grpId="0"/>
      <p:bldP spid="46" grpId="0"/>
      <p:bldP spid="47" grpId="0"/>
      <p:bldP spid="48" grpId="0"/>
      <p:bldP spid="49" grpId="0" animBg="1"/>
      <p:bldP spid="50" grpId="0" animBg="1"/>
      <p:bldP spid="51" grpId="0"/>
      <p:bldP spid="52" grpId="0"/>
      <p:bldP spid="53" grpId="0" animBg="1"/>
      <p:bldP spid="54" grpId="0"/>
      <p:bldP spid="55" grpId="0"/>
      <p:bldP spid="56" grpId="0"/>
      <p:bldP spid="57" grpId="0" animBg="1"/>
      <p:bldP spid="63" grpId="0"/>
      <p:bldP spid="64" grpId="0" animBg="1"/>
      <p:bldP spid="70" grpId="0" animBg="1"/>
      <p:bldP spid="71" grpId="0" animBg="1"/>
      <p:bldP spid="72" grpId="0" animBg="1"/>
      <p:bldP spid="73" grpId="0" animBg="1"/>
      <p:bldP spid="80" grpId="0" animBg="1"/>
      <p:bldP spid="7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3"/>
          <p:cNvSpPr txBox="1">
            <a:spLocks noChangeArrowheads="1"/>
          </p:cNvSpPr>
          <p:nvPr/>
        </p:nvSpPr>
        <p:spPr bwMode="auto">
          <a:xfrm>
            <a:off x="107504" y="714356"/>
            <a:ext cx="8929148" cy="5262979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、一飞机水平匀速飞行，从飞机上每隔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s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释放一枚炸弹，先后释放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枚，不计空阻，则</a:t>
            </a: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枚炸弹在空中任意时刻（      ）</a:t>
            </a:r>
            <a:endParaRPr lang="en-US" altLang="zh-CN" sz="3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总排成抛物线，它们的落地点等间距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总排成抛物线，落地点不等间距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总在飞机正下方排成竖直线，且落地点等间距</a:t>
            </a:r>
          </a:p>
          <a:p>
            <a:pPr>
              <a:lnSpc>
                <a:spcPct val="150000"/>
              </a:lnSpc>
            </a:pPr>
            <a:r>
              <a:rPr lang="en-US" altLang="zh-CN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zh-CN" altLang="en-US" sz="3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总在飞机正下方排成竖直线，且落地间距不等</a:t>
            </a:r>
          </a:p>
        </p:txBody>
      </p:sp>
      <p:sp>
        <p:nvSpPr>
          <p:cNvPr id="5" name="Rectangle 14"/>
          <p:cNvSpPr>
            <a:spLocks noChangeArrowheads="1"/>
          </p:cNvSpPr>
          <p:nvPr/>
        </p:nvSpPr>
        <p:spPr bwMode="auto">
          <a:xfrm>
            <a:off x="3946774" y="2308404"/>
            <a:ext cx="481210" cy="58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1434" tIns="45717" rIns="91434" bIns="45717">
            <a:spAutoFit/>
          </a:bodyPr>
          <a:lstStyle/>
          <a:p>
            <a:r>
              <a:rPr kumimoji="1" lang="en-US" altLang="zh-CN" sz="32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DC6DD563-49CE-4CA0-837E-9AD8CC034B3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4646"/>
    </mc:Choice>
    <mc:Fallback>
      <p:transition spd="slow" advTm="1346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  <p:bldP spid="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945" name="Group 273"/>
          <p:cNvGraphicFramePr>
            <a:graphicFrameLocks noGrp="1"/>
          </p:cNvGraphicFramePr>
          <p:nvPr>
            <p:ph idx="1"/>
          </p:nvPr>
        </p:nvGraphicFramePr>
        <p:xfrm>
          <a:off x="457200" y="1263877"/>
          <a:ext cx="8229600" cy="4663440"/>
        </p:xfrm>
        <a:graphic>
          <a:graphicData uri="http://schemas.openxmlformats.org/drawingml/2006/table">
            <a:tbl>
              <a:tblPr/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57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5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1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宋体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pSp>
        <p:nvGrpSpPr>
          <p:cNvPr id="2" name="xjhwt1"/>
          <p:cNvGrpSpPr>
            <a:grpSpLocks noChangeAspect="1"/>
          </p:cNvGrpSpPr>
          <p:nvPr/>
        </p:nvGrpSpPr>
        <p:grpSpPr bwMode="auto">
          <a:xfrm flipH="1">
            <a:off x="0" y="932090"/>
            <a:ext cx="971550" cy="390525"/>
            <a:chOff x="3385" y="1140"/>
            <a:chExt cx="3562" cy="1042"/>
          </a:xfrm>
        </p:grpSpPr>
        <p:grpSp>
          <p:nvGrpSpPr>
            <p:cNvPr id="3" name="Group 66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659" name="Freeform 67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60" name="Line 68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27" name="Freeform 69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28" name="Freeform 70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29" name="Freeform 71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0" name="Line 72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1" name="Line 73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2" name="Freeform 74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3" name="Freeform 75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4" name="Freeform 76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5" name="Freeform 77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6" name="Freeform 78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37" name="Line 79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4" name="Group 80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657" name="Freeform 81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8" name="Line 82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39" name="Line 83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0" name="Freeform 84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1" name="Freeform 85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5" name="Group 86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655" name="Rectangle 87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6" name="Freeform 88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6" name="Group 89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653" name="Freeform 90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4" name="Freeform 91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44" name="Line 92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45" name="Freeform 93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7" name="Group 94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651" name="Freeform 95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2" name="Line 96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47" name="Freeform 97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8" name="Group 98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649" name="Freeform 99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50" name="Line 100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9" name="xjhwt1"/>
          <p:cNvGrpSpPr>
            <a:grpSpLocks noChangeAspect="1"/>
          </p:cNvGrpSpPr>
          <p:nvPr/>
        </p:nvGrpSpPr>
        <p:grpSpPr bwMode="auto">
          <a:xfrm flipH="1">
            <a:off x="1979613" y="932090"/>
            <a:ext cx="971550" cy="390525"/>
            <a:chOff x="3385" y="1140"/>
            <a:chExt cx="3562" cy="1042"/>
          </a:xfrm>
        </p:grpSpPr>
        <p:grpSp>
          <p:nvGrpSpPr>
            <p:cNvPr id="10" name="Group 103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624" name="Freeform 104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5" name="Line 105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92" name="Freeform 106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3" name="Freeform 107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4" name="Freeform 108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5" name="Line 109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6" name="Line 110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7" name="Freeform 111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8" name="Freeform 112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99" name="Freeform 113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0" name="Freeform 114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1" name="Freeform 115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2" name="Line 116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1" name="Group 117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622" name="Freeform 118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3" name="Line 119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04" name="Line 120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5" name="Freeform 121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06" name="Freeform 122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2" name="Group 123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620" name="Rectangle 124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21" name="Freeform 125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13" name="Group 126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618" name="Freeform 127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9" name="Freeform 128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09" name="Line 129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610" name="Freeform 130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4" name="Group 131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616" name="Freeform 132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7" name="Line 133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612" name="Freeform 134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5" name="Group 135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614" name="Freeform 136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615" name="Line 137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16" name="xjhwt1"/>
          <p:cNvGrpSpPr>
            <a:grpSpLocks noChangeAspect="1"/>
          </p:cNvGrpSpPr>
          <p:nvPr/>
        </p:nvGrpSpPr>
        <p:grpSpPr bwMode="auto">
          <a:xfrm flipH="1">
            <a:off x="8172450" y="932090"/>
            <a:ext cx="971550" cy="390525"/>
            <a:chOff x="3385" y="1140"/>
            <a:chExt cx="3562" cy="1042"/>
          </a:xfrm>
        </p:grpSpPr>
        <p:grpSp>
          <p:nvGrpSpPr>
            <p:cNvPr id="17" name="Group 139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89" name="Freeform 140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90" name="Line 141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57" name="Freeform 142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58" name="Freeform 143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59" name="Freeform 144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0" name="Line 145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1" name="Line 146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2" name="Freeform 147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3" name="Freeform 148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4" name="Freeform 149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5" name="Freeform 150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6" name="Freeform 151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67" name="Line 152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8" name="Group 153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87" name="Freeform 154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8" name="Line 155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69" name="Line 156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0" name="Freeform 157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1" name="Freeform 158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19" name="Group 159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85" name="Rectangle 160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6" name="Freeform 161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0" name="Group 162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83" name="Freeform 163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4" name="Freeform 164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74" name="Line 165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75" name="Freeform 166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1" name="Group 167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81" name="Freeform 168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2" name="Line 169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77" name="Freeform 170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2" name="Group 171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79" name="Freeform 172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80" name="Line 173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3" name="xjhwt1"/>
          <p:cNvGrpSpPr>
            <a:grpSpLocks noChangeAspect="1"/>
          </p:cNvGrpSpPr>
          <p:nvPr/>
        </p:nvGrpSpPr>
        <p:grpSpPr bwMode="auto">
          <a:xfrm flipH="1">
            <a:off x="6227763" y="932090"/>
            <a:ext cx="971550" cy="390525"/>
            <a:chOff x="3385" y="1140"/>
            <a:chExt cx="3562" cy="1042"/>
          </a:xfrm>
        </p:grpSpPr>
        <p:grpSp>
          <p:nvGrpSpPr>
            <p:cNvPr id="24" name="Group 175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54" name="Freeform 176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5" name="Line 177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22" name="Freeform 178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3" name="Freeform 179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4" name="Freeform 180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5" name="Line 181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6" name="Line 182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7" name="Freeform 183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8" name="Freeform 184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29" name="Freeform 185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0" name="Freeform 186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1" name="Freeform 187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2" name="Line 188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5" name="Group 189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52" name="Freeform 190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3" name="Line 191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34" name="Line 192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5" name="Freeform 193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36" name="Freeform 194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6" name="Group 195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50" name="Rectangle 196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51" name="Freeform 197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7" name="Group 198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48" name="Freeform 199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9" name="Freeform 200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39" name="Line 201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40" name="Freeform 202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" name="Group 203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46" name="Freeform 204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7" name="Line 205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42" name="Freeform 206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9" name="Group 207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44" name="Freeform 208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45" name="Line 209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30" name="xjhwt1"/>
          <p:cNvGrpSpPr>
            <a:grpSpLocks noChangeAspect="1"/>
          </p:cNvGrpSpPr>
          <p:nvPr/>
        </p:nvGrpSpPr>
        <p:grpSpPr bwMode="auto">
          <a:xfrm flipH="1">
            <a:off x="4140200" y="932090"/>
            <a:ext cx="971550" cy="390525"/>
            <a:chOff x="3385" y="1140"/>
            <a:chExt cx="3562" cy="1042"/>
          </a:xfrm>
        </p:grpSpPr>
        <p:grpSp>
          <p:nvGrpSpPr>
            <p:cNvPr id="31" name="Group 211"/>
            <p:cNvGrpSpPr>
              <a:grpSpLocks noChangeAspect="1"/>
            </p:cNvGrpSpPr>
            <p:nvPr/>
          </p:nvGrpSpPr>
          <p:grpSpPr bwMode="auto">
            <a:xfrm>
              <a:off x="3469" y="1590"/>
              <a:ext cx="3312" cy="393"/>
              <a:chOff x="3469" y="1590"/>
              <a:chExt cx="3312" cy="393"/>
            </a:xfrm>
          </p:grpSpPr>
          <p:sp>
            <p:nvSpPr>
              <p:cNvPr id="17519" name="Freeform 212"/>
              <p:cNvSpPr>
                <a:spLocks noChangeAspect="1"/>
              </p:cNvSpPr>
              <p:nvPr/>
            </p:nvSpPr>
            <p:spPr bwMode="auto">
              <a:xfrm>
                <a:off x="3469" y="1590"/>
                <a:ext cx="3312" cy="393"/>
              </a:xfrm>
              <a:custGeom>
                <a:avLst/>
                <a:gdLst>
                  <a:gd name="T0" fmla="*/ 1 w 3312"/>
                  <a:gd name="T1" fmla="*/ 305 h 393"/>
                  <a:gd name="T2" fmla="*/ 401 w 3312"/>
                  <a:gd name="T3" fmla="*/ 161 h 393"/>
                  <a:gd name="T4" fmla="*/ 527 w 3312"/>
                  <a:gd name="T5" fmla="*/ 115 h 393"/>
                  <a:gd name="T6" fmla="*/ 633 w 3312"/>
                  <a:gd name="T7" fmla="*/ 40 h 393"/>
                  <a:gd name="T8" fmla="*/ 703 w 3312"/>
                  <a:gd name="T9" fmla="*/ 0 h 393"/>
                  <a:gd name="T10" fmla="*/ 886 w 3312"/>
                  <a:gd name="T11" fmla="*/ 0 h 393"/>
                  <a:gd name="T12" fmla="*/ 937 w 3312"/>
                  <a:gd name="T13" fmla="*/ 6 h 393"/>
                  <a:gd name="T14" fmla="*/ 2981 w 3312"/>
                  <a:gd name="T15" fmla="*/ 11 h 393"/>
                  <a:gd name="T16" fmla="*/ 3118 w 3312"/>
                  <a:gd name="T17" fmla="*/ 11 h 393"/>
                  <a:gd name="T18" fmla="*/ 3202 w 3312"/>
                  <a:gd name="T19" fmla="*/ 23 h 393"/>
                  <a:gd name="T20" fmla="*/ 3277 w 3312"/>
                  <a:gd name="T21" fmla="*/ 40 h 393"/>
                  <a:gd name="T22" fmla="*/ 3312 w 3312"/>
                  <a:gd name="T23" fmla="*/ 62 h 393"/>
                  <a:gd name="T24" fmla="*/ 3312 w 3312"/>
                  <a:gd name="T25" fmla="*/ 277 h 393"/>
                  <a:gd name="T26" fmla="*/ 3282 w 3312"/>
                  <a:gd name="T27" fmla="*/ 303 h 393"/>
                  <a:gd name="T28" fmla="*/ 3248 w 3312"/>
                  <a:gd name="T29" fmla="*/ 315 h 393"/>
                  <a:gd name="T30" fmla="*/ 3202 w 3312"/>
                  <a:gd name="T31" fmla="*/ 320 h 393"/>
                  <a:gd name="T32" fmla="*/ 3043 w 3312"/>
                  <a:gd name="T33" fmla="*/ 326 h 393"/>
                  <a:gd name="T34" fmla="*/ 2644 w 3312"/>
                  <a:gd name="T35" fmla="*/ 336 h 393"/>
                  <a:gd name="T36" fmla="*/ 2261 w 3312"/>
                  <a:gd name="T37" fmla="*/ 359 h 393"/>
                  <a:gd name="T38" fmla="*/ 2182 w 3312"/>
                  <a:gd name="T39" fmla="*/ 359 h 393"/>
                  <a:gd name="T40" fmla="*/ 2147 w 3312"/>
                  <a:gd name="T41" fmla="*/ 382 h 393"/>
                  <a:gd name="T42" fmla="*/ 2107 w 3312"/>
                  <a:gd name="T43" fmla="*/ 393 h 393"/>
                  <a:gd name="T44" fmla="*/ 1851 w 3312"/>
                  <a:gd name="T45" fmla="*/ 365 h 393"/>
                  <a:gd name="T46" fmla="*/ 1748 w 3312"/>
                  <a:gd name="T47" fmla="*/ 365 h 393"/>
                  <a:gd name="T48" fmla="*/ 1485 w 3312"/>
                  <a:gd name="T49" fmla="*/ 382 h 393"/>
                  <a:gd name="T50" fmla="*/ 1392 w 3312"/>
                  <a:gd name="T51" fmla="*/ 386 h 393"/>
                  <a:gd name="T52" fmla="*/ 1358 w 3312"/>
                  <a:gd name="T53" fmla="*/ 387 h 393"/>
                  <a:gd name="T54" fmla="*/ 1326 w 3312"/>
                  <a:gd name="T55" fmla="*/ 382 h 393"/>
                  <a:gd name="T56" fmla="*/ 1303 w 3312"/>
                  <a:gd name="T57" fmla="*/ 348 h 393"/>
                  <a:gd name="T58" fmla="*/ 257 w 3312"/>
                  <a:gd name="T59" fmla="*/ 348 h 393"/>
                  <a:gd name="T60" fmla="*/ 202 w 3312"/>
                  <a:gd name="T61" fmla="*/ 342 h 393"/>
                  <a:gd name="T62" fmla="*/ 0 w 3312"/>
                  <a:gd name="T63" fmla="*/ 336 h 393"/>
                  <a:gd name="T64" fmla="*/ 1 w 3312"/>
                  <a:gd name="T65" fmla="*/ 305 h 393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w 3312"/>
                  <a:gd name="T100" fmla="*/ 0 h 393"/>
                  <a:gd name="T101" fmla="*/ 3312 w 3312"/>
                  <a:gd name="T102" fmla="*/ 393 h 393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T99" t="T100" r="T101" b="T102"/>
                <a:pathLst>
                  <a:path w="3312" h="393">
                    <a:moveTo>
                      <a:pt x="1" y="305"/>
                    </a:moveTo>
                    <a:lnTo>
                      <a:pt x="401" y="161"/>
                    </a:lnTo>
                    <a:lnTo>
                      <a:pt x="527" y="115"/>
                    </a:lnTo>
                    <a:lnTo>
                      <a:pt x="633" y="40"/>
                    </a:lnTo>
                    <a:lnTo>
                      <a:pt x="703" y="0"/>
                    </a:lnTo>
                    <a:lnTo>
                      <a:pt x="886" y="0"/>
                    </a:lnTo>
                    <a:lnTo>
                      <a:pt x="937" y="6"/>
                    </a:lnTo>
                    <a:lnTo>
                      <a:pt x="2981" y="11"/>
                    </a:lnTo>
                    <a:lnTo>
                      <a:pt x="3118" y="11"/>
                    </a:lnTo>
                    <a:lnTo>
                      <a:pt x="3202" y="23"/>
                    </a:lnTo>
                    <a:lnTo>
                      <a:pt x="3277" y="40"/>
                    </a:lnTo>
                    <a:lnTo>
                      <a:pt x="3312" y="62"/>
                    </a:lnTo>
                    <a:lnTo>
                      <a:pt x="3312" y="277"/>
                    </a:lnTo>
                    <a:lnTo>
                      <a:pt x="3282" y="303"/>
                    </a:lnTo>
                    <a:lnTo>
                      <a:pt x="3248" y="315"/>
                    </a:lnTo>
                    <a:lnTo>
                      <a:pt x="3202" y="320"/>
                    </a:lnTo>
                    <a:lnTo>
                      <a:pt x="3043" y="326"/>
                    </a:lnTo>
                    <a:lnTo>
                      <a:pt x="2644" y="336"/>
                    </a:lnTo>
                    <a:lnTo>
                      <a:pt x="2261" y="359"/>
                    </a:lnTo>
                    <a:lnTo>
                      <a:pt x="2182" y="359"/>
                    </a:lnTo>
                    <a:lnTo>
                      <a:pt x="2147" y="382"/>
                    </a:lnTo>
                    <a:lnTo>
                      <a:pt x="2107" y="393"/>
                    </a:lnTo>
                    <a:lnTo>
                      <a:pt x="1851" y="365"/>
                    </a:lnTo>
                    <a:lnTo>
                      <a:pt x="1748" y="365"/>
                    </a:lnTo>
                    <a:lnTo>
                      <a:pt x="1485" y="382"/>
                    </a:lnTo>
                    <a:lnTo>
                      <a:pt x="1392" y="386"/>
                    </a:lnTo>
                    <a:lnTo>
                      <a:pt x="1358" y="387"/>
                    </a:lnTo>
                    <a:lnTo>
                      <a:pt x="1326" y="382"/>
                    </a:lnTo>
                    <a:lnTo>
                      <a:pt x="1303" y="348"/>
                    </a:lnTo>
                    <a:lnTo>
                      <a:pt x="257" y="348"/>
                    </a:lnTo>
                    <a:lnTo>
                      <a:pt x="202" y="342"/>
                    </a:lnTo>
                    <a:lnTo>
                      <a:pt x="0" y="336"/>
                    </a:lnTo>
                    <a:lnTo>
                      <a:pt x="1" y="305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20" name="Line 213"/>
              <p:cNvSpPr>
                <a:spLocks noChangeAspect="1" noChangeShapeType="1"/>
              </p:cNvSpPr>
              <p:nvPr/>
            </p:nvSpPr>
            <p:spPr bwMode="auto">
              <a:xfrm>
                <a:off x="6760" y="1643"/>
                <a:ext cx="1" cy="253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87" name="Freeform 214"/>
            <p:cNvSpPr>
              <a:spLocks noChangeAspect="1"/>
            </p:cNvSpPr>
            <p:nvPr/>
          </p:nvSpPr>
          <p:spPr bwMode="auto">
            <a:xfrm>
              <a:off x="6423" y="1785"/>
              <a:ext cx="206" cy="136"/>
            </a:xfrm>
            <a:custGeom>
              <a:avLst/>
              <a:gdLst>
                <a:gd name="T0" fmla="*/ 12 w 206"/>
                <a:gd name="T1" fmla="*/ 136 h 136"/>
                <a:gd name="T2" fmla="*/ 0 w 206"/>
                <a:gd name="T3" fmla="*/ 45 h 136"/>
                <a:gd name="T4" fmla="*/ 206 w 206"/>
                <a:gd name="T5" fmla="*/ 0 h 136"/>
                <a:gd name="T6" fmla="*/ 206 w 206"/>
                <a:gd name="T7" fmla="*/ 131 h 136"/>
                <a:gd name="T8" fmla="*/ 12 w 206"/>
                <a:gd name="T9" fmla="*/ 136 h 13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06"/>
                <a:gd name="T16" fmla="*/ 0 h 136"/>
                <a:gd name="T17" fmla="*/ 206 w 206"/>
                <a:gd name="T18" fmla="*/ 136 h 1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06" h="136">
                  <a:moveTo>
                    <a:pt x="12" y="136"/>
                  </a:moveTo>
                  <a:lnTo>
                    <a:pt x="0" y="45"/>
                  </a:lnTo>
                  <a:lnTo>
                    <a:pt x="206" y="0"/>
                  </a:lnTo>
                  <a:lnTo>
                    <a:pt x="206" y="131"/>
                  </a:lnTo>
                  <a:lnTo>
                    <a:pt x="12" y="136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88" name="Freeform 215"/>
            <p:cNvSpPr>
              <a:spLocks noChangeAspect="1"/>
            </p:cNvSpPr>
            <p:nvPr/>
          </p:nvSpPr>
          <p:spPr bwMode="auto">
            <a:xfrm>
              <a:off x="5870" y="1922"/>
              <a:ext cx="730" cy="250"/>
            </a:xfrm>
            <a:custGeom>
              <a:avLst/>
              <a:gdLst>
                <a:gd name="T0" fmla="*/ 0 w 730"/>
                <a:gd name="T1" fmla="*/ 23 h 250"/>
                <a:gd name="T2" fmla="*/ 548 w 730"/>
                <a:gd name="T3" fmla="*/ 250 h 250"/>
                <a:gd name="T4" fmla="*/ 616 w 730"/>
                <a:gd name="T5" fmla="*/ 233 h 250"/>
                <a:gd name="T6" fmla="*/ 730 w 730"/>
                <a:gd name="T7" fmla="*/ 205 h 250"/>
                <a:gd name="T8" fmla="*/ 719 w 730"/>
                <a:gd name="T9" fmla="*/ 0 h 250"/>
                <a:gd name="T10" fmla="*/ 364 w 730"/>
                <a:gd name="T11" fmla="*/ 0 h 250"/>
                <a:gd name="T12" fmla="*/ 0 w 730"/>
                <a:gd name="T13" fmla="*/ 23 h 2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30"/>
                <a:gd name="T22" fmla="*/ 0 h 250"/>
                <a:gd name="T23" fmla="*/ 730 w 730"/>
                <a:gd name="T24" fmla="*/ 250 h 25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30" h="250">
                  <a:moveTo>
                    <a:pt x="0" y="23"/>
                  </a:moveTo>
                  <a:lnTo>
                    <a:pt x="548" y="250"/>
                  </a:lnTo>
                  <a:lnTo>
                    <a:pt x="616" y="233"/>
                  </a:lnTo>
                  <a:lnTo>
                    <a:pt x="730" y="205"/>
                  </a:lnTo>
                  <a:lnTo>
                    <a:pt x="719" y="0"/>
                  </a:lnTo>
                  <a:lnTo>
                    <a:pt x="364" y="0"/>
                  </a:lnTo>
                  <a:lnTo>
                    <a:pt x="0" y="23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89" name="Freeform 216"/>
            <p:cNvSpPr>
              <a:spLocks noChangeAspect="1"/>
            </p:cNvSpPr>
            <p:nvPr/>
          </p:nvSpPr>
          <p:spPr bwMode="auto">
            <a:xfrm>
              <a:off x="6035" y="1997"/>
              <a:ext cx="554" cy="51"/>
            </a:xfrm>
            <a:custGeom>
              <a:avLst/>
              <a:gdLst>
                <a:gd name="T0" fmla="*/ 0 w 554"/>
                <a:gd name="T1" fmla="*/ 11 h 51"/>
                <a:gd name="T2" fmla="*/ 239 w 554"/>
                <a:gd name="T3" fmla="*/ 0 h 51"/>
                <a:gd name="T4" fmla="*/ 250 w 554"/>
                <a:gd name="T5" fmla="*/ 51 h 51"/>
                <a:gd name="T6" fmla="*/ 554 w 554"/>
                <a:gd name="T7" fmla="*/ 17 h 51"/>
                <a:gd name="T8" fmla="*/ 548 w 554"/>
                <a:gd name="T9" fmla="*/ 17 h 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54"/>
                <a:gd name="T16" fmla="*/ 0 h 51"/>
                <a:gd name="T17" fmla="*/ 554 w 554"/>
                <a:gd name="T18" fmla="*/ 51 h 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54" h="51">
                  <a:moveTo>
                    <a:pt x="0" y="11"/>
                  </a:moveTo>
                  <a:lnTo>
                    <a:pt x="239" y="0"/>
                  </a:lnTo>
                  <a:lnTo>
                    <a:pt x="250" y="51"/>
                  </a:lnTo>
                  <a:lnTo>
                    <a:pt x="554" y="17"/>
                  </a:lnTo>
                  <a:lnTo>
                    <a:pt x="548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0" name="Line 217"/>
            <p:cNvSpPr>
              <a:spLocks noChangeAspect="1" noChangeShapeType="1"/>
            </p:cNvSpPr>
            <p:nvPr/>
          </p:nvSpPr>
          <p:spPr bwMode="auto">
            <a:xfrm>
              <a:off x="6394" y="2042"/>
              <a:ext cx="36" cy="14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1" name="Line 218"/>
            <p:cNvSpPr>
              <a:spLocks noChangeAspect="1" noChangeShapeType="1"/>
            </p:cNvSpPr>
            <p:nvPr/>
          </p:nvSpPr>
          <p:spPr bwMode="auto">
            <a:xfrm>
              <a:off x="6246" y="1927"/>
              <a:ext cx="1" cy="80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2" name="Freeform 219"/>
            <p:cNvSpPr>
              <a:spLocks noChangeAspect="1"/>
            </p:cNvSpPr>
            <p:nvPr/>
          </p:nvSpPr>
          <p:spPr bwMode="auto">
            <a:xfrm>
              <a:off x="3385" y="1896"/>
              <a:ext cx="84" cy="30"/>
            </a:xfrm>
            <a:custGeom>
              <a:avLst/>
              <a:gdLst>
                <a:gd name="T0" fmla="*/ 84 w 84"/>
                <a:gd name="T1" fmla="*/ 0 h 30"/>
                <a:gd name="T2" fmla="*/ 0 w 84"/>
                <a:gd name="T3" fmla="*/ 22 h 30"/>
                <a:gd name="T4" fmla="*/ 84 w 84"/>
                <a:gd name="T5" fmla="*/ 30 h 30"/>
                <a:gd name="T6" fmla="*/ 84 w 84"/>
                <a:gd name="T7" fmla="*/ 0 h 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4"/>
                <a:gd name="T13" fmla="*/ 0 h 30"/>
                <a:gd name="T14" fmla="*/ 84 w 84"/>
                <a:gd name="T15" fmla="*/ 30 h 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4" h="30">
                  <a:moveTo>
                    <a:pt x="84" y="0"/>
                  </a:moveTo>
                  <a:lnTo>
                    <a:pt x="0" y="22"/>
                  </a:lnTo>
                  <a:lnTo>
                    <a:pt x="84" y="30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00000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3" name="Freeform 220"/>
            <p:cNvSpPr>
              <a:spLocks noChangeAspect="1"/>
            </p:cNvSpPr>
            <p:nvPr/>
          </p:nvSpPr>
          <p:spPr bwMode="auto">
            <a:xfrm>
              <a:off x="4655" y="1938"/>
              <a:ext cx="171" cy="36"/>
            </a:xfrm>
            <a:custGeom>
              <a:avLst/>
              <a:gdLst>
                <a:gd name="T0" fmla="*/ 0 w 171"/>
                <a:gd name="T1" fmla="*/ 5 h 36"/>
                <a:gd name="T2" fmla="*/ 31 w 171"/>
                <a:gd name="T3" fmla="*/ 13 h 36"/>
                <a:gd name="T4" fmla="*/ 81 w 171"/>
                <a:gd name="T5" fmla="*/ 22 h 36"/>
                <a:gd name="T6" fmla="*/ 171 w 171"/>
                <a:gd name="T7" fmla="*/ 36 h 36"/>
                <a:gd name="T8" fmla="*/ 158 w 171"/>
                <a:gd name="T9" fmla="*/ 0 h 36"/>
                <a:gd name="T10" fmla="*/ 0 w 171"/>
                <a:gd name="T11" fmla="*/ 5 h 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71"/>
                <a:gd name="T19" fmla="*/ 0 h 36"/>
                <a:gd name="T20" fmla="*/ 171 w 171"/>
                <a:gd name="T21" fmla="*/ 36 h 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71" h="36">
                  <a:moveTo>
                    <a:pt x="0" y="5"/>
                  </a:moveTo>
                  <a:lnTo>
                    <a:pt x="31" y="13"/>
                  </a:lnTo>
                  <a:lnTo>
                    <a:pt x="81" y="22"/>
                  </a:lnTo>
                  <a:lnTo>
                    <a:pt x="171" y="36"/>
                  </a:lnTo>
                  <a:lnTo>
                    <a:pt x="158" y="0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4" name="Freeform 221"/>
            <p:cNvSpPr>
              <a:spLocks noChangeAspect="1"/>
            </p:cNvSpPr>
            <p:nvPr/>
          </p:nvSpPr>
          <p:spPr bwMode="auto">
            <a:xfrm>
              <a:off x="5447" y="1140"/>
              <a:ext cx="1416" cy="460"/>
            </a:xfrm>
            <a:custGeom>
              <a:avLst/>
              <a:gdLst>
                <a:gd name="T0" fmla="*/ 0 w 1416"/>
                <a:gd name="T1" fmla="*/ 460 h 460"/>
                <a:gd name="T2" fmla="*/ 582 w 1416"/>
                <a:gd name="T3" fmla="*/ 329 h 460"/>
                <a:gd name="T4" fmla="*/ 1136 w 1416"/>
                <a:gd name="T5" fmla="*/ 69 h 460"/>
                <a:gd name="T6" fmla="*/ 1205 w 1416"/>
                <a:gd name="T7" fmla="*/ 22 h 460"/>
                <a:gd name="T8" fmla="*/ 1251 w 1416"/>
                <a:gd name="T9" fmla="*/ 5 h 460"/>
                <a:gd name="T10" fmla="*/ 1300 w 1416"/>
                <a:gd name="T11" fmla="*/ 0 h 460"/>
                <a:gd name="T12" fmla="*/ 1369 w 1416"/>
                <a:gd name="T13" fmla="*/ 22 h 460"/>
                <a:gd name="T14" fmla="*/ 1410 w 1416"/>
                <a:gd name="T15" fmla="*/ 46 h 460"/>
                <a:gd name="T16" fmla="*/ 1416 w 1416"/>
                <a:gd name="T17" fmla="*/ 90 h 460"/>
                <a:gd name="T18" fmla="*/ 1399 w 1416"/>
                <a:gd name="T19" fmla="*/ 90 h 460"/>
                <a:gd name="T20" fmla="*/ 1375 w 1416"/>
                <a:gd name="T21" fmla="*/ 375 h 460"/>
                <a:gd name="T22" fmla="*/ 1130 w 1416"/>
                <a:gd name="T23" fmla="*/ 380 h 460"/>
                <a:gd name="T24" fmla="*/ 1113 w 1416"/>
                <a:gd name="T25" fmla="*/ 460 h 460"/>
                <a:gd name="T26" fmla="*/ 0 w 1416"/>
                <a:gd name="T27" fmla="*/ 460 h 46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1416"/>
                <a:gd name="T43" fmla="*/ 0 h 460"/>
                <a:gd name="T44" fmla="*/ 1416 w 1416"/>
                <a:gd name="T45" fmla="*/ 460 h 46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1416" h="460">
                  <a:moveTo>
                    <a:pt x="0" y="460"/>
                  </a:moveTo>
                  <a:lnTo>
                    <a:pt x="582" y="329"/>
                  </a:lnTo>
                  <a:lnTo>
                    <a:pt x="1136" y="69"/>
                  </a:lnTo>
                  <a:lnTo>
                    <a:pt x="1205" y="22"/>
                  </a:lnTo>
                  <a:lnTo>
                    <a:pt x="1251" y="5"/>
                  </a:lnTo>
                  <a:lnTo>
                    <a:pt x="1300" y="0"/>
                  </a:lnTo>
                  <a:lnTo>
                    <a:pt x="1369" y="22"/>
                  </a:lnTo>
                  <a:lnTo>
                    <a:pt x="1410" y="46"/>
                  </a:lnTo>
                  <a:lnTo>
                    <a:pt x="1416" y="90"/>
                  </a:lnTo>
                  <a:lnTo>
                    <a:pt x="1399" y="90"/>
                  </a:lnTo>
                  <a:lnTo>
                    <a:pt x="1375" y="375"/>
                  </a:lnTo>
                  <a:lnTo>
                    <a:pt x="1130" y="380"/>
                  </a:lnTo>
                  <a:lnTo>
                    <a:pt x="1113" y="460"/>
                  </a:lnTo>
                  <a:lnTo>
                    <a:pt x="0" y="46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5" name="Freeform 222"/>
            <p:cNvSpPr>
              <a:spLocks noChangeAspect="1"/>
            </p:cNvSpPr>
            <p:nvPr/>
          </p:nvSpPr>
          <p:spPr bwMode="auto">
            <a:xfrm>
              <a:off x="6354" y="1532"/>
              <a:ext cx="593" cy="62"/>
            </a:xfrm>
            <a:custGeom>
              <a:avLst/>
              <a:gdLst>
                <a:gd name="T0" fmla="*/ 0 w 593"/>
                <a:gd name="T1" fmla="*/ 18 h 62"/>
                <a:gd name="T2" fmla="*/ 115 w 593"/>
                <a:gd name="T3" fmla="*/ 5 h 62"/>
                <a:gd name="T4" fmla="*/ 275 w 593"/>
                <a:gd name="T5" fmla="*/ 0 h 62"/>
                <a:gd name="T6" fmla="*/ 451 w 593"/>
                <a:gd name="T7" fmla="*/ 5 h 62"/>
                <a:gd name="T8" fmla="*/ 565 w 593"/>
                <a:gd name="T9" fmla="*/ 18 h 62"/>
                <a:gd name="T10" fmla="*/ 593 w 593"/>
                <a:gd name="T11" fmla="*/ 22 h 62"/>
                <a:gd name="T12" fmla="*/ 582 w 593"/>
                <a:gd name="T13" fmla="*/ 35 h 62"/>
                <a:gd name="T14" fmla="*/ 537 w 593"/>
                <a:gd name="T15" fmla="*/ 44 h 62"/>
                <a:gd name="T16" fmla="*/ 496 w 593"/>
                <a:gd name="T17" fmla="*/ 51 h 62"/>
                <a:gd name="T18" fmla="*/ 371 w 593"/>
                <a:gd name="T19" fmla="*/ 62 h 62"/>
                <a:gd name="T20" fmla="*/ 223 w 593"/>
                <a:gd name="T21" fmla="*/ 56 h 62"/>
                <a:gd name="T22" fmla="*/ 132 w 593"/>
                <a:gd name="T23" fmla="*/ 47 h 62"/>
                <a:gd name="T24" fmla="*/ 52 w 593"/>
                <a:gd name="T25" fmla="*/ 35 h 62"/>
                <a:gd name="T26" fmla="*/ 0 w 593"/>
                <a:gd name="T27" fmla="*/ 18 h 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593"/>
                <a:gd name="T43" fmla="*/ 0 h 62"/>
                <a:gd name="T44" fmla="*/ 593 w 593"/>
                <a:gd name="T45" fmla="*/ 62 h 62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593" h="62">
                  <a:moveTo>
                    <a:pt x="0" y="18"/>
                  </a:moveTo>
                  <a:lnTo>
                    <a:pt x="115" y="5"/>
                  </a:lnTo>
                  <a:lnTo>
                    <a:pt x="275" y="0"/>
                  </a:lnTo>
                  <a:lnTo>
                    <a:pt x="451" y="5"/>
                  </a:lnTo>
                  <a:lnTo>
                    <a:pt x="565" y="18"/>
                  </a:lnTo>
                  <a:lnTo>
                    <a:pt x="593" y="22"/>
                  </a:lnTo>
                  <a:lnTo>
                    <a:pt x="582" y="35"/>
                  </a:lnTo>
                  <a:lnTo>
                    <a:pt x="537" y="44"/>
                  </a:lnTo>
                  <a:lnTo>
                    <a:pt x="496" y="51"/>
                  </a:lnTo>
                  <a:lnTo>
                    <a:pt x="371" y="62"/>
                  </a:lnTo>
                  <a:lnTo>
                    <a:pt x="223" y="56"/>
                  </a:lnTo>
                  <a:lnTo>
                    <a:pt x="132" y="47"/>
                  </a:lnTo>
                  <a:lnTo>
                    <a:pt x="52" y="35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6" name="Freeform 223"/>
            <p:cNvSpPr>
              <a:spLocks noChangeAspect="1"/>
            </p:cNvSpPr>
            <p:nvPr/>
          </p:nvSpPr>
          <p:spPr bwMode="auto">
            <a:xfrm>
              <a:off x="6576" y="1213"/>
              <a:ext cx="287" cy="17"/>
            </a:xfrm>
            <a:custGeom>
              <a:avLst/>
              <a:gdLst>
                <a:gd name="T0" fmla="*/ 0 w 287"/>
                <a:gd name="T1" fmla="*/ 0 h 17"/>
                <a:gd name="T2" fmla="*/ 70 w 287"/>
                <a:gd name="T3" fmla="*/ 17 h 17"/>
                <a:gd name="T4" fmla="*/ 287 w 287"/>
                <a:gd name="T5" fmla="*/ 17 h 17"/>
                <a:gd name="T6" fmla="*/ 0 60000 65536"/>
                <a:gd name="T7" fmla="*/ 0 60000 65536"/>
                <a:gd name="T8" fmla="*/ 0 60000 65536"/>
                <a:gd name="T9" fmla="*/ 0 w 287"/>
                <a:gd name="T10" fmla="*/ 0 h 17"/>
                <a:gd name="T11" fmla="*/ 287 w 287"/>
                <a:gd name="T12" fmla="*/ 17 h 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7" h="17">
                  <a:moveTo>
                    <a:pt x="0" y="0"/>
                  </a:moveTo>
                  <a:lnTo>
                    <a:pt x="70" y="17"/>
                  </a:lnTo>
                  <a:lnTo>
                    <a:pt x="287" y="17"/>
                  </a:lnTo>
                </a:path>
              </a:pathLst>
            </a:cu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97" name="Line 224"/>
            <p:cNvSpPr>
              <a:spLocks noChangeAspect="1" noChangeShapeType="1"/>
            </p:cNvSpPr>
            <p:nvPr/>
          </p:nvSpPr>
          <p:spPr bwMode="auto">
            <a:xfrm>
              <a:off x="6086" y="1447"/>
              <a:ext cx="65" cy="78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6" name="Group 225"/>
            <p:cNvGrpSpPr>
              <a:grpSpLocks noChangeAspect="1"/>
            </p:cNvGrpSpPr>
            <p:nvPr/>
          </p:nvGrpSpPr>
          <p:grpSpPr bwMode="auto">
            <a:xfrm>
              <a:off x="4009" y="1590"/>
              <a:ext cx="435" cy="123"/>
              <a:chOff x="4009" y="1590"/>
              <a:chExt cx="435" cy="123"/>
            </a:xfrm>
          </p:grpSpPr>
          <p:sp>
            <p:nvSpPr>
              <p:cNvPr id="17517" name="Freeform 226"/>
              <p:cNvSpPr>
                <a:spLocks noChangeAspect="1"/>
              </p:cNvSpPr>
              <p:nvPr/>
            </p:nvSpPr>
            <p:spPr bwMode="auto">
              <a:xfrm>
                <a:off x="4009" y="1590"/>
                <a:ext cx="435" cy="123"/>
              </a:xfrm>
              <a:custGeom>
                <a:avLst/>
                <a:gdLst>
                  <a:gd name="T0" fmla="*/ 169 w 435"/>
                  <a:gd name="T1" fmla="*/ 0 h 123"/>
                  <a:gd name="T2" fmla="*/ 84 w 435"/>
                  <a:gd name="T3" fmla="*/ 49 h 123"/>
                  <a:gd name="T4" fmla="*/ 0 w 435"/>
                  <a:gd name="T5" fmla="*/ 110 h 123"/>
                  <a:gd name="T6" fmla="*/ 265 w 435"/>
                  <a:gd name="T7" fmla="*/ 123 h 123"/>
                  <a:gd name="T8" fmla="*/ 337 w 435"/>
                  <a:gd name="T9" fmla="*/ 111 h 123"/>
                  <a:gd name="T10" fmla="*/ 342 w 435"/>
                  <a:gd name="T11" fmla="*/ 111 h 123"/>
                  <a:gd name="T12" fmla="*/ 397 w 435"/>
                  <a:gd name="T13" fmla="*/ 100 h 123"/>
                  <a:gd name="T14" fmla="*/ 435 w 435"/>
                  <a:gd name="T15" fmla="*/ 13 h 123"/>
                  <a:gd name="T16" fmla="*/ 380 w 435"/>
                  <a:gd name="T17" fmla="*/ 6 h 123"/>
                  <a:gd name="T18" fmla="*/ 330 w 435"/>
                  <a:gd name="T19" fmla="*/ 0 h 123"/>
                  <a:gd name="T20" fmla="*/ 169 w 435"/>
                  <a:gd name="T21" fmla="*/ 0 h 123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w 435"/>
                  <a:gd name="T34" fmla="*/ 0 h 123"/>
                  <a:gd name="T35" fmla="*/ 435 w 435"/>
                  <a:gd name="T36" fmla="*/ 123 h 123"/>
                </a:gdLst>
                <a:ahLst/>
                <a:cxnLst>
                  <a:cxn ang="T22">
                    <a:pos x="T0" y="T1"/>
                  </a:cxn>
                  <a:cxn ang="T23">
                    <a:pos x="T2" y="T3"/>
                  </a:cxn>
                  <a:cxn ang="T24">
                    <a:pos x="T4" y="T5"/>
                  </a:cxn>
                  <a:cxn ang="T25">
                    <a:pos x="T6" y="T7"/>
                  </a:cxn>
                  <a:cxn ang="T26">
                    <a:pos x="T8" y="T9"/>
                  </a:cxn>
                  <a:cxn ang="T27">
                    <a:pos x="T10" y="T11"/>
                  </a:cxn>
                  <a:cxn ang="T28">
                    <a:pos x="T12" y="T13"/>
                  </a:cxn>
                  <a:cxn ang="T29">
                    <a:pos x="T14" y="T15"/>
                  </a:cxn>
                  <a:cxn ang="T30">
                    <a:pos x="T16" y="T17"/>
                  </a:cxn>
                  <a:cxn ang="T31">
                    <a:pos x="T18" y="T19"/>
                  </a:cxn>
                  <a:cxn ang="T32">
                    <a:pos x="T20" y="T21"/>
                  </a:cxn>
                </a:cxnLst>
                <a:rect l="T33" t="T34" r="T35" b="T36"/>
                <a:pathLst>
                  <a:path w="435" h="123">
                    <a:moveTo>
                      <a:pt x="169" y="0"/>
                    </a:moveTo>
                    <a:lnTo>
                      <a:pt x="84" y="49"/>
                    </a:lnTo>
                    <a:lnTo>
                      <a:pt x="0" y="110"/>
                    </a:lnTo>
                    <a:lnTo>
                      <a:pt x="265" y="123"/>
                    </a:lnTo>
                    <a:lnTo>
                      <a:pt x="337" y="111"/>
                    </a:lnTo>
                    <a:lnTo>
                      <a:pt x="342" y="111"/>
                    </a:lnTo>
                    <a:lnTo>
                      <a:pt x="397" y="100"/>
                    </a:lnTo>
                    <a:lnTo>
                      <a:pt x="435" y="13"/>
                    </a:lnTo>
                    <a:lnTo>
                      <a:pt x="380" y="6"/>
                    </a:lnTo>
                    <a:lnTo>
                      <a:pt x="330" y="0"/>
                    </a:lnTo>
                    <a:lnTo>
                      <a:pt x="169" y="0"/>
                    </a:lnTo>
                    <a:close/>
                  </a:path>
                </a:pathLst>
              </a:custGeom>
              <a:solidFill>
                <a:srgbClr val="00FFFF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8" name="Line 227"/>
              <p:cNvSpPr>
                <a:spLocks noChangeAspect="1" noChangeShapeType="1"/>
              </p:cNvSpPr>
              <p:nvPr/>
            </p:nvSpPr>
            <p:spPr bwMode="auto">
              <a:xfrm>
                <a:off x="4397" y="1601"/>
                <a:ext cx="1" cy="97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499" name="Line 228"/>
            <p:cNvSpPr>
              <a:spLocks noChangeAspect="1" noChangeShapeType="1"/>
            </p:cNvSpPr>
            <p:nvPr/>
          </p:nvSpPr>
          <p:spPr bwMode="auto">
            <a:xfrm>
              <a:off x="4804" y="1916"/>
              <a:ext cx="17" cy="56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0" name="Freeform 229"/>
            <p:cNvSpPr>
              <a:spLocks noChangeAspect="1"/>
            </p:cNvSpPr>
            <p:nvPr/>
          </p:nvSpPr>
          <p:spPr bwMode="auto">
            <a:xfrm>
              <a:off x="6388" y="1600"/>
              <a:ext cx="198" cy="84"/>
            </a:xfrm>
            <a:custGeom>
              <a:avLst/>
              <a:gdLst>
                <a:gd name="T0" fmla="*/ 0 w 198"/>
                <a:gd name="T1" fmla="*/ 1 h 84"/>
                <a:gd name="T2" fmla="*/ 58 w 198"/>
                <a:gd name="T3" fmla="*/ 84 h 84"/>
                <a:gd name="T4" fmla="*/ 198 w 198"/>
                <a:gd name="T5" fmla="*/ 82 h 84"/>
                <a:gd name="T6" fmla="*/ 198 w 198"/>
                <a:gd name="T7" fmla="*/ 0 h 84"/>
                <a:gd name="T8" fmla="*/ 0 w 198"/>
                <a:gd name="T9" fmla="*/ 1 h 8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8"/>
                <a:gd name="T16" fmla="*/ 0 h 84"/>
                <a:gd name="T17" fmla="*/ 198 w 198"/>
                <a:gd name="T18" fmla="*/ 84 h 8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8" h="84">
                  <a:moveTo>
                    <a:pt x="0" y="1"/>
                  </a:moveTo>
                  <a:lnTo>
                    <a:pt x="58" y="84"/>
                  </a:lnTo>
                  <a:lnTo>
                    <a:pt x="198" y="82"/>
                  </a:lnTo>
                  <a:lnTo>
                    <a:pt x="198" y="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1" name="Freeform 230"/>
            <p:cNvSpPr>
              <a:spLocks noChangeAspect="1"/>
            </p:cNvSpPr>
            <p:nvPr/>
          </p:nvSpPr>
          <p:spPr bwMode="auto">
            <a:xfrm>
              <a:off x="4417" y="1622"/>
              <a:ext cx="2388" cy="361"/>
            </a:xfrm>
            <a:custGeom>
              <a:avLst/>
              <a:gdLst>
                <a:gd name="T0" fmla="*/ 320 w 2388"/>
                <a:gd name="T1" fmla="*/ 30 h 361"/>
                <a:gd name="T2" fmla="*/ 159 w 2388"/>
                <a:gd name="T3" fmla="*/ 35 h 361"/>
                <a:gd name="T4" fmla="*/ 103 w 2388"/>
                <a:gd name="T5" fmla="*/ 42 h 361"/>
                <a:gd name="T6" fmla="*/ 62 w 2388"/>
                <a:gd name="T7" fmla="*/ 49 h 361"/>
                <a:gd name="T8" fmla="*/ 37 w 2388"/>
                <a:gd name="T9" fmla="*/ 56 h 361"/>
                <a:gd name="T10" fmla="*/ 21 w 2388"/>
                <a:gd name="T11" fmla="*/ 68 h 361"/>
                <a:gd name="T12" fmla="*/ 10 w 2388"/>
                <a:gd name="T13" fmla="*/ 83 h 361"/>
                <a:gd name="T14" fmla="*/ 3 w 2388"/>
                <a:gd name="T15" fmla="*/ 104 h 361"/>
                <a:gd name="T16" fmla="*/ 0 w 2388"/>
                <a:gd name="T17" fmla="*/ 132 h 361"/>
                <a:gd name="T18" fmla="*/ 0 w 2388"/>
                <a:gd name="T19" fmla="*/ 219 h 361"/>
                <a:gd name="T20" fmla="*/ 3 w 2388"/>
                <a:gd name="T21" fmla="*/ 242 h 361"/>
                <a:gd name="T22" fmla="*/ 10 w 2388"/>
                <a:gd name="T23" fmla="*/ 260 h 361"/>
                <a:gd name="T24" fmla="*/ 27 w 2388"/>
                <a:gd name="T25" fmla="*/ 269 h 361"/>
                <a:gd name="T26" fmla="*/ 56 w 2388"/>
                <a:gd name="T27" fmla="*/ 274 h 361"/>
                <a:gd name="T28" fmla="*/ 84 w 2388"/>
                <a:gd name="T29" fmla="*/ 277 h 361"/>
                <a:gd name="T30" fmla="*/ 170 w 2388"/>
                <a:gd name="T31" fmla="*/ 280 h 361"/>
                <a:gd name="T32" fmla="*/ 292 w 2388"/>
                <a:gd name="T33" fmla="*/ 287 h 361"/>
                <a:gd name="T34" fmla="*/ 427 w 2388"/>
                <a:gd name="T35" fmla="*/ 296 h 361"/>
                <a:gd name="T36" fmla="*/ 600 w 2388"/>
                <a:gd name="T37" fmla="*/ 307 h 361"/>
                <a:gd name="T38" fmla="*/ 735 w 2388"/>
                <a:gd name="T39" fmla="*/ 314 h 361"/>
                <a:gd name="T40" fmla="*/ 838 w 2388"/>
                <a:gd name="T41" fmla="*/ 316 h 361"/>
                <a:gd name="T42" fmla="*/ 937 w 2388"/>
                <a:gd name="T43" fmla="*/ 327 h 361"/>
                <a:gd name="T44" fmla="*/ 1062 w 2388"/>
                <a:gd name="T45" fmla="*/ 344 h 361"/>
                <a:gd name="T46" fmla="*/ 1131 w 2388"/>
                <a:gd name="T47" fmla="*/ 359 h 361"/>
                <a:gd name="T48" fmla="*/ 1187 w 2388"/>
                <a:gd name="T49" fmla="*/ 361 h 361"/>
                <a:gd name="T50" fmla="*/ 1221 w 2388"/>
                <a:gd name="T51" fmla="*/ 337 h 361"/>
                <a:gd name="T52" fmla="*/ 1303 w 2388"/>
                <a:gd name="T53" fmla="*/ 304 h 361"/>
                <a:gd name="T54" fmla="*/ 1268 w 2388"/>
                <a:gd name="T55" fmla="*/ 316 h 361"/>
                <a:gd name="T56" fmla="*/ 1355 w 2388"/>
                <a:gd name="T57" fmla="*/ 299 h 361"/>
                <a:gd name="T58" fmla="*/ 1449 w 2388"/>
                <a:gd name="T59" fmla="*/ 284 h 361"/>
                <a:gd name="T60" fmla="*/ 1626 w 2388"/>
                <a:gd name="T61" fmla="*/ 263 h 361"/>
                <a:gd name="T62" fmla="*/ 1762 w 2388"/>
                <a:gd name="T63" fmla="*/ 253 h 361"/>
                <a:gd name="T64" fmla="*/ 1901 w 2388"/>
                <a:gd name="T65" fmla="*/ 240 h 361"/>
                <a:gd name="T66" fmla="*/ 2002 w 2388"/>
                <a:gd name="T67" fmla="*/ 229 h 361"/>
                <a:gd name="T68" fmla="*/ 2090 w 2388"/>
                <a:gd name="T69" fmla="*/ 214 h 361"/>
                <a:gd name="T70" fmla="*/ 2191 w 2388"/>
                <a:gd name="T71" fmla="*/ 191 h 361"/>
                <a:gd name="T72" fmla="*/ 2279 w 2388"/>
                <a:gd name="T73" fmla="*/ 158 h 361"/>
                <a:gd name="T74" fmla="*/ 2327 w 2388"/>
                <a:gd name="T75" fmla="*/ 129 h 361"/>
                <a:gd name="T76" fmla="*/ 2388 w 2388"/>
                <a:gd name="T77" fmla="*/ 72 h 361"/>
                <a:gd name="T78" fmla="*/ 2286 w 2388"/>
                <a:gd name="T79" fmla="*/ 72 h 361"/>
                <a:gd name="T80" fmla="*/ 2166 w 2388"/>
                <a:gd name="T81" fmla="*/ 61 h 361"/>
                <a:gd name="T82" fmla="*/ 2023 w 2388"/>
                <a:gd name="T83" fmla="*/ 53 h 361"/>
                <a:gd name="T84" fmla="*/ 2006 w 2388"/>
                <a:gd name="T85" fmla="*/ 13 h 361"/>
                <a:gd name="T86" fmla="*/ 1927 w 2388"/>
                <a:gd name="T87" fmla="*/ 13 h 361"/>
                <a:gd name="T88" fmla="*/ 1692 w 2388"/>
                <a:gd name="T89" fmla="*/ 8 h 361"/>
                <a:gd name="T90" fmla="*/ 1449 w 2388"/>
                <a:gd name="T91" fmla="*/ 2 h 361"/>
                <a:gd name="T92" fmla="*/ 1046 w 2388"/>
                <a:gd name="T93" fmla="*/ 0 h 361"/>
                <a:gd name="T94" fmla="*/ 683 w 2388"/>
                <a:gd name="T95" fmla="*/ 12 h 361"/>
                <a:gd name="T96" fmla="*/ 483 w 2388"/>
                <a:gd name="T97" fmla="*/ 23 h 361"/>
                <a:gd name="T98" fmla="*/ 320 w 2388"/>
                <a:gd name="T99" fmla="*/ 30 h 361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w 2388"/>
                <a:gd name="T151" fmla="*/ 0 h 361"/>
                <a:gd name="T152" fmla="*/ 2388 w 2388"/>
                <a:gd name="T153" fmla="*/ 361 h 361"/>
              </a:gdLst>
              <a:ahLst/>
              <a:cxnLst>
                <a:cxn ang="T100">
                  <a:pos x="T0" y="T1"/>
                </a:cxn>
                <a:cxn ang="T101">
                  <a:pos x="T2" y="T3"/>
                </a:cxn>
                <a:cxn ang="T102">
                  <a:pos x="T4" y="T5"/>
                </a:cxn>
                <a:cxn ang="T103">
                  <a:pos x="T6" y="T7"/>
                </a:cxn>
                <a:cxn ang="T104">
                  <a:pos x="T8" y="T9"/>
                </a:cxn>
                <a:cxn ang="T105">
                  <a:pos x="T10" y="T11"/>
                </a:cxn>
                <a:cxn ang="T106">
                  <a:pos x="T12" y="T13"/>
                </a:cxn>
                <a:cxn ang="T107">
                  <a:pos x="T14" y="T15"/>
                </a:cxn>
                <a:cxn ang="T108">
                  <a:pos x="T16" y="T17"/>
                </a:cxn>
                <a:cxn ang="T109">
                  <a:pos x="T18" y="T19"/>
                </a:cxn>
                <a:cxn ang="T110">
                  <a:pos x="T20" y="T21"/>
                </a:cxn>
                <a:cxn ang="T111">
                  <a:pos x="T22" y="T23"/>
                </a:cxn>
                <a:cxn ang="T112">
                  <a:pos x="T24" y="T25"/>
                </a:cxn>
                <a:cxn ang="T113">
                  <a:pos x="T26" y="T27"/>
                </a:cxn>
                <a:cxn ang="T114">
                  <a:pos x="T28" y="T29"/>
                </a:cxn>
                <a:cxn ang="T115">
                  <a:pos x="T30" y="T31"/>
                </a:cxn>
                <a:cxn ang="T116">
                  <a:pos x="T32" y="T33"/>
                </a:cxn>
                <a:cxn ang="T117">
                  <a:pos x="T34" y="T35"/>
                </a:cxn>
                <a:cxn ang="T118">
                  <a:pos x="T36" y="T37"/>
                </a:cxn>
                <a:cxn ang="T119">
                  <a:pos x="T38" y="T39"/>
                </a:cxn>
                <a:cxn ang="T120">
                  <a:pos x="T40" y="T41"/>
                </a:cxn>
                <a:cxn ang="T121">
                  <a:pos x="T42" y="T43"/>
                </a:cxn>
                <a:cxn ang="T122">
                  <a:pos x="T44" y="T45"/>
                </a:cxn>
                <a:cxn ang="T123">
                  <a:pos x="T46" y="T47"/>
                </a:cxn>
                <a:cxn ang="T124">
                  <a:pos x="T48" y="T49"/>
                </a:cxn>
                <a:cxn ang="T125">
                  <a:pos x="T50" y="T51"/>
                </a:cxn>
                <a:cxn ang="T126">
                  <a:pos x="T52" y="T53"/>
                </a:cxn>
                <a:cxn ang="T127">
                  <a:pos x="T54" y="T55"/>
                </a:cxn>
                <a:cxn ang="T128">
                  <a:pos x="T56" y="T57"/>
                </a:cxn>
                <a:cxn ang="T129">
                  <a:pos x="T58" y="T59"/>
                </a:cxn>
                <a:cxn ang="T130">
                  <a:pos x="T60" y="T61"/>
                </a:cxn>
                <a:cxn ang="T131">
                  <a:pos x="T62" y="T63"/>
                </a:cxn>
                <a:cxn ang="T132">
                  <a:pos x="T64" y="T65"/>
                </a:cxn>
                <a:cxn ang="T133">
                  <a:pos x="T66" y="T67"/>
                </a:cxn>
                <a:cxn ang="T134">
                  <a:pos x="T68" y="T69"/>
                </a:cxn>
                <a:cxn ang="T135">
                  <a:pos x="T70" y="T71"/>
                </a:cxn>
                <a:cxn ang="T136">
                  <a:pos x="T72" y="T73"/>
                </a:cxn>
                <a:cxn ang="T137">
                  <a:pos x="T74" y="T75"/>
                </a:cxn>
                <a:cxn ang="T138">
                  <a:pos x="T76" y="T77"/>
                </a:cxn>
                <a:cxn ang="T139">
                  <a:pos x="T78" y="T79"/>
                </a:cxn>
                <a:cxn ang="T140">
                  <a:pos x="T80" y="T81"/>
                </a:cxn>
                <a:cxn ang="T141">
                  <a:pos x="T82" y="T83"/>
                </a:cxn>
                <a:cxn ang="T142">
                  <a:pos x="T84" y="T85"/>
                </a:cxn>
                <a:cxn ang="T143">
                  <a:pos x="T86" y="T87"/>
                </a:cxn>
                <a:cxn ang="T144">
                  <a:pos x="T88" y="T89"/>
                </a:cxn>
                <a:cxn ang="T145">
                  <a:pos x="T90" y="T91"/>
                </a:cxn>
                <a:cxn ang="T146">
                  <a:pos x="T92" y="T93"/>
                </a:cxn>
                <a:cxn ang="T147">
                  <a:pos x="T94" y="T95"/>
                </a:cxn>
                <a:cxn ang="T148">
                  <a:pos x="T96" y="T97"/>
                </a:cxn>
                <a:cxn ang="T149">
                  <a:pos x="T98" y="T99"/>
                </a:cxn>
              </a:cxnLst>
              <a:rect l="T150" t="T151" r="T152" b="T153"/>
              <a:pathLst>
                <a:path w="2388" h="361">
                  <a:moveTo>
                    <a:pt x="320" y="30"/>
                  </a:moveTo>
                  <a:lnTo>
                    <a:pt x="159" y="35"/>
                  </a:lnTo>
                  <a:lnTo>
                    <a:pt x="103" y="42"/>
                  </a:lnTo>
                  <a:lnTo>
                    <a:pt x="62" y="49"/>
                  </a:lnTo>
                  <a:lnTo>
                    <a:pt x="37" y="56"/>
                  </a:lnTo>
                  <a:lnTo>
                    <a:pt x="21" y="68"/>
                  </a:lnTo>
                  <a:lnTo>
                    <a:pt x="10" y="83"/>
                  </a:lnTo>
                  <a:lnTo>
                    <a:pt x="3" y="104"/>
                  </a:lnTo>
                  <a:lnTo>
                    <a:pt x="0" y="132"/>
                  </a:lnTo>
                  <a:lnTo>
                    <a:pt x="0" y="219"/>
                  </a:lnTo>
                  <a:lnTo>
                    <a:pt x="3" y="242"/>
                  </a:lnTo>
                  <a:lnTo>
                    <a:pt x="10" y="260"/>
                  </a:lnTo>
                  <a:lnTo>
                    <a:pt x="27" y="269"/>
                  </a:lnTo>
                  <a:lnTo>
                    <a:pt x="56" y="274"/>
                  </a:lnTo>
                  <a:lnTo>
                    <a:pt x="84" y="277"/>
                  </a:lnTo>
                  <a:lnTo>
                    <a:pt x="170" y="280"/>
                  </a:lnTo>
                  <a:lnTo>
                    <a:pt x="292" y="287"/>
                  </a:lnTo>
                  <a:lnTo>
                    <a:pt x="427" y="296"/>
                  </a:lnTo>
                  <a:lnTo>
                    <a:pt x="600" y="307"/>
                  </a:lnTo>
                  <a:lnTo>
                    <a:pt x="735" y="314"/>
                  </a:lnTo>
                  <a:lnTo>
                    <a:pt x="838" y="316"/>
                  </a:lnTo>
                  <a:lnTo>
                    <a:pt x="937" y="327"/>
                  </a:lnTo>
                  <a:lnTo>
                    <a:pt x="1062" y="344"/>
                  </a:lnTo>
                  <a:lnTo>
                    <a:pt x="1131" y="359"/>
                  </a:lnTo>
                  <a:lnTo>
                    <a:pt x="1187" y="361"/>
                  </a:lnTo>
                  <a:lnTo>
                    <a:pt x="1221" y="337"/>
                  </a:lnTo>
                  <a:lnTo>
                    <a:pt x="1303" y="304"/>
                  </a:lnTo>
                  <a:lnTo>
                    <a:pt x="1268" y="316"/>
                  </a:lnTo>
                  <a:lnTo>
                    <a:pt x="1355" y="299"/>
                  </a:lnTo>
                  <a:lnTo>
                    <a:pt x="1449" y="284"/>
                  </a:lnTo>
                  <a:lnTo>
                    <a:pt x="1626" y="263"/>
                  </a:lnTo>
                  <a:lnTo>
                    <a:pt x="1762" y="253"/>
                  </a:lnTo>
                  <a:lnTo>
                    <a:pt x="1901" y="240"/>
                  </a:lnTo>
                  <a:lnTo>
                    <a:pt x="2002" y="229"/>
                  </a:lnTo>
                  <a:lnTo>
                    <a:pt x="2090" y="214"/>
                  </a:lnTo>
                  <a:lnTo>
                    <a:pt x="2191" y="191"/>
                  </a:lnTo>
                  <a:lnTo>
                    <a:pt x="2279" y="158"/>
                  </a:lnTo>
                  <a:lnTo>
                    <a:pt x="2327" y="129"/>
                  </a:lnTo>
                  <a:lnTo>
                    <a:pt x="2388" y="72"/>
                  </a:lnTo>
                  <a:lnTo>
                    <a:pt x="2286" y="72"/>
                  </a:lnTo>
                  <a:lnTo>
                    <a:pt x="2166" y="61"/>
                  </a:lnTo>
                  <a:lnTo>
                    <a:pt x="2023" y="53"/>
                  </a:lnTo>
                  <a:lnTo>
                    <a:pt x="2006" y="13"/>
                  </a:lnTo>
                  <a:lnTo>
                    <a:pt x="1927" y="13"/>
                  </a:lnTo>
                  <a:lnTo>
                    <a:pt x="1692" y="8"/>
                  </a:lnTo>
                  <a:lnTo>
                    <a:pt x="1449" y="2"/>
                  </a:lnTo>
                  <a:lnTo>
                    <a:pt x="1046" y="0"/>
                  </a:lnTo>
                  <a:lnTo>
                    <a:pt x="683" y="12"/>
                  </a:lnTo>
                  <a:lnTo>
                    <a:pt x="483" y="23"/>
                  </a:lnTo>
                  <a:lnTo>
                    <a:pt x="320" y="30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7" name="Group 231"/>
            <p:cNvGrpSpPr>
              <a:grpSpLocks noChangeAspect="1"/>
            </p:cNvGrpSpPr>
            <p:nvPr/>
          </p:nvGrpSpPr>
          <p:grpSpPr bwMode="auto">
            <a:xfrm>
              <a:off x="4761" y="1718"/>
              <a:ext cx="79" cy="96"/>
              <a:chOff x="4761" y="1718"/>
              <a:chExt cx="79" cy="96"/>
            </a:xfrm>
          </p:grpSpPr>
          <p:sp>
            <p:nvSpPr>
              <p:cNvPr id="17515" name="Rectangle 232"/>
              <p:cNvSpPr>
                <a:spLocks noChangeAspect="1" noChangeArrowheads="1"/>
              </p:cNvSpPr>
              <p:nvPr/>
            </p:nvSpPr>
            <p:spPr bwMode="auto">
              <a:xfrm>
                <a:off x="4766" y="1718"/>
                <a:ext cx="69" cy="96"/>
              </a:xfrm>
              <a:prstGeom prst="rect">
                <a:avLst/>
              </a:prstGeom>
              <a:solidFill>
                <a:srgbClr val="808080"/>
              </a:solidFill>
              <a:ln w="63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6" name="Freeform 233"/>
              <p:cNvSpPr>
                <a:spLocks noChangeAspect="1"/>
              </p:cNvSpPr>
              <p:nvPr/>
            </p:nvSpPr>
            <p:spPr bwMode="auto">
              <a:xfrm>
                <a:off x="4761" y="1752"/>
                <a:ext cx="79" cy="23"/>
              </a:xfrm>
              <a:custGeom>
                <a:avLst/>
                <a:gdLst>
                  <a:gd name="T0" fmla="*/ 2 w 79"/>
                  <a:gd name="T1" fmla="*/ 0 h 23"/>
                  <a:gd name="T2" fmla="*/ 79 w 79"/>
                  <a:gd name="T3" fmla="*/ 0 h 23"/>
                  <a:gd name="T4" fmla="*/ 79 w 79"/>
                  <a:gd name="T5" fmla="*/ 23 h 23"/>
                  <a:gd name="T6" fmla="*/ 0 w 79"/>
                  <a:gd name="T7" fmla="*/ 23 h 23"/>
                  <a:gd name="T8" fmla="*/ 2 w 79"/>
                  <a:gd name="T9" fmla="*/ 0 h 2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9"/>
                  <a:gd name="T16" fmla="*/ 0 h 23"/>
                  <a:gd name="T17" fmla="*/ 79 w 79"/>
                  <a:gd name="T18" fmla="*/ 23 h 2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9" h="23">
                    <a:moveTo>
                      <a:pt x="2" y="0"/>
                    </a:moveTo>
                    <a:lnTo>
                      <a:pt x="79" y="0"/>
                    </a:lnTo>
                    <a:lnTo>
                      <a:pt x="79" y="23"/>
                    </a:lnTo>
                    <a:lnTo>
                      <a:pt x="0" y="23"/>
                    </a:lnTo>
                    <a:lnTo>
                      <a:pt x="2" y="0"/>
                    </a:lnTo>
                    <a:close/>
                  </a:path>
                </a:pathLst>
              </a:custGeom>
              <a:solidFill>
                <a:srgbClr val="00000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grpSp>
          <p:nvGrpSpPr>
            <p:cNvPr id="28898" name="Group 234"/>
            <p:cNvGrpSpPr>
              <a:grpSpLocks noChangeAspect="1"/>
            </p:cNvGrpSpPr>
            <p:nvPr/>
          </p:nvGrpSpPr>
          <p:grpSpPr bwMode="auto">
            <a:xfrm>
              <a:off x="5350" y="1726"/>
              <a:ext cx="291" cy="203"/>
              <a:chOff x="5350" y="1726"/>
              <a:chExt cx="291" cy="203"/>
            </a:xfrm>
          </p:grpSpPr>
          <p:sp>
            <p:nvSpPr>
              <p:cNvPr id="17513" name="Freeform 235"/>
              <p:cNvSpPr>
                <a:spLocks noChangeAspect="1"/>
              </p:cNvSpPr>
              <p:nvPr/>
            </p:nvSpPr>
            <p:spPr bwMode="auto">
              <a:xfrm>
                <a:off x="5447" y="1726"/>
                <a:ext cx="177" cy="97"/>
              </a:xfrm>
              <a:custGeom>
                <a:avLst/>
                <a:gdLst>
                  <a:gd name="T0" fmla="*/ 0 w 177"/>
                  <a:gd name="T1" fmla="*/ 0 h 97"/>
                  <a:gd name="T2" fmla="*/ 0 w 177"/>
                  <a:gd name="T3" fmla="*/ 97 h 97"/>
                  <a:gd name="T4" fmla="*/ 177 w 177"/>
                  <a:gd name="T5" fmla="*/ 97 h 97"/>
                  <a:gd name="T6" fmla="*/ 85 w 177"/>
                  <a:gd name="T7" fmla="*/ 6 h 97"/>
                  <a:gd name="T8" fmla="*/ 0 w 177"/>
                  <a:gd name="T9" fmla="*/ 0 h 9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77"/>
                  <a:gd name="T16" fmla="*/ 0 h 97"/>
                  <a:gd name="T17" fmla="*/ 177 w 177"/>
                  <a:gd name="T18" fmla="*/ 97 h 9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77" h="97">
                    <a:moveTo>
                      <a:pt x="0" y="0"/>
                    </a:moveTo>
                    <a:lnTo>
                      <a:pt x="0" y="97"/>
                    </a:lnTo>
                    <a:lnTo>
                      <a:pt x="177" y="97"/>
                    </a:lnTo>
                    <a:lnTo>
                      <a:pt x="85" y="6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4" name="Freeform 236"/>
              <p:cNvSpPr>
                <a:spLocks noChangeAspect="1"/>
              </p:cNvSpPr>
              <p:nvPr/>
            </p:nvSpPr>
            <p:spPr bwMode="auto">
              <a:xfrm>
                <a:off x="5350" y="1823"/>
                <a:ext cx="291" cy="106"/>
              </a:xfrm>
              <a:custGeom>
                <a:avLst/>
                <a:gdLst>
                  <a:gd name="T0" fmla="*/ 97 w 291"/>
                  <a:gd name="T1" fmla="*/ 0 h 106"/>
                  <a:gd name="T2" fmla="*/ 280 w 291"/>
                  <a:gd name="T3" fmla="*/ 0 h 106"/>
                  <a:gd name="T4" fmla="*/ 291 w 291"/>
                  <a:gd name="T5" fmla="*/ 106 h 106"/>
                  <a:gd name="T6" fmla="*/ 58 w 291"/>
                  <a:gd name="T7" fmla="*/ 106 h 106"/>
                  <a:gd name="T8" fmla="*/ 0 w 291"/>
                  <a:gd name="T9" fmla="*/ 62 h 106"/>
                  <a:gd name="T10" fmla="*/ 97 w 291"/>
                  <a:gd name="T11" fmla="*/ 0 h 10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91"/>
                  <a:gd name="T19" fmla="*/ 0 h 106"/>
                  <a:gd name="T20" fmla="*/ 291 w 291"/>
                  <a:gd name="T21" fmla="*/ 106 h 10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91" h="106">
                    <a:moveTo>
                      <a:pt x="97" y="0"/>
                    </a:moveTo>
                    <a:lnTo>
                      <a:pt x="280" y="0"/>
                    </a:lnTo>
                    <a:lnTo>
                      <a:pt x="291" y="106"/>
                    </a:lnTo>
                    <a:lnTo>
                      <a:pt x="58" y="106"/>
                    </a:lnTo>
                    <a:lnTo>
                      <a:pt x="0" y="62"/>
                    </a:lnTo>
                    <a:lnTo>
                      <a:pt x="97" y="0"/>
                    </a:lnTo>
                    <a:close/>
                  </a:path>
                </a:pathLst>
              </a:custGeom>
              <a:solidFill>
                <a:srgbClr val="C0C0C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04" name="Line 237"/>
            <p:cNvSpPr>
              <a:spLocks noChangeAspect="1" noChangeShapeType="1"/>
            </p:cNvSpPr>
            <p:nvPr/>
          </p:nvSpPr>
          <p:spPr bwMode="auto">
            <a:xfrm>
              <a:off x="4469" y="1681"/>
              <a:ext cx="1" cy="221"/>
            </a:xfrm>
            <a:prstGeom prst="line">
              <a:avLst/>
            </a:prstGeom>
            <a:noFill/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505" name="Freeform 238"/>
            <p:cNvSpPr>
              <a:spLocks noChangeAspect="1"/>
            </p:cNvSpPr>
            <p:nvPr/>
          </p:nvSpPr>
          <p:spPr bwMode="auto">
            <a:xfrm>
              <a:off x="6165" y="1687"/>
              <a:ext cx="779" cy="39"/>
            </a:xfrm>
            <a:custGeom>
              <a:avLst/>
              <a:gdLst>
                <a:gd name="T0" fmla="*/ 35 w 779"/>
                <a:gd name="T1" fmla="*/ 0 h 39"/>
                <a:gd name="T2" fmla="*/ 779 w 779"/>
                <a:gd name="T3" fmla="*/ 1 h 39"/>
                <a:gd name="T4" fmla="*/ 777 w 779"/>
                <a:gd name="T5" fmla="*/ 38 h 39"/>
                <a:gd name="T6" fmla="*/ 31 w 779"/>
                <a:gd name="T7" fmla="*/ 39 h 39"/>
                <a:gd name="T8" fmla="*/ 13 w 779"/>
                <a:gd name="T9" fmla="*/ 34 h 39"/>
                <a:gd name="T10" fmla="*/ 0 w 779"/>
                <a:gd name="T11" fmla="*/ 22 h 39"/>
                <a:gd name="T12" fmla="*/ 8 w 779"/>
                <a:gd name="T13" fmla="*/ 1 h 39"/>
                <a:gd name="T14" fmla="*/ 35 w 779"/>
                <a:gd name="T15" fmla="*/ 0 h 3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779"/>
                <a:gd name="T25" fmla="*/ 0 h 39"/>
                <a:gd name="T26" fmla="*/ 779 w 779"/>
                <a:gd name="T27" fmla="*/ 39 h 3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779" h="39">
                  <a:moveTo>
                    <a:pt x="35" y="0"/>
                  </a:moveTo>
                  <a:lnTo>
                    <a:pt x="779" y="1"/>
                  </a:lnTo>
                  <a:lnTo>
                    <a:pt x="777" y="38"/>
                  </a:lnTo>
                  <a:lnTo>
                    <a:pt x="31" y="39"/>
                  </a:lnTo>
                  <a:lnTo>
                    <a:pt x="13" y="34"/>
                  </a:lnTo>
                  <a:lnTo>
                    <a:pt x="0" y="22"/>
                  </a:lnTo>
                  <a:lnTo>
                    <a:pt x="8" y="1"/>
                  </a:lnTo>
                  <a:lnTo>
                    <a:pt x="35" y="0"/>
                  </a:lnTo>
                  <a:close/>
                </a:path>
              </a:pathLst>
            </a:custGeom>
            <a:solidFill>
              <a:srgbClr val="80808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899" name="Group 239"/>
            <p:cNvGrpSpPr>
              <a:grpSpLocks noChangeAspect="1"/>
            </p:cNvGrpSpPr>
            <p:nvPr/>
          </p:nvGrpSpPr>
          <p:grpSpPr bwMode="auto">
            <a:xfrm>
              <a:off x="4959" y="1705"/>
              <a:ext cx="326" cy="64"/>
              <a:chOff x="4959" y="1705"/>
              <a:chExt cx="326" cy="64"/>
            </a:xfrm>
          </p:grpSpPr>
          <p:sp>
            <p:nvSpPr>
              <p:cNvPr id="17511" name="Freeform 240"/>
              <p:cNvSpPr>
                <a:spLocks noChangeAspect="1"/>
              </p:cNvSpPr>
              <p:nvPr/>
            </p:nvSpPr>
            <p:spPr bwMode="auto">
              <a:xfrm>
                <a:off x="4959" y="1705"/>
                <a:ext cx="326" cy="60"/>
              </a:xfrm>
              <a:custGeom>
                <a:avLst/>
                <a:gdLst>
                  <a:gd name="T0" fmla="*/ 153 w 326"/>
                  <a:gd name="T1" fmla="*/ 0 h 60"/>
                  <a:gd name="T2" fmla="*/ 73 w 326"/>
                  <a:gd name="T3" fmla="*/ 0 h 60"/>
                  <a:gd name="T4" fmla="*/ 35 w 326"/>
                  <a:gd name="T5" fmla="*/ 4 h 60"/>
                  <a:gd name="T6" fmla="*/ 10 w 326"/>
                  <a:gd name="T7" fmla="*/ 12 h 60"/>
                  <a:gd name="T8" fmla="*/ 0 w 326"/>
                  <a:gd name="T9" fmla="*/ 27 h 60"/>
                  <a:gd name="T10" fmla="*/ 6 w 326"/>
                  <a:gd name="T11" fmla="*/ 46 h 60"/>
                  <a:gd name="T12" fmla="*/ 21 w 326"/>
                  <a:gd name="T13" fmla="*/ 50 h 60"/>
                  <a:gd name="T14" fmla="*/ 38 w 326"/>
                  <a:gd name="T15" fmla="*/ 54 h 60"/>
                  <a:gd name="T16" fmla="*/ 73 w 326"/>
                  <a:gd name="T17" fmla="*/ 60 h 60"/>
                  <a:gd name="T18" fmla="*/ 119 w 326"/>
                  <a:gd name="T19" fmla="*/ 60 h 60"/>
                  <a:gd name="T20" fmla="*/ 171 w 326"/>
                  <a:gd name="T21" fmla="*/ 57 h 60"/>
                  <a:gd name="T22" fmla="*/ 267 w 326"/>
                  <a:gd name="T23" fmla="*/ 47 h 60"/>
                  <a:gd name="T24" fmla="*/ 326 w 326"/>
                  <a:gd name="T25" fmla="*/ 39 h 60"/>
                  <a:gd name="T26" fmla="*/ 326 w 326"/>
                  <a:gd name="T27" fmla="*/ 21 h 60"/>
                  <a:gd name="T28" fmla="*/ 258 w 326"/>
                  <a:gd name="T29" fmla="*/ 12 h 60"/>
                  <a:gd name="T30" fmla="*/ 201 w 326"/>
                  <a:gd name="T31" fmla="*/ 6 h 60"/>
                  <a:gd name="T32" fmla="*/ 153 w 326"/>
                  <a:gd name="T33" fmla="*/ 0 h 60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326"/>
                  <a:gd name="T52" fmla="*/ 0 h 60"/>
                  <a:gd name="T53" fmla="*/ 326 w 326"/>
                  <a:gd name="T54" fmla="*/ 60 h 60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326" h="60">
                    <a:moveTo>
                      <a:pt x="153" y="0"/>
                    </a:moveTo>
                    <a:lnTo>
                      <a:pt x="73" y="0"/>
                    </a:lnTo>
                    <a:lnTo>
                      <a:pt x="35" y="4"/>
                    </a:lnTo>
                    <a:lnTo>
                      <a:pt x="10" y="12"/>
                    </a:lnTo>
                    <a:lnTo>
                      <a:pt x="0" y="27"/>
                    </a:lnTo>
                    <a:lnTo>
                      <a:pt x="6" y="46"/>
                    </a:lnTo>
                    <a:lnTo>
                      <a:pt x="21" y="50"/>
                    </a:lnTo>
                    <a:lnTo>
                      <a:pt x="38" y="54"/>
                    </a:lnTo>
                    <a:lnTo>
                      <a:pt x="73" y="60"/>
                    </a:lnTo>
                    <a:lnTo>
                      <a:pt x="119" y="60"/>
                    </a:lnTo>
                    <a:lnTo>
                      <a:pt x="171" y="57"/>
                    </a:lnTo>
                    <a:lnTo>
                      <a:pt x="267" y="47"/>
                    </a:lnTo>
                    <a:lnTo>
                      <a:pt x="326" y="39"/>
                    </a:lnTo>
                    <a:lnTo>
                      <a:pt x="326" y="21"/>
                    </a:lnTo>
                    <a:lnTo>
                      <a:pt x="258" y="12"/>
                    </a:lnTo>
                    <a:lnTo>
                      <a:pt x="201" y="6"/>
                    </a:lnTo>
                    <a:lnTo>
                      <a:pt x="153" y="0"/>
                    </a:lnTo>
                    <a:close/>
                  </a:path>
                </a:pathLst>
              </a:custGeom>
              <a:solidFill>
                <a:srgbClr val="808080"/>
              </a:solidFill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2" name="Line 241"/>
              <p:cNvSpPr>
                <a:spLocks noChangeAspect="1" noChangeShapeType="1"/>
              </p:cNvSpPr>
              <p:nvPr/>
            </p:nvSpPr>
            <p:spPr bwMode="auto">
              <a:xfrm>
                <a:off x="4995" y="1709"/>
                <a:ext cx="1" cy="60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7507" name="Freeform 242"/>
            <p:cNvSpPr>
              <a:spLocks noChangeAspect="1"/>
            </p:cNvSpPr>
            <p:nvPr/>
          </p:nvSpPr>
          <p:spPr bwMode="auto">
            <a:xfrm>
              <a:off x="4688" y="1617"/>
              <a:ext cx="1045" cy="115"/>
            </a:xfrm>
            <a:custGeom>
              <a:avLst/>
              <a:gdLst>
                <a:gd name="T0" fmla="*/ 0 w 1045"/>
                <a:gd name="T1" fmla="*/ 28 h 115"/>
                <a:gd name="T2" fmla="*/ 73 w 1045"/>
                <a:gd name="T3" fmla="*/ 17 h 115"/>
                <a:gd name="T4" fmla="*/ 141 w 1045"/>
                <a:gd name="T5" fmla="*/ 9 h 115"/>
                <a:gd name="T6" fmla="*/ 274 w 1045"/>
                <a:gd name="T7" fmla="*/ 0 h 115"/>
                <a:gd name="T8" fmla="*/ 536 w 1045"/>
                <a:gd name="T9" fmla="*/ 0 h 115"/>
                <a:gd name="T10" fmla="*/ 651 w 1045"/>
                <a:gd name="T11" fmla="*/ 11 h 115"/>
                <a:gd name="T12" fmla="*/ 714 w 1045"/>
                <a:gd name="T13" fmla="*/ 17 h 115"/>
                <a:gd name="T14" fmla="*/ 780 w 1045"/>
                <a:gd name="T15" fmla="*/ 27 h 115"/>
                <a:gd name="T16" fmla="*/ 826 w 1045"/>
                <a:gd name="T17" fmla="*/ 38 h 115"/>
                <a:gd name="T18" fmla="*/ 891 w 1045"/>
                <a:gd name="T19" fmla="*/ 53 h 115"/>
                <a:gd name="T20" fmla="*/ 987 w 1045"/>
                <a:gd name="T21" fmla="*/ 75 h 115"/>
                <a:gd name="T22" fmla="*/ 1045 w 1045"/>
                <a:gd name="T23" fmla="*/ 98 h 115"/>
                <a:gd name="T24" fmla="*/ 998 w 1045"/>
                <a:gd name="T25" fmla="*/ 104 h 115"/>
                <a:gd name="T26" fmla="*/ 947 w 1045"/>
                <a:gd name="T27" fmla="*/ 109 h 115"/>
                <a:gd name="T28" fmla="*/ 867 w 1045"/>
                <a:gd name="T29" fmla="*/ 113 h 115"/>
                <a:gd name="T30" fmla="*/ 798 w 1045"/>
                <a:gd name="T31" fmla="*/ 115 h 115"/>
                <a:gd name="T32" fmla="*/ 651 w 1045"/>
                <a:gd name="T33" fmla="*/ 115 h 115"/>
                <a:gd name="T34" fmla="*/ 480 w 1045"/>
                <a:gd name="T35" fmla="*/ 109 h 115"/>
                <a:gd name="T36" fmla="*/ 335 w 1045"/>
                <a:gd name="T37" fmla="*/ 100 h 115"/>
                <a:gd name="T38" fmla="*/ 236 w 1045"/>
                <a:gd name="T39" fmla="*/ 91 h 115"/>
                <a:gd name="T40" fmla="*/ 162 w 1045"/>
                <a:gd name="T41" fmla="*/ 77 h 115"/>
                <a:gd name="T42" fmla="*/ 86 w 1045"/>
                <a:gd name="T43" fmla="*/ 64 h 115"/>
                <a:gd name="T44" fmla="*/ 29 w 1045"/>
                <a:gd name="T45" fmla="*/ 47 h 115"/>
                <a:gd name="T46" fmla="*/ 0 w 1045"/>
                <a:gd name="T47" fmla="*/ 28 h 115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1045"/>
                <a:gd name="T73" fmla="*/ 0 h 115"/>
                <a:gd name="T74" fmla="*/ 1045 w 1045"/>
                <a:gd name="T75" fmla="*/ 115 h 115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1045" h="115">
                  <a:moveTo>
                    <a:pt x="0" y="28"/>
                  </a:moveTo>
                  <a:lnTo>
                    <a:pt x="73" y="17"/>
                  </a:lnTo>
                  <a:lnTo>
                    <a:pt x="141" y="9"/>
                  </a:lnTo>
                  <a:lnTo>
                    <a:pt x="274" y="0"/>
                  </a:lnTo>
                  <a:lnTo>
                    <a:pt x="536" y="0"/>
                  </a:lnTo>
                  <a:lnTo>
                    <a:pt x="651" y="11"/>
                  </a:lnTo>
                  <a:lnTo>
                    <a:pt x="714" y="17"/>
                  </a:lnTo>
                  <a:lnTo>
                    <a:pt x="780" y="27"/>
                  </a:lnTo>
                  <a:lnTo>
                    <a:pt x="826" y="38"/>
                  </a:lnTo>
                  <a:lnTo>
                    <a:pt x="891" y="53"/>
                  </a:lnTo>
                  <a:lnTo>
                    <a:pt x="987" y="75"/>
                  </a:lnTo>
                  <a:lnTo>
                    <a:pt x="1045" y="98"/>
                  </a:lnTo>
                  <a:lnTo>
                    <a:pt x="998" y="104"/>
                  </a:lnTo>
                  <a:lnTo>
                    <a:pt x="947" y="109"/>
                  </a:lnTo>
                  <a:lnTo>
                    <a:pt x="867" y="113"/>
                  </a:lnTo>
                  <a:lnTo>
                    <a:pt x="798" y="115"/>
                  </a:lnTo>
                  <a:lnTo>
                    <a:pt x="651" y="115"/>
                  </a:lnTo>
                  <a:lnTo>
                    <a:pt x="480" y="109"/>
                  </a:lnTo>
                  <a:lnTo>
                    <a:pt x="335" y="100"/>
                  </a:lnTo>
                  <a:lnTo>
                    <a:pt x="236" y="91"/>
                  </a:lnTo>
                  <a:lnTo>
                    <a:pt x="162" y="77"/>
                  </a:lnTo>
                  <a:lnTo>
                    <a:pt x="86" y="64"/>
                  </a:lnTo>
                  <a:lnTo>
                    <a:pt x="29" y="47"/>
                  </a:lnTo>
                  <a:lnTo>
                    <a:pt x="0" y="28"/>
                  </a:lnTo>
                  <a:close/>
                </a:path>
              </a:pathLst>
            </a:custGeom>
            <a:solidFill>
              <a:srgbClr val="C0C0C0"/>
            </a:solidFill>
            <a:ln w="63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zh-CN" altLang="en-US"/>
            </a:p>
          </p:txBody>
        </p:sp>
        <p:grpSp>
          <p:nvGrpSpPr>
            <p:cNvPr id="28900" name="Group 243"/>
            <p:cNvGrpSpPr>
              <a:grpSpLocks noChangeAspect="1"/>
            </p:cNvGrpSpPr>
            <p:nvPr/>
          </p:nvGrpSpPr>
          <p:grpSpPr bwMode="auto">
            <a:xfrm>
              <a:off x="3946" y="1601"/>
              <a:ext cx="491" cy="337"/>
              <a:chOff x="3946" y="1601"/>
              <a:chExt cx="491" cy="337"/>
            </a:xfrm>
          </p:grpSpPr>
          <p:sp>
            <p:nvSpPr>
              <p:cNvPr id="17509" name="Freeform 244"/>
              <p:cNvSpPr>
                <a:spLocks noChangeAspect="1"/>
              </p:cNvSpPr>
              <p:nvPr/>
            </p:nvSpPr>
            <p:spPr bwMode="auto">
              <a:xfrm>
                <a:off x="3946" y="1601"/>
                <a:ext cx="491" cy="337"/>
              </a:xfrm>
              <a:custGeom>
                <a:avLst/>
                <a:gdLst>
                  <a:gd name="T0" fmla="*/ 491 w 491"/>
                  <a:gd name="T1" fmla="*/ 0 h 337"/>
                  <a:gd name="T2" fmla="*/ 366 w 491"/>
                  <a:gd name="T3" fmla="*/ 292 h 337"/>
                  <a:gd name="T4" fmla="*/ 0 w 491"/>
                  <a:gd name="T5" fmla="*/ 292 h 337"/>
                  <a:gd name="T6" fmla="*/ 0 w 491"/>
                  <a:gd name="T7" fmla="*/ 337 h 33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491"/>
                  <a:gd name="T13" fmla="*/ 0 h 337"/>
                  <a:gd name="T14" fmla="*/ 491 w 491"/>
                  <a:gd name="T15" fmla="*/ 337 h 33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491" h="337">
                    <a:moveTo>
                      <a:pt x="491" y="0"/>
                    </a:moveTo>
                    <a:lnTo>
                      <a:pt x="366" y="292"/>
                    </a:lnTo>
                    <a:lnTo>
                      <a:pt x="0" y="292"/>
                    </a:lnTo>
                    <a:lnTo>
                      <a:pt x="0" y="337"/>
                    </a:lnTo>
                  </a:path>
                </a:pathLst>
              </a:cu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510" name="Line 245"/>
              <p:cNvSpPr>
                <a:spLocks noChangeAspect="1" noChangeShapeType="1"/>
              </p:cNvSpPr>
              <p:nvPr/>
            </p:nvSpPr>
            <p:spPr bwMode="auto">
              <a:xfrm>
                <a:off x="4008" y="1704"/>
                <a:ext cx="1" cy="192"/>
              </a:xfrm>
              <a:prstGeom prst="line">
                <a:avLst/>
              </a:prstGeom>
              <a:noFill/>
              <a:ln w="63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sp>
        <p:nvSpPr>
          <p:cNvPr id="17468" name="Oval 247"/>
          <p:cNvSpPr>
            <a:spLocks noChangeArrowheads="1"/>
          </p:cNvSpPr>
          <p:nvPr/>
        </p:nvSpPr>
        <p:spPr bwMode="auto">
          <a:xfrm>
            <a:off x="395288" y="1182915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2" name="Oval 250"/>
          <p:cNvSpPr>
            <a:spLocks noChangeArrowheads="1"/>
          </p:cNvSpPr>
          <p:nvPr/>
        </p:nvSpPr>
        <p:spPr bwMode="auto">
          <a:xfrm>
            <a:off x="2411413" y="1652815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3" name="Oval 251"/>
          <p:cNvSpPr>
            <a:spLocks noChangeArrowheads="1"/>
          </p:cNvSpPr>
          <p:nvPr/>
        </p:nvSpPr>
        <p:spPr bwMode="auto">
          <a:xfrm>
            <a:off x="4519722" y="3232159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5" name="Oval 253"/>
          <p:cNvSpPr>
            <a:spLocks noChangeArrowheads="1"/>
          </p:cNvSpPr>
          <p:nvPr/>
        </p:nvSpPr>
        <p:spPr bwMode="auto">
          <a:xfrm>
            <a:off x="6551613" y="5829527"/>
            <a:ext cx="144462" cy="180975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7" name="Oval 255"/>
          <p:cNvSpPr>
            <a:spLocks noChangeArrowheads="1"/>
          </p:cNvSpPr>
          <p:nvPr/>
        </p:nvSpPr>
        <p:spPr bwMode="auto">
          <a:xfrm>
            <a:off x="2411413" y="1184502"/>
            <a:ext cx="144462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8" name="Oval 256"/>
          <p:cNvSpPr>
            <a:spLocks noChangeArrowheads="1"/>
          </p:cNvSpPr>
          <p:nvPr/>
        </p:nvSpPr>
        <p:spPr bwMode="auto">
          <a:xfrm>
            <a:off x="4488190" y="1684347"/>
            <a:ext cx="144462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29" name="Oval 257"/>
          <p:cNvSpPr>
            <a:spLocks noChangeArrowheads="1"/>
          </p:cNvSpPr>
          <p:nvPr/>
        </p:nvSpPr>
        <p:spPr bwMode="auto">
          <a:xfrm>
            <a:off x="8604250" y="5840313"/>
            <a:ext cx="144463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0" name="Oval 258"/>
          <p:cNvSpPr>
            <a:spLocks noChangeArrowheads="1"/>
          </p:cNvSpPr>
          <p:nvPr/>
        </p:nvSpPr>
        <p:spPr bwMode="auto">
          <a:xfrm>
            <a:off x="6556593" y="3237140"/>
            <a:ext cx="144463" cy="180975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1" name="Oval 259"/>
          <p:cNvSpPr>
            <a:spLocks noChangeArrowheads="1"/>
          </p:cNvSpPr>
          <p:nvPr/>
        </p:nvSpPr>
        <p:spPr bwMode="auto">
          <a:xfrm>
            <a:off x="4500563" y="1147990"/>
            <a:ext cx="144462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2" name="Oval 260"/>
          <p:cNvSpPr>
            <a:spLocks noChangeArrowheads="1"/>
          </p:cNvSpPr>
          <p:nvPr/>
        </p:nvSpPr>
        <p:spPr bwMode="auto">
          <a:xfrm>
            <a:off x="6551613" y="1687740"/>
            <a:ext cx="144462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3" name="Oval 261"/>
          <p:cNvSpPr>
            <a:spLocks noChangeArrowheads="1"/>
          </p:cNvSpPr>
          <p:nvPr/>
        </p:nvSpPr>
        <p:spPr bwMode="auto">
          <a:xfrm>
            <a:off x="8604250" y="3237140"/>
            <a:ext cx="144463" cy="180975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4" name="Oval 262"/>
          <p:cNvSpPr>
            <a:spLocks noChangeArrowheads="1"/>
          </p:cNvSpPr>
          <p:nvPr/>
        </p:nvSpPr>
        <p:spPr bwMode="auto">
          <a:xfrm>
            <a:off x="6551613" y="1184502"/>
            <a:ext cx="144462" cy="1809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5" name="Oval 263"/>
          <p:cNvSpPr>
            <a:spLocks noChangeArrowheads="1"/>
          </p:cNvSpPr>
          <p:nvPr/>
        </p:nvSpPr>
        <p:spPr bwMode="auto">
          <a:xfrm>
            <a:off x="8604250" y="1616302"/>
            <a:ext cx="144463" cy="1809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36" name="Oval 264"/>
          <p:cNvSpPr>
            <a:spLocks noChangeArrowheads="1"/>
          </p:cNvSpPr>
          <p:nvPr/>
        </p:nvSpPr>
        <p:spPr bwMode="auto">
          <a:xfrm>
            <a:off x="8604250" y="1182915"/>
            <a:ext cx="144463" cy="180975"/>
          </a:xfrm>
          <a:prstGeom prst="ellipse">
            <a:avLst/>
          </a:prstGeom>
          <a:solidFill>
            <a:srgbClr val="FF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8940" name="Freeform 268"/>
          <p:cNvSpPr>
            <a:spLocks/>
          </p:cNvSpPr>
          <p:nvPr/>
        </p:nvSpPr>
        <p:spPr bwMode="auto">
          <a:xfrm>
            <a:off x="503238" y="1255940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chemeClr val="tx1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1" name="Freeform 269"/>
          <p:cNvSpPr>
            <a:spLocks/>
          </p:cNvSpPr>
          <p:nvPr/>
        </p:nvSpPr>
        <p:spPr bwMode="auto">
          <a:xfrm>
            <a:off x="2484438" y="1255940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C00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3" name="Freeform 271"/>
          <p:cNvSpPr>
            <a:spLocks/>
          </p:cNvSpPr>
          <p:nvPr/>
        </p:nvSpPr>
        <p:spPr bwMode="auto">
          <a:xfrm>
            <a:off x="4643438" y="1292452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0033CC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8944" name="Freeform 272"/>
          <p:cNvSpPr>
            <a:spLocks/>
          </p:cNvSpPr>
          <p:nvPr/>
        </p:nvSpPr>
        <p:spPr bwMode="auto">
          <a:xfrm>
            <a:off x="6588125" y="1221015"/>
            <a:ext cx="6121400" cy="4645025"/>
          </a:xfrm>
          <a:custGeom>
            <a:avLst/>
            <a:gdLst>
              <a:gd name="T0" fmla="*/ 0 w 3856"/>
              <a:gd name="T1" fmla="*/ 0 h 2926"/>
              <a:gd name="T2" fmla="*/ 2147483647 w 3856"/>
              <a:gd name="T3" fmla="*/ 2147483647 h 2926"/>
              <a:gd name="T4" fmla="*/ 2147483647 w 3856"/>
              <a:gd name="T5" fmla="*/ 2147483647 h 2926"/>
              <a:gd name="T6" fmla="*/ 2147483647 w 3856"/>
              <a:gd name="T7" fmla="*/ 2147483647 h 2926"/>
              <a:gd name="T8" fmla="*/ 0 60000 65536"/>
              <a:gd name="T9" fmla="*/ 0 60000 65536"/>
              <a:gd name="T10" fmla="*/ 0 60000 65536"/>
              <a:gd name="T11" fmla="*/ 0 60000 65536"/>
              <a:gd name="T12" fmla="*/ 0 w 3856"/>
              <a:gd name="T13" fmla="*/ 0 h 2926"/>
              <a:gd name="T14" fmla="*/ 3856 w 3856"/>
              <a:gd name="T15" fmla="*/ 2926 h 29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856" h="2926">
                <a:moveTo>
                  <a:pt x="0" y="0"/>
                </a:moveTo>
                <a:cubicBezTo>
                  <a:pt x="408" y="40"/>
                  <a:pt x="817" y="80"/>
                  <a:pt x="1248" y="295"/>
                </a:cubicBezTo>
                <a:cubicBezTo>
                  <a:pt x="1679" y="510"/>
                  <a:pt x="2151" y="855"/>
                  <a:pt x="2586" y="1293"/>
                </a:cubicBezTo>
                <a:cubicBezTo>
                  <a:pt x="3021" y="1731"/>
                  <a:pt x="3438" y="2328"/>
                  <a:pt x="3856" y="2926"/>
                </a:cubicBezTo>
              </a:path>
            </a:pathLst>
          </a:custGeom>
          <a:noFill/>
          <a:ln w="31750">
            <a:solidFill>
              <a:srgbClr val="FFC000"/>
            </a:solidFill>
            <a:prstDash val="dash"/>
            <a:round/>
            <a:headEnd/>
            <a:tailE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210" name="椭圆 209"/>
          <p:cNvSpPr/>
          <p:nvPr/>
        </p:nvSpPr>
        <p:spPr>
          <a:xfrm>
            <a:off x="6391288" y="785794"/>
            <a:ext cx="500066" cy="5572164"/>
          </a:xfrm>
          <a:prstGeom prst="ellipse">
            <a:avLst/>
          </a:prstGeom>
          <a:noFill/>
          <a:ln w="19050">
            <a:solidFill>
              <a:srgbClr val="7030A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41985" name="Object 1"/>
          <p:cNvGraphicFramePr>
            <a:graphicFrameLocks noChangeAspect="1"/>
          </p:cNvGraphicFramePr>
          <p:nvPr/>
        </p:nvGraphicFramePr>
        <p:xfrm>
          <a:off x="20604" y="1462604"/>
          <a:ext cx="649265" cy="572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0" name="公式" r:id="rId7" imgW="444240" imgH="393480" progId="Equation.3">
                  <p:embed/>
                </p:oleObj>
              </mc:Choice>
              <mc:Fallback>
                <p:oleObj name="公式" r:id="rId7" imgW="444240" imgH="393480" progId="Equation.3">
                  <p:embed/>
                  <p:pic>
                    <p:nvPicPr>
                      <p:cNvPr id="41985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04" y="1462604"/>
                        <a:ext cx="649265" cy="5722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0" y="3036359"/>
          <a:ext cx="687388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1" name="公式" r:id="rId9" imgW="469800" imgH="393480" progId="Equation.3">
                  <p:embed/>
                </p:oleObj>
              </mc:Choice>
              <mc:Fallback>
                <p:oleObj name="公式" r:id="rId9" imgW="469800" imgH="393480" progId="Equation.3">
                  <p:embed/>
                  <p:pic>
                    <p:nvPicPr>
                      <p:cNvPr id="4198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36359"/>
                        <a:ext cx="687388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7" name="Object 3"/>
          <p:cNvGraphicFramePr>
            <a:graphicFrameLocks noChangeAspect="1"/>
          </p:cNvGraphicFramePr>
          <p:nvPr/>
        </p:nvGraphicFramePr>
        <p:xfrm>
          <a:off x="0" y="5643578"/>
          <a:ext cx="669925" cy="57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2" name="公式" r:id="rId11" imgW="457200" imgH="393480" progId="Equation.3">
                  <p:embed/>
                </p:oleObj>
              </mc:Choice>
              <mc:Fallback>
                <p:oleObj name="公式" r:id="rId11" imgW="457200" imgH="393480" progId="Equation.3">
                  <p:embed/>
                  <p:pic>
                    <p:nvPicPr>
                      <p:cNvPr id="4198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643578"/>
                        <a:ext cx="669925" cy="573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8" name="Object 4"/>
          <p:cNvGraphicFramePr>
            <a:graphicFrameLocks noChangeAspect="1"/>
          </p:cNvGraphicFramePr>
          <p:nvPr/>
        </p:nvGraphicFramePr>
        <p:xfrm>
          <a:off x="1198426" y="857232"/>
          <a:ext cx="495413" cy="404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3" name="公式" r:id="rId13" imgW="279360" imgH="228600" progId="Equation.3">
                  <p:embed/>
                </p:oleObj>
              </mc:Choice>
              <mc:Fallback>
                <p:oleObj name="公式" r:id="rId13" imgW="279360" imgH="228600" progId="Equation.3">
                  <p:embed/>
                  <p:pic>
                    <p:nvPicPr>
                      <p:cNvPr id="4198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426" y="857232"/>
                        <a:ext cx="495413" cy="4048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Object 5"/>
          <p:cNvGraphicFramePr>
            <a:graphicFrameLocks noChangeAspect="1"/>
          </p:cNvGraphicFramePr>
          <p:nvPr/>
        </p:nvGraphicFramePr>
        <p:xfrm>
          <a:off x="3286116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4" name="公式" r:id="rId15" imgW="304560" imgH="228600" progId="Equation.3">
                  <p:embed/>
                </p:oleObj>
              </mc:Choice>
              <mc:Fallback>
                <p:oleObj name="公式" r:id="rId15" imgW="304560" imgH="228600" progId="Equation.3">
                  <p:embed/>
                  <p:pic>
                    <p:nvPicPr>
                      <p:cNvPr id="41989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0" name="Object 6"/>
          <p:cNvGraphicFramePr>
            <a:graphicFrameLocks noChangeAspect="1"/>
          </p:cNvGraphicFramePr>
          <p:nvPr/>
        </p:nvGraphicFramePr>
        <p:xfrm>
          <a:off x="5429256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5" name="公式" r:id="rId17" imgW="304560" imgH="228600" progId="Equation.3">
                  <p:embed/>
                </p:oleObj>
              </mc:Choice>
              <mc:Fallback>
                <p:oleObj name="公式" r:id="rId17" imgW="304560" imgH="228600" progId="Equation.3">
                  <p:embed/>
                  <p:pic>
                    <p:nvPicPr>
                      <p:cNvPr id="4199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9256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91" name="Object 7"/>
          <p:cNvGraphicFramePr>
            <a:graphicFrameLocks noChangeAspect="1"/>
          </p:cNvGraphicFramePr>
          <p:nvPr/>
        </p:nvGraphicFramePr>
        <p:xfrm>
          <a:off x="7500958" y="857232"/>
          <a:ext cx="539750" cy="404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26" name="公式" r:id="rId19" imgW="304560" imgH="228600" progId="Equation.3">
                  <p:embed/>
                </p:oleObj>
              </mc:Choice>
              <mc:Fallback>
                <p:oleObj name="公式" r:id="rId19" imgW="304560" imgH="228600" progId="Equation.3">
                  <p:embed/>
                  <p:pic>
                    <p:nvPicPr>
                      <p:cNvPr id="41991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0958" y="857232"/>
                        <a:ext cx="539750" cy="4048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472" name="音频 17471">
            <a:hlinkClick r:id="" action="ppaction://media"/>
            <a:extLst>
              <a:ext uri="{FF2B5EF4-FFF2-40B4-BE49-F238E27FC236}">
                <a16:creationId xmlns:a16="http://schemas.microsoft.com/office/drawing/2014/main" id="{4058454B-5A1A-4ABA-9468-F9F468CD456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323606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505"/>
    </mc:Choice>
    <mc:Fallback>
      <p:transition spd="slow" advTm="1965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4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8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419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1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41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28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28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28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28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28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289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0" dur="500"/>
                                        <p:tgtEl>
                                          <p:spTgt spid="28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8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4" dur="500"/>
                                        <p:tgtEl>
                                          <p:spTgt spid="28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28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28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9" dur="500"/>
                                        <p:tgtEl>
                                          <p:spTgt spid="28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28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2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7" dur="500"/>
                                        <p:tgtEl>
                                          <p:spTgt spid="2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28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5" dur="500"/>
                                        <p:tgtEl>
                                          <p:spTgt spid="289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472"/>
                </p:tgtEl>
              </p:cMediaNode>
            </p:audio>
          </p:childTnLst>
        </p:cTn>
      </p:par>
    </p:tnLst>
    <p:bldLst>
      <p:bldP spid="17468" grpId="0" animBg="1"/>
      <p:bldP spid="28922" grpId="0" animBg="1"/>
      <p:bldP spid="28923" grpId="0" animBg="1"/>
      <p:bldP spid="28925" grpId="0" animBg="1"/>
      <p:bldP spid="28927" grpId="0" animBg="1"/>
      <p:bldP spid="28928" grpId="0" animBg="1"/>
      <p:bldP spid="28929" grpId="0" animBg="1"/>
      <p:bldP spid="28930" grpId="0" animBg="1"/>
      <p:bldP spid="28931" grpId="0" animBg="1"/>
      <p:bldP spid="28932" grpId="0" animBg="1"/>
      <p:bldP spid="28933" grpId="0" animBg="1"/>
      <p:bldP spid="28934" grpId="0" animBg="1"/>
      <p:bldP spid="28935" grpId="0" animBg="1"/>
      <p:bldP spid="28936" grpId="0" animBg="1"/>
      <p:bldP spid="28940" grpId="0" animBg="1"/>
      <p:bldP spid="28941" grpId="0" animBg="1"/>
      <p:bldP spid="28943" grpId="0" animBg="1"/>
      <p:bldP spid="28944" grpId="0" animBg="1"/>
      <p:bldP spid="21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4|5.2|13.4|3.4|14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.2|6.3|7.1|34.6|3.1|6.1|18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1|17.6|10.4|48|10.5|2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0.8|6.8|8.5|21.1|3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4|14.2|7.6|10.8|10.1|4.1|9.6|29.3|2.4|4.1|126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7|9.9|14.5|10.6|15.2|3|17.4|7.2|4.4|4.6|28.9|46.7|25.6|6.5|7.2|9.8|6.1|2.6|4.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0.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2.9|9.3|18.6|10.3|4.7|8.3|12.9|4.3|2.3|10.1|4.3|4.1|1.3|5.4|34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5|36.8|1.3|4.8|11.8|10|18.9|5.8|6.9|21.5|5.1|2.5|2|29.1|23.8|4.1|9.3|12|3|8.7|7.1|4.6|1.4|25|19|20.1|64.4|3.2|2.8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3118</TotalTime>
  <Words>415</Words>
  <Application>Microsoft Office PowerPoint</Application>
  <PresentationFormat>全屏显示(4:3)</PresentationFormat>
  <Paragraphs>119</Paragraphs>
  <Slides>11</Slides>
  <Notes>8</Notes>
  <HiddenSlides>0</HiddenSlides>
  <MMClips>11</MMClips>
  <ScaleCrop>false</ScaleCrop>
  <HeadingPairs>
    <vt:vector size="8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3" baseType="lpstr">
      <vt:lpstr>黑体</vt:lpstr>
      <vt:lpstr>华文行楷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§5 曲线运动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ADMINIBM</dc:creator>
  <cp:lastModifiedBy>张 小鱼</cp:lastModifiedBy>
  <cp:revision>194</cp:revision>
  <dcterms:created xsi:type="dcterms:W3CDTF">2013-12-24T10:19:58Z</dcterms:created>
  <dcterms:modified xsi:type="dcterms:W3CDTF">2019-03-03T05:55:18Z</dcterms:modified>
</cp:coreProperties>
</file>