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6" r:id="rId2"/>
    <p:sldId id="314" r:id="rId3"/>
    <p:sldId id="317" r:id="rId4"/>
    <p:sldId id="300" r:id="rId5"/>
    <p:sldId id="318" r:id="rId6"/>
    <p:sldId id="316" r:id="rId7"/>
    <p:sldId id="315" r:id="rId8"/>
    <p:sldId id="321" r:id="rId9"/>
    <p:sldId id="307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00"/>
    <a:srgbClr val="0000FF"/>
    <a:srgbClr val="390EF0"/>
    <a:srgbClr val="9900FF"/>
    <a:srgbClr val="414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53" autoAdjust="0"/>
  </p:normalViewPr>
  <p:slideViewPr>
    <p:cSldViewPr>
      <p:cViewPr varScale="1">
        <p:scale>
          <a:sx n="89" d="100"/>
          <a:sy n="89" d="100"/>
        </p:scale>
        <p:origin x="22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672D-3C08-4A87-B11E-F2B3608DE061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DDC15-342A-46CF-8316-9D34BC3A35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623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9527C-4EF6-4313-BE60-9F689F4C3EF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21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DDC15-342A-46CF-8316-9D34BC3A35A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872E95-8AE7-4606-8FF7-119EF9A79CF8}" type="slidenum">
              <a:rPr lang="zh-CN" altLang="zh-CN"/>
              <a:pPr/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2649E-FB69-46AC-94F4-2825E88BE932}" type="datetimeFigureOut">
              <a:rPr lang="zh-CN" altLang="en-US" smtClean="0"/>
              <a:pPr/>
              <a:t>2019/4/19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44444-C8E8-4E22-83A4-0B0167A4012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15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https://timgsa.baidu.com/timg?image&amp;quality=80&amp;size=b9999_10000&amp;sec=1491353593&amp;di=2d4309fc304cb35dd17acd2538e4ada3&amp;imgtype=jpg&amp;er=1&amp;src=http%3A%2F%2Fimg2.mtime.cn%2Fup%2F1135%2F777135%2F4EF0B9B2-A4CB-45A2-9D56-6EC72FE56E77_o.jpg"/>
          <p:cNvPicPr>
            <a:picLocks noChangeAspect="1" noChangeArrowheads="1"/>
          </p:cNvPicPr>
          <p:nvPr/>
        </p:nvPicPr>
        <p:blipFill>
          <a:blip r:embed="rId3" cstate="print"/>
          <a:srcRect l="8637" t="2481" r="12627"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2476" y="4158208"/>
            <a:ext cx="8352928" cy="998984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anchor="ctr"/>
          <a:lstStyle/>
          <a:p>
            <a:pPr lvl="0" algn="ctr">
              <a:spcBef>
                <a:spcPct val="0"/>
              </a:spcBef>
            </a:pP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 </a:t>
            </a:r>
            <a:r>
              <a:rPr lang="en-US" altLang="zh-CN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 </a:t>
            </a:r>
            <a:r>
              <a:rPr lang="zh-CN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64306" y="5517232"/>
            <a:ext cx="8350250" cy="792088"/>
          </a:xfrm>
          <a:prstGeom prst="rect">
            <a:avLst/>
          </a:prstGeom>
          <a:solidFill>
            <a:schemeClr val="bg1">
              <a:alpha val="73000"/>
            </a:schemeClr>
          </a:solidFill>
        </p:spPr>
        <p:txBody>
          <a:bodyPr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altLang="zh-CN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7.4</a:t>
            </a:r>
            <a:r>
              <a:rPr lang="zh-CN" altLang="en-US" sz="4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机械能守恒定律 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华文新魏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auto">
          <a:xfrm>
            <a:off x="323528" y="681810"/>
            <a:ext cx="8496944" cy="5760640"/>
          </a:xfrm>
          <a:prstGeom prst="rect">
            <a:avLst/>
          </a:prstGeom>
          <a:solidFill>
            <a:schemeClr val="bg1">
              <a:alpha val="46000"/>
            </a:schemeClr>
          </a:solidFill>
          <a:ln w="9525" cap="flat" cmpd="sng" algn="ctr">
            <a:solidFill>
              <a:srgbClr val="3399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zh-CN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323528" y="724201"/>
            <a:ext cx="2160240" cy="64633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kumimoji="1" lang="zh-CN" alt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华文行楷" pitchFamily="2" charset="-122"/>
                <a:ea typeface="华文行楷" pitchFamily="2" charset="-122"/>
                <a:cs typeface="Times New Roman" pitchFamily="18" charset="0"/>
              </a:rPr>
              <a:t>知识回顾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138272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动能、重力势能、弹性势能？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9044" y="5274920"/>
            <a:ext cx="6261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合外力做功和动能变化的关系？</a:t>
            </a:r>
          </a:p>
        </p:txBody>
      </p:sp>
      <p:grpSp>
        <p:nvGrpSpPr>
          <p:cNvPr id="24" name="组合 23"/>
          <p:cNvGrpSpPr/>
          <p:nvPr/>
        </p:nvGrpSpPr>
        <p:grpSpPr>
          <a:xfrm>
            <a:off x="935752" y="1971472"/>
            <a:ext cx="1188000" cy="650288"/>
            <a:chOff x="1585114" y="2054366"/>
            <a:chExt cx="1188000" cy="650288"/>
          </a:xfrm>
        </p:grpSpPr>
        <p:graphicFrame>
          <p:nvGraphicFramePr>
            <p:cNvPr id="6041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6268263"/>
                </p:ext>
              </p:extLst>
            </p:nvPr>
          </p:nvGraphicFramePr>
          <p:xfrm>
            <a:off x="1640894" y="2054366"/>
            <a:ext cx="1112562" cy="6179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2" name="Equation" r:id="rId4" imgW="711000" imgH="393480" progId="Equation.DSMT4">
                    <p:embed/>
                  </p:oleObj>
                </mc:Choice>
                <mc:Fallback>
                  <p:oleObj name="Equation" r:id="rId4" imgW="711000" imgH="3934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0894" y="2054366"/>
                          <a:ext cx="1112562" cy="61794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矩形 14"/>
            <p:cNvSpPr/>
            <p:nvPr/>
          </p:nvSpPr>
          <p:spPr>
            <a:xfrm>
              <a:off x="1585114" y="2056654"/>
              <a:ext cx="1188000" cy="64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3" name="组合 22"/>
          <p:cNvGrpSpPr/>
          <p:nvPr/>
        </p:nvGrpSpPr>
        <p:grpSpPr>
          <a:xfrm>
            <a:off x="2843808" y="2086018"/>
            <a:ext cx="1116000" cy="468000"/>
            <a:chOff x="1475656" y="2961000"/>
            <a:chExt cx="1116000" cy="468000"/>
          </a:xfrm>
        </p:grpSpPr>
        <p:graphicFrame>
          <p:nvGraphicFramePr>
            <p:cNvPr id="2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67062794"/>
                </p:ext>
              </p:extLst>
            </p:nvPr>
          </p:nvGraphicFramePr>
          <p:xfrm>
            <a:off x="1517383" y="3003820"/>
            <a:ext cx="993775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3" name="Equation" r:id="rId6" imgW="634680" imgH="241200" progId="Equation.DSMT4">
                    <p:embed/>
                  </p:oleObj>
                </mc:Choice>
                <mc:Fallback>
                  <p:oleObj name="Equation" r:id="rId6" imgW="634680" imgH="24120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7383" y="3003820"/>
                          <a:ext cx="993775" cy="3794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矩形 15"/>
            <p:cNvSpPr/>
            <p:nvPr/>
          </p:nvSpPr>
          <p:spPr>
            <a:xfrm>
              <a:off x="1475656" y="2961000"/>
              <a:ext cx="1116000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4716016" y="1971344"/>
            <a:ext cx="1112562" cy="648000"/>
            <a:chOff x="4032096" y="2863026"/>
            <a:chExt cx="1112562" cy="648000"/>
          </a:xfrm>
        </p:grpSpPr>
        <p:graphicFrame>
          <p:nvGraphicFramePr>
            <p:cNvPr id="19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54065316"/>
                </p:ext>
              </p:extLst>
            </p:nvPr>
          </p:nvGraphicFramePr>
          <p:xfrm>
            <a:off x="4033622" y="2872361"/>
            <a:ext cx="1070578" cy="6179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4" name="Equation" r:id="rId8" imgW="685800" imgH="393480" progId="Equation.DSMT4">
                    <p:embed/>
                  </p:oleObj>
                </mc:Choice>
                <mc:Fallback>
                  <p:oleObj name="Equation" r:id="rId8" imgW="68580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3622" y="2872361"/>
                          <a:ext cx="1070578" cy="6179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矩形 19"/>
            <p:cNvSpPr/>
            <p:nvPr/>
          </p:nvSpPr>
          <p:spPr>
            <a:xfrm>
              <a:off x="4032096" y="2863026"/>
              <a:ext cx="1112562" cy="64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335148" y="5856158"/>
            <a:ext cx="1148620" cy="432000"/>
            <a:chOff x="1331640" y="4279106"/>
            <a:chExt cx="1148620" cy="432000"/>
          </a:xfrm>
        </p:grpSpPr>
        <p:graphicFrame>
          <p:nvGraphicFramePr>
            <p:cNvPr id="2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225221"/>
                </p:ext>
              </p:extLst>
            </p:nvPr>
          </p:nvGraphicFramePr>
          <p:xfrm>
            <a:off x="1390944" y="4305233"/>
            <a:ext cx="1052211" cy="3594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5" name="Equation" r:id="rId10" imgW="672840" imgH="228600" progId="Equation.DSMT4">
                    <p:embed/>
                  </p:oleObj>
                </mc:Choice>
                <mc:Fallback>
                  <p:oleObj name="Equation" r:id="rId10" imgW="672840" imgH="22860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944" y="4305233"/>
                          <a:ext cx="1052211" cy="3594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矩形 21"/>
            <p:cNvSpPr/>
            <p:nvPr/>
          </p:nvSpPr>
          <p:spPr>
            <a:xfrm>
              <a:off x="1331640" y="4279106"/>
              <a:ext cx="114862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95536" y="2852936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重力做功和重力势能变化的关系？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1292290" y="3434174"/>
            <a:ext cx="1263486" cy="432000"/>
            <a:chOff x="1292290" y="4279106"/>
            <a:chExt cx="1263486" cy="432000"/>
          </a:xfrm>
        </p:grpSpPr>
        <p:graphicFrame>
          <p:nvGraphicFramePr>
            <p:cNvPr id="30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11908918"/>
                </p:ext>
              </p:extLst>
            </p:nvPr>
          </p:nvGraphicFramePr>
          <p:xfrm>
            <a:off x="1354500" y="4307077"/>
            <a:ext cx="1130930" cy="3791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6" name="Equation" r:id="rId12" imgW="723600" imgH="241200" progId="Equation.DSMT4">
                    <p:embed/>
                  </p:oleObj>
                </mc:Choice>
                <mc:Fallback>
                  <p:oleObj name="Equation" r:id="rId12" imgW="723600" imgH="2412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4500" y="4307077"/>
                          <a:ext cx="1130930" cy="3791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矩形 30"/>
            <p:cNvSpPr/>
            <p:nvPr/>
          </p:nvSpPr>
          <p:spPr>
            <a:xfrm>
              <a:off x="1292290" y="4279106"/>
              <a:ext cx="1263486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395536" y="4038267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弹力做功和弹性势能变化的关系？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1292290" y="4619505"/>
            <a:ext cx="1191478" cy="432000"/>
            <a:chOff x="1292290" y="4279106"/>
            <a:chExt cx="1191478" cy="432000"/>
          </a:xfrm>
        </p:grpSpPr>
        <p:graphicFrame>
          <p:nvGraphicFramePr>
            <p:cNvPr id="34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5493965"/>
                </p:ext>
              </p:extLst>
            </p:nvPr>
          </p:nvGraphicFramePr>
          <p:xfrm>
            <a:off x="1331640" y="4293003"/>
            <a:ext cx="1130930" cy="3791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07" name="Equation" r:id="rId14" imgW="723600" imgH="241200" progId="Equation.DSMT4">
                    <p:embed/>
                  </p:oleObj>
                </mc:Choice>
                <mc:Fallback>
                  <p:oleObj name="Equation" r:id="rId14" imgW="723600" imgH="24120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1640" y="4293003"/>
                          <a:ext cx="1130930" cy="3791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矩形 34"/>
            <p:cNvSpPr/>
            <p:nvPr/>
          </p:nvSpPr>
          <p:spPr>
            <a:xfrm>
              <a:off x="1292290" y="4279106"/>
              <a:ext cx="1191478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622429"/>
            <a:ext cx="5832648" cy="646331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机械能 </a:t>
            </a:r>
            <a:r>
              <a:rPr kumimoji="0" lang="en-US" altLang="zh-CN" sz="3600" b="1" i="0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(Mechanical Energy)  </a:t>
            </a:r>
            <a:endParaRPr kumimoji="0" lang="zh-CN" altLang="en-US" sz="36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6156176" y="18864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4" name="Rectangle 3"/>
          <p:cNvSpPr txBox="1">
            <a:spLocks noRot="1" noChangeArrowheads="1"/>
          </p:cNvSpPr>
          <p:nvPr/>
        </p:nvSpPr>
        <p:spPr>
          <a:xfrm>
            <a:off x="284178" y="2570034"/>
            <a:ext cx="191155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符号：</a:t>
            </a:r>
            <a:r>
              <a:rPr lang="en-US" altLang="zh-CN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42E12C54-54DC-467C-9FDB-DA2ED48F6484}"/>
              </a:ext>
            </a:extLst>
          </p:cNvPr>
          <p:cNvGrpSpPr/>
          <p:nvPr/>
        </p:nvGrpSpPr>
        <p:grpSpPr>
          <a:xfrm>
            <a:off x="2062606" y="3527910"/>
            <a:ext cx="1501282" cy="469603"/>
            <a:chOff x="2062606" y="3527910"/>
            <a:chExt cx="1501282" cy="469603"/>
          </a:xfrm>
        </p:grpSpPr>
        <p:graphicFrame>
          <p:nvGraphicFramePr>
            <p:cNvPr id="5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543907"/>
                </p:ext>
              </p:extLst>
            </p:nvPr>
          </p:nvGraphicFramePr>
          <p:xfrm>
            <a:off x="2074580" y="3538726"/>
            <a:ext cx="1441450" cy="458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39" name="Equation" r:id="rId4" imgW="761760" imgH="241200" progId="Equation.DSMT4">
                    <p:embed/>
                  </p:oleObj>
                </mc:Choice>
                <mc:Fallback>
                  <p:oleObj name="Equation" r:id="rId4" imgW="761760" imgH="2412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74580" y="3538726"/>
                          <a:ext cx="1441450" cy="4587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矩形 5"/>
            <p:cNvSpPr/>
            <p:nvPr/>
          </p:nvSpPr>
          <p:spPr>
            <a:xfrm>
              <a:off x="2062606" y="3527910"/>
              <a:ext cx="1501282" cy="468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" name="Rectangle 3"/>
          <p:cNvSpPr txBox="1">
            <a:spLocks noRot="1" noChangeArrowheads="1"/>
          </p:cNvSpPr>
          <p:nvPr/>
        </p:nvSpPr>
        <p:spPr>
          <a:xfrm>
            <a:off x="284178" y="1705938"/>
            <a:ext cx="6127763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动能、重力势能、弹性势能的统称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Rot="1" noChangeArrowheads="1"/>
          </p:cNvSpPr>
          <p:nvPr/>
        </p:nvSpPr>
        <p:spPr>
          <a:xfrm>
            <a:off x="275460" y="3434130"/>
            <a:ext cx="1848268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组合 134"/>
          <p:cNvGrpSpPr/>
          <p:nvPr/>
        </p:nvGrpSpPr>
        <p:grpSpPr>
          <a:xfrm>
            <a:off x="6444320" y="1196752"/>
            <a:ext cx="1008000" cy="648000"/>
            <a:chOff x="3290936" y="2475318"/>
            <a:chExt cx="1008000" cy="648000"/>
          </a:xfrm>
        </p:grpSpPr>
        <p:sp>
          <p:nvSpPr>
            <p:cNvPr id="13" name="云形标注 12"/>
            <p:cNvSpPr/>
            <p:nvPr/>
          </p:nvSpPr>
          <p:spPr>
            <a:xfrm>
              <a:off x="3290936" y="2475318"/>
              <a:ext cx="1008000" cy="648000"/>
            </a:xfrm>
            <a:prstGeom prst="cloudCallout">
              <a:avLst>
                <a:gd name="adj1" fmla="val -79280"/>
                <a:gd name="adj2" fmla="val -5938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3307640" y="2489266"/>
              <a:ext cx="95891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8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sp>
        <p:nvSpPr>
          <p:cNvPr id="42" name="Rectangle 3"/>
          <p:cNvSpPr txBox="1">
            <a:spLocks noRot="1" noChangeArrowheads="1"/>
          </p:cNvSpPr>
          <p:nvPr/>
        </p:nvSpPr>
        <p:spPr>
          <a:xfrm>
            <a:off x="275460" y="4370234"/>
            <a:ext cx="350445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3" name="Rectangle 3"/>
          <p:cNvSpPr txBox="1">
            <a:spLocks noRot="1" noChangeArrowheads="1"/>
          </p:cNvSpPr>
          <p:nvPr/>
        </p:nvSpPr>
        <p:spPr>
          <a:xfrm>
            <a:off x="275460" y="5373216"/>
            <a:ext cx="523264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动能与势能的相互转化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7" grpId="0"/>
      <p:bldP spid="8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ttps://encrypted-tbn1.gstatic.com/images?q=tbn:ANd9GcQ2WBV5zkpJca7otzY0xrs4aYThP_PcEuYJ2VDQUwq7JemBtaF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22" name="图片 221" descr="141022084454_212752_euzfir8tkn65.jpg"/>
          <p:cNvPicPr>
            <a:picLocks noChangeAspect="1"/>
          </p:cNvPicPr>
          <p:nvPr/>
        </p:nvPicPr>
        <p:blipFill>
          <a:blip r:embed="rId3" cstate="print"/>
          <a:srcRect r="4125"/>
          <a:stretch>
            <a:fillRect/>
          </a:stretch>
        </p:blipFill>
        <p:spPr>
          <a:xfrm>
            <a:off x="-1" y="116632"/>
            <a:ext cx="4644009" cy="309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8383" name="Picture 15" descr="https://timgsa.baidu.com/timg?image&amp;quality=80&amp;size=b9999_10000&amp;sec=1492165006584&amp;di=0196966c9a302376b558756054d54ff5&amp;imgtype=0&amp;src=http%3A%2F%2Fbswj.net%2Fupload%2Fimg%2FBA%2FBA50191005CF27F1E6870069C5008584.jpg"/>
          <p:cNvPicPr>
            <a:picLocks noChangeAspect="1" noChangeArrowheads="1"/>
          </p:cNvPicPr>
          <p:nvPr/>
        </p:nvPicPr>
        <p:blipFill>
          <a:blip r:embed="rId4" cstate="print"/>
          <a:srcRect r="2911" b="1852"/>
          <a:stretch>
            <a:fillRect/>
          </a:stretch>
        </p:blipFill>
        <p:spPr bwMode="auto">
          <a:xfrm>
            <a:off x="4589578" y="116632"/>
            <a:ext cx="4558276" cy="309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8385" name="Picture 17" descr="https://timgsa.baidu.com/timg?image&amp;quality=80&amp;size=b9999_10000&amp;sec=1492166047690&amp;di=0622eff0b5bf94b4d155f84a0a56f3b1&amp;imgtype=0&amp;src=http%3A%2F%2Fstc.zjol.com.cn%2Fg1%2FM001E43CggSBFe4CG2AFRXGAAJtZSP8RPU547.jpg%3Fwidth%3D670%26height%3D5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15528" y="3272814"/>
            <a:ext cx="4587528" cy="34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8389" name="Picture 21" descr="https://timgsa.baidu.com/timg?image&amp;quality=80&amp;size=b9999_10000&amp;sec=1492166868863&amp;di=dea1b9e77535310a5d8317f333dc3051&amp;imgtype=0&amp;src=http%3A%2F%2Fimages.china.cn%2Fattachement%2Fjpg%2Fsite1000%2F20100804%2F000d56dee6e20dc361a70b.jpg"/>
          <p:cNvPicPr>
            <a:picLocks noChangeAspect="1" noChangeArrowheads="1"/>
          </p:cNvPicPr>
          <p:nvPr/>
        </p:nvPicPr>
        <p:blipFill>
          <a:blip r:embed="rId6" cstate="print"/>
          <a:srcRect r="13392" b="7322"/>
          <a:stretch>
            <a:fillRect/>
          </a:stretch>
        </p:blipFill>
        <p:spPr bwMode="auto">
          <a:xfrm>
            <a:off x="4572000" y="3263212"/>
            <a:ext cx="4572000" cy="349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Rot="1" noChangeArrowheads="1"/>
          </p:cNvSpPr>
          <p:nvPr/>
        </p:nvSpPr>
        <p:spPr>
          <a:xfrm>
            <a:off x="251520" y="622429"/>
            <a:ext cx="6783232" cy="5539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ea"/>
                <a:ea typeface="+mj-ea"/>
                <a:cs typeface="Times New Roman" pitchFamily="18" charset="0"/>
                <a:sym typeface="宋体" pitchFamily="2" charset="-122"/>
              </a:rPr>
              <a:t>定量分析：动能和重力势能的相互转化</a:t>
            </a:r>
            <a:endParaRPr kumimoji="0" lang="zh-CN" altLang="en-US" sz="3000" b="1" i="0" u="none" strike="noStrike" kern="1200" normalizeH="0" baseline="0" noProof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j-ea"/>
              <a:ea typeface="+mj-ea"/>
              <a:cs typeface="Times New Roman" pitchFamily="18" charset="0"/>
              <a:sym typeface="宋体" pitchFamily="2" charset="-122"/>
            </a:endParaRPr>
          </a:p>
        </p:txBody>
      </p:sp>
      <p:graphicFrame>
        <p:nvGraphicFramePr>
          <p:cNvPr id="1095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24483"/>
              </p:ext>
            </p:extLst>
          </p:nvPr>
        </p:nvGraphicFramePr>
        <p:xfrm>
          <a:off x="2017526" y="2867603"/>
          <a:ext cx="2244147" cy="64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2" name="Equation" r:id="rId4" imgW="1307880" imgH="393480" progId="Equation.DSMT4">
                  <p:embed/>
                </p:oleObj>
              </mc:Choice>
              <mc:Fallback>
                <p:oleObj name="Equation" r:id="rId4" imgW="13078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526" y="2867603"/>
                        <a:ext cx="2244147" cy="646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3578265"/>
              </p:ext>
            </p:extLst>
          </p:nvPr>
        </p:nvGraphicFramePr>
        <p:xfrm>
          <a:off x="3016458" y="3660559"/>
          <a:ext cx="1155989" cy="376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3" name="Equation" r:id="rId6" imgW="672840" imgH="228600" progId="Equation.DSMT4">
                  <p:embed/>
                </p:oleObj>
              </mc:Choice>
              <mc:Fallback>
                <p:oleObj name="Equation" r:id="rId6" imgW="67284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458" y="3660559"/>
                        <a:ext cx="1155989" cy="3766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543603"/>
              </p:ext>
            </p:extLst>
          </p:nvPr>
        </p:nvGraphicFramePr>
        <p:xfrm>
          <a:off x="3020707" y="4160556"/>
          <a:ext cx="1046306" cy="375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4" name="公式" r:id="rId8" imgW="609480" imgH="228600" progId="Equation.3">
                  <p:embed/>
                </p:oleObj>
              </mc:Choice>
              <mc:Fallback>
                <p:oleObj name="公式" r:id="rId8" imgW="60948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7" y="4160556"/>
                        <a:ext cx="1046306" cy="3752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654362"/>
              </p:ext>
            </p:extLst>
          </p:nvPr>
        </p:nvGraphicFramePr>
        <p:xfrm>
          <a:off x="2475203" y="4836074"/>
          <a:ext cx="1242580" cy="398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5" name="Equation" r:id="rId10" imgW="723600" imgH="241200" progId="Equation.DSMT4">
                  <p:embed/>
                </p:oleObj>
              </mc:Choice>
              <mc:Fallback>
                <p:oleObj name="Equation" r:id="rId10" imgW="72360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5203" y="4836074"/>
                        <a:ext cx="1242580" cy="3983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右大括号 34"/>
          <p:cNvSpPr/>
          <p:nvPr/>
        </p:nvSpPr>
        <p:spPr>
          <a:xfrm>
            <a:off x="4295398" y="3205729"/>
            <a:ext cx="108000" cy="1260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燕尾形箭头 35"/>
          <p:cNvSpPr/>
          <p:nvPr/>
        </p:nvSpPr>
        <p:spPr>
          <a:xfrm>
            <a:off x="4533226" y="3727951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3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028449"/>
              </p:ext>
            </p:extLst>
          </p:nvPr>
        </p:nvGraphicFramePr>
        <p:xfrm>
          <a:off x="4997262" y="3530283"/>
          <a:ext cx="200746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6" name="公式" r:id="rId12" imgW="1257120" imgH="393480" progId="Equation.3">
                  <p:embed/>
                </p:oleObj>
              </mc:Choice>
              <mc:Fallback>
                <p:oleObj name="公式" r:id="rId12" imgW="125712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262" y="3530283"/>
                        <a:ext cx="200746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矩形 41"/>
          <p:cNvSpPr/>
          <p:nvPr/>
        </p:nvSpPr>
        <p:spPr>
          <a:xfrm>
            <a:off x="5351116" y="5743274"/>
            <a:ext cx="1440000" cy="684000"/>
          </a:xfrm>
          <a:prstGeom prst="rect">
            <a:avLst/>
          </a:prstGeom>
          <a:noFill/>
          <a:ln w="1905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任意多边形 54"/>
          <p:cNvSpPr/>
          <p:nvPr/>
        </p:nvSpPr>
        <p:spPr>
          <a:xfrm>
            <a:off x="4992690" y="1431594"/>
            <a:ext cx="2622408" cy="1781463"/>
          </a:xfrm>
          <a:custGeom>
            <a:avLst/>
            <a:gdLst>
              <a:gd name="connsiteX0" fmla="*/ 2131290 w 2265218"/>
              <a:gd name="connsiteY0" fmla="*/ 12700 h 1781463"/>
              <a:gd name="connsiteX1" fmla="*/ 2006600 w 2265218"/>
              <a:gd name="connsiteY1" fmla="*/ 241300 h 1781463"/>
              <a:gd name="connsiteX2" fmla="*/ 1757218 w 2265218"/>
              <a:gd name="connsiteY2" fmla="*/ 386773 h 1781463"/>
              <a:gd name="connsiteX3" fmla="*/ 1459345 w 2265218"/>
              <a:gd name="connsiteY3" fmla="*/ 379846 h 1781463"/>
              <a:gd name="connsiteX4" fmla="*/ 1237672 w 2265218"/>
              <a:gd name="connsiteY4" fmla="*/ 566882 h 1781463"/>
              <a:gd name="connsiteX5" fmla="*/ 1002145 w 2265218"/>
              <a:gd name="connsiteY5" fmla="*/ 878609 h 1781463"/>
              <a:gd name="connsiteX6" fmla="*/ 905163 w 2265218"/>
              <a:gd name="connsiteY6" fmla="*/ 1031009 h 1781463"/>
              <a:gd name="connsiteX7" fmla="*/ 773545 w 2265218"/>
              <a:gd name="connsiteY7" fmla="*/ 1079500 h 1781463"/>
              <a:gd name="connsiteX8" fmla="*/ 510309 w 2265218"/>
              <a:gd name="connsiteY8" fmla="*/ 1072573 h 1781463"/>
              <a:gd name="connsiteX9" fmla="*/ 330200 w 2265218"/>
              <a:gd name="connsiteY9" fmla="*/ 1197264 h 1781463"/>
              <a:gd name="connsiteX10" fmla="*/ 205509 w 2265218"/>
              <a:gd name="connsiteY10" fmla="*/ 1405082 h 1781463"/>
              <a:gd name="connsiteX11" fmla="*/ 4618 w 2265218"/>
              <a:gd name="connsiteY11" fmla="*/ 1723736 h 1781463"/>
              <a:gd name="connsiteX12" fmla="*/ 191654 w 2265218"/>
              <a:gd name="connsiteY12" fmla="*/ 1751446 h 1781463"/>
              <a:gd name="connsiteX13" fmla="*/ 1154545 w 2265218"/>
              <a:gd name="connsiteY13" fmla="*/ 1751446 h 1781463"/>
              <a:gd name="connsiteX14" fmla="*/ 2096654 w 2265218"/>
              <a:gd name="connsiteY14" fmla="*/ 1737591 h 1781463"/>
              <a:gd name="connsiteX15" fmla="*/ 2165927 w 2265218"/>
              <a:gd name="connsiteY15" fmla="*/ 1737591 h 1781463"/>
              <a:gd name="connsiteX16" fmla="*/ 2159000 w 2265218"/>
              <a:gd name="connsiteY16" fmla="*/ 1612900 h 1781463"/>
              <a:gd name="connsiteX17" fmla="*/ 2159000 w 2265218"/>
              <a:gd name="connsiteY17" fmla="*/ 1100282 h 1781463"/>
              <a:gd name="connsiteX18" fmla="*/ 2159000 w 2265218"/>
              <a:gd name="connsiteY18" fmla="*/ 317500 h 1781463"/>
              <a:gd name="connsiteX19" fmla="*/ 2131290 w 2265218"/>
              <a:gd name="connsiteY19" fmla="*/ 12700 h 1781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265218" h="1781463">
                <a:moveTo>
                  <a:pt x="2131290" y="12700"/>
                </a:moveTo>
                <a:cubicBezTo>
                  <a:pt x="2105890" y="0"/>
                  <a:pt x="2068945" y="178955"/>
                  <a:pt x="2006600" y="241300"/>
                </a:cubicBezTo>
                <a:cubicBezTo>
                  <a:pt x="1944255" y="303645"/>
                  <a:pt x="1848427" y="363682"/>
                  <a:pt x="1757218" y="386773"/>
                </a:cubicBezTo>
                <a:cubicBezTo>
                  <a:pt x="1666009" y="409864"/>
                  <a:pt x="1545936" y="349828"/>
                  <a:pt x="1459345" y="379846"/>
                </a:cubicBezTo>
                <a:cubicBezTo>
                  <a:pt x="1372754" y="409864"/>
                  <a:pt x="1313872" y="483755"/>
                  <a:pt x="1237672" y="566882"/>
                </a:cubicBezTo>
                <a:cubicBezTo>
                  <a:pt x="1161472" y="650009"/>
                  <a:pt x="1057563" y="801255"/>
                  <a:pt x="1002145" y="878609"/>
                </a:cubicBezTo>
                <a:cubicBezTo>
                  <a:pt x="946727" y="955964"/>
                  <a:pt x="943263" y="997527"/>
                  <a:pt x="905163" y="1031009"/>
                </a:cubicBezTo>
                <a:cubicBezTo>
                  <a:pt x="867063" y="1064491"/>
                  <a:pt x="839354" y="1072573"/>
                  <a:pt x="773545" y="1079500"/>
                </a:cubicBezTo>
                <a:cubicBezTo>
                  <a:pt x="707736" y="1086427"/>
                  <a:pt x="584200" y="1052946"/>
                  <a:pt x="510309" y="1072573"/>
                </a:cubicBezTo>
                <a:cubicBezTo>
                  <a:pt x="436418" y="1092200"/>
                  <a:pt x="381000" y="1141846"/>
                  <a:pt x="330200" y="1197264"/>
                </a:cubicBezTo>
                <a:cubicBezTo>
                  <a:pt x="279400" y="1252682"/>
                  <a:pt x="259773" y="1317337"/>
                  <a:pt x="205509" y="1405082"/>
                </a:cubicBezTo>
                <a:cubicBezTo>
                  <a:pt x="151245" y="1492827"/>
                  <a:pt x="6927" y="1666009"/>
                  <a:pt x="4618" y="1723736"/>
                </a:cubicBezTo>
                <a:cubicBezTo>
                  <a:pt x="2309" y="1781463"/>
                  <a:pt x="0" y="1746828"/>
                  <a:pt x="191654" y="1751446"/>
                </a:cubicBezTo>
                <a:cubicBezTo>
                  <a:pt x="383309" y="1756064"/>
                  <a:pt x="1154545" y="1751446"/>
                  <a:pt x="1154545" y="1751446"/>
                </a:cubicBezTo>
                <a:lnTo>
                  <a:pt x="2096654" y="1737591"/>
                </a:lnTo>
                <a:cubicBezTo>
                  <a:pt x="2265218" y="1735282"/>
                  <a:pt x="2155536" y="1758373"/>
                  <a:pt x="2165927" y="1737591"/>
                </a:cubicBezTo>
                <a:cubicBezTo>
                  <a:pt x="2176318" y="1716809"/>
                  <a:pt x="2160154" y="1719118"/>
                  <a:pt x="2159000" y="1612900"/>
                </a:cubicBezTo>
                <a:cubicBezTo>
                  <a:pt x="2157846" y="1506682"/>
                  <a:pt x="2159000" y="1100282"/>
                  <a:pt x="2159000" y="1100282"/>
                </a:cubicBezTo>
                <a:cubicBezTo>
                  <a:pt x="2159000" y="884382"/>
                  <a:pt x="2161309" y="498764"/>
                  <a:pt x="2159000" y="317500"/>
                </a:cubicBezTo>
                <a:cubicBezTo>
                  <a:pt x="2156691" y="136236"/>
                  <a:pt x="2156690" y="25400"/>
                  <a:pt x="2131290" y="12700"/>
                </a:cubicBezTo>
                <a:close/>
              </a:path>
            </a:pathLst>
          </a:custGeom>
          <a:solidFill>
            <a:srgbClr val="00B0F0">
              <a:alpha val="30000"/>
            </a:srgb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76" name="组合 75"/>
          <p:cNvGrpSpPr/>
          <p:nvPr/>
        </p:nvGrpSpPr>
        <p:grpSpPr>
          <a:xfrm>
            <a:off x="6850078" y="1809780"/>
            <a:ext cx="1722450" cy="1356964"/>
            <a:chOff x="7215206" y="2306988"/>
            <a:chExt cx="1722450" cy="1356964"/>
          </a:xfrm>
        </p:grpSpPr>
        <p:cxnSp>
          <p:nvCxnSpPr>
            <p:cNvPr id="57" name="直接连接符 56"/>
            <p:cNvCxnSpPr/>
            <p:nvPr/>
          </p:nvCxnSpPr>
          <p:spPr>
            <a:xfrm>
              <a:off x="7215206" y="2311392"/>
              <a:ext cx="1620000" cy="158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Line 178"/>
            <p:cNvSpPr>
              <a:spLocks noChangeShapeType="1"/>
            </p:cNvSpPr>
            <p:nvPr/>
          </p:nvSpPr>
          <p:spPr bwMode="auto">
            <a:xfrm rot="5400000">
              <a:off x="8440464" y="3402648"/>
              <a:ext cx="46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Line 179"/>
            <p:cNvSpPr>
              <a:spLocks noChangeShapeType="1"/>
            </p:cNvSpPr>
            <p:nvPr/>
          </p:nvSpPr>
          <p:spPr bwMode="auto">
            <a:xfrm rot="5400000" flipH="1">
              <a:off x="8440477" y="2540988"/>
              <a:ext cx="46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2" name="Text Box 180"/>
            <p:cNvSpPr txBox="1">
              <a:spLocks noChangeArrowheads="1"/>
            </p:cNvSpPr>
            <p:nvPr/>
          </p:nvSpPr>
          <p:spPr bwMode="auto">
            <a:xfrm>
              <a:off x="8505608" y="2786058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h</a:t>
              </a:r>
              <a:r>
                <a:rPr lang="en-US" altLang="zh-CN" sz="1600" b="1" i="1" baseline="-25000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A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  <p:cxnSp>
          <p:nvCxnSpPr>
            <p:cNvPr id="63" name="直接连接符 62"/>
            <p:cNvCxnSpPr/>
            <p:nvPr/>
          </p:nvCxnSpPr>
          <p:spPr>
            <a:xfrm>
              <a:off x="7843732" y="3662364"/>
              <a:ext cx="1008000" cy="158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组合 77"/>
          <p:cNvGrpSpPr/>
          <p:nvPr/>
        </p:nvGrpSpPr>
        <p:grpSpPr>
          <a:xfrm>
            <a:off x="5668970" y="2503164"/>
            <a:ext cx="2360874" cy="667366"/>
            <a:chOff x="6034098" y="3000372"/>
            <a:chExt cx="2360874" cy="667366"/>
          </a:xfrm>
        </p:grpSpPr>
        <p:cxnSp>
          <p:nvCxnSpPr>
            <p:cNvPr id="64" name="直接连接符 63"/>
            <p:cNvCxnSpPr/>
            <p:nvPr/>
          </p:nvCxnSpPr>
          <p:spPr>
            <a:xfrm>
              <a:off x="6034098" y="3000372"/>
              <a:ext cx="2268000" cy="1588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Line 178"/>
            <p:cNvSpPr>
              <a:spLocks noChangeShapeType="1"/>
            </p:cNvSpPr>
            <p:nvPr/>
          </p:nvSpPr>
          <p:spPr bwMode="auto">
            <a:xfrm rot="5400000">
              <a:off x="8029080" y="3577738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6" name="Line 179"/>
            <p:cNvSpPr>
              <a:spLocks noChangeShapeType="1"/>
            </p:cNvSpPr>
            <p:nvPr/>
          </p:nvSpPr>
          <p:spPr bwMode="auto">
            <a:xfrm rot="5400000" flipH="1">
              <a:off x="8029093" y="3103430"/>
              <a:ext cx="180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7" name="Text Box 180"/>
            <p:cNvSpPr txBox="1">
              <a:spLocks noChangeArrowheads="1"/>
            </p:cNvSpPr>
            <p:nvPr/>
          </p:nvSpPr>
          <p:spPr bwMode="auto">
            <a:xfrm>
              <a:off x="7962924" y="3162300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h</a:t>
              </a:r>
              <a:r>
                <a:rPr lang="en-US" altLang="zh-CN" sz="1600" b="1" i="1" baseline="-25000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B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6421450" y="1431594"/>
            <a:ext cx="659062" cy="695744"/>
            <a:chOff x="6786578" y="1928802"/>
            <a:chExt cx="659062" cy="695744"/>
          </a:xfrm>
        </p:grpSpPr>
        <p:sp>
          <p:nvSpPr>
            <p:cNvPr id="59" name="椭圆 58"/>
            <p:cNvSpPr>
              <a:spLocks noChangeAspect="1"/>
            </p:cNvSpPr>
            <p:nvPr/>
          </p:nvSpPr>
          <p:spPr>
            <a:xfrm>
              <a:off x="7072330" y="2117716"/>
              <a:ext cx="180000" cy="180000"/>
            </a:xfrm>
            <a:prstGeom prst="ellipse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Text Box 180"/>
            <p:cNvSpPr txBox="1">
              <a:spLocks noChangeArrowheads="1"/>
            </p:cNvSpPr>
            <p:nvPr/>
          </p:nvSpPr>
          <p:spPr bwMode="auto">
            <a:xfrm>
              <a:off x="6786578" y="1928802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v</a:t>
              </a:r>
              <a:r>
                <a:rPr lang="en-US" altLang="zh-CN" sz="1600" b="1" i="1" baseline="-25000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A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  <p:sp>
          <p:nvSpPr>
            <p:cNvPr id="73" name="Text Box 180"/>
            <p:cNvSpPr txBox="1">
              <a:spLocks noChangeArrowheads="1"/>
            </p:cNvSpPr>
            <p:nvPr/>
          </p:nvSpPr>
          <p:spPr bwMode="auto">
            <a:xfrm>
              <a:off x="7013592" y="2285992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A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5275022" y="2217412"/>
            <a:ext cx="687882" cy="611606"/>
            <a:chOff x="5640150" y="2714620"/>
            <a:chExt cx="687882" cy="611606"/>
          </a:xfrm>
        </p:grpSpPr>
        <p:sp>
          <p:nvSpPr>
            <p:cNvPr id="58" name="椭圆 57"/>
            <p:cNvSpPr>
              <a:spLocks noChangeAspect="1"/>
            </p:cNvSpPr>
            <p:nvPr/>
          </p:nvSpPr>
          <p:spPr>
            <a:xfrm>
              <a:off x="5929322" y="2798758"/>
              <a:ext cx="180000" cy="180000"/>
            </a:xfrm>
            <a:prstGeom prst="ellipse">
              <a:avLst/>
            </a:prstGeom>
            <a:ln>
              <a:prstDash val="sysDash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2" name="Text Box 180"/>
            <p:cNvSpPr txBox="1">
              <a:spLocks noChangeArrowheads="1"/>
            </p:cNvSpPr>
            <p:nvPr/>
          </p:nvSpPr>
          <p:spPr bwMode="auto">
            <a:xfrm>
              <a:off x="5640150" y="2714620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v</a:t>
              </a:r>
              <a:r>
                <a:rPr lang="en-US" altLang="zh-CN" sz="1600" b="1" i="1" baseline="-25000" dirty="0" err="1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B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  <p:sp>
          <p:nvSpPr>
            <p:cNvPr id="74" name="Text Box 180"/>
            <p:cNvSpPr txBox="1">
              <a:spLocks noChangeArrowheads="1"/>
            </p:cNvSpPr>
            <p:nvPr/>
          </p:nvSpPr>
          <p:spPr bwMode="auto">
            <a:xfrm>
              <a:off x="5895984" y="2987672"/>
              <a:ext cx="4320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1600" b="1" i="1" dirty="0">
                  <a:latin typeface="Times New Roman" pitchFamily="18" charset="0"/>
                  <a:ea typeface="华文行楷" pitchFamily="2" charset="-122"/>
                  <a:cs typeface="Times New Roman" pitchFamily="18" charset="0"/>
                </a:rPr>
                <a:t>B</a:t>
              </a:r>
              <a:endParaRPr lang="en-US" altLang="zh-CN" sz="1600" b="1" i="1" baseline="-25000" dirty="0">
                <a:latin typeface="Times New Roman" pitchFamily="18" charset="0"/>
                <a:ea typeface="华文行楷" pitchFamily="2" charset="-122"/>
                <a:cs typeface="Times New Roman" pitchFamily="18" charset="0"/>
              </a:endParaRPr>
            </a:p>
          </p:txBody>
        </p:sp>
      </p:grpSp>
      <p:sp>
        <p:nvSpPr>
          <p:cNvPr id="79" name="Rectangle 3"/>
          <p:cNvSpPr txBox="1">
            <a:spLocks noRot="1" noChangeArrowheads="1"/>
          </p:cNvSpPr>
          <p:nvPr/>
        </p:nvSpPr>
        <p:spPr>
          <a:xfrm>
            <a:off x="285720" y="2901630"/>
            <a:ext cx="17145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 → 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点：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80" name="Rectangle 3"/>
          <p:cNvSpPr txBox="1">
            <a:spLocks noRot="1" noChangeArrowheads="1"/>
          </p:cNvSpPr>
          <p:nvPr/>
        </p:nvSpPr>
        <p:spPr>
          <a:xfrm>
            <a:off x="323820" y="1495094"/>
            <a:ext cx="96203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点：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1095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251250"/>
              </p:ext>
            </p:extLst>
          </p:nvPr>
        </p:nvGraphicFramePr>
        <p:xfrm>
          <a:off x="1104186" y="1477906"/>
          <a:ext cx="3270250" cy="64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7" name="Equation" r:id="rId14" imgW="1904760" imgH="393480" progId="Equation.DSMT4">
                  <p:embed/>
                </p:oleObj>
              </mc:Choice>
              <mc:Fallback>
                <p:oleObj name="Equation" r:id="rId14" imgW="190476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186" y="1477906"/>
                        <a:ext cx="3270250" cy="646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 3"/>
          <p:cNvSpPr txBox="1">
            <a:spLocks noRot="1" noChangeArrowheads="1"/>
          </p:cNvSpPr>
          <p:nvPr/>
        </p:nvSpPr>
        <p:spPr>
          <a:xfrm>
            <a:off x="285720" y="2176132"/>
            <a:ext cx="92869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点：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8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60092"/>
              </p:ext>
            </p:extLst>
          </p:nvPr>
        </p:nvGraphicFramePr>
        <p:xfrm>
          <a:off x="1105269" y="2166881"/>
          <a:ext cx="3291898" cy="64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8" name="Equation" r:id="rId16" imgW="1917360" imgH="393480" progId="Equation.DSMT4">
                  <p:embed/>
                </p:oleObj>
              </mc:Choice>
              <mc:Fallback>
                <p:oleObj name="Equation" r:id="rId16" imgW="191736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269" y="2166881"/>
                        <a:ext cx="3291898" cy="646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ectangle 3"/>
          <p:cNvSpPr txBox="1">
            <a:spLocks noRot="1" noChangeArrowheads="1"/>
          </p:cNvSpPr>
          <p:nvPr/>
        </p:nvSpPr>
        <p:spPr>
          <a:xfrm>
            <a:off x="285720" y="4717742"/>
            <a:ext cx="1714512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 → </a:t>
            </a:r>
            <a:r>
              <a:rPr lang="en-US" altLang="zh-CN" sz="22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2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点：</a:t>
            </a:r>
            <a:endParaRPr lang="en-US" altLang="zh-CN" sz="22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1095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702632"/>
              </p:ext>
            </p:extLst>
          </p:nvPr>
        </p:nvGraphicFramePr>
        <p:xfrm>
          <a:off x="1999168" y="5429799"/>
          <a:ext cx="2137353" cy="398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29" name="Equation" r:id="rId18" imgW="1244520" imgH="241200" progId="Equation.DSMT4">
                  <p:embed/>
                </p:oleObj>
              </mc:Choice>
              <mc:Fallback>
                <p:oleObj name="Equation" r:id="rId18" imgW="12445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9168" y="5429799"/>
                        <a:ext cx="2137353" cy="3983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右大括号 83"/>
          <p:cNvSpPr/>
          <p:nvPr/>
        </p:nvSpPr>
        <p:spPr>
          <a:xfrm>
            <a:off x="4139952" y="4925004"/>
            <a:ext cx="108000" cy="828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5" name="燕尾形箭头 84"/>
          <p:cNvSpPr/>
          <p:nvPr/>
        </p:nvSpPr>
        <p:spPr>
          <a:xfrm>
            <a:off x="4423500" y="5234182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265141"/>
              </p:ext>
            </p:extLst>
          </p:nvPr>
        </p:nvGraphicFramePr>
        <p:xfrm>
          <a:off x="4902426" y="5169201"/>
          <a:ext cx="1886239" cy="368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30" name="公式" r:id="rId20" imgW="1180800" imgH="228600" progId="Equation.3">
                  <p:embed/>
                </p:oleObj>
              </mc:Choice>
              <mc:Fallback>
                <p:oleObj name="公式" r:id="rId20" imgW="1180800" imgH="228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426" y="5169201"/>
                        <a:ext cx="1886239" cy="3680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右大括号 86"/>
          <p:cNvSpPr/>
          <p:nvPr/>
        </p:nvSpPr>
        <p:spPr>
          <a:xfrm>
            <a:off x="7057990" y="3766188"/>
            <a:ext cx="108000" cy="16920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8" name="右弧形箭头 87"/>
          <p:cNvSpPr/>
          <p:nvPr/>
        </p:nvSpPr>
        <p:spPr>
          <a:xfrm>
            <a:off x="7343742" y="4552006"/>
            <a:ext cx="428628" cy="1214446"/>
          </a:xfrm>
          <a:prstGeom prst="curvedLef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graphicFrame>
        <p:nvGraphicFramePr>
          <p:cNvPr id="10958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766994"/>
              </p:ext>
            </p:extLst>
          </p:nvPr>
        </p:nvGraphicFramePr>
        <p:xfrm>
          <a:off x="5365033" y="5749624"/>
          <a:ext cx="300181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31" name="公式" r:id="rId22" imgW="1879560" imgH="393480" progId="Equation.3">
                  <p:embed/>
                </p:oleObj>
              </mc:Choice>
              <mc:Fallback>
                <p:oleObj name="公式" r:id="rId22" imgW="187956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033" y="5749624"/>
                        <a:ext cx="3001818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矩形 88"/>
          <p:cNvSpPr/>
          <p:nvPr/>
        </p:nvSpPr>
        <p:spPr>
          <a:xfrm>
            <a:off x="6986428" y="5730574"/>
            <a:ext cx="1440000" cy="684000"/>
          </a:xfrm>
          <a:prstGeom prst="rect">
            <a:avLst/>
          </a:prstGeom>
          <a:noFill/>
          <a:ln w="19050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2" name="组合 91"/>
          <p:cNvGrpSpPr/>
          <p:nvPr/>
        </p:nvGrpSpPr>
        <p:grpSpPr>
          <a:xfrm>
            <a:off x="5786446" y="6221408"/>
            <a:ext cx="656278" cy="642942"/>
            <a:chOff x="3295640" y="6012198"/>
            <a:chExt cx="656278" cy="642942"/>
          </a:xfrm>
        </p:grpSpPr>
        <p:sp>
          <p:nvSpPr>
            <p:cNvPr id="90" name="云形 89"/>
            <p:cNvSpPr/>
            <p:nvPr/>
          </p:nvSpPr>
          <p:spPr>
            <a:xfrm>
              <a:off x="3295640" y="6038868"/>
              <a:ext cx="612000" cy="468000"/>
            </a:xfrm>
            <a:prstGeom prst="cloud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1" name="Rectangle 3"/>
            <p:cNvSpPr txBox="1">
              <a:spLocks noRot="1" noChangeArrowheads="1"/>
            </p:cNvSpPr>
            <p:nvPr/>
          </p:nvSpPr>
          <p:spPr>
            <a:xfrm>
              <a:off x="3380414" y="6012198"/>
              <a:ext cx="571504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E</a:t>
              </a:r>
              <a:r>
                <a:rPr lang="en-US" altLang="zh-CN" b="1" i="1" baseline="-25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endParaRPr lang="en-US" altLang="zh-CN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7510482" y="6192540"/>
            <a:ext cx="656278" cy="642942"/>
            <a:chOff x="3295640" y="6000768"/>
            <a:chExt cx="656278" cy="642942"/>
          </a:xfrm>
        </p:grpSpPr>
        <p:sp>
          <p:nvSpPr>
            <p:cNvPr id="94" name="云形 93"/>
            <p:cNvSpPr/>
            <p:nvPr/>
          </p:nvSpPr>
          <p:spPr>
            <a:xfrm>
              <a:off x="3295640" y="6038868"/>
              <a:ext cx="612000" cy="468000"/>
            </a:xfrm>
            <a:prstGeom prst="cloud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5" name="Rectangle 3"/>
            <p:cNvSpPr txBox="1">
              <a:spLocks noRot="1" noChangeArrowheads="1"/>
            </p:cNvSpPr>
            <p:nvPr/>
          </p:nvSpPr>
          <p:spPr>
            <a:xfrm>
              <a:off x="3380414" y="6000768"/>
              <a:ext cx="571504" cy="642942"/>
            </a:xfrm>
            <a:prstGeom prst="rect">
              <a:avLst/>
            </a:prstGeom>
            <a:noFill/>
          </p:spPr>
          <p:txBody>
            <a:bodyPr>
              <a:noAutofit/>
            </a:bodyPr>
            <a:lstStyle/>
            <a:p>
              <a:pPr lvl="0">
                <a:lnSpc>
                  <a:spcPct val="125000"/>
                </a:lnSpc>
                <a:spcBef>
                  <a:spcPct val="20000"/>
                </a:spcBef>
                <a:defRPr/>
              </a:pPr>
              <a:r>
                <a:rPr lang="en-US" altLang="zh-CN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E</a:t>
              </a:r>
              <a:r>
                <a:rPr lang="en-US" altLang="zh-CN" b="1" i="1" baseline="-25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B</a:t>
              </a:r>
              <a:endParaRPr lang="en-US" altLang="zh-CN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51" name="Rectangle 3">
            <a:extLst>
              <a:ext uri="{FF2B5EF4-FFF2-40B4-BE49-F238E27FC236}">
                <a16:creationId xmlns:a16="http://schemas.microsoft.com/office/drawing/2014/main" id="{E22A766C-8C76-49B2-9185-406070D12E23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7356624" y="1319187"/>
            <a:ext cx="1516451" cy="44343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1600" dirty="0">
                <a:latin typeface="楷体" panose="02010609060101010101" pitchFamily="49" charset="-122"/>
                <a:ea typeface="楷体" panose="02010609060101010101" pitchFamily="49" charset="-122"/>
                <a:cs typeface="Times New Roman" pitchFamily="18" charset="0"/>
              </a:rPr>
              <a:t>（光滑斜面）</a:t>
            </a:r>
            <a:endParaRPr lang="en-US" altLang="zh-CN" sz="1600" dirty="0">
              <a:latin typeface="楷体" panose="02010609060101010101" pitchFamily="49" charset="-122"/>
              <a:ea typeface="楷体" panose="02010609060101010101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09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500"/>
                            </p:stCondLst>
                            <p:childTnLst>
                              <p:par>
                                <p:cTn id="1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5" grpId="0" animBg="1"/>
      <p:bldP spid="36" grpId="0" animBg="1"/>
      <p:bldP spid="42" grpId="0" animBg="1"/>
      <p:bldP spid="55" grpId="0" animBg="1"/>
      <p:bldP spid="79" grpId="0"/>
      <p:bldP spid="80" grpId="0"/>
      <p:bldP spid="81" grpId="0"/>
      <p:bldP spid="83" grpId="0"/>
      <p:bldP spid="84" grpId="0" animBg="1"/>
      <p:bldP spid="85" grpId="0" animBg="1"/>
      <p:bldP spid="87" grpId="0" animBg="1"/>
      <p:bldP spid="88" grpId="0" animBg="1"/>
      <p:bldP spid="89" grpId="0" animBg="1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918" y="622429"/>
            <a:ext cx="8568362" cy="1200329"/>
          </a:xfr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l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zh-CN" alt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机械能守恒定律 </a:t>
            </a:r>
            <a: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/>
            </a:r>
            <a:b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</a:br>
            <a:r>
              <a:rPr lang="en-US" altLang="zh-CN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     </a:t>
            </a:r>
            <a:r>
              <a:rPr lang="en-US" altLang="zh-CN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(Conservation of Mechanical Energy)</a:t>
            </a:r>
            <a:endParaRPr lang="zh-CN" alt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10" name="矩形 109"/>
          <p:cNvSpPr>
            <a:spLocks noChangeArrowheads="1"/>
          </p:cNvSpPr>
          <p:nvPr/>
        </p:nvSpPr>
        <p:spPr bwMode="auto">
          <a:xfrm>
            <a:off x="7645433" y="-142900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38" name="Rectangle 3"/>
          <p:cNvSpPr txBox="1">
            <a:spLocks noRot="1" noChangeArrowheads="1"/>
          </p:cNvSpPr>
          <p:nvPr/>
        </p:nvSpPr>
        <p:spPr>
          <a:xfrm>
            <a:off x="284178" y="2085640"/>
            <a:ext cx="7431094" cy="64807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内容：只有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重力或弹力做功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的物体系统内，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Rectangle 3"/>
          <p:cNvSpPr txBox="1">
            <a:spLocks noRot="1" noChangeArrowheads="1"/>
          </p:cNvSpPr>
          <p:nvPr/>
        </p:nvSpPr>
        <p:spPr>
          <a:xfrm>
            <a:off x="284178" y="4233115"/>
            <a:ext cx="198509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00F45292-19C0-4CA2-82B1-2D39AA50B501}"/>
              </a:ext>
            </a:extLst>
          </p:cNvPr>
          <p:cNvGrpSpPr/>
          <p:nvPr/>
        </p:nvGrpSpPr>
        <p:grpSpPr>
          <a:xfrm>
            <a:off x="2374884" y="4343790"/>
            <a:ext cx="2520000" cy="504000"/>
            <a:chOff x="2374884" y="4198942"/>
            <a:chExt cx="2520000" cy="504000"/>
          </a:xfrm>
        </p:grpSpPr>
        <p:graphicFrame>
          <p:nvGraphicFramePr>
            <p:cNvPr id="123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8371677"/>
                </p:ext>
              </p:extLst>
            </p:nvPr>
          </p:nvGraphicFramePr>
          <p:xfrm>
            <a:off x="2411760" y="4216400"/>
            <a:ext cx="2449512" cy="4587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67" name="Equation" r:id="rId4" imgW="1295280" imgH="241200" progId="Equation.DSMT4">
                    <p:embed/>
                  </p:oleObj>
                </mc:Choice>
                <mc:Fallback>
                  <p:oleObj name="Equation" r:id="rId4" imgW="1295280" imgH="24120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760" y="4216400"/>
                          <a:ext cx="2449512" cy="4587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4" name="矩形 123"/>
            <p:cNvSpPr/>
            <p:nvPr/>
          </p:nvSpPr>
          <p:spPr>
            <a:xfrm>
              <a:off x="2374884" y="4198942"/>
              <a:ext cx="2520000" cy="504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0" name="Rectangle 3"/>
          <p:cNvSpPr txBox="1">
            <a:spLocks noRot="1" noChangeArrowheads="1"/>
          </p:cNvSpPr>
          <p:nvPr/>
        </p:nvSpPr>
        <p:spPr>
          <a:xfrm>
            <a:off x="1785918" y="2662274"/>
            <a:ext cx="4643470" cy="64807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动能和势能可相互转化，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Rectangle 3"/>
          <p:cNvSpPr txBox="1">
            <a:spLocks noRot="1" noChangeArrowheads="1"/>
          </p:cNvSpPr>
          <p:nvPr/>
        </p:nvSpPr>
        <p:spPr>
          <a:xfrm>
            <a:off x="1757342" y="3228648"/>
            <a:ext cx="3814790" cy="64807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总机械能保持不变。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Rectangle 3"/>
          <p:cNvSpPr txBox="1">
            <a:spLocks noRot="1" noChangeArrowheads="1"/>
          </p:cNvSpPr>
          <p:nvPr/>
        </p:nvSpPr>
        <p:spPr>
          <a:xfrm>
            <a:off x="285720" y="5607762"/>
            <a:ext cx="1621984" cy="64294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前提：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Rectangle 3"/>
          <p:cNvSpPr txBox="1">
            <a:spLocks noRot="1" noChangeArrowheads="1"/>
          </p:cNvSpPr>
          <p:nvPr/>
        </p:nvSpPr>
        <p:spPr>
          <a:xfrm>
            <a:off x="1712906" y="5609738"/>
            <a:ext cx="6171462" cy="64807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仅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重力或弹力（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i.e. </a:t>
            </a: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保守力）</a:t>
            </a:r>
            <a:r>
              <a:rPr lang="zh-CN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做功</a:t>
            </a:r>
            <a:endParaRPr lang="en-US" altLang="zh-C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3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110" grpId="0"/>
      <p:bldP spid="38" grpId="0"/>
      <p:bldP spid="122" grpId="0"/>
      <p:bldP spid="50" grpId="0"/>
      <p:bldP spid="51" grpId="0"/>
      <p:bldP spid="56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57300" y="576719"/>
            <a:ext cx="8845182" cy="5786199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1】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下列物体中，机械能守恒的是（      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被平抛的物体（不计空气阻力）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被匀速吊起的集装箱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光滑曲面上自由运动的物体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物体以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0.8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的加速度竖直向上做减速运动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391580" y="597102"/>
            <a:ext cx="7727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AC</a:t>
            </a:r>
          </a:p>
        </p:txBody>
      </p:sp>
      <p:sp>
        <p:nvSpPr>
          <p:cNvPr id="37" name="矩形 36"/>
          <p:cNvSpPr/>
          <p:nvPr/>
        </p:nvSpPr>
        <p:spPr>
          <a:xfrm>
            <a:off x="205800" y="3498805"/>
            <a:ext cx="8614672" cy="2738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2】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下列情况中，物体机械能一定守恒的是（      ）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A.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物体所受的合外力为零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B. 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物体不受摩擦力作用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C.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物体受到重力和摩擦力</a:t>
            </a:r>
            <a:endParaRPr lang="en-US" altLang="zh-CN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D.</a:t>
            </a:r>
            <a:r>
              <a:rPr lang="en-US" altLang="zh-CN" sz="28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物体只受重力</a:t>
            </a:r>
            <a:endParaRPr lang="zh-CN" altLang="en-US" sz="2800" dirty="0"/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8039534" y="3530099"/>
            <a:ext cx="5329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C00000"/>
                </a:solidFill>
                <a:latin typeface="Times New Roman" pitchFamily="18" charset="0"/>
                <a:ea typeface="黑体" pitchFamily="49" charset="-122"/>
                <a:cs typeface="Times New Roman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ldLvl="0" animBg="1" autoUpdateAnimBg="0"/>
      <p:bldP spid="35" grpId="0"/>
      <p:bldP spid="37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57300" y="576719"/>
            <a:ext cx="8845182" cy="5863144"/>
          </a:xfrm>
          <a:prstGeom prst="rect">
            <a:avLst/>
          </a:prstGeom>
          <a:noFill/>
          <a:ln w="19050" cap="flat" cmpd="sng">
            <a:solidFill>
              <a:srgbClr val="00B0F0"/>
            </a:solidFill>
            <a:prstDash val="sysDash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【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3】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水平面</a:t>
            </a:r>
            <a:r>
              <a:rPr lang="en-US" altLang="zh-CN" sz="23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l</a:t>
            </a:r>
            <a:r>
              <a:rPr lang="en-US" altLang="zh-CN" sz="2300" b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AB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，光滑半圆轨道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BCD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的半径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R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6.4 m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BOD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同一竖直线，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O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为圆心。质量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m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 kg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物体静止在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点，现用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22 N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的水平恒力作用在物体上，使其由静止开始匀加速直线运动。物体与水平面间的动摩擦因数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μ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0.2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，当物体运动到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点撤去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，之后物体沿着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BCD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轨道运动，离开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点后落到地上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点，</a:t>
            </a:r>
            <a:r>
              <a:rPr lang="en-US" altLang="zh-CN" sz="2300" b="1" i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</a:t>
            </a:r>
            <a:r>
              <a:rPr lang="en-US" altLang="zh-CN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= 10 m/s</a:t>
            </a:r>
            <a:r>
              <a:rPr lang="en-US" altLang="zh-CN" sz="2300" b="1" baseline="30000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，求</a:t>
            </a:r>
            <a:r>
              <a:rPr lang="en-US" altLang="zh-CN" sz="23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300" b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3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300" b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2300" b="1" i="1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300" b="1" baseline="-25000" dirty="0" err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P</a:t>
            </a:r>
            <a:r>
              <a:rPr lang="zh-CN" altLang="en-US" sz="23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？</a:t>
            </a:r>
            <a:endParaRPr lang="en-US" altLang="zh-CN" sz="23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altLang="zh-CN" sz="23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en-US" altLang="zh-CN" sz="24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marL="514350" indent="-514350" algn="just">
              <a:spcBef>
                <a:spcPct val="50000"/>
              </a:spcBef>
            </a:pPr>
            <a:endParaRPr lang="zh-CN" altLang="en-US" sz="1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942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968767"/>
              </p:ext>
            </p:extLst>
          </p:nvPr>
        </p:nvGraphicFramePr>
        <p:xfrm>
          <a:off x="558800" y="3500438"/>
          <a:ext cx="29495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67" name="Equation" r:id="rId4" imgW="1892160" imgH="228600" progId="Equation.DSMT4">
                  <p:embed/>
                </p:oleObj>
              </mc:Choice>
              <mc:Fallback>
                <p:oleObj name="Equation" r:id="rId4" imgW="189216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500438"/>
                        <a:ext cx="29495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5622"/>
              </p:ext>
            </p:extLst>
          </p:nvPr>
        </p:nvGraphicFramePr>
        <p:xfrm>
          <a:off x="544513" y="4005263"/>
          <a:ext cx="200501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68" name="Equation" r:id="rId6" imgW="1282680" imgH="228600" progId="Equation.DSMT4">
                  <p:embed/>
                </p:oleObj>
              </mc:Choice>
              <mc:Fallback>
                <p:oleObj name="Equation" r:id="rId6" imgW="128268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4005263"/>
                        <a:ext cx="2005012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03248"/>
              </p:ext>
            </p:extLst>
          </p:nvPr>
        </p:nvGraphicFramePr>
        <p:xfrm>
          <a:off x="535519" y="4509120"/>
          <a:ext cx="1601932" cy="591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69" name="公式" r:id="rId8" imgW="1028520" imgH="393480" progId="Equation.3">
                  <p:embed/>
                </p:oleObj>
              </mc:Choice>
              <mc:Fallback>
                <p:oleObj name="公式" r:id="rId8" imgW="102852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519" y="4509120"/>
                        <a:ext cx="1601932" cy="5917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08378"/>
              </p:ext>
            </p:extLst>
          </p:nvPr>
        </p:nvGraphicFramePr>
        <p:xfrm>
          <a:off x="2758703" y="4600381"/>
          <a:ext cx="11652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70" name="Equation" r:id="rId10" imgW="749160" imgH="228600" progId="Equation.DSMT4">
                  <p:embed/>
                </p:oleObj>
              </mc:Choice>
              <mc:Fallback>
                <p:oleObj name="Equation" r:id="rId10" imgW="74916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8703" y="4600381"/>
                        <a:ext cx="116522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4" name="组合 153"/>
          <p:cNvGrpSpPr>
            <a:grpSpLocks noChangeAspect="1"/>
          </p:cNvGrpSpPr>
          <p:nvPr/>
        </p:nvGrpSpPr>
        <p:grpSpPr>
          <a:xfrm>
            <a:off x="5724480" y="3105147"/>
            <a:ext cx="3168000" cy="1540935"/>
            <a:chOff x="5286348" y="2882541"/>
            <a:chExt cx="3857652" cy="1876393"/>
          </a:xfrm>
        </p:grpSpPr>
        <p:grpSp>
          <p:nvGrpSpPr>
            <p:cNvPr id="118" name="组合 1"/>
            <p:cNvGrpSpPr/>
            <p:nvPr/>
          </p:nvGrpSpPr>
          <p:grpSpPr>
            <a:xfrm>
              <a:off x="5357818" y="4429132"/>
              <a:ext cx="2808000" cy="108000"/>
              <a:chOff x="467544" y="2962700"/>
              <a:chExt cx="4018660" cy="165137"/>
            </a:xfrm>
          </p:grpSpPr>
          <p:sp>
            <p:nvSpPr>
              <p:cNvPr id="130" name="Line 144"/>
              <p:cNvSpPr>
                <a:spLocks noChangeShapeType="1"/>
              </p:cNvSpPr>
              <p:nvPr/>
            </p:nvSpPr>
            <p:spPr bwMode="auto">
              <a:xfrm>
                <a:off x="467544" y="2962700"/>
                <a:ext cx="401866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1" name="Line 151"/>
              <p:cNvSpPr>
                <a:spLocks noChangeShapeType="1"/>
              </p:cNvSpPr>
              <p:nvPr/>
            </p:nvSpPr>
            <p:spPr bwMode="auto">
              <a:xfrm flipH="1">
                <a:off x="508137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2" name="Line 152"/>
              <p:cNvSpPr>
                <a:spLocks noChangeShapeType="1"/>
              </p:cNvSpPr>
              <p:nvPr/>
            </p:nvSpPr>
            <p:spPr bwMode="auto">
              <a:xfrm flipH="1">
                <a:off x="711099" y="2962700"/>
                <a:ext cx="81185" cy="110091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3" name="Line 153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4" name="Line 154"/>
              <p:cNvSpPr>
                <a:spLocks noChangeShapeType="1"/>
              </p:cNvSpPr>
              <p:nvPr/>
            </p:nvSpPr>
            <p:spPr bwMode="auto">
              <a:xfrm flipH="1">
                <a:off x="119820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5" name="Line 155"/>
              <p:cNvSpPr>
                <a:spLocks noChangeShapeType="1"/>
              </p:cNvSpPr>
              <p:nvPr/>
            </p:nvSpPr>
            <p:spPr bwMode="auto">
              <a:xfrm flipH="1">
                <a:off x="99524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6" name="Line 156"/>
              <p:cNvSpPr>
                <a:spLocks noChangeShapeType="1"/>
              </p:cNvSpPr>
              <p:nvPr/>
            </p:nvSpPr>
            <p:spPr bwMode="auto">
              <a:xfrm flipH="1">
                <a:off x="832877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7" name="Line 157"/>
              <p:cNvSpPr>
                <a:spLocks noChangeShapeType="1"/>
              </p:cNvSpPr>
              <p:nvPr/>
            </p:nvSpPr>
            <p:spPr bwMode="auto">
              <a:xfrm flipH="1">
                <a:off x="152295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8" name="Line 158"/>
              <p:cNvSpPr>
                <a:spLocks noChangeShapeType="1"/>
              </p:cNvSpPr>
              <p:nvPr/>
            </p:nvSpPr>
            <p:spPr bwMode="auto">
              <a:xfrm flipH="1">
                <a:off x="168532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39" name="Line 159"/>
              <p:cNvSpPr>
                <a:spLocks noChangeShapeType="1"/>
              </p:cNvSpPr>
              <p:nvPr/>
            </p:nvSpPr>
            <p:spPr bwMode="auto">
              <a:xfrm flipH="1">
                <a:off x="188828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0" name="Line 160"/>
              <p:cNvSpPr>
                <a:spLocks noChangeShapeType="1"/>
              </p:cNvSpPr>
              <p:nvPr/>
            </p:nvSpPr>
            <p:spPr bwMode="auto">
              <a:xfrm flipH="1">
                <a:off x="2050652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1" name="Line 161"/>
              <p:cNvSpPr>
                <a:spLocks noChangeShapeType="1"/>
              </p:cNvSpPr>
              <p:nvPr/>
            </p:nvSpPr>
            <p:spPr bwMode="auto">
              <a:xfrm flipH="1">
                <a:off x="225361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2" name="Line 162"/>
              <p:cNvSpPr>
                <a:spLocks noChangeShapeType="1"/>
              </p:cNvSpPr>
              <p:nvPr/>
            </p:nvSpPr>
            <p:spPr bwMode="auto">
              <a:xfrm flipH="1">
                <a:off x="241598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" name="Line 163"/>
              <p:cNvSpPr>
                <a:spLocks noChangeShapeType="1"/>
              </p:cNvSpPr>
              <p:nvPr/>
            </p:nvSpPr>
            <p:spPr bwMode="auto">
              <a:xfrm flipH="1">
                <a:off x="257835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" name="Line 164"/>
              <p:cNvSpPr>
                <a:spLocks noChangeShapeType="1"/>
              </p:cNvSpPr>
              <p:nvPr/>
            </p:nvSpPr>
            <p:spPr bwMode="auto">
              <a:xfrm flipH="1">
                <a:off x="2740725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5" name="Line 165"/>
              <p:cNvSpPr>
                <a:spLocks noChangeShapeType="1"/>
              </p:cNvSpPr>
              <p:nvPr/>
            </p:nvSpPr>
            <p:spPr bwMode="auto">
              <a:xfrm flipH="1">
                <a:off x="2943688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6" name="Line 166"/>
              <p:cNvSpPr>
                <a:spLocks noChangeShapeType="1"/>
              </p:cNvSpPr>
              <p:nvPr/>
            </p:nvSpPr>
            <p:spPr bwMode="auto">
              <a:xfrm flipH="1">
                <a:off x="3146651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7" name="Line 167"/>
              <p:cNvSpPr>
                <a:spLocks noChangeShapeType="1"/>
              </p:cNvSpPr>
              <p:nvPr/>
            </p:nvSpPr>
            <p:spPr bwMode="auto">
              <a:xfrm flipH="1">
                <a:off x="3349613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8" name="Line 168"/>
              <p:cNvSpPr>
                <a:spLocks noChangeShapeType="1"/>
              </p:cNvSpPr>
              <p:nvPr/>
            </p:nvSpPr>
            <p:spPr bwMode="auto">
              <a:xfrm flipH="1">
                <a:off x="355257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9" name="Line 169"/>
              <p:cNvSpPr>
                <a:spLocks noChangeShapeType="1"/>
              </p:cNvSpPr>
              <p:nvPr/>
            </p:nvSpPr>
            <p:spPr bwMode="auto">
              <a:xfrm flipH="1">
                <a:off x="371494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0" name="Line 170"/>
              <p:cNvSpPr>
                <a:spLocks noChangeShapeType="1"/>
              </p:cNvSpPr>
              <p:nvPr/>
            </p:nvSpPr>
            <p:spPr bwMode="auto">
              <a:xfrm flipH="1">
                <a:off x="387731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1" name="Line 171"/>
              <p:cNvSpPr>
                <a:spLocks noChangeShapeType="1"/>
              </p:cNvSpPr>
              <p:nvPr/>
            </p:nvSpPr>
            <p:spPr bwMode="auto">
              <a:xfrm flipH="1">
                <a:off x="4039686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2" name="Line 172"/>
              <p:cNvSpPr>
                <a:spLocks noChangeShapeType="1"/>
              </p:cNvSpPr>
              <p:nvPr/>
            </p:nvSpPr>
            <p:spPr bwMode="auto">
              <a:xfrm flipH="1">
                <a:off x="4242649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" name="Line 173"/>
              <p:cNvSpPr>
                <a:spLocks noChangeShapeType="1"/>
              </p:cNvSpPr>
              <p:nvPr/>
            </p:nvSpPr>
            <p:spPr bwMode="auto">
              <a:xfrm flipH="1">
                <a:off x="1360580" y="2962700"/>
                <a:ext cx="121778" cy="1651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19" name="弧形 118"/>
            <p:cNvSpPr>
              <a:spLocks noChangeAspect="1"/>
            </p:cNvSpPr>
            <p:nvPr/>
          </p:nvSpPr>
          <p:spPr>
            <a:xfrm>
              <a:off x="7481844" y="3200425"/>
              <a:ext cx="1224000" cy="1224000"/>
            </a:xfrm>
            <a:prstGeom prst="arc">
              <a:avLst>
                <a:gd name="adj1" fmla="val 16200000"/>
                <a:gd name="adj2" fmla="val 5199235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20" name="直接连接符 119"/>
            <p:cNvCxnSpPr/>
            <p:nvPr/>
          </p:nvCxnSpPr>
          <p:spPr>
            <a:xfrm rot="16200000" flipH="1">
              <a:off x="7471316" y="3817384"/>
              <a:ext cx="1224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椭圆 120"/>
            <p:cNvSpPr>
              <a:spLocks noChangeAspect="1"/>
            </p:cNvSpPr>
            <p:nvPr/>
          </p:nvSpPr>
          <p:spPr>
            <a:xfrm>
              <a:off x="8072430" y="3829987"/>
              <a:ext cx="36000" cy="36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47898" y="3693233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7929554" y="2882541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929554" y="4429132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8786810" y="3665339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6" name="矩形 125"/>
            <p:cNvSpPr/>
            <p:nvPr/>
          </p:nvSpPr>
          <p:spPr>
            <a:xfrm>
              <a:off x="5357786" y="4174983"/>
              <a:ext cx="285752" cy="2630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27" name="直接箭头连接符 126"/>
            <p:cNvCxnSpPr/>
            <p:nvPr/>
          </p:nvCxnSpPr>
          <p:spPr>
            <a:xfrm>
              <a:off x="5500662" y="4310009"/>
              <a:ext cx="428628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5885747" y="4086538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sz="1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286348" y="4451157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5" name="燕尾形箭头 154"/>
          <p:cNvSpPr/>
          <p:nvPr/>
        </p:nvSpPr>
        <p:spPr>
          <a:xfrm>
            <a:off x="2289563" y="4673585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59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1723363"/>
              </p:ext>
            </p:extLst>
          </p:nvPr>
        </p:nvGraphicFramePr>
        <p:xfrm>
          <a:off x="554900" y="5175854"/>
          <a:ext cx="2563615" cy="577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71" name="公式" r:id="rId12" imgW="1765080" imgH="393480" progId="Equation.3">
                  <p:embed/>
                </p:oleObj>
              </mc:Choice>
              <mc:Fallback>
                <p:oleObj name="公式" r:id="rId12" imgW="176508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00" y="5175854"/>
                        <a:ext cx="2563615" cy="5772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314316"/>
              </p:ext>
            </p:extLst>
          </p:nvPr>
        </p:nvGraphicFramePr>
        <p:xfrm>
          <a:off x="3811588" y="5264150"/>
          <a:ext cx="11461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72" name="Equation" r:id="rId14" imgW="736560" imgH="228600" progId="Equation.DSMT4">
                  <p:embed/>
                </p:oleObj>
              </mc:Choice>
              <mc:Fallback>
                <p:oleObj name="Equation" r:id="rId14" imgW="73656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1588" y="5264150"/>
                        <a:ext cx="114617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燕尾形箭头 156"/>
          <p:cNvSpPr/>
          <p:nvPr/>
        </p:nvSpPr>
        <p:spPr>
          <a:xfrm>
            <a:off x="3303849" y="5347413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5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310043"/>
              </p:ext>
            </p:extLst>
          </p:nvPr>
        </p:nvGraphicFramePr>
        <p:xfrm>
          <a:off x="554900" y="5847200"/>
          <a:ext cx="2563615" cy="577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73" name="公式" r:id="rId16" imgW="1765080" imgH="393480" progId="Equation.3">
                  <p:embed/>
                </p:oleObj>
              </mc:Choice>
              <mc:Fallback>
                <p:oleObj name="公式" r:id="rId16" imgW="176508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00" y="5847200"/>
                        <a:ext cx="2563615" cy="5772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759353"/>
              </p:ext>
            </p:extLst>
          </p:nvPr>
        </p:nvGraphicFramePr>
        <p:xfrm>
          <a:off x="3802063" y="5954713"/>
          <a:ext cx="11668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74" name="Equation" r:id="rId18" imgW="749160" imgH="228600" progId="Equation.DSMT4">
                  <p:embed/>
                </p:oleObj>
              </mc:Choice>
              <mc:Fallback>
                <p:oleObj name="Equation" r:id="rId18" imgW="74916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5954713"/>
                        <a:ext cx="116681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" name="燕尾形箭头 159"/>
          <p:cNvSpPr/>
          <p:nvPr/>
        </p:nvSpPr>
        <p:spPr>
          <a:xfrm>
            <a:off x="3303849" y="6037421"/>
            <a:ext cx="288000" cy="216000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3" name="组合 162"/>
          <p:cNvGrpSpPr/>
          <p:nvPr/>
        </p:nvGrpSpPr>
        <p:grpSpPr>
          <a:xfrm>
            <a:off x="6875955" y="3378200"/>
            <a:ext cx="1138222" cy="1333308"/>
            <a:chOff x="6795045" y="3378200"/>
            <a:chExt cx="1138222" cy="1333308"/>
          </a:xfrm>
        </p:grpSpPr>
        <p:sp>
          <p:nvSpPr>
            <p:cNvPr id="161" name="任意多边形 160"/>
            <p:cNvSpPr/>
            <p:nvPr/>
          </p:nvSpPr>
          <p:spPr>
            <a:xfrm>
              <a:off x="6934200" y="3378200"/>
              <a:ext cx="999067" cy="999067"/>
            </a:xfrm>
            <a:custGeom>
              <a:avLst/>
              <a:gdLst>
                <a:gd name="connsiteX0" fmla="*/ 999067 w 999067"/>
                <a:gd name="connsiteY0" fmla="*/ 0 h 999067"/>
                <a:gd name="connsiteX1" fmla="*/ 778933 w 999067"/>
                <a:gd name="connsiteY1" fmla="*/ 42333 h 999067"/>
                <a:gd name="connsiteX2" fmla="*/ 448733 w 999067"/>
                <a:gd name="connsiteY2" fmla="*/ 194733 h 999067"/>
                <a:gd name="connsiteX3" fmla="*/ 211667 w 999067"/>
                <a:gd name="connsiteY3" fmla="*/ 499533 h 999067"/>
                <a:gd name="connsiteX4" fmla="*/ 50800 w 999067"/>
                <a:gd name="connsiteY4" fmla="*/ 880533 h 999067"/>
                <a:gd name="connsiteX5" fmla="*/ 0 w 999067"/>
                <a:gd name="connsiteY5" fmla="*/ 999067 h 999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9067" h="999067">
                  <a:moveTo>
                    <a:pt x="999067" y="0"/>
                  </a:moveTo>
                  <a:cubicBezTo>
                    <a:pt x="934861" y="4938"/>
                    <a:pt x="870655" y="9877"/>
                    <a:pt x="778933" y="42333"/>
                  </a:cubicBezTo>
                  <a:cubicBezTo>
                    <a:pt x="687211" y="74789"/>
                    <a:pt x="543277" y="118533"/>
                    <a:pt x="448733" y="194733"/>
                  </a:cubicBezTo>
                  <a:cubicBezTo>
                    <a:pt x="354189" y="270933"/>
                    <a:pt x="277989" y="385233"/>
                    <a:pt x="211667" y="499533"/>
                  </a:cubicBezTo>
                  <a:cubicBezTo>
                    <a:pt x="145345" y="613833"/>
                    <a:pt x="86078" y="797277"/>
                    <a:pt x="50800" y="880533"/>
                  </a:cubicBezTo>
                  <a:cubicBezTo>
                    <a:pt x="15522" y="963789"/>
                    <a:pt x="7761" y="981428"/>
                    <a:pt x="0" y="999067"/>
                  </a:cubicBezTo>
                </a:path>
              </a:pathLst>
            </a:custGeom>
            <a:ln w="12700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795045" y="4403731"/>
              <a:ext cx="2933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P</a:t>
              </a:r>
              <a:endParaRPr lang="zh-CN" altLang="en-US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7" name="组合 166"/>
          <p:cNvGrpSpPr/>
          <p:nvPr/>
        </p:nvGrpSpPr>
        <p:grpSpPr>
          <a:xfrm>
            <a:off x="7390684" y="3071810"/>
            <a:ext cx="651130" cy="307777"/>
            <a:chOff x="7309774" y="3071810"/>
            <a:chExt cx="651130" cy="307777"/>
          </a:xfrm>
        </p:grpSpPr>
        <p:cxnSp>
          <p:nvCxnSpPr>
            <p:cNvPr id="165" name="直接箭头连接符 164"/>
            <p:cNvCxnSpPr/>
            <p:nvPr/>
          </p:nvCxnSpPr>
          <p:spPr>
            <a:xfrm rot="5400000" flipH="1">
              <a:off x="7744734" y="3152618"/>
              <a:ext cx="339" cy="432000"/>
            </a:xfrm>
            <a:prstGeom prst="straightConnector1">
              <a:avLst/>
            </a:prstGeom>
            <a:ln w="254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7309774" y="3071810"/>
              <a:ext cx="41063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b="1" i="1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1400" b="1" baseline="-25000" dirty="0" err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endParaRPr lang="zh-CN" altLang="en-US" sz="1400" b="1" baseline="-25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5025C69B-89DF-43B1-8233-489F7800EFB8}"/>
              </a:ext>
            </a:extLst>
          </p:cNvPr>
          <p:cNvCxnSpPr/>
          <p:nvPr/>
        </p:nvCxnSpPr>
        <p:spPr>
          <a:xfrm>
            <a:off x="281947" y="3356992"/>
            <a:ext cx="5328000" cy="0"/>
          </a:xfrm>
          <a:prstGeom prst="line">
            <a:avLst/>
          </a:prstGeom>
          <a:ln w="12700"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ldLvl="0" animBg="1" autoUpdateAnimBg="0"/>
      <p:bldP spid="155" grpId="0" animBg="1"/>
      <p:bldP spid="157" grpId="0" animBg="1"/>
      <p:bldP spid="1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Rot="1" noChangeArrowheads="1"/>
          </p:cNvSpPr>
          <p:nvPr/>
        </p:nvSpPr>
        <p:spPr bwMode="auto">
          <a:xfrm>
            <a:off x="812562" y="17789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§7 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功 </a:t>
            </a: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&amp; 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机械能　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84119"/>
            <a:ext cx="9144000" cy="512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7.4  </a:t>
            </a:r>
            <a:r>
              <a:rPr kumimoji="1" lang="zh-CN" altLang="en-US" sz="2800" b="1" kern="0" dirty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机械能守恒定律</a:t>
            </a:r>
            <a:endParaRPr kumimoji="1" lang="zh-CN" altLang="en-US" sz="2800" b="1" kern="0" dirty="0">
              <a:ln>
                <a:solidFill>
                  <a:sysClr val="windowText" lastClr="000000"/>
                </a:solidFill>
              </a:ln>
              <a:solidFill>
                <a:srgbClr val="99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35" name="Rectangle 2"/>
          <p:cNvSpPr txBox="1">
            <a:spLocks noRot="1" noChangeArrowheads="1"/>
          </p:cNvSpPr>
          <p:nvPr/>
        </p:nvSpPr>
        <p:spPr>
          <a:xfrm>
            <a:off x="142844" y="1214992"/>
            <a:ext cx="3929090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机械能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(Mechanical Energy)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39" name="Rectangle 3"/>
          <p:cNvSpPr txBox="1">
            <a:spLocks noRot="1" noChangeArrowheads="1"/>
          </p:cNvSpPr>
          <p:nvPr/>
        </p:nvSpPr>
        <p:spPr>
          <a:xfrm>
            <a:off x="284178" y="2301382"/>
            <a:ext cx="1716054" cy="57321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符号：</a:t>
            </a:r>
            <a:r>
              <a:rPr lang="en-US" altLang="zh-CN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1701554" y="2934578"/>
            <a:ext cx="1260000" cy="396000"/>
            <a:chOff x="1648938" y="3527910"/>
            <a:chExt cx="1260000" cy="396000"/>
          </a:xfrm>
        </p:grpSpPr>
        <p:graphicFrame>
          <p:nvGraphicFramePr>
            <p:cNvPr id="40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7298118"/>
                </p:ext>
              </p:extLst>
            </p:nvPr>
          </p:nvGraphicFramePr>
          <p:xfrm>
            <a:off x="1664417" y="3536631"/>
            <a:ext cx="1191281" cy="3778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52" name="Equation" r:id="rId3" imgW="761760" imgH="241200" progId="Equation.DSMT4">
                    <p:embed/>
                  </p:oleObj>
                </mc:Choice>
                <mc:Fallback>
                  <p:oleObj name="Equation" r:id="rId3" imgW="761760" imgH="24120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4417" y="3536631"/>
                          <a:ext cx="1191281" cy="3778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" name="矩形 40"/>
            <p:cNvSpPr/>
            <p:nvPr/>
          </p:nvSpPr>
          <p:spPr>
            <a:xfrm>
              <a:off x="1648938" y="3527910"/>
              <a:ext cx="1260000" cy="396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  <p:sp>
        <p:nvSpPr>
          <p:cNvPr id="42" name="Rectangle 3"/>
          <p:cNvSpPr txBox="1">
            <a:spLocks noRot="1" noChangeArrowheads="1"/>
          </p:cNvSpPr>
          <p:nvPr/>
        </p:nvSpPr>
        <p:spPr>
          <a:xfrm>
            <a:off x="284178" y="1777946"/>
            <a:ext cx="4863886" cy="50861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动能、重力势能、弹性势能的统称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3"/>
          <p:cNvSpPr txBox="1">
            <a:spLocks noRot="1" noChangeArrowheads="1"/>
          </p:cNvSpPr>
          <p:nvPr/>
        </p:nvSpPr>
        <p:spPr>
          <a:xfrm>
            <a:off x="275460" y="2840798"/>
            <a:ext cx="1581896" cy="49493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4" name="组合 134"/>
          <p:cNvGrpSpPr/>
          <p:nvPr/>
        </p:nvGrpSpPr>
        <p:grpSpPr>
          <a:xfrm>
            <a:off x="4500562" y="1286430"/>
            <a:ext cx="864000" cy="504000"/>
            <a:chOff x="3290936" y="2475318"/>
            <a:chExt cx="864000" cy="504000"/>
          </a:xfrm>
        </p:grpSpPr>
        <p:sp>
          <p:nvSpPr>
            <p:cNvPr id="45" name="云形标注 44"/>
            <p:cNvSpPr/>
            <p:nvPr/>
          </p:nvSpPr>
          <p:spPr>
            <a:xfrm>
              <a:off x="3290936" y="2475318"/>
              <a:ext cx="864000" cy="504000"/>
            </a:xfrm>
            <a:prstGeom prst="cloudCallout">
              <a:avLst>
                <a:gd name="adj1" fmla="val -89359"/>
                <a:gd name="adj2" fmla="val -2482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3307640" y="2489266"/>
              <a:ext cx="790601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2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华文楷体" pitchFamily="2" charset="-122"/>
                  <a:ea typeface="华文楷体" pitchFamily="2" charset="-122"/>
                </a:rPr>
                <a:t>scalar</a:t>
              </a:r>
              <a:endParaRPr lang="zh-CN" altLang="en-US" sz="2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endParaRPr>
            </a:p>
          </p:txBody>
        </p:sp>
      </p:grpSp>
      <p:sp>
        <p:nvSpPr>
          <p:cNvPr id="50" name="Rectangle 3"/>
          <p:cNvSpPr txBox="1">
            <a:spLocks noRot="1" noChangeArrowheads="1"/>
          </p:cNvSpPr>
          <p:nvPr/>
        </p:nvSpPr>
        <p:spPr>
          <a:xfrm>
            <a:off x="275460" y="3446100"/>
            <a:ext cx="2796342" cy="55896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单位：</a:t>
            </a:r>
            <a:r>
              <a:rPr lang="en-US" altLang="zh-C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joule</a:t>
            </a:r>
            <a:r>
              <a:rPr lang="en-US" altLang="zh-C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zh-CN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CN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3" name="Rectangle 2"/>
          <p:cNvSpPr txBox="1">
            <a:spLocks noRot="1" noChangeArrowheads="1"/>
          </p:cNvSpPr>
          <p:nvPr/>
        </p:nvSpPr>
        <p:spPr>
          <a:xfrm>
            <a:off x="142844" y="4149080"/>
            <a:ext cx="8286808" cy="461665"/>
          </a:xfrm>
          <a:prstGeom prst="rect">
            <a:avLst/>
          </a:prstGeom>
          <a:ln w="9525" cap="flat" cmpd="sng" algn="ctr">
            <a:solidFill>
              <a:schemeClr val="accent6">
                <a:shade val="95000"/>
                <a:satMod val="105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zh-CN" altLang="en-US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机械能守恒定律 </a:t>
            </a:r>
            <a:r>
              <a:rPr lang="en-US" altLang="zh-C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(Law of Conservation of Mechanical Energy)</a:t>
            </a:r>
            <a:endParaRPr kumimoji="0" lang="zh-CN" altLang="en-US" sz="2400" b="1" i="0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54" name="Rectangle 3"/>
          <p:cNvSpPr txBox="1">
            <a:spLocks noRot="1" noChangeArrowheads="1"/>
          </p:cNvSpPr>
          <p:nvPr/>
        </p:nvSpPr>
        <p:spPr>
          <a:xfrm>
            <a:off x="284178" y="4682183"/>
            <a:ext cx="5859458" cy="4286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内容：只有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重力或弹力做功</a:t>
            </a: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的物体系统内，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Rectangle 3"/>
          <p:cNvSpPr txBox="1">
            <a:spLocks noRot="1" noChangeArrowheads="1"/>
          </p:cNvSpPr>
          <p:nvPr/>
        </p:nvSpPr>
        <p:spPr>
          <a:xfrm>
            <a:off x="284178" y="5636314"/>
            <a:ext cx="1787492" cy="509509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表达式：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7" name="组合 86"/>
          <p:cNvGrpSpPr/>
          <p:nvPr/>
        </p:nvGrpSpPr>
        <p:grpSpPr>
          <a:xfrm>
            <a:off x="1714480" y="5668972"/>
            <a:ext cx="2088000" cy="432000"/>
            <a:chOff x="2374884" y="6602066"/>
            <a:chExt cx="2088000" cy="432000"/>
          </a:xfrm>
        </p:grpSpPr>
        <p:graphicFrame>
          <p:nvGraphicFramePr>
            <p:cNvPr id="61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91716226"/>
                </p:ext>
              </p:extLst>
            </p:nvPr>
          </p:nvGraphicFramePr>
          <p:xfrm>
            <a:off x="2396099" y="6612986"/>
            <a:ext cx="2024390" cy="3778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853" name="Equation" r:id="rId5" imgW="1295280" imgH="241200" progId="Equation.DSMT4">
                    <p:embed/>
                  </p:oleObj>
                </mc:Choice>
                <mc:Fallback>
                  <p:oleObj name="Equation" r:id="rId5" imgW="1295280" imgH="241200" progId="Equation.DSMT4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6099" y="6612986"/>
                          <a:ext cx="2024390" cy="37785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99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矩形 62"/>
            <p:cNvSpPr/>
            <p:nvPr/>
          </p:nvSpPr>
          <p:spPr>
            <a:xfrm>
              <a:off x="2374884" y="6602066"/>
              <a:ext cx="2088000" cy="432000"/>
            </a:xfrm>
            <a:prstGeom prst="rect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200"/>
            </a:p>
          </p:txBody>
        </p:sp>
      </p:grpSp>
      <p:sp>
        <p:nvSpPr>
          <p:cNvPr id="65" name="Rectangle 3"/>
          <p:cNvSpPr txBox="1">
            <a:spLocks noRot="1" noChangeArrowheads="1"/>
          </p:cNvSpPr>
          <p:nvPr/>
        </p:nvSpPr>
        <p:spPr>
          <a:xfrm>
            <a:off x="5392018" y="4670361"/>
            <a:ext cx="3500462" cy="525834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动能和势能可相互转化，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3"/>
          <p:cNvSpPr txBox="1">
            <a:spLocks noRot="1" noChangeArrowheads="1"/>
          </p:cNvSpPr>
          <p:nvPr/>
        </p:nvSpPr>
        <p:spPr>
          <a:xfrm>
            <a:off x="1307283" y="5071130"/>
            <a:ext cx="2671782" cy="45952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总机械能保持不变。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Rectangle 3"/>
          <p:cNvSpPr txBox="1">
            <a:spLocks noRot="1" noChangeArrowheads="1"/>
          </p:cNvSpPr>
          <p:nvPr/>
        </p:nvSpPr>
        <p:spPr>
          <a:xfrm>
            <a:off x="285720" y="6246185"/>
            <a:ext cx="1285884" cy="500066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前提：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3"/>
          <p:cNvSpPr txBox="1">
            <a:spLocks noRot="1" noChangeArrowheads="1"/>
          </p:cNvSpPr>
          <p:nvPr/>
        </p:nvSpPr>
        <p:spPr>
          <a:xfrm>
            <a:off x="1379062" y="6238830"/>
            <a:ext cx="4050194" cy="479428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pPr lvl="0">
              <a:lnSpc>
                <a:spcPct val="125000"/>
              </a:lnSpc>
              <a:spcBef>
                <a:spcPct val="20000"/>
              </a:spcBef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仅</a:t>
            </a: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重力或弹力（保守力）</a:t>
            </a:r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做功</a:t>
            </a:r>
            <a:endParaRPr lang="en-US" altLang="zh-CN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6999</TotalTime>
  <Words>478</Words>
  <Application>Microsoft Office PowerPoint</Application>
  <PresentationFormat>全屏显示(4:3)</PresentationFormat>
  <Paragraphs>88</Paragraphs>
  <Slides>9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黑体</vt:lpstr>
      <vt:lpstr>华文行楷</vt:lpstr>
      <vt:lpstr>华文楷体</vt:lpstr>
      <vt:lpstr>华文新魏</vt:lpstr>
      <vt:lpstr>楷体</vt:lpstr>
      <vt:lpstr>宋体</vt:lpstr>
      <vt:lpstr>Arial</vt:lpstr>
      <vt:lpstr>Calibri</vt:lpstr>
      <vt:lpstr>Times New Roman</vt:lpstr>
      <vt:lpstr>Wingdings</vt:lpstr>
      <vt:lpstr>Office 主题</vt:lpstr>
      <vt:lpstr>Equation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机械能守恒定律        (Conservation of Mechanical Energy)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zhangyu</dc:creator>
  <cp:lastModifiedBy>admin</cp:lastModifiedBy>
  <cp:revision>409</cp:revision>
  <dcterms:created xsi:type="dcterms:W3CDTF">2014-10-19T02:03:18Z</dcterms:created>
  <dcterms:modified xsi:type="dcterms:W3CDTF">2019-04-19T08:44:40Z</dcterms:modified>
</cp:coreProperties>
</file>