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86" r:id="rId2"/>
    <p:sldId id="314" r:id="rId3"/>
    <p:sldId id="300" r:id="rId4"/>
    <p:sldId id="316" r:id="rId5"/>
    <p:sldId id="315" r:id="rId6"/>
    <p:sldId id="288" r:id="rId7"/>
    <p:sldId id="313" r:id="rId8"/>
    <p:sldId id="307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00"/>
    <a:srgbClr val="390EF0"/>
    <a:srgbClr val="FFFF99"/>
    <a:srgbClr val="9900FF"/>
    <a:srgbClr val="4141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500" autoAdjust="0"/>
  </p:normalViewPr>
  <p:slideViewPr>
    <p:cSldViewPr>
      <p:cViewPr varScale="1">
        <p:scale>
          <a:sx n="105" d="100"/>
          <a:sy n="105" d="100"/>
        </p:scale>
        <p:origin x="179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Relationship Id="rId9" Type="http://schemas.openxmlformats.org/officeDocument/2006/relationships/image" Target="../media/image27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0C672D-3C08-4A87-B11E-F2B3608DE061}" type="datetimeFigureOut">
              <a:rPr lang="zh-CN" altLang="en-US" smtClean="0"/>
              <a:pPr/>
              <a:t>2019/4/19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DDDC15-342A-46CF-8316-9D34BC3A35A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6235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9527C-4EF6-4313-BE60-9F689F4C3EFC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31218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2019/4/19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2019/4/19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2019/4/19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3872E95-8AE7-4606-8FF7-119EF9A79CF8}" type="slidenum">
              <a:rPr lang="zh-CN" altLang="zh-CN"/>
              <a:pPr/>
              <a:t>‹#›</a:t>
            </a:fld>
            <a:endParaRPr lang="zh-CN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2019/4/19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2019/4/19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2019/4/19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2019/4/19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2019/4/19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2019/4/19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2019/4/19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2019/4/19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2649E-FB69-46AC-94F4-2825E88BE932}" type="datetimeFigureOut">
              <a:rPr lang="zh-CN" altLang="en-US" smtClean="0"/>
              <a:pPr/>
              <a:t>2019/4/19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8.wmf"/><Relationship Id="rId18" Type="http://schemas.openxmlformats.org/officeDocument/2006/relationships/oleObject" Target="../embeddings/oleObject8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5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10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5" Type="http://schemas.openxmlformats.org/officeDocument/2006/relationships/image" Target="../media/image9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11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6.wmf"/><Relationship Id="rId14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5.bin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1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23.wmf"/><Relationship Id="rId18" Type="http://schemas.openxmlformats.org/officeDocument/2006/relationships/oleObject" Target="../embeddings/oleObject23.bin"/><Relationship Id="rId3" Type="http://schemas.openxmlformats.org/officeDocument/2006/relationships/notesSlide" Target="../notesSlides/notesSlide5.xml"/><Relationship Id="rId21" Type="http://schemas.openxmlformats.org/officeDocument/2006/relationships/image" Target="../media/image27.wmf"/><Relationship Id="rId7" Type="http://schemas.openxmlformats.org/officeDocument/2006/relationships/image" Target="../media/image20.wmf"/><Relationship Id="rId12" Type="http://schemas.openxmlformats.org/officeDocument/2006/relationships/oleObject" Target="../embeddings/oleObject20.bin"/><Relationship Id="rId17" Type="http://schemas.openxmlformats.org/officeDocument/2006/relationships/image" Target="../media/image25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2.bin"/><Relationship Id="rId20" Type="http://schemas.openxmlformats.org/officeDocument/2006/relationships/oleObject" Target="../embeddings/oleObject24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22.wmf"/><Relationship Id="rId5" Type="http://schemas.openxmlformats.org/officeDocument/2006/relationships/image" Target="../media/image19.wmf"/><Relationship Id="rId15" Type="http://schemas.openxmlformats.org/officeDocument/2006/relationships/image" Target="../media/image24.wmf"/><Relationship Id="rId10" Type="http://schemas.openxmlformats.org/officeDocument/2006/relationships/oleObject" Target="../embeddings/oleObject19.bin"/><Relationship Id="rId19" Type="http://schemas.openxmlformats.org/officeDocument/2006/relationships/image" Target="../media/image26.wmf"/><Relationship Id="rId4" Type="http://schemas.openxmlformats.org/officeDocument/2006/relationships/oleObject" Target="../embeddings/oleObject16.bin"/><Relationship Id="rId9" Type="http://schemas.openxmlformats.org/officeDocument/2006/relationships/image" Target="../media/image21.wmf"/><Relationship Id="rId14" Type="http://schemas.openxmlformats.org/officeDocument/2006/relationships/oleObject" Target="../embeddings/oleObject2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image" Target="../media/image32.wmf"/><Relationship Id="rId18" Type="http://schemas.openxmlformats.org/officeDocument/2006/relationships/oleObject" Target="../embeddings/oleObject32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29.wmf"/><Relationship Id="rId12" Type="http://schemas.openxmlformats.org/officeDocument/2006/relationships/oleObject" Target="../embeddings/oleObject29.bin"/><Relationship Id="rId17" Type="http://schemas.openxmlformats.org/officeDocument/2006/relationships/image" Target="../media/image34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31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6.bin"/><Relationship Id="rId11" Type="http://schemas.openxmlformats.org/officeDocument/2006/relationships/image" Target="../media/image31.wmf"/><Relationship Id="rId5" Type="http://schemas.openxmlformats.org/officeDocument/2006/relationships/image" Target="../media/image28.wmf"/><Relationship Id="rId15" Type="http://schemas.openxmlformats.org/officeDocument/2006/relationships/image" Target="../media/image33.wmf"/><Relationship Id="rId10" Type="http://schemas.openxmlformats.org/officeDocument/2006/relationships/oleObject" Target="../embeddings/oleObject28.bin"/><Relationship Id="rId19" Type="http://schemas.openxmlformats.org/officeDocument/2006/relationships/image" Target="../media/image35.wmf"/><Relationship Id="rId4" Type="http://schemas.openxmlformats.org/officeDocument/2006/relationships/oleObject" Target="../embeddings/oleObject25.bin"/><Relationship Id="rId9" Type="http://schemas.openxmlformats.org/officeDocument/2006/relationships/image" Target="../media/image30.wmf"/><Relationship Id="rId14" Type="http://schemas.openxmlformats.org/officeDocument/2006/relationships/oleObject" Target="../embeddings/oleObject30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3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6" name="Picture 4" descr="https://timgsa.baidu.com/timg?image&amp;quality=80&amp;size=b9999_10000&amp;sec=1491353593&amp;di=2d4309fc304cb35dd17acd2538e4ada3&amp;imgtype=jpg&amp;er=1&amp;src=http%3A%2F%2Fimg2.mtime.cn%2Fup%2F1135%2F777135%2F4EF0B9B2-A4CB-45A2-9D56-6EC72FE56E77_o.jpg"/>
          <p:cNvPicPr>
            <a:picLocks noChangeAspect="1" noChangeArrowheads="1"/>
          </p:cNvPicPr>
          <p:nvPr/>
        </p:nvPicPr>
        <p:blipFill>
          <a:blip r:embed="rId3" cstate="print"/>
          <a:srcRect l="8637" t="2481" r="12627"/>
          <a:stretch>
            <a:fillRect/>
          </a:stretch>
        </p:blipFill>
        <p:spPr bwMode="auto">
          <a:xfrm>
            <a:off x="0" y="0"/>
            <a:ext cx="9144000" cy="6885384"/>
          </a:xfrm>
          <a:prstGeom prst="rect">
            <a:avLst/>
          </a:prstGeom>
          <a:noFill/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62476" y="4158208"/>
            <a:ext cx="8352928" cy="998984"/>
          </a:xfrm>
          <a:prstGeom prst="rect">
            <a:avLst/>
          </a:prstGeom>
          <a:solidFill>
            <a:schemeClr val="bg1">
              <a:alpha val="73000"/>
            </a:schemeClr>
          </a:solidFill>
        </p:spPr>
        <p:txBody>
          <a:bodyPr anchor="ctr"/>
          <a:lstStyle/>
          <a:p>
            <a:pPr lvl="0" algn="ctr">
              <a:spcBef>
                <a:spcPct val="0"/>
              </a:spcBef>
            </a:pPr>
            <a:r>
              <a:rPr lang="en-US" altLang="zh-CN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§7   </a:t>
            </a:r>
            <a:r>
              <a:rPr lang="zh-CN" alt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功 </a:t>
            </a:r>
            <a:r>
              <a:rPr lang="en-US" altLang="zh-CN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&amp; </a:t>
            </a:r>
            <a:r>
              <a:rPr lang="zh-CN" alt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机械能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364306" y="5517232"/>
            <a:ext cx="8350250" cy="792088"/>
          </a:xfrm>
          <a:prstGeom prst="rect">
            <a:avLst/>
          </a:prstGeom>
          <a:solidFill>
            <a:schemeClr val="bg1">
              <a:alpha val="73000"/>
            </a:schemeClr>
          </a:solidFill>
        </p:spPr>
        <p:txBody>
          <a:bodyPr rtlCol="0">
            <a:no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altLang="zh-CN" sz="4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7.3</a:t>
            </a:r>
            <a:r>
              <a:rPr lang="zh-CN" altLang="en-US" sz="4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  动能 </a:t>
            </a:r>
            <a:r>
              <a:rPr lang="en-US" altLang="zh-CN" sz="4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&amp; </a:t>
            </a:r>
            <a:r>
              <a:rPr lang="zh-CN" altLang="en-US" sz="4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动能定理</a:t>
            </a:r>
          </a:p>
          <a:p>
            <a:pPr marL="342900" lvl="0" indent="-342900" algn="ctr">
              <a:spcBef>
                <a:spcPct val="20000"/>
              </a:spcBef>
              <a:defRPr/>
            </a:pP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华文新魏" pitchFamily="2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2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539552" y="5834852"/>
            <a:ext cx="8100392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612304" y="5872552"/>
            <a:ext cx="80276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动能 </a:t>
            </a:r>
            <a:r>
              <a:rPr lang="en-US" altLang="zh-CN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(Kinetic Energy)</a:t>
            </a:r>
            <a:r>
              <a:rPr lang="zh-CN" alt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：物体由于运动而具有的能量</a:t>
            </a: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587234"/>
            <a:ext cx="7128792" cy="51489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 descr="https://encrypted-tbn1.gstatic.com/images?q=tbn:ANd9GcQ2WBV5zkpJca7otzY0xrs4aYThP_PcEuYJ2VDQUwq7JemBtaF2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grpSp>
        <p:nvGrpSpPr>
          <p:cNvPr id="52" name="组合 51"/>
          <p:cNvGrpSpPr/>
          <p:nvPr/>
        </p:nvGrpSpPr>
        <p:grpSpPr>
          <a:xfrm>
            <a:off x="4729804" y="2753368"/>
            <a:ext cx="4018660" cy="108000"/>
            <a:chOff x="467544" y="2962700"/>
            <a:chExt cx="4018660" cy="165137"/>
          </a:xfrm>
        </p:grpSpPr>
        <p:sp>
          <p:nvSpPr>
            <p:cNvPr id="13" name="Line 144"/>
            <p:cNvSpPr>
              <a:spLocks noChangeShapeType="1"/>
            </p:cNvSpPr>
            <p:nvPr/>
          </p:nvSpPr>
          <p:spPr bwMode="auto">
            <a:xfrm>
              <a:off x="467544" y="2962700"/>
              <a:ext cx="401866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" name="Line 151"/>
            <p:cNvSpPr>
              <a:spLocks noChangeShapeType="1"/>
            </p:cNvSpPr>
            <p:nvPr/>
          </p:nvSpPr>
          <p:spPr bwMode="auto">
            <a:xfrm flipH="1">
              <a:off x="508137" y="2962700"/>
              <a:ext cx="81185" cy="110091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" name="Line 152"/>
            <p:cNvSpPr>
              <a:spLocks noChangeShapeType="1"/>
            </p:cNvSpPr>
            <p:nvPr/>
          </p:nvSpPr>
          <p:spPr bwMode="auto">
            <a:xfrm flipH="1">
              <a:off x="711099" y="2962700"/>
              <a:ext cx="81185" cy="110091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" name="Line 153"/>
            <p:cNvSpPr>
              <a:spLocks noChangeShapeType="1"/>
            </p:cNvSpPr>
            <p:nvPr/>
          </p:nvSpPr>
          <p:spPr bwMode="auto">
            <a:xfrm flipH="1">
              <a:off x="1198209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" name="Line 154"/>
            <p:cNvSpPr>
              <a:spLocks noChangeShapeType="1"/>
            </p:cNvSpPr>
            <p:nvPr/>
          </p:nvSpPr>
          <p:spPr bwMode="auto">
            <a:xfrm flipH="1">
              <a:off x="1198209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" name="Line 155"/>
            <p:cNvSpPr>
              <a:spLocks noChangeShapeType="1"/>
            </p:cNvSpPr>
            <p:nvPr/>
          </p:nvSpPr>
          <p:spPr bwMode="auto">
            <a:xfrm flipH="1">
              <a:off x="995247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5" name="Line 156"/>
            <p:cNvSpPr>
              <a:spLocks noChangeShapeType="1"/>
            </p:cNvSpPr>
            <p:nvPr/>
          </p:nvSpPr>
          <p:spPr bwMode="auto">
            <a:xfrm flipH="1">
              <a:off x="832877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6" name="Line 157"/>
            <p:cNvSpPr>
              <a:spLocks noChangeShapeType="1"/>
            </p:cNvSpPr>
            <p:nvPr/>
          </p:nvSpPr>
          <p:spPr bwMode="auto">
            <a:xfrm flipH="1">
              <a:off x="1522950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7" name="Line 158"/>
            <p:cNvSpPr>
              <a:spLocks noChangeShapeType="1"/>
            </p:cNvSpPr>
            <p:nvPr/>
          </p:nvSpPr>
          <p:spPr bwMode="auto">
            <a:xfrm flipH="1">
              <a:off x="1685320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8" name="Line 159"/>
            <p:cNvSpPr>
              <a:spLocks noChangeShapeType="1"/>
            </p:cNvSpPr>
            <p:nvPr/>
          </p:nvSpPr>
          <p:spPr bwMode="auto">
            <a:xfrm flipH="1">
              <a:off x="1888282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9" name="Line 160"/>
            <p:cNvSpPr>
              <a:spLocks noChangeShapeType="1"/>
            </p:cNvSpPr>
            <p:nvPr/>
          </p:nvSpPr>
          <p:spPr bwMode="auto">
            <a:xfrm flipH="1">
              <a:off x="2050652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0" name="Line 161"/>
            <p:cNvSpPr>
              <a:spLocks noChangeShapeType="1"/>
            </p:cNvSpPr>
            <p:nvPr/>
          </p:nvSpPr>
          <p:spPr bwMode="auto">
            <a:xfrm flipH="1">
              <a:off x="2253615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" name="Line 162"/>
            <p:cNvSpPr>
              <a:spLocks noChangeShapeType="1"/>
            </p:cNvSpPr>
            <p:nvPr/>
          </p:nvSpPr>
          <p:spPr bwMode="auto">
            <a:xfrm flipH="1">
              <a:off x="2415985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2" name="Line 163"/>
            <p:cNvSpPr>
              <a:spLocks noChangeShapeType="1"/>
            </p:cNvSpPr>
            <p:nvPr/>
          </p:nvSpPr>
          <p:spPr bwMode="auto">
            <a:xfrm flipH="1">
              <a:off x="2578355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3" name="Line 164"/>
            <p:cNvSpPr>
              <a:spLocks noChangeShapeType="1"/>
            </p:cNvSpPr>
            <p:nvPr/>
          </p:nvSpPr>
          <p:spPr bwMode="auto">
            <a:xfrm flipH="1">
              <a:off x="2740725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4" name="Line 165"/>
            <p:cNvSpPr>
              <a:spLocks noChangeShapeType="1"/>
            </p:cNvSpPr>
            <p:nvPr/>
          </p:nvSpPr>
          <p:spPr bwMode="auto">
            <a:xfrm flipH="1">
              <a:off x="2943688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5" name="Line 166"/>
            <p:cNvSpPr>
              <a:spLocks noChangeShapeType="1"/>
            </p:cNvSpPr>
            <p:nvPr/>
          </p:nvSpPr>
          <p:spPr bwMode="auto">
            <a:xfrm flipH="1">
              <a:off x="3146651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6" name="Line 167"/>
            <p:cNvSpPr>
              <a:spLocks noChangeShapeType="1"/>
            </p:cNvSpPr>
            <p:nvPr/>
          </p:nvSpPr>
          <p:spPr bwMode="auto">
            <a:xfrm flipH="1">
              <a:off x="3349613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7" name="Line 168"/>
            <p:cNvSpPr>
              <a:spLocks noChangeShapeType="1"/>
            </p:cNvSpPr>
            <p:nvPr/>
          </p:nvSpPr>
          <p:spPr bwMode="auto">
            <a:xfrm flipH="1">
              <a:off x="3552576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8" name="Line 169"/>
            <p:cNvSpPr>
              <a:spLocks noChangeShapeType="1"/>
            </p:cNvSpPr>
            <p:nvPr/>
          </p:nvSpPr>
          <p:spPr bwMode="auto">
            <a:xfrm flipH="1">
              <a:off x="3714946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9" name="Line 170"/>
            <p:cNvSpPr>
              <a:spLocks noChangeShapeType="1"/>
            </p:cNvSpPr>
            <p:nvPr/>
          </p:nvSpPr>
          <p:spPr bwMode="auto">
            <a:xfrm flipH="1">
              <a:off x="3877316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0" name="Line 171"/>
            <p:cNvSpPr>
              <a:spLocks noChangeShapeType="1"/>
            </p:cNvSpPr>
            <p:nvPr/>
          </p:nvSpPr>
          <p:spPr bwMode="auto">
            <a:xfrm flipH="1">
              <a:off x="4039686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1" name="Line 172"/>
            <p:cNvSpPr>
              <a:spLocks noChangeShapeType="1"/>
            </p:cNvSpPr>
            <p:nvPr/>
          </p:nvSpPr>
          <p:spPr bwMode="auto">
            <a:xfrm flipH="1">
              <a:off x="4242649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2" name="Line 173"/>
            <p:cNvSpPr>
              <a:spLocks noChangeShapeType="1"/>
            </p:cNvSpPr>
            <p:nvPr/>
          </p:nvSpPr>
          <p:spPr bwMode="auto">
            <a:xfrm flipH="1">
              <a:off x="1360580" y="2962700"/>
              <a:ext cx="121778" cy="1651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5487058" y="2588231"/>
            <a:ext cx="2875052" cy="854253"/>
            <a:chOff x="1224798" y="2797563"/>
            <a:chExt cx="2875052" cy="854253"/>
          </a:xfrm>
        </p:grpSpPr>
        <p:sp>
          <p:nvSpPr>
            <p:cNvPr id="45" name="Line 176"/>
            <p:cNvSpPr>
              <a:spLocks noChangeShapeType="1"/>
            </p:cNvSpPr>
            <p:nvPr/>
          </p:nvSpPr>
          <p:spPr bwMode="auto">
            <a:xfrm>
              <a:off x="1224798" y="2797563"/>
              <a:ext cx="0" cy="71559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6" name="Line 177"/>
            <p:cNvSpPr>
              <a:spLocks noChangeShapeType="1"/>
            </p:cNvSpPr>
            <p:nvPr/>
          </p:nvSpPr>
          <p:spPr bwMode="auto">
            <a:xfrm>
              <a:off x="4099850" y="2797563"/>
              <a:ext cx="0" cy="71559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7" name="Line 178"/>
            <p:cNvSpPr>
              <a:spLocks noChangeShapeType="1"/>
            </p:cNvSpPr>
            <p:nvPr/>
          </p:nvSpPr>
          <p:spPr bwMode="auto">
            <a:xfrm>
              <a:off x="2895787" y="3458112"/>
              <a:ext cx="1188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8" name="Line 179"/>
            <p:cNvSpPr>
              <a:spLocks noChangeShapeType="1"/>
            </p:cNvSpPr>
            <p:nvPr/>
          </p:nvSpPr>
          <p:spPr bwMode="auto">
            <a:xfrm flipH="1">
              <a:off x="1229151" y="3458112"/>
              <a:ext cx="1188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9" name="Text Box 180"/>
            <p:cNvSpPr txBox="1">
              <a:spLocks noChangeArrowheads="1"/>
            </p:cNvSpPr>
            <p:nvPr/>
          </p:nvSpPr>
          <p:spPr bwMode="auto">
            <a:xfrm>
              <a:off x="2544188" y="3282484"/>
              <a:ext cx="32558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b="1" i="1" dirty="0"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l</a:t>
              </a:r>
            </a:p>
          </p:txBody>
        </p:sp>
      </p:grpSp>
      <p:sp>
        <p:nvSpPr>
          <p:cNvPr id="60" name="矩形 59"/>
          <p:cNvSpPr/>
          <p:nvPr/>
        </p:nvSpPr>
        <p:spPr bwMode="auto">
          <a:xfrm>
            <a:off x="395536" y="1658417"/>
            <a:ext cx="3816424" cy="1224136"/>
          </a:xfrm>
          <a:prstGeom prst="rect">
            <a:avLst/>
          </a:prstGeom>
          <a:solidFill>
            <a:schemeClr val="bg1">
              <a:alpha val="46000"/>
            </a:schemeClr>
          </a:solidFill>
          <a:ln w="9525" cap="flat" cmpd="sng" algn="ctr">
            <a:solidFill>
              <a:srgbClr val="3399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endParaRPr kumimoji="0" lang="zh-CN" alt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  <p:sp>
        <p:nvSpPr>
          <p:cNvPr id="61" name="Rectangle 17"/>
          <p:cNvSpPr>
            <a:spLocks noChangeArrowheads="1"/>
          </p:cNvSpPr>
          <p:nvPr/>
        </p:nvSpPr>
        <p:spPr bwMode="auto">
          <a:xfrm>
            <a:off x="395536" y="1700808"/>
            <a:ext cx="3024336" cy="461665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kumimoji="1" lang="en-US" altLang="zh-C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Think  about</a:t>
            </a:r>
            <a:endParaRPr kumimoji="1" lang="zh-CN" altLang="en-US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395536" y="2234481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动能跟哪些因素有关呢？</a:t>
            </a:r>
          </a:p>
        </p:txBody>
      </p:sp>
      <p:grpSp>
        <p:nvGrpSpPr>
          <p:cNvPr id="105" name="组合 104"/>
          <p:cNvGrpSpPr/>
          <p:nvPr/>
        </p:nvGrpSpPr>
        <p:grpSpPr>
          <a:xfrm>
            <a:off x="4978486" y="1700808"/>
            <a:ext cx="504056" cy="369332"/>
            <a:chOff x="716226" y="1910140"/>
            <a:chExt cx="504056" cy="369332"/>
          </a:xfrm>
        </p:grpSpPr>
        <p:cxnSp>
          <p:nvCxnSpPr>
            <p:cNvPr id="102" name="直接箭头连接符 101"/>
            <p:cNvCxnSpPr/>
            <p:nvPr/>
          </p:nvCxnSpPr>
          <p:spPr>
            <a:xfrm>
              <a:off x="755576" y="2276872"/>
              <a:ext cx="288032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Text Box 180"/>
            <p:cNvSpPr txBox="1">
              <a:spLocks noChangeArrowheads="1"/>
            </p:cNvSpPr>
            <p:nvPr/>
          </p:nvSpPr>
          <p:spPr bwMode="auto">
            <a:xfrm>
              <a:off x="716226" y="1910140"/>
              <a:ext cx="50405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b="1" i="1" dirty="0"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v</a:t>
              </a:r>
              <a:r>
                <a:rPr lang="en-US" altLang="zh-CN" b="1" baseline="-25000" dirty="0"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1</a:t>
              </a:r>
              <a:endParaRPr lang="en-US" altLang="zh-CN" b="1" i="1" baseline="-25000" dirty="0">
                <a:latin typeface="Times New Roman" pitchFamily="18" charset="0"/>
                <a:ea typeface="华文行楷" pitchFamily="2" charset="-122"/>
                <a:cs typeface="Times New Roman" pitchFamily="18" charset="0"/>
              </a:endParaRPr>
            </a:p>
          </p:txBody>
        </p:sp>
      </p:grpSp>
      <p:grpSp>
        <p:nvGrpSpPr>
          <p:cNvPr id="110" name="组合 109"/>
          <p:cNvGrpSpPr/>
          <p:nvPr/>
        </p:nvGrpSpPr>
        <p:grpSpPr>
          <a:xfrm>
            <a:off x="7754140" y="1705002"/>
            <a:ext cx="530022" cy="369332"/>
            <a:chOff x="755576" y="1907642"/>
            <a:chExt cx="530022" cy="369332"/>
          </a:xfrm>
        </p:grpSpPr>
        <p:cxnSp>
          <p:nvCxnSpPr>
            <p:cNvPr id="111" name="直接箭头连接符 110"/>
            <p:cNvCxnSpPr/>
            <p:nvPr/>
          </p:nvCxnSpPr>
          <p:spPr>
            <a:xfrm>
              <a:off x="755576" y="2276872"/>
              <a:ext cx="4680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" name="Text Box 180"/>
            <p:cNvSpPr txBox="1">
              <a:spLocks noChangeArrowheads="1"/>
            </p:cNvSpPr>
            <p:nvPr/>
          </p:nvSpPr>
          <p:spPr bwMode="auto">
            <a:xfrm>
              <a:off x="781542" y="1907642"/>
              <a:ext cx="50405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b="1" i="1" dirty="0"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v</a:t>
              </a:r>
              <a:r>
                <a:rPr lang="en-US" altLang="zh-CN" b="1" baseline="-25000" dirty="0"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2</a:t>
              </a:r>
              <a:endParaRPr lang="en-US" altLang="zh-CN" b="1" i="1" baseline="-25000" dirty="0">
                <a:latin typeface="Times New Roman" pitchFamily="18" charset="0"/>
                <a:ea typeface="华文行楷" pitchFamily="2" charset="-122"/>
                <a:cs typeface="Times New Roman" pitchFamily="18" charset="0"/>
              </a:endParaRPr>
            </a:p>
          </p:txBody>
        </p:sp>
      </p:grpSp>
      <p:grpSp>
        <p:nvGrpSpPr>
          <p:cNvPr id="116" name="组合 115"/>
          <p:cNvGrpSpPr/>
          <p:nvPr/>
        </p:nvGrpSpPr>
        <p:grpSpPr>
          <a:xfrm>
            <a:off x="4801812" y="2172206"/>
            <a:ext cx="1466828" cy="576064"/>
            <a:chOff x="539552" y="3645024"/>
            <a:chExt cx="1466828" cy="576064"/>
          </a:xfrm>
        </p:grpSpPr>
        <p:grpSp>
          <p:nvGrpSpPr>
            <p:cNvPr id="59" name="组合 58"/>
            <p:cNvGrpSpPr/>
            <p:nvPr/>
          </p:nvGrpSpPr>
          <p:grpSpPr>
            <a:xfrm>
              <a:off x="539552" y="3656495"/>
              <a:ext cx="1466828" cy="564593"/>
              <a:chOff x="3309021" y="2374945"/>
              <a:chExt cx="1466828" cy="564593"/>
            </a:xfrm>
          </p:grpSpPr>
          <p:grpSp>
            <p:nvGrpSpPr>
              <p:cNvPr id="55" name="组合 54"/>
              <p:cNvGrpSpPr>
                <a:grpSpLocks noChangeAspect="1"/>
              </p:cNvGrpSpPr>
              <p:nvPr/>
            </p:nvGrpSpPr>
            <p:grpSpPr>
              <a:xfrm>
                <a:off x="3309021" y="2374945"/>
                <a:ext cx="684000" cy="564593"/>
                <a:chOff x="3309021" y="2192061"/>
                <a:chExt cx="933628" cy="770640"/>
              </a:xfrm>
            </p:grpSpPr>
            <p:sp>
              <p:nvSpPr>
                <p:cNvPr id="14" name="Rectangle 145"/>
                <p:cNvSpPr>
                  <a:spLocks noChangeArrowheads="1"/>
                </p:cNvSpPr>
                <p:nvPr/>
              </p:nvSpPr>
              <p:spPr bwMode="auto">
                <a:xfrm>
                  <a:off x="3309021" y="2192061"/>
                  <a:ext cx="933628" cy="550457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prstDash val="sysDash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8" name="Oval 149"/>
                <p:cNvSpPr>
                  <a:spLocks noChangeArrowheads="1"/>
                </p:cNvSpPr>
                <p:nvPr/>
              </p:nvSpPr>
              <p:spPr bwMode="auto">
                <a:xfrm>
                  <a:off x="3390206" y="2742518"/>
                  <a:ext cx="162370" cy="220183"/>
                </a:xfrm>
                <a:prstGeom prst="ellipse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prstDash val="sysDash"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9" name="Oval 150"/>
                <p:cNvSpPr>
                  <a:spLocks noChangeArrowheads="1"/>
                </p:cNvSpPr>
                <p:nvPr/>
              </p:nvSpPr>
              <p:spPr bwMode="auto">
                <a:xfrm>
                  <a:off x="3958501" y="2742518"/>
                  <a:ext cx="162370" cy="220183"/>
                </a:xfrm>
                <a:prstGeom prst="ellipse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prstDash val="sysDash"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56" name="组合 55"/>
              <p:cNvGrpSpPr/>
              <p:nvPr/>
            </p:nvGrpSpPr>
            <p:grpSpPr>
              <a:xfrm>
                <a:off x="3989123" y="2408365"/>
                <a:ext cx="786726" cy="369332"/>
                <a:chOff x="3989123" y="2408365"/>
                <a:chExt cx="786726" cy="369332"/>
              </a:xfrm>
            </p:grpSpPr>
            <p:sp>
              <p:nvSpPr>
                <p:cNvPr id="44" name="Line 175"/>
                <p:cNvSpPr>
                  <a:spLocks noChangeShapeType="1"/>
                </p:cNvSpPr>
                <p:nvPr/>
              </p:nvSpPr>
              <p:spPr bwMode="auto">
                <a:xfrm>
                  <a:off x="3989123" y="2593758"/>
                  <a:ext cx="540000" cy="0"/>
                </a:xfrm>
                <a:prstGeom prst="line">
                  <a:avLst/>
                </a:prstGeom>
                <a:noFill/>
                <a:ln w="31750">
                  <a:solidFill>
                    <a:srgbClr val="0000FF"/>
                  </a:solidFill>
                  <a:prstDash val="sysDash"/>
                  <a:round/>
                  <a:headEnd/>
                  <a:tailEnd type="arrow" w="med" len="med"/>
                </a:ln>
                <a:effectLst/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51" name="Text Box 182"/>
                <p:cNvSpPr txBox="1">
                  <a:spLocks noChangeArrowheads="1"/>
                </p:cNvSpPr>
                <p:nvPr/>
              </p:nvSpPr>
              <p:spPr bwMode="auto">
                <a:xfrm>
                  <a:off x="4450263" y="2408365"/>
                  <a:ext cx="325586" cy="369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zh-CN" b="1" i="1" dirty="0">
                      <a:solidFill>
                        <a:srgbClr val="0000FF"/>
                      </a:solidFill>
                      <a:latin typeface="Times New Roman" pitchFamily="18" charset="0"/>
                      <a:ea typeface="华文行楷" pitchFamily="2" charset="-122"/>
                      <a:cs typeface="Times New Roman" pitchFamily="18" charset="0"/>
                    </a:rPr>
                    <a:t>F</a:t>
                  </a:r>
                </a:p>
              </p:txBody>
            </p:sp>
          </p:grpSp>
        </p:grpSp>
        <p:sp>
          <p:nvSpPr>
            <p:cNvPr id="114" name="Text Box 180"/>
            <p:cNvSpPr txBox="1">
              <a:spLocks noChangeArrowheads="1"/>
            </p:cNvSpPr>
            <p:nvPr/>
          </p:nvSpPr>
          <p:spPr bwMode="auto">
            <a:xfrm>
              <a:off x="683568" y="3645024"/>
              <a:ext cx="50405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b="1" i="1" dirty="0"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m</a:t>
              </a:r>
              <a:endParaRPr lang="en-US" altLang="zh-CN" b="1" i="1" baseline="-25000" dirty="0">
                <a:latin typeface="Times New Roman" pitchFamily="18" charset="0"/>
                <a:ea typeface="华文行楷" pitchFamily="2" charset="-122"/>
                <a:cs typeface="Times New Roman" pitchFamily="18" charset="0"/>
              </a:endParaRPr>
            </a:p>
          </p:txBody>
        </p:sp>
      </p:grpSp>
      <p:grpSp>
        <p:nvGrpSpPr>
          <p:cNvPr id="117" name="组合 116"/>
          <p:cNvGrpSpPr/>
          <p:nvPr/>
        </p:nvGrpSpPr>
        <p:grpSpPr>
          <a:xfrm>
            <a:off x="4810989" y="2178898"/>
            <a:ext cx="1470031" cy="567194"/>
            <a:chOff x="548729" y="2388230"/>
            <a:chExt cx="1470031" cy="567194"/>
          </a:xfrm>
        </p:grpSpPr>
        <p:grpSp>
          <p:nvGrpSpPr>
            <p:cNvPr id="63" name="组合 62"/>
            <p:cNvGrpSpPr/>
            <p:nvPr/>
          </p:nvGrpSpPr>
          <p:grpSpPr>
            <a:xfrm>
              <a:off x="548729" y="2390831"/>
              <a:ext cx="1470031" cy="564593"/>
              <a:chOff x="548729" y="2390831"/>
              <a:chExt cx="1470031" cy="564593"/>
            </a:xfrm>
          </p:grpSpPr>
          <p:grpSp>
            <p:nvGrpSpPr>
              <p:cNvPr id="53" name="组合 52"/>
              <p:cNvGrpSpPr>
                <a:grpSpLocks noChangeAspect="1"/>
              </p:cNvGrpSpPr>
              <p:nvPr/>
            </p:nvGrpSpPr>
            <p:grpSpPr>
              <a:xfrm>
                <a:off x="548729" y="2390831"/>
                <a:ext cx="684000" cy="564593"/>
                <a:chOff x="548729" y="2192061"/>
                <a:chExt cx="933628" cy="770640"/>
              </a:xfrm>
            </p:grpSpPr>
            <p:sp>
              <p:nvSpPr>
                <p:cNvPr id="15" name="Rectangle 146"/>
                <p:cNvSpPr>
                  <a:spLocks noChangeArrowheads="1"/>
                </p:cNvSpPr>
                <p:nvPr/>
              </p:nvSpPr>
              <p:spPr bwMode="auto">
                <a:xfrm>
                  <a:off x="548729" y="2192061"/>
                  <a:ext cx="933628" cy="550457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6" name="Oval 147"/>
                <p:cNvSpPr>
                  <a:spLocks noChangeArrowheads="1"/>
                </p:cNvSpPr>
                <p:nvPr/>
              </p:nvSpPr>
              <p:spPr bwMode="auto">
                <a:xfrm>
                  <a:off x="629914" y="2742518"/>
                  <a:ext cx="162370" cy="220183"/>
                </a:xfrm>
                <a:prstGeom prst="ellipse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7" name="Oval 148"/>
                <p:cNvSpPr>
                  <a:spLocks noChangeArrowheads="1"/>
                </p:cNvSpPr>
                <p:nvPr/>
              </p:nvSpPr>
              <p:spPr bwMode="auto">
                <a:xfrm>
                  <a:off x="1220023" y="2742519"/>
                  <a:ext cx="162369" cy="220182"/>
                </a:xfrm>
                <a:prstGeom prst="ellipse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54" name="组合 53"/>
              <p:cNvGrpSpPr/>
              <p:nvPr/>
            </p:nvGrpSpPr>
            <p:grpSpPr>
              <a:xfrm>
                <a:off x="1233344" y="2414464"/>
                <a:ext cx="785416" cy="369332"/>
                <a:chOff x="1233344" y="2414464"/>
                <a:chExt cx="785416" cy="369332"/>
              </a:xfrm>
            </p:grpSpPr>
            <p:sp>
              <p:nvSpPr>
                <p:cNvPr id="43" name="Line 174"/>
                <p:cNvSpPr>
                  <a:spLocks noChangeShapeType="1"/>
                </p:cNvSpPr>
                <p:nvPr/>
              </p:nvSpPr>
              <p:spPr bwMode="auto">
                <a:xfrm>
                  <a:off x="1233344" y="2595384"/>
                  <a:ext cx="540000" cy="0"/>
                </a:xfrm>
                <a:prstGeom prst="line">
                  <a:avLst/>
                </a:prstGeom>
                <a:noFill/>
                <a:ln w="31750">
                  <a:solidFill>
                    <a:srgbClr val="0000FF"/>
                  </a:solidFill>
                  <a:round/>
                  <a:headEnd/>
                  <a:tailEnd type="arrow" w="med" len="med"/>
                </a:ln>
                <a:effectLst/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50" name="Text Box 181"/>
                <p:cNvSpPr txBox="1">
                  <a:spLocks noChangeArrowheads="1"/>
                </p:cNvSpPr>
                <p:nvPr/>
              </p:nvSpPr>
              <p:spPr bwMode="auto">
                <a:xfrm>
                  <a:off x="1694020" y="2414464"/>
                  <a:ext cx="324740" cy="369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zh-CN" b="1" i="1" dirty="0">
                      <a:solidFill>
                        <a:srgbClr val="0000FF"/>
                      </a:solidFill>
                      <a:latin typeface="Times New Roman" pitchFamily="18" charset="0"/>
                      <a:ea typeface="华文行楷" pitchFamily="2" charset="-122"/>
                      <a:cs typeface="Times New Roman" pitchFamily="18" charset="0"/>
                    </a:rPr>
                    <a:t>F</a:t>
                  </a:r>
                </a:p>
              </p:txBody>
            </p:sp>
          </p:grpSp>
        </p:grpSp>
        <p:sp>
          <p:nvSpPr>
            <p:cNvPr id="115" name="Text Box 180"/>
            <p:cNvSpPr txBox="1">
              <a:spLocks noChangeArrowheads="1"/>
            </p:cNvSpPr>
            <p:nvPr/>
          </p:nvSpPr>
          <p:spPr bwMode="auto">
            <a:xfrm>
              <a:off x="698648" y="2388230"/>
              <a:ext cx="50405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b="1" i="1" dirty="0"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m</a:t>
              </a:r>
              <a:endParaRPr lang="en-US" altLang="zh-CN" b="1" i="1" baseline="-25000" dirty="0">
                <a:latin typeface="Times New Roman" pitchFamily="18" charset="0"/>
                <a:ea typeface="华文行楷" pitchFamily="2" charset="-122"/>
                <a:cs typeface="Times New Roman" pitchFamily="18" charset="0"/>
              </a:endParaRPr>
            </a:p>
          </p:txBody>
        </p:sp>
      </p:grpSp>
      <p:graphicFrame>
        <p:nvGraphicFramePr>
          <p:cNvPr id="5836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8976621"/>
              </p:ext>
            </p:extLst>
          </p:nvPr>
        </p:nvGraphicFramePr>
        <p:xfrm>
          <a:off x="467544" y="3284984"/>
          <a:ext cx="936625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21" name="公式" r:id="rId4" imgW="495000" imgH="177480" progId="Equation.3">
                  <p:embed/>
                </p:oleObj>
              </mc:Choice>
              <mc:Fallback>
                <p:oleObj name="公式" r:id="rId4" imgW="495000" imgH="17748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3284984"/>
                        <a:ext cx="936625" cy="338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6588103"/>
              </p:ext>
            </p:extLst>
          </p:nvPr>
        </p:nvGraphicFramePr>
        <p:xfrm>
          <a:off x="457200" y="3803857"/>
          <a:ext cx="960438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22" name="公式" r:id="rId6" imgW="507960" imgH="164880" progId="Equation.3">
                  <p:embed/>
                </p:oleObj>
              </mc:Choice>
              <mc:Fallback>
                <p:oleObj name="公式" r:id="rId6" imgW="507960" imgH="1648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803857"/>
                        <a:ext cx="960438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3386767"/>
              </p:ext>
            </p:extLst>
          </p:nvPr>
        </p:nvGraphicFramePr>
        <p:xfrm>
          <a:off x="1641475" y="4098801"/>
          <a:ext cx="1489075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23" name="Equation" r:id="rId8" imgW="787320" imgH="241200" progId="Equation.DSMT4">
                  <p:embed/>
                </p:oleObj>
              </mc:Choice>
              <mc:Fallback>
                <p:oleObj name="Equation" r:id="rId8" imgW="787320" imgH="241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1475" y="4098801"/>
                        <a:ext cx="1489075" cy="458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9" name="右大括号 118"/>
          <p:cNvSpPr/>
          <p:nvPr/>
        </p:nvSpPr>
        <p:spPr>
          <a:xfrm>
            <a:off x="1453884" y="3356992"/>
            <a:ext cx="108000" cy="684000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0" name="燕尾形箭头 119"/>
          <p:cNvSpPr/>
          <p:nvPr/>
        </p:nvSpPr>
        <p:spPr>
          <a:xfrm>
            <a:off x="1630558" y="3594788"/>
            <a:ext cx="288000" cy="216000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583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2514849"/>
              </p:ext>
            </p:extLst>
          </p:nvPr>
        </p:nvGraphicFramePr>
        <p:xfrm>
          <a:off x="1973491" y="3556207"/>
          <a:ext cx="1081088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24" name="公式" r:id="rId10" imgW="571320" imgH="177480" progId="Equation.3">
                  <p:embed/>
                </p:oleObj>
              </mc:Choice>
              <mc:Fallback>
                <p:oleObj name="公式" r:id="rId10" imgW="571320" imgH="177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3491" y="3556207"/>
                        <a:ext cx="1081088" cy="338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" name="右大括号 121"/>
          <p:cNvSpPr/>
          <p:nvPr/>
        </p:nvSpPr>
        <p:spPr>
          <a:xfrm>
            <a:off x="3182108" y="3681104"/>
            <a:ext cx="108000" cy="684000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3" name="燕尾形箭头 122"/>
          <p:cNvSpPr/>
          <p:nvPr/>
        </p:nvSpPr>
        <p:spPr>
          <a:xfrm>
            <a:off x="3347896" y="3918900"/>
            <a:ext cx="288000" cy="216000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583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3981639"/>
              </p:ext>
            </p:extLst>
          </p:nvPr>
        </p:nvGraphicFramePr>
        <p:xfrm>
          <a:off x="3713163" y="3632076"/>
          <a:ext cx="1681162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25" name="Equation" r:id="rId12" imgW="888840" imgH="419040" progId="Equation.DSMT4">
                  <p:embed/>
                </p:oleObj>
              </mc:Choice>
              <mc:Fallback>
                <p:oleObj name="Equation" r:id="rId12" imgW="888840" imgH="4190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3163" y="3632076"/>
                        <a:ext cx="1681162" cy="796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4" name="燕尾形箭头 123"/>
          <p:cNvSpPr/>
          <p:nvPr/>
        </p:nvSpPr>
        <p:spPr>
          <a:xfrm>
            <a:off x="5464970" y="3914435"/>
            <a:ext cx="288000" cy="216000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5902332"/>
              </p:ext>
            </p:extLst>
          </p:nvPr>
        </p:nvGraphicFramePr>
        <p:xfrm>
          <a:off x="5845175" y="3652714"/>
          <a:ext cx="2232025" cy="747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26" name="Equation" r:id="rId14" imgW="1180800" imgH="393480" progId="Equation.DSMT4">
                  <p:embed/>
                </p:oleObj>
              </mc:Choice>
              <mc:Fallback>
                <p:oleObj name="Equation" r:id="rId14" imgW="118080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5175" y="3652714"/>
                        <a:ext cx="2232025" cy="747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6" name="椭圆 125"/>
          <p:cNvSpPr/>
          <p:nvPr/>
        </p:nvSpPr>
        <p:spPr>
          <a:xfrm>
            <a:off x="6344492" y="3645024"/>
            <a:ext cx="792000" cy="792088"/>
          </a:xfrm>
          <a:prstGeom prst="ellipse">
            <a:avLst/>
          </a:prstGeom>
          <a:noFill/>
          <a:ln w="12700">
            <a:solidFill>
              <a:schemeClr val="accent5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7" name="椭圆 126"/>
          <p:cNvSpPr/>
          <p:nvPr/>
        </p:nvSpPr>
        <p:spPr>
          <a:xfrm>
            <a:off x="7294026" y="3612366"/>
            <a:ext cx="792000" cy="828000"/>
          </a:xfrm>
          <a:prstGeom prst="ellipse">
            <a:avLst/>
          </a:prstGeom>
          <a:noFill/>
          <a:ln w="12700">
            <a:solidFill>
              <a:schemeClr val="accent5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1" name="Rectangle 2"/>
          <p:cNvSpPr txBox="1">
            <a:spLocks noRot="1" noChangeArrowheads="1"/>
          </p:cNvSpPr>
          <p:nvPr/>
        </p:nvSpPr>
        <p:spPr>
          <a:xfrm>
            <a:off x="289918" y="622429"/>
            <a:ext cx="4498106" cy="646331"/>
          </a:xfrm>
          <a:prstGeom prst="rect">
            <a:avLst/>
          </a:prstGeom>
          <a:ln w="9525" cap="flat" cmpd="sng" algn="ctr">
            <a:solidFill>
              <a:schemeClr val="accent6">
                <a:shade val="95000"/>
                <a:satMod val="105000"/>
              </a:schemeClr>
            </a:solidFill>
            <a:prstDash val="solid"/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6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动能 </a:t>
            </a:r>
            <a:r>
              <a:rPr kumimoji="0" lang="en-US" altLang="zh-CN" sz="36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(Kinetic Energy)  </a:t>
            </a:r>
            <a:endParaRPr kumimoji="0" lang="zh-CN" altLang="en-US" sz="3600" b="1" i="0" u="none" strike="noStrike" kern="1200" cap="none" spc="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uLnTx/>
              <a:uFillTx/>
              <a:latin typeface="Times New Roman" pitchFamily="18" charset="0"/>
              <a:ea typeface="黑体" pitchFamily="49" charset="-122"/>
              <a:cs typeface="Times New Roman" pitchFamily="18" charset="0"/>
              <a:sym typeface="宋体" pitchFamily="2" charset="-122"/>
            </a:endParaRPr>
          </a:p>
        </p:txBody>
      </p:sp>
      <p:sp>
        <p:nvSpPr>
          <p:cNvPr id="132" name="Rectangle 3"/>
          <p:cNvSpPr txBox="1">
            <a:spLocks noRot="1" noChangeArrowheads="1"/>
          </p:cNvSpPr>
          <p:nvPr/>
        </p:nvSpPr>
        <p:spPr>
          <a:xfrm>
            <a:off x="284178" y="4869160"/>
            <a:ext cx="1911558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表达式：</a:t>
            </a:r>
            <a:endParaRPr lang="en-US" altLang="zh-CN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2812606"/>
              </p:ext>
            </p:extLst>
          </p:nvPr>
        </p:nvGraphicFramePr>
        <p:xfrm>
          <a:off x="2219325" y="4808538"/>
          <a:ext cx="1344613" cy="747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27" name="Equation" r:id="rId16" imgW="711000" imgH="393480" progId="Equation.DSMT4">
                  <p:embed/>
                </p:oleObj>
              </mc:Choice>
              <mc:Fallback>
                <p:oleObj name="Equation" r:id="rId16" imgW="71100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9325" y="4808538"/>
                        <a:ext cx="1344613" cy="747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4" name="矩形 133"/>
          <p:cNvSpPr/>
          <p:nvPr/>
        </p:nvSpPr>
        <p:spPr>
          <a:xfrm>
            <a:off x="2196325" y="4842549"/>
            <a:ext cx="1368000" cy="684000"/>
          </a:xfrm>
          <a:prstGeom prst="rect">
            <a:avLst/>
          </a:prstGeom>
          <a:noFill/>
          <a:ln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35" name="组合 134"/>
          <p:cNvGrpSpPr/>
          <p:nvPr/>
        </p:nvGrpSpPr>
        <p:grpSpPr>
          <a:xfrm>
            <a:off x="5220072" y="1124744"/>
            <a:ext cx="936000" cy="612000"/>
            <a:chOff x="3290936" y="2442660"/>
            <a:chExt cx="936000" cy="612000"/>
          </a:xfrm>
        </p:grpSpPr>
        <p:sp>
          <p:nvSpPr>
            <p:cNvPr id="136" name="云形标注 135"/>
            <p:cNvSpPr/>
            <p:nvPr/>
          </p:nvSpPr>
          <p:spPr>
            <a:xfrm>
              <a:off x="3290936" y="2442660"/>
              <a:ext cx="936000" cy="612000"/>
            </a:xfrm>
            <a:prstGeom prst="cloudCallout">
              <a:avLst>
                <a:gd name="adj1" fmla="val -85843"/>
                <a:gd name="adj2" fmla="val -45749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137" name="矩形 136"/>
            <p:cNvSpPr/>
            <p:nvPr/>
          </p:nvSpPr>
          <p:spPr>
            <a:xfrm>
              <a:off x="3341172" y="2467494"/>
              <a:ext cx="848309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2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scalar</a:t>
              </a:r>
              <a:endParaRPr lang="zh-CN" alt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</p:grpSp>
      <p:sp>
        <p:nvSpPr>
          <p:cNvPr id="138" name="矩形 137"/>
          <p:cNvSpPr>
            <a:spLocks noChangeArrowheads="1"/>
          </p:cNvSpPr>
          <p:nvPr/>
        </p:nvSpPr>
        <p:spPr bwMode="auto">
          <a:xfrm>
            <a:off x="6458917" y="332656"/>
            <a:ext cx="1641475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CN" altLang="en-US" sz="6000" b="1" dirty="0">
                <a:solidFill>
                  <a:srgbClr val="7030A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00B05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FFC000"/>
                </a:solidFill>
                <a:latin typeface="Times New Roman" pitchFamily="18" charset="0"/>
                <a:ea typeface="黑体" pitchFamily="49" charset="-122"/>
              </a:rPr>
              <a:t>*</a:t>
            </a:r>
          </a:p>
        </p:txBody>
      </p:sp>
      <p:sp>
        <p:nvSpPr>
          <p:cNvPr id="139" name="Rectangle 3"/>
          <p:cNvSpPr txBox="1">
            <a:spLocks noRot="1" noChangeArrowheads="1"/>
          </p:cNvSpPr>
          <p:nvPr/>
        </p:nvSpPr>
        <p:spPr>
          <a:xfrm>
            <a:off x="275460" y="5517232"/>
            <a:ext cx="3288428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SI </a:t>
            </a: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单位：</a:t>
            </a:r>
            <a:r>
              <a:rPr lang="en-US" altLang="zh-CN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joule</a:t>
            </a:r>
            <a:r>
              <a:rPr lang="en-US" altLang="zh-CN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zh-CN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altLang="zh-CN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grpSp>
        <p:nvGrpSpPr>
          <p:cNvPr id="140" name="组合 139"/>
          <p:cNvGrpSpPr/>
          <p:nvPr/>
        </p:nvGrpSpPr>
        <p:grpSpPr>
          <a:xfrm>
            <a:off x="1259632" y="6098426"/>
            <a:ext cx="3384376" cy="642942"/>
            <a:chOff x="859908" y="6098426"/>
            <a:chExt cx="3384376" cy="642942"/>
          </a:xfrm>
        </p:grpSpPr>
        <p:sp>
          <p:nvSpPr>
            <p:cNvPr id="141" name="Rectangle 3"/>
            <p:cNvSpPr txBox="1">
              <a:spLocks noRot="1" noChangeArrowheads="1"/>
            </p:cNvSpPr>
            <p:nvPr/>
          </p:nvSpPr>
          <p:spPr>
            <a:xfrm>
              <a:off x="859908" y="6098426"/>
              <a:ext cx="3384376" cy="642942"/>
            </a:xfrm>
            <a:prstGeom prst="rect">
              <a:avLst/>
            </a:prstGeom>
            <a:noFill/>
          </p:spPr>
          <p:txBody>
            <a:bodyPr>
              <a:noAutofit/>
            </a:bodyPr>
            <a:lstStyle/>
            <a:p>
              <a:pPr lvl="0">
                <a:lnSpc>
                  <a:spcPct val="125000"/>
                </a:lnSpc>
                <a:spcBef>
                  <a:spcPct val="20000"/>
                </a:spcBef>
                <a:defRPr/>
              </a:pPr>
              <a:r>
                <a:rPr lang="en-US" altLang="zh-CN" sz="2400" b="1" dirty="0">
                  <a:latin typeface="Times New Roman" pitchFamily="18" charset="0"/>
                  <a:cs typeface="Times New Roman" pitchFamily="18" charset="0"/>
                </a:rPr>
                <a:t>1 J = 1 kg·m</a:t>
              </a:r>
              <a:r>
                <a:rPr lang="en-US" altLang="zh-CN" sz="2400" b="1" baseline="30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altLang="zh-CN" sz="2400" b="1" dirty="0">
                  <a:latin typeface="Times New Roman" pitchFamily="18" charset="0"/>
                  <a:cs typeface="Times New Roman" pitchFamily="18" charset="0"/>
                </a:rPr>
                <a:t>/s</a:t>
              </a:r>
              <a:r>
                <a:rPr lang="en-US" altLang="zh-CN" sz="2400" b="1" baseline="30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altLang="zh-CN" sz="2400" b="1" dirty="0">
                  <a:latin typeface="Times New Roman" pitchFamily="18" charset="0"/>
                  <a:cs typeface="Times New Roman" pitchFamily="18" charset="0"/>
                </a:rPr>
                <a:t> = 1 </a:t>
              </a:r>
              <a:r>
                <a:rPr lang="en-US" altLang="zh-CN" sz="2400" b="1" dirty="0" err="1">
                  <a:latin typeface="Times New Roman" pitchFamily="18" charset="0"/>
                  <a:cs typeface="Times New Roman" pitchFamily="18" charset="0"/>
                </a:rPr>
                <a:t>N·m</a:t>
              </a:r>
              <a:r>
                <a:rPr lang="en-US" altLang="zh-CN" sz="2400" b="1" dirty="0"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  <p:sp>
          <p:nvSpPr>
            <p:cNvPr id="142" name="矩形 141"/>
            <p:cNvSpPr/>
            <p:nvPr/>
          </p:nvSpPr>
          <p:spPr>
            <a:xfrm>
              <a:off x="921364" y="6180384"/>
              <a:ext cx="3250912" cy="432000"/>
            </a:xfrm>
            <a:prstGeom prst="rect">
              <a:avLst/>
            </a:prstGeom>
            <a:noFill/>
            <a:ln w="19050">
              <a:solidFill>
                <a:srgbClr val="0070C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43" name="Text Box 2"/>
          <p:cNvSpPr txBox="1">
            <a:spLocks noChangeArrowheads="1"/>
          </p:cNvSpPr>
          <p:nvPr/>
        </p:nvSpPr>
        <p:spPr bwMode="auto">
          <a:xfrm>
            <a:off x="6156176" y="5157192"/>
            <a:ext cx="2987824" cy="54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cs typeface="Times New Roman" pitchFamily="18" charset="0"/>
              </a:rPr>
              <a:t> 状态量</a:t>
            </a:r>
          </a:p>
        </p:txBody>
      </p:sp>
      <p:sp>
        <p:nvSpPr>
          <p:cNvPr id="144" name="Text Box 2"/>
          <p:cNvSpPr txBox="1">
            <a:spLocks noChangeArrowheads="1"/>
          </p:cNvSpPr>
          <p:nvPr/>
        </p:nvSpPr>
        <p:spPr bwMode="auto">
          <a:xfrm>
            <a:off x="6156176" y="5845797"/>
            <a:ext cx="2074552" cy="609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cs typeface="Times New Roman" pitchFamily="18" charset="0"/>
              </a:rPr>
              <a:t> 相对性</a:t>
            </a:r>
          </a:p>
        </p:txBody>
      </p:sp>
      <p:cxnSp>
        <p:nvCxnSpPr>
          <p:cNvPr id="145" name="直接连接符 144"/>
          <p:cNvCxnSpPr/>
          <p:nvPr/>
        </p:nvCxnSpPr>
        <p:spPr>
          <a:xfrm rot="5400000">
            <a:off x="4985342" y="5858566"/>
            <a:ext cx="1620000" cy="1588"/>
          </a:xfrm>
          <a:prstGeom prst="line">
            <a:avLst/>
          </a:prstGeom>
          <a:ln w="12700">
            <a:solidFill>
              <a:srgbClr val="7030A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837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3724895"/>
              </p:ext>
            </p:extLst>
          </p:nvPr>
        </p:nvGraphicFramePr>
        <p:xfrm>
          <a:off x="6165412" y="4434053"/>
          <a:ext cx="132080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28" name="Equation" r:id="rId18" imgW="698400" imgH="228600" progId="Equation.DSMT4">
                  <p:embed/>
                </p:oleObj>
              </mc:Choice>
              <mc:Fallback>
                <p:oleObj name="Equation" r:id="rId18" imgW="698400" imgH="228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5412" y="4434053"/>
                        <a:ext cx="1320800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6" name="组合 95"/>
          <p:cNvGrpSpPr/>
          <p:nvPr/>
        </p:nvGrpSpPr>
        <p:grpSpPr>
          <a:xfrm>
            <a:off x="3786182" y="5286388"/>
            <a:ext cx="1281120" cy="540000"/>
            <a:chOff x="3786182" y="5286388"/>
            <a:chExt cx="1281120" cy="540000"/>
          </a:xfrm>
        </p:grpSpPr>
        <p:sp>
          <p:nvSpPr>
            <p:cNvPr id="93" name="云形标注 92"/>
            <p:cNvSpPr/>
            <p:nvPr/>
          </p:nvSpPr>
          <p:spPr>
            <a:xfrm>
              <a:off x="3786182" y="5286388"/>
              <a:ext cx="1224000" cy="540000"/>
            </a:xfrm>
            <a:prstGeom prst="cloudCallout">
              <a:avLst>
                <a:gd name="adj1" fmla="val -77839"/>
                <a:gd name="adj2" fmla="val -47765"/>
              </a:avLst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3852856" y="5342176"/>
              <a:ext cx="12144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 dirty="0">
                  <a:latin typeface="楷体" pitchFamily="49" charset="-122"/>
                  <a:ea typeface="楷体" pitchFamily="49" charset="-122"/>
                </a:rPr>
                <a:t>瞬时速度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2.22222E-6 L 0.31458 -0.00139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729" y="-69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58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500"/>
                            </p:stCondLst>
                            <p:childTnLst>
                              <p:par>
                                <p:cTn id="1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500"/>
                                        <p:tgtEl>
                                          <p:spTgt spid="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500"/>
                                        <p:tgtEl>
                                          <p:spTgt spid="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5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61" grpId="0"/>
      <p:bldP spid="119" grpId="0" animBg="1"/>
      <p:bldP spid="120" grpId="0" animBg="1"/>
      <p:bldP spid="122" grpId="0" animBg="1"/>
      <p:bldP spid="123" grpId="0" animBg="1"/>
      <p:bldP spid="124" grpId="0" animBg="1"/>
      <p:bldP spid="126" grpId="0" animBg="1"/>
      <p:bldP spid="127" grpId="0" animBg="1"/>
      <p:bldP spid="131" grpId="0" animBg="1"/>
      <p:bldP spid="132" grpId="0"/>
      <p:bldP spid="134" grpId="0" animBg="1"/>
      <p:bldP spid="138" grpId="0"/>
      <p:bldP spid="1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89918" y="622429"/>
            <a:ext cx="7211040" cy="646331"/>
          </a:xfr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indent="-34290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zh-CN" alt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动能定理 </a:t>
            </a:r>
            <a:r>
              <a:rPr lang="en-US" altLang="zh-CN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(Work-Energy Theorem)</a:t>
            </a:r>
            <a:endParaRPr lang="zh-CN" altLang="en-US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ea typeface="黑体" pitchFamily="49" charset="-122"/>
              <a:cs typeface="Times New Roman" pitchFamily="18" charset="0"/>
              <a:sym typeface="宋体" pitchFamily="2" charset="-122"/>
            </a:endParaRPr>
          </a:p>
        </p:txBody>
      </p:sp>
      <p:grpSp>
        <p:nvGrpSpPr>
          <p:cNvPr id="2" name="组合 91"/>
          <p:cNvGrpSpPr/>
          <p:nvPr/>
        </p:nvGrpSpPr>
        <p:grpSpPr>
          <a:xfrm>
            <a:off x="1460576" y="1628230"/>
            <a:ext cx="972000" cy="612000"/>
            <a:chOff x="3269164" y="2410002"/>
            <a:chExt cx="972000" cy="612000"/>
          </a:xfrm>
        </p:grpSpPr>
        <p:sp>
          <p:nvSpPr>
            <p:cNvPr id="93" name="云形标注 92"/>
            <p:cNvSpPr/>
            <p:nvPr/>
          </p:nvSpPr>
          <p:spPr>
            <a:xfrm>
              <a:off x="3269164" y="2410002"/>
              <a:ext cx="972000" cy="612000"/>
            </a:xfrm>
            <a:prstGeom prst="cloudCallout">
              <a:avLst>
                <a:gd name="adj1" fmla="val 65132"/>
                <a:gd name="adj2" fmla="val 37850"/>
              </a:avLst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94" name="矩形 93"/>
            <p:cNvSpPr/>
            <p:nvPr/>
          </p:nvSpPr>
          <p:spPr>
            <a:xfrm>
              <a:off x="3341172" y="2467494"/>
              <a:ext cx="800219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zh-CN" altLang="en-US" sz="2400" b="1" dirty="0">
                  <a:ln w="10541" cmpd="sng">
                    <a:solidFill>
                      <a:srgbClr val="7D7D7D">
                        <a:tint val="100000"/>
                        <a:shade val="100000"/>
                        <a:satMod val="110000"/>
                      </a:srgbClr>
                    </a:solidFill>
                    <a:prstDash val="solid"/>
                  </a:ln>
                  <a:gradFill>
                    <a:gsLst>
                      <a:gs pos="0">
                        <a:srgbClr val="FFFFFF">
                          <a:tint val="40000"/>
                          <a:satMod val="250000"/>
                        </a:srgbClr>
                      </a:gs>
                      <a:gs pos="9000">
                        <a:srgbClr val="FFFFFF">
                          <a:tint val="52000"/>
                          <a:satMod val="300000"/>
                        </a:srgbClr>
                      </a:gs>
                      <a:gs pos="50000">
                        <a:srgbClr val="FFFFFF">
                          <a:shade val="20000"/>
                          <a:satMod val="300000"/>
                        </a:srgbClr>
                      </a:gs>
                      <a:gs pos="79000">
                        <a:srgbClr val="FFFFFF">
                          <a:tint val="52000"/>
                          <a:satMod val="300000"/>
                        </a:srgbClr>
                      </a:gs>
                      <a:gs pos="100000">
                        <a:srgbClr val="FFFFFF">
                          <a:tint val="40000"/>
                          <a:satMod val="250000"/>
                        </a:srgbClr>
                      </a:gs>
                    </a:gsLst>
                    <a:lin ang="5400000"/>
                  </a:gradFill>
                  <a:latin typeface="楷体" pitchFamily="49" charset="-122"/>
                  <a:ea typeface="楷体" pitchFamily="49" charset="-122"/>
                </a:rPr>
                <a:t>总功</a:t>
              </a:r>
            </a:p>
          </p:txBody>
        </p:sp>
      </p:grpSp>
      <p:sp>
        <p:nvSpPr>
          <p:cNvPr id="110" name="矩形 109"/>
          <p:cNvSpPr>
            <a:spLocks noChangeArrowheads="1"/>
          </p:cNvSpPr>
          <p:nvPr/>
        </p:nvSpPr>
        <p:spPr bwMode="auto">
          <a:xfrm>
            <a:off x="7645433" y="214290"/>
            <a:ext cx="1641475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CN" altLang="en-US" sz="6000" b="1" dirty="0">
                <a:solidFill>
                  <a:srgbClr val="7030A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00B05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FFC000"/>
                </a:solidFill>
                <a:latin typeface="Times New Roman" pitchFamily="18" charset="0"/>
                <a:ea typeface="黑体" pitchFamily="49" charset="-122"/>
              </a:rPr>
              <a:t>*</a:t>
            </a:r>
          </a:p>
        </p:txBody>
      </p:sp>
      <p:graphicFrame>
        <p:nvGraphicFramePr>
          <p:cNvPr id="56338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1430743"/>
              </p:ext>
            </p:extLst>
          </p:nvPr>
        </p:nvGraphicFramePr>
        <p:xfrm>
          <a:off x="2624430" y="1947142"/>
          <a:ext cx="259397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52" name="Equation" r:id="rId4" imgW="1371600" imgH="228600" progId="Equation.DSMT4">
                  <p:embed/>
                </p:oleObj>
              </mc:Choice>
              <mc:Fallback>
                <p:oleObj name="Equation" r:id="rId4" imgW="1371600" imgH="2286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4430" y="1947142"/>
                        <a:ext cx="2593975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0" name="矩形 119"/>
          <p:cNvSpPr/>
          <p:nvPr/>
        </p:nvSpPr>
        <p:spPr>
          <a:xfrm>
            <a:off x="2559438" y="1902098"/>
            <a:ext cx="2732642" cy="504000"/>
          </a:xfrm>
          <a:prstGeom prst="rect">
            <a:avLst/>
          </a:prstGeom>
          <a:noFill/>
          <a:ln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3" name="组合 123"/>
          <p:cNvGrpSpPr/>
          <p:nvPr/>
        </p:nvGrpSpPr>
        <p:grpSpPr>
          <a:xfrm>
            <a:off x="2761927" y="2636342"/>
            <a:ext cx="1118337" cy="612000"/>
            <a:chOff x="3187283" y="2410002"/>
            <a:chExt cx="1118337" cy="612000"/>
          </a:xfrm>
        </p:grpSpPr>
        <p:sp>
          <p:nvSpPr>
            <p:cNvPr id="125" name="云形标注 124"/>
            <p:cNvSpPr/>
            <p:nvPr/>
          </p:nvSpPr>
          <p:spPr>
            <a:xfrm>
              <a:off x="3225620" y="2410002"/>
              <a:ext cx="1080000" cy="612000"/>
            </a:xfrm>
            <a:prstGeom prst="cloudCallout">
              <a:avLst>
                <a:gd name="adj1" fmla="val 16975"/>
                <a:gd name="adj2" fmla="val -97332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126" name="矩形 125"/>
            <p:cNvSpPr/>
            <p:nvPr/>
          </p:nvSpPr>
          <p:spPr>
            <a:xfrm>
              <a:off x="3187283" y="2467494"/>
              <a:ext cx="1107997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zh-CN" altLang="en-US" sz="2400" b="1" dirty="0">
                  <a:ln w="10541" cmpd="sng">
                    <a:solidFill>
                      <a:srgbClr val="7D7D7D">
                        <a:tint val="100000"/>
                        <a:shade val="100000"/>
                        <a:satMod val="110000"/>
                      </a:srgbClr>
                    </a:solidFill>
                    <a:prstDash val="solid"/>
                  </a:ln>
                  <a:gradFill>
                    <a:gsLst>
                      <a:gs pos="0">
                        <a:srgbClr val="FFFFFF">
                          <a:tint val="40000"/>
                          <a:satMod val="250000"/>
                        </a:srgbClr>
                      </a:gs>
                      <a:gs pos="9000">
                        <a:srgbClr val="FFFFFF">
                          <a:tint val="52000"/>
                          <a:satMod val="300000"/>
                        </a:srgbClr>
                      </a:gs>
                      <a:gs pos="50000">
                        <a:srgbClr val="FFFFFF">
                          <a:shade val="20000"/>
                          <a:satMod val="300000"/>
                        </a:srgbClr>
                      </a:gs>
                      <a:gs pos="79000">
                        <a:srgbClr val="FFFFFF">
                          <a:tint val="52000"/>
                          <a:satMod val="300000"/>
                        </a:srgbClr>
                      </a:gs>
                      <a:gs pos="100000">
                        <a:srgbClr val="FFFFFF">
                          <a:tint val="40000"/>
                          <a:satMod val="250000"/>
                        </a:srgbClr>
                      </a:gs>
                    </a:gsLst>
                    <a:lin ang="5400000"/>
                  </a:gradFill>
                  <a:latin typeface="楷体" pitchFamily="49" charset="-122"/>
                  <a:ea typeface="楷体" pitchFamily="49" charset="-122"/>
                </a:rPr>
                <a:t>末动能</a:t>
              </a:r>
            </a:p>
          </p:txBody>
        </p:sp>
      </p:grpSp>
      <p:grpSp>
        <p:nvGrpSpPr>
          <p:cNvPr id="4" name="组合 129"/>
          <p:cNvGrpSpPr/>
          <p:nvPr/>
        </p:nvGrpSpPr>
        <p:grpSpPr>
          <a:xfrm>
            <a:off x="3957720" y="2636342"/>
            <a:ext cx="1118336" cy="612000"/>
            <a:chOff x="3187284" y="2410002"/>
            <a:chExt cx="1118336" cy="612000"/>
          </a:xfrm>
        </p:grpSpPr>
        <p:sp>
          <p:nvSpPr>
            <p:cNvPr id="131" name="云形标注 130"/>
            <p:cNvSpPr/>
            <p:nvPr/>
          </p:nvSpPr>
          <p:spPr>
            <a:xfrm>
              <a:off x="3225620" y="2410002"/>
              <a:ext cx="1080000" cy="612000"/>
            </a:xfrm>
            <a:prstGeom prst="cloudCallout">
              <a:avLst>
                <a:gd name="adj1" fmla="val -17295"/>
                <a:gd name="adj2" fmla="val -97332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132" name="矩形 131"/>
            <p:cNvSpPr/>
            <p:nvPr/>
          </p:nvSpPr>
          <p:spPr>
            <a:xfrm>
              <a:off x="3187284" y="2467494"/>
              <a:ext cx="1107996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zh-CN" altLang="en-US" sz="2400" b="1" dirty="0">
                  <a:ln w="10541" cmpd="sng">
                    <a:solidFill>
                      <a:srgbClr val="7D7D7D">
                        <a:tint val="100000"/>
                        <a:shade val="100000"/>
                        <a:satMod val="110000"/>
                      </a:srgbClr>
                    </a:solidFill>
                    <a:prstDash val="solid"/>
                  </a:ln>
                  <a:gradFill>
                    <a:gsLst>
                      <a:gs pos="0">
                        <a:srgbClr val="FFFFFF">
                          <a:tint val="40000"/>
                          <a:satMod val="250000"/>
                        </a:srgbClr>
                      </a:gs>
                      <a:gs pos="9000">
                        <a:srgbClr val="FFFFFF">
                          <a:tint val="52000"/>
                          <a:satMod val="300000"/>
                        </a:srgbClr>
                      </a:gs>
                      <a:gs pos="50000">
                        <a:srgbClr val="FFFFFF">
                          <a:shade val="20000"/>
                          <a:satMod val="300000"/>
                        </a:srgbClr>
                      </a:gs>
                      <a:gs pos="79000">
                        <a:srgbClr val="FFFFFF">
                          <a:tint val="52000"/>
                          <a:satMod val="300000"/>
                        </a:srgbClr>
                      </a:gs>
                      <a:gs pos="100000">
                        <a:srgbClr val="FFFFFF">
                          <a:tint val="40000"/>
                          <a:satMod val="250000"/>
                        </a:srgbClr>
                      </a:gs>
                    </a:gsLst>
                    <a:lin ang="5400000"/>
                  </a:gradFill>
                  <a:latin typeface="楷体" pitchFamily="49" charset="-122"/>
                  <a:ea typeface="楷体" pitchFamily="49" charset="-122"/>
                </a:rPr>
                <a:t>初动能</a:t>
              </a:r>
            </a:p>
          </p:txBody>
        </p:sp>
      </p:grpSp>
      <p:grpSp>
        <p:nvGrpSpPr>
          <p:cNvPr id="5" name="组合 46"/>
          <p:cNvGrpSpPr/>
          <p:nvPr/>
        </p:nvGrpSpPr>
        <p:grpSpPr>
          <a:xfrm>
            <a:off x="5659657" y="1477156"/>
            <a:ext cx="1800000" cy="720000"/>
            <a:chOff x="3236506" y="2355572"/>
            <a:chExt cx="1800000" cy="720000"/>
          </a:xfrm>
        </p:grpSpPr>
        <p:sp>
          <p:nvSpPr>
            <p:cNvPr id="48" name="云形标注 47"/>
            <p:cNvSpPr/>
            <p:nvPr/>
          </p:nvSpPr>
          <p:spPr>
            <a:xfrm>
              <a:off x="3236506" y="2355572"/>
              <a:ext cx="1800000" cy="720000"/>
            </a:xfrm>
            <a:prstGeom prst="cloudCallout">
              <a:avLst>
                <a:gd name="adj1" fmla="val -77099"/>
                <a:gd name="adj2" fmla="val 31002"/>
              </a:avLst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楷体" pitchFamily="49" charset="-122"/>
                <a:ea typeface="楷体" pitchFamily="49" charset="-122"/>
              </a:endParaRPr>
            </a:p>
          </p:txBody>
        </p:sp>
        <p:sp>
          <p:nvSpPr>
            <p:cNvPr id="49" name="矩形 48"/>
            <p:cNvSpPr/>
            <p:nvPr/>
          </p:nvSpPr>
          <p:spPr>
            <a:xfrm>
              <a:off x="3243198" y="2467494"/>
              <a:ext cx="172482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400" b="1" dirty="0">
                  <a:ln w="10541" cmpd="sng">
                    <a:solidFill>
                      <a:srgbClr val="7D7D7D">
                        <a:tint val="100000"/>
                        <a:shade val="100000"/>
                        <a:satMod val="110000"/>
                      </a:srgbClr>
                    </a:solidFill>
                    <a:prstDash val="solid"/>
                  </a:ln>
                  <a:gradFill>
                    <a:gsLst>
                      <a:gs pos="0">
                        <a:srgbClr val="FFFFFF">
                          <a:tint val="40000"/>
                          <a:satMod val="250000"/>
                        </a:srgbClr>
                      </a:gs>
                      <a:gs pos="9000">
                        <a:srgbClr val="FFFFFF">
                          <a:tint val="52000"/>
                          <a:satMod val="300000"/>
                        </a:srgbClr>
                      </a:gs>
                      <a:gs pos="50000">
                        <a:srgbClr val="FFFFFF">
                          <a:shade val="20000"/>
                          <a:satMod val="300000"/>
                        </a:srgbClr>
                      </a:gs>
                      <a:gs pos="79000">
                        <a:srgbClr val="FFFFFF">
                          <a:tint val="52000"/>
                          <a:satMod val="300000"/>
                        </a:srgbClr>
                      </a:gs>
                      <a:gs pos="100000">
                        <a:srgbClr val="FFFFFF">
                          <a:tint val="40000"/>
                          <a:satMod val="250000"/>
                        </a:srgbClr>
                      </a:gs>
                    </a:gsLst>
                    <a:lin ang="5400000"/>
                  </a:gradFill>
                  <a:latin typeface="楷体" pitchFamily="49" charset="-122"/>
                  <a:ea typeface="楷体" pitchFamily="49" charset="-122"/>
                </a:rPr>
                <a:t>动能改变量</a:t>
              </a:r>
            </a:p>
          </p:txBody>
        </p:sp>
      </p:grpSp>
      <p:sp>
        <p:nvSpPr>
          <p:cNvPr id="50" name="矩形 49"/>
          <p:cNvSpPr/>
          <p:nvPr/>
        </p:nvSpPr>
        <p:spPr>
          <a:xfrm>
            <a:off x="1468246" y="5853332"/>
            <a:ext cx="6032712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1" name="矩形 50"/>
          <p:cNvSpPr/>
          <p:nvPr/>
        </p:nvSpPr>
        <p:spPr>
          <a:xfrm>
            <a:off x="1540998" y="5881796"/>
            <a:ext cx="26023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功</a:t>
            </a:r>
            <a:r>
              <a:rPr lang="en-US" altLang="zh-CN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&amp;</a:t>
            </a:r>
            <a:r>
              <a:rPr lang="zh-CN" alt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能的关系：</a:t>
            </a:r>
          </a:p>
        </p:txBody>
      </p:sp>
      <p:sp>
        <p:nvSpPr>
          <p:cNvPr id="52" name="矩形 51"/>
          <p:cNvSpPr/>
          <p:nvPr/>
        </p:nvSpPr>
        <p:spPr>
          <a:xfrm>
            <a:off x="3957642" y="5885990"/>
            <a:ext cx="35433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功是能量转化的量度</a:t>
            </a:r>
          </a:p>
        </p:txBody>
      </p:sp>
      <p:sp>
        <p:nvSpPr>
          <p:cNvPr id="53" name="Rectangle 3"/>
          <p:cNvSpPr txBox="1">
            <a:spLocks noRot="1" noChangeArrowheads="1"/>
          </p:cNvSpPr>
          <p:nvPr/>
        </p:nvSpPr>
        <p:spPr>
          <a:xfrm>
            <a:off x="496950" y="3500438"/>
            <a:ext cx="2287558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zh-CN" alt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600" b="1" i="1" dirty="0" err="1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altLang="zh-CN" sz="2600" b="1" i="1" baseline="-25000" dirty="0" err="1">
                <a:latin typeface="Times New Roman" pitchFamily="18" charset="0"/>
                <a:cs typeface="Times New Roman" pitchFamily="18" charset="0"/>
              </a:rPr>
              <a:t>net</a:t>
            </a:r>
            <a:r>
              <a:rPr lang="zh-CN" altLang="en-US" sz="2600" b="1" dirty="0">
                <a:latin typeface="Times New Roman" pitchFamily="18" charset="0"/>
                <a:cs typeface="Times New Roman" pitchFamily="18" charset="0"/>
              </a:rPr>
              <a:t>做正功</a:t>
            </a:r>
            <a:endParaRPr lang="en-US" altLang="zh-CN" sz="2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Rectangle 3"/>
          <p:cNvSpPr txBox="1">
            <a:spLocks noRot="1" noChangeArrowheads="1"/>
          </p:cNvSpPr>
          <p:nvPr/>
        </p:nvSpPr>
        <p:spPr>
          <a:xfrm>
            <a:off x="2782966" y="3500438"/>
            <a:ext cx="1501740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zh-CN" sz="2600" b="1" i="1" dirty="0" err="1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altLang="zh-CN" sz="2600" b="1" i="1" baseline="-25000" dirty="0" err="1">
                <a:latin typeface="Times New Roman" pitchFamily="18" charset="0"/>
                <a:cs typeface="Times New Roman" pitchFamily="18" charset="0"/>
              </a:rPr>
              <a:t>net</a:t>
            </a:r>
            <a:r>
              <a:rPr lang="en-US" altLang="zh-CN" sz="2600" b="1" dirty="0">
                <a:latin typeface="Times New Roman" pitchFamily="18" charset="0"/>
                <a:cs typeface="Times New Roman" pitchFamily="18" charset="0"/>
              </a:rPr>
              <a:t> &gt; 0</a:t>
            </a:r>
          </a:p>
        </p:txBody>
      </p:sp>
      <p:sp>
        <p:nvSpPr>
          <p:cNvPr id="56" name="燕尾形箭头 55"/>
          <p:cNvSpPr/>
          <p:nvPr/>
        </p:nvSpPr>
        <p:spPr>
          <a:xfrm>
            <a:off x="2479500" y="3692980"/>
            <a:ext cx="288000" cy="216000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7" name="Rectangle 3"/>
          <p:cNvSpPr txBox="1">
            <a:spLocks noRot="1" noChangeArrowheads="1"/>
          </p:cNvSpPr>
          <p:nvPr/>
        </p:nvSpPr>
        <p:spPr>
          <a:xfrm>
            <a:off x="4447812" y="3500438"/>
            <a:ext cx="1765720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en-US" altLang="zh-CN" sz="2600" b="1" i="1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altLang="zh-CN" sz="2600" b="1" i="1" baseline="-250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altLang="zh-CN" sz="26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zh-CN" sz="2600" b="1" dirty="0">
                <a:latin typeface="Times New Roman" pitchFamily="18" charset="0"/>
                <a:cs typeface="Times New Roman" pitchFamily="18" charset="0"/>
              </a:rPr>
              <a:t> &gt; </a:t>
            </a:r>
            <a:r>
              <a:rPr lang="en-US" altLang="zh-CN" sz="2600" b="1" i="1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altLang="zh-CN" sz="2600" b="1" i="1" baseline="-250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altLang="zh-CN" sz="2600" b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endParaRPr lang="en-US" altLang="zh-CN" sz="2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燕尾形箭头 57"/>
          <p:cNvSpPr/>
          <p:nvPr/>
        </p:nvSpPr>
        <p:spPr>
          <a:xfrm>
            <a:off x="4144346" y="3692980"/>
            <a:ext cx="288000" cy="216000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0" name="燕尾形箭头 59"/>
          <p:cNvSpPr/>
          <p:nvPr/>
        </p:nvSpPr>
        <p:spPr>
          <a:xfrm>
            <a:off x="5940152" y="3692980"/>
            <a:ext cx="288000" cy="216000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1" name="Rectangle 3"/>
          <p:cNvSpPr txBox="1">
            <a:spLocks noRot="1" noChangeArrowheads="1"/>
          </p:cNvSpPr>
          <p:nvPr/>
        </p:nvSpPr>
        <p:spPr>
          <a:xfrm>
            <a:off x="498492" y="4214818"/>
            <a:ext cx="2287558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zh-CN" alt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600" b="1" i="1" dirty="0" err="1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altLang="zh-CN" sz="2600" b="1" i="1" baseline="-25000" dirty="0" err="1">
                <a:latin typeface="Times New Roman" pitchFamily="18" charset="0"/>
                <a:cs typeface="Times New Roman" pitchFamily="18" charset="0"/>
              </a:rPr>
              <a:t>net</a:t>
            </a:r>
            <a:r>
              <a:rPr lang="zh-CN" altLang="en-US" sz="2600" b="1" dirty="0">
                <a:latin typeface="Times New Roman" pitchFamily="18" charset="0"/>
                <a:cs typeface="Times New Roman" pitchFamily="18" charset="0"/>
              </a:rPr>
              <a:t>做负功</a:t>
            </a:r>
            <a:endParaRPr lang="en-US" altLang="zh-CN" sz="2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Rectangle 3"/>
          <p:cNvSpPr txBox="1">
            <a:spLocks noRot="1" noChangeArrowheads="1"/>
          </p:cNvSpPr>
          <p:nvPr/>
        </p:nvSpPr>
        <p:spPr>
          <a:xfrm>
            <a:off x="2784508" y="4214818"/>
            <a:ext cx="1501740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zh-CN" sz="2600" b="1" i="1" dirty="0" err="1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altLang="zh-CN" sz="2600" b="1" i="1" baseline="-25000" dirty="0" err="1">
                <a:latin typeface="Times New Roman" pitchFamily="18" charset="0"/>
                <a:cs typeface="Times New Roman" pitchFamily="18" charset="0"/>
              </a:rPr>
              <a:t>net</a:t>
            </a:r>
            <a:r>
              <a:rPr lang="en-US" altLang="zh-CN" sz="2600" b="1" dirty="0">
                <a:latin typeface="Times New Roman" pitchFamily="18" charset="0"/>
                <a:cs typeface="Times New Roman" pitchFamily="18" charset="0"/>
              </a:rPr>
              <a:t> &lt; 0</a:t>
            </a:r>
          </a:p>
        </p:txBody>
      </p:sp>
      <p:sp>
        <p:nvSpPr>
          <p:cNvPr id="63" name="燕尾形箭头 62"/>
          <p:cNvSpPr/>
          <p:nvPr/>
        </p:nvSpPr>
        <p:spPr>
          <a:xfrm>
            <a:off x="2481042" y="4407360"/>
            <a:ext cx="288000" cy="216000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4" name="Rectangle 3"/>
          <p:cNvSpPr txBox="1">
            <a:spLocks noRot="1" noChangeArrowheads="1"/>
          </p:cNvSpPr>
          <p:nvPr/>
        </p:nvSpPr>
        <p:spPr>
          <a:xfrm>
            <a:off x="4449354" y="4214818"/>
            <a:ext cx="1765720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en-US" altLang="zh-CN" sz="2600" b="1" i="1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altLang="zh-CN" sz="2600" b="1" i="1" baseline="-250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altLang="zh-CN" sz="26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zh-CN" sz="2600" b="1" dirty="0">
                <a:latin typeface="Times New Roman" pitchFamily="18" charset="0"/>
                <a:cs typeface="Times New Roman" pitchFamily="18" charset="0"/>
              </a:rPr>
              <a:t> &lt; </a:t>
            </a:r>
            <a:r>
              <a:rPr lang="en-US" altLang="zh-CN" sz="2600" b="1" i="1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altLang="zh-CN" sz="2600" b="1" i="1" baseline="-250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altLang="zh-CN" sz="2600" b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endParaRPr lang="en-US" altLang="zh-CN" sz="2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燕尾形箭头 64"/>
          <p:cNvSpPr/>
          <p:nvPr/>
        </p:nvSpPr>
        <p:spPr>
          <a:xfrm>
            <a:off x="4145888" y="4407360"/>
            <a:ext cx="288000" cy="216000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7" name="燕尾形箭头 66"/>
          <p:cNvSpPr/>
          <p:nvPr/>
        </p:nvSpPr>
        <p:spPr>
          <a:xfrm>
            <a:off x="5921680" y="4407360"/>
            <a:ext cx="288000" cy="216000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8" name="Rectangle 3"/>
          <p:cNvSpPr txBox="1">
            <a:spLocks noRot="1" noChangeArrowheads="1"/>
          </p:cNvSpPr>
          <p:nvPr/>
        </p:nvSpPr>
        <p:spPr>
          <a:xfrm>
            <a:off x="357158" y="5000636"/>
            <a:ext cx="2286016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适用范围：</a:t>
            </a:r>
            <a:endParaRPr lang="en-US" altLang="zh-CN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Rectangle 3"/>
          <p:cNvSpPr txBox="1">
            <a:spLocks noRot="1" noChangeArrowheads="1"/>
          </p:cNvSpPr>
          <p:nvPr/>
        </p:nvSpPr>
        <p:spPr>
          <a:xfrm>
            <a:off x="2428860" y="5001994"/>
            <a:ext cx="2286016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恒力 </a:t>
            </a:r>
            <a:r>
              <a:rPr lang="en-US" altLang="zh-CN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变力；</a:t>
            </a:r>
            <a:endParaRPr lang="en-US" altLang="zh-CN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Rectangle 3"/>
          <p:cNvSpPr txBox="1">
            <a:spLocks noRot="1" noChangeArrowheads="1"/>
          </p:cNvSpPr>
          <p:nvPr/>
        </p:nvSpPr>
        <p:spPr>
          <a:xfrm>
            <a:off x="4601070" y="5001994"/>
            <a:ext cx="3643338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直线运动 </a:t>
            </a:r>
            <a:r>
              <a:rPr lang="en-US" altLang="zh-CN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曲线运动</a:t>
            </a:r>
            <a:endParaRPr lang="en-US" altLang="zh-CN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6278961" y="3521398"/>
            <a:ext cx="627663" cy="492443"/>
            <a:chOff x="6278961" y="3521398"/>
            <a:chExt cx="627663" cy="492443"/>
          </a:xfrm>
        </p:grpSpPr>
        <p:sp>
          <p:nvSpPr>
            <p:cNvPr id="39" name="矩形 38">
              <a:extLst>
                <a:ext uri="{FF2B5EF4-FFF2-40B4-BE49-F238E27FC236}">
                  <a16:creationId xmlns:a16="http://schemas.microsoft.com/office/drawing/2014/main" id="{DFCDD268-55C9-4651-8409-B0E3D621DC69}"/>
                </a:ext>
              </a:extLst>
            </p:cNvPr>
            <p:cNvSpPr/>
            <p:nvPr/>
          </p:nvSpPr>
          <p:spPr>
            <a:xfrm>
              <a:off x="6278961" y="3521398"/>
              <a:ext cx="627663" cy="4924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600" b="1" i="1" dirty="0">
                  <a:latin typeface="Times New Roman" pitchFamily="18" charset="0"/>
                  <a:cs typeface="Times New Roman" pitchFamily="18" charset="0"/>
                </a:rPr>
                <a:t>v   ,</a:t>
              </a:r>
              <a:endParaRPr lang="zh-CN" altLang="en-US" sz="26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" name="任意多边形 8">
              <a:extLst>
                <a:ext uri="{FF2B5EF4-FFF2-40B4-BE49-F238E27FC236}">
                  <a16:creationId xmlns:a16="http://schemas.microsoft.com/office/drawing/2014/main" id="{C83E40BC-386E-45CC-B734-5D73DBE376BB}"/>
                </a:ext>
              </a:extLst>
            </p:cNvPr>
            <p:cNvSpPr/>
            <p:nvPr/>
          </p:nvSpPr>
          <p:spPr>
            <a:xfrm>
              <a:off x="6536718" y="3655924"/>
              <a:ext cx="152400" cy="250372"/>
            </a:xfrm>
            <a:custGeom>
              <a:avLst/>
              <a:gdLst>
                <a:gd name="connsiteX0" fmla="*/ 0 w 152400"/>
                <a:gd name="connsiteY0" fmla="*/ 250372 h 250372"/>
                <a:gd name="connsiteX1" fmla="*/ 97971 w 152400"/>
                <a:gd name="connsiteY1" fmla="*/ 195943 h 250372"/>
                <a:gd name="connsiteX2" fmla="*/ 152400 w 152400"/>
                <a:gd name="connsiteY2" fmla="*/ 0 h 250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2400" h="250372">
                  <a:moveTo>
                    <a:pt x="0" y="250372"/>
                  </a:moveTo>
                  <a:cubicBezTo>
                    <a:pt x="36285" y="244022"/>
                    <a:pt x="72571" y="237672"/>
                    <a:pt x="97971" y="195943"/>
                  </a:cubicBezTo>
                  <a:cubicBezTo>
                    <a:pt x="123371" y="154214"/>
                    <a:pt x="137885" y="77107"/>
                    <a:pt x="152400" y="0"/>
                  </a:cubicBezTo>
                </a:path>
              </a:pathLst>
            </a:cu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6888434" y="3551015"/>
            <a:ext cx="635894" cy="492443"/>
            <a:chOff x="6790625" y="3551015"/>
            <a:chExt cx="635894" cy="492443"/>
          </a:xfrm>
        </p:grpSpPr>
        <p:sp>
          <p:nvSpPr>
            <p:cNvPr id="43" name="矩形 42">
              <a:extLst>
                <a:ext uri="{FF2B5EF4-FFF2-40B4-BE49-F238E27FC236}">
                  <a16:creationId xmlns:a16="http://schemas.microsoft.com/office/drawing/2014/main" id="{DFCDD268-55C9-4651-8409-B0E3D621DC69}"/>
                </a:ext>
              </a:extLst>
            </p:cNvPr>
            <p:cNvSpPr/>
            <p:nvPr/>
          </p:nvSpPr>
          <p:spPr>
            <a:xfrm>
              <a:off x="6790625" y="3551015"/>
              <a:ext cx="635894" cy="4924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600" b="1" i="1" dirty="0" err="1"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lang="en-US" altLang="zh-CN" sz="2600" b="1" i="1" baseline="-25000" dirty="0" err="1">
                  <a:latin typeface="Times New Roman" pitchFamily="18" charset="0"/>
                  <a:cs typeface="Times New Roman" pitchFamily="18" charset="0"/>
                </a:rPr>
                <a:t>k</a:t>
              </a:r>
              <a:r>
                <a:rPr lang="en-US" altLang="zh-CN" sz="2600" b="1" i="1" dirty="0">
                  <a:latin typeface="Times New Roman" pitchFamily="18" charset="0"/>
                  <a:cs typeface="Times New Roman" pitchFamily="18" charset="0"/>
                </a:rPr>
                <a:t>   </a:t>
              </a:r>
              <a:endParaRPr lang="zh-CN" altLang="en-US" sz="26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4" name="任意多边形 8">
              <a:extLst>
                <a:ext uri="{FF2B5EF4-FFF2-40B4-BE49-F238E27FC236}">
                  <a16:creationId xmlns:a16="http://schemas.microsoft.com/office/drawing/2014/main" id="{C83E40BC-386E-45CC-B734-5D73DBE376BB}"/>
                </a:ext>
              </a:extLst>
            </p:cNvPr>
            <p:cNvSpPr/>
            <p:nvPr/>
          </p:nvSpPr>
          <p:spPr>
            <a:xfrm>
              <a:off x="7247416" y="3667069"/>
              <a:ext cx="152400" cy="250372"/>
            </a:xfrm>
            <a:custGeom>
              <a:avLst/>
              <a:gdLst>
                <a:gd name="connsiteX0" fmla="*/ 0 w 152400"/>
                <a:gd name="connsiteY0" fmla="*/ 250372 h 250372"/>
                <a:gd name="connsiteX1" fmla="*/ 97971 w 152400"/>
                <a:gd name="connsiteY1" fmla="*/ 195943 h 250372"/>
                <a:gd name="connsiteX2" fmla="*/ 152400 w 152400"/>
                <a:gd name="connsiteY2" fmla="*/ 0 h 250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2400" h="250372">
                  <a:moveTo>
                    <a:pt x="0" y="250372"/>
                  </a:moveTo>
                  <a:cubicBezTo>
                    <a:pt x="36285" y="244022"/>
                    <a:pt x="72571" y="237672"/>
                    <a:pt x="97971" y="195943"/>
                  </a:cubicBezTo>
                  <a:cubicBezTo>
                    <a:pt x="123371" y="154214"/>
                    <a:pt x="137885" y="77107"/>
                    <a:pt x="152400" y="0"/>
                  </a:cubicBezTo>
                </a:path>
              </a:pathLst>
            </a:cu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6214679" y="4239433"/>
            <a:ext cx="648931" cy="492443"/>
            <a:chOff x="6587364" y="2758786"/>
            <a:chExt cx="648931" cy="492443"/>
          </a:xfrm>
        </p:grpSpPr>
        <p:sp>
          <p:nvSpPr>
            <p:cNvPr id="46" name="任意多边形 10">
              <a:extLst>
                <a:ext uri="{FF2B5EF4-FFF2-40B4-BE49-F238E27FC236}">
                  <a16:creationId xmlns:a16="http://schemas.microsoft.com/office/drawing/2014/main" id="{4D6FC634-D671-4496-A972-56722D99E73C}"/>
                </a:ext>
              </a:extLst>
            </p:cNvPr>
            <p:cNvSpPr/>
            <p:nvPr/>
          </p:nvSpPr>
          <p:spPr>
            <a:xfrm>
              <a:off x="6906608" y="2875969"/>
              <a:ext cx="79828" cy="330200"/>
            </a:xfrm>
            <a:custGeom>
              <a:avLst/>
              <a:gdLst>
                <a:gd name="connsiteX0" fmla="*/ 0 w 79828"/>
                <a:gd name="connsiteY0" fmla="*/ 0 h 330200"/>
                <a:gd name="connsiteX1" fmla="*/ 54429 w 79828"/>
                <a:gd name="connsiteY1" fmla="*/ 87085 h 330200"/>
                <a:gd name="connsiteX2" fmla="*/ 76200 w 79828"/>
                <a:gd name="connsiteY2" fmla="*/ 293914 h 330200"/>
                <a:gd name="connsiteX3" fmla="*/ 76200 w 79828"/>
                <a:gd name="connsiteY3" fmla="*/ 304800 h 33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828" h="330200">
                  <a:moveTo>
                    <a:pt x="0" y="0"/>
                  </a:moveTo>
                  <a:cubicBezTo>
                    <a:pt x="20864" y="19049"/>
                    <a:pt x="41729" y="38099"/>
                    <a:pt x="54429" y="87085"/>
                  </a:cubicBezTo>
                  <a:cubicBezTo>
                    <a:pt x="67129" y="136071"/>
                    <a:pt x="72572" y="257628"/>
                    <a:pt x="76200" y="293914"/>
                  </a:cubicBezTo>
                  <a:cubicBezTo>
                    <a:pt x="79828" y="330200"/>
                    <a:pt x="78014" y="317500"/>
                    <a:pt x="76200" y="304800"/>
                  </a:cubicBezTo>
                </a:path>
              </a:pathLst>
            </a:cu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" name="矩形 46">
              <a:extLst>
                <a:ext uri="{FF2B5EF4-FFF2-40B4-BE49-F238E27FC236}">
                  <a16:creationId xmlns:a16="http://schemas.microsoft.com/office/drawing/2014/main" id="{941418D6-2625-4CA9-9D3F-74A211B04D67}"/>
                </a:ext>
              </a:extLst>
            </p:cNvPr>
            <p:cNvSpPr/>
            <p:nvPr/>
          </p:nvSpPr>
          <p:spPr>
            <a:xfrm>
              <a:off x="6587364" y="2758786"/>
              <a:ext cx="648931" cy="4924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600" b="1" i="1" dirty="0"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US" altLang="zh-CN" sz="2600" i="1" dirty="0">
                  <a:latin typeface="Times New Roman" pitchFamily="18" charset="0"/>
                  <a:cs typeface="Times New Roman" pitchFamily="18" charset="0"/>
                </a:rPr>
                <a:t>   </a:t>
              </a:r>
              <a:r>
                <a:rPr lang="en-US" altLang="zh-CN" sz="2600" b="1" i="1" dirty="0">
                  <a:latin typeface="Times New Roman" pitchFamily="18" charset="0"/>
                  <a:cs typeface="Times New Roman" pitchFamily="18" charset="0"/>
                </a:rPr>
                <a:t>,</a:t>
              </a:r>
              <a:endParaRPr lang="zh-CN" altLang="en-US" sz="26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6790744" y="4243103"/>
            <a:ext cx="648931" cy="492443"/>
            <a:chOff x="7163429" y="2762456"/>
            <a:chExt cx="648931" cy="492443"/>
          </a:xfrm>
        </p:grpSpPr>
        <p:sp>
          <p:nvSpPr>
            <p:cNvPr id="54" name="任意多边形 10">
              <a:extLst>
                <a:ext uri="{FF2B5EF4-FFF2-40B4-BE49-F238E27FC236}">
                  <a16:creationId xmlns:a16="http://schemas.microsoft.com/office/drawing/2014/main" id="{4D6FC634-D671-4496-A972-56722D99E73C}"/>
                </a:ext>
              </a:extLst>
            </p:cNvPr>
            <p:cNvSpPr/>
            <p:nvPr/>
          </p:nvSpPr>
          <p:spPr>
            <a:xfrm>
              <a:off x="7625460" y="2879639"/>
              <a:ext cx="79828" cy="330200"/>
            </a:xfrm>
            <a:custGeom>
              <a:avLst/>
              <a:gdLst>
                <a:gd name="connsiteX0" fmla="*/ 0 w 79828"/>
                <a:gd name="connsiteY0" fmla="*/ 0 h 330200"/>
                <a:gd name="connsiteX1" fmla="*/ 54429 w 79828"/>
                <a:gd name="connsiteY1" fmla="*/ 87085 h 330200"/>
                <a:gd name="connsiteX2" fmla="*/ 76200 w 79828"/>
                <a:gd name="connsiteY2" fmla="*/ 293914 h 330200"/>
                <a:gd name="connsiteX3" fmla="*/ 76200 w 79828"/>
                <a:gd name="connsiteY3" fmla="*/ 304800 h 33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828" h="330200">
                  <a:moveTo>
                    <a:pt x="0" y="0"/>
                  </a:moveTo>
                  <a:cubicBezTo>
                    <a:pt x="20864" y="19049"/>
                    <a:pt x="41729" y="38099"/>
                    <a:pt x="54429" y="87085"/>
                  </a:cubicBezTo>
                  <a:cubicBezTo>
                    <a:pt x="67129" y="136071"/>
                    <a:pt x="72572" y="257628"/>
                    <a:pt x="76200" y="293914"/>
                  </a:cubicBezTo>
                  <a:cubicBezTo>
                    <a:pt x="79828" y="330200"/>
                    <a:pt x="78014" y="317500"/>
                    <a:pt x="76200" y="304800"/>
                  </a:cubicBezTo>
                </a:path>
              </a:pathLst>
            </a:cu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9" name="矩形 68">
              <a:extLst>
                <a:ext uri="{FF2B5EF4-FFF2-40B4-BE49-F238E27FC236}">
                  <a16:creationId xmlns:a16="http://schemas.microsoft.com/office/drawing/2014/main" id="{941418D6-2625-4CA9-9D3F-74A211B04D67}"/>
                </a:ext>
              </a:extLst>
            </p:cNvPr>
            <p:cNvSpPr/>
            <p:nvPr/>
          </p:nvSpPr>
          <p:spPr>
            <a:xfrm>
              <a:off x="7163429" y="2762456"/>
              <a:ext cx="648931" cy="4924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600" b="1" i="1" dirty="0" err="1"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lang="en-US" altLang="zh-CN" sz="2600" b="1" i="1" baseline="-25000" dirty="0" err="1">
                  <a:latin typeface="Times New Roman" pitchFamily="18" charset="0"/>
                  <a:cs typeface="Times New Roman" pitchFamily="18" charset="0"/>
                </a:rPr>
                <a:t>k</a:t>
              </a:r>
              <a:r>
                <a:rPr lang="en-US" altLang="zh-CN" sz="2600" i="1" dirty="0">
                  <a:latin typeface="Times New Roman" pitchFamily="18" charset="0"/>
                  <a:cs typeface="Times New Roman" pitchFamily="18" charset="0"/>
                </a:rPr>
                <a:t>   </a:t>
              </a:r>
              <a:endParaRPr lang="zh-CN" altLang="en-US" sz="2600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20436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6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500"/>
                            </p:stCondLst>
                            <p:childTnLst>
                              <p:par>
                                <p:cTn id="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00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5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0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5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3000"/>
                            </p:stCondLst>
                            <p:childTnLst>
                              <p:par>
                                <p:cTn id="10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3500"/>
                            </p:stCondLst>
                            <p:childTnLst>
                              <p:par>
                                <p:cTn id="10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animBg="1"/>
      <p:bldP spid="110" grpId="0"/>
      <p:bldP spid="120" grpId="0" animBg="1"/>
      <p:bldP spid="50" grpId="0" animBg="1"/>
      <p:bldP spid="51" grpId="0"/>
      <p:bldP spid="52" grpId="0"/>
      <p:bldP spid="53" grpId="0"/>
      <p:bldP spid="55" grpId="0"/>
      <p:bldP spid="56" grpId="0" animBg="1"/>
      <p:bldP spid="57" grpId="0"/>
      <p:bldP spid="58" grpId="0" animBg="1"/>
      <p:bldP spid="60" grpId="0" animBg="1"/>
      <p:bldP spid="61" grpId="0"/>
      <p:bldP spid="62" grpId="0"/>
      <p:bldP spid="63" grpId="0" animBg="1"/>
      <p:bldP spid="64" grpId="0"/>
      <p:bldP spid="65" grpId="0" animBg="1"/>
      <p:bldP spid="67" grpId="0" animBg="1"/>
      <p:bldP spid="68" grpId="0"/>
      <p:bldP spid="40" grpId="0"/>
      <p:bldP spid="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57300" y="576719"/>
            <a:ext cx="8845182" cy="6001643"/>
          </a:xfrm>
          <a:prstGeom prst="rect">
            <a:avLst/>
          </a:prstGeom>
          <a:noFill/>
          <a:ln w="19050" cap="flat" cmpd="sng">
            <a:solidFill>
              <a:srgbClr val="00B0F0"/>
            </a:solidFill>
            <a:prstDash val="sysDash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</a:pP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【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例</a:t>
            </a: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1】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改变汽车的</a:t>
            </a:r>
            <a:r>
              <a:rPr lang="en-US" altLang="zh-CN" sz="24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m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和</a:t>
            </a:r>
            <a:r>
              <a:rPr lang="en-US" altLang="zh-CN" sz="24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，都能使汽车的动能发生变化。在下面四种情况中，能使汽车的动能变为原来</a:t>
            </a: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4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倍的是（     ）</a:t>
            </a:r>
            <a:endParaRPr lang="en-US" altLang="zh-CN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>
              <a:lnSpc>
                <a:spcPct val="125000"/>
              </a:lnSpc>
            </a:pP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A.  </a:t>
            </a:r>
            <a:r>
              <a:rPr lang="en-US" altLang="zh-CN" sz="24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m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不变，</a:t>
            </a:r>
            <a:r>
              <a:rPr lang="en-US" altLang="zh-CN" sz="24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增为原来</a:t>
            </a: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4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倍</a:t>
            </a: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		B. </a:t>
            </a:r>
            <a:r>
              <a:rPr lang="en-US" altLang="zh-CN" sz="24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m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不变，</a:t>
            </a:r>
            <a:r>
              <a:rPr lang="en-US" altLang="zh-CN" sz="24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增为原来</a:t>
            </a: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倍</a:t>
            </a:r>
            <a:endParaRPr lang="en-US" altLang="zh-CN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>
              <a:lnSpc>
                <a:spcPct val="125000"/>
              </a:lnSpc>
            </a:pP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C.  </a:t>
            </a:r>
            <a:r>
              <a:rPr lang="en-US" altLang="zh-CN" sz="24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不变，</a:t>
            </a:r>
            <a:r>
              <a:rPr lang="en-US" altLang="zh-CN" sz="24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m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增为原来</a:t>
            </a: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倍</a:t>
            </a: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		D.</a:t>
            </a:r>
            <a:r>
              <a:rPr lang="en-US" altLang="zh-CN" sz="24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 v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不变，</a:t>
            </a:r>
            <a:r>
              <a:rPr lang="en-US" altLang="zh-CN" sz="24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m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增为原来</a:t>
            </a: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8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倍</a:t>
            </a:r>
            <a:endParaRPr lang="en-US" altLang="zh-CN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>
              <a:lnSpc>
                <a:spcPct val="125000"/>
              </a:lnSpc>
            </a:pPr>
            <a:endParaRPr lang="en-US" altLang="zh-CN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>
              <a:lnSpc>
                <a:spcPct val="125000"/>
              </a:lnSpc>
            </a:pPr>
            <a:endParaRPr lang="en-US" altLang="zh-CN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altLang="zh-CN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marL="514350" indent="-514350" algn="just">
              <a:spcBef>
                <a:spcPct val="50000"/>
              </a:spcBef>
            </a:pPr>
            <a:endParaRPr lang="en-US" altLang="zh-CN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marL="514350" indent="-514350" algn="just">
              <a:spcBef>
                <a:spcPct val="50000"/>
              </a:spcBef>
            </a:pPr>
            <a:endParaRPr lang="en-US" altLang="zh-CN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marL="514350" indent="-514350" algn="just">
              <a:spcBef>
                <a:spcPct val="50000"/>
              </a:spcBef>
            </a:pPr>
            <a:endParaRPr lang="en-US" altLang="zh-CN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marL="514350" indent="-514350" algn="just">
              <a:spcBef>
                <a:spcPct val="50000"/>
              </a:spcBef>
            </a:pPr>
            <a:endParaRPr lang="en-US" altLang="zh-CN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marL="514350" indent="-514350" algn="just">
              <a:spcBef>
                <a:spcPct val="50000"/>
              </a:spcBef>
            </a:pPr>
            <a:endParaRPr lang="zh-CN" altLang="en-US" sz="16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35" name="Text Box 9"/>
          <p:cNvSpPr txBox="1">
            <a:spLocks noChangeArrowheads="1"/>
          </p:cNvSpPr>
          <p:nvPr/>
        </p:nvSpPr>
        <p:spPr bwMode="auto">
          <a:xfrm>
            <a:off x="6835946" y="1049774"/>
            <a:ext cx="5000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2400" b="1" dirty="0">
                <a:solidFill>
                  <a:srgbClr val="C0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B</a:t>
            </a:r>
          </a:p>
        </p:txBody>
      </p:sp>
      <p:cxnSp>
        <p:nvCxnSpPr>
          <p:cNvPr id="36" name="直接连接符 35"/>
          <p:cNvCxnSpPr/>
          <p:nvPr/>
        </p:nvCxnSpPr>
        <p:spPr>
          <a:xfrm>
            <a:off x="285720" y="4214818"/>
            <a:ext cx="7344000" cy="0"/>
          </a:xfrm>
          <a:prstGeom prst="line">
            <a:avLst/>
          </a:prstGeom>
          <a:ln w="12700">
            <a:solidFill>
              <a:srgbClr val="7030A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矩形 36"/>
          <p:cNvSpPr/>
          <p:nvPr/>
        </p:nvSpPr>
        <p:spPr>
          <a:xfrm>
            <a:off x="136290" y="2714620"/>
            <a:ext cx="886619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</a:pP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【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例</a:t>
            </a: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2】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如图所示，一物体从</a:t>
            </a:r>
            <a:r>
              <a:rPr lang="en-US" altLang="zh-CN" sz="24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O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处自由下落，途径</a:t>
            </a:r>
            <a:r>
              <a:rPr lang="en-US" altLang="zh-CN" sz="24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</a:t>
            </a:r>
            <a:r>
              <a:rPr lang="en-US" altLang="zh-CN" sz="24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两点。已知</a:t>
            </a:r>
            <a:r>
              <a:rPr lang="en-US" altLang="zh-CN" sz="24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OA</a:t>
            </a: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:</a:t>
            </a:r>
            <a:r>
              <a:rPr lang="en-US" altLang="zh-CN" sz="24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AB</a:t>
            </a: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= 1:2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，物体经过</a:t>
            </a:r>
            <a:r>
              <a:rPr lang="en-US" altLang="zh-CN" sz="24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点时的动能是</a:t>
            </a: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40 J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，则物体经过</a:t>
            </a:r>
            <a:r>
              <a:rPr lang="en-US" altLang="zh-CN" sz="24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点时的动能是？</a:t>
            </a:r>
            <a:endParaRPr lang="zh-CN" altLang="en-US" sz="2400" dirty="0"/>
          </a:p>
        </p:txBody>
      </p:sp>
      <p:grpSp>
        <p:nvGrpSpPr>
          <p:cNvPr id="46" name="组合 45"/>
          <p:cNvGrpSpPr/>
          <p:nvPr/>
        </p:nvGrpSpPr>
        <p:grpSpPr>
          <a:xfrm>
            <a:off x="8320482" y="3774048"/>
            <a:ext cx="466360" cy="1953110"/>
            <a:chOff x="7600290" y="3774048"/>
            <a:chExt cx="466360" cy="1953110"/>
          </a:xfrm>
        </p:grpSpPr>
        <p:cxnSp>
          <p:nvCxnSpPr>
            <p:cNvPr id="39" name="直接连接符 38"/>
            <p:cNvCxnSpPr/>
            <p:nvPr/>
          </p:nvCxnSpPr>
          <p:spPr>
            <a:xfrm rot="5400000">
              <a:off x="6833834" y="4810504"/>
              <a:ext cx="1620000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椭圆 39"/>
            <p:cNvSpPr>
              <a:spLocks noChangeAspect="1"/>
            </p:cNvSpPr>
            <p:nvPr/>
          </p:nvSpPr>
          <p:spPr>
            <a:xfrm>
              <a:off x="7605054" y="3950838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1" name="椭圆 40"/>
            <p:cNvSpPr>
              <a:spLocks noChangeAspect="1"/>
            </p:cNvSpPr>
            <p:nvPr/>
          </p:nvSpPr>
          <p:spPr>
            <a:xfrm>
              <a:off x="7605054" y="4522342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2" name="椭圆 41"/>
            <p:cNvSpPr>
              <a:spLocks noChangeAspect="1"/>
            </p:cNvSpPr>
            <p:nvPr/>
          </p:nvSpPr>
          <p:spPr>
            <a:xfrm flipH="1">
              <a:off x="7600290" y="5572140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3" name="矩形 42"/>
            <p:cNvSpPr/>
            <p:nvPr/>
          </p:nvSpPr>
          <p:spPr>
            <a:xfrm>
              <a:off x="7715272" y="4357694"/>
              <a:ext cx="33855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b="1" i="1" dirty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A</a:t>
              </a:r>
              <a:endParaRPr lang="zh-CN" altLang="en-US" dirty="0"/>
            </a:p>
          </p:txBody>
        </p:sp>
        <p:sp>
          <p:nvSpPr>
            <p:cNvPr id="44" name="矩形 43"/>
            <p:cNvSpPr/>
            <p:nvPr/>
          </p:nvSpPr>
          <p:spPr>
            <a:xfrm>
              <a:off x="7715272" y="3774048"/>
              <a:ext cx="35137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b="1" i="1" dirty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O</a:t>
              </a:r>
              <a:endParaRPr lang="zh-CN" altLang="en-US" dirty="0"/>
            </a:p>
          </p:txBody>
        </p:sp>
        <p:sp>
          <p:nvSpPr>
            <p:cNvPr id="45" name="矩形 44"/>
            <p:cNvSpPr/>
            <p:nvPr/>
          </p:nvSpPr>
          <p:spPr>
            <a:xfrm>
              <a:off x="7715272" y="5357826"/>
              <a:ext cx="33855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b="1" i="1" dirty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B</a:t>
              </a:r>
              <a:endParaRPr lang="zh-CN" altLang="en-US" dirty="0"/>
            </a:p>
          </p:txBody>
        </p:sp>
      </p:grpSp>
      <p:grpSp>
        <p:nvGrpSpPr>
          <p:cNvPr id="53" name="组合 52"/>
          <p:cNvGrpSpPr/>
          <p:nvPr/>
        </p:nvGrpSpPr>
        <p:grpSpPr>
          <a:xfrm>
            <a:off x="7688424" y="4357694"/>
            <a:ext cx="390644" cy="396232"/>
            <a:chOff x="6968232" y="4357694"/>
            <a:chExt cx="390644" cy="396232"/>
          </a:xfrm>
        </p:grpSpPr>
        <p:sp>
          <p:nvSpPr>
            <p:cNvPr id="47" name="矩形 46"/>
            <p:cNvSpPr/>
            <p:nvPr/>
          </p:nvSpPr>
          <p:spPr>
            <a:xfrm>
              <a:off x="6968232" y="4357694"/>
              <a:ext cx="3898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b="1" i="1" dirty="0" err="1">
                  <a:solidFill>
                    <a:srgbClr val="0000FF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v</a:t>
              </a:r>
              <a:r>
                <a:rPr lang="en-US" altLang="zh-CN" b="1" i="1" baseline="-25000" dirty="0" err="1">
                  <a:solidFill>
                    <a:srgbClr val="0000FF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A</a:t>
              </a:r>
              <a:endParaRPr lang="zh-CN" altLang="en-US" baseline="-25000" dirty="0">
                <a:solidFill>
                  <a:srgbClr val="0000FF"/>
                </a:solidFill>
              </a:endParaRPr>
            </a:p>
          </p:txBody>
        </p:sp>
        <p:cxnSp>
          <p:nvCxnSpPr>
            <p:cNvPr id="49" name="直接箭头连接符 48"/>
            <p:cNvCxnSpPr/>
            <p:nvPr/>
          </p:nvCxnSpPr>
          <p:spPr>
            <a:xfrm rot="5400000">
              <a:off x="7196082" y="4591132"/>
              <a:ext cx="324000" cy="1588"/>
            </a:xfrm>
            <a:prstGeom prst="straightConnector1">
              <a:avLst/>
            </a:prstGeom>
            <a:ln w="2540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组合 51"/>
          <p:cNvGrpSpPr/>
          <p:nvPr/>
        </p:nvGrpSpPr>
        <p:grpSpPr>
          <a:xfrm>
            <a:off x="7687630" y="5353892"/>
            <a:ext cx="390644" cy="504000"/>
            <a:chOff x="6967438" y="5353892"/>
            <a:chExt cx="390644" cy="504000"/>
          </a:xfrm>
        </p:grpSpPr>
        <p:sp>
          <p:nvSpPr>
            <p:cNvPr id="50" name="矩形 49"/>
            <p:cNvSpPr/>
            <p:nvPr/>
          </p:nvSpPr>
          <p:spPr>
            <a:xfrm>
              <a:off x="6967438" y="5395350"/>
              <a:ext cx="3898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b="1" i="1" dirty="0" err="1">
                  <a:solidFill>
                    <a:srgbClr val="0000FF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v</a:t>
              </a:r>
              <a:r>
                <a:rPr lang="en-US" altLang="zh-CN" b="1" i="1" baseline="-25000" dirty="0" err="1">
                  <a:solidFill>
                    <a:srgbClr val="0000FF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B</a:t>
              </a:r>
              <a:endParaRPr lang="zh-CN" altLang="en-US" baseline="-25000" dirty="0">
                <a:solidFill>
                  <a:srgbClr val="0000FF"/>
                </a:solidFill>
              </a:endParaRPr>
            </a:p>
          </p:txBody>
        </p:sp>
        <p:cxnSp>
          <p:nvCxnSpPr>
            <p:cNvPr id="51" name="直接箭头连接符 50"/>
            <p:cNvCxnSpPr/>
            <p:nvPr/>
          </p:nvCxnSpPr>
          <p:spPr>
            <a:xfrm rot="5400000">
              <a:off x="7105288" y="5605098"/>
              <a:ext cx="504000" cy="1588"/>
            </a:xfrm>
            <a:prstGeom prst="straightConnector1">
              <a:avLst/>
            </a:prstGeom>
            <a:ln w="2540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94220" name="Object 12"/>
          <p:cNvGraphicFramePr>
            <a:graphicFrameLocks noChangeAspect="1"/>
          </p:cNvGraphicFramePr>
          <p:nvPr/>
        </p:nvGraphicFramePr>
        <p:xfrm>
          <a:off x="571472" y="4348163"/>
          <a:ext cx="1316245" cy="4381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28" name="公式" r:id="rId3" imgW="698400" imgH="241200" progId="Equation.3">
                  <p:embed/>
                </p:oleObj>
              </mc:Choice>
              <mc:Fallback>
                <p:oleObj name="公式" r:id="rId3" imgW="698400" imgH="24120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472" y="4348163"/>
                        <a:ext cx="1316245" cy="43815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21" name="Object 13"/>
          <p:cNvGraphicFramePr>
            <a:graphicFrameLocks noChangeAspect="1"/>
          </p:cNvGraphicFramePr>
          <p:nvPr/>
        </p:nvGraphicFramePr>
        <p:xfrm>
          <a:off x="571472" y="4919676"/>
          <a:ext cx="1316038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29" name="公式" r:id="rId5" imgW="698400" imgH="241200" progId="Equation.3">
                  <p:embed/>
                </p:oleObj>
              </mc:Choice>
              <mc:Fallback>
                <p:oleObj name="公式" r:id="rId5" imgW="698400" imgH="24120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472" y="4919676"/>
                        <a:ext cx="1316038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22" name="Object 14"/>
          <p:cNvGraphicFramePr>
            <a:graphicFrameLocks noChangeAspect="1"/>
          </p:cNvGraphicFramePr>
          <p:nvPr/>
        </p:nvGraphicFramePr>
        <p:xfrm>
          <a:off x="439739" y="5502275"/>
          <a:ext cx="1489055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30" name="公式" r:id="rId7" imgW="914400" imgH="228600" progId="Equation.3">
                  <p:embed/>
                </p:oleObj>
              </mc:Choice>
              <mc:Fallback>
                <p:oleObj name="公式" r:id="rId7" imgW="914400" imgH="22860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739" y="5502275"/>
                        <a:ext cx="1489055" cy="414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右大括号 56"/>
          <p:cNvSpPr/>
          <p:nvPr/>
        </p:nvSpPr>
        <p:spPr>
          <a:xfrm>
            <a:off x="2000232" y="4500570"/>
            <a:ext cx="108000" cy="1332000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8" name="燕尾形箭头 57"/>
          <p:cNvSpPr/>
          <p:nvPr/>
        </p:nvSpPr>
        <p:spPr>
          <a:xfrm>
            <a:off x="2289355" y="5069155"/>
            <a:ext cx="288000" cy="216000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59" name="Object 4"/>
          <p:cNvGraphicFramePr>
            <a:graphicFrameLocks noChangeAspect="1"/>
          </p:cNvGraphicFramePr>
          <p:nvPr/>
        </p:nvGraphicFramePr>
        <p:xfrm>
          <a:off x="2688552" y="4928959"/>
          <a:ext cx="1512887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31" name="公式" r:id="rId9" imgW="799920" imgH="228600" progId="Equation.3">
                  <p:embed/>
                </p:oleObj>
              </mc:Choice>
              <mc:Fallback>
                <p:oleObj name="公式" r:id="rId9" imgW="799920" imgH="22860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8552" y="4928959"/>
                        <a:ext cx="1512887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2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5010295"/>
              </p:ext>
            </p:extLst>
          </p:nvPr>
        </p:nvGraphicFramePr>
        <p:xfrm>
          <a:off x="2773363" y="5362575"/>
          <a:ext cx="1338262" cy="71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32" name="Equation" r:id="rId11" imgW="711000" imgH="393480" progId="Equation.DSMT4">
                  <p:embed/>
                </p:oleObj>
              </mc:Choice>
              <mc:Fallback>
                <p:oleObj name="Equation" r:id="rId11" imgW="711000" imgH="3934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3363" y="5362575"/>
                        <a:ext cx="1338262" cy="715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" name="右大括号 60"/>
          <p:cNvSpPr/>
          <p:nvPr/>
        </p:nvSpPr>
        <p:spPr>
          <a:xfrm>
            <a:off x="4195269" y="5098059"/>
            <a:ext cx="108000" cy="684000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2" name="燕尾形箭头 61"/>
          <p:cNvSpPr/>
          <p:nvPr/>
        </p:nvSpPr>
        <p:spPr>
          <a:xfrm>
            <a:off x="4422977" y="5335855"/>
            <a:ext cx="288000" cy="216000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6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4191038"/>
              </p:ext>
            </p:extLst>
          </p:nvPr>
        </p:nvGraphicFramePr>
        <p:xfrm>
          <a:off x="4813852" y="5249863"/>
          <a:ext cx="1584325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33" name="Equation" r:id="rId13" imgW="901440" imgH="228600" progId="Equation.DSMT4">
                  <p:embed/>
                </p:oleObj>
              </mc:Choice>
              <mc:Fallback>
                <p:oleObj name="Equation" r:id="rId13" imgW="901440" imgH="2286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3852" y="5249863"/>
                        <a:ext cx="1584325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" name="燕尾形箭头 63"/>
          <p:cNvSpPr/>
          <p:nvPr/>
        </p:nvSpPr>
        <p:spPr>
          <a:xfrm rot="5400000">
            <a:off x="5464694" y="5748768"/>
            <a:ext cx="288000" cy="216000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6" name="矩形 65"/>
          <p:cNvSpPr/>
          <p:nvPr/>
        </p:nvSpPr>
        <p:spPr>
          <a:xfrm>
            <a:off x="5072636" y="6029641"/>
            <a:ext cx="15155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000" i="1" dirty="0" err="1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altLang="zh-CN" sz="2000" i="1" baseline="-25000" dirty="0" err="1">
                <a:latin typeface="Times New Roman" pitchFamily="18" charset="0"/>
                <a:cs typeface="Times New Roman" pitchFamily="18" charset="0"/>
              </a:rPr>
              <a:t>kB</a:t>
            </a:r>
            <a:r>
              <a:rPr lang="en-US" altLang="zh-CN" sz="2000" dirty="0">
                <a:latin typeface="Times New Roman" pitchFamily="18" charset="0"/>
                <a:cs typeface="Times New Roman" pitchFamily="18" charset="0"/>
              </a:rPr>
              <a:t> = 120 J</a:t>
            </a:r>
            <a:endParaRPr lang="zh-CN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94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94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94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94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bldLvl="0" animBg="1" autoUpdateAnimBg="0"/>
      <p:bldP spid="35" grpId="0"/>
      <p:bldP spid="37" grpId="0"/>
      <p:bldP spid="57" grpId="0" animBg="1"/>
      <p:bldP spid="58" grpId="0" animBg="1"/>
      <p:bldP spid="61" grpId="0" animBg="1"/>
      <p:bldP spid="62" grpId="0" animBg="1"/>
      <p:bldP spid="64" grpId="0" animBg="1"/>
      <p:bldP spid="6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任意多边形 111"/>
          <p:cNvSpPr/>
          <p:nvPr/>
        </p:nvSpPr>
        <p:spPr>
          <a:xfrm>
            <a:off x="6858016" y="2385926"/>
            <a:ext cx="1730829" cy="1440000"/>
          </a:xfrm>
          <a:custGeom>
            <a:avLst/>
            <a:gdLst>
              <a:gd name="connsiteX0" fmla="*/ 0 w 1730829"/>
              <a:gd name="connsiteY0" fmla="*/ 0 h 1393372"/>
              <a:gd name="connsiteX1" fmla="*/ 424543 w 1730829"/>
              <a:gd name="connsiteY1" fmla="*/ 54429 h 1393372"/>
              <a:gd name="connsiteX2" fmla="*/ 794657 w 1730829"/>
              <a:gd name="connsiteY2" fmla="*/ 326572 h 1393372"/>
              <a:gd name="connsiteX3" fmla="*/ 1730829 w 1730829"/>
              <a:gd name="connsiteY3" fmla="*/ 1393372 h 1393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30829" h="1393372">
                <a:moveTo>
                  <a:pt x="0" y="0"/>
                </a:moveTo>
                <a:cubicBezTo>
                  <a:pt x="146050" y="0"/>
                  <a:pt x="292100" y="0"/>
                  <a:pt x="424543" y="54429"/>
                </a:cubicBezTo>
                <a:cubicBezTo>
                  <a:pt x="556986" y="108858"/>
                  <a:pt x="576943" y="103415"/>
                  <a:pt x="794657" y="326572"/>
                </a:cubicBezTo>
                <a:cubicBezTo>
                  <a:pt x="1012371" y="549729"/>
                  <a:pt x="1371600" y="971550"/>
                  <a:pt x="1730829" y="1393372"/>
                </a:cubicBezTo>
              </a:path>
            </a:pathLst>
          </a:custGeom>
          <a:ln w="127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6" name="Text Box 2"/>
          <p:cNvSpPr txBox="1">
            <a:spLocks noChangeArrowheads="1"/>
          </p:cNvSpPr>
          <p:nvPr/>
        </p:nvSpPr>
        <p:spPr bwMode="auto">
          <a:xfrm>
            <a:off x="179512" y="723495"/>
            <a:ext cx="8784976" cy="5819606"/>
          </a:xfrm>
          <a:prstGeom prst="rect">
            <a:avLst/>
          </a:prstGeom>
          <a:noFill/>
          <a:ln w="19050" cap="flat" cmpd="sng">
            <a:solidFill>
              <a:srgbClr val="00B0F0"/>
            </a:solidFill>
            <a:prstDash val="sysDash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Bef>
                <a:spcPct val="50000"/>
              </a:spcBef>
            </a:pP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【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例</a:t>
            </a: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3】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在距离地面</a:t>
            </a:r>
            <a:r>
              <a:rPr lang="en-US" altLang="zh-CN" sz="26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h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高处，以初速度</a:t>
            </a:r>
            <a:r>
              <a:rPr lang="en-US" altLang="zh-CN" sz="26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en-US" altLang="zh-CN" sz="2600" b="1" i="1" baseline="-25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i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水平向右抛出一小球，重力加速度为</a:t>
            </a:r>
            <a:r>
              <a:rPr lang="en-US" altLang="zh-CN" sz="26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g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，不计空气阻力，则小球着地时速度大小？</a:t>
            </a:r>
            <a:endParaRPr lang="en-US" altLang="zh-CN" sz="245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algn="just">
              <a:lnSpc>
                <a:spcPct val="130000"/>
              </a:lnSpc>
              <a:spcBef>
                <a:spcPct val="50000"/>
              </a:spcBef>
            </a:pPr>
            <a:endParaRPr lang="en-US" altLang="zh-CN" sz="245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algn="just">
              <a:lnSpc>
                <a:spcPct val="125000"/>
              </a:lnSpc>
              <a:spcBef>
                <a:spcPct val="50000"/>
              </a:spcBef>
            </a:pPr>
            <a:endParaRPr lang="en-US" altLang="zh-CN" sz="245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algn="just">
              <a:lnSpc>
                <a:spcPct val="125000"/>
              </a:lnSpc>
              <a:spcBef>
                <a:spcPct val="50000"/>
              </a:spcBef>
            </a:pPr>
            <a:endParaRPr lang="en-US" altLang="zh-CN" sz="245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algn="just">
              <a:lnSpc>
                <a:spcPct val="125000"/>
              </a:lnSpc>
              <a:spcBef>
                <a:spcPct val="50000"/>
              </a:spcBef>
            </a:pPr>
            <a:endParaRPr lang="en-US" altLang="zh-CN" sz="245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algn="just">
              <a:lnSpc>
                <a:spcPct val="125000"/>
              </a:lnSpc>
              <a:spcBef>
                <a:spcPct val="50000"/>
              </a:spcBef>
            </a:pPr>
            <a:endParaRPr lang="en-US" altLang="zh-CN" sz="245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algn="just">
              <a:lnSpc>
                <a:spcPct val="125000"/>
              </a:lnSpc>
              <a:spcBef>
                <a:spcPct val="50000"/>
              </a:spcBef>
            </a:pPr>
            <a:endParaRPr lang="en-US" altLang="zh-CN" sz="245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marL="514350" indent="-514350" algn="just">
              <a:lnSpc>
                <a:spcPct val="125000"/>
              </a:lnSpc>
              <a:spcBef>
                <a:spcPct val="50000"/>
              </a:spcBef>
            </a:pPr>
            <a:endParaRPr lang="zh-CN" altLang="en-US" sz="245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pSp>
        <p:nvGrpSpPr>
          <p:cNvPr id="111" name="组合 110"/>
          <p:cNvGrpSpPr/>
          <p:nvPr/>
        </p:nvGrpSpPr>
        <p:grpSpPr>
          <a:xfrm>
            <a:off x="6215074" y="2132116"/>
            <a:ext cx="2628000" cy="1727216"/>
            <a:chOff x="6215074" y="2488164"/>
            <a:chExt cx="2628000" cy="1727216"/>
          </a:xfrm>
        </p:grpSpPr>
        <p:sp>
          <p:nvSpPr>
            <p:cNvPr id="68" name="椭圆 67"/>
            <p:cNvSpPr>
              <a:spLocks noChangeAspect="1"/>
            </p:cNvSpPr>
            <p:nvPr/>
          </p:nvSpPr>
          <p:spPr>
            <a:xfrm>
              <a:off x="6788234" y="2643182"/>
              <a:ext cx="180000" cy="180000"/>
            </a:xfrm>
            <a:prstGeom prst="ellipse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70" name="组合 69"/>
            <p:cNvGrpSpPr/>
            <p:nvPr/>
          </p:nvGrpSpPr>
          <p:grpSpPr>
            <a:xfrm>
              <a:off x="6215074" y="4143380"/>
              <a:ext cx="2628000" cy="72000"/>
              <a:chOff x="467544" y="2962700"/>
              <a:chExt cx="4018660" cy="165137"/>
            </a:xfrm>
          </p:grpSpPr>
          <p:sp>
            <p:nvSpPr>
              <p:cNvPr id="75" name="Line 144"/>
              <p:cNvSpPr>
                <a:spLocks noChangeShapeType="1"/>
              </p:cNvSpPr>
              <p:nvPr/>
            </p:nvSpPr>
            <p:spPr bwMode="auto">
              <a:xfrm>
                <a:off x="467544" y="2962700"/>
                <a:ext cx="4018660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6" name="Line 151"/>
              <p:cNvSpPr>
                <a:spLocks noChangeShapeType="1"/>
              </p:cNvSpPr>
              <p:nvPr/>
            </p:nvSpPr>
            <p:spPr bwMode="auto">
              <a:xfrm flipH="1">
                <a:off x="508137" y="2962700"/>
                <a:ext cx="81185" cy="110091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7" name="Line 152"/>
              <p:cNvSpPr>
                <a:spLocks noChangeShapeType="1"/>
              </p:cNvSpPr>
              <p:nvPr/>
            </p:nvSpPr>
            <p:spPr bwMode="auto">
              <a:xfrm flipH="1">
                <a:off x="711099" y="2962700"/>
                <a:ext cx="81185" cy="110091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8" name="Line 153"/>
              <p:cNvSpPr>
                <a:spLocks noChangeShapeType="1"/>
              </p:cNvSpPr>
              <p:nvPr/>
            </p:nvSpPr>
            <p:spPr bwMode="auto">
              <a:xfrm flipH="1">
                <a:off x="1198209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9" name="Line 154"/>
              <p:cNvSpPr>
                <a:spLocks noChangeShapeType="1"/>
              </p:cNvSpPr>
              <p:nvPr/>
            </p:nvSpPr>
            <p:spPr bwMode="auto">
              <a:xfrm flipH="1">
                <a:off x="1198209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0" name="Line 155"/>
              <p:cNvSpPr>
                <a:spLocks noChangeShapeType="1"/>
              </p:cNvSpPr>
              <p:nvPr/>
            </p:nvSpPr>
            <p:spPr bwMode="auto">
              <a:xfrm flipH="1">
                <a:off x="995247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1" name="Line 156"/>
              <p:cNvSpPr>
                <a:spLocks noChangeShapeType="1"/>
              </p:cNvSpPr>
              <p:nvPr/>
            </p:nvSpPr>
            <p:spPr bwMode="auto">
              <a:xfrm flipH="1">
                <a:off x="832877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2" name="Line 157"/>
              <p:cNvSpPr>
                <a:spLocks noChangeShapeType="1"/>
              </p:cNvSpPr>
              <p:nvPr/>
            </p:nvSpPr>
            <p:spPr bwMode="auto">
              <a:xfrm flipH="1">
                <a:off x="1522950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3" name="Line 158"/>
              <p:cNvSpPr>
                <a:spLocks noChangeShapeType="1"/>
              </p:cNvSpPr>
              <p:nvPr/>
            </p:nvSpPr>
            <p:spPr bwMode="auto">
              <a:xfrm flipH="1">
                <a:off x="1685320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4" name="Line 159"/>
              <p:cNvSpPr>
                <a:spLocks noChangeShapeType="1"/>
              </p:cNvSpPr>
              <p:nvPr/>
            </p:nvSpPr>
            <p:spPr bwMode="auto">
              <a:xfrm flipH="1">
                <a:off x="1888282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5" name="Line 160"/>
              <p:cNvSpPr>
                <a:spLocks noChangeShapeType="1"/>
              </p:cNvSpPr>
              <p:nvPr/>
            </p:nvSpPr>
            <p:spPr bwMode="auto">
              <a:xfrm flipH="1">
                <a:off x="2050652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6" name="Line 161"/>
              <p:cNvSpPr>
                <a:spLocks noChangeShapeType="1"/>
              </p:cNvSpPr>
              <p:nvPr/>
            </p:nvSpPr>
            <p:spPr bwMode="auto">
              <a:xfrm flipH="1">
                <a:off x="2253615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" name="Line 162"/>
              <p:cNvSpPr>
                <a:spLocks noChangeShapeType="1"/>
              </p:cNvSpPr>
              <p:nvPr/>
            </p:nvSpPr>
            <p:spPr bwMode="auto">
              <a:xfrm flipH="1">
                <a:off x="2415985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8" name="Line 163"/>
              <p:cNvSpPr>
                <a:spLocks noChangeShapeType="1"/>
              </p:cNvSpPr>
              <p:nvPr/>
            </p:nvSpPr>
            <p:spPr bwMode="auto">
              <a:xfrm flipH="1">
                <a:off x="2578355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" name="Line 164"/>
              <p:cNvSpPr>
                <a:spLocks noChangeShapeType="1"/>
              </p:cNvSpPr>
              <p:nvPr/>
            </p:nvSpPr>
            <p:spPr bwMode="auto">
              <a:xfrm flipH="1">
                <a:off x="2740725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0" name="Line 165"/>
              <p:cNvSpPr>
                <a:spLocks noChangeShapeType="1"/>
              </p:cNvSpPr>
              <p:nvPr/>
            </p:nvSpPr>
            <p:spPr bwMode="auto">
              <a:xfrm flipH="1">
                <a:off x="2943688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1" name="Line 166"/>
              <p:cNvSpPr>
                <a:spLocks noChangeShapeType="1"/>
              </p:cNvSpPr>
              <p:nvPr/>
            </p:nvSpPr>
            <p:spPr bwMode="auto">
              <a:xfrm flipH="1">
                <a:off x="3146651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2" name="Line 167"/>
              <p:cNvSpPr>
                <a:spLocks noChangeShapeType="1"/>
              </p:cNvSpPr>
              <p:nvPr/>
            </p:nvSpPr>
            <p:spPr bwMode="auto">
              <a:xfrm flipH="1">
                <a:off x="3349613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3" name="Line 168"/>
              <p:cNvSpPr>
                <a:spLocks noChangeShapeType="1"/>
              </p:cNvSpPr>
              <p:nvPr/>
            </p:nvSpPr>
            <p:spPr bwMode="auto">
              <a:xfrm flipH="1">
                <a:off x="3552576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4" name="Line 169"/>
              <p:cNvSpPr>
                <a:spLocks noChangeShapeType="1"/>
              </p:cNvSpPr>
              <p:nvPr/>
            </p:nvSpPr>
            <p:spPr bwMode="auto">
              <a:xfrm flipH="1">
                <a:off x="3714946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5" name="Line 170"/>
              <p:cNvSpPr>
                <a:spLocks noChangeShapeType="1"/>
              </p:cNvSpPr>
              <p:nvPr/>
            </p:nvSpPr>
            <p:spPr bwMode="auto">
              <a:xfrm flipH="1">
                <a:off x="3877316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6" name="Line 171"/>
              <p:cNvSpPr>
                <a:spLocks noChangeShapeType="1"/>
              </p:cNvSpPr>
              <p:nvPr/>
            </p:nvSpPr>
            <p:spPr bwMode="auto">
              <a:xfrm flipH="1">
                <a:off x="4039686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7" name="Line 172"/>
              <p:cNvSpPr>
                <a:spLocks noChangeShapeType="1"/>
              </p:cNvSpPr>
              <p:nvPr/>
            </p:nvSpPr>
            <p:spPr bwMode="auto">
              <a:xfrm flipH="1">
                <a:off x="4242649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8" name="Line 173"/>
              <p:cNvSpPr>
                <a:spLocks noChangeShapeType="1"/>
              </p:cNvSpPr>
              <p:nvPr/>
            </p:nvSpPr>
            <p:spPr bwMode="auto">
              <a:xfrm flipH="1">
                <a:off x="1360580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</p:grpSp>
        <p:cxnSp>
          <p:nvCxnSpPr>
            <p:cNvPr id="100" name="直接连接符 99"/>
            <p:cNvCxnSpPr>
              <a:stCxn id="68" idx="4"/>
              <a:endCxn id="88" idx="0"/>
            </p:cNvCxnSpPr>
            <p:nvPr/>
          </p:nvCxnSpPr>
          <p:spPr>
            <a:xfrm rot="16200000" flipH="1">
              <a:off x="6218135" y="3483281"/>
              <a:ext cx="1320198" cy="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矩形 100"/>
            <p:cNvSpPr/>
            <p:nvPr/>
          </p:nvSpPr>
          <p:spPr>
            <a:xfrm>
              <a:off x="6572264" y="3286124"/>
              <a:ext cx="31290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b="1" i="1" dirty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h</a:t>
              </a:r>
              <a:endParaRPr lang="zh-CN" altLang="en-US" dirty="0"/>
            </a:p>
          </p:txBody>
        </p:sp>
        <p:grpSp>
          <p:nvGrpSpPr>
            <p:cNvPr id="102" name="组合 101"/>
            <p:cNvGrpSpPr/>
            <p:nvPr/>
          </p:nvGrpSpPr>
          <p:grpSpPr>
            <a:xfrm>
              <a:off x="6962112" y="2488164"/>
              <a:ext cx="604724" cy="369332"/>
              <a:chOff x="6995080" y="5181036"/>
              <a:chExt cx="604724" cy="369332"/>
            </a:xfrm>
          </p:grpSpPr>
          <p:sp>
            <p:nvSpPr>
              <p:cNvPr id="103" name="矩形 102"/>
              <p:cNvSpPr/>
              <p:nvPr/>
            </p:nvSpPr>
            <p:spPr>
              <a:xfrm>
                <a:off x="7269264" y="5181036"/>
                <a:ext cx="3305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zh-CN" b="1" i="1" dirty="0"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v</a:t>
                </a:r>
                <a:r>
                  <a:rPr lang="en-US" altLang="zh-CN" b="1" i="1" baseline="-25000" dirty="0"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i</a:t>
                </a:r>
                <a:endParaRPr lang="zh-CN" altLang="en-US" baseline="-25000" dirty="0"/>
              </a:p>
            </p:txBody>
          </p:sp>
          <p:cxnSp>
            <p:nvCxnSpPr>
              <p:cNvPr id="104" name="直接箭头连接符 103"/>
              <p:cNvCxnSpPr/>
              <p:nvPr/>
            </p:nvCxnSpPr>
            <p:spPr>
              <a:xfrm>
                <a:off x="6995080" y="5429264"/>
                <a:ext cx="356400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7" name="组合 106"/>
          <p:cNvGrpSpPr/>
          <p:nvPr/>
        </p:nvGrpSpPr>
        <p:grpSpPr>
          <a:xfrm>
            <a:off x="6879788" y="2457364"/>
            <a:ext cx="352966" cy="410790"/>
            <a:chOff x="7356494" y="5353892"/>
            <a:chExt cx="352966" cy="410790"/>
          </a:xfrm>
        </p:grpSpPr>
        <p:sp>
          <p:nvSpPr>
            <p:cNvPr id="108" name="矩形 107"/>
            <p:cNvSpPr/>
            <p:nvPr/>
          </p:nvSpPr>
          <p:spPr>
            <a:xfrm>
              <a:off x="7409378" y="5395350"/>
              <a:ext cx="3000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b="1" i="1" dirty="0">
                  <a:solidFill>
                    <a:srgbClr val="0000FF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g</a:t>
              </a:r>
              <a:endParaRPr lang="zh-CN" altLang="en-US" baseline="-25000" dirty="0">
                <a:solidFill>
                  <a:srgbClr val="0000FF"/>
                </a:solidFill>
              </a:endParaRPr>
            </a:p>
          </p:txBody>
        </p:sp>
        <p:cxnSp>
          <p:nvCxnSpPr>
            <p:cNvPr id="109" name="直接箭头连接符 108"/>
            <p:cNvCxnSpPr/>
            <p:nvPr/>
          </p:nvCxnSpPr>
          <p:spPr>
            <a:xfrm rot="5400000">
              <a:off x="7177288" y="5533098"/>
              <a:ext cx="360000" cy="1588"/>
            </a:xfrm>
            <a:prstGeom prst="straightConnector1">
              <a:avLst/>
            </a:prstGeom>
            <a:ln w="2540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0" name="TextBox 109"/>
          <p:cNvSpPr txBox="1"/>
          <p:nvPr/>
        </p:nvSpPr>
        <p:spPr>
          <a:xfrm>
            <a:off x="251520" y="2062906"/>
            <a:ext cx="194421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600" b="1" i="1" dirty="0">
                <a:solidFill>
                  <a:srgbClr val="00B0F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Method</a:t>
            </a:r>
            <a:r>
              <a:rPr lang="en-US" altLang="zh-CN" sz="2600" b="1" dirty="0">
                <a:solidFill>
                  <a:srgbClr val="00B0F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1:</a:t>
            </a:r>
            <a:endParaRPr lang="zh-CN" altLang="en-US" sz="2600" b="1" dirty="0">
              <a:solidFill>
                <a:srgbClr val="00B0F0"/>
              </a:solidFill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pSp>
        <p:nvGrpSpPr>
          <p:cNvPr id="113" name="组合 112"/>
          <p:cNvGrpSpPr/>
          <p:nvPr/>
        </p:nvGrpSpPr>
        <p:grpSpPr>
          <a:xfrm>
            <a:off x="8528984" y="3760256"/>
            <a:ext cx="472172" cy="676856"/>
            <a:chOff x="8241644" y="5046368"/>
            <a:chExt cx="472172" cy="676856"/>
          </a:xfrm>
        </p:grpSpPr>
        <p:sp>
          <p:nvSpPr>
            <p:cNvPr id="114" name="矩形 113"/>
            <p:cNvSpPr/>
            <p:nvPr/>
          </p:nvSpPr>
          <p:spPr>
            <a:xfrm>
              <a:off x="8426558" y="5353892"/>
              <a:ext cx="28725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b="1" i="1" dirty="0">
                  <a:solidFill>
                    <a:srgbClr val="C00000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v</a:t>
              </a:r>
              <a:endParaRPr lang="zh-CN" altLang="en-US" baseline="-25000" dirty="0">
                <a:solidFill>
                  <a:srgbClr val="C00000"/>
                </a:solidFill>
              </a:endParaRPr>
            </a:p>
          </p:txBody>
        </p:sp>
        <p:cxnSp>
          <p:nvCxnSpPr>
            <p:cNvPr id="115" name="直接箭头连接符 114"/>
            <p:cNvCxnSpPr/>
            <p:nvPr/>
          </p:nvCxnSpPr>
          <p:spPr>
            <a:xfrm rot="16200000" flipH="1">
              <a:off x="8205131" y="5082881"/>
              <a:ext cx="428628" cy="355602"/>
            </a:xfrm>
            <a:prstGeom prst="straightConnector1">
              <a:avLst/>
            </a:prstGeom>
            <a:ln w="317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7" name="组合 116"/>
          <p:cNvGrpSpPr/>
          <p:nvPr/>
        </p:nvGrpSpPr>
        <p:grpSpPr>
          <a:xfrm>
            <a:off x="8557837" y="3413952"/>
            <a:ext cx="500066" cy="370920"/>
            <a:chOff x="8241644" y="4677036"/>
            <a:chExt cx="500066" cy="370920"/>
          </a:xfrm>
        </p:grpSpPr>
        <p:sp>
          <p:nvSpPr>
            <p:cNvPr id="118" name="矩形 117"/>
            <p:cNvSpPr/>
            <p:nvPr/>
          </p:nvSpPr>
          <p:spPr>
            <a:xfrm>
              <a:off x="8377508" y="4677036"/>
              <a:ext cx="36420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b="1" i="1" dirty="0" err="1">
                  <a:solidFill>
                    <a:srgbClr val="C00000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v</a:t>
              </a:r>
              <a:r>
                <a:rPr lang="en-US" altLang="zh-CN" b="1" i="1" baseline="-25000" dirty="0" err="1">
                  <a:solidFill>
                    <a:srgbClr val="C00000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x</a:t>
              </a:r>
              <a:endParaRPr lang="zh-CN" altLang="en-US" baseline="-25000" dirty="0">
                <a:solidFill>
                  <a:srgbClr val="C00000"/>
                </a:solidFill>
              </a:endParaRPr>
            </a:p>
          </p:txBody>
        </p:sp>
        <p:cxnSp>
          <p:nvCxnSpPr>
            <p:cNvPr id="119" name="直接箭头连接符 118"/>
            <p:cNvCxnSpPr/>
            <p:nvPr/>
          </p:nvCxnSpPr>
          <p:spPr>
            <a:xfrm>
              <a:off x="8241644" y="5046368"/>
              <a:ext cx="357190" cy="1588"/>
            </a:xfrm>
            <a:prstGeom prst="straightConnector1">
              <a:avLst/>
            </a:prstGeom>
            <a:ln w="2540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1" name="组合 120"/>
          <p:cNvGrpSpPr/>
          <p:nvPr/>
        </p:nvGrpSpPr>
        <p:grpSpPr>
          <a:xfrm>
            <a:off x="8176558" y="3792914"/>
            <a:ext cx="364202" cy="487130"/>
            <a:chOff x="7884454" y="5047162"/>
            <a:chExt cx="364202" cy="487130"/>
          </a:xfrm>
        </p:grpSpPr>
        <p:sp>
          <p:nvSpPr>
            <p:cNvPr id="122" name="矩形 121"/>
            <p:cNvSpPr/>
            <p:nvPr/>
          </p:nvSpPr>
          <p:spPr>
            <a:xfrm>
              <a:off x="7884454" y="5164960"/>
              <a:ext cx="36420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b="1" i="1" dirty="0" err="1">
                  <a:solidFill>
                    <a:srgbClr val="C00000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v</a:t>
              </a:r>
              <a:r>
                <a:rPr lang="en-US" altLang="zh-CN" b="1" i="1" baseline="-25000" dirty="0" err="1">
                  <a:solidFill>
                    <a:srgbClr val="C00000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y</a:t>
              </a:r>
              <a:endParaRPr lang="zh-CN" altLang="en-US" baseline="-25000" dirty="0">
                <a:solidFill>
                  <a:srgbClr val="C00000"/>
                </a:solidFill>
              </a:endParaRPr>
            </a:p>
          </p:txBody>
        </p:sp>
        <p:cxnSp>
          <p:nvCxnSpPr>
            <p:cNvPr id="123" name="直接箭头连接符 122"/>
            <p:cNvCxnSpPr/>
            <p:nvPr/>
          </p:nvCxnSpPr>
          <p:spPr>
            <a:xfrm rot="5400000">
              <a:off x="8027444" y="5260568"/>
              <a:ext cx="428400" cy="1588"/>
            </a:xfrm>
            <a:prstGeom prst="straightConnector1">
              <a:avLst/>
            </a:prstGeom>
            <a:ln w="2540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798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91769"/>
              </p:ext>
            </p:extLst>
          </p:nvPr>
        </p:nvGraphicFramePr>
        <p:xfrm>
          <a:off x="779273" y="2523309"/>
          <a:ext cx="863769" cy="4770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024" name="公式" r:id="rId4" imgW="431640" imgH="228600" progId="Equation.3">
                  <p:embed/>
                </p:oleObj>
              </mc:Choice>
              <mc:Fallback>
                <p:oleObj name="公式" r:id="rId4" imgW="431640" imgH="2286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273" y="2523309"/>
                        <a:ext cx="863769" cy="47700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6631012"/>
              </p:ext>
            </p:extLst>
          </p:nvPr>
        </p:nvGraphicFramePr>
        <p:xfrm>
          <a:off x="460356" y="3047168"/>
          <a:ext cx="1325562" cy="5287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025" name="公式" r:id="rId6" imgW="698400" imgH="266400" progId="Equation.3">
                  <p:embed/>
                </p:oleObj>
              </mc:Choice>
              <mc:Fallback>
                <p:oleObj name="公式" r:id="rId6" imgW="698400" imgH="2664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356" y="3047168"/>
                        <a:ext cx="1325562" cy="52871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8" name="右大括号 127"/>
          <p:cNvSpPr/>
          <p:nvPr/>
        </p:nvSpPr>
        <p:spPr>
          <a:xfrm>
            <a:off x="1800833" y="2690141"/>
            <a:ext cx="108000" cy="684000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9" name="燕尾形箭头 128"/>
          <p:cNvSpPr/>
          <p:nvPr/>
        </p:nvSpPr>
        <p:spPr>
          <a:xfrm>
            <a:off x="2028541" y="2927937"/>
            <a:ext cx="288000" cy="216000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3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7304809"/>
              </p:ext>
            </p:extLst>
          </p:nvPr>
        </p:nvGraphicFramePr>
        <p:xfrm>
          <a:off x="2411852" y="2752371"/>
          <a:ext cx="281305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026" name="公式" r:id="rId8" imgW="1600200" imgH="304560" progId="Equation.3">
                  <p:embed/>
                </p:oleObj>
              </mc:Choice>
              <mc:Fallback>
                <p:oleObj name="公式" r:id="rId8" imgW="1600200" imgH="30456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852" y="2752371"/>
                        <a:ext cx="2813050" cy="53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1" name="TextBox 130"/>
          <p:cNvSpPr txBox="1"/>
          <p:nvPr/>
        </p:nvSpPr>
        <p:spPr>
          <a:xfrm>
            <a:off x="259444" y="3809193"/>
            <a:ext cx="194421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600" b="1" i="1" dirty="0">
                <a:solidFill>
                  <a:srgbClr val="00B0F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Method</a:t>
            </a:r>
            <a:r>
              <a:rPr lang="en-US" altLang="zh-CN" sz="2600" b="1" dirty="0">
                <a:solidFill>
                  <a:srgbClr val="00B0F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2:</a:t>
            </a:r>
            <a:endParaRPr lang="zh-CN" altLang="en-US" sz="2600" b="1" dirty="0">
              <a:solidFill>
                <a:srgbClr val="00B0F0"/>
              </a:solidFill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aphicFrame>
        <p:nvGraphicFramePr>
          <p:cNvPr id="79883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3727944"/>
              </p:ext>
            </p:extLst>
          </p:nvPr>
        </p:nvGraphicFramePr>
        <p:xfrm>
          <a:off x="875754" y="4392191"/>
          <a:ext cx="182403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027" name="Equation" r:id="rId10" imgW="965160" imgH="228600" progId="Equation.DSMT4">
                  <p:embed/>
                </p:oleObj>
              </mc:Choice>
              <mc:Fallback>
                <p:oleObj name="Equation" r:id="rId10" imgW="965160" imgH="2286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5754" y="4392191"/>
                        <a:ext cx="1824038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4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8048578"/>
              </p:ext>
            </p:extLst>
          </p:nvPr>
        </p:nvGraphicFramePr>
        <p:xfrm>
          <a:off x="1067148" y="4945854"/>
          <a:ext cx="1344612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028" name="公式" r:id="rId12" imgW="711000" imgH="228600" progId="Equation.3">
                  <p:embed/>
                </p:oleObj>
              </mc:Choice>
              <mc:Fallback>
                <p:oleObj name="公式" r:id="rId12" imgW="711000" imgH="22860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7148" y="4945854"/>
                        <a:ext cx="1344612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5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5932411"/>
              </p:ext>
            </p:extLst>
          </p:nvPr>
        </p:nvGraphicFramePr>
        <p:xfrm>
          <a:off x="1090613" y="5346278"/>
          <a:ext cx="1417637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029" name="Equation" r:id="rId14" imgW="749160" imgH="393480" progId="Equation.DSMT4">
                  <p:embed/>
                </p:oleObj>
              </mc:Choice>
              <mc:Fallback>
                <p:oleObj name="Equation" r:id="rId14" imgW="749160" imgH="393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0613" y="5346278"/>
                        <a:ext cx="1417637" cy="74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2" name="右大括号 131"/>
          <p:cNvSpPr/>
          <p:nvPr/>
        </p:nvSpPr>
        <p:spPr>
          <a:xfrm>
            <a:off x="2740672" y="4523812"/>
            <a:ext cx="108000" cy="1332000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3" name="燕尾形箭头 132"/>
          <p:cNvSpPr/>
          <p:nvPr/>
        </p:nvSpPr>
        <p:spPr>
          <a:xfrm>
            <a:off x="3029795" y="5092397"/>
            <a:ext cx="288000" cy="216000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3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9028334"/>
              </p:ext>
            </p:extLst>
          </p:nvPr>
        </p:nvGraphicFramePr>
        <p:xfrm>
          <a:off x="3460750" y="4827166"/>
          <a:ext cx="22098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030" name="Equation" r:id="rId16" imgW="1168200" imgH="393480" progId="Equation.DSMT4">
                  <p:embed/>
                </p:oleObj>
              </mc:Choice>
              <mc:Fallback>
                <p:oleObj name="Equation" r:id="rId16" imgW="1168200" imgH="3934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0750" y="4827166"/>
                        <a:ext cx="2209800" cy="74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7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0370663"/>
              </p:ext>
            </p:extLst>
          </p:nvPr>
        </p:nvGraphicFramePr>
        <p:xfrm>
          <a:off x="4066654" y="5632028"/>
          <a:ext cx="144145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031" name="Equation" r:id="rId18" imgW="761760" imgH="393480" progId="Equation.DSMT4">
                  <p:embed/>
                </p:oleObj>
              </mc:Choice>
              <mc:Fallback>
                <p:oleObj name="Equation" r:id="rId18" imgW="761760" imgH="3934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6654" y="5632028"/>
                        <a:ext cx="1441450" cy="74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5" name="右大括号 134"/>
          <p:cNvSpPr/>
          <p:nvPr/>
        </p:nvSpPr>
        <p:spPr>
          <a:xfrm>
            <a:off x="5698159" y="5170959"/>
            <a:ext cx="108000" cy="936000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6" name="燕尾形箭头 135"/>
          <p:cNvSpPr/>
          <p:nvPr/>
        </p:nvSpPr>
        <p:spPr>
          <a:xfrm>
            <a:off x="5958525" y="5539387"/>
            <a:ext cx="288000" cy="216000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3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6890031"/>
              </p:ext>
            </p:extLst>
          </p:nvPr>
        </p:nvGraphicFramePr>
        <p:xfrm>
          <a:off x="6357950" y="5374468"/>
          <a:ext cx="160655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032" name="公式" r:id="rId20" imgW="914400" imgH="291960" progId="Equation.3">
                  <p:embed/>
                </p:oleObj>
              </mc:Choice>
              <mc:Fallback>
                <p:oleObj name="公式" r:id="rId20" imgW="914400" imgH="29196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7950" y="5374468"/>
                        <a:ext cx="1606550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5" name="直接连接符 64"/>
          <p:cNvCxnSpPr/>
          <p:nvPr/>
        </p:nvCxnSpPr>
        <p:spPr>
          <a:xfrm>
            <a:off x="259444" y="1918890"/>
            <a:ext cx="8604000" cy="0"/>
          </a:xfrm>
          <a:prstGeom prst="line">
            <a:avLst/>
          </a:prstGeom>
          <a:ln w="12700">
            <a:solidFill>
              <a:srgbClr val="7030A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79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79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79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79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79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79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000"/>
                            </p:stCondLst>
                            <p:childTnLst>
                              <p:par>
                                <p:cTn id="1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" grpId="0" animBg="1"/>
      <p:bldP spid="46" grpId="0" bldLvl="0" animBg="1" autoUpdateAnimBg="0"/>
      <p:bldP spid="110" grpId="0"/>
      <p:bldP spid="128" grpId="0" animBg="1"/>
      <p:bldP spid="129" grpId="0" animBg="1"/>
      <p:bldP spid="131" grpId="0"/>
      <p:bldP spid="132" grpId="0" animBg="1"/>
      <p:bldP spid="133" grpId="0" animBg="1"/>
      <p:bldP spid="135" grpId="0" animBg="1"/>
      <p:bldP spid="13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矩形 116"/>
          <p:cNvSpPr/>
          <p:nvPr/>
        </p:nvSpPr>
        <p:spPr>
          <a:xfrm>
            <a:off x="8395580" y="3971984"/>
            <a:ext cx="216000" cy="214314"/>
          </a:xfrm>
          <a:prstGeom prst="rect">
            <a:avLst/>
          </a:prstGeom>
          <a:ln>
            <a:prstDash val="sys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6" name="Text Box 2"/>
          <p:cNvSpPr txBox="1">
            <a:spLocks noChangeArrowheads="1"/>
          </p:cNvSpPr>
          <p:nvPr/>
        </p:nvSpPr>
        <p:spPr bwMode="auto">
          <a:xfrm>
            <a:off x="179512" y="609377"/>
            <a:ext cx="8784976" cy="5693866"/>
          </a:xfrm>
          <a:prstGeom prst="rect">
            <a:avLst/>
          </a:prstGeom>
          <a:noFill/>
          <a:ln w="19050" cap="flat" cmpd="sng">
            <a:solidFill>
              <a:srgbClr val="00B0F0"/>
            </a:solidFill>
            <a:prstDash val="sysDash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25000"/>
              </a:lnSpc>
              <a:spcBef>
                <a:spcPct val="50000"/>
              </a:spcBef>
            </a:pP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【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例</a:t>
            </a: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4】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如图所示，一物体从光滑曲面顶端由静止开始滑下，斜面高</a:t>
            </a:r>
            <a:r>
              <a:rPr lang="en-US" altLang="zh-CN" sz="28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h </a:t>
            </a: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= 0.8 m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，不计空气阻力，物体滑到斜面底端的速度是多大？（</a:t>
            </a:r>
            <a:r>
              <a:rPr lang="en-US" altLang="zh-CN" sz="28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g </a:t>
            </a: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= 10 m/s</a:t>
            </a:r>
            <a:r>
              <a:rPr lang="en-US" altLang="zh-CN" sz="2800" b="1" baseline="30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</a:t>
            </a:r>
            <a:endParaRPr lang="en-US" altLang="zh-CN" sz="2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algn="just">
              <a:lnSpc>
                <a:spcPct val="125000"/>
              </a:lnSpc>
              <a:spcBef>
                <a:spcPct val="50000"/>
              </a:spcBef>
            </a:pPr>
            <a:endParaRPr lang="en-US" altLang="zh-CN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algn="just">
              <a:lnSpc>
                <a:spcPct val="125000"/>
              </a:lnSpc>
              <a:spcBef>
                <a:spcPct val="50000"/>
              </a:spcBef>
            </a:pPr>
            <a:endParaRPr lang="en-US" altLang="zh-CN" sz="2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algn="just">
              <a:lnSpc>
                <a:spcPct val="125000"/>
              </a:lnSpc>
              <a:spcBef>
                <a:spcPct val="50000"/>
              </a:spcBef>
            </a:pPr>
            <a:endParaRPr lang="en-US" altLang="zh-CN" sz="2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algn="just">
              <a:lnSpc>
                <a:spcPct val="125000"/>
              </a:lnSpc>
              <a:spcBef>
                <a:spcPct val="50000"/>
              </a:spcBef>
            </a:pPr>
            <a:endParaRPr lang="en-US" altLang="zh-CN" sz="2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algn="just">
              <a:lnSpc>
                <a:spcPct val="125000"/>
              </a:lnSpc>
              <a:spcBef>
                <a:spcPct val="50000"/>
              </a:spcBef>
            </a:pPr>
            <a:endParaRPr lang="en-US" altLang="zh-CN" sz="2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marL="514350" indent="-514350" algn="just">
              <a:lnSpc>
                <a:spcPct val="125000"/>
              </a:lnSpc>
              <a:spcBef>
                <a:spcPct val="50000"/>
              </a:spcBef>
            </a:pPr>
            <a:endParaRPr lang="zh-CN" altLang="en-US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02" name="矩形 101"/>
          <p:cNvSpPr/>
          <p:nvPr/>
        </p:nvSpPr>
        <p:spPr>
          <a:xfrm>
            <a:off x="6308228" y="2713994"/>
            <a:ext cx="216000" cy="21431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05" name="组合 104"/>
          <p:cNvGrpSpPr/>
          <p:nvPr/>
        </p:nvGrpSpPr>
        <p:grpSpPr>
          <a:xfrm>
            <a:off x="5940152" y="2713993"/>
            <a:ext cx="2642464" cy="1608199"/>
            <a:chOff x="6143636" y="2571743"/>
            <a:chExt cx="2642464" cy="1608199"/>
          </a:xfrm>
        </p:grpSpPr>
        <p:grpSp>
          <p:nvGrpSpPr>
            <p:cNvPr id="49" name="组合 69"/>
            <p:cNvGrpSpPr/>
            <p:nvPr/>
          </p:nvGrpSpPr>
          <p:grpSpPr>
            <a:xfrm>
              <a:off x="6143636" y="4071942"/>
              <a:ext cx="2628000" cy="108000"/>
              <a:chOff x="467544" y="2962700"/>
              <a:chExt cx="4018660" cy="165137"/>
            </a:xfrm>
          </p:grpSpPr>
          <p:sp>
            <p:nvSpPr>
              <p:cNvPr id="57" name="Line 144"/>
              <p:cNvSpPr>
                <a:spLocks noChangeShapeType="1"/>
              </p:cNvSpPr>
              <p:nvPr/>
            </p:nvSpPr>
            <p:spPr bwMode="auto">
              <a:xfrm>
                <a:off x="467544" y="2962700"/>
                <a:ext cx="4018660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8" name="Line 151"/>
              <p:cNvSpPr>
                <a:spLocks noChangeShapeType="1"/>
              </p:cNvSpPr>
              <p:nvPr/>
            </p:nvSpPr>
            <p:spPr bwMode="auto">
              <a:xfrm flipH="1">
                <a:off x="508137" y="2962700"/>
                <a:ext cx="81185" cy="110091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9" name="Line 152"/>
              <p:cNvSpPr>
                <a:spLocks noChangeShapeType="1"/>
              </p:cNvSpPr>
              <p:nvPr/>
            </p:nvSpPr>
            <p:spPr bwMode="auto">
              <a:xfrm flipH="1">
                <a:off x="711099" y="2962700"/>
                <a:ext cx="81185" cy="110091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61" name="Line 153"/>
              <p:cNvSpPr>
                <a:spLocks noChangeShapeType="1"/>
              </p:cNvSpPr>
              <p:nvPr/>
            </p:nvSpPr>
            <p:spPr bwMode="auto">
              <a:xfrm flipH="1">
                <a:off x="1198209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62" name="Line 154"/>
              <p:cNvSpPr>
                <a:spLocks noChangeShapeType="1"/>
              </p:cNvSpPr>
              <p:nvPr/>
            </p:nvSpPr>
            <p:spPr bwMode="auto">
              <a:xfrm flipH="1">
                <a:off x="1198209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64" name="Line 155"/>
              <p:cNvSpPr>
                <a:spLocks noChangeShapeType="1"/>
              </p:cNvSpPr>
              <p:nvPr/>
            </p:nvSpPr>
            <p:spPr bwMode="auto">
              <a:xfrm flipH="1">
                <a:off x="995247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65" name="Line 156"/>
              <p:cNvSpPr>
                <a:spLocks noChangeShapeType="1"/>
              </p:cNvSpPr>
              <p:nvPr/>
            </p:nvSpPr>
            <p:spPr bwMode="auto">
              <a:xfrm flipH="1">
                <a:off x="832877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66" name="Line 157"/>
              <p:cNvSpPr>
                <a:spLocks noChangeShapeType="1"/>
              </p:cNvSpPr>
              <p:nvPr/>
            </p:nvSpPr>
            <p:spPr bwMode="auto">
              <a:xfrm flipH="1">
                <a:off x="1522950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2" name="Line 158"/>
              <p:cNvSpPr>
                <a:spLocks noChangeShapeType="1"/>
              </p:cNvSpPr>
              <p:nvPr/>
            </p:nvSpPr>
            <p:spPr bwMode="auto">
              <a:xfrm flipH="1">
                <a:off x="1685320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3" name="Line 159"/>
              <p:cNvSpPr>
                <a:spLocks noChangeShapeType="1"/>
              </p:cNvSpPr>
              <p:nvPr/>
            </p:nvSpPr>
            <p:spPr bwMode="auto">
              <a:xfrm flipH="1">
                <a:off x="1888282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6" name="Line 160"/>
              <p:cNvSpPr>
                <a:spLocks noChangeShapeType="1"/>
              </p:cNvSpPr>
              <p:nvPr/>
            </p:nvSpPr>
            <p:spPr bwMode="auto">
              <a:xfrm flipH="1">
                <a:off x="2050652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7" name="Line 161"/>
              <p:cNvSpPr>
                <a:spLocks noChangeShapeType="1"/>
              </p:cNvSpPr>
              <p:nvPr/>
            </p:nvSpPr>
            <p:spPr bwMode="auto">
              <a:xfrm flipH="1">
                <a:off x="2253615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0" name="Line 162"/>
              <p:cNvSpPr>
                <a:spLocks noChangeShapeType="1"/>
              </p:cNvSpPr>
              <p:nvPr/>
            </p:nvSpPr>
            <p:spPr bwMode="auto">
              <a:xfrm flipH="1">
                <a:off x="2415985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1" name="Line 163"/>
              <p:cNvSpPr>
                <a:spLocks noChangeShapeType="1"/>
              </p:cNvSpPr>
              <p:nvPr/>
            </p:nvSpPr>
            <p:spPr bwMode="auto">
              <a:xfrm flipH="1">
                <a:off x="2578355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2" name="Line 164"/>
              <p:cNvSpPr>
                <a:spLocks noChangeShapeType="1"/>
              </p:cNvSpPr>
              <p:nvPr/>
            </p:nvSpPr>
            <p:spPr bwMode="auto">
              <a:xfrm flipH="1">
                <a:off x="2740725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3" name="Line 165"/>
              <p:cNvSpPr>
                <a:spLocks noChangeShapeType="1"/>
              </p:cNvSpPr>
              <p:nvPr/>
            </p:nvSpPr>
            <p:spPr bwMode="auto">
              <a:xfrm flipH="1">
                <a:off x="2943688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4" name="Line 166"/>
              <p:cNvSpPr>
                <a:spLocks noChangeShapeType="1"/>
              </p:cNvSpPr>
              <p:nvPr/>
            </p:nvSpPr>
            <p:spPr bwMode="auto">
              <a:xfrm flipH="1">
                <a:off x="3146651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5" name="Line 167"/>
              <p:cNvSpPr>
                <a:spLocks noChangeShapeType="1"/>
              </p:cNvSpPr>
              <p:nvPr/>
            </p:nvSpPr>
            <p:spPr bwMode="auto">
              <a:xfrm flipH="1">
                <a:off x="3349613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6" name="Line 168"/>
              <p:cNvSpPr>
                <a:spLocks noChangeShapeType="1"/>
              </p:cNvSpPr>
              <p:nvPr/>
            </p:nvSpPr>
            <p:spPr bwMode="auto">
              <a:xfrm flipH="1">
                <a:off x="3552576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" name="Line 169"/>
              <p:cNvSpPr>
                <a:spLocks noChangeShapeType="1"/>
              </p:cNvSpPr>
              <p:nvPr/>
            </p:nvSpPr>
            <p:spPr bwMode="auto">
              <a:xfrm flipH="1">
                <a:off x="3714946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8" name="Line 170"/>
              <p:cNvSpPr>
                <a:spLocks noChangeShapeType="1"/>
              </p:cNvSpPr>
              <p:nvPr/>
            </p:nvSpPr>
            <p:spPr bwMode="auto">
              <a:xfrm flipH="1">
                <a:off x="3877316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" name="Line 171"/>
              <p:cNvSpPr>
                <a:spLocks noChangeShapeType="1"/>
              </p:cNvSpPr>
              <p:nvPr/>
            </p:nvSpPr>
            <p:spPr bwMode="auto">
              <a:xfrm flipH="1">
                <a:off x="4039686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0" name="Line 172"/>
              <p:cNvSpPr>
                <a:spLocks noChangeShapeType="1"/>
              </p:cNvSpPr>
              <p:nvPr/>
            </p:nvSpPr>
            <p:spPr bwMode="auto">
              <a:xfrm flipH="1">
                <a:off x="4242649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1" name="Line 173"/>
              <p:cNvSpPr>
                <a:spLocks noChangeShapeType="1"/>
              </p:cNvSpPr>
              <p:nvPr/>
            </p:nvSpPr>
            <p:spPr bwMode="auto">
              <a:xfrm flipH="1">
                <a:off x="1360580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</p:grpSp>
        <p:cxnSp>
          <p:nvCxnSpPr>
            <p:cNvPr id="93" name="直接连接符 92"/>
            <p:cNvCxnSpPr/>
            <p:nvPr/>
          </p:nvCxnSpPr>
          <p:spPr>
            <a:xfrm rot="16200000" flipH="1">
              <a:off x="5750727" y="3321842"/>
              <a:ext cx="1500198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任意多边形 94"/>
            <p:cNvSpPr/>
            <p:nvPr/>
          </p:nvSpPr>
          <p:spPr>
            <a:xfrm>
              <a:off x="6498770" y="2590799"/>
              <a:ext cx="2287330" cy="1476000"/>
            </a:xfrm>
            <a:custGeom>
              <a:avLst/>
              <a:gdLst>
                <a:gd name="connsiteX0" fmla="*/ 0 w 2144486"/>
                <a:gd name="connsiteY0" fmla="*/ 0 h 1186543"/>
                <a:gd name="connsiteX1" fmla="*/ 32657 w 2144486"/>
                <a:gd name="connsiteY1" fmla="*/ 206829 h 1186543"/>
                <a:gd name="connsiteX2" fmla="*/ 119743 w 2144486"/>
                <a:gd name="connsiteY2" fmla="*/ 337457 h 1186543"/>
                <a:gd name="connsiteX3" fmla="*/ 293915 w 2144486"/>
                <a:gd name="connsiteY3" fmla="*/ 511629 h 1186543"/>
                <a:gd name="connsiteX4" fmla="*/ 609600 w 2144486"/>
                <a:gd name="connsiteY4" fmla="*/ 707571 h 1186543"/>
                <a:gd name="connsiteX5" fmla="*/ 1121229 w 2144486"/>
                <a:gd name="connsiteY5" fmla="*/ 936171 h 1186543"/>
                <a:gd name="connsiteX6" fmla="*/ 1948543 w 2144486"/>
                <a:gd name="connsiteY6" fmla="*/ 1143000 h 1186543"/>
                <a:gd name="connsiteX7" fmla="*/ 2144486 w 2144486"/>
                <a:gd name="connsiteY7" fmla="*/ 1186543 h 1186543"/>
                <a:gd name="connsiteX0" fmla="*/ 0 w 2287330"/>
                <a:gd name="connsiteY0" fmla="*/ 0 h 1186543"/>
                <a:gd name="connsiteX1" fmla="*/ 32657 w 2287330"/>
                <a:gd name="connsiteY1" fmla="*/ 206829 h 1186543"/>
                <a:gd name="connsiteX2" fmla="*/ 119743 w 2287330"/>
                <a:gd name="connsiteY2" fmla="*/ 337457 h 1186543"/>
                <a:gd name="connsiteX3" fmla="*/ 293915 w 2287330"/>
                <a:gd name="connsiteY3" fmla="*/ 511629 h 1186543"/>
                <a:gd name="connsiteX4" fmla="*/ 609600 w 2287330"/>
                <a:gd name="connsiteY4" fmla="*/ 707571 h 1186543"/>
                <a:gd name="connsiteX5" fmla="*/ 1121229 w 2287330"/>
                <a:gd name="connsiteY5" fmla="*/ 936171 h 1186543"/>
                <a:gd name="connsiteX6" fmla="*/ 1948543 w 2287330"/>
                <a:gd name="connsiteY6" fmla="*/ 1143000 h 1186543"/>
                <a:gd name="connsiteX7" fmla="*/ 2287330 w 2287330"/>
                <a:gd name="connsiteY7" fmla="*/ 1186543 h 118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87330" h="1186543">
                  <a:moveTo>
                    <a:pt x="0" y="0"/>
                  </a:moveTo>
                  <a:cubicBezTo>
                    <a:pt x="6350" y="75293"/>
                    <a:pt x="12700" y="150586"/>
                    <a:pt x="32657" y="206829"/>
                  </a:cubicBezTo>
                  <a:cubicBezTo>
                    <a:pt x="52614" y="263072"/>
                    <a:pt x="76200" y="286657"/>
                    <a:pt x="119743" y="337457"/>
                  </a:cubicBezTo>
                  <a:cubicBezTo>
                    <a:pt x="163286" y="388257"/>
                    <a:pt x="212272" y="449943"/>
                    <a:pt x="293915" y="511629"/>
                  </a:cubicBezTo>
                  <a:cubicBezTo>
                    <a:pt x="375558" y="573315"/>
                    <a:pt x="471714" y="636814"/>
                    <a:pt x="609600" y="707571"/>
                  </a:cubicBezTo>
                  <a:cubicBezTo>
                    <a:pt x="747486" y="778328"/>
                    <a:pt x="898072" y="863600"/>
                    <a:pt x="1121229" y="936171"/>
                  </a:cubicBezTo>
                  <a:cubicBezTo>
                    <a:pt x="1344386" y="1008742"/>
                    <a:pt x="1754193" y="1101271"/>
                    <a:pt x="1948543" y="1143000"/>
                  </a:cubicBezTo>
                  <a:cubicBezTo>
                    <a:pt x="2142893" y="1184729"/>
                    <a:pt x="2274630" y="1185636"/>
                    <a:pt x="2287330" y="1186543"/>
                  </a:cubicBezTo>
                </a:path>
              </a:pathLst>
            </a:cu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97" name="直接连接符 96"/>
            <p:cNvCxnSpPr>
              <a:endCxn id="95" idx="0"/>
            </p:cNvCxnSpPr>
            <p:nvPr/>
          </p:nvCxnSpPr>
          <p:spPr>
            <a:xfrm>
              <a:off x="6286512" y="2571744"/>
              <a:ext cx="212258" cy="19055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直接箭头连接符 98"/>
            <p:cNvCxnSpPr/>
            <p:nvPr/>
          </p:nvCxnSpPr>
          <p:spPr>
            <a:xfrm rot="5400000" flipH="1" flipV="1">
              <a:off x="6084608" y="2877744"/>
              <a:ext cx="612000" cy="1588"/>
            </a:xfrm>
            <a:prstGeom prst="straightConnector1">
              <a:avLst/>
            </a:prstGeom>
            <a:ln w="15875">
              <a:solidFill>
                <a:schemeClr val="tx1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直接箭头连接符 99"/>
            <p:cNvCxnSpPr/>
            <p:nvPr/>
          </p:nvCxnSpPr>
          <p:spPr>
            <a:xfrm rot="5400000" flipH="1" flipV="1">
              <a:off x="6083814" y="3765148"/>
              <a:ext cx="612000" cy="1588"/>
            </a:xfrm>
            <a:prstGeom prst="straightConnector1">
              <a:avLst/>
            </a:prstGeom>
            <a:ln w="15875">
              <a:solidFill>
                <a:schemeClr val="tx1"/>
              </a:solidFill>
              <a:prstDash val="dash"/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矩形 100"/>
            <p:cNvSpPr/>
            <p:nvPr/>
          </p:nvSpPr>
          <p:spPr>
            <a:xfrm>
              <a:off x="6236846" y="3132362"/>
              <a:ext cx="31290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b="1" i="1" dirty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h</a:t>
              </a:r>
              <a:endParaRPr lang="zh-CN" altLang="en-US" dirty="0"/>
            </a:p>
          </p:txBody>
        </p:sp>
      </p:grpSp>
      <p:sp>
        <p:nvSpPr>
          <p:cNvPr id="104" name="矩形 103"/>
          <p:cNvSpPr/>
          <p:nvPr/>
        </p:nvSpPr>
        <p:spPr>
          <a:xfrm rot="2040000">
            <a:off x="6940284" y="3461032"/>
            <a:ext cx="216000" cy="214314"/>
          </a:xfrm>
          <a:prstGeom prst="rect">
            <a:avLst/>
          </a:prstGeom>
          <a:ln>
            <a:prstDash val="sys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06" name="组合 105"/>
          <p:cNvGrpSpPr/>
          <p:nvPr/>
        </p:nvGrpSpPr>
        <p:grpSpPr>
          <a:xfrm>
            <a:off x="6389228" y="2830334"/>
            <a:ext cx="479618" cy="598040"/>
            <a:chOff x="7327276" y="5353892"/>
            <a:chExt cx="479618" cy="598040"/>
          </a:xfrm>
        </p:grpSpPr>
        <p:sp>
          <p:nvSpPr>
            <p:cNvPr id="107" name="矩形 106"/>
            <p:cNvSpPr/>
            <p:nvPr/>
          </p:nvSpPr>
          <p:spPr>
            <a:xfrm>
              <a:off x="7327276" y="5582600"/>
              <a:ext cx="47961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b="1" i="1" dirty="0">
                  <a:solidFill>
                    <a:srgbClr val="0000FF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mg</a:t>
              </a:r>
              <a:endParaRPr lang="zh-CN" altLang="en-US" baseline="-25000" dirty="0">
                <a:solidFill>
                  <a:srgbClr val="0000FF"/>
                </a:solidFill>
              </a:endParaRPr>
            </a:p>
          </p:txBody>
        </p:sp>
        <p:cxnSp>
          <p:nvCxnSpPr>
            <p:cNvPr id="108" name="直接箭头连接符 107"/>
            <p:cNvCxnSpPr/>
            <p:nvPr/>
          </p:nvCxnSpPr>
          <p:spPr>
            <a:xfrm rot="5400000">
              <a:off x="7123288" y="5587098"/>
              <a:ext cx="468000" cy="1588"/>
            </a:xfrm>
            <a:prstGeom prst="straightConnector1">
              <a:avLst/>
            </a:prstGeom>
            <a:ln w="25400">
              <a:solidFill>
                <a:srgbClr val="0000FF"/>
              </a:solidFill>
              <a:headEnd type="oval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9" name="组合 108"/>
          <p:cNvGrpSpPr/>
          <p:nvPr/>
        </p:nvGrpSpPr>
        <p:grpSpPr>
          <a:xfrm>
            <a:off x="7022608" y="3571250"/>
            <a:ext cx="479618" cy="598040"/>
            <a:chOff x="7327276" y="5353892"/>
            <a:chExt cx="479618" cy="598040"/>
          </a:xfrm>
        </p:grpSpPr>
        <p:sp>
          <p:nvSpPr>
            <p:cNvPr id="110" name="矩形 109"/>
            <p:cNvSpPr/>
            <p:nvPr/>
          </p:nvSpPr>
          <p:spPr>
            <a:xfrm>
              <a:off x="7327276" y="5582600"/>
              <a:ext cx="47961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b="1" i="1" dirty="0">
                  <a:solidFill>
                    <a:srgbClr val="0000FF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mg</a:t>
              </a:r>
              <a:endParaRPr lang="zh-CN" altLang="en-US" baseline="-25000" dirty="0">
                <a:solidFill>
                  <a:srgbClr val="0000FF"/>
                </a:solidFill>
              </a:endParaRPr>
            </a:p>
          </p:txBody>
        </p:sp>
        <p:cxnSp>
          <p:nvCxnSpPr>
            <p:cNvPr id="111" name="直接箭头连接符 110"/>
            <p:cNvCxnSpPr/>
            <p:nvPr/>
          </p:nvCxnSpPr>
          <p:spPr>
            <a:xfrm rot="5400000">
              <a:off x="7123288" y="5587098"/>
              <a:ext cx="468000" cy="1588"/>
            </a:xfrm>
            <a:prstGeom prst="straightConnector1">
              <a:avLst/>
            </a:prstGeom>
            <a:ln w="25400">
              <a:solidFill>
                <a:srgbClr val="0000FF"/>
              </a:solidFill>
              <a:headEnd type="oval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2" name="组合 111"/>
          <p:cNvGrpSpPr/>
          <p:nvPr/>
        </p:nvGrpSpPr>
        <p:grpSpPr>
          <a:xfrm>
            <a:off x="7037123" y="2869039"/>
            <a:ext cx="351378" cy="685095"/>
            <a:chOff x="7041524" y="5282454"/>
            <a:chExt cx="351378" cy="685095"/>
          </a:xfrm>
        </p:grpSpPr>
        <p:sp>
          <p:nvSpPr>
            <p:cNvPr id="113" name="矩形 112"/>
            <p:cNvSpPr/>
            <p:nvPr/>
          </p:nvSpPr>
          <p:spPr>
            <a:xfrm>
              <a:off x="7041524" y="5282454"/>
              <a:ext cx="35137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b="1" i="1" dirty="0">
                  <a:solidFill>
                    <a:srgbClr val="C00000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N</a:t>
              </a:r>
              <a:endParaRPr lang="zh-CN" altLang="en-US" baseline="-25000" dirty="0">
                <a:solidFill>
                  <a:srgbClr val="C00000"/>
                </a:solidFill>
              </a:endParaRPr>
            </a:p>
          </p:txBody>
        </p:sp>
        <p:cxnSp>
          <p:nvCxnSpPr>
            <p:cNvPr id="114" name="直接箭头连接符 113"/>
            <p:cNvCxnSpPr>
              <a:cxnSpLocks noChangeAspect="1"/>
            </p:cNvCxnSpPr>
            <p:nvPr/>
          </p:nvCxnSpPr>
          <p:spPr>
            <a:xfrm rot="5400000" flipH="1" flipV="1">
              <a:off x="6990283" y="5608783"/>
              <a:ext cx="432000" cy="285531"/>
            </a:xfrm>
            <a:prstGeom prst="straightConnector1">
              <a:avLst/>
            </a:prstGeom>
            <a:ln w="2540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8" name="组合 117"/>
          <p:cNvGrpSpPr/>
          <p:nvPr/>
        </p:nvGrpSpPr>
        <p:grpSpPr>
          <a:xfrm>
            <a:off x="8060196" y="4093088"/>
            <a:ext cx="479618" cy="632056"/>
            <a:chOff x="6915688" y="5353892"/>
            <a:chExt cx="479618" cy="632056"/>
          </a:xfrm>
        </p:grpSpPr>
        <p:sp>
          <p:nvSpPr>
            <p:cNvPr id="119" name="矩形 118"/>
            <p:cNvSpPr/>
            <p:nvPr/>
          </p:nvSpPr>
          <p:spPr>
            <a:xfrm>
              <a:off x="6915688" y="5616616"/>
              <a:ext cx="47961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b="1" i="1" dirty="0">
                  <a:solidFill>
                    <a:srgbClr val="0000FF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mg</a:t>
              </a:r>
              <a:endParaRPr lang="zh-CN" altLang="en-US" baseline="-25000" dirty="0">
                <a:solidFill>
                  <a:srgbClr val="0000FF"/>
                </a:solidFill>
              </a:endParaRPr>
            </a:p>
          </p:txBody>
        </p:sp>
        <p:cxnSp>
          <p:nvCxnSpPr>
            <p:cNvPr id="120" name="直接箭头连接符 119"/>
            <p:cNvCxnSpPr/>
            <p:nvPr/>
          </p:nvCxnSpPr>
          <p:spPr>
            <a:xfrm rot="5400000">
              <a:off x="7123288" y="5587098"/>
              <a:ext cx="468000" cy="1588"/>
            </a:xfrm>
            <a:prstGeom prst="straightConnector1">
              <a:avLst/>
            </a:prstGeom>
            <a:ln w="25400">
              <a:solidFill>
                <a:srgbClr val="0000FF"/>
              </a:solidFill>
              <a:headEnd type="oval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1" name="组合 120"/>
          <p:cNvGrpSpPr/>
          <p:nvPr/>
        </p:nvGrpSpPr>
        <p:grpSpPr>
          <a:xfrm>
            <a:off x="8083292" y="3373944"/>
            <a:ext cx="468398" cy="701868"/>
            <a:chOff x="6937460" y="5096034"/>
            <a:chExt cx="468398" cy="701868"/>
          </a:xfrm>
        </p:grpSpPr>
        <p:sp>
          <p:nvSpPr>
            <p:cNvPr id="122" name="矩形 121"/>
            <p:cNvSpPr/>
            <p:nvPr/>
          </p:nvSpPr>
          <p:spPr>
            <a:xfrm>
              <a:off x="6937460" y="5096034"/>
              <a:ext cx="46839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b="1" i="1" dirty="0">
                  <a:solidFill>
                    <a:srgbClr val="C00000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N </a:t>
              </a:r>
              <a:r>
                <a:rPr lang="en-US" altLang="zh-CN" b="1" dirty="0">
                  <a:solidFill>
                    <a:srgbClr val="C00000"/>
                  </a:solidFill>
                  <a:latin typeface="Calibri" pitchFamily="34" charset="0"/>
                  <a:ea typeface="Arial Unicode MS" pitchFamily="34" charset="-122"/>
                  <a:cs typeface="Arial Unicode MS" pitchFamily="34" charset="-122"/>
                </a:rPr>
                <a:t>’</a:t>
              </a:r>
              <a:endParaRPr lang="zh-CN" altLang="en-US" dirty="0">
                <a:solidFill>
                  <a:srgbClr val="C00000"/>
                </a:solidFill>
                <a:latin typeface="Calibri" pitchFamily="34" charset="0"/>
                <a:ea typeface="Arial Unicode MS" pitchFamily="34" charset="-122"/>
                <a:cs typeface="Arial Unicode MS" pitchFamily="34" charset="-122"/>
              </a:endParaRPr>
            </a:p>
          </p:txBody>
        </p:sp>
        <p:cxnSp>
          <p:nvCxnSpPr>
            <p:cNvPr id="123" name="直接箭头连接符 122"/>
            <p:cNvCxnSpPr/>
            <p:nvPr/>
          </p:nvCxnSpPr>
          <p:spPr>
            <a:xfrm rot="5400000">
              <a:off x="7069288" y="5509108"/>
              <a:ext cx="576000" cy="1588"/>
            </a:xfrm>
            <a:prstGeom prst="straightConnector1">
              <a:avLst/>
            </a:prstGeom>
            <a:ln w="25400">
              <a:solidFill>
                <a:srgbClr val="C00000"/>
              </a:solidFill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4" name="直接连接符 123"/>
          <p:cNvCxnSpPr/>
          <p:nvPr/>
        </p:nvCxnSpPr>
        <p:spPr>
          <a:xfrm>
            <a:off x="288168" y="2450640"/>
            <a:ext cx="5796000" cy="0"/>
          </a:xfrm>
          <a:prstGeom prst="line">
            <a:avLst/>
          </a:prstGeom>
          <a:ln w="12700">
            <a:solidFill>
              <a:srgbClr val="7030A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705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6604689"/>
              </p:ext>
            </p:extLst>
          </p:nvPr>
        </p:nvGraphicFramePr>
        <p:xfrm>
          <a:off x="643761" y="2603047"/>
          <a:ext cx="1008063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179" name="公式" r:id="rId4" imgW="660240" imgH="228600" progId="Equation.3">
                  <p:embed/>
                </p:oleObj>
              </mc:Choice>
              <mc:Fallback>
                <p:oleObj name="公式" r:id="rId4" imgW="660240" imgH="22860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761" y="2603047"/>
                        <a:ext cx="1008063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5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0487429"/>
              </p:ext>
            </p:extLst>
          </p:nvPr>
        </p:nvGraphicFramePr>
        <p:xfrm>
          <a:off x="786637" y="3082472"/>
          <a:ext cx="71755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180" name="公式" r:id="rId6" imgW="469800" imgH="228600" progId="Equation.3">
                  <p:embed/>
                </p:oleObj>
              </mc:Choice>
              <mc:Fallback>
                <p:oleObj name="公式" r:id="rId6" imgW="469800" imgH="22860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6637" y="3082472"/>
                        <a:ext cx="71755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5" name="右大括号 124"/>
          <p:cNvSpPr/>
          <p:nvPr/>
        </p:nvSpPr>
        <p:spPr>
          <a:xfrm>
            <a:off x="1715331" y="2695334"/>
            <a:ext cx="108000" cy="684000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6" name="燕尾形箭头 125"/>
          <p:cNvSpPr/>
          <p:nvPr/>
        </p:nvSpPr>
        <p:spPr>
          <a:xfrm>
            <a:off x="1943039" y="2933130"/>
            <a:ext cx="288000" cy="216000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2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4206069"/>
              </p:ext>
            </p:extLst>
          </p:nvPr>
        </p:nvGraphicFramePr>
        <p:xfrm>
          <a:off x="2347387" y="2856368"/>
          <a:ext cx="2433638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181" name="公式" r:id="rId8" imgW="1384200" imgH="228600" progId="Equation.3">
                  <p:embed/>
                </p:oleObj>
              </mc:Choice>
              <mc:Fallback>
                <p:oleObj name="公式" r:id="rId8" imgW="1384200" imgH="22860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7387" y="2856368"/>
                        <a:ext cx="2433638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54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84634"/>
              </p:ext>
            </p:extLst>
          </p:nvPr>
        </p:nvGraphicFramePr>
        <p:xfrm>
          <a:off x="2771800" y="3463925"/>
          <a:ext cx="1824037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182" name="Equation" r:id="rId10" imgW="965160" imgH="228600" progId="Equation.DSMT4">
                  <p:embed/>
                </p:oleObj>
              </mc:Choice>
              <mc:Fallback>
                <p:oleObj name="Equation" r:id="rId10" imgW="965160" imgH="2286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3463925"/>
                        <a:ext cx="1824037" cy="433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55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7828345"/>
              </p:ext>
            </p:extLst>
          </p:nvPr>
        </p:nvGraphicFramePr>
        <p:xfrm>
          <a:off x="3394968" y="4027488"/>
          <a:ext cx="88900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183" name="Equation" r:id="rId12" imgW="469800" imgH="228600" progId="Equation.DSMT4">
                  <p:embed/>
                </p:oleObj>
              </mc:Choice>
              <mc:Fallback>
                <p:oleObj name="Equation" r:id="rId12" imgW="469800" imgH="2286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4968" y="4027488"/>
                        <a:ext cx="889000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8" name="右大括号 127"/>
          <p:cNvSpPr/>
          <p:nvPr/>
        </p:nvSpPr>
        <p:spPr>
          <a:xfrm>
            <a:off x="4822041" y="3004474"/>
            <a:ext cx="108000" cy="1260000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3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4352984"/>
              </p:ext>
            </p:extLst>
          </p:nvPr>
        </p:nvGraphicFramePr>
        <p:xfrm>
          <a:off x="3874889" y="4867820"/>
          <a:ext cx="1273175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184" name="Equation" r:id="rId14" imgW="672840" imgH="228600" progId="Equation.DSMT4">
                  <p:embed/>
                </p:oleObj>
              </mc:Choice>
              <mc:Fallback>
                <p:oleObj name="Equation" r:id="rId14" imgW="672840" imgH="2286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4889" y="4867820"/>
                        <a:ext cx="1273175" cy="433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1" name="右弧形箭头 130"/>
          <p:cNvSpPr/>
          <p:nvPr/>
        </p:nvSpPr>
        <p:spPr>
          <a:xfrm>
            <a:off x="5001479" y="3593648"/>
            <a:ext cx="396000" cy="1143008"/>
          </a:xfrm>
          <a:prstGeom prst="curvedLef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graphicFrame>
        <p:nvGraphicFramePr>
          <p:cNvPr id="8705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6256142"/>
              </p:ext>
            </p:extLst>
          </p:nvPr>
        </p:nvGraphicFramePr>
        <p:xfrm>
          <a:off x="3791351" y="5402364"/>
          <a:ext cx="144145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185" name="Equation" r:id="rId16" imgW="761760" imgH="393480" progId="Equation.DSMT4">
                  <p:embed/>
                </p:oleObj>
              </mc:Choice>
              <mc:Fallback>
                <p:oleObj name="Equation" r:id="rId16" imgW="761760" imgH="3934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1351" y="5402364"/>
                        <a:ext cx="1441450" cy="74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2" name="右大括号 131"/>
          <p:cNvSpPr/>
          <p:nvPr/>
        </p:nvSpPr>
        <p:spPr>
          <a:xfrm>
            <a:off x="5232801" y="5004250"/>
            <a:ext cx="108000" cy="972000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3" name="燕尾形箭头 132"/>
          <p:cNvSpPr/>
          <p:nvPr/>
        </p:nvSpPr>
        <p:spPr>
          <a:xfrm>
            <a:off x="5460509" y="5373756"/>
            <a:ext cx="288000" cy="216000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3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8421985"/>
              </p:ext>
            </p:extLst>
          </p:nvPr>
        </p:nvGraphicFramePr>
        <p:xfrm>
          <a:off x="5851485" y="5274757"/>
          <a:ext cx="1117600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186" name="公式" r:id="rId18" imgW="634680" imgH="253800" progId="Equation.3">
                  <p:embed/>
                </p:oleObj>
              </mc:Choice>
              <mc:Fallback>
                <p:oleObj name="公式" r:id="rId18" imgW="634680" imgH="25380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1485" y="5274757"/>
                        <a:ext cx="1117600" cy="449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5" name="矩形 134"/>
          <p:cNvSpPr/>
          <p:nvPr/>
        </p:nvSpPr>
        <p:spPr>
          <a:xfrm>
            <a:off x="6990857" y="5307880"/>
            <a:ext cx="893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= 4 m/s</a:t>
            </a:r>
            <a:endParaRPr lang="zh-CN" altLang="en-US" dirty="0"/>
          </a:p>
        </p:txBody>
      </p:sp>
      <p:sp>
        <p:nvSpPr>
          <p:cNvPr id="2" name="文本框 1"/>
          <p:cNvSpPr txBox="1"/>
          <p:nvPr/>
        </p:nvSpPr>
        <p:spPr>
          <a:xfrm>
            <a:off x="6215574" y="2403096"/>
            <a:ext cx="4467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b="1" dirty="0"/>
              <a:t>①</a:t>
            </a:r>
          </a:p>
        </p:txBody>
      </p:sp>
      <p:sp>
        <p:nvSpPr>
          <p:cNvPr id="79" name="文本框 78"/>
          <p:cNvSpPr txBox="1"/>
          <p:nvPr/>
        </p:nvSpPr>
        <p:spPr>
          <a:xfrm>
            <a:off x="8557685" y="3905376"/>
            <a:ext cx="4778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b="1" dirty="0"/>
              <a:t>②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87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87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87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87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00"/>
                            </p:stCondLst>
                            <p:childTnLst>
                              <p:par>
                                <p:cTn id="10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87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00"/>
                            </p:stCondLst>
                            <p:childTnLst>
                              <p:par>
                                <p:cTn id="11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000"/>
                            </p:stCondLst>
                            <p:childTnLst>
                              <p:par>
                                <p:cTn id="1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" grpId="0" animBg="1"/>
      <p:bldP spid="46" grpId="0" bldLvl="0" animBg="1" autoUpdateAnimBg="0"/>
      <p:bldP spid="102" grpId="0" animBg="1"/>
      <p:bldP spid="104" grpId="0" animBg="1"/>
      <p:bldP spid="125" grpId="0" animBg="1"/>
      <p:bldP spid="126" grpId="0" animBg="1"/>
      <p:bldP spid="128" grpId="0" animBg="1"/>
      <p:bldP spid="131" grpId="0" animBg="1"/>
      <p:bldP spid="132" grpId="0" animBg="1"/>
      <p:bldP spid="133" grpId="0" animBg="1"/>
      <p:bldP spid="135" grpId="0"/>
      <p:bldP spid="2" grpId="0"/>
      <p:bldP spid="7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Rot="1" noChangeArrowheads="1"/>
          </p:cNvSpPr>
          <p:nvPr/>
        </p:nvSpPr>
        <p:spPr bwMode="auto">
          <a:xfrm>
            <a:off x="812562" y="177894"/>
            <a:ext cx="7874475" cy="514802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t">
              <a:defRPr/>
            </a:pPr>
            <a:r>
              <a:rPr lang="en-US" altLang="zh-CN" sz="3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§7  </a:t>
            </a:r>
            <a:r>
              <a:rPr lang="zh-CN" altLang="en-US" sz="3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功 </a:t>
            </a:r>
            <a:r>
              <a:rPr lang="en-US" altLang="zh-CN" sz="3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&amp; </a:t>
            </a:r>
            <a:r>
              <a:rPr lang="zh-CN" altLang="en-US" sz="3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机械能　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0" y="684119"/>
            <a:ext cx="9144000" cy="512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eaLnBrk="1" latinLnBrk="0" hangingPunct="1">
              <a:lnSpc>
                <a:spcPct val="80000"/>
              </a:lnSpc>
              <a:spcBef>
                <a:spcPct val="20000"/>
              </a:spcBef>
              <a:buClrTx/>
              <a:buSzTx/>
              <a:tabLst/>
              <a:defRPr/>
            </a:pPr>
            <a:r>
              <a:rPr kumimoji="1" lang="zh-CN" altLang="en-US" sz="2800" b="1" kern="0" dirty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宋体" pitchFamily="2" charset="-122"/>
              </a:rPr>
              <a:t>§</a:t>
            </a:r>
            <a:r>
              <a:rPr kumimoji="1" lang="en-US" altLang="zh-CN" sz="2800" b="1" kern="0" dirty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宋体" pitchFamily="2" charset="-122"/>
              </a:rPr>
              <a:t>7.3  </a:t>
            </a:r>
            <a:r>
              <a:rPr kumimoji="1" lang="zh-CN" altLang="en-US" sz="2800" b="1" kern="0" dirty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宋体" pitchFamily="2" charset="-122"/>
              </a:rPr>
              <a:t>动能 </a:t>
            </a:r>
            <a:r>
              <a:rPr kumimoji="1" lang="en-US" altLang="zh-CN" sz="2800" b="1" kern="0" dirty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宋体" pitchFamily="2" charset="-122"/>
              </a:rPr>
              <a:t>&amp; </a:t>
            </a:r>
            <a:r>
              <a:rPr kumimoji="1" lang="zh-CN" altLang="en-US" sz="2800" b="1" kern="0" dirty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宋体" pitchFamily="2" charset="-122"/>
              </a:rPr>
              <a:t>动能定理</a:t>
            </a:r>
            <a:endParaRPr kumimoji="1" lang="zh-CN" altLang="en-US" sz="2800" b="1" kern="0" dirty="0">
              <a:ln>
                <a:solidFill>
                  <a:sysClr val="windowText" lastClr="000000"/>
                </a:solidFill>
              </a:ln>
              <a:solidFill>
                <a:srgbClr val="99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楷体" pitchFamily="49" charset="-122"/>
              <a:cs typeface="Times New Roman" pitchFamily="18" charset="0"/>
              <a:sym typeface="Arial" pitchFamily="34" charset="0"/>
            </a:endParaRPr>
          </a:p>
        </p:txBody>
      </p:sp>
      <p:sp>
        <p:nvSpPr>
          <p:cNvPr id="35" name="Rectangle 2"/>
          <p:cNvSpPr txBox="1">
            <a:spLocks noRot="1" noChangeArrowheads="1"/>
          </p:cNvSpPr>
          <p:nvPr/>
        </p:nvSpPr>
        <p:spPr>
          <a:xfrm>
            <a:off x="142844" y="1397167"/>
            <a:ext cx="3067636" cy="461665"/>
          </a:xfrm>
          <a:prstGeom prst="rect">
            <a:avLst/>
          </a:prstGeom>
          <a:ln w="9525" cap="flat" cmpd="sng" algn="ctr">
            <a:solidFill>
              <a:schemeClr val="accent6">
                <a:shade val="95000"/>
                <a:satMod val="105000"/>
              </a:schemeClr>
            </a:solidFill>
            <a:prstDash val="solid"/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动能 </a:t>
            </a:r>
            <a:r>
              <a:rPr kumimoji="0" lang="en-US" altLang="zh-CN" sz="2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(Kinetic Energy)  </a:t>
            </a:r>
            <a:endParaRPr kumimoji="0" lang="zh-CN" altLang="en-US" sz="2400" b="1" i="0" u="none" strike="noStrike" kern="1200" cap="none" spc="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uLnTx/>
              <a:uFillTx/>
              <a:latin typeface="Times New Roman" pitchFamily="18" charset="0"/>
              <a:ea typeface="黑体" pitchFamily="49" charset="-122"/>
              <a:cs typeface="Times New Roman" pitchFamily="18" charset="0"/>
              <a:sym typeface="宋体" pitchFamily="2" charset="-122"/>
            </a:endParaRPr>
          </a:p>
        </p:txBody>
      </p:sp>
      <p:grpSp>
        <p:nvGrpSpPr>
          <p:cNvPr id="46" name="组合 45"/>
          <p:cNvGrpSpPr/>
          <p:nvPr/>
        </p:nvGrpSpPr>
        <p:grpSpPr>
          <a:xfrm>
            <a:off x="3071802" y="2071678"/>
            <a:ext cx="936000" cy="612000"/>
            <a:chOff x="3290936" y="2442660"/>
            <a:chExt cx="936000" cy="612000"/>
          </a:xfrm>
        </p:grpSpPr>
        <p:sp>
          <p:nvSpPr>
            <p:cNvPr id="47" name="云形标注 46"/>
            <p:cNvSpPr/>
            <p:nvPr/>
          </p:nvSpPr>
          <p:spPr>
            <a:xfrm>
              <a:off x="3290936" y="2442660"/>
              <a:ext cx="936000" cy="612000"/>
            </a:xfrm>
            <a:prstGeom prst="cloudCallout">
              <a:avLst>
                <a:gd name="adj1" fmla="val -77120"/>
                <a:gd name="adj2" fmla="val -6057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48" name="矩形 47"/>
            <p:cNvSpPr/>
            <p:nvPr/>
          </p:nvSpPr>
          <p:spPr>
            <a:xfrm>
              <a:off x="3341172" y="2467494"/>
              <a:ext cx="848309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2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scalar</a:t>
              </a:r>
              <a:endParaRPr lang="zh-CN" alt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</p:grpSp>
      <p:cxnSp>
        <p:nvCxnSpPr>
          <p:cNvPr id="61" name="直接连接符 60"/>
          <p:cNvCxnSpPr/>
          <p:nvPr/>
        </p:nvCxnSpPr>
        <p:spPr>
          <a:xfrm rot="5400000">
            <a:off x="1332754" y="3931942"/>
            <a:ext cx="5760000" cy="1588"/>
          </a:xfrm>
          <a:prstGeom prst="line">
            <a:avLst/>
          </a:prstGeom>
          <a:ln w="12700">
            <a:solidFill>
              <a:srgbClr val="7030A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ctangle 3"/>
          <p:cNvSpPr txBox="1">
            <a:spLocks noRot="1" noChangeArrowheads="1"/>
          </p:cNvSpPr>
          <p:nvPr/>
        </p:nvSpPr>
        <p:spPr>
          <a:xfrm>
            <a:off x="142876" y="2357430"/>
            <a:ext cx="1643042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表达式：</a:t>
            </a:r>
            <a:endParaRPr lang="en-US" altLang="zh-CN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8194931"/>
              </p:ext>
            </p:extLst>
          </p:nvPr>
        </p:nvGraphicFramePr>
        <p:xfrm>
          <a:off x="976313" y="2927350"/>
          <a:ext cx="1344612" cy="747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38" name="Equation" r:id="rId3" imgW="711000" imgH="393480" progId="Equation.DSMT4">
                  <p:embed/>
                </p:oleObj>
              </mc:Choice>
              <mc:Fallback>
                <p:oleObj name="Equation" r:id="rId3" imgW="711000" imgH="393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6313" y="2927350"/>
                        <a:ext cx="1344612" cy="747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4" name="矩形 93"/>
          <p:cNvSpPr/>
          <p:nvPr/>
        </p:nvSpPr>
        <p:spPr>
          <a:xfrm>
            <a:off x="934815" y="2961117"/>
            <a:ext cx="1440000" cy="684000"/>
          </a:xfrm>
          <a:prstGeom prst="rect">
            <a:avLst/>
          </a:prstGeom>
          <a:noFill/>
          <a:ln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5" name="Rectangle 3"/>
          <p:cNvSpPr txBox="1">
            <a:spLocks noRot="1" noChangeArrowheads="1"/>
          </p:cNvSpPr>
          <p:nvPr/>
        </p:nvSpPr>
        <p:spPr>
          <a:xfrm>
            <a:off x="142844" y="4216286"/>
            <a:ext cx="3288428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SI unit</a:t>
            </a: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：</a:t>
            </a:r>
            <a:r>
              <a:rPr lang="en-US" altLang="zh-CN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joule</a:t>
            </a:r>
            <a:r>
              <a:rPr lang="en-US" altLang="zh-CN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zh-CN" sz="2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altLang="zh-CN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grpSp>
        <p:nvGrpSpPr>
          <p:cNvPr id="96" name="组合 95"/>
          <p:cNvGrpSpPr/>
          <p:nvPr/>
        </p:nvGrpSpPr>
        <p:grpSpPr>
          <a:xfrm>
            <a:off x="357158" y="4857760"/>
            <a:ext cx="3384376" cy="642942"/>
            <a:chOff x="859908" y="6098426"/>
            <a:chExt cx="3384376" cy="642942"/>
          </a:xfrm>
        </p:grpSpPr>
        <p:sp>
          <p:nvSpPr>
            <p:cNvPr id="97" name="Rectangle 3"/>
            <p:cNvSpPr txBox="1">
              <a:spLocks noRot="1" noChangeArrowheads="1"/>
            </p:cNvSpPr>
            <p:nvPr/>
          </p:nvSpPr>
          <p:spPr>
            <a:xfrm>
              <a:off x="859908" y="6098426"/>
              <a:ext cx="3384376" cy="642942"/>
            </a:xfrm>
            <a:prstGeom prst="rect">
              <a:avLst/>
            </a:prstGeom>
            <a:noFill/>
          </p:spPr>
          <p:txBody>
            <a:bodyPr>
              <a:noAutofit/>
            </a:bodyPr>
            <a:lstStyle/>
            <a:p>
              <a:pPr lvl="0">
                <a:lnSpc>
                  <a:spcPct val="125000"/>
                </a:lnSpc>
                <a:spcBef>
                  <a:spcPct val="20000"/>
                </a:spcBef>
                <a:defRPr/>
              </a:pPr>
              <a:r>
                <a:rPr lang="en-US" altLang="zh-CN" sz="2200" b="1" dirty="0">
                  <a:latin typeface="Times New Roman" pitchFamily="18" charset="0"/>
                  <a:cs typeface="Times New Roman" pitchFamily="18" charset="0"/>
                </a:rPr>
                <a:t>1 J = 1 kg·m</a:t>
              </a:r>
              <a:r>
                <a:rPr lang="en-US" altLang="zh-CN" sz="2200" b="1" baseline="30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altLang="zh-CN" sz="2200" b="1" dirty="0">
                  <a:latin typeface="Times New Roman" pitchFamily="18" charset="0"/>
                  <a:cs typeface="Times New Roman" pitchFamily="18" charset="0"/>
                </a:rPr>
                <a:t>/s</a:t>
              </a:r>
              <a:r>
                <a:rPr lang="en-US" altLang="zh-CN" sz="2200" b="1" baseline="30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altLang="zh-CN" sz="2200" b="1" dirty="0">
                  <a:latin typeface="Times New Roman" pitchFamily="18" charset="0"/>
                  <a:cs typeface="Times New Roman" pitchFamily="18" charset="0"/>
                </a:rPr>
                <a:t> = 1 </a:t>
              </a:r>
              <a:r>
                <a:rPr lang="en-US" altLang="zh-CN" sz="2200" b="1" dirty="0" err="1">
                  <a:latin typeface="Times New Roman" pitchFamily="18" charset="0"/>
                  <a:cs typeface="Times New Roman" pitchFamily="18" charset="0"/>
                </a:rPr>
                <a:t>N·m</a:t>
              </a:r>
              <a:r>
                <a:rPr lang="en-US" altLang="zh-CN" sz="2200" b="1" dirty="0"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  <p:sp>
          <p:nvSpPr>
            <p:cNvPr id="98" name="矩形 97"/>
            <p:cNvSpPr/>
            <p:nvPr/>
          </p:nvSpPr>
          <p:spPr>
            <a:xfrm>
              <a:off x="921364" y="6180384"/>
              <a:ext cx="3024000" cy="396000"/>
            </a:xfrm>
            <a:prstGeom prst="rect">
              <a:avLst/>
            </a:prstGeom>
            <a:noFill/>
            <a:ln w="19050">
              <a:solidFill>
                <a:srgbClr val="0070C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200"/>
            </a:p>
          </p:txBody>
        </p:sp>
      </p:grpSp>
      <p:sp>
        <p:nvSpPr>
          <p:cNvPr id="99" name="Text Box 2"/>
          <p:cNvSpPr txBox="1">
            <a:spLocks noChangeArrowheads="1"/>
          </p:cNvSpPr>
          <p:nvPr/>
        </p:nvSpPr>
        <p:spPr bwMode="auto">
          <a:xfrm>
            <a:off x="142844" y="5502170"/>
            <a:ext cx="2218568" cy="444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cs typeface="Times New Roman" pitchFamily="18" charset="0"/>
              </a:rPr>
              <a:t> 状态量</a:t>
            </a:r>
          </a:p>
        </p:txBody>
      </p:sp>
      <p:sp>
        <p:nvSpPr>
          <p:cNvPr id="100" name="Text Box 2"/>
          <p:cNvSpPr txBox="1">
            <a:spLocks noChangeArrowheads="1"/>
          </p:cNvSpPr>
          <p:nvPr/>
        </p:nvSpPr>
        <p:spPr bwMode="auto">
          <a:xfrm>
            <a:off x="142844" y="6073674"/>
            <a:ext cx="2074552" cy="498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cs typeface="Times New Roman" pitchFamily="18" charset="0"/>
              </a:rPr>
              <a:t> 相对性</a:t>
            </a:r>
          </a:p>
        </p:txBody>
      </p:sp>
      <p:grpSp>
        <p:nvGrpSpPr>
          <p:cNvPr id="101" name="组合 100"/>
          <p:cNvGrpSpPr/>
          <p:nvPr/>
        </p:nvGrpSpPr>
        <p:grpSpPr>
          <a:xfrm>
            <a:off x="2231939" y="3674818"/>
            <a:ext cx="1281120" cy="540000"/>
            <a:chOff x="3786182" y="5286388"/>
            <a:chExt cx="1281120" cy="540000"/>
          </a:xfrm>
        </p:grpSpPr>
        <p:sp>
          <p:nvSpPr>
            <p:cNvPr id="102" name="云形标注 101"/>
            <p:cNvSpPr/>
            <p:nvPr/>
          </p:nvSpPr>
          <p:spPr>
            <a:xfrm>
              <a:off x="3786182" y="5286388"/>
              <a:ext cx="1224000" cy="540000"/>
            </a:xfrm>
            <a:prstGeom prst="cloudCallout">
              <a:avLst>
                <a:gd name="adj1" fmla="val -51900"/>
                <a:gd name="adj2" fmla="val -92451"/>
              </a:avLst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3852856" y="5342176"/>
              <a:ext cx="12144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 dirty="0">
                  <a:latin typeface="楷体" pitchFamily="49" charset="-122"/>
                  <a:ea typeface="楷体" pitchFamily="49" charset="-122"/>
                </a:rPr>
                <a:t>瞬时速度</a:t>
              </a:r>
            </a:p>
          </p:txBody>
        </p:sp>
      </p:grpSp>
      <p:sp>
        <p:nvSpPr>
          <p:cNvPr id="104" name="Rectangle 2"/>
          <p:cNvSpPr txBox="1">
            <a:spLocks noRot="1" noChangeArrowheads="1"/>
          </p:cNvSpPr>
          <p:nvPr/>
        </p:nvSpPr>
        <p:spPr>
          <a:xfrm>
            <a:off x="4286248" y="1357298"/>
            <a:ext cx="4683028" cy="461665"/>
          </a:xfrm>
          <a:prstGeom prst="rect">
            <a:avLst/>
          </a:prstGeom>
          <a:ln w="9525" cap="flat" cmpd="sng" algn="ctr">
            <a:solidFill>
              <a:schemeClr val="accent6">
                <a:shade val="95000"/>
                <a:satMod val="105000"/>
              </a:schemeClr>
            </a:solidFill>
            <a:prstDash val="solid"/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动能定理 </a:t>
            </a:r>
            <a:r>
              <a:rPr kumimoji="0" lang="en-US" altLang="zh-CN" sz="2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(Work-Energy Principle)  </a:t>
            </a:r>
            <a:endParaRPr kumimoji="0" lang="zh-CN" altLang="en-US" sz="2400" b="1" i="0" u="none" strike="noStrike" kern="1200" cap="none" spc="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uLnTx/>
              <a:uFillTx/>
              <a:latin typeface="Times New Roman" pitchFamily="18" charset="0"/>
              <a:ea typeface="黑体" pitchFamily="49" charset="-122"/>
              <a:cs typeface="Times New Roman" pitchFamily="18" charset="0"/>
              <a:sym typeface="宋体" pitchFamily="2" charset="-122"/>
            </a:endParaRPr>
          </a:p>
        </p:txBody>
      </p:sp>
      <p:grpSp>
        <p:nvGrpSpPr>
          <p:cNvPr id="105" name="组合 91"/>
          <p:cNvGrpSpPr/>
          <p:nvPr/>
        </p:nvGrpSpPr>
        <p:grpSpPr>
          <a:xfrm>
            <a:off x="4449147" y="2275688"/>
            <a:ext cx="756000" cy="504000"/>
            <a:chOff x="3332664" y="2435402"/>
            <a:chExt cx="756000" cy="504000"/>
          </a:xfrm>
        </p:grpSpPr>
        <p:sp>
          <p:nvSpPr>
            <p:cNvPr id="106" name="云形标注 105"/>
            <p:cNvSpPr/>
            <p:nvPr/>
          </p:nvSpPr>
          <p:spPr>
            <a:xfrm>
              <a:off x="3332664" y="2435402"/>
              <a:ext cx="756000" cy="504000"/>
            </a:xfrm>
            <a:prstGeom prst="cloudCallout">
              <a:avLst>
                <a:gd name="adj1" fmla="val 65132"/>
                <a:gd name="adj2" fmla="val 37850"/>
              </a:avLst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107" name="矩形 106"/>
            <p:cNvSpPr/>
            <p:nvPr/>
          </p:nvSpPr>
          <p:spPr>
            <a:xfrm>
              <a:off x="3341172" y="2467494"/>
              <a:ext cx="70083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zh-CN" altLang="en-US" sz="2000" b="1" dirty="0">
                  <a:ln w="10541" cmpd="sng">
                    <a:solidFill>
                      <a:srgbClr val="7D7D7D">
                        <a:tint val="100000"/>
                        <a:shade val="100000"/>
                        <a:satMod val="110000"/>
                      </a:srgbClr>
                    </a:solidFill>
                    <a:prstDash val="solid"/>
                  </a:ln>
                  <a:gradFill>
                    <a:gsLst>
                      <a:gs pos="0">
                        <a:srgbClr val="FFFFFF">
                          <a:tint val="40000"/>
                          <a:satMod val="250000"/>
                        </a:srgbClr>
                      </a:gs>
                      <a:gs pos="9000">
                        <a:srgbClr val="FFFFFF">
                          <a:tint val="52000"/>
                          <a:satMod val="300000"/>
                        </a:srgbClr>
                      </a:gs>
                      <a:gs pos="50000">
                        <a:srgbClr val="FFFFFF">
                          <a:shade val="20000"/>
                          <a:satMod val="300000"/>
                        </a:srgbClr>
                      </a:gs>
                      <a:gs pos="79000">
                        <a:srgbClr val="FFFFFF">
                          <a:tint val="52000"/>
                          <a:satMod val="300000"/>
                        </a:srgbClr>
                      </a:gs>
                      <a:gs pos="100000">
                        <a:srgbClr val="FFFFFF">
                          <a:tint val="40000"/>
                          <a:satMod val="250000"/>
                        </a:srgbClr>
                      </a:gs>
                    </a:gsLst>
                    <a:lin ang="5400000"/>
                  </a:gradFill>
                  <a:latin typeface="楷体" pitchFamily="49" charset="-122"/>
                  <a:ea typeface="楷体" pitchFamily="49" charset="-122"/>
                </a:rPr>
                <a:t>总功</a:t>
              </a:r>
            </a:p>
          </p:txBody>
        </p:sp>
      </p:grpSp>
      <p:graphicFrame>
        <p:nvGraphicFramePr>
          <p:cNvPr id="108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2131630"/>
              </p:ext>
            </p:extLst>
          </p:nvPr>
        </p:nvGraphicFramePr>
        <p:xfrm>
          <a:off x="5311775" y="2651125"/>
          <a:ext cx="2592388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39" name="Equation" r:id="rId5" imgW="1371600" imgH="228600" progId="Equation.DSMT4">
                  <p:embed/>
                </p:oleObj>
              </mc:Choice>
              <mc:Fallback>
                <p:oleObj name="Equation" r:id="rId5" imgW="1371600" imgH="2286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1775" y="2651125"/>
                        <a:ext cx="2592388" cy="433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" name="矩形 108"/>
          <p:cNvSpPr/>
          <p:nvPr/>
        </p:nvSpPr>
        <p:spPr>
          <a:xfrm>
            <a:off x="5256400" y="2577026"/>
            <a:ext cx="2699016" cy="504000"/>
          </a:xfrm>
          <a:prstGeom prst="rect">
            <a:avLst/>
          </a:prstGeom>
          <a:noFill/>
          <a:ln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10" name="组合 123"/>
          <p:cNvGrpSpPr/>
          <p:nvPr/>
        </p:nvGrpSpPr>
        <p:grpSpPr>
          <a:xfrm>
            <a:off x="5405133" y="3246190"/>
            <a:ext cx="1010337" cy="540000"/>
            <a:chOff x="3187283" y="2422702"/>
            <a:chExt cx="1010337" cy="540000"/>
          </a:xfrm>
        </p:grpSpPr>
        <p:sp>
          <p:nvSpPr>
            <p:cNvPr id="111" name="云形标注 110"/>
            <p:cNvSpPr/>
            <p:nvPr/>
          </p:nvSpPr>
          <p:spPr>
            <a:xfrm>
              <a:off x="3225620" y="2422702"/>
              <a:ext cx="972000" cy="540000"/>
            </a:xfrm>
            <a:prstGeom prst="cloudCallout">
              <a:avLst>
                <a:gd name="adj1" fmla="val 16975"/>
                <a:gd name="adj2" fmla="val -97332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112" name="矩形 111"/>
            <p:cNvSpPr/>
            <p:nvPr/>
          </p:nvSpPr>
          <p:spPr>
            <a:xfrm>
              <a:off x="3187283" y="2467494"/>
              <a:ext cx="95891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zh-CN" altLang="en-US" sz="2000" b="1" dirty="0">
                  <a:ln w="10541" cmpd="sng">
                    <a:solidFill>
                      <a:srgbClr val="7D7D7D">
                        <a:tint val="100000"/>
                        <a:shade val="100000"/>
                        <a:satMod val="110000"/>
                      </a:srgbClr>
                    </a:solidFill>
                    <a:prstDash val="solid"/>
                  </a:ln>
                  <a:gradFill>
                    <a:gsLst>
                      <a:gs pos="0">
                        <a:srgbClr val="FFFFFF">
                          <a:tint val="40000"/>
                          <a:satMod val="250000"/>
                        </a:srgbClr>
                      </a:gs>
                      <a:gs pos="9000">
                        <a:srgbClr val="FFFFFF">
                          <a:tint val="52000"/>
                          <a:satMod val="300000"/>
                        </a:srgbClr>
                      </a:gs>
                      <a:gs pos="50000">
                        <a:srgbClr val="FFFFFF">
                          <a:shade val="20000"/>
                          <a:satMod val="300000"/>
                        </a:srgbClr>
                      </a:gs>
                      <a:gs pos="79000">
                        <a:srgbClr val="FFFFFF">
                          <a:tint val="52000"/>
                          <a:satMod val="300000"/>
                        </a:srgbClr>
                      </a:gs>
                      <a:gs pos="100000">
                        <a:srgbClr val="FFFFFF">
                          <a:tint val="40000"/>
                          <a:satMod val="250000"/>
                        </a:srgbClr>
                      </a:gs>
                    </a:gsLst>
                    <a:lin ang="5400000"/>
                  </a:gradFill>
                  <a:latin typeface="楷体" pitchFamily="49" charset="-122"/>
                  <a:ea typeface="楷体" pitchFamily="49" charset="-122"/>
                </a:rPr>
                <a:t>末动能</a:t>
              </a:r>
            </a:p>
          </p:txBody>
        </p:sp>
      </p:grpSp>
      <p:grpSp>
        <p:nvGrpSpPr>
          <p:cNvPr id="113" name="组合 129"/>
          <p:cNvGrpSpPr/>
          <p:nvPr/>
        </p:nvGrpSpPr>
        <p:grpSpPr>
          <a:xfrm>
            <a:off x="6600926" y="3246190"/>
            <a:ext cx="974336" cy="504000"/>
            <a:chOff x="3187284" y="2422702"/>
            <a:chExt cx="974336" cy="504000"/>
          </a:xfrm>
        </p:grpSpPr>
        <p:sp>
          <p:nvSpPr>
            <p:cNvPr id="114" name="云形标注 113"/>
            <p:cNvSpPr/>
            <p:nvPr/>
          </p:nvSpPr>
          <p:spPr>
            <a:xfrm>
              <a:off x="3225620" y="2422702"/>
              <a:ext cx="936000" cy="504000"/>
            </a:xfrm>
            <a:prstGeom prst="cloudCallout">
              <a:avLst>
                <a:gd name="adj1" fmla="val -17295"/>
                <a:gd name="adj2" fmla="val -97332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115" name="矩形 114"/>
            <p:cNvSpPr/>
            <p:nvPr/>
          </p:nvSpPr>
          <p:spPr>
            <a:xfrm>
              <a:off x="3187284" y="2467494"/>
              <a:ext cx="95891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zh-CN" altLang="en-US" sz="2000" b="1" dirty="0">
                  <a:ln w="10541" cmpd="sng">
                    <a:solidFill>
                      <a:srgbClr val="7D7D7D">
                        <a:tint val="100000"/>
                        <a:shade val="100000"/>
                        <a:satMod val="110000"/>
                      </a:srgbClr>
                    </a:solidFill>
                    <a:prstDash val="solid"/>
                  </a:ln>
                  <a:gradFill>
                    <a:gsLst>
                      <a:gs pos="0">
                        <a:srgbClr val="FFFFFF">
                          <a:tint val="40000"/>
                          <a:satMod val="250000"/>
                        </a:srgbClr>
                      </a:gs>
                      <a:gs pos="9000">
                        <a:srgbClr val="FFFFFF">
                          <a:tint val="52000"/>
                          <a:satMod val="300000"/>
                        </a:srgbClr>
                      </a:gs>
                      <a:gs pos="50000">
                        <a:srgbClr val="FFFFFF">
                          <a:shade val="20000"/>
                          <a:satMod val="300000"/>
                        </a:srgbClr>
                      </a:gs>
                      <a:gs pos="79000">
                        <a:srgbClr val="FFFFFF">
                          <a:tint val="52000"/>
                          <a:satMod val="300000"/>
                        </a:srgbClr>
                      </a:gs>
                      <a:gs pos="100000">
                        <a:srgbClr val="FFFFFF">
                          <a:tint val="40000"/>
                          <a:satMod val="250000"/>
                        </a:srgbClr>
                      </a:gs>
                    </a:gsLst>
                    <a:lin ang="5400000"/>
                  </a:gradFill>
                  <a:latin typeface="楷体" pitchFamily="49" charset="-122"/>
                  <a:ea typeface="楷体" pitchFamily="49" charset="-122"/>
                </a:rPr>
                <a:t>初动能</a:t>
              </a:r>
            </a:p>
          </p:txBody>
        </p:sp>
      </p:grpSp>
      <p:grpSp>
        <p:nvGrpSpPr>
          <p:cNvPr id="116" name="组合 46"/>
          <p:cNvGrpSpPr/>
          <p:nvPr/>
        </p:nvGrpSpPr>
        <p:grpSpPr>
          <a:xfrm>
            <a:off x="7419172" y="1954446"/>
            <a:ext cx="1724828" cy="612000"/>
            <a:chOff x="3243198" y="2380972"/>
            <a:chExt cx="1724828" cy="612000"/>
          </a:xfrm>
        </p:grpSpPr>
        <p:sp>
          <p:nvSpPr>
            <p:cNvPr id="117" name="云形标注 116"/>
            <p:cNvSpPr/>
            <p:nvPr/>
          </p:nvSpPr>
          <p:spPr>
            <a:xfrm>
              <a:off x="3300006" y="2380972"/>
              <a:ext cx="1584000" cy="612000"/>
            </a:xfrm>
            <a:prstGeom prst="cloudCallout">
              <a:avLst>
                <a:gd name="adj1" fmla="val -40218"/>
                <a:gd name="adj2" fmla="val 70430"/>
              </a:avLst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楷体" pitchFamily="49" charset="-122"/>
                <a:ea typeface="楷体" pitchFamily="49" charset="-122"/>
              </a:endParaRPr>
            </a:p>
          </p:txBody>
        </p:sp>
        <p:sp>
          <p:nvSpPr>
            <p:cNvPr id="118" name="矩形 117"/>
            <p:cNvSpPr/>
            <p:nvPr/>
          </p:nvSpPr>
          <p:spPr>
            <a:xfrm>
              <a:off x="3243198" y="2467494"/>
              <a:ext cx="1724828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000" b="1" dirty="0">
                  <a:ln w="10541" cmpd="sng">
                    <a:solidFill>
                      <a:srgbClr val="7D7D7D">
                        <a:tint val="100000"/>
                        <a:shade val="100000"/>
                        <a:satMod val="110000"/>
                      </a:srgbClr>
                    </a:solidFill>
                    <a:prstDash val="solid"/>
                  </a:ln>
                  <a:gradFill>
                    <a:gsLst>
                      <a:gs pos="0">
                        <a:srgbClr val="FFFFFF">
                          <a:tint val="40000"/>
                          <a:satMod val="250000"/>
                        </a:srgbClr>
                      </a:gs>
                      <a:gs pos="9000">
                        <a:srgbClr val="FFFFFF">
                          <a:tint val="52000"/>
                          <a:satMod val="300000"/>
                        </a:srgbClr>
                      </a:gs>
                      <a:gs pos="50000">
                        <a:srgbClr val="FFFFFF">
                          <a:shade val="20000"/>
                          <a:satMod val="300000"/>
                        </a:srgbClr>
                      </a:gs>
                      <a:gs pos="79000">
                        <a:srgbClr val="FFFFFF">
                          <a:tint val="52000"/>
                          <a:satMod val="300000"/>
                        </a:srgbClr>
                      </a:gs>
                      <a:gs pos="100000">
                        <a:srgbClr val="FFFFFF">
                          <a:tint val="40000"/>
                          <a:satMod val="250000"/>
                        </a:srgbClr>
                      </a:gs>
                    </a:gsLst>
                    <a:lin ang="5400000"/>
                  </a:gradFill>
                  <a:latin typeface="楷体" pitchFamily="49" charset="-122"/>
                  <a:ea typeface="楷体" pitchFamily="49" charset="-122"/>
                </a:rPr>
                <a:t>动能改变量</a:t>
              </a:r>
            </a:p>
          </p:txBody>
        </p:sp>
      </p:grpSp>
      <p:sp>
        <p:nvSpPr>
          <p:cNvPr id="119" name="矩形 118"/>
          <p:cNvSpPr/>
          <p:nvPr/>
        </p:nvSpPr>
        <p:spPr>
          <a:xfrm>
            <a:off x="4347538" y="6211148"/>
            <a:ext cx="4582180" cy="504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2200"/>
          </a:p>
        </p:txBody>
      </p:sp>
      <p:sp>
        <p:nvSpPr>
          <p:cNvPr id="120" name="矩形 119"/>
          <p:cNvSpPr/>
          <p:nvPr/>
        </p:nvSpPr>
        <p:spPr>
          <a:xfrm>
            <a:off x="4420290" y="6239612"/>
            <a:ext cx="200909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功</a:t>
            </a:r>
            <a:r>
              <a:rPr lang="en-US" altLang="zh-CN" sz="2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&amp;</a:t>
            </a:r>
            <a:r>
              <a:rPr lang="zh-CN" altLang="en-US" sz="2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能的关系：</a:t>
            </a:r>
          </a:p>
        </p:txBody>
      </p:sp>
      <p:sp>
        <p:nvSpPr>
          <p:cNvPr id="121" name="矩形 120"/>
          <p:cNvSpPr/>
          <p:nvPr/>
        </p:nvSpPr>
        <p:spPr>
          <a:xfrm>
            <a:off x="6170172" y="6240717"/>
            <a:ext cx="275954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功是能量转化的量度</a:t>
            </a:r>
          </a:p>
        </p:txBody>
      </p:sp>
      <p:sp>
        <p:nvSpPr>
          <p:cNvPr id="122" name="Rectangle 3"/>
          <p:cNvSpPr txBox="1">
            <a:spLocks noRot="1" noChangeArrowheads="1"/>
          </p:cNvSpPr>
          <p:nvPr/>
        </p:nvSpPr>
        <p:spPr>
          <a:xfrm>
            <a:off x="4143372" y="3944716"/>
            <a:ext cx="1428760" cy="428628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zh-CN" alt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b="1" i="1" dirty="0" err="1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altLang="zh-CN" b="1" i="1" baseline="-25000" dirty="0" err="1">
                <a:latin typeface="Times New Roman" pitchFamily="18" charset="0"/>
                <a:cs typeface="Times New Roman" pitchFamily="18" charset="0"/>
              </a:rPr>
              <a:t>net</a:t>
            </a:r>
            <a:r>
              <a:rPr lang="zh-CN" altLang="en-US" b="1" dirty="0">
                <a:latin typeface="Times New Roman" pitchFamily="18" charset="0"/>
                <a:cs typeface="Times New Roman" pitchFamily="18" charset="0"/>
              </a:rPr>
              <a:t>做正功</a:t>
            </a:r>
            <a:endParaRPr lang="en-US" altLang="zh-C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" name="Rectangle 3"/>
          <p:cNvSpPr txBox="1">
            <a:spLocks noRot="1" noChangeArrowheads="1"/>
          </p:cNvSpPr>
          <p:nvPr/>
        </p:nvSpPr>
        <p:spPr>
          <a:xfrm>
            <a:off x="5682350" y="3950838"/>
            <a:ext cx="1007818" cy="466728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zh-CN" b="1" i="1" dirty="0" err="1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altLang="zh-CN" b="1" i="1" baseline="-25000" dirty="0" err="1">
                <a:latin typeface="Times New Roman" pitchFamily="18" charset="0"/>
                <a:cs typeface="Times New Roman" pitchFamily="18" charset="0"/>
              </a:rPr>
              <a:t>net</a:t>
            </a:r>
            <a:r>
              <a:rPr lang="en-US" altLang="zh-CN" b="1" dirty="0">
                <a:latin typeface="Times New Roman" pitchFamily="18" charset="0"/>
                <a:cs typeface="Times New Roman" pitchFamily="18" charset="0"/>
              </a:rPr>
              <a:t> &gt; 0</a:t>
            </a:r>
          </a:p>
        </p:txBody>
      </p:sp>
      <p:sp>
        <p:nvSpPr>
          <p:cNvPr id="124" name="燕尾形箭头 123"/>
          <p:cNvSpPr/>
          <p:nvPr/>
        </p:nvSpPr>
        <p:spPr>
          <a:xfrm>
            <a:off x="5487538" y="4077386"/>
            <a:ext cx="216000" cy="216000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5" name="Rectangle 3"/>
          <p:cNvSpPr txBox="1">
            <a:spLocks noRot="1" noChangeArrowheads="1"/>
          </p:cNvSpPr>
          <p:nvPr/>
        </p:nvSpPr>
        <p:spPr>
          <a:xfrm>
            <a:off x="6758684" y="3924302"/>
            <a:ext cx="1196732" cy="461286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en-US" altLang="zh-CN" b="1" i="1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altLang="zh-CN" b="1" i="1" baseline="-250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altLang="zh-CN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zh-CN" b="1" dirty="0">
                <a:latin typeface="Times New Roman" pitchFamily="18" charset="0"/>
                <a:cs typeface="Times New Roman" pitchFamily="18" charset="0"/>
              </a:rPr>
              <a:t> &gt; </a:t>
            </a:r>
            <a:r>
              <a:rPr lang="en-US" altLang="zh-CN" b="1" i="1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altLang="zh-CN" b="1" i="1" baseline="-25000" dirty="0">
                <a:latin typeface="Times New Roman" pitchFamily="18" charset="0"/>
                <a:cs typeface="Times New Roman" pitchFamily="18" charset="0"/>
              </a:rPr>
              <a:t>k1</a:t>
            </a:r>
            <a:endParaRPr lang="en-US" altLang="zh-C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6" name="燕尾形箭头 125"/>
          <p:cNvSpPr/>
          <p:nvPr/>
        </p:nvSpPr>
        <p:spPr>
          <a:xfrm>
            <a:off x="6577708" y="4063550"/>
            <a:ext cx="216000" cy="216000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8" name="燕尾形箭头 127"/>
          <p:cNvSpPr/>
          <p:nvPr/>
        </p:nvSpPr>
        <p:spPr>
          <a:xfrm>
            <a:off x="7878234" y="4064134"/>
            <a:ext cx="216000" cy="216000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6" name="Rectangle 3"/>
          <p:cNvSpPr txBox="1">
            <a:spLocks noRot="1" noChangeArrowheads="1"/>
          </p:cNvSpPr>
          <p:nvPr/>
        </p:nvSpPr>
        <p:spPr>
          <a:xfrm>
            <a:off x="4286248" y="5072074"/>
            <a:ext cx="1877618" cy="429986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适用范围：</a:t>
            </a:r>
            <a:endParaRPr lang="en-US" altLang="zh-CN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7" name="Rectangle 3"/>
          <p:cNvSpPr txBox="1">
            <a:spLocks noRot="1" noChangeArrowheads="1"/>
          </p:cNvSpPr>
          <p:nvPr/>
        </p:nvSpPr>
        <p:spPr>
          <a:xfrm>
            <a:off x="5929322" y="5073432"/>
            <a:ext cx="1806180" cy="500066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恒力 </a:t>
            </a:r>
            <a:r>
              <a:rPr lang="en-US" altLang="zh-CN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变力；</a:t>
            </a:r>
            <a:endParaRPr lang="en-US" altLang="zh-CN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8" name="Rectangle 3"/>
          <p:cNvSpPr txBox="1">
            <a:spLocks noRot="1" noChangeArrowheads="1"/>
          </p:cNvSpPr>
          <p:nvPr/>
        </p:nvSpPr>
        <p:spPr>
          <a:xfrm>
            <a:off x="5909092" y="5500702"/>
            <a:ext cx="2920616" cy="500066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直线运动</a:t>
            </a:r>
            <a:r>
              <a:rPr lang="en-US" altLang="zh-CN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曲线运动</a:t>
            </a:r>
            <a:endParaRPr lang="en-US" altLang="zh-CN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9" name="Rectangle 3"/>
          <p:cNvSpPr txBox="1">
            <a:spLocks noRot="1" noChangeArrowheads="1"/>
          </p:cNvSpPr>
          <p:nvPr/>
        </p:nvSpPr>
        <p:spPr>
          <a:xfrm>
            <a:off x="4143372" y="4456348"/>
            <a:ext cx="1428760" cy="428628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zh-CN" alt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b="1" i="1" dirty="0" err="1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altLang="zh-CN" b="1" i="1" baseline="-25000" dirty="0" err="1">
                <a:latin typeface="Times New Roman" pitchFamily="18" charset="0"/>
                <a:cs typeface="Times New Roman" pitchFamily="18" charset="0"/>
              </a:rPr>
              <a:t>net</a:t>
            </a:r>
            <a:r>
              <a:rPr lang="zh-CN" altLang="en-US" b="1" dirty="0">
                <a:latin typeface="Times New Roman" pitchFamily="18" charset="0"/>
                <a:cs typeface="Times New Roman" pitchFamily="18" charset="0"/>
              </a:rPr>
              <a:t>做负功</a:t>
            </a:r>
            <a:endParaRPr lang="en-US" altLang="zh-C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0" name="Rectangle 3"/>
          <p:cNvSpPr txBox="1">
            <a:spLocks noRot="1" noChangeArrowheads="1"/>
          </p:cNvSpPr>
          <p:nvPr/>
        </p:nvSpPr>
        <p:spPr>
          <a:xfrm>
            <a:off x="5682350" y="4462470"/>
            <a:ext cx="1007818" cy="466728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zh-CN" b="1" i="1" dirty="0" err="1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altLang="zh-CN" b="1" i="1" baseline="-25000" dirty="0" err="1">
                <a:latin typeface="Times New Roman" pitchFamily="18" charset="0"/>
                <a:cs typeface="Times New Roman" pitchFamily="18" charset="0"/>
              </a:rPr>
              <a:t>net</a:t>
            </a:r>
            <a:r>
              <a:rPr lang="en-US" altLang="zh-CN" b="1" dirty="0">
                <a:latin typeface="Times New Roman" pitchFamily="18" charset="0"/>
                <a:cs typeface="Times New Roman" pitchFamily="18" charset="0"/>
              </a:rPr>
              <a:t> &lt; 0</a:t>
            </a:r>
          </a:p>
        </p:txBody>
      </p:sp>
      <p:sp>
        <p:nvSpPr>
          <p:cNvPr id="141" name="燕尾形箭头 140"/>
          <p:cNvSpPr/>
          <p:nvPr/>
        </p:nvSpPr>
        <p:spPr>
          <a:xfrm>
            <a:off x="5487538" y="4589018"/>
            <a:ext cx="216000" cy="216000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2" name="Rectangle 3"/>
          <p:cNvSpPr txBox="1">
            <a:spLocks noRot="1" noChangeArrowheads="1"/>
          </p:cNvSpPr>
          <p:nvPr/>
        </p:nvSpPr>
        <p:spPr>
          <a:xfrm>
            <a:off x="6758684" y="4435934"/>
            <a:ext cx="1196732" cy="461286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en-US" altLang="zh-CN" b="1" i="1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altLang="zh-CN" b="1" i="1" baseline="-250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altLang="zh-CN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zh-CN" b="1" dirty="0">
                <a:latin typeface="Times New Roman" pitchFamily="18" charset="0"/>
                <a:cs typeface="Times New Roman" pitchFamily="18" charset="0"/>
              </a:rPr>
              <a:t> &lt; </a:t>
            </a:r>
            <a:r>
              <a:rPr lang="en-US" altLang="zh-CN" b="1" i="1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altLang="zh-CN" b="1" i="1" baseline="-250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altLang="zh-CN" b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endParaRPr lang="en-US" altLang="zh-C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" name="燕尾形箭头 142"/>
          <p:cNvSpPr/>
          <p:nvPr/>
        </p:nvSpPr>
        <p:spPr>
          <a:xfrm>
            <a:off x="6577708" y="4575182"/>
            <a:ext cx="216000" cy="216000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5" name="燕尾形箭头 144"/>
          <p:cNvSpPr/>
          <p:nvPr/>
        </p:nvSpPr>
        <p:spPr>
          <a:xfrm>
            <a:off x="7878234" y="4575766"/>
            <a:ext cx="216000" cy="216000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56" name="组合 55"/>
          <p:cNvGrpSpPr/>
          <p:nvPr/>
        </p:nvGrpSpPr>
        <p:grpSpPr>
          <a:xfrm>
            <a:off x="8063118" y="3969290"/>
            <a:ext cx="627663" cy="369332"/>
            <a:chOff x="6352849" y="3576814"/>
            <a:chExt cx="627663" cy="369332"/>
          </a:xfrm>
        </p:grpSpPr>
        <p:sp>
          <p:nvSpPr>
            <p:cNvPr id="57" name="矩形 56">
              <a:extLst>
                <a:ext uri="{FF2B5EF4-FFF2-40B4-BE49-F238E27FC236}">
                  <a16:creationId xmlns:a16="http://schemas.microsoft.com/office/drawing/2014/main" id="{DFCDD268-55C9-4651-8409-B0E3D621DC69}"/>
                </a:ext>
              </a:extLst>
            </p:cNvPr>
            <p:cNvSpPr/>
            <p:nvPr/>
          </p:nvSpPr>
          <p:spPr>
            <a:xfrm>
              <a:off x="6352849" y="3576814"/>
              <a:ext cx="627663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b="1" i="1" dirty="0">
                  <a:latin typeface="Times New Roman" pitchFamily="18" charset="0"/>
                  <a:cs typeface="Times New Roman" pitchFamily="18" charset="0"/>
                </a:rPr>
                <a:t>v   ,</a:t>
              </a:r>
              <a:endParaRPr lang="zh-CN" altLang="en-US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8" name="任意多边形 8">
              <a:extLst>
                <a:ext uri="{FF2B5EF4-FFF2-40B4-BE49-F238E27FC236}">
                  <a16:creationId xmlns:a16="http://schemas.microsoft.com/office/drawing/2014/main" id="{C83E40BC-386E-45CC-B734-5D73DBE376BB}"/>
                </a:ext>
              </a:extLst>
            </p:cNvPr>
            <p:cNvSpPr/>
            <p:nvPr/>
          </p:nvSpPr>
          <p:spPr>
            <a:xfrm>
              <a:off x="6527482" y="3683632"/>
              <a:ext cx="152400" cy="216000"/>
            </a:xfrm>
            <a:custGeom>
              <a:avLst/>
              <a:gdLst>
                <a:gd name="connsiteX0" fmla="*/ 0 w 152400"/>
                <a:gd name="connsiteY0" fmla="*/ 250372 h 250372"/>
                <a:gd name="connsiteX1" fmla="*/ 97971 w 152400"/>
                <a:gd name="connsiteY1" fmla="*/ 195943 h 250372"/>
                <a:gd name="connsiteX2" fmla="*/ 152400 w 152400"/>
                <a:gd name="connsiteY2" fmla="*/ 0 h 250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2400" h="250372">
                  <a:moveTo>
                    <a:pt x="0" y="250372"/>
                  </a:moveTo>
                  <a:cubicBezTo>
                    <a:pt x="36285" y="244022"/>
                    <a:pt x="72571" y="237672"/>
                    <a:pt x="97971" y="195943"/>
                  </a:cubicBezTo>
                  <a:cubicBezTo>
                    <a:pt x="123371" y="154214"/>
                    <a:pt x="137885" y="77107"/>
                    <a:pt x="152400" y="0"/>
                  </a:cubicBezTo>
                </a:path>
              </a:pathLst>
            </a:cu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59" name="组合 58"/>
          <p:cNvGrpSpPr/>
          <p:nvPr/>
        </p:nvGrpSpPr>
        <p:grpSpPr>
          <a:xfrm>
            <a:off x="8497105" y="3980435"/>
            <a:ext cx="485003" cy="369332"/>
            <a:chOff x="6689027" y="3587959"/>
            <a:chExt cx="485003" cy="369332"/>
          </a:xfrm>
        </p:grpSpPr>
        <p:sp>
          <p:nvSpPr>
            <p:cNvPr id="60" name="矩形 59">
              <a:extLst>
                <a:ext uri="{FF2B5EF4-FFF2-40B4-BE49-F238E27FC236}">
                  <a16:creationId xmlns:a16="http://schemas.microsoft.com/office/drawing/2014/main" id="{DFCDD268-55C9-4651-8409-B0E3D621DC69}"/>
                </a:ext>
              </a:extLst>
            </p:cNvPr>
            <p:cNvSpPr/>
            <p:nvPr/>
          </p:nvSpPr>
          <p:spPr>
            <a:xfrm>
              <a:off x="6689027" y="3587959"/>
              <a:ext cx="476263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b="1" i="1" dirty="0" err="1"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lang="en-US" altLang="zh-CN" b="1" i="1" baseline="-25000" dirty="0" err="1">
                  <a:latin typeface="Times New Roman" pitchFamily="18" charset="0"/>
                  <a:cs typeface="Times New Roman" pitchFamily="18" charset="0"/>
                </a:rPr>
                <a:t>k</a:t>
              </a:r>
              <a:r>
                <a:rPr lang="en-US" altLang="zh-CN" b="1" i="1" dirty="0">
                  <a:latin typeface="Times New Roman" pitchFamily="18" charset="0"/>
                  <a:cs typeface="Times New Roman" pitchFamily="18" charset="0"/>
                </a:rPr>
                <a:t>   </a:t>
              </a:r>
              <a:endParaRPr lang="zh-CN" altLang="en-US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2" name="任意多边形 8">
              <a:extLst>
                <a:ext uri="{FF2B5EF4-FFF2-40B4-BE49-F238E27FC236}">
                  <a16:creationId xmlns:a16="http://schemas.microsoft.com/office/drawing/2014/main" id="{C83E40BC-386E-45CC-B734-5D73DBE376BB}"/>
                </a:ext>
              </a:extLst>
            </p:cNvPr>
            <p:cNvSpPr/>
            <p:nvPr/>
          </p:nvSpPr>
          <p:spPr>
            <a:xfrm>
              <a:off x="7021630" y="3667069"/>
              <a:ext cx="152400" cy="216000"/>
            </a:xfrm>
            <a:custGeom>
              <a:avLst/>
              <a:gdLst>
                <a:gd name="connsiteX0" fmla="*/ 0 w 152400"/>
                <a:gd name="connsiteY0" fmla="*/ 250372 h 250372"/>
                <a:gd name="connsiteX1" fmla="*/ 97971 w 152400"/>
                <a:gd name="connsiteY1" fmla="*/ 195943 h 250372"/>
                <a:gd name="connsiteX2" fmla="*/ 152400 w 152400"/>
                <a:gd name="connsiteY2" fmla="*/ 0 h 250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2400" h="250372">
                  <a:moveTo>
                    <a:pt x="0" y="250372"/>
                  </a:moveTo>
                  <a:cubicBezTo>
                    <a:pt x="36285" y="244022"/>
                    <a:pt x="72571" y="237672"/>
                    <a:pt x="97971" y="195943"/>
                  </a:cubicBezTo>
                  <a:cubicBezTo>
                    <a:pt x="123371" y="154214"/>
                    <a:pt x="137885" y="77107"/>
                    <a:pt x="152400" y="0"/>
                  </a:cubicBezTo>
                </a:path>
              </a:pathLst>
            </a:cu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63" name="组合 62"/>
          <p:cNvGrpSpPr/>
          <p:nvPr/>
        </p:nvGrpSpPr>
        <p:grpSpPr>
          <a:xfrm>
            <a:off x="8100392" y="4509120"/>
            <a:ext cx="492499" cy="377475"/>
            <a:chOff x="6587364" y="2758786"/>
            <a:chExt cx="492499" cy="377475"/>
          </a:xfrm>
        </p:grpSpPr>
        <p:sp>
          <p:nvSpPr>
            <p:cNvPr id="64" name="任意多边形 10">
              <a:extLst>
                <a:ext uri="{FF2B5EF4-FFF2-40B4-BE49-F238E27FC236}">
                  <a16:creationId xmlns:a16="http://schemas.microsoft.com/office/drawing/2014/main" id="{4D6FC634-D671-4496-A972-56722D99E73C}"/>
                </a:ext>
              </a:extLst>
            </p:cNvPr>
            <p:cNvSpPr/>
            <p:nvPr/>
          </p:nvSpPr>
          <p:spPr>
            <a:xfrm>
              <a:off x="6805012" y="2848261"/>
              <a:ext cx="79828" cy="288000"/>
            </a:xfrm>
            <a:custGeom>
              <a:avLst/>
              <a:gdLst>
                <a:gd name="connsiteX0" fmla="*/ 0 w 79828"/>
                <a:gd name="connsiteY0" fmla="*/ 0 h 330200"/>
                <a:gd name="connsiteX1" fmla="*/ 54429 w 79828"/>
                <a:gd name="connsiteY1" fmla="*/ 87085 h 330200"/>
                <a:gd name="connsiteX2" fmla="*/ 76200 w 79828"/>
                <a:gd name="connsiteY2" fmla="*/ 293914 h 330200"/>
                <a:gd name="connsiteX3" fmla="*/ 76200 w 79828"/>
                <a:gd name="connsiteY3" fmla="*/ 304800 h 33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828" h="330200">
                  <a:moveTo>
                    <a:pt x="0" y="0"/>
                  </a:moveTo>
                  <a:cubicBezTo>
                    <a:pt x="20864" y="19049"/>
                    <a:pt x="41729" y="38099"/>
                    <a:pt x="54429" y="87085"/>
                  </a:cubicBezTo>
                  <a:cubicBezTo>
                    <a:pt x="67129" y="136071"/>
                    <a:pt x="72572" y="257628"/>
                    <a:pt x="76200" y="293914"/>
                  </a:cubicBezTo>
                  <a:cubicBezTo>
                    <a:pt x="79828" y="330200"/>
                    <a:pt x="78014" y="317500"/>
                    <a:pt x="76200" y="304800"/>
                  </a:cubicBezTo>
                </a:path>
              </a:pathLst>
            </a:cu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5" name="矩形 64">
              <a:extLst>
                <a:ext uri="{FF2B5EF4-FFF2-40B4-BE49-F238E27FC236}">
                  <a16:creationId xmlns:a16="http://schemas.microsoft.com/office/drawing/2014/main" id="{941418D6-2625-4CA9-9D3F-74A211B04D67}"/>
                </a:ext>
              </a:extLst>
            </p:cNvPr>
            <p:cNvSpPr/>
            <p:nvPr/>
          </p:nvSpPr>
          <p:spPr>
            <a:xfrm>
              <a:off x="6587364" y="2758786"/>
              <a:ext cx="492499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b="1" i="1" dirty="0"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US" altLang="zh-CN" i="1" dirty="0">
                  <a:latin typeface="Times New Roman" pitchFamily="18" charset="0"/>
                  <a:cs typeface="Times New Roman" pitchFamily="18" charset="0"/>
                </a:rPr>
                <a:t>   </a:t>
              </a:r>
              <a:r>
                <a:rPr lang="en-US" altLang="zh-CN" b="1" i="1" dirty="0">
                  <a:latin typeface="Times New Roman" pitchFamily="18" charset="0"/>
                  <a:cs typeface="Times New Roman" pitchFamily="18" charset="0"/>
                </a:rPr>
                <a:t>,</a:t>
              </a:r>
              <a:endParaRPr lang="zh-CN" altLang="en-US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6" name="组合 65"/>
          <p:cNvGrpSpPr/>
          <p:nvPr/>
        </p:nvGrpSpPr>
        <p:grpSpPr>
          <a:xfrm>
            <a:off x="8501013" y="4509120"/>
            <a:ext cx="449499" cy="369332"/>
            <a:chOff x="7163429" y="2762456"/>
            <a:chExt cx="449499" cy="369332"/>
          </a:xfrm>
        </p:grpSpPr>
        <p:sp>
          <p:nvSpPr>
            <p:cNvPr id="67" name="任意多边形 10">
              <a:extLst>
                <a:ext uri="{FF2B5EF4-FFF2-40B4-BE49-F238E27FC236}">
                  <a16:creationId xmlns:a16="http://schemas.microsoft.com/office/drawing/2014/main" id="{4D6FC634-D671-4496-A972-56722D99E73C}"/>
                </a:ext>
              </a:extLst>
            </p:cNvPr>
            <p:cNvSpPr/>
            <p:nvPr/>
          </p:nvSpPr>
          <p:spPr>
            <a:xfrm>
              <a:off x="7533100" y="2833459"/>
              <a:ext cx="79828" cy="288000"/>
            </a:xfrm>
            <a:custGeom>
              <a:avLst/>
              <a:gdLst>
                <a:gd name="connsiteX0" fmla="*/ 0 w 79828"/>
                <a:gd name="connsiteY0" fmla="*/ 0 h 330200"/>
                <a:gd name="connsiteX1" fmla="*/ 54429 w 79828"/>
                <a:gd name="connsiteY1" fmla="*/ 87085 h 330200"/>
                <a:gd name="connsiteX2" fmla="*/ 76200 w 79828"/>
                <a:gd name="connsiteY2" fmla="*/ 293914 h 330200"/>
                <a:gd name="connsiteX3" fmla="*/ 76200 w 79828"/>
                <a:gd name="connsiteY3" fmla="*/ 304800 h 33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828" h="330200">
                  <a:moveTo>
                    <a:pt x="0" y="0"/>
                  </a:moveTo>
                  <a:cubicBezTo>
                    <a:pt x="20864" y="19049"/>
                    <a:pt x="41729" y="38099"/>
                    <a:pt x="54429" y="87085"/>
                  </a:cubicBezTo>
                  <a:cubicBezTo>
                    <a:pt x="67129" y="136071"/>
                    <a:pt x="72572" y="257628"/>
                    <a:pt x="76200" y="293914"/>
                  </a:cubicBezTo>
                  <a:cubicBezTo>
                    <a:pt x="79828" y="330200"/>
                    <a:pt x="78014" y="317500"/>
                    <a:pt x="76200" y="304800"/>
                  </a:cubicBezTo>
                </a:path>
              </a:pathLst>
            </a:cu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8" name="矩形 67">
              <a:extLst>
                <a:ext uri="{FF2B5EF4-FFF2-40B4-BE49-F238E27FC236}">
                  <a16:creationId xmlns:a16="http://schemas.microsoft.com/office/drawing/2014/main" id="{941418D6-2625-4CA9-9D3F-74A211B04D67}"/>
                </a:ext>
              </a:extLst>
            </p:cNvPr>
            <p:cNvSpPr/>
            <p:nvPr/>
          </p:nvSpPr>
          <p:spPr>
            <a:xfrm>
              <a:off x="7163429" y="2762456"/>
              <a:ext cx="428705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b="1" i="1" dirty="0" err="1"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lang="en-US" altLang="zh-CN" b="1" i="1" baseline="-25000" dirty="0" err="1">
                  <a:latin typeface="Times New Roman" pitchFamily="18" charset="0"/>
                  <a:cs typeface="Times New Roman" pitchFamily="18" charset="0"/>
                </a:rPr>
                <a:t>k</a:t>
              </a:r>
              <a:r>
                <a:rPr lang="en-US" altLang="zh-CN" i="1" dirty="0">
                  <a:latin typeface="Times New Roman" pitchFamily="18" charset="0"/>
                  <a:cs typeface="Times New Roman" pitchFamily="18" charset="0"/>
                </a:rPr>
                <a:t>   </a:t>
              </a:r>
              <a:endParaRPr lang="zh-CN" altLang="en-US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54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5620</TotalTime>
  <Words>457</Words>
  <Application>Microsoft Office PowerPoint</Application>
  <PresentationFormat>全屏显示(4:3)</PresentationFormat>
  <Paragraphs>123</Paragraphs>
  <Slides>8</Slides>
  <Notes>6</Notes>
  <HiddenSlides>0</HiddenSlides>
  <MMClips>0</MMClips>
  <ScaleCrop>false</ScaleCrop>
  <HeadingPairs>
    <vt:vector size="8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8</vt:i4>
      </vt:variant>
    </vt:vector>
  </HeadingPairs>
  <TitlesOfParts>
    <vt:vector size="22" baseType="lpstr">
      <vt:lpstr>Arial Unicode MS</vt:lpstr>
      <vt:lpstr>黑体</vt:lpstr>
      <vt:lpstr>华文行楷</vt:lpstr>
      <vt:lpstr>华文楷体</vt:lpstr>
      <vt:lpstr>华文新魏</vt:lpstr>
      <vt:lpstr>楷体</vt:lpstr>
      <vt:lpstr>宋体</vt:lpstr>
      <vt:lpstr>Arial</vt:lpstr>
      <vt:lpstr>Calibri</vt:lpstr>
      <vt:lpstr>Times New Roman</vt:lpstr>
      <vt:lpstr>Wingdings</vt:lpstr>
      <vt:lpstr>Office 主题</vt:lpstr>
      <vt:lpstr>公式</vt:lpstr>
      <vt:lpstr>Equation</vt:lpstr>
      <vt:lpstr>PowerPoint 演示文稿</vt:lpstr>
      <vt:lpstr>PowerPoint 演示文稿</vt:lpstr>
      <vt:lpstr>PowerPoint 演示文稿</vt:lpstr>
      <vt:lpstr>动能定理 (Work-Energy Theorem)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zhangyu</dc:creator>
  <cp:lastModifiedBy>admin</cp:lastModifiedBy>
  <cp:revision>318</cp:revision>
  <dcterms:created xsi:type="dcterms:W3CDTF">2014-10-19T02:03:18Z</dcterms:created>
  <dcterms:modified xsi:type="dcterms:W3CDTF">2019-04-19T08:44:14Z</dcterms:modified>
</cp:coreProperties>
</file>