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71" r:id="rId4"/>
    <p:sldId id="263" r:id="rId5"/>
    <p:sldId id="266" r:id="rId6"/>
    <p:sldId id="265" r:id="rId7"/>
    <p:sldId id="264" r:id="rId8"/>
    <p:sldId id="267" r:id="rId9"/>
    <p:sldId id="269" r:id="rId10"/>
    <p:sldId id="270" r:id="rId11"/>
    <p:sldId id="272" r:id="rId12"/>
    <p:sldId id="273" r:id="rId13"/>
    <p:sldId id="280" r:id="rId14"/>
    <p:sldId id="274"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301" r:id="rId36"/>
    <p:sldId id="302" r:id="rId37"/>
    <p:sldId id="303" r:id="rId38"/>
    <p:sldId id="304" r:id="rId39"/>
    <p:sldId id="305" r:id="rId40"/>
    <p:sldId id="306" r:id="rId41"/>
    <p:sldId id="307" r:id="rId42"/>
    <p:sldId id="318" r:id="rId43"/>
    <p:sldId id="308" r:id="rId44"/>
    <p:sldId id="309" r:id="rId45"/>
    <p:sldId id="310" r:id="rId46"/>
    <p:sldId id="311" r:id="rId47"/>
    <p:sldId id="312" r:id="rId48"/>
    <p:sldId id="313" r:id="rId49"/>
    <p:sldId id="314" r:id="rId50"/>
    <p:sldId id="315" r:id="rId51"/>
    <p:sldId id="316" r:id="rId52"/>
    <p:sldId id="317" r:id="rId53"/>
    <p:sldId id="319" r:id="rId54"/>
    <p:sldId id="321" r:id="rId55"/>
    <p:sldId id="322" r:id="rId56"/>
  </p:sldIdLst>
  <p:sldSz cx="12192000" cy="6858000"/>
  <p:notesSz cx="9942513" cy="67611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105" y="45"/>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zh-CN" altLang="en-US"/>
              <a:t>单击此处编辑母版标题样式</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5" name="Footer Placeholder 4"/>
          <p:cNvSpPr>
            <a:spLocks noGrp="1"/>
          </p:cNvSpPr>
          <p:nvPr>
            <p:ph type="ftr" sz="quarter" idx="11"/>
          </p:nvPr>
        </p:nvSpPr>
        <p:spPr>
          <a:xfrm>
            <a:off x="2416500" y="329307"/>
            <a:ext cx="4973915" cy="309201"/>
          </a:xfrm>
        </p:spPr>
        <p:txBody>
          <a:bodyPr/>
          <a:lstStyle/>
          <a:p>
            <a:endParaRPr lang="zh-CN" altLang="en-US"/>
          </a:p>
        </p:txBody>
      </p:sp>
      <p:sp>
        <p:nvSpPr>
          <p:cNvPr id="6" name="Slide Number Placeholder 5"/>
          <p:cNvSpPr>
            <a:spLocks noGrp="1"/>
          </p:cNvSpPr>
          <p:nvPr>
            <p:ph type="sldNum" sz="quarter" idx="12"/>
          </p:nvPr>
        </p:nvSpPr>
        <p:spPr>
          <a:xfrm>
            <a:off x="1437664" y="798973"/>
            <a:ext cx="811019" cy="503578"/>
          </a:xfrm>
        </p:spPr>
        <p:txBody>
          <a:bodyPr/>
          <a:lstStyle/>
          <a:p>
            <a:fld id="{9896E746-35B0-49FA-9E4B-47C9D78CD6DA}" type="slidenum">
              <a:rPr lang="zh-CN" altLang="en-US" smtClean="0"/>
              <a:t>‹#›</a:t>
            </a:fld>
            <a:endParaRPr lang="zh-CN" alt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23630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896E746-35B0-49FA-9E4B-47C9D78CD6DA}" type="slidenum">
              <a:rPr lang="zh-CN" altLang="en-US" smtClean="0"/>
              <a:t>‹#›</a:t>
            </a:fld>
            <a:endParaRPr lang="zh-CN" alt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1212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896E746-35B0-49FA-9E4B-47C9D78CD6DA}" type="slidenum">
              <a:rPr lang="zh-CN" altLang="en-US" smtClean="0"/>
              <a:t>‹#›</a:t>
            </a:fld>
            <a:endParaRPr lang="zh-CN" alt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8392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896E746-35B0-49FA-9E4B-47C9D78CD6DA}" type="slidenum">
              <a:rPr lang="zh-CN" altLang="en-US" smtClean="0"/>
              <a:t>‹#›</a:t>
            </a:fld>
            <a:endParaRPr lang="zh-CN" alt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86218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zh-CN" altLang="en-US"/>
              <a:t>单击此处编辑母版标题样式</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896E746-35B0-49FA-9E4B-47C9D78CD6DA}" type="slidenum">
              <a:rPr lang="zh-CN" altLang="en-US" smtClean="0"/>
              <a:t>‹#›</a:t>
            </a:fld>
            <a:endParaRPr lang="zh-CN" alt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6450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896E746-35B0-49FA-9E4B-47C9D78CD6DA}" type="slidenum">
              <a:rPr lang="zh-CN" altLang="en-US" smtClean="0"/>
              <a:t>‹#›</a:t>
            </a:fld>
            <a:endParaRPr lang="zh-CN" alt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8258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1447191" y="2824269"/>
            <a:ext cx="4645152" cy="2644457"/>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6412362" y="2821491"/>
            <a:ext cx="4645152" cy="263737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9896E746-35B0-49FA-9E4B-47C9D78CD6DA}" type="slidenum">
              <a:rPr lang="zh-CN" altLang="en-US" smtClean="0"/>
              <a:t>‹#›</a:t>
            </a:fld>
            <a:endParaRPr lang="zh-CN" alt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5505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9896E746-35B0-49FA-9E4B-47C9D78CD6DA}" type="slidenum">
              <a:rPr lang="zh-CN" altLang="en-US" smtClean="0"/>
              <a:t>‹#›</a:t>
            </a:fld>
            <a:endParaRPr lang="zh-CN" alt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7635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9896E746-35B0-49FA-9E4B-47C9D78CD6DA}" type="slidenum">
              <a:rPr lang="zh-CN" altLang="en-US" smtClean="0"/>
              <a:t>‹#›</a:t>
            </a:fld>
            <a:endParaRPr lang="zh-CN" altLang="en-US"/>
          </a:p>
        </p:txBody>
      </p:sp>
    </p:spTree>
    <p:extLst>
      <p:ext uri="{BB962C8B-B14F-4D97-AF65-F5344CB8AC3E}">
        <p14:creationId xmlns:p14="http://schemas.microsoft.com/office/powerpoint/2010/main" val="896602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1E2927CB-D227-4A68-9E2D-0DE399B3D329}" type="datetimeFigureOut">
              <a:rPr lang="zh-CN" altLang="en-US" smtClean="0"/>
              <a:t>2018/4/18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896E746-35B0-49FA-9E4B-47C9D78CD6DA}" type="slidenum">
              <a:rPr lang="zh-CN" altLang="en-US" smtClean="0"/>
              <a:t>‹#›</a:t>
            </a:fld>
            <a:endParaRPr lang="zh-CN" alt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07023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E2927CB-D227-4A68-9E2D-0DE399B3D329}" type="datetimeFigureOut">
              <a:rPr lang="zh-CN" altLang="en-US" smtClean="0"/>
              <a:t>2018/4/18</a:t>
            </a:fld>
            <a:endParaRPr lang="zh-CN" altLang="en-US"/>
          </a:p>
        </p:txBody>
      </p:sp>
      <p:sp>
        <p:nvSpPr>
          <p:cNvPr id="6" name="Footer Placeholder 5"/>
          <p:cNvSpPr>
            <a:spLocks noGrp="1"/>
          </p:cNvSpPr>
          <p:nvPr>
            <p:ph type="ftr" sz="quarter" idx="11"/>
          </p:nvPr>
        </p:nvSpPr>
        <p:spPr>
          <a:xfrm>
            <a:off x="1447382" y="318640"/>
            <a:ext cx="5541004" cy="320931"/>
          </a:xfrm>
        </p:spPr>
        <p:txBody>
          <a:bodyPr/>
          <a:lstStyle/>
          <a:p>
            <a:endParaRPr lang="zh-CN" altLang="en-US"/>
          </a:p>
        </p:txBody>
      </p:sp>
      <p:sp>
        <p:nvSpPr>
          <p:cNvPr id="7" name="Slide Number Placeholder 6"/>
          <p:cNvSpPr>
            <a:spLocks noGrp="1"/>
          </p:cNvSpPr>
          <p:nvPr>
            <p:ph type="sldNum" sz="quarter" idx="12"/>
          </p:nvPr>
        </p:nvSpPr>
        <p:spPr/>
        <p:txBody>
          <a:bodyPr/>
          <a:lstStyle/>
          <a:p>
            <a:fld id="{9896E746-35B0-49FA-9E4B-47C9D78CD6DA}" type="slidenum">
              <a:rPr lang="zh-CN" altLang="en-US" smtClean="0"/>
              <a:t>‹#›</a:t>
            </a:fld>
            <a:endParaRPr lang="zh-CN" alt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83146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E2927CB-D227-4A68-9E2D-0DE399B3D329}" type="datetimeFigureOut">
              <a:rPr lang="zh-CN" altLang="en-US" smtClean="0"/>
              <a:t>2018/4/18</a:t>
            </a:fld>
            <a:endParaRPr lang="zh-CN" alt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896E746-35B0-49FA-9E4B-47C9D78CD6DA}" type="slidenum">
              <a:rPr lang="zh-CN" altLang="en-US" smtClean="0"/>
              <a:t>‹#›</a:t>
            </a:fld>
            <a:endParaRPr lang="zh-CN" alt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4611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82A782A-3DCD-455B-B609-37BC36FC85DA}"/>
              </a:ext>
            </a:extLst>
          </p:cNvPr>
          <p:cNvSpPr>
            <a:spLocks noGrp="1"/>
          </p:cNvSpPr>
          <p:nvPr>
            <p:ph type="ctrTitle"/>
          </p:nvPr>
        </p:nvSpPr>
        <p:spPr/>
        <p:txBody>
          <a:bodyPr>
            <a:normAutofit/>
          </a:bodyPr>
          <a:lstStyle/>
          <a:p>
            <a:r>
              <a:rPr lang="en-US" altLang="zh-CN" sz="4400" b="1" dirty="0"/>
              <a:t>GEOGRAPHY: ITS NATURE AND PERSPECTIVES</a:t>
            </a:r>
            <a:endParaRPr lang="zh-CN" altLang="en-US" sz="4400" dirty="0"/>
          </a:p>
        </p:txBody>
      </p:sp>
      <p:sp>
        <p:nvSpPr>
          <p:cNvPr id="3" name="副标题 2">
            <a:extLst>
              <a:ext uri="{FF2B5EF4-FFF2-40B4-BE49-F238E27FC236}">
                <a16:creationId xmlns:a16="http://schemas.microsoft.com/office/drawing/2014/main" id="{68ADD145-5834-4D7B-B806-3F268E06E962}"/>
              </a:ext>
            </a:extLst>
          </p:cNvPr>
          <p:cNvSpPr>
            <a:spLocks noGrp="1"/>
          </p:cNvSpPr>
          <p:nvPr>
            <p:ph type="subTitle" idx="1"/>
          </p:nvPr>
        </p:nvSpPr>
        <p:spPr/>
        <p:txBody>
          <a:bodyPr>
            <a:normAutofit/>
          </a:bodyPr>
          <a:lstStyle/>
          <a:p>
            <a:r>
              <a:rPr lang="zh-CN" altLang="en-US" sz="2800" dirty="0"/>
              <a:t>第一章</a:t>
            </a:r>
          </a:p>
        </p:txBody>
      </p:sp>
    </p:spTree>
    <p:extLst>
      <p:ext uri="{BB962C8B-B14F-4D97-AF65-F5344CB8AC3E}">
        <p14:creationId xmlns:p14="http://schemas.microsoft.com/office/powerpoint/2010/main" val="3815144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95A9BA7-A6B3-48E9-ADED-0B718A48D185}"/>
              </a:ext>
            </a:extLst>
          </p:cNvPr>
          <p:cNvSpPr>
            <a:spLocks noGrp="1"/>
          </p:cNvSpPr>
          <p:nvPr>
            <p:ph type="title"/>
          </p:nvPr>
        </p:nvSpPr>
        <p:spPr/>
        <p:txBody>
          <a:bodyPr/>
          <a:lstStyle/>
          <a:p>
            <a:pPr algn="ctr"/>
            <a:r>
              <a:rPr lang="en-US" altLang="zh-CN" b="1" dirty="0"/>
              <a:t>toponym</a:t>
            </a:r>
            <a:endParaRPr lang="zh-CN" altLang="en-US" dirty="0"/>
          </a:p>
        </p:txBody>
      </p:sp>
      <p:sp>
        <p:nvSpPr>
          <p:cNvPr id="3" name="内容占位符 2">
            <a:extLst>
              <a:ext uri="{FF2B5EF4-FFF2-40B4-BE49-F238E27FC236}">
                <a16:creationId xmlns:a16="http://schemas.microsoft.com/office/drawing/2014/main" id="{4081086B-41DE-4887-9DCD-593A87AE2FB7}"/>
              </a:ext>
            </a:extLst>
          </p:cNvPr>
          <p:cNvSpPr>
            <a:spLocks noGrp="1"/>
          </p:cNvSpPr>
          <p:nvPr>
            <p:ph idx="1"/>
          </p:nvPr>
        </p:nvSpPr>
        <p:spPr/>
        <p:txBody>
          <a:bodyPr>
            <a:normAutofit/>
          </a:bodyPr>
          <a:lstStyle/>
          <a:p>
            <a:r>
              <a:rPr lang="en-US" altLang="zh-CN" sz="2400" dirty="0"/>
              <a:t>When human importance is recognized, it is common to assign a place name, or more technically a</a:t>
            </a:r>
            <a:r>
              <a:rPr lang="en-US" altLang="zh-CN" sz="2400" b="1" dirty="0"/>
              <a:t>, </a:t>
            </a:r>
            <a:r>
              <a:rPr lang="en-US" altLang="zh-CN" sz="2400" dirty="0"/>
              <a:t>to that location. Place names often reveal the historical interrelatedness of location places. An area of bounded space could be somewhere small, such as a room, or as large as a continent. </a:t>
            </a:r>
          </a:p>
          <a:p>
            <a:endParaRPr lang="zh-CN" altLang="en-US" dirty="0"/>
          </a:p>
        </p:txBody>
      </p:sp>
    </p:spTree>
    <p:extLst>
      <p:ext uri="{BB962C8B-B14F-4D97-AF65-F5344CB8AC3E}">
        <p14:creationId xmlns:p14="http://schemas.microsoft.com/office/powerpoint/2010/main" val="225343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E689E93-B196-4AD2-BDF5-AD5D6180A271}"/>
              </a:ext>
            </a:extLst>
          </p:cNvPr>
          <p:cNvSpPr>
            <a:spLocks noGrp="1"/>
          </p:cNvSpPr>
          <p:nvPr>
            <p:ph type="title"/>
          </p:nvPr>
        </p:nvSpPr>
        <p:spPr/>
        <p:txBody>
          <a:bodyPr/>
          <a:lstStyle/>
          <a:p>
            <a:pPr algn="ctr"/>
            <a:r>
              <a:rPr lang="en-US" altLang="zh-CN" b="1" dirty="0"/>
              <a:t>Regions</a:t>
            </a:r>
            <a:endParaRPr lang="zh-CN" altLang="en-US" dirty="0"/>
          </a:p>
        </p:txBody>
      </p:sp>
      <p:sp>
        <p:nvSpPr>
          <p:cNvPr id="3" name="内容占位符 2">
            <a:extLst>
              <a:ext uri="{FF2B5EF4-FFF2-40B4-BE49-F238E27FC236}">
                <a16:creationId xmlns:a16="http://schemas.microsoft.com/office/drawing/2014/main" id="{52EDEFC7-DD2E-4833-860B-1B973A0190A0}"/>
              </a:ext>
            </a:extLst>
          </p:cNvPr>
          <p:cNvSpPr>
            <a:spLocks noGrp="1"/>
          </p:cNvSpPr>
          <p:nvPr>
            <p:ph idx="1"/>
          </p:nvPr>
        </p:nvSpPr>
        <p:spPr/>
        <p:txBody>
          <a:bodyPr/>
          <a:lstStyle/>
          <a:p>
            <a:r>
              <a:rPr lang="en-US" altLang="zh-CN" sz="2400" b="1" dirty="0"/>
              <a:t>Regions </a:t>
            </a:r>
            <a:r>
              <a:rPr lang="en-US" altLang="zh-CN" sz="2400" dirty="0"/>
              <a:t>are a type of place, and there are other categories of places, such as urban places, places of work, resource locations, and transportation nodes. When considering the importance of a location, region, town, or city, it is necessary to consider, why does this place matter?</a:t>
            </a:r>
          </a:p>
          <a:p>
            <a:endParaRPr lang="zh-CN" altLang="en-US" dirty="0"/>
          </a:p>
        </p:txBody>
      </p:sp>
    </p:spTree>
    <p:extLst>
      <p:ext uri="{BB962C8B-B14F-4D97-AF65-F5344CB8AC3E}">
        <p14:creationId xmlns:p14="http://schemas.microsoft.com/office/powerpoint/2010/main" val="518176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2287CE8-ABAF-4982-80B2-D74B0542DF14}"/>
              </a:ext>
            </a:extLst>
          </p:cNvPr>
          <p:cNvSpPr>
            <a:spLocks noGrp="1"/>
          </p:cNvSpPr>
          <p:nvPr>
            <p:ph type="title"/>
          </p:nvPr>
        </p:nvSpPr>
        <p:spPr>
          <a:xfrm>
            <a:off x="1451578" y="532970"/>
            <a:ext cx="9603275" cy="1049235"/>
          </a:xfrm>
        </p:spPr>
        <p:txBody>
          <a:bodyPr>
            <a:normAutofit/>
          </a:bodyPr>
          <a:lstStyle/>
          <a:p>
            <a:pPr algn="ctr"/>
            <a:r>
              <a:rPr lang="en-US" altLang="zh-CN" b="1" dirty="0"/>
              <a:t>sequent occupancy</a:t>
            </a:r>
            <a:br>
              <a:rPr lang="en-US" altLang="zh-CN" b="1" dirty="0"/>
            </a:br>
            <a:endParaRPr lang="zh-CN" altLang="en-US" dirty="0"/>
          </a:p>
        </p:txBody>
      </p:sp>
      <p:sp>
        <p:nvSpPr>
          <p:cNvPr id="3" name="内容占位符 2">
            <a:extLst>
              <a:ext uri="{FF2B5EF4-FFF2-40B4-BE49-F238E27FC236}">
                <a16:creationId xmlns:a16="http://schemas.microsoft.com/office/drawing/2014/main" id="{F1282B64-DB76-4B49-AA69-ED2328D7CEBB}"/>
              </a:ext>
            </a:extLst>
          </p:cNvPr>
          <p:cNvSpPr>
            <a:spLocks noGrp="1"/>
          </p:cNvSpPr>
          <p:nvPr>
            <p:ph idx="1"/>
          </p:nvPr>
        </p:nvSpPr>
        <p:spPr/>
        <p:txBody>
          <a:bodyPr>
            <a:normAutofit/>
          </a:bodyPr>
          <a:lstStyle/>
          <a:p>
            <a:r>
              <a:rPr lang="en-US" altLang="zh-CN" sz="2400" dirty="0"/>
              <a:t>The attributes of a place change over time. Over the long term, we can consider the concept of </a:t>
            </a:r>
            <a:r>
              <a:rPr lang="en-US" altLang="zh-CN" sz="2400" b="1" dirty="0"/>
              <a:t>sequent occupancy</a:t>
            </a:r>
            <a:r>
              <a:rPr lang="en-US" altLang="zh-CN" sz="2400" dirty="0"/>
              <a:t>, in other words, the succession of groups and cultural influences throughout a place’s history. </a:t>
            </a:r>
            <a:endParaRPr lang="zh-CN" altLang="en-US" sz="2400" dirty="0"/>
          </a:p>
        </p:txBody>
      </p:sp>
    </p:spTree>
    <p:extLst>
      <p:ext uri="{BB962C8B-B14F-4D97-AF65-F5344CB8AC3E}">
        <p14:creationId xmlns:p14="http://schemas.microsoft.com/office/powerpoint/2010/main" val="1852892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42E26C-00BE-4ED3-88D5-4BA543BA8D89}"/>
              </a:ext>
            </a:extLst>
          </p:cNvPr>
          <p:cNvSpPr>
            <a:spLocks noGrp="1"/>
          </p:cNvSpPr>
          <p:nvPr>
            <p:ph type="title"/>
          </p:nvPr>
        </p:nvSpPr>
        <p:spPr/>
        <p:txBody>
          <a:bodyPr/>
          <a:lstStyle/>
          <a:p>
            <a:pPr algn="ctr"/>
            <a:r>
              <a:rPr lang="en-US" altLang="zh-CN" b="1" dirty="0"/>
              <a:t>place-specific</a:t>
            </a:r>
            <a:endParaRPr lang="zh-CN" altLang="en-US" dirty="0"/>
          </a:p>
        </p:txBody>
      </p:sp>
      <p:sp>
        <p:nvSpPr>
          <p:cNvPr id="3" name="内容占位符 2">
            <a:extLst>
              <a:ext uri="{FF2B5EF4-FFF2-40B4-BE49-F238E27FC236}">
                <a16:creationId xmlns:a16="http://schemas.microsoft.com/office/drawing/2014/main" id="{4FE365CB-0A76-48CC-AE3D-AA406A8B7BEE}"/>
              </a:ext>
            </a:extLst>
          </p:cNvPr>
          <p:cNvSpPr>
            <a:spLocks noGrp="1"/>
          </p:cNvSpPr>
          <p:nvPr>
            <p:ph idx="1"/>
          </p:nvPr>
        </p:nvSpPr>
        <p:spPr/>
        <p:txBody>
          <a:bodyPr>
            <a:normAutofit/>
          </a:bodyPr>
          <a:lstStyle/>
          <a:p>
            <a:r>
              <a:rPr lang="en-US" altLang="zh-CN" sz="2400" dirty="0"/>
              <a:t>In many places we find that there are several different historical layers that contribute to a </a:t>
            </a:r>
            <a:r>
              <a:rPr lang="en-US" altLang="zh-CN" sz="2400" b="1" dirty="0"/>
              <a:t>place-specific </a:t>
            </a:r>
            <a:r>
              <a:rPr lang="en-US" altLang="zh-CN" sz="2400" dirty="0"/>
              <a:t>culture, society, local politics, and economy. </a:t>
            </a:r>
          </a:p>
          <a:p>
            <a:r>
              <a:rPr lang="en-US" altLang="zh-CN" sz="2400" dirty="0"/>
              <a:t>For example, the place specificity of Santa Fe, New Mexico, is a complex mix of multiple Native American, Spanish colonial, and modern American influences based upon the sequence of past and current societal influences.</a:t>
            </a:r>
            <a:endParaRPr lang="zh-CN" altLang="en-US" sz="2400" dirty="0"/>
          </a:p>
        </p:txBody>
      </p:sp>
    </p:spTree>
    <p:extLst>
      <p:ext uri="{BB962C8B-B14F-4D97-AF65-F5344CB8AC3E}">
        <p14:creationId xmlns:p14="http://schemas.microsoft.com/office/powerpoint/2010/main" val="3078502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1CC79DC-AA24-4BE1-9F5D-6A2EDD45705B}"/>
              </a:ext>
            </a:extLst>
          </p:cNvPr>
          <p:cNvSpPr>
            <a:spLocks noGrp="1"/>
          </p:cNvSpPr>
          <p:nvPr>
            <p:ph type="title"/>
          </p:nvPr>
        </p:nvSpPr>
        <p:spPr>
          <a:xfrm>
            <a:off x="1451579" y="804519"/>
            <a:ext cx="9603275" cy="1049235"/>
          </a:xfrm>
        </p:spPr>
        <p:txBody>
          <a:bodyPr/>
          <a:lstStyle/>
          <a:p>
            <a:pPr algn="ctr"/>
            <a:r>
              <a:rPr lang="en-US" altLang="zh-CN" dirty="0"/>
              <a:t>1.2 </a:t>
            </a:r>
            <a:r>
              <a:rPr lang="en-US" altLang="zh-CN" dirty="0" err="1"/>
              <a:t>SCAle</a:t>
            </a:r>
            <a:endParaRPr lang="zh-CN" altLang="en-US" dirty="0"/>
          </a:p>
        </p:txBody>
      </p:sp>
      <p:sp>
        <p:nvSpPr>
          <p:cNvPr id="3" name="内容占位符 2">
            <a:extLst>
              <a:ext uri="{FF2B5EF4-FFF2-40B4-BE49-F238E27FC236}">
                <a16:creationId xmlns:a16="http://schemas.microsoft.com/office/drawing/2014/main" id="{58578D4C-5B1B-4D57-8B1B-D504460F2FAB}"/>
              </a:ext>
            </a:extLst>
          </p:cNvPr>
          <p:cNvSpPr>
            <a:spLocks noGrp="1"/>
          </p:cNvSpPr>
          <p:nvPr>
            <p:ph idx="1"/>
          </p:nvPr>
        </p:nvSpPr>
        <p:spPr>
          <a:xfrm>
            <a:off x="1451579" y="2015732"/>
            <a:ext cx="9603275" cy="4037749"/>
          </a:xfrm>
        </p:spPr>
        <p:txBody>
          <a:bodyPr>
            <a:normAutofit/>
          </a:bodyPr>
          <a:lstStyle/>
          <a:p>
            <a:endParaRPr lang="zh-CN" altLang="en-US" sz="2400" dirty="0"/>
          </a:p>
        </p:txBody>
      </p:sp>
    </p:spTree>
    <p:extLst>
      <p:ext uri="{BB962C8B-B14F-4D97-AF65-F5344CB8AC3E}">
        <p14:creationId xmlns:p14="http://schemas.microsoft.com/office/powerpoint/2010/main" val="2046302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8235C0E-78BC-4C0C-82C8-57E86C411D1D}"/>
              </a:ext>
            </a:extLst>
          </p:cNvPr>
          <p:cNvSpPr>
            <a:spLocks noGrp="1"/>
          </p:cNvSpPr>
          <p:nvPr>
            <p:ph type="title"/>
          </p:nvPr>
        </p:nvSpPr>
        <p:spPr/>
        <p:txBody>
          <a:bodyPr/>
          <a:lstStyle/>
          <a:p>
            <a:pPr algn="ctr"/>
            <a:r>
              <a:rPr lang="en-US" altLang="zh-CN" dirty="0"/>
              <a:t>Scale</a:t>
            </a:r>
            <a:endParaRPr lang="zh-CN" altLang="en-US" dirty="0"/>
          </a:p>
        </p:txBody>
      </p:sp>
      <p:sp>
        <p:nvSpPr>
          <p:cNvPr id="3" name="内容占位符 2">
            <a:extLst>
              <a:ext uri="{FF2B5EF4-FFF2-40B4-BE49-F238E27FC236}">
                <a16:creationId xmlns:a16="http://schemas.microsoft.com/office/drawing/2014/main" id="{A6DD5C72-D780-4007-98B9-9E5BED7C7526}"/>
              </a:ext>
            </a:extLst>
          </p:cNvPr>
          <p:cNvSpPr>
            <a:spLocks noGrp="1"/>
          </p:cNvSpPr>
          <p:nvPr>
            <p:ph idx="1"/>
          </p:nvPr>
        </p:nvSpPr>
        <p:spPr/>
        <p:txBody>
          <a:bodyPr>
            <a:normAutofit/>
          </a:bodyPr>
          <a:lstStyle/>
          <a:p>
            <a:r>
              <a:rPr lang="en-US" altLang="zh-CN" sz="2400" b="1" dirty="0"/>
              <a:t>Scale </a:t>
            </a:r>
            <a:r>
              <a:rPr lang="en-US" altLang="zh-CN" sz="2400" dirty="0"/>
              <a:t>is the relationship of an object or place to the earth as a whole. Scale can be thought about two ways in geography. There is </a:t>
            </a:r>
            <a:r>
              <a:rPr lang="en-US" altLang="zh-CN" sz="2400" b="1" dirty="0"/>
              <a:t>map scale</a:t>
            </a:r>
            <a:r>
              <a:rPr lang="en-US" altLang="zh-CN" sz="2400" dirty="0"/>
              <a:t>, which describes the ratio of distance on a map and distance in the real world in absolute terms (more on map scale later in the chapter). </a:t>
            </a:r>
            <a:endParaRPr lang="zh-CN" altLang="en-US" sz="2400" dirty="0"/>
          </a:p>
        </p:txBody>
      </p:sp>
    </p:spTree>
    <p:extLst>
      <p:ext uri="{BB962C8B-B14F-4D97-AF65-F5344CB8AC3E}">
        <p14:creationId xmlns:p14="http://schemas.microsoft.com/office/powerpoint/2010/main" val="66403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954F437-8D47-4034-B6A3-0A941F093B85}"/>
              </a:ext>
            </a:extLst>
          </p:cNvPr>
          <p:cNvSpPr>
            <a:spLocks noGrp="1"/>
          </p:cNvSpPr>
          <p:nvPr>
            <p:ph type="title"/>
          </p:nvPr>
        </p:nvSpPr>
        <p:spPr/>
        <p:txBody>
          <a:bodyPr/>
          <a:lstStyle/>
          <a:p>
            <a:pPr algn="ctr"/>
            <a:r>
              <a:rPr lang="en-US" altLang="zh-CN" dirty="0"/>
              <a:t>relative scale </a:t>
            </a:r>
            <a:endParaRPr lang="zh-CN" altLang="en-US" dirty="0"/>
          </a:p>
        </p:txBody>
      </p:sp>
      <p:sp>
        <p:nvSpPr>
          <p:cNvPr id="3" name="内容占位符 2">
            <a:extLst>
              <a:ext uri="{FF2B5EF4-FFF2-40B4-BE49-F238E27FC236}">
                <a16:creationId xmlns:a16="http://schemas.microsoft.com/office/drawing/2014/main" id="{3328F01B-08AD-47DF-BF44-DBDF150F3A58}"/>
              </a:ext>
            </a:extLst>
          </p:cNvPr>
          <p:cNvSpPr>
            <a:spLocks noGrp="1"/>
          </p:cNvSpPr>
          <p:nvPr>
            <p:ph idx="1"/>
          </p:nvPr>
        </p:nvSpPr>
        <p:spPr/>
        <p:txBody>
          <a:bodyPr/>
          <a:lstStyle/>
          <a:p>
            <a:r>
              <a:rPr lang="en-US" altLang="zh-CN" dirty="0"/>
              <a:t>And there is </a:t>
            </a:r>
            <a:r>
              <a:rPr lang="en-US" altLang="zh-CN" b="1" dirty="0"/>
              <a:t>relative scale</a:t>
            </a:r>
            <a:r>
              <a:rPr lang="en-US" altLang="zh-CN" dirty="0"/>
              <a:t>, or what can also be referred to as the </a:t>
            </a:r>
            <a:r>
              <a:rPr lang="en-US" altLang="zh-CN" b="1" dirty="0"/>
              <a:t>scale of analysis</a:t>
            </a:r>
            <a:r>
              <a:rPr lang="en-US" altLang="zh-CN" dirty="0"/>
              <a:t>. This describes the </a:t>
            </a:r>
            <a:r>
              <a:rPr lang="en-US" altLang="zh-CN" b="1" dirty="0"/>
              <a:t>level of aggregation</a:t>
            </a:r>
            <a:r>
              <a:rPr lang="en-US" altLang="zh-CN" dirty="0"/>
              <a:t>, or in other words, the level at which you group things together for examination. Scales can range from the individual or the local, from city to county and state, from regional to national to continental, or to the international and global scales.</a:t>
            </a:r>
            <a:endParaRPr lang="zh-CN" altLang="en-US" dirty="0"/>
          </a:p>
          <a:p>
            <a:endParaRPr lang="zh-CN" altLang="en-US" dirty="0"/>
          </a:p>
        </p:txBody>
      </p:sp>
    </p:spTree>
    <p:extLst>
      <p:ext uri="{BB962C8B-B14F-4D97-AF65-F5344CB8AC3E}">
        <p14:creationId xmlns:p14="http://schemas.microsoft.com/office/powerpoint/2010/main" val="361156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5D1EA5-E1D2-4FDC-BBC4-83E575AFCBE3}"/>
              </a:ext>
            </a:extLst>
          </p:cNvPr>
          <p:cNvSpPr>
            <a:spLocks noGrp="1"/>
          </p:cNvSpPr>
          <p:nvPr>
            <p:ph type="title"/>
          </p:nvPr>
        </p:nvSpPr>
        <p:spPr/>
        <p:txBody>
          <a:bodyPr/>
          <a:lstStyle/>
          <a:p>
            <a:pPr algn="ctr"/>
            <a:r>
              <a:rPr lang="zh-CN" altLang="en-US" dirty="0"/>
              <a:t>补充内容一（也很重要）</a:t>
            </a:r>
          </a:p>
        </p:txBody>
      </p:sp>
      <p:sp>
        <p:nvSpPr>
          <p:cNvPr id="3" name="内容占位符 2">
            <a:extLst>
              <a:ext uri="{FF2B5EF4-FFF2-40B4-BE49-F238E27FC236}">
                <a16:creationId xmlns:a16="http://schemas.microsoft.com/office/drawing/2014/main" id="{F9558D8D-A890-4311-A8BB-2377AE123B27}"/>
              </a:ext>
            </a:extLst>
          </p:cNvPr>
          <p:cNvSpPr>
            <a:spLocks noGrp="1"/>
          </p:cNvSpPr>
          <p:nvPr>
            <p:ph idx="1"/>
          </p:nvPr>
        </p:nvSpPr>
        <p:spPr/>
        <p:txBody>
          <a:bodyPr/>
          <a:lstStyle/>
          <a:p>
            <a:r>
              <a:rPr lang="en-US" altLang="zh-CN" dirty="0"/>
              <a:t>Scale modifiers are good to use in the essay section of the exam. Specify whether a company is a transnational corporation or a local business or if you are discussing a local government, a federal regulation, or an international organization. Specifying the scale of the items you’re being asked about may earn you points for detail or example material.</a:t>
            </a:r>
            <a:endParaRPr lang="zh-CN" altLang="en-US" dirty="0"/>
          </a:p>
        </p:txBody>
      </p:sp>
    </p:spTree>
    <p:extLst>
      <p:ext uri="{BB962C8B-B14F-4D97-AF65-F5344CB8AC3E}">
        <p14:creationId xmlns:p14="http://schemas.microsoft.com/office/powerpoint/2010/main" val="3181627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D325C8-6B31-4848-9177-95708158AB47}"/>
              </a:ext>
            </a:extLst>
          </p:cNvPr>
          <p:cNvSpPr>
            <a:spLocks noGrp="1"/>
          </p:cNvSpPr>
          <p:nvPr>
            <p:ph type="title"/>
          </p:nvPr>
        </p:nvSpPr>
        <p:spPr/>
        <p:txBody>
          <a:bodyPr/>
          <a:lstStyle/>
          <a:p>
            <a:pPr algn="ctr"/>
            <a:r>
              <a:rPr lang="zh-CN" altLang="en-US" dirty="0"/>
              <a:t>补充内容二</a:t>
            </a:r>
          </a:p>
        </p:txBody>
      </p:sp>
      <p:sp>
        <p:nvSpPr>
          <p:cNvPr id="3" name="内容占位符 2">
            <a:extLst>
              <a:ext uri="{FF2B5EF4-FFF2-40B4-BE49-F238E27FC236}">
                <a16:creationId xmlns:a16="http://schemas.microsoft.com/office/drawing/2014/main" id="{CC14877C-DD40-4141-95AC-C0A2A7519CDF}"/>
              </a:ext>
            </a:extLst>
          </p:cNvPr>
          <p:cNvSpPr>
            <a:spLocks noGrp="1"/>
          </p:cNvSpPr>
          <p:nvPr>
            <p:ph idx="1"/>
          </p:nvPr>
        </p:nvSpPr>
        <p:spPr/>
        <p:txBody>
          <a:bodyPr>
            <a:normAutofit/>
          </a:bodyPr>
          <a:lstStyle/>
          <a:p>
            <a:r>
              <a:rPr lang="en-US" altLang="zh-CN" dirty="0"/>
              <a:t>Relative scale is important to understand because it is false to compare different scales of analysis or places at different scales. </a:t>
            </a:r>
          </a:p>
          <a:p>
            <a:r>
              <a:rPr lang="en-US" altLang="zh-CN" dirty="0"/>
              <a:t>For example, it would be wrong to visit just Atlanta and assume the rest of Georgia had the same characteristics. Likewise, if you examined economic data from Alabama and assumed the rest of the United States had the same median income, types of businesses, or unemployment rates, you would be incorrect.</a:t>
            </a:r>
            <a:endParaRPr lang="zh-CN" altLang="en-US" dirty="0"/>
          </a:p>
        </p:txBody>
      </p:sp>
    </p:spTree>
    <p:extLst>
      <p:ext uri="{BB962C8B-B14F-4D97-AF65-F5344CB8AC3E}">
        <p14:creationId xmlns:p14="http://schemas.microsoft.com/office/powerpoint/2010/main" val="3407137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FD9CD4F-805F-4778-BEB6-5B06127187F3}"/>
              </a:ext>
            </a:extLst>
          </p:cNvPr>
          <p:cNvSpPr>
            <a:spLocks noGrp="1"/>
          </p:cNvSpPr>
          <p:nvPr>
            <p:ph type="title"/>
          </p:nvPr>
        </p:nvSpPr>
        <p:spPr/>
        <p:txBody>
          <a:bodyPr/>
          <a:lstStyle/>
          <a:p>
            <a:pPr algn="ctr"/>
            <a:r>
              <a:rPr lang="en-US" altLang="zh-CN" dirty="0"/>
              <a:t>1.3 REGIONS</a:t>
            </a:r>
            <a:endParaRPr lang="zh-CN" altLang="en-US" dirty="0"/>
          </a:p>
        </p:txBody>
      </p:sp>
      <p:sp>
        <p:nvSpPr>
          <p:cNvPr id="3" name="内容占位符 2">
            <a:extLst>
              <a:ext uri="{FF2B5EF4-FFF2-40B4-BE49-F238E27FC236}">
                <a16:creationId xmlns:a16="http://schemas.microsoft.com/office/drawing/2014/main" id="{BE94F26E-B597-4D5D-AC8C-4BC32E8C2217}"/>
              </a:ext>
            </a:extLst>
          </p:cNvPr>
          <p:cNvSpPr>
            <a:spLocks noGrp="1"/>
          </p:cNvSpPr>
          <p:nvPr>
            <p:ph idx="1"/>
          </p:nvPr>
        </p:nvSpPr>
        <p:spPr/>
        <p:txBody>
          <a:bodyPr>
            <a:normAutofit/>
          </a:bodyPr>
          <a:lstStyle/>
          <a:p>
            <a:r>
              <a:rPr lang="en-US" altLang="zh-CN" sz="2400" dirty="0"/>
              <a:t>Let’s go over the three categories of regions: </a:t>
            </a:r>
            <a:r>
              <a:rPr lang="en-US" altLang="zh-CN" sz="2400" b="1" dirty="0"/>
              <a:t>formal, functional, </a:t>
            </a:r>
            <a:r>
              <a:rPr lang="en-US" altLang="zh-CN" sz="2400" dirty="0"/>
              <a:t>and </a:t>
            </a:r>
            <a:r>
              <a:rPr lang="en-US" altLang="zh-CN" sz="2400" b="1" dirty="0"/>
              <a:t>vernacular</a:t>
            </a:r>
            <a:r>
              <a:rPr lang="en-US" altLang="zh-CN" sz="2400" dirty="0"/>
              <a:t>. </a:t>
            </a:r>
          </a:p>
          <a:p>
            <a:r>
              <a:rPr lang="en-US" altLang="zh-CN" sz="2400" dirty="0"/>
              <a:t>Keep in mind that there are many different types of regions, and a single place can exist in several regions simultaneously. For example, the Everglades in Florida exist within the Southern U.S. region and are also considered a wetland region. Regions exist at many different scales and can overlap. Have an open mind about what can be considered a region.</a:t>
            </a:r>
            <a:endParaRPr lang="zh-CN" altLang="en-US" sz="2400" dirty="0"/>
          </a:p>
        </p:txBody>
      </p:sp>
    </p:spTree>
    <p:extLst>
      <p:ext uri="{BB962C8B-B14F-4D97-AF65-F5344CB8AC3E}">
        <p14:creationId xmlns:p14="http://schemas.microsoft.com/office/powerpoint/2010/main" val="2043152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30A1234-57C5-46C7-A0C6-6290DB1FC58D}"/>
              </a:ext>
            </a:extLst>
          </p:cNvPr>
          <p:cNvSpPr>
            <a:spLocks noGrp="1"/>
          </p:cNvSpPr>
          <p:nvPr>
            <p:ph type="title"/>
          </p:nvPr>
        </p:nvSpPr>
        <p:spPr/>
        <p:txBody>
          <a:bodyPr/>
          <a:lstStyle/>
          <a:p>
            <a:r>
              <a:rPr lang="en-US" altLang="zh-CN" b="1" dirty="0"/>
              <a:t>CHAPTER OUTLINE</a:t>
            </a:r>
            <a:endParaRPr lang="zh-CN" altLang="en-US" dirty="0"/>
          </a:p>
        </p:txBody>
      </p:sp>
      <p:sp>
        <p:nvSpPr>
          <p:cNvPr id="3" name="内容占位符 2">
            <a:extLst>
              <a:ext uri="{FF2B5EF4-FFF2-40B4-BE49-F238E27FC236}">
                <a16:creationId xmlns:a16="http://schemas.microsoft.com/office/drawing/2014/main" id="{53205212-F197-45C0-ADB0-CAF18A5B29E5}"/>
              </a:ext>
            </a:extLst>
          </p:cNvPr>
          <p:cNvSpPr>
            <a:spLocks noGrp="1"/>
          </p:cNvSpPr>
          <p:nvPr>
            <p:ph idx="1"/>
          </p:nvPr>
        </p:nvSpPr>
        <p:spPr>
          <a:xfrm>
            <a:off x="1451579" y="2015732"/>
            <a:ext cx="9603275" cy="4036725"/>
          </a:xfrm>
        </p:spPr>
        <p:txBody>
          <a:bodyPr>
            <a:normAutofit lnSpcReduction="10000"/>
          </a:bodyPr>
          <a:lstStyle/>
          <a:p>
            <a:r>
              <a:rPr lang="en-US" altLang="zh-CN" dirty="0"/>
              <a:t>In this chapter we will review </a:t>
            </a:r>
            <a:r>
              <a:rPr lang="en-US" altLang="zh-CN" dirty="0">
                <a:solidFill>
                  <a:srgbClr val="FF0000"/>
                </a:solidFill>
              </a:rPr>
              <a:t>the central concepts and tools </a:t>
            </a:r>
            <a:r>
              <a:rPr lang="en-US" altLang="zh-CN" dirty="0"/>
              <a:t>in human geography that may show up on the AP exam. </a:t>
            </a:r>
          </a:p>
          <a:p>
            <a:r>
              <a:rPr lang="en-US" altLang="zh-CN" dirty="0">
                <a:solidFill>
                  <a:srgbClr val="FF0000"/>
                </a:solidFill>
              </a:rPr>
              <a:t>The first part </a:t>
            </a:r>
            <a:r>
              <a:rPr lang="en-US" altLang="zh-CN" dirty="0"/>
              <a:t>focuses on the general concepts that encompass all of the six areas (covered in Chapters 2–7) that you must know for the test. </a:t>
            </a:r>
          </a:p>
          <a:p>
            <a:r>
              <a:rPr lang="en-US" altLang="zh-CN" dirty="0">
                <a:solidFill>
                  <a:srgbClr val="FF0000"/>
                </a:solidFill>
              </a:rPr>
              <a:t>Then </a:t>
            </a:r>
            <a:r>
              <a:rPr lang="en-US" altLang="zh-CN" dirty="0"/>
              <a:t>we’ll review the necessary information regarding maps, map types, and map scale, as well as geographic technologies. </a:t>
            </a:r>
          </a:p>
          <a:p>
            <a:r>
              <a:rPr lang="en-US" altLang="zh-CN" dirty="0"/>
              <a:t>There is </a:t>
            </a:r>
            <a:r>
              <a:rPr lang="en-US" altLang="zh-CN" dirty="0">
                <a:solidFill>
                  <a:srgbClr val="FF0000"/>
                </a:solidFill>
              </a:rPr>
              <a:t>also </a:t>
            </a:r>
            <a:r>
              <a:rPr lang="en-US" altLang="zh-CN" dirty="0"/>
              <a:t>a list of several models that you are required to know for the exam, with information on where to find detailed explanations of them in this book. </a:t>
            </a:r>
          </a:p>
          <a:p>
            <a:r>
              <a:rPr lang="en-US" altLang="zh-CN" dirty="0">
                <a:solidFill>
                  <a:srgbClr val="FF0000"/>
                </a:solidFill>
              </a:rPr>
              <a:t>Finally</a:t>
            </a:r>
            <a:r>
              <a:rPr lang="en-US" altLang="zh-CN" dirty="0"/>
              <a:t>, we will provide a list of the names of important geographers along with their contributions, and then the key terms for the chapter.</a:t>
            </a:r>
            <a:endParaRPr lang="zh-CN" altLang="en-US" dirty="0"/>
          </a:p>
        </p:txBody>
      </p:sp>
    </p:spTree>
    <p:extLst>
      <p:ext uri="{BB962C8B-B14F-4D97-AF65-F5344CB8AC3E}">
        <p14:creationId xmlns:p14="http://schemas.microsoft.com/office/powerpoint/2010/main" val="680914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E213846-2D90-4A37-9B3C-6ABA91825D63}"/>
              </a:ext>
            </a:extLst>
          </p:cNvPr>
          <p:cNvSpPr>
            <a:spLocks noGrp="1"/>
          </p:cNvSpPr>
          <p:nvPr>
            <p:ph type="title"/>
          </p:nvPr>
        </p:nvSpPr>
        <p:spPr/>
        <p:txBody>
          <a:bodyPr/>
          <a:lstStyle/>
          <a:p>
            <a:pPr algn="ctr"/>
            <a:r>
              <a:rPr lang="en-US" altLang="zh-CN" dirty="0"/>
              <a:t>Formal Regions</a:t>
            </a:r>
            <a:endParaRPr lang="zh-CN" altLang="en-US" dirty="0"/>
          </a:p>
        </p:txBody>
      </p:sp>
      <p:sp>
        <p:nvSpPr>
          <p:cNvPr id="3" name="内容占位符 2">
            <a:extLst>
              <a:ext uri="{FF2B5EF4-FFF2-40B4-BE49-F238E27FC236}">
                <a16:creationId xmlns:a16="http://schemas.microsoft.com/office/drawing/2014/main" id="{4240A790-DE39-4538-AC37-3721A4C5BB93}"/>
              </a:ext>
            </a:extLst>
          </p:cNvPr>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val="1241158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87AB569-EB8F-4852-A758-9F24A5FC544A}"/>
              </a:ext>
            </a:extLst>
          </p:cNvPr>
          <p:cNvSpPr>
            <a:spLocks noGrp="1"/>
          </p:cNvSpPr>
          <p:nvPr>
            <p:ph type="title"/>
          </p:nvPr>
        </p:nvSpPr>
        <p:spPr/>
        <p:txBody>
          <a:bodyPr/>
          <a:lstStyle/>
          <a:p>
            <a:pPr algn="ctr"/>
            <a:r>
              <a:rPr lang="en-US" altLang="zh-CN" b="1" dirty="0"/>
              <a:t>homogeneous characteristic</a:t>
            </a:r>
            <a:endParaRPr lang="zh-CN" altLang="en-US" dirty="0"/>
          </a:p>
        </p:txBody>
      </p:sp>
      <p:sp>
        <p:nvSpPr>
          <p:cNvPr id="3" name="内容占位符 2">
            <a:extLst>
              <a:ext uri="{FF2B5EF4-FFF2-40B4-BE49-F238E27FC236}">
                <a16:creationId xmlns:a16="http://schemas.microsoft.com/office/drawing/2014/main" id="{D40CC31A-02C6-4338-B5DD-3C1EEE0BDA3A}"/>
              </a:ext>
            </a:extLst>
          </p:cNvPr>
          <p:cNvSpPr>
            <a:spLocks noGrp="1"/>
          </p:cNvSpPr>
          <p:nvPr>
            <p:ph idx="1"/>
          </p:nvPr>
        </p:nvSpPr>
        <p:spPr/>
        <p:txBody>
          <a:bodyPr>
            <a:normAutofit/>
          </a:bodyPr>
          <a:lstStyle/>
          <a:p>
            <a:r>
              <a:rPr lang="en-US" altLang="zh-CN" sz="2400" dirty="0"/>
              <a:t>As a type of place, the spatial definition of the formal region is an area of bounded space that possesses some </a:t>
            </a:r>
            <a:r>
              <a:rPr lang="en-US" altLang="zh-CN" sz="2400" b="1" dirty="0"/>
              <a:t>homogeneous characteristic </a:t>
            </a:r>
            <a:r>
              <a:rPr lang="en-US" altLang="zh-CN" sz="2400" dirty="0"/>
              <a:t>or </a:t>
            </a:r>
            <a:r>
              <a:rPr lang="en-US" altLang="zh-CN" sz="2400" b="1" dirty="0"/>
              <a:t>uniformity</a:t>
            </a:r>
            <a:r>
              <a:rPr lang="en-US" altLang="zh-CN" sz="2400" dirty="0"/>
              <a:t>. This means that across the region there is at least one thing that is the same everywhere within the regional boundary.</a:t>
            </a:r>
            <a:endParaRPr lang="zh-CN" altLang="en-US" sz="2400" dirty="0"/>
          </a:p>
        </p:txBody>
      </p:sp>
    </p:spTree>
    <p:extLst>
      <p:ext uri="{BB962C8B-B14F-4D97-AF65-F5344CB8AC3E}">
        <p14:creationId xmlns:p14="http://schemas.microsoft.com/office/powerpoint/2010/main" val="893853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05CAD9-B8A2-4D44-A275-4876940566CF}"/>
              </a:ext>
            </a:extLst>
          </p:cNvPr>
          <p:cNvSpPr>
            <a:spLocks noGrp="1"/>
          </p:cNvSpPr>
          <p:nvPr>
            <p:ph type="title"/>
          </p:nvPr>
        </p:nvSpPr>
        <p:spPr/>
        <p:txBody>
          <a:bodyPr/>
          <a:lstStyle/>
          <a:p>
            <a:pPr algn="ctr"/>
            <a:r>
              <a:rPr lang="en-US" altLang="zh-CN" b="1" dirty="0"/>
              <a:t>linguistic region</a:t>
            </a:r>
            <a:endParaRPr lang="zh-CN" altLang="en-US" dirty="0"/>
          </a:p>
        </p:txBody>
      </p:sp>
      <p:sp>
        <p:nvSpPr>
          <p:cNvPr id="3" name="内容占位符 2">
            <a:extLst>
              <a:ext uri="{FF2B5EF4-FFF2-40B4-BE49-F238E27FC236}">
                <a16:creationId xmlns:a16="http://schemas.microsoft.com/office/drawing/2014/main" id="{EF20EBB9-3CA5-4503-83AF-2590D0575E88}"/>
              </a:ext>
            </a:extLst>
          </p:cNvPr>
          <p:cNvSpPr>
            <a:spLocks noGrp="1"/>
          </p:cNvSpPr>
          <p:nvPr>
            <p:ph idx="1"/>
          </p:nvPr>
        </p:nvSpPr>
        <p:spPr>
          <a:xfrm>
            <a:off x="1451579" y="2015732"/>
            <a:ext cx="9603275" cy="4037749"/>
          </a:xfrm>
        </p:spPr>
        <p:txBody>
          <a:bodyPr>
            <a:normAutofit fontScale="92500" lnSpcReduction="10000"/>
          </a:bodyPr>
          <a:lstStyle/>
          <a:p>
            <a:r>
              <a:rPr lang="en-US" altLang="zh-CN" sz="2400" dirty="0"/>
              <a:t>The defining homogeneous character can be as simple as a common language. In a </a:t>
            </a:r>
            <a:r>
              <a:rPr lang="en-US" altLang="zh-CN" sz="2400" b="1" dirty="0"/>
              <a:t>linguistic region, </a:t>
            </a:r>
            <a:r>
              <a:rPr lang="en-US" altLang="zh-CN" sz="2400" dirty="0"/>
              <a:t>everyone speaks the same language, but groups in that region can be very different culturally. For example, the United States and Australia are in the same linguistic region, but the two countries share little else in culture, economy, or landscape. </a:t>
            </a:r>
          </a:p>
          <a:p>
            <a:r>
              <a:rPr lang="en-US" altLang="zh-CN" sz="2400" dirty="0"/>
              <a:t>Regional concepts can also be very complex. The American South or “Dixie” is one such region; a multitude of factors define the region, such as dialect, vocabulary, food, architecture, climate, ethnicity, and religion. Reasonable people disagree over whether states like Virginia</a:t>
            </a:r>
            <a:r>
              <a:rPr lang="zh-CN" altLang="en-US" sz="2400" dirty="0"/>
              <a:t>（弗吉尼亚州）</a:t>
            </a:r>
            <a:r>
              <a:rPr lang="en-US" altLang="zh-CN" sz="2400" dirty="0"/>
              <a:t>, West Virginia, and/or Maryland are parts of Dixie.</a:t>
            </a:r>
            <a:endParaRPr lang="zh-CN" altLang="en-US" sz="2400" dirty="0"/>
          </a:p>
        </p:txBody>
      </p:sp>
    </p:spTree>
    <p:extLst>
      <p:ext uri="{BB962C8B-B14F-4D97-AF65-F5344CB8AC3E}">
        <p14:creationId xmlns:p14="http://schemas.microsoft.com/office/powerpoint/2010/main" val="2105407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AD7F3C1-7448-4F10-8D24-F9A650580CEE}"/>
              </a:ext>
            </a:extLst>
          </p:cNvPr>
          <p:cNvSpPr>
            <a:spLocks noGrp="1"/>
          </p:cNvSpPr>
          <p:nvPr>
            <p:ph type="title"/>
          </p:nvPr>
        </p:nvSpPr>
        <p:spPr/>
        <p:txBody>
          <a:bodyPr/>
          <a:lstStyle/>
          <a:p>
            <a:pPr algn="ctr"/>
            <a:r>
              <a:rPr lang="en-US" altLang="zh-CN" b="1" dirty="0"/>
              <a:t>Regional boundaries</a:t>
            </a:r>
            <a:endParaRPr lang="zh-CN" altLang="en-US" dirty="0"/>
          </a:p>
        </p:txBody>
      </p:sp>
      <p:sp>
        <p:nvSpPr>
          <p:cNvPr id="3" name="内容占位符 2">
            <a:extLst>
              <a:ext uri="{FF2B5EF4-FFF2-40B4-BE49-F238E27FC236}">
                <a16:creationId xmlns:a16="http://schemas.microsoft.com/office/drawing/2014/main" id="{A7545DF4-FCD0-4A66-881F-D2155EF9E3A1}"/>
              </a:ext>
            </a:extLst>
          </p:cNvPr>
          <p:cNvSpPr>
            <a:spLocks noGrp="1"/>
          </p:cNvSpPr>
          <p:nvPr>
            <p:ph idx="1"/>
          </p:nvPr>
        </p:nvSpPr>
        <p:spPr>
          <a:xfrm>
            <a:off x="1451579" y="2015732"/>
            <a:ext cx="9603275" cy="4037749"/>
          </a:xfrm>
        </p:spPr>
        <p:txBody>
          <a:bodyPr>
            <a:normAutofit/>
          </a:bodyPr>
          <a:lstStyle/>
          <a:p>
            <a:r>
              <a:rPr lang="en-US" altLang="zh-CN" b="1" dirty="0"/>
              <a:t>Regional boundaries </a:t>
            </a:r>
            <a:r>
              <a:rPr lang="en-US" altLang="zh-CN" dirty="0"/>
              <a:t>differ based upon the type of region. </a:t>
            </a:r>
            <a:r>
              <a:rPr lang="en-US" altLang="zh-CN" b="1" dirty="0"/>
              <a:t>Culture regions </a:t>
            </a:r>
            <a:r>
              <a:rPr lang="en-US" altLang="zh-CN" dirty="0"/>
              <a:t>tend to have fuzzy borders. It’s hard to tell where one region ends and the other begins, such as the border between Dixie and “the North” in the United States. Boundaries between </a:t>
            </a:r>
            <a:r>
              <a:rPr lang="en-US" altLang="zh-CN" b="1" dirty="0"/>
              <a:t>political regions </a:t>
            </a:r>
            <a:r>
              <a:rPr lang="en-US" altLang="zh-CN" dirty="0"/>
              <a:t>are finite and well- defined. Some political boundaries are porous</a:t>
            </a:r>
            <a:r>
              <a:rPr lang="zh-CN" altLang="en-US" dirty="0"/>
              <a:t>（多孔的）</a:t>
            </a:r>
            <a:r>
              <a:rPr lang="en-US" altLang="zh-CN" dirty="0"/>
              <a:t>, such as those between Canada and the United States, and other boundaries are protected, such as that between the United States and Mexico. </a:t>
            </a:r>
          </a:p>
          <a:p>
            <a:r>
              <a:rPr lang="en-US" altLang="zh-CN" b="1" dirty="0"/>
              <a:t>Environmental region </a:t>
            </a:r>
            <a:r>
              <a:rPr lang="en-US" altLang="zh-CN" dirty="0"/>
              <a:t>boundaries are transitional and measurable. The environmental transition zone between two </a:t>
            </a:r>
            <a:r>
              <a:rPr lang="en-US" altLang="zh-CN" b="1" dirty="0"/>
              <a:t>bioregions</a:t>
            </a:r>
            <a:r>
              <a:rPr lang="en-US" altLang="zh-CN" dirty="0"/>
              <a:t>, or </a:t>
            </a:r>
            <a:r>
              <a:rPr lang="en-US" altLang="zh-CN" b="1" dirty="0"/>
              <a:t>biomes</a:t>
            </a:r>
            <a:r>
              <a:rPr lang="en-US" altLang="zh-CN" dirty="0"/>
              <a:t>, is known as an </a:t>
            </a:r>
            <a:r>
              <a:rPr lang="en-US" altLang="zh-CN" b="1" dirty="0" err="1"/>
              <a:t>ecotone</a:t>
            </a:r>
            <a:r>
              <a:rPr lang="zh-CN" altLang="en-US" b="1" dirty="0"/>
              <a:t>（交错群落）</a:t>
            </a:r>
            <a:r>
              <a:rPr lang="en-US" altLang="zh-CN" dirty="0"/>
              <a:t>. For example, the space between the Sahara Desert and the tropical savanna</a:t>
            </a:r>
            <a:r>
              <a:rPr lang="zh-CN" altLang="en-US" dirty="0"/>
              <a:t>（热带草原）</a:t>
            </a:r>
            <a:r>
              <a:rPr lang="en-US" altLang="zh-CN" dirty="0"/>
              <a:t> of Africa is a dry grassland region known as the Sahel</a:t>
            </a:r>
            <a:r>
              <a:rPr lang="zh-CN" altLang="en-US" dirty="0"/>
              <a:t>（荒漠草原）</a:t>
            </a:r>
            <a:r>
              <a:rPr lang="en-US" altLang="zh-CN" dirty="0"/>
              <a:t>.</a:t>
            </a:r>
            <a:endParaRPr lang="zh-CN" altLang="en-US" dirty="0"/>
          </a:p>
        </p:txBody>
      </p:sp>
    </p:spTree>
    <p:extLst>
      <p:ext uri="{BB962C8B-B14F-4D97-AF65-F5344CB8AC3E}">
        <p14:creationId xmlns:p14="http://schemas.microsoft.com/office/powerpoint/2010/main" val="11831118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291BE5D-EA17-4280-8FD8-81178E4F29AD}"/>
              </a:ext>
            </a:extLst>
          </p:cNvPr>
          <p:cNvSpPr>
            <a:spLocks noGrp="1"/>
          </p:cNvSpPr>
          <p:nvPr>
            <p:ph type="title"/>
          </p:nvPr>
        </p:nvSpPr>
        <p:spPr/>
        <p:txBody>
          <a:bodyPr/>
          <a:lstStyle/>
          <a:p>
            <a:pPr algn="ctr"/>
            <a:r>
              <a:rPr lang="en-US" altLang="zh-CN" b="1" dirty="0"/>
              <a:t>Functional Regions</a:t>
            </a:r>
            <a:endParaRPr lang="zh-CN" altLang="en-US" dirty="0"/>
          </a:p>
        </p:txBody>
      </p:sp>
      <p:sp>
        <p:nvSpPr>
          <p:cNvPr id="3" name="内容占位符 2">
            <a:extLst>
              <a:ext uri="{FF2B5EF4-FFF2-40B4-BE49-F238E27FC236}">
                <a16:creationId xmlns:a16="http://schemas.microsoft.com/office/drawing/2014/main" id="{789B4953-017D-49EB-9E6B-EFFB15466971}"/>
              </a:ext>
            </a:extLst>
          </p:cNvPr>
          <p:cNvSpPr>
            <a:spLocks noGrp="1"/>
          </p:cNvSpPr>
          <p:nvPr>
            <p:ph idx="1"/>
          </p:nvPr>
        </p:nvSpPr>
        <p:spPr/>
        <p:txBody>
          <a:bodyPr>
            <a:normAutofit/>
          </a:bodyPr>
          <a:lstStyle/>
          <a:p>
            <a:r>
              <a:rPr lang="en-US" altLang="zh-CN" sz="2400" dirty="0"/>
              <a:t>Functional regions or </a:t>
            </a:r>
            <a:r>
              <a:rPr lang="en-US" altLang="zh-CN" sz="2400" b="1" dirty="0"/>
              <a:t>nodal regions </a:t>
            </a:r>
            <a:r>
              <a:rPr lang="en-US" altLang="zh-CN" sz="2400" dirty="0"/>
              <a:t>are areas that have a </a:t>
            </a:r>
            <a:r>
              <a:rPr lang="en-US" altLang="zh-CN" sz="2400" b="1" dirty="0"/>
              <a:t>central place </a:t>
            </a:r>
            <a:r>
              <a:rPr lang="en-US" altLang="zh-CN" sz="2400" dirty="0"/>
              <a:t>or </a:t>
            </a:r>
            <a:r>
              <a:rPr lang="en-US" altLang="zh-CN" sz="2400" b="1" dirty="0"/>
              <a:t>node </a:t>
            </a:r>
            <a:r>
              <a:rPr lang="en-US" altLang="zh-CN" sz="2400" dirty="0"/>
              <a:t>that is a focus or point of origin that expresses some practical purpose. The influence of this point is strongest in the areas close to the center, and the strength of influence diminishes as distance increases from that point.</a:t>
            </a:r>
            <a:endParaRPr lang="zh-CN" altLang="en-US" sz="2400" dirty="0"/>
          </a:p>
        </p:txBody>
      </p:sp>
    </p:spTree>
    <p:extLst>
      <p:ext uri="{BB962C8B-B14F-4D97-AF65-F5344CB8AC3E}">
        <p14:creationId xmlns:p14="http://schemas.microsoft.com/office/powerpoint/2010/main" val="23756959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68829D8-4273-44CE-BD32-7FD8C416C85E}"/>
              </a:ext>
            </a:extLst>
          </p:cNvPr>
          <p:cNvSpPr>
            <a:spLocks noGrp="1"/>
          </p:cNvSpPr>
          <p:nvPr>
            <p:ph type="title"/>
          </p:nvPr>
        </p:nvSpPr>
        <p:spPr/>
        <p:txBody>
          <a:bodyPr/>
          <a:lstStyle/>
          <a:p>
            <a:pPr algn="ctr"/>
            <a:r>
              <a:rPr lang="en-US" altLang="zh-CN" b="1" dirty="0"/>
              <a:t>Market areas</a:t>
            </a:r>
            <a:endParaRPr lang="zh-CN" altLang="en-US" dirty="0"/>
          </a:p>
        </p:txBody>
      </p:sp>
      <p:sp>
        <p:nvSpPr>
          <p:cNvPr id="3" name="内容占位符 2">
            <a:extLst>
              <a:ext uri="{FF2B5EF4-FFF2-40B4-BE49-F238E27FC236}">
                <a16:creationId xmlns:a16="http://schemas.microsoft.com/office/drawing/2014/main" id="{F2842C20-139B-4198-B4ED-6F9D7E258FB7}"/>
              </a:ext>
            </a:extLst>
          </p:cNvPr>
          <p:cNvSpPr>
            <a:spLocks noGrp="1"/>
          </p:cNvSpPr>
          <p:nvPr>
            <p:ph idx="1"/>
          </p:nvPr>
        </p:nvSpPr>
        <p:spPr/>
        <p:txBody>
          <a:bodyPr>
            <a:normAutofit/>
          </a:bodyPr>
          <a:lstStyle/>
          <a:p>
            <a:r>
              <a:rPr lang="en-US" altLang="zh-CN" sz="2400" b="1" dirty="0"/>
              <a:t>Market areas </a:t>
            </a:r>
            <a:r>
              <a:rPr lang="en-US" altLang="zh-CN" sz="2400" dirty="0"/>
              <a:t>are a type of functional region. A professional sports team will have the strongest fan base and intensive media network coverage in areas close to the team’s home city. There are fans and media viewing in the larger region around that city, but they diminish as you get farther and farther away. Eventually you reach a point where the fans transition to another team’s functional region and the media networks are oriented in that direction.</a:t>
            </a:r>
            <a:endParaRPr lang="zh-CN" altLang="en-US" sz="2400" dirty="0"/>
          </a:p>
        </p:txBody>
      </p:sp>
      <p:pic>
        <p:nvPicPr>
          <p:cNvPr id="4" name="图片 3">
            <a:extLst>
              <a:ext uri="{FF2B5EF4-FFF2-40B4-BE49-F238E27FC236}">
                <a16:creationId xmlns:a16="http://schemas.microsoft.com/office/drawing/2014/main" id="{FA2FEB8E-AABF-4859-9D80-A1E8C1E61B67}"/>
              </a:ext>
            </a:extLst>
          </p:cNvPr>
          <p:cNvPicPr>
            <a:picLocks noChangeAspect="1"/>
          </p:cNvPicPr>
          <p:nvPr/>
        </p:nvPicPr>
        <p:blipFill>
          <a:blip r:embed="rId2"/>
          <a:stretch>
            <a:fillRect/>
          </a:stretch>
        </p:blipFill>
        <p:spPr>
          <a:xfrm>
            <a:off x="2459822" y="5301160"/>
            <a:ext cx="7272355" cy="578708"/>
          </a:xfrm>
          <a:prstGeom prst="rect">
            <a:avLst/>
          </a:prstGeom>
        </p:spPr>
      </p:pic>
    </p:spTree>
    <p:extLst>
      <p:ext uri="{BB962C8B-B14F-4D97-AF65-F5344CB8AC3E}">
        <p14:creationId xmlns:p14="http://schemas.microsoft.com/office/powerpoint/2010/main" val="193135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b="1" dirty="0"/>
              <a:t>area of influence</a:t>
            </a:r>
            <a:endParaRPr lang="zh-CN" altLang="en-US" dirty="0"/>
          </a:p>
        </p:txBody>
      </p:sp>
      <p:sp>
        <p:nvSpPr>
          <p:cNvPr id="3" name="内容占位符 2"/>
          <p:cNvSpPr>
            <a:spLocks noGrp="1"/>
          </p:cNvSpPr>
          <p:nvPr>
            <p:ph idx="1"/>
          </p:nvPr>
        </p:nvSpPr>
        <p:spPr>
          <a:xfrm>
            <a:off x="1451579" y="2015732"/>
            <a:ext cx="9603275" cy="4054142"/>
          </a:xfrm>
        </p:spPr>
        <p:txBody>
          <a:bodyPr>
            <a:normAutofit/>
          </a:bodyPr>
          <a:lstStyle/>
          <a:p>
            <a:r>
              <a:rPr lang="en-US" altLang="zh-CN" dirty="0"/>
              <a:t>An outlet mall</a:t>
            </a:r>
            <a:r>
              <a:rPr lang="zh-CN" altLang="en-US" dirty="0"/>
              <a:t>（特价商品购物中心）</a:t>
            </a:r>
            <a:r>
              <a:rPr lang="en-US" altLang="zh-CN" dirty="0"/>
              <a:t> can have a similar market area affect on consumers. Shoppers will come mostly from the local area and neighboring cities. Because outlets are often placed far apart, there will also be a larger </a:t>
            </a:r>
            <a:r>
              <a:rPr lang="en-US" altLang="zh-CN" b="1" dirty="0"/>
              <a:t>area of influence </a:t>
            </a:r>
            <a:r>
              <a:rPr lang="en-US" altLang="zh-CN" dirty="0"/>
              <a:t>for the mall that will have shoppers travelling from longer distances but making a fewer number of trips. </a:t>
            </a:r>
          </a:p>
          <a:p>
            <a:r>
              <a:rPr lang="en-US" altLang="zh-CN" dirty="0"/>
              <a:t>Many outlet shoppers are “just passing through” on the interstate, who see a very brief </a:t>
            </a:r>
            <a:r>
              <a:rPr lang="en-US" altLang="zh-CN" b="1" dirty="0"/>
              <a:t>intervening opportunity</a:t>
            </a:r>
            <a:r>
              <a:rPr lang="zh-CN" altLang="en-US" b="1" dirty="0"/>
              <a:t>（干扰机会）</a:t>
            </a:r>
            <a:r>
              <a:rPr lang="en-US" altLang="zh-CN" b="1" dirty="0"/>
              <a:t> </a:t>
            </a:r>
            <a:r>
              <a:rPr lang="en-US" altLang="zh-CN" dirty="0"/>
              <a:t>to do some discount shopping. An intervening opportunity is an attraction at a shorter distance that takes precedence over an attraction that is further away.</a:t>
            </a:r>
            <a:r>
              <a:rPr lang="zh-CN" altLang="en-US" dirty="0"/>
              <a:t>（不好懂的一段）</a:t>
            </a:r>
          </a:p>
        </p:txBody>
      </p:sp>
    </p:spTree>
    <p:extLst>
      <p:ext uri="{BB962C8B-B14F-4D97-AF65-F5344CB8AC3E}">
        <p14:creationId xmlns:p14="http://schemas.microsoft.com/office/powerpoint/2010/main" val="3137397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b="1" dirty="0"/>
              <a:t>Vernacular Regions</a:t>
            </a:r>
            <a:br>
              <a:rPr lang="en-US" altLang="zh-CN" b="1" dirty="0"/>
            </a:br>
            <a:r>
              <a:rPr lang="zh-CN" altLang="en-US" b="1" dirty="0"/>
              <a:t>地方（本地）区域</a:t>
            </a:r>
            <a:endParaRPr lang="zh-CN" altLang="en-US" dirty="0"/>
          </a:p>
        </p:txBody>
      </p:sp>
      <p:sp>
        <p:nvSpPr>
          <p:cNvPr id="3" name="内容占位符 2"/>
          <p:cNvSpPr>
            <a:spLocks noGrp="1"/>
          </p:cNvSpPr>
          <p:nvPr>
            <p:ph idx="1"/>
          </p:nvPr>
        </p:nvSpPr>
        <p:spPr>
          <a:xfrm>
            <a:off x="957941" y="1818918"/>
            <a:ext cx="10641875" cy="4036725"/>
          </a:xfrm>
        </p:spPr>
        <p:txBody>
          <a:bodyPr>
            <a:noAutofit/>
          </a:bodyPr>
          <a:lstStyle/>
          <a:p>
            <a:r>
              <a:rPr lang="en-US" altLang="zh-CN" dirty="0"/>
              <a:t>The </a:t>
            </a:r>
            <a:r>
              <a:rPr lang="en-US" altLang="zh-CN" b="1" dirty="0"/>
              <a:t>vernacular region </a:t>
            </a:r>
            <a:r>
              <a:rPr lang="en-US" altLang="zh-CN" dirty="0"/>
              <a:t>is based upon the perception or collective </a:t>
            </a:r>
            <a:r>
              <a:rPr lang="en-US" altLang="zh-CN" b="1" dirty="0"/>
              <a:t>mental map </a:t>
            </a:r>
            <a:r>
              <a:rPr lang="en-US" altLang="zh-CN" dirty="0"/>
              <a:t>of the region’s residents. The overall concept can vary within the region due to personal or group variations. </a:t>
            </a:r>
          </a:p>
          <a:p>
            <a:r>
              <a:rPr lang="en-US" altLang="zh-CN" dirty="0"/>
              <a:t>Looking again at the American South, or “Dixie,” some residents define it by the location of country music bands or fans, where others recognize the numbers of Southern Baptist church congregations</a:t>
            </a:r>
            <a:r>
              <a:rPr lang="zh-CN" altLang="en-US" dirty="0"/>
              <a:t>（南方浸信会教会）</a:t>
            </a:r>
            <a:r>
              <a:rPr lang="en-US" altLang="zh-CN" dirty="0"/>
              <a:t> or NASCAR races</a:t>
            </a:r>
            <a:r>
              <a:rPr lang="zh-CN" altLang="en-US" dirty="0"/>
              <a:t>（全国运动汽车竞赛协会）</a:t>
            </a:r>
            <a:r>
              <a:rPr lang="en-US" altLang="zh-CN" dirty="0"/>
              <a:t> as the defining statistic. There are those who consider Dixieland only as the states of the Civil War–era Confederacy or the part of the country where it never (or almost never) snows. The author thinks it’s defined by the areas where people have southern accents. He had one growing up in West Virginia, a union state during the war. </a:t>
            </a:r>
          </a:p>
          <a:p>
            <a:r>
              <a:rPr lang="en-US" altLang="zh-CN" dirty="0"/>
              <a:t>No matter what is used to spatially define the regional concept, the reason tends to be a point of pride for residents.</a:t>
            </a:r>
            <a:endParaRPr lang="zh-CN" altLang="en-US" dirty="0"/>
          </a:p>
        </p:txBody>
      </p:sp>
    </p:spTree>
    <p:extLst>
      <p:ext uri="{BB962C8B-B14F-4D97-AF65-F5344CB8AC3E}">
        <p14:creationId xmlns:p14="http://schemas.microsoft.com/office/powerpoint/2010/main" val="11019013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dirty="0"/>
              <a:t>Be careful</a:t>
            </a:r>
            <a:endParaRPr lang="zh-CN" altLang="en-US" dirty="0"/>
          </a:p>
        </p:txBody>
      </p:sp>
      <p:sp>
        <p:nvSpPr>
          <p:cNvPr id="3" name="内容占位符 2"/>
          <p:cNvSpPr>
            <a:spLocks noGrp="1"/>
          </p:cNvSpPr>
          <p:nvPr>
            <p:ph idx="1"/>
          </p:nvPr>
        </p:nvSpPr>
        <p:spPr/>
        <p:txBody>
          <a:bodyPr>
            <a:normAutofit/>
          </a:bodyPr>
          <a:lstStyle/>
          <a:p>
            <a:r>
              <a:rPr lang="en-US" altLang="zh-CN" sz="2400" dirty="0"/>
              <a:t>Be careful in your vernacular definitions. There are country music radio stations in all fifty U.S. states and throughout Canada (remember Shania Twain). Some of NASCAR’s events with the largest attendance are in decidedly un-Southern states like Wisconsin, California, and New Hampshire.</a:t>
            </a:r>
            <a:endParaRPr lang="zh-CN" altLang="en-US" sz="2400" dirty="0"/>
          </a:p>
        </p:txBody>
      </p:sp>
    </p:spTree>
    <p:extLst>
      <p:ext uri="{BB962C8B-B14F-4D97-AF65-F5344CB8AC3E}">
        <p14:creationId xmlns:p14="http://schemas.microsoft.com/office/powerpoint/2010/main" val="6867671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b="1" dirty="0"/>
              <a:t>1.4 LOCATION</a:t>
            </a:r>
            <a:endParaRPr lang="zh-CN" altLang="en-US" dirty="0"/>
          </a:p>
        </p:txBody>
      </p:sp>
      <p:sp>
        <p:nvSpPr>
          <p:cNvPr id="3" name="内容占位符 2"/>
          <p:cNvSpPr>
            <a:spLocks noGrp="1"/>
          </p:cNvSpPr>
          <p:nvPr>
            <p:ph idx="1"/>
          </p:nvPr>
        </p:nvSpPr>
        <p:spPr/>
        <p:txBody>
          <a:bodyPr>
            <a:normAutofit/>
          </a:bodyPr>
          <a:lstStyle/>
          <a:p>
            <a:r>
              <a:rPr lang="en-US" altLang="zh-CN" sz="2400" dirty="0"/>
              <a:t>The concept of location is similar to scale, and we can consider location in both relative and absolute terms. </a:t>
            </a:r>
            <a:r>
              <a:rPr lang="en-US" altLang="zh-CN" sz="2400" b="1" dirty="0"/>
              <a:t>Absolute location </a:t>
            </a:r>
            <a:r>
              <a:rPr lang="en-US" altLang="zh-CN" sz="2400" dirty="0"/>
              <a:t>defines a point or place on the map using coordinates such as latitude and longitude. </a:t>
            </a:r>
            <a:r>
              <a:rPr lang="en-US" altLang="zh-CN" sz="2400" b="1" dirty="0"/>
              <a:t>Relative location</a:t>
            </a:r>
            <a:r>
              <a:rPr lang="en-US" altLang="zh-CN" sz="2400" dirty="0"/>
              <a:t>, by contrast, refers to the location of a place compared to a known place or geographic feature.</a:t>
            </a:r>
            <a:endParaRPr lang="zh-CN" altLang="en-US" sz="2400" dirty="0"/>
          </a:p>
        </p:txBody>
      </p:sp>
    </p:spTree>
    <p:extLst>
      <p:ext uri="{BB962C8B-B14F-4D97-AF65-F5344CB8AC3E}">
        <p14:creationId xmlns:p14="http://schemas.microsoft.com/office/powerpoint/2010/main" val="2005121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8B0E1A2-A901-41CB-A429-69E1F183FF6A}"/>
              </a:ext>
            </a:extLst>
          </p:cNvPr>
          <p:cNvSpPr>
            <a:spLocks noGrp="1"/>
          </p:cNvSpPr>
          <p:nvPr>
            <p:ph type="title"/>
          </p:nvPr>
        </p:nvSpPr>
        <p:spPr/>
        <p:txBody>
          <a:bodyPr/>
          <a:lstStyle/>
          <a:p>
            <a:r>
              <a:rPr lang="en-US" altLang="zh-CN" b="1" dirty="0"/>
              <a:t>CHAPTER OUTLINE</a:t>
            </a:r>
            <a:endParaRPr lang="zh-CN" altLang="en-US" dirty="0"/>
          </a:p>
        </p:txBody>
      </p:sp>
      <p:sp>
        <p:nvSpPr>
          <p:cNvPr id="3" name="内容占位符 2">
            <a:extLst>
              <a:ext uri="{FF2B5EF4-FFF2-40B4-BE49-F238E27FC236}">
                <a16:creationId xmlns:a16="http://schemas.microsoft.com/office/drawing/2014/main" id="{770268C2-8F5B-4398-B86A-D18D4D73E1EB}"/>
              </a:ext>
            </a:extLst>
          </p:cNvPr>
          <p:cNvSpPr>
            <a:spLocks noGrp="1"/>
          </p:cNvSpPr>
          <p:nvPr>
            <p:ph idx="1"/>
          </p:nvPr>
        </p:nvSpPr>
        <p:spPr>
          <a:xfrm>
            <a:off x="1451579" y="2015732"/>
            <a:ext cx="9603275" cy="4070275"/>
          </a:xfrm>
        </p:spPr>
        <p:txBody>
          <a:bodyPr>
            <a:normAutofit/>
          </a:bodyPr>
          <a:lstStyle/>
          <a:p>
            <a:r>
              <a:rPr lang="en-US" altLang="zh-CN" sz="2800" b="1" dirty="0"/>
              <a:t>1. THE CENTRAL CONCEPTS</a:t>
            </a:r>
          </a:p>
          <a:p>
            <a:r>
              <a:rPr lang="en-US" altLang="zh-CN" sz="2800" b="1" dirty="0"/>
              <a:t>2. SPATIAL INTERACTIONS</a:t>
            </a:r>
          </a:p>
          <a:p>
            <a:r>
              <a:rPr lang="en-US" altLang="zh-CN" sz="2800" b="1" dirty="0"/>
              <a:t>3. GEOGRAPHIC TOOLS</a:t>
            </a:r>
          </a:p>
          <a:p>
            <a:r>
              <a:rPr lang="en-US" altLang="zh-CN" sz="2800" b="1" dirty="0"/>
              <a:t>4. GEOGRAPHIC TECHNOLOGY</a:t>
            </a:r>
          </a:p>
          <a:p>
            <a:r>
              <a:rPr lang="en-US" altLang="zh-CN" sz="2800" b="1" dirty="0"/>
              <a:t>5. GEOGRAPHERS TO KNOW</a:t>
            </a:r>
            <a:endParaRPr lang="zh-CN" altLang="en-US" sz="2800" dirty="0"/>
          </a:p>
        </p:txBody>
      </p:sp>
    </p:spTree>
    <p:extLst>
      <p:ext uri="{BB962C8B-B14F-4D97-AF65-F5344CB8AC3E}">
        <p14:creationId xmlns:p14="http://schemas.microsoft.com/office/powerpoint/2010/main" val="15345893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FEF468-5E46-4454-AE42-F59ECBA25A5B}"/>
              </a:ext>
            </a:extLst>
          </p:cNvPr>
          <p:cNvSpPr>
            <a:spLocks noGrp="1"/>
          </p:cNvSpPr>
          <p:nvPr>
            <p:ph type="title"/>
          </p:nvPr>
        </p:nvSpPr>
        <p:spPr/>
        <p:txBody>
          <a:bodyPr/>
          <a:lstStyle/>
          <a:p>
            <a:pPr algn="ctr"/>
            <a:r>
              <a:rPr lang="en-US" altLang="zh-CN" b="1" dirty="0"/>
              <a:t>Absolute Location</a:t>
            </a:r>
            <a:endParaRPr lang="zh-CN" altLang="en-US" dirty="0"/>
          </a:p>
        </p:txBody>
      </p:sp>
      <p:sp>
        <p:nvSpPr>
          <p:cNvPr id="3" name="内容占位符 2">
            <a:extLst>
              <a:ext uri="{FF2B5EF4-FFF2-40B4-BE49-F238E27FC236}">
                <a16:creationId xmlns:a16="http://schemas.microsoft.com/office/drawing/2014/main" id="{26F3692B-C221-4A59-A85D-6020B9321E04}"/>
              </a:ext>
            </a:extLst>
          </p:cNvPr>
          <p:cNvSpPr>
            <a:spLocks noGrp="1"/>
          </p:cNvSpPr>
          <p:nvPr>
            <p:ph idx="1"/>
          </p:nvPr>
        </p:nvSpPr>
        <p:spPr>
          <a:xfrm>
            <a:off x="431075" y="1793669"/>
            <a:ext cx="11554096" cy="4037749"/>
          </a:xfrm>
        </p:spPr>
        <p:txBody>
          <a:bodyPr>
            <a:noAutofit/>
          </a:bodyPr>
          <a:lstStyle/>
          <a:p>
            <a:r>
              <a:rPr lang="en-US" altLang="zh-CN" dirty="0"/>
              <a:t>The most common way to fix a point on the earth’s surface is using </a:t>
            </a:r>
            <a:r>
              <a:rPr lang="en-US" altLang="zh-CN" b="1" dirty="0"/>
              <a:t>latitude </a:t>
            </a:r>
            <a:r>
              <a:rPr lang="en-US" altLang="zh-CN" dirty="0"/>
              <a:t>and </a:t>
            </a:r>
            <a:r>
              <a:rPr lang="en-US" altLang="zh-CN" b="1" dirty="0"/>
              <a:t>longitude </a:t>
            </a:r>
            <a:r>
              <a:rPr lang="en-US" altLang="zh-CN" dirty="0"/>
              <a:t>coordinates (there are other more technical coordinates systems used in geography, such as Universal Transverse Mercator or UTM). Many students get confused and mix up the definitions of latitude and longitude. Here’s an easy way to think about it:</a:t>
            </a:r>
          </a:p>
          <a:p>
            <a:endParaRPr lang="en-US" altLang="zh-CN" dirty="0"/>
          </a:p>
          <a:p>
            <a:endParaRPr lang="en-US" altLang="zh-CN" dirty="0"/>
          </a:p>
          <a:p>
            <a:endParaRPr lang="en-US" altLang="zh-CN" dirty="0"/>
          </a:p>
          <a:p>
            <a:endParaRPr lang="en-US" altLang="zh-CN" dirty="0"/>
          </a:p>
          <a:p>
            <a:r>
              <a:rPr lang="en-US" altLang="zh-CN" dirty="0"/>
              <a:t>Some people remember the difference between the two as the lines of longitude being the longest lines on the globe, going all the way from pole to pole.</a:t>
            </a:r>
            <a:endParaRPr lang="zh-CN" altLang="en-US" dirty="0"/>
          </a:p>
        </p:txBody>
      </p:sp>
      <p:pic>
        <p:nvPicPr>
          <p:cNvPr id="4" name="图片 3">
            <a:extLst>
              <a:ext uri="{FF2B5EF4-FFF2-40B4-BE49-F238E27FC236}">
                <a16:creationId xmlns:a16="http://schemas.microsoft.com/office/drawing/2014/main" id="{7EBAA7DE-2643-4A1B-A66A-36441E959B9C}"/>
              </a:ext>
            </a:extLst>
          </p:cNvPr>
          <p:cNvPicPr>
            <a:picLocks noChangeAspect="1"/>
          </p:cNvPicPr>
          <p:nvPr/>
        </p:nvPicPr>
        <p:blipFill>
          <a:blip r:embed="rId2"/>
          <a:stretch>
            <a:fillRect/>
          </a:stretch>
        </p:blipFill>
        <p:spPr>
          <a:xfrm>
            <a:off x="1331144" y="3416627"/>
            <a:ext cx="9844144" cy="1934944"/>
          </a:xfrm>
          <a:prstGeom prst="rect">
            <a:avLst/>
          </a:prstGeom>
        </p:spPr>
      </p:pic>
    </p:spTree>
    <p:extLst>
      <p:ext uri="{BB962C8B-B14F-4D97-AF65-F5344CB8AC3E}">
        <p14:creationId xmlns:p14="http://schemas.microsoft.com/office/powerpoint/2010/main" val="2101061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006CEFC-8EC2-4C27-BE78-1B196DF4672A}"/>
              </a:ext>
            </a:extLst>
          </p:cNvPr>
          <p:cNvSpPr>
            <a:spLocks noGrp="1"/>
          </p:cNvSpPr>
          <p:nvPr>
            <p:ph type="title"/>
          </p:nvPr>
        </p:nvSpPr>
        <p:spPr/>
        <p:txBody>
          <a:bodyPr/>
          <a:lstStyle/>
          <a:p>
            <a:pPr algn="ctr"/>
            <a:r>
              <a:rPr lang="en-US" altLang="zh-CN" b="1" dirty="0"/>
              <a:t>Notation</a:t>
            </a:r>
            <a:endParaRPr lang="zh-CN" altLang="en-US" dirty="0"/>
          </a:p>
        </p:txBody>
      </p:sp>
      <p:sp>
        <p:nvSpPr>
          <p:cNvPr id="3" name="内容占位符 2">
            <a:extLst>
              <a:ext uri="{FF2B5EF4-FFF2-40B4-BE49-F238E27FC236}">
                <a16:creationId xmlns:a16="http://schemas.microsoft.com/office/drawing/2014/main" id="{7C042D10-FCBD-4E4E-907B-56736BB51FD3}"/>
              </a:ext>
            </a:extLst>
          </p:cNvPr>
          <p:cNvSpPr>
            <a:spLocks noGrp="1"/>
          </p:cNvSpPr>
          <p:nvPr>
            <p:ph idx="1"/>
          </p:nvPr>
        </p:nvSpPr>
        <p:spPr/>
        <p:txBody>
          <a:bodyPr>
            <a:normAutofit fontScale="85000" lnSpcReduction="10000"/>
          </a:bodyPr>
          <a:lstStyle/>
          <a:p>
            <a:r>
              <a:rPr lang="en-US" altLang="zh-CN" sz="2400" b="1" dirty="0"/>
              <a:t>Notation </a:t>
            </a:r>
            <a:r>
              <a:rPr lang="en-US" altLang="zh-CN" sz="2400" dirty="0"/>
              <a:t>is also important to keep in mind. Absolute location is given with latitude first and then longitude with a cardinal direction, separated by a comma. Degrees can be divided up into smaller minutes, and minutes can be divided up into seconds. For instance, the absolute location of the United States’ Capitol building is</a:t>
            </a:r>
          </a:p>
          <a:p>
            <a:endParaRPr lang="en-US" altLang="zh-CN" sz="2400" dirty="0"/>
          </a:p>
          <a:p>
            <a:r>
              <a:rPr lang="en-US" altLang="zh-CN" sz="2400" dirty="0"/>
              <a:t>meaning it lies at the point 38.889722 degrees north of the Equator and 77.008889 degrees west of the Prime Meridian. When decimals are used to divide partial degrees instead of minutes and seconds, the coordinate system used is known as decimal degrees.</a:t>
            </a:r>
            <a:endParaRPr lang="zh-CN" altLang="en-US" sz="2400" dirty="0"/>
          </a:p>
        </p:txBody>
      </p:sp>
      <p:pic>
        <p:nvPicPr>
          <p:cNvPr id="4" name="图片 3">
            <a:extLst>
              <a:ext uri="{FF2B5EF4-FFF2-40B4-BE49-F238E27FC236}">
                <a16:creationId xmlns:a16="http://schemas.microsoft.com/office/drawing/2014/main" id="{05D842A7-1B24-48BA-859A-A0F1910C2151}"/>
              </a:ext>
            </a:extLst>
          </p:cNvPr>
          <p:cNvPicPr>
            <a:picLocks noChangeAspect="1"/>
          </p:cNvPicPr>
          <p:nvPr/>
        </p:nvPicPr>
        <p:blipFill>
          <a:blip r:embed="rId2"/>
          <a:stretch>
            <a:fillRect/>
          </a:stretch>
        </p:blipFill>
        <p:spPr>
          <a:xfrm>
            <a:off x="4077883" y="3429000"/>
            <a:ext cx="4036234" cy="517356"/>
          </a:xfrm>
          <a:prstGeom prst="rect">
            <a:avLst/>
          </a:prstGeom>
        </p:spPr>
      </p:pic>
    </p:spTree>
    <p:extLst>
      <p:ext uri="{BB962C8B-B14F-4D97-AF65-F5344CB8AC3E}">
        <p14:creationId xmlns:p14="http://schemas.microsoft.com/office/powerpoint/2010/main" val="2580006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F09E92-AC1D-4F23-B62A-F9841777879E}"/>
              </a:ext>
            </a:extLst>
          </p:cNvPr>
          <p:cNvSpPr>
            <a:spLocks noGrp="1"/>
          </p:cNvSpPr>
          <p:nvPr>
            <p:ph type="title"/>
          </p:nvPr>
        </p:nvSpPr>
        <p:spPr/>
        <p:txBody>
          <a:bodyPr/>
          <a:lstStyle/>
          <a:p>
            <a:pPr algn="ctr"/>
            <a:r>
              <a:rPr lang="en-US" altLang="zh-CN" b="1" dirty="0"/>
              <a:t>What’s Up with the Prime Meridian?</a:t>
            </a:r>
            <a:endParaRPr lang="zh-CN" altLang="en-US" dirty="0"/>
          </a:p>
        </p:txBody>
      </p:sp>
      <p:sp>
        <p:nvSpPr>
          <p:cNvPr id="3" name="内容占位符 2">
            <a:extLst>
              <a:ext uri="{FF2B5EF4-FFF2-40B4-BE49-F238E27FC236}">
                <a16:creationId xmlns:a16="http://schemas.microsoft.com/office/drawing/2014/main" id="{D0A9B75F-64A5-4DBF-96D6-C49315FA9E87}"/>
              </a:ext>
            </a:extLst>
          </p:cNvPr>
          <p:cNvSpPr>
            <a:spLocks noGrp="1"/>
          </p:cNvSpPr>
          <p:nvPr>
            <p:ph idx="1"/>
          </p:nvPr>
        </p:nvSpPr>
        <p:spPr>
          <a:xfrm>
            <a:off x="1451579" y="2015732"/>
            <a:ext cx="9603275" cy="4207730"/>
          </a:xfrm>
        </p:spPr>
        <p:txBody>
          <a:bodyPr>
            <a:normAutofit fontScale="85000" lnSpcReduction="20000"/>
          </a:bodyPr>
          <a:lstStyle/>
          <a:p>
            <a:r>
              <a:rPr lang="en-US" altLang="zh-CN" sz="2400" dirty="0"/>
              <a:t>The Prime Meridian (0° longitude) runs through Great Britain because the means to accurately calculate longitude at sea was developed by the British Royal Navy. With the development of the chronometer</a:t>
            </a:r>
            <a:r>
              <a:rPr lang="zh-CN" altLang="en-US" sz="2400" dirty="0"/>
              <a:t>（精密记时表）</a:t>
            </a:r>
            <a:r>
              <a:rPr lang="en-US" altLang="zh-CN" sz="2400" dirty="0"/>
              <a:t>, a gear-driven clock, by London jeweler John Harrison in 1785, British ships at sea could accurately determine their longitude. </a:t>
            </a:r>
          </a:p>
          <a:p>
            <a:r>
              <a:rPr lang="en-US" altLang="zh-CN" sz="2400" dirty="0"/>
              <a:t>For practical purposes, 0° was fixed on the </a:t>
            </a:r>
            <a:r>
              <a:rPr lang="en-US" altLang="zh-CN" sz="2400" b="1" dirty="0"/>
              <a:t>Royal Naval Observatory</a:t>
            </a:r>
            <a:r>
              <a:rPr lang="zh-CN" altLang="en-US" sz="2400" b="1" dirty="0"/>
              <a:t>（</a:t>
            </a:r>
            <a:r>
              <a:rPr lang="zh-CN" altLang="en-US" sz="2400" dirty="0"/>
              <a:t>皇家海军天文台</a:t>
            </a:r>
            <a:r>
              <a:rPr lang="zh-CN" altLang="en-US" sz="2400" b="1" dirty="0"/>
              <a:t>）</a:t>
            </a:r>
            <a:r>
              <a:rPr lang="en-US" altLang="zh-CN" sz="2400" b="1" dirty="0"/>
              <a:t> </a:t>
            </a:r>
            <a:r>
              <a:rPr lang="en-US" altLang="zh-CN" sz="2400" dirty="0"/>
              <a:t>at Greenwich in London. This allowed ship captains to know how far they were east or west of their home country. The French, who were the other great naval power at the time, didn’t mind so much because the line also runs directly through the center of France. Other nations soon accepted the standardized international system of longitude. The Prime Meridian was officially adopted as 0 degrees longitude at the 1884 International Meridian Conference.</a:t>
            </a:r>
            <a:endParaRPr lang="zh-CN" altLang="en-US" sz="2400" dirty="0"/>
          </a:p>
        </p:txBody>
      </p:sp>
    </p:spTree>
    <p:extLst>
      <p:ext uri="{BB962C8B-B14F-4D97-AF65-F5344CB8AC3E}">
        <p14:creationId xmlns:p14="http://schemas.microsoft.com/office/powerpoint/2010/main" val="1172539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3779AE1-B921-4664-992C-0B32B580CD21}"/>
              </a:ext>
            </a:extLst>
          </p:cNvPr>
          <p:cNvSpPr>
            <a:spLocks noGrp="1"/>
          </p:cNvSpPr>
          <p:nvPr>
            <p:ph type="title"/>
          </p:nvPr>
        </p:nvSpPr>
        <p:spPr/>
        <p:txBody>
          <a:bodyPr/>
          <a:lstStyle/>
          <a:p>
            <a:pPr algn="ctr"/>
            <a:r>
              <a:rPr lang="en-US" altLang="zh-CN" b="1" dirty="0"/>
              <a:t>Time Zones</a:t>
            </a:r>
            <a:endParaRPr lang="zh-CN" altLang="en-US" dirty="0"/>
          </a:p>
        </p:txBody>
      </p:sp>
      <p:sp>
        <p:nvSpPr>
          <p:cNvPr id="3" name="内容占位符 2">
            <a:extLst>
              <a:ext uri="{FF2B5EF4-FFF2-40B4-BE49-F238E27FC236}">
                <a16:creationId xmlns:a16="http://schemas.microsoft.com/office/drawing/2014/main" id="{31AB42C3-C672-4774-98FA-ED62D0EC47A4}"/>
              </a:ext>
            </a:extLst>
          </p:cNvPr>
          <p:cNvSpPr>
            <a:spLocks noGrp="1"/>
          </p:cNvSpPr>
          <p:nvPr>
            <p:ph idx="1"/>
          </p:nvPr>
        </p:nvSpPr>
        <p:spPr>
          <a:xfrm>
            <a:off x="1451579" y="2015732"/>
            <a:ext cx="9603275" cy="4037749"/>
          </a:xfrm>
        </p:spPr>
        <p:txBody>
          <a:bodyPr>
            <a:normAutofit/>
          </a:bodyPr>
          <a:lstStyle/>
          <a:p>
            <a:r>
              <a:rPr lang="en-US" altLang="zh-CN" sz="2400" dirty="0"/>
              <a:t>Time zones are divided up in 15-degree-wide longitudinal zones around the world with some exceptions. This is because 360° divided by 24 hours a day equals 15°. One exception to this rule comes from China, where leaders established one time zone for the entire country. </a:t>
            </a:r>
          </a:p>
          <a:p>
            <a:r>
              <a:rPr lang="en-US" altLang="zh-CN" sz="2400" dirty="0"/>
              <a:t>For practical purposes, dividing lines between time zones often follow political boundaries, sometimes even along local area divisions. Time zones were created relatively recently, in the era of transcontinental railways, to standardize time across long east-west train lines.</a:t>
            </a:r>
            <a:endParaRPr lang="zh-CN" altLang="en-US" sz="2400" dirty="0"/>
          </a:p>
        </p:txBody>
      </p:sp>
    </p:spTree>
    <p:extLst>
      <p:ext uri="{BB962C8B-B14F-4D97-AF65-F5344CB8AC3E}">
        <p14:creationId xmlns:p14="http://schemas.microsoft.com/office/powerpoint/2010/main" val="31014777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7E9903-5AD5-4091-B083-4B46A0ED6D69}"/>
              </a:ext>
            </a:extLst>
          </p:cNvPr>
          <p:cNvSpPr>
            <a:spLocks noGrp="1"/>
          </p:cNvSpPr>
          <p:nvPr>
            <p:ph type="title"/>
          </p:nvPr>
        </p:nvSpPr>
        <p:spPr/>
        <p:txBody>
          <a:bodyPr/>
          <a:lstStyle/>
          <a:p>
            <a:pPr algn="ctr"/>
            <a:r>
              <a:rPr lang="en-US" altLang="zh-CN" b="1" dirty="0"/>
              <a:t>Relative Location</a:t>
            </a:r>
            <a:endParaRPr lang="zh-CN" altLang="en-US" dirty="0"/>
          </a:p>
        </p:txBody>
      </p:sp>
      <p:sp>
        <p:nvSpPr>
          <p:cNvPr id="3" name="内容占位符 2">
            <a:extLst>
              <a:ext uri="{FF2B5EF4-FFF2-40B4-BE49-F238E27FC236}">
                <a16:creationId xmlns:a16="http://schemas.microsoft.com/office/drawing/2014/main" id="{78FAE360-E690-4AEF-BAC6-7A84104B4D98}"/>
              </a:ext>
            </a:extLst>
          </p:cNvPr>
          <p:cNvSpPr>
            <a:spLocks noGrp="1"/>
          </p:cNvSpPr>
          <p:nvPr>
            <p:ph idx="1"/>
          </p:nvPr>
        </p:nvSpPr>
        <p:spPr>
          <a:xfrm>
            <a:off x="1451579" y="2015732"/>
            <a:ext cx="9603275" cy="4037749"/>
          </a:xfrm>
        </p:spPr>
        <p:txBody>
          <a:bodyPr>
            <a:normAutofit/>
          </a:bodyPr>
          <a:lstStyle/>
          <a:p>
            <a:r>
              <a:rPr lang="en-US" altLang="zh-CN" dirty="0"/>
              <a:t>As was said before, relative location is based upon a place’s relationship to other known geographic features or places. For instance, when someone from a metropolitan-area suburb is asked where they are from, the response is often relative and will refer to the larger city. A person from Arlington, Virginia, might say they are from Washington, D.C., and someone from Santa Monica, California, might say they are from Los Angeles, or simply L.A. (dude).</a:t>
            </a:r>
          </a:p>
          <a:p>
            <a:r>
              <a:rPr lang="en-US" altLang="zh-CN" dirty="0"/>
              <a:t>You might also put significant value on a place due to its relative location. In the early 1990s, Dublin, Ireland, became an important international business location due to its low-cost economy, English language skills, and close relative location to Great Britain, where the cost of doing business was extremely high (especially in London).</a:t>
            </a:r>
          </a:p>
          <a:p>
            <a:endParaRPr lang="zh-CN" altLang="en-US" sz="2400" dirty="0"/>
          </a:p>
        </p:txBody>
      </p:sp>
    </p:spTree>
    <p:extLst>
      <p:ext uri="{BB962C8B-B14F-4D97-AF65-F5344CB8AC3E}">
        <p14:creationId xmlns:p14="http://schemas.microsoft.com/office/powerpoint/2010/main" val="39119159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2E1DAC8-4D33-48E2-96E0-DE6D3B8FE5F3}"/>
              </a:ext>
            </a:extLst>
          </p:cNvPr>
          <p:cNvSpPr>
            <a:spLocks noGrp="1"/>
          </p:cNvSpPr>
          <p:nvPr>
            <p:ph type="title"/>
          </p:nvPr>
        </p:nvSpPr>
        <p:spPr/>
        <p:txBody>
          <a:bodyPr/>
          <a:lstStyle/>
          <a:p>
            <a:pPr algn="ctr"/>
            <a:r>
              <a:rPr lang="en-US" altLang="zh-CN" b="1" dirty="0"/>
              <a:t>1.5 SITE AND SITUATION</a:t>
            </a:r>
            <a:endParaRPr lang="zh-CN" altLang="en-US" dirty="0"/>
          </a:p>
        </p:txBody>
      </p:sp>
      <p:sp>
        <p:nvSpPr>
          <p:cNvPr id="3" name="内容占位符 2">
            <a:extLst>
              <a:ext uri="{FF2B5EF4-FFF2-40B4-BE49-F238E27FC236}">
                <a16:creationId xmlns:a16="http://schemas.microsoft.com/office/drawing/2014/main" id="{2A0935C7-410F-4A75-8B12-7F0F13B445BF}"/>
              </a:ext>
            </a:extLst>
          </p:cNvPr>
          <p:cNvSpPr>
            <a:spLocks noGrp="1"/>
          </p:cNvSpPr>
          <p:nvPr>
            <p:ph idx="1"/>
          </p:nvPr>
        </p:nvSpPr>
        <p:spPr>
          <a:xfrm>
            <a:off x="1451579" y="2015732"/>
            <a:ext cx="9603275" cy="4037749"/>
          </a:xfrm>
        </p:spPr>
        <p:txBody>
          <a:bodyPr>
            <a:normAutofit/>
          </a:bodyPr>
          <a:lstStyle/>
          <a:p>
            <a:r>
              <a:rPr lang="en-US" altLang="zh-CN" dirty="0"/>
              <a:t>Two locational concepts that work together are </a:t>
            </a:r>
            <a:r>
              <a:rPr lang="en-US" altLang="zh-CN" b="1" dirty="0"/>
              <a:t>site </a:t>
            </a:r>
            <a:r>
              <a:rPr lang="en-US" altLang="zh-CN" dirty="0"/>
              <a:t>and </a:t>
            </a:r>
            <a:r>
              <a:rPr lang="en-US" altLang="zh-CN" b="1" dirty="0"/>
              <a:t>situation. </a:t>
            </a:r>
            <a:r>
              <a:rPr lang="en-US" altLang="zh-CN" dirty="0">
                <a:solidFill>
                  <a:srgbClr val="FF0000"/>
                </a:solidFill>
              </a:rPr>
              <a:t>Site refers to the physical characteristics of a place</a:t>
            </a:r>
            <a:r>
              <a:rPr lang="en-US" altLang="zh-CN" dirty="0"/>
              <a:t>, such as the fact that New York City is located on a large, deep water harbor, next to the Atlantic Ocean. </a:t>
            </a:r>
            <a:r>
              <a:rPr lang="en-US" altLang="zh-CN" dirty="0">
                <a:solidFill>
                  <a:srgbClr val="FF0000"/>
                </a:solidFill>
              </a:rPr>
              <a:t>Situation refers to the place’s interrelatedness with other places. </a:t>
            </a:r>
            <a:r>
              <a:rPr lang="en-US" altLang="zh-CN" dirty="0"/>
              <a:t>How is a place related to other places?</a:t>
            </a:r>
          </a:p>
          <a:p>
            <a:r>
              <a:rPr lang="en-US" altLang="zh-CN" dirty="0"/>
              <a:t>In this case, New York City became the most prominent trade and finance center in the United States during the 1800s, due to its position as a terminal for trade goods on the ship-navigable Hudson River to and from the rest of New England, and as a major port-of-call on the Atlantic Circular Trade Route. As a result, New York City had much greater market potential than Boston, Philadelphia, or Charleston, South Carolina, all of which did not have the benefit of the large inland waterway above the main port location.</a:t>
            </a:r>
            <a:endParaRPr lang="zh-CN" altLang="en-US" dirty="0"/>
          </a:p>
        </p:txBody>
      </p:sp>
    </p:spTree>
    <p:extLst>
      <p:ext uri="{BB962C8B-B14F-4D97-AF65-F5344CB8AC3E}">
        <p14:creationId xmlns:p14="http://schemas.microsoft.com/office/powerpoint/2010/main" val="30080240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5867AA-0578-42F9-A4C9-12F9096630E4}"/>
              </a:ext>
            </a:extLst>
          </p:cNvPr>
          <p:cNvSpPr>
            <a:spLocks noGrp="1"/>
          </p:cNvSpPr>
          <p:nvPr>
            <p:ph type="title"/>
          </p:nvPr>
        </p:nvSpPr>
        <p:spPr/>
        <p:txBody>
          <a:bodyPr/>
          <a:lstStyle/>
          <a:p>
            <a:pPr algn="ctr"/>
            <a:r>
              <a:rPr lang="en-US" altLang="zh-CN" b="1" dirty="0"/>
              <a:t>1.6 DISTANCE</a:t>
            </a:r>
            <a:endParaRPr lang="zh-CN" altLang="en-US" dirty="0"/>
          </a:p>
        </p:txBody>
      </p:sp>
      <p:sp>
        <p:nvSpPr>
          <p:cNvPr id="3" name="内容占位符 2">
            <a:extLst>
              <a:ext uri="{FF2B5EF4-FFF2-40B4-BE49-F238E27FC236}">
                <a16:creationId xmlns:a16="http://schemas.microsoft.com/office/drawing/2014/main" id="{4E62120F-596A-4D13-8393-3EE63123621C}"/>
              </a:ext>
            </a:extLst>
          </p:cNvPr>
          <p:cNvSpPr>
            <a:spLocks noGrp="1"/>
          </p:cNvSpPr>
          <p:nvPr>
            <p:ph idx="1"/>
          </p:nvPr>
        </p:nvSpPr>
        <p:spPr>
          <a:xfrm>
            <a:off x="1451579" y="2015732"/>
            <a:ext cx="9603275" cy="4037749"/>
          </a:xfrm>
        </p:spPr>
        <p:txBody>
          <a:bodyPr>
            <a:normAutofit fontScale="92500"/>
          </a:bodyPr>
          <a:lstStyle/>
          <a:p>
            <a:r>
              <a:rPr lang="en-US" altLang="zh-CN" sz="2400" dirty="0"/>
              <a:t>Like scale and location, you should consider </a:t>
            </a:r>
            <a:r>
              <a:rPr lang="en-US" altLang="zh-CN" sz="2400" b="1" dirty="0"/>
              <a:t>distance </a:t>
            </a:r>
            <a:r>
              <a:rPr lang="en-US" altLang="zh-CN" sz="2400" dirty="0"/>
              <a:t>in both absolute and relative terms. Distance is measured absolutely, or it can be measured relatively in terms of the degree of interaction between places or in units of time traveled. Linear </a:t>
            </a:r>
            <a:r>
              <a:rPr lang="en-US" altLang="zh-CN" sz="2400" b="1" dirty="0"/>
              <a:t>absolute distance </a:t>
            </a:r>
            <a:r>
              <a:rPr lang="en-US" altLang="zh-CN" sz="2400" dirty="0"/>
              <a:t>is the distance between two places as measured in linear units such as miles or kilometers.</a:t>
            </a:r>
          </a:p>
          <a:p>
            <a:r>
              <a:rPr lang="en-US" altLang="zh-CN" sz="2400" dirty="0"/>
              <a:t>The effect of distance on relationships is important to understand, and geographers often utilize the concept of </a:t>
            </a:r>
            <a:r>
              <a:rPr lang="en-US" altLang="zh-CN" sz="2400" b="1" dirty="0"/>
              <a:t>distance decay </a:t>
            </a:r>
            <a:r>
              <a:rPr lang="en-US" altLang="zh-CN" sz="2400" dirty="0"/>
              <a:t>to explain </a:t>
            </a:r>
            <a:r>
              <a:rPr lang="en-US" altLang="zh-CN" sz="2400" b="1" dirty="0"/>
              <a:t>relative distance</a:t>
            </a:r>
            <a:r>
              <a:rPr lang="en-US" altLang="zh-CN" sz="2400" dirty="0"/>
              <a:t>. Distance decay means that the farther away different places are from a place of origin, the less likely interaction will be with the original place.</a:t>
            </a:r>
            <a:endParaRPr lang="zh-CN" altLang="en-US" sz="2400" dirty="0"/>
          </a:p>
        </p:txBody>
      </p:sp>
    </p:spTree>
    <p:extLst>
      <p:ext uri="{BB962C8B-B14F-4D97-AF65-F5344CB8AC3E}">
        <p14:creationId xmlns:p14="http://schemas.microsoft.com/office/powerpoint/2010/main" val="27474001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5777E63-D8FE-4251-AA78-1982358FA78E}"/>
              </a:ext>
            </a:extLst>
          </p:cNvPr>
          <p:cNvSpPr>
            <a:spLocks noGrp="1"/>
          </p:cNvSpPr>
          <p:nvPr>
            <p:ph type="title"/>
          </p:nvPr>
        </p:nvSpPr>
        <p:spPr/>
        <p:txBody>
          <a:bodyPr/>
          <a:lstStyle/>
          <a:p>
            <a:pPr algn="ctr"/>
            <a:r>
              <a:rPr lang="en-US" altLang="zh-CN" b="1" dirty="0"/>
              <a:t>Tobler’s law</a:t>
            </a:r>
            <a:r>
              <a:rPr lang="zh-CN" altLang="en-US" b="1" dirty="0"/>
              <a:t>，</a:t>
            </a:r>
            <a:br>
              <a:rPr lang="en-US" altLang="zh-CN" b="1" dirty="0"/>
            </a:br>
            <a:r>
              <a:rPr lang="en-US" altLang="zh-CN" b="1" dirty="0"/>
              <a:t>friction of distance</a:t>
            </a:r>
            <a:endParaRPr lang="zh-CN" altLang="en-US" dirty="0"/>
          </a:p>
        </p:txBody>
      </p:sp>
      <p:sp>
        <p:nvSpPr>
          <p:cNvPr id="3" name="内容占位符 2">
            <a:extLst>
              <a:ext uri="{FF2B5EF4-FFF2-40B4-BE49-F238E27FC236}">
                <a16:creationId xmlns:a16="http://schemas.microsoft.com/office/drawing/2014/main" id="{0E1F28C4-69CD-4C8F-8406-7A611855B41C}"/>
              </a:ext>
            </a:extLst>
          </p:cNvPr>
          <p:cNvSpPr>
            <a:spLocks noGrp="1"/>
          </p:cNvSpPr>
          <p:nvPr>
            <p:ph idx="1"/>
          </p:nvPr>
        </p:nvSpPr>
        <p:spPr>
          <a:xfrm>
            <a:off x="1451579" y="2015732"/>
            <a:ext cx="9603275" cy="4037749"/>
          </a:xfrm>
        </p:spPr>
        <p:txBody>
          <a:bodyPr>
            <a:normAutofit/>
          </a:bodyPr>
          <a:lstStyle/>
          <a:p>
            <a:r>
              <a:rPr lang="en-US" altLang="zh-CN" sz="2400" dirty="0"/>
              <a:t>Relative distance is also expressed by the principle of </a:t>
            </a:r>
            <a:r>
              <a:rPr lang="en-US" altLang="zh-CN" sz="2400" b="1" dirty="0"/>
              <a:t>Tobler’s law</a:t>
            </a:r>
            <a:r>
              <a:rPr lang="en-US" altLang="zh-CN" sz="2400" dirty="0"/>
              <a:t>, which states that all places are interrelated, but closer places are more related than farther ones. This law was developed by American-Swiss geographer and cartographer Waldo Tobler around 1970 and his exact phrasing was, “Everything is related to everything else, but near things are more related to each other.” When the length of distance becomes a factor that inhibits the interaction between two points, this is known as the </a:t>
            </a:r>
            <a:r>
              <a:rPr lang="en-US" altLang="zh-CN" sz="2400" b="1" dirty="0"/>
              <a:t>friction of distance</a:t>
            </a:r>
            <a:r>
              <a:rPr lang="en-US" altLang="zh-CN" sz="2400" dirty="0"/>
              <a:t>. This can be seen when the combined time and cost of moving a product prevents it from being sold in far-off locations.</a:t>
            </a:r>
            <a:endParaRPr lang="zh-CN" altLang="en-US" sz="2400" dirty="0"/>
          </a:p>
        </p:txBody>
      </p:sp>
    </p:spTree>
    <p:extLst>
      <p:ext uri="{BB962C8B-B14F-4D97-AF65-F5344CB8AC3E}">
        <p14:creationId xmlns:p14="http://schemas.microsoft.com/office/powerpoint/2010/main" val="18200206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BAE0670-E7FC-49FA-84BD-6BFD6E6CC480}"/>
              </a:ext>
            </a:extLst>
          </p:cNvPr>
          <p:cNvSpPr>
            <a:spLocks noGrp="1"/>
          </p:cNvSpPr>
          <p:nvPr>
            <p:ph type="title"/>
          </p:nvPr>
        </p:nvSpPr>
        <p:spPr/>
        <p:txBody>
          <a:bodyPr/>
          <a:lstStyle/>
          <a:p>
            <a:pPr algn="ctr"/>
            <a:r>
              <a:rPr lang="en-US" altLang="zh-CN" b="1" dirty="0"/>
              <a:t>1.7 SPACE-TIME COMPRESSION</a:t>
            </a:r>
            <a:endParaRPr lang="zh-CN" altLang="en-US" dirty="0"/>
          </a:p>
        </p:txBody>
      </p:sp>
      <p:sp>
        <p:nvSpPr>
          <p:cNvPr id="3" name="内容占位符 2">
            <a:extLst>
              <a:ext uri="{FF2B5EF4-FFF2-40B4-BE49-F238E27FC236}">
                <a16:creationId xmlns:a16="http://schemas.microsoft.com/office/drawing/2014/main" id="{DF5B902C-F37A-4EA0-957E-895795B6A9D1}"/>
              </a:ext>
            </a:extLst>
          </p:cNvPr>
          <p:cNvSpPr>
            <a:spLocks noGrp="1"/>
          </p:cNvSpPr>
          <p:nvPr>
            <p:ph idx="1"/>
          </p:nvPr>
        </p:nvSpPr>
        <p:spPr/>
        <p:txBody>
          <a:bodyPr>
            <a:normAutofit lnSpcReduction="10000"/>
          </a:bodyPr>
          <a:lstStyle/>
          <a:p>
            <a:r>
              <a:rPr lang="en-US" altLang="zh-CN" sz="2400" dirty="0"/>
              <a:t>Decreased time and relative distance between places is referred to as </a:t>
            </a:r>
            <a:r>
              <a:rPr lang="en-US" altLang="zh-CN" sz="2400" b="1" dirty="0"/>
              <a:t>space-time compression</a:t>
            </a:r>
            <a:r>
              <a:rPr lang="en-US" altLang="zh-CN" sz="2400" dirty="0"/>
              <a:t>. Technology can reduce the relative distance between places. Modes of transportation such as airplanes reduce travel time between two distant points, and as a result, increase interaction. Even the Internet can be used as an example of how a whole network of physically distant places can be brought virtually together and increase interaction significantly. So significantly, in fact, that the author is currently ignoring email from at least two continents.</a:t>
            </a:r>
            <a:endParaRPr lang="zh-CN" altLang="en-US" sz="2400" dirty="0"/>
          </a:p>
        </p:txBody>
      </p:sp>
    </p:spTree>
    <p:extLst>
      <p:ext uri="{BB962C8B-B14F-4D97-AF65-F5344CB8AC3E}">
        <p14:creationId xmlns:p14="http://schemas.microsoft.com/office/powerpoint/2010/main" val="27446622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C81B8A-7873-428A-8008-1D0126525DE8}"/>
              </a:ext>
            </a:extLst>
          </p:cNvPr>
          <p:cNvSpPr>
            <a:spLocks noGrp="1"/>
          </p:cNvSpPr>
          <p:nvPr>
            <p:ph type="title"/>
          </p:nvPr>
        </p:nvSpPr>
        <p:spPr/>
        <p:txBody>
          <a:bodyPr/>
          <a:lstStyle/>
          <a:p>
            <a:r>
              <a:rPr lang="en-US" altLang="zh-CN" b="1" dirty="0"/>
              <a:t>2.SPATIAL INTERACTIONS</a:t>
            </a:r>
            <a:endParaRPr lang="zh-CN" altLang="en-US" dirty="0"/>
          </a:p>
        </p:txBody>
      </p:sp>
      <p:sp>
        <p:nvSpPr>
          <p:cNvPr id="3" name="内容占位符 2">
            <a:extLst>
              <a:ext uri="{FF2B5EF4-FFF2-40B4-BE49-F238E27FC236}">
                <a16:creationId xmlns:a16="http://schemas.microsoft.com/office/drawing/2014/main" id="{8CEDCDE9-89B7-4207-8D6E-3C67DD1E1A3F}"/>
              </a:ext>
            </a:extLst>
          </p:cNvPr>
          <p:cNvSpPr>
            <a:spLocks noGrp="1"/>
          </p:cNvSpPr>
          <p:nvPr>
            <p:ph idx="1"/>
          </p:nvPr>
        </p:nvSpPr>
        <p:spPr/>
        <p:txBody>
          <a:bodyPr>
            <a:normAutofit/>
          </a:bodyPr>
          <a:lstStyle/>
          <a:p>
            <a:r>
              <a:rPr lang="en-US" altLang="zh-CN" sz="2400" b="1" dirty="0"/>
              <a:t>Central Places</a:t>
            </a:r>
          </a:p>
          <a:p>
            <a:r>
              <a:rPr lang="en-US" altLang="zh-CN" sz="2400" b="1" dirty="0"/>
              <a:t>Core and Periphery</a:t>
            </a:r>
          </a:p>
          <a:p>
            <a:r>
              <a:rPr lang="en-US" altLang="zh-CN" sz="2400" b="1" dirty="0"/>
              <a:t>Pattern</a:t>
            </a:r>
          </a:p>
          <a:p>
            <a:r>
              <a:rPr lang="en-US" altLang="zh-CN" sz="2400" b="1" dirty="0"/>
              <a:t>Density</a:t>
            </a:r>
          </a:p>
          <a:p>
            <a:r>
              <a:rPr lang="en-US" altLang="zh-CN" sz="2400" b="1" dirty="0"/>
              <a:t>Diffusion Patterns</a:t>
            </a:r>
            <a:endParaRPr lang="zh-CN" altLang="en-US" sz="2400" dirty="0"/>
          </a:p>
        </p:txBody>
      </p:sp>
    </p:spTree>
    <p:extLst>
      <p:ext uri="{BB962C8B-B14F-4D97-AF65-F5344CB8AC3E}">
        <p14:creationId xmlns:p14="http://schemas.microsoft.com/office/powerpoint/2010/main" val="1244146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1.THE CENTRAL CONCEPTS</a:t>
            </a:r>
            <a:endParaRPr lang="zh-CN" altLang="en-US" dirty="0"/>
          </a:p>
        </p:txBody>
      </p:sp>
      <p:sp>
        <p:nvSpPr>
          <p:cNvPr id="3" name="内容占位符 2"/>
          <p:cNvSpPr>
            <a:spLocks noGrp="1"/>
          </p:cNvSpPr>
          <p:nvPr>
            <p:ph idx="1"/>
          </p:nvPr>
        </p:nvSpPr>
        <p:spPr/>
        <p:txBody>
          <a:bodyPr/>
          <a:lstStyle/>
          <a:p>
            <a:pPr marL="0" indent="0">
              <a:buNone/>
            </a:pPr>
            <a:r>
              <a:rPr lang="en-US" altLang="zh-CN" b="1" dirty="0"/>
              <a:t>SPACE AND PLACE</a:t>
            </a:r>
          </a:p>
          <a:p>
            <a:pPr marL="0" indent="0">
              <a:buNone/>
            </a:pPr>
            <a:r>
              <a:rPr lang="en-US" altLang="zh-CN" b="1" dirty="0"/>
              <a:t>SCALE</a:t>
            </a:r>
          </a:p>
          <a:p>
            <a:pPr marL="0" indent="0">
              <a:buNone/>
            </a:pPr>
            <a:r>
              <a:rPr lang="en-US" altLang="zh-CN" b="1" dirty="0"/>
              <a:t>REGIONS</a:t>
            </a:r>
          </a:p>
          <a:p>
            <a:pPr marL="0" indent="0">
              <a:buNone/>
            </a:pPr>
            <a:r>
              <a:rPr lang="en-US" altLang="zh-CN" b="1" dirty="0"/>
              <a:t>LOCATION</a:t>
            </a:r>
          </a:p>
          <a:p>
            <a:pPr marL="0" indent="0">
              <a:buNone/>
            </a:pPr>
            <a:r>
              <a:rPr lang="en-US" altLang="zh-CN" b="1" dirty="0"/>
              <a:t>SITE AND SITUATION</a:t>
            </a:r>
          </a:p>
          <a:p>
            <a:pPr marL="0" indent="0">
              <a:buNone/>
            </a:pPr>
            <a:r>
              <a:rPr lang="en-US" altLang="zh-CN" b="1" dirty="0"/>
              <a:t>DISTANCE</a:t>
            </a:r>
          </a:p>
          <a:p>
            <a:pPr marL="0" indent="0">
              <a:buNone/>
            </a:pPr>
            <a:r>
              <a:rPr lang="en-US" altLang="zh-CN" b="1" dirty="0"/>
              <a:t>SPACE-TIME COMPRESSION</a:t>
            </a:r>
            <a:endParaRPr lang="zh-CN" altLang="en-US" dirty="0"/>
          </a:p>
        </p:txBody>
      </p:sp>
    </p:spTree>
    <p:extLst>
      <p:ext uri="{BB962C8B-B14F-4D97-AF65-F5344CB8AC3E}">
        <p14:creationId xmlns:p14="http://schemas.microsoft.com/office/powerpoint/2010/main" val="2168344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AA93C0E-4571-4034-9D1E-754577BC77EE}"/>
              </a:ext>
            </a:extLst>
          </p:cNvPr>
          <p:cNvSpPr>
            <a:spLocks noGrp="1"/>
          </p:cNvSpPr>
          <p:nvPr>
            <p:ph type="title"/>
          </p:nvPr>
        </p:nvSpPr>
        <p:spPr/>
        <p:txBody>
          <a:bodyPr/>
          <a:lstStyle/>
          <a:p>
            <a:pPr algn="ctr"/>
            <a:r>
              <a:rPr lang="en-US" altLang="zh-CN" b="1" dirty="0"/>
              <a:t>2.1 SPACE AND PLACE</a:t>
            </a:r>
            <a:endParaRPr lang="zh-CN" altLang="en-US" dirty="0"/>
          </a:p>
        </p:txBody>
      </p:sp>
      <p:sp>
        <p:nvSpPr>
          <p:cNvPr id="3" name="内容占位符 2">
            <a:extLst>
              <a:ext uri="{FF2B5EF4-FFF2-40B4-BE49-F238E27FC236}">
                <a16:creationId xmlns:a16="http://schemas.microsoft.com/office/drawing/2014/main" id="{76781731-CB64-4540-BC5F-5DDA48343494}"/>
              </a:ext>
            </a:extLst>
          </p:cNvPr>
          <p:cNvSpPr>
            <a:spLocks noGrp="1"/>
          </p:cNvSpPr>
          <p:nvPr>
            <p:ph idx="1"/>
          </p:nvPr>
        </p:nvSpPr>
        <p:spPr>
          <a:xfrm>
            <a:off x="1451579" y="2015732"/>
            <a:ext cx="9603275" cy="4037749"/>
          </a:xfrm>
        </p:spPr>
        <p:txBody>
          <a:bodyPr>
            <a:normAutofit lnSpcReduction="10000"/>
          </a:bodyPr>
          <a:lstStyle/>
          <a:p>
            <a:r>
              <a:rPr lang="en-US" altLang="zh-CN" b="1" dirty="0"/>
              <a:t>Central places </a:t>
            </a:r>
            <a:r>
              <a:rPr lang="en-US" altLang="zh-CN" dirty="0"/>
              <a:t>can be thought of as any node of human activity. However, they are most often the centers of economic exchange. Markets are often located at transportation nodes, which provide accessibility to and from these points; market centers tend to be centrally located within the larger economic region.</a:t>
            </a:r>
          </a:p>
          <a:p>
            <a:r>
              <a:rPr lang="en-US" altLang="zh-CN" dirty="0"/>
              <a:t>Using this notion of centrality, the school of thought known as </a:t>
            </a:r>
            <a:r>
              <a:rPr lang="en-US" altLang="zh-CN" b="1" dirty="0"/>
              <a:t>central place theory </a:t>
            </a:r>
            <a:r>
              <a:rPr lang="en-US" altLang="zh-CN" dirty="0"/>
              <a:t>was developed in the 1930s by the German geographer Walter </a:t>
            </a:r>
            <a:r>
              <a:rPr lang="en-US" altLang="zh-CN" dirty="0" err="1"/>
              <a:t>Christaller</a:t>
            </a:r>
            <a:r>
              <a:rPr lang="en-US" altLang="zh-CN" dirty="0"/>
              <a:t>. He saw the economic world as an abstract spatial model. In the model, city location and the level of urban economic exchange could be analyzed using central places within hexagonal market areas, which overlapped each other at different scales. There’s much more to this, as you have probably learned. To review, see Chapter 6 for more detail on central place theory, market areas, and the range and threshold of the service.</a:t>
            </a:r>
            <a:endParaRPr lang="zh-CN" altLang="en-US" dirty="0"/>
          </a:p>
        </p:txBody>
      </p:sp>
    </p:spTree>
    <p:extLst>
      <p:ext uri="{BB962C8B-B14F-4D97-AF65-F5344CB8AC3E}">
        <p14:creationId xmlns:p14="http://schemas.microsoft.com/office/powerpoint/2010/main" val="4153452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A63618-4C30-482D-BBDF-C704D9D4D838}"/>
              </a:ext>
            </a:extLst>
          </p:cNvPr>
          <p:cNvSpPr>
            <a:spLocks noGrp="1"/>
          </p:cNvSpPr>
          <p:nvPr>
            <p:ph type="title"/>
          </p:nvPr>
        </p:nvSpPr>
        <p:spPr/>
        <p:txBody>
          <a:bodyPr/>
          <a:lstStyle/>
          <a:p>
            <a:pPr algn="ctr"/>
            <a:r>
              <a:rPr lang="en-US" altLang="zh-CN" b="1" dirty="0"/>
              <a:t>2.2 Core and Periphery</a:t>
            </a:r>
            <a:endParaRPr lang="zh-CN" altLang="en-US" dirty="0"/>
          </a:p>
        </p:txBody>
      </p:sp>
      <p:sp>
        <p:nvSpPr>
          <p:cNvPr id="3" name="内容占位符 2">
            <a:extLst>
              <a:ext uri="{FF2B5EF4-FFF2-40B4-BE49-F238E27FC236}">
                <a16:creationId xmlns:a16="http://schemas.microsoft.com/office/drawing/2014/main" id="{7E090288-0A86-456A-9A50-437C605012B2}"/>
              </a:ext>
            </a:extLst>
          </p:cNvPr>
          <p:cNvSpPr>
            <a:spLocks noGrp="1"/>
          </p:cNvSpPr>
          <p:nvPr>
            <p:ph idx="1"/>
          </p:nvPr>
        </p:nvSpPr>
        <p:spPr>
          <a:xfrm>
            <a:off x="824459" y="2015732"/>
            <a:ext cx="10837889" cy="4037749"/>
          </a:xfrm>
        </p:spPr>
        <p:txBody>
          <a:bodyPr>
            <a:normAutofit lnSpcReduction="10000"/>
          </a:bodyPr>
          <a:lstStyle/>
          <a:p>
            <a:r>
              <a:rPr lang="en-US" altLang="zh-CN" dirty="0"/>
              <a:t>One thing that emerges from central place–type thinking is the idea of </a:t>
            </a:r>
            <a:r>
              <a:rPr lang="en-US" altLang="zh-CN" b="1" dirty="0"/>
              <a:t>core and periphery</a:t>
            </a:r>
            <a:r>
              <a:rPr lang="en-US" altLang="zh-CN" dirty="0"/>
              <a:t>. Many different regional, cultural, economic, political, and environmental phenomena and human activities display some sort of core and periphery relationship. Just as the </a:t>
            </a:r>
            <a:r>
              <a:rPr lang="en-US" altLang="zh-CN" b="1" dirty="0"/>
              <a:t>CBD </a:t>
            </a:r>
            <a:r>
              <a:rPr lang="en-US" altLang="zh-CN" dirty="0"/>
              <a:t>(central business district) is the core of the urban landscape, a country’s capital is the core of its political landscape. Note that the core does not have to be exactly in the center of the </a:t>
            </a:r>
            <a:r>
              <a:rPr lang="en-US" altLang="zh-CN" dirty="0">
                <a:solidFill>
                  <a:srgbClr val="FF0000"/>
                </a:solidFill>
              </a:rPr>
              <a:t>peripheral</a:t>
            </a:r>
            <a:r>
              <a:rPr lang="en-US" altLang="zh-CN" dirty="0"/>
              <a:t> region.</a:t>
            </a:r>
          </a:p>
          <a:p>
            <a:r>
              <a:rPr lang="en-US" altLang="zh-CN" dirty="0"/>
              <a:t>For example, in the Western United States, the core of the Mormon culture region is in the Salt Lake City-Provo-Ogden metropolitan area, also referred to as the Wasatch Front. This is where the highest concentration of members of the Church of Jesus Christ of Latter-Day Saints is located. However, there is a significant LDS population throughout most of the rest of Utah, eastern Nevada, southwestern Wyoming, northern Arizona, southern Idaho, and eastern Oregon. These areas compose the combined peripheral Mormon culture region.</a:t>
            </a:r>
          </a:p>
        </p:txBody>
      </p:sp>
    </p:spTree>
    <p:extLst>
      <p:ext uri="{BB962C8B-B14F-4D97-AF65-F5344CB8AC3E}">
        <p14:creationId xmlns:p14="http://schemas.microsoft.com/office/powerpoint/2010/main" val="13557567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A63618-4C30-482D-BBDF-C704D9D4D838}"/>
              </a:ext>
            </a:extLst>
          </p:cNvPr>
          <p:cNvSpPr>
            <a:spLocks noGrp="1"/>
          </p:cNvSpPr>
          <p:nvPr>
            <p:ph type="title"/>
          </p:nvPr>
        </p:nvSpPr>
        <p:spPr/>
        <p:txBody>
          <a:bodyPr/>
          <a:lstStyle/>
          <a:p>
            <a:pPr algn="ctr"/>
            <a:r>
              <a:rPr lang="en-US" altLang="zh-CN" b="1" dirty="0"/>
              <a:t>2.2 Core and Periphery</a:t>
            </a:r>
            <a:endParaRPr lang="zh-CN" altLang="en-US" dirty="0"/>
          </a:p>
        </p:txBody>
      </p:sp>
      <p:sp>
        <p:nvSpPr>
          <p:cNvPr id="3" name="内容占位符 2">
            <a:extLst>
              <a:ext uri="{FF2B5EF4-FFF2-40B4-BE49-F238E27FC236}">
                <a16:creationId xmlns:a16="http://schemas.microsoft.com/office/drawing/2014/main" id="{7E090288-0A86-456A-9A50-437C605012B2}"/>
              </a:ext>
            </a:extLst>
          </p:cNvPr>
          <p:cNvSpPr>
            <a:spLocks noGrp="1"/>
          </p:cNvSpPr>
          <p:nvPr>
            <p:ph idx="1"/>
          </p:nvPr>
        </p:nvSpPr>
        <p:spPr>
          <a:xfrm>
            <a:off x="1451579" y="2015732"/>
            <a:ext cx="9603275" cy="4037749"/>
          </a:xfrm>
        </p:spPr>
        <p:txBody>
          <a:bodyPr>
            <a:normAutofit/>
          </a:bodyPr>
          <a:lstStyle/>
          <a:p>
            <a:r>
              <a:rPr lang="en-US" altLang="zh-CN" sz="2800" dirty="0"/>
              <a:t>When you analyze a map or a model for an essay question on the exam, explain the core-periphery relationships that you see as part of the larger question. This type of attention to technical detail can earn you additional points.</a:t>
            </a:r>
            <a:endParaRPr lang="zh-CN" altLang="en-US" sz="2800" dirty="0"/>
          </a:p>
        </p:txBody>
      </p:sp>
    </p:spTree>
    <p:extLst>
      <p:ext uri="{BB962C8B-B14F-4D97-AF65-F5344CB8AC3E}">
        <p14:creationId xmlns:p14="http://schemas.microsoft.com/office/powerpoint/2010/main" val="1875178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A6F8AC5-6BD1-4F5D-ACA7-067B7D4C3CF2}"/>
              </a:ext>
            </a:extLst>
          </p:cNvPr>
          <p:cNvSpPr>
            <a:spLocks noGrp="1"/>
          </p:cNvSpPr>
          <p:nvPr>
            <p:ph type="title"/>
          </p:nvPr>
        </p:nvSpPr>
        <p:spPr/>
        <p:txBody>
          <a:bodyPr/>
          <a:lstStyle/>
          <a:p>
            <a:pPr algn="ctr"/>
            <a:r>
              <a:rPr lang="en-US" altLang="zh-CN" b="1" dirty="0"/>
              <a:t>2.3 Pattern</a:t>
            </a:r>
            <a:endParaRPr lang="zh-CN" altLang="en-US" dirty="0"/>
          </a:p>
        </p:txBody>
      </p:sp>
      <p:sp>
        <p:nvSpPr>
          <p:cNvPr id="3" name="内容占位符 2">
            <a:extLst>
              <a:ext uri="{FF2B5EF4-FFF2-40B4-BE49-F238E27FC236}">
                <a16:creationId xmlns:a16="http://schemas.microsoft.com/office/drawing/2014/main" id="{989CF972-8CAA-4AA1-AD2D-FB626D4AEEBD}"/>
              </a:ext>
            </a:extLst>
          </p:cNvPr>
          <p:cNvSpPr>
            <a:spLocks noGrp="1"/>
          </p:cNvSpPr>
          <p:nvPr>
            <p:ph idx="1"/>
          </p:nvPr>
        </p:nvSpPr>
        <p:spPr>
          <a:xfrm>
            <a:off x="1451579" y="2015732"/>
            <a:ext cx="9603275" cy="4037749"/>
          </a:xfrm>
        </p:spPr>
        <p:txBody>
          <a:bodyPr>
            <a:normAutofit/>
          </a:bodyPr>
          <a:lstStyle/>
          <a:p>
            <a:r>
              <a:rPr lang="en-US" altLang="zh-CN" sz="2400" dirty="0"/>
              <a:t>Geographers also use special terms to describe different types of spatial patterns. When things are grouped together on the earth’s surface, it is referred to as a </a:t>
            </a:r>
            <a:r>
              <a:rPr lang="en-US" altLang="zh-CN" sz="2400" b="1" dirty="0"/>
              <a:t>cluster</a:t>
            </a:r>
            <a:r>
              <a:rPr lang="en-US" altLang="zh-CN" sz="2400" dirty="0"/>
              <a:t>. When clustering occurs purposefully around a central point or an economic </a:t>
            </a:r>
            <a:r>
              <a:rPr lang="en-US" altLang="zh-CN" sz="2400" b="1" dirty="0"/>
              <a:t>growth pole</a:t>
            </a:r>
            <a:r>
              <a:rPr lang="en-US" altLang="zh-CN" sz="2400" dirty="0"/>
              <a:t>, it is referred to as </a:t>
            </a:r>
            <a:r>
              <a:rPr lang="en-US" altLang="zh-CN" sz="2400" b="1" dirty="0"/>
              <a:t>agglomeration</a:t>
            </a:r>
            <a:r>
              <a:rPr lang="en-US" altLang="zh-CN" sz="2400" dirty="0"/>
              <a:t>. When there is no rhyme or reason to the distribution of a spatial phenomenon, it is referred to as a </a:t>
            </a:r>
            <a:r>
              <a:rPr lang="en-US" altLang="zh-CN" sz="2400" b="1" dirty="0"/>
              <a:t>random pattern</a:t>
            </a:r>
            <a:r>
              <a:rPr lang="en-US" altLang="zh-CN" sz="2400" dirty="0"/>
              <a:t>. Objects that are normally ordered but appear dispersed can be referred to as </a:t>
            </a:r>
            <a:r>
              <a:rPr lang="en-US" altLang="zh-CN" sz="2400" b="1" dirty="0"/>
              <a:t>scattered</a:t>
            </a:r>
            <a:r>
              <a:rPr lang="en-US" altLang="zh-CN" sz="2400" dirty="0"/>
              <a:t>. If a pattern is in a straight line, it is </a:t>
            </a:r>
            <a:r>
              <a:rPr lang="en-US" altLang="zh-CN" sz="2400" b="1" dirty="0"/>
              <a:t>linear</a:t>
            </a:r>
            <a:r>
              <a:rPr lang="en-US" altLang="zh-CN" sz="2400" dirty="0"/>
              <a:t>, and if it’s wavy, the pattern is </a:t>
            </a:r>
            <a:r>
              <a:rPr lang="en-US" altLang="zh-CN" sz="2400" b="1" dirty="0"/>
              <a:t>sinuous</a:t>
            </a:r>
            <a:r>
              <a:rPr lang="zh-CN" altLang="en-US" sz="2400" b="1" dirty="0"/>
              <a:t>（蜿蜒的）</a:t>
            </a:r>
            <a:r>
              <a:rPr lang="en-US" altLang="zh-CN" sz="2400" dirty="0"/>
              <a:t>—like the pattern of heartbeats on an EKG.</a:t>
            </a:r>
            <a:endParaRPr lang="zh-CN" altLang="en-US" sz="2400" dirty="0"/>
          </a:p>
        </p:txBody>
      </p:sp>
    </p:spTree>
    <p:extLst>
      <p:ext uri="{BB962C8B-B14F-4D97-AF65-F5344CB8AC3E}">
        <p14:creationId xmlns:p14="http://schemas.microsoft.com/office/powerpoint/2010/main" val="15045181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30A1CC-8323-4C5E-9ADD-53EC7AF3FB53}"/>
              </a:ext>
            </a:extLst>
          </p:cNvPr>
          <p:cNvSpPr>
            <a:spLocks noGrp="1"/>
          </p:cNvSpPr>
          <p:nvPr>
            <p:ph type="title"/>
          </p:nvPr>
        </p:nvSpPr>
        <p:spPr/>
        <p:txBody>
          <a:bodyPr/>
          <a:lstStyle/>
          <a:p>
            <a:pPr algn="ctr"/>
            <a:r>
              <a:rPr lang="en-US" altLang="zh-CN" b="1" dirty="0"/>
              <a:t>Land survey patterns</a:t>
            </a:r>
            <a:endParaRPr lang="zh-CN" altLang="en-US" dirty="0"/>
          </a:p>
        </p:txBody>
      </p:sp>
      <p:sp>
        <p:nvSpPr>
          <p:cNvPr id="3" name="内容占位符 2">
            <a:extLst>
              <a:ext uri="{FF2B5EF4-FFF2-40B4-BE49-F238E27FC236}">
                <a16:creationId xmlns:a16="http://schemas.microsoft.com/office/drawing/2014/main" id="{888D7CD4-5C4F-4B1E-A123-2745F9857309}"/>
              </a:ext>
            </a:extLst>
          </p:cNvPr>
          <p:cNvSpPr>
            <a:spLocks noGrp="1"/>
          </p:cNvSpPr>
          <p:nvPr>
            <p:ph idx="1"/>
          </p:nvPr>
        </p:nvSpPr>
        <p:spPr>
          <a:xfrm>
            <a:off x="1451579" y="2015732"/>
            <a:ext cx="9603275" cy="4037749"/>
          </a:xfrm>
        </p:spPr>
        <p:txBody>
          <a:bodyPr>
            <a:normAutofit lnSpcReduction="10000"/>
          </a:bodyPr>
          <a:lstStyle/>
          <a:p>
            <a:r>
              <a:rPr lang="en-US" altLang="zh-CN" b="1" dirty="0"/>
              <a:t>Land survey patterns </a:t>
            </a:r>
            <a:r>
              <a:rPr lang="en-US" altLang="zh-CN" dirty="0"/>
              <a:t>have an effect on the property lines and political boundaries of states and provinces. East of central Ohio and Ontario, land surveys until the 1830s used natural landscape features to divide land on a system of </a:t>
            </a:r>
            <a:r>
              <a:rPr lang="en-US" altLang="zh-CN" b="1" dirty="0"/>
              <a:t>metes and bounds </a:t>
            </a:r>
            <a:r>
              <a:rPr lang="en-US" altLang="zh-CN" dirty="0"/>
              <a:t>(see below), which had been developed in Europe centuries earlier. After the 1830s, when new techniques to accurately determine longitude were transferred from sea navigation to land survey, </a:t>
            </a:r>
            <a:r>
              <a:rPr lang="en-US" altLang="zh-CN" dirty="0" err="1"/>
              <a:t>surveyers</a:t>
            </a:r>
            <a:r>
              <a:rPr lang="en-US" altLang="zh-CN" dirty="0"/>
              <a:t> in the United States and Canada used a rectilinear</a:t>
            </a:r>
            <a:r>
              <a:rPr lang="zh-CN" altLang="en-US" dirty="0"/>
              <a:t>（直线的）</a:t>
            </a:r>
            <a:r>
              <a:rPr lang="en-US" altLang="zh-CN" dirty="0"/>
              <a:t> </a:t>
            </a:r>
            <a:r>
              <a:rPr lang="en-US" altLang="zh-CN" b="1" dirty="0"/>
              <a:t>township and range </a:t>
            </a:r>
            <a:r>
              <a:rPr lang="en-US" altLang="zh-CN" dirty="0"/>
              <a:t>survey system based upon lines of latitude and longitude. This produced the block-shaped property lines and more geometric shape to many western states and provinces. Former French colonial areas such as Québec and Louisiana have </a:t>
            </a:r>
            <a:r>
              <a:rPr lang="en-US" altLang="zh-CN" b="1" dirty="0"/>
              <a:t>long-lot patterns</a:t>
            </a:r>
            <a:r>
              <a:rPr lang="en-US" altLang="zh-CN" dirty="0"/>
              <a:t>. These have a narrow frontage along a road or waterway with a very long lot shape behind.</a:t>
            </a:r>
            <a:endParaRPr lang="zh-CN" altLang="en-US" dirty="0"/>
          </a:p>
        </p:txBody>
      </p:sp>
    </p:spTree>
    <p:extLst>
      <p:ext uri="{BB962C8B-B14F-4D97-AF65-F5344CB8AC3E}">
        <p14:creationId xmlns:p14="http://schemas.microsoft.com/office/powerpoint/2010/main" val="397483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C2D648-3C76-41EF-BE4D-2549DE3715B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C69FB77-E8A1-4720-97DD-ED560586BFF2}"/>
              </a:ext>
            </a:extLst>
          </p:cNvPr>
          <p:cNvSpPr>
            <a:spLocks noGrp="1"/>
          </p:cNvSpPr>
          <p:nvPr>
            <p:ph idx="1"/>
          </p:nvPr>
        </p:nvSpPr>
        <p:spPr/>
        <p:txBody>
          <a:bodyPr/>
          <a:lstStyle/>
          <a:p>
            <a:endParaRPr lang="zh-CN" altLang="en-US" dirty="0"/>
          </a:p>
        </p:txBody>
      </p:sp>
      <p:pic>
        <p:nvPicPr>
          <p:cNvPr id="4" name="图片 3">
            <a:extLst>
              <a:ext uri="{FF2B5EF4-FFF2-40B4-BE49-F238E27FC236}">
                <a16:creationId xmlns:a16="http://schemas.microsoft.com/office/drawing/2014/main" id="{38D1D0CB-07A6-4139-809D-AD02552FA1D2}"/>
              </a:ext>
            </a:extLst>
          </p:cNvPr>
          <p:cNvPicPr>
            <a:picLocks noChangeAspect="1"/>
          </p:cNvPicPr>
          <p:nvPr/>
        </p:nvPicPr>
        <p:blipFill>
          <a:blip r:embed="rId2"/>
          <a:stretch>
            <a:fillRect/>
          </a:stretch>
        </p:blipFill>
        <p:spPr>
          <a:xfrm>
            <a:off x="1791008" y="2334590"/>
            <a:ext cx="8609983" cy="3450613"/>
          </a:xfrm>
          <a:prstGeom prst="rect">
            <a:avLst/>
          </a:prstGeom>
        </p:spPr>
      </p:pic>
    </p:spTree>
    <p:extLst>
      <p:ext uri="{BB962C8B-B14F-4D97-AF65-F5344CB8AC3E}">
        <p14:creationId xmlns:p14="http://schemas.microsoft.com/office/powerpoint/2010/main" val="4382463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F4AF9F-3373-4109-A5C1-8F34C9A888B1}"/>
              </a:ext>
            </a:extLst>
          </p:cNvPr>
          <p:cNvSpPr>
            <a:spLocks noGrp="1"/>
          </p:cNvSpPr>
          <p:nvPr>
            <p:ph type="title"/>
          </p:nvPr>
        </p:nvSpPr>
        <p:spPr/>
        <p:txBody>
          <a:bodyPr/>
          <a:lstStyle/>
          <a:p>
            <a:pPr algn="ctr"/>
            <a:r>
              <a:rPr lang="en-US" altLang="zh-CN" b="1" dirty="0"/>
              <a:t>2.4 Density</a:t>
            </a:r>
            <a:endParaRPr lang="zh-CN" altLang="en-US" dirty="0"/>
          </a:p>
        </p:txBody>
      </p:sp>
      <p:sp>
        <p:nvSpPr>
          <p:cNvPr id="3" name="内容占位符 2">
            <a:extLst>
              <a:ext uri="{FF2B5EF4-FFF2-40B4-BE49-F238E27FC236}">
                <a16:creationId xmlns:a16="http://schemas.microsoft.com/office/drawing/2014/main" id="{F6CBCE52-F408-4BE0-B248-1B91C57FFA9C}"/>
              </a:ext>
            </a:extLst>
          </p:cNvPr>
          <p:cNvSpPr>
            <a:spLocks noGrp="1"/>
          </p:cNvSpPr>
          <p:nvPr>
            <p:ph idx="1"/>
          </p:nvPr>
        </p:nvSpPr>
        <p:spPr>
          <a:xfrm>
            <a:off x="1451579" y="2015732"/>
            <a:ext cx="9603275" cy="4037749"/>
          </a:xfrm>
        </p:spPr>
        <p:txBody>
          <a:bodyPr>
            <a:normAutofit lnSpcReduction="10000"/>
          </a:bodyPr>
          <a:lstStyle/>
          <a:p>
            <a:r>
              <a:rPr lang="en-US" altLang="zh-CN" sz="2400" dirty="0"/>
              <a:t>The concept of density is most often calculated by the number of things per square unit of distance. This is called </a:t>
            </a:r>
            <a:r>
              <a:rPr lang="en-US" altLang="zh-CN" sz="2400" b="1" dirty="0"/>
              <a:t>arithmetic density. </a:t>
            </a:r>
            <a:r>
              <a:rPr lang="en-US" altLang="zh-CN" sz="2400" dirty="0"/>
              <a:t>For instance, in the United States there are three Starbucks coffee shops per square mile—okay, not really, but it sometimes seems that way.</a:t>
            </a:r>
          </a:p>
          <a:p>
            <a:r>
              <a:rPr lang="en-US" altLang="zh-CN" sz="2400" b="1" dirty="0"/>
              <a:t>Agricultural density </a:t>
            </a:r>
            <a:r>
              <a:rPr lang="en-US" altLang="zh-CN" sz="2400" dirty="0"/>
              <a:t>refers to the number of people per square unit of land actively used for farming. By comparison, </a:t>
            </a:r>
            <a:r>
              <a:rPr lang="en-US" altLang="zh-CN" sz="2400" b="1" dirty="0"/>
              <a:t>physiologic density </a:t>
            </a:r>
            <a:r>
              <a:rPr lang="en-US" altLang="zh-CN" sz="2400" dirty="0"/>
              <a:t>measures the number of people per square unit of arable land, meaning both the land that is farmed and the land that has the potential to be farmed but is not active.</a:t>
            </a:r>
            <a:endParaRPr lang="zh-CN" altLang="en-US" sz="2800" dirty="0"/>
          </a:p>
        </p:txBody>
      </p:sp>
    </p:spTree>
    <p:extLst>
      <p:ext uri="{BB962C8B-B14F-4D97-AF65-F5344CB8AC3E}">
        <p14:creationId xmlns:p14="http://schemas.microsoft.com/office/powerpoint/2010/main" val="16037491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32BD8BE-11FB-439E-9ABE-EB77228D5FE7}"/>
              </a:ext>
            </a:extLst>
          </p:cNvPr>
          <p:cNvSpPr>
            <a:spLocks noGrp="1"/>
          </p:cNvSpPr>
          <p:nvPr>
            <p:ph type="title"/>
          </p:nvPr>
        </p:nvSpPr>
        <p:spPr/>
        <p:txBody>
          <a:bodyPr/>
          <a:lstStyle/>
          <a:p>
            <a:pPr algn="ctr"/>
            <a:r>
              <a:rPr lang="en-US" altLang="zh-CN" b="1" dirty="0"/>
              <a:t>2.5 Diffusion Patterns</a:t>
            </a:r>
            <a:endParaRPr lang="zh-CN" altLang="en-US" dirty="0"/>
          </a:p>
        </p:txBody>
      </p:sp>
      <p:sp>
        <p:nvSpPr>
          <p:cNvPr id="3" name="内容占位符 2">
            <a:extLst>
              <a:ext uri="{FF2B5EF4-FFF2-40B4-BE49-F238E27FC236}">
                <a16:creationId xmlns:a16="http://schemas.microsoft.com/office/drawing/2014/main" id="{2C8F6D7F-900F-4910-B04E-78FAFCB1A6DA}"/>
              </a:ext>
            </a:extLst>
          </p:cNvPr>
          <p:cNvSpPr>
            <a:spLocks noGrp="1"/>
          </p:cNvSpPr>
          <p:nvPr>
            <p:ph idx="1"/>
          </p:nvPr>
        </p:nvSpPr>
        <p:spPr/>
        <p:txBody>
          <a:bodyPr>
            <a:normAutofit lnSpcReduction="10000"/>
          </a:bodyPr>
          <a:lstStyle/>
          <a:p>
            <a:r>
              <a:rPr lang="en-US" altLang="zh-CN" sz="2400" dirty="0"/>
              <a:t>There are a number of different ways and patterns in which human phenomena diffuse spatially or spread across the earth’s surface. Most often we examine how culture, ideas, or technology spread from a point of origin to other parts of the world. Sometimes that point of origin or place of innovation is called a </a:t>
            </a:r>
            <a:r>
              <a:rPr lang="en-US" altLang="zh-CN" sz="2400" b="1" dirty="0"/>
              <a:t>hearth</a:t>
            </a:r>
            <a:r>
              <a:rPr lang="en-US" altLang="zh-CN" sz="2400" dirty="0"/>
              <a:t>. Here’s a quick rundown of the different types of diffusion. For more details and examples, see Chapter 2. Hierarchical Diffusion, Contagious Diffusion, and Stimulus Diffusion are types of Expansion Diffusion.</a:t>
            </a:r>
            <a:endParaRPr lang="zh-CN" altLang="en-US" sz="2400" dirty="0"/>
          </a:p>
        </p:txBody>
      </p:sp>
    </p:spTree>
    <p:extLst>
      <p:ext uri="{BB962C8B-B14F-4D97-AF65-F5344CB8AC3E}">
        <p14:creationId xmlns:p14="http://schemas.microsoft.com/office/powerpoint/2010/main" val="42313082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FFCC85-BB01-4AAB-9D97-38934983FED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99B2222-FA8C-4489-AE6B-6EEE71DE2BA5}"/>
              </a:ext>
            </a:extLst>
          </p:cNvPr>
          <p:cNvSpPr>
            <a:spLocks noGrp="1"/>
          </p:cNvSpPr>
          <p:nvPr>
            <p:ph idx="1"/>
          </p:nvPr>
        </p:nvSpPr>
        <p:spPr/>
        <p:txBody>
          <a:bodyPr/>
          <a:lstStyle/>
          <a:p>
            <a:endParaRPr lang="zh-CN" altLang="en-US"/>
          </a:p>
        </p:txBody>
      </p:sp>
      <p:pic>
        <p:nvPicPr>
          <p:cNvPr id="4" name="图片 3">
            <a:extLst>
              <a:ext uri="{FF2B5EF4-FFF2-40B4-BE49-F238E27FC236}">
                <a16:creationId xmlns:a16="http://schemas.microsoft.com/office/drawing/2014/main" id="{91C80A58-E9BF-40E2-83F2-9EECFF82A82A}"/>
              </a:ext>
            </a:extLst>
          </p:cNvPr>
          <p:cNvPicPr>
            <a:picLocks noChangeAspect="1"/>
          </p:cNvPicPr>
          <p:nvPr/>
        </p:nvPicPr>
        <p:blipFill>
          <a:blip r:embed="rId2"/>
          <a:stretch>
            <a:fillRect/>
          </a:stretch>
        </p:blipFill>
        <p:spPr>
          <a:xfrm>
            <a:off x="3657260" y="2015732"/>
            <a:ext cx="5191912" cy="4496816"/>
          </a:xfrm>
          <a:prstGeom prst="rect">
            <a:avLst/>
          </a:prstGeom>
        </p:spPr>
      </p:pic>
    </p:spTree>
    <p:extLst>
      <p:ext uri="{BB962C8B-B14F-4D97-AF65-F5344CB8AC3E}">
        <p14:creationId xmlns:p14="http://schemas.microsoft.com/office/powerpoint/2010/main" val="34869747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endParaRPr lang="zh-CN" altLang="en-US"/>
          </a:p>
        </p:txBody>
      </p:sp>
      <p:sp>
        <p:nvSpPr>
          <p:cNvPr id="3" name="内容占位符 2"/>
          <p:cNvSpPr>
            <a:spLocks noGrp="1"/>
          </p:cNvSpPr>
          <p:nvPr>
            <p:ph sz="half" idx="1"/>
          </p:nvPr>
        </p:nvSpPr>
        <p:spPr>
          <a:xfrm>
            <a:off x="1169233" y="2010878"/>
            <a:ext cx="4923250" cy="4210040"/>
          </a:xfrm>
        </p:spPr>
        <p:txBody>
          <a:bodyPr>
            <a:normAutofit/>
          </a:bodyPr>
          <a:lstStyle/>
          <a:p>
            <a:r>
              <a:rPr lang="en-US" altLang="zh-CN" sz="1800" dirty="0"/>
              <a:t>The pattern originates in a first-order location then moves down to second-order locations and from each of these to subordinate locations at increasingly local scales.</a:t>
            </a:r>
            <a:endParaRPr lang="en-US" altLang="zh-CN" dirty="0"/>
          </a:p>
          <a:p>
            <a:r>
              <a:rPr lang="en-US" altLang="zh-CN" dirty="0"/>
              <a:t>The pattern begins at a point of origin and then moves outward to nearby locations, especially those on adjoining transportation lines. This could be used to describe a disease but can also describe the movement of other things, such as the news in rural regions.</a:t>
            </a:r>
          </a:p>
          <a:p>
            <a:endParaRPr lang="zh-CN" altLang="en-US" dirty="0"/>
          </a:p>
        </p:txBody>
      </p:sp>
      <p:sp>
        <p:nvSpPr>
          <p:cNvPr id="6" name="内容占位符 5"/>
          <p:cNvSpPr>
            <a:spLocks noGrp="1"/>
          </p:cNvSpPr>
          <p:nvPr>
            <p:ph sz="half" idx="2"/>
          </p:nvPr>
        </p:nvSpPr>
        <p:spPr/>
        <p:txBody>
          <a:bodyPr>
            <a:normAutofit/>
          </a:bodyPr>
          <a:lstStyle/>
          <a:p>
            <a:endParaRPr lang="zh-CN" altLang="en-US" dirty="0"/>
          </a:p>
        </p:txBody>
      </p:sp>
      <p:pic>
        <p:nvPicPr>
          <p:cNvPr id="4" name="图片 3"/>
          <p:cNvPicPr>
            <a:picLocks noChangeAspect="1"/>
          </p:cNvPicPr>
          <p:nvPr/>
        </p:nvPicPr>
        <p:blipFill>
          <a:blip r:embed="rId2"/>
          <a:stretch>
            <a:fillRect/>
          </a:stretch>
        </p:blipFill>
        <p:spPr>
          <a:xfrm>
            <a:off x="6252034" y="2216995"/>
            <a:ext cx="4802818" cy="3512992"/>
          </a:xfrm>
          <a:prstGeom prst="rect">
            <a:avLst/>
          </a:prstGeom>
        </p:spPr>
      </p:pic>
    </p:spTree>
    <p:extLst>
      <p:ext uri="{BB962C8B-B14F-4D97-AF65-F5344CB8AC3E}">
        <p14:creationId xmlns:p14="http://schemas.microsoft.com/office/powerpoint/2010/main" val="1420268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br>
              <a:rPr lang="en-US" altLang="zh-CN" b="1" dirty="0"/>
            </a:br>
            <a:r>
              <a:rPr lang="en-US" altLang="zh-CN" b="1" dirty="0"/>
              <a:t>1.1 SPACE AND PLACE</a:t>
            </a:r>
          </a:p>
        </p:txBody>
      </p:sp>
      <p:sp>
        <p:nvSpPr>
          <p:cNvPr id="3" name="内容占位符 2"/>
          <p:cNvSpPr>
            <a:spLocks noGrp="1"/>
          </p:cNvSpPr>
          <p:nvPr>
            <p:ph idx="1"/>
          </p:nvPr>
        </p:nvSpPr>
        <p:spPr/>
        <p:txBody>
          <a:bodyPr>
            <a:normAutofit/>
          </a:bodyPr>
          <a:lstStyle/>
          <a:p>
            <a:r>
              <a:rPr lang="en-US" altLang="zh-CN" sz="2400" dirty="0"/>
              <a:t>Of the general concepts in geography, </a:t>
            </a:r>
            <a:r>
              <a:rPr lang="en-US" altLang="zh-CN" sz="2400" i="1" dirty="0">
                <a:solidFill>
                  <a:srgbClr val="FF0000"/>
                </a:solidFill>
              </a:rPr>
              <a:t>space </a:t>
            </a:r>
            <a:r>
              <a:rPr lang="en-US" altLang="zh-CN" sz="2400" dirty="0">
                <a:solidFill>
                  <a:srgbClr val="FF0000"/>
                </a:solidFill>
              </a:rPr>
              <a:t>and </a:t>
            </a:r>
            <a:r>
              <a:rPr lang="en-US" altLang="zh-CN" sz="2400" i="1" dirty="0">
                <a:solidFill>
                  <a:srgbClr val="FF0000"/>
                </a:solidFill>
              </a:rPr>
              <a:t>place </a:t>
            </a:r>
            <a:r>
              <a:rPr lang="en-US" altLang="zh-CN" sz="2400" dirty="0"/>
              <a:t>are the two terms that human geographers consider most important. </a:t>
            </a:r>
          </a:p>
          <a:p>
            <a:r>
              <a:rPr lang="en-US" altLang="zh-CN" sz="2400" dirty="0"/>
              <a:t>Most other scientific fields do not consider the importance of space and place, </a:t>
            </a:r>
            <a:r>
              <a:rPr lang="en-US" altLang="zh-CN" sz="2400" dirty="0">
                <a:solidFill>
                  <a:srgbClr val="FF0000"/>
                </a:solidFill>
              </a:rPr>
              <a:t>or do so only slightly</a:t>
            </a:r>
            <a:r>
              <a:rPr lang="en-US" altLang="zh-CN" sz="2400" dirty="0"/>
              <a:t>, as opposed to geographers, who consider them central concepts in research and theory.</a:t>
            </a:r>
            <a:endParaRPr lang="zh-CN" altLang="en-US" sz="2400" dirty="0"/>
          </a:p>
        </p:txBody>
      </p:sp>
    </p:spTree>
    <p:extLst>
      <p:ext uri="{BB962C8B-B14F-4D97-AF65-F5344CB8AC3E}">
        <p14:creationId xmlns:p14="http://schemas.microsoft.com/office/powerpoint/2010/main" val="210275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endParaRPr lang="zh-CN" altLang="en-US"/>
          </a:p>
        </p:txBody>
      </p:sp>
      <p:sp>
        <p:nvSpPr>
          <p:cNvPr id="3" name="内容占位符 2"/>
          <p:cNvSpPr>
            <a:spLocks noGrp="1"/>
          </p:cNvSpPr>
          <p:nvPr>
            <p:ph sz="half" idx="1"/>
          </p:nvPr>
        </p:nvSpPr>
        <p:spPr>
          <a:xfrm>
            <a:off x="1447331" y="2010878"/>
            <a:ext cx="4645152" cy="3985188"/>
          </a:xfrm>
        </p:spPr>
        <p:txBody>
          <a:bodyPr/>
          <a:lstStyle/>
          <a:p>
            <a:r>
              <a:rPr lang="en-US" altLang="zh-CN" dirty="0"/>
              <a:t>Here a general or underlying principle diffuses and then stimulates the creation of new products or ideas. For example, stimulus diffusion occurs when vegetarian eating habits (principle) influence restaurants to offer more vegetarian dishes (new products).</a:t>
            </a:r>
          </a:p>
          <a:p>
            <a:endParaRPr lang="zh-CN" altLang="en-US" dirty="0"/>
          </a:p>
        </p:txBody>
      </p:sp>
      <p:pic>
        <p:nvPicPr>
          <p:cNvPr id="6" name="内容占位符 5"/>
          <p:cNvPicPr>
            <a:picLocks noGrp="1" noChangeAspect="1"/>
          </p:cNvPicPr>
          <p:nvPr>
            <p:ph sz="half" idx="2"/>
          </p:nvPr>
        </p:nvPicPr>
        <p:blipFill>
          <a:blip r:embed="rId2"/>
          <a:stretch>
            <a:fillRect/>
          </a:stretch>
        </p:blipFill>
        <p:spPr>
          <a:xfrm>
            <a:off x="6092483" y="2293309"/>
            <a:ext cx="3643528" cy="2982095"/>
          </a:xfrm>
          <a:prstGeom prst="rect">
            <a:avLst/>
          </a:prstGeom>
        </p:spPr>
      </p:pic>
    </p:spTree>
    <p:extLst>
      <p:ext uri="{BB962C8B-B14F-4D97-AF65-F5344CB8AC3E}">
        <p14:creationId xmlns:p14="http://schemas.microsoft.com/office/powerpoint/2010/main" val="195082438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sz="half" idx="1"/>
          </p:nvPr>
        </p:nvSpPr>
        <p:spPr/>
        <p:txBody>
          <a:bodyPr>
            <a:noAutofit/>
          </a:bodyPr>
          <a:lstStyle/>
          <a:p>
            <a:r>
              <a:rPr lang="en-US" altLang="zh-CN" sz="2800" dirty="0"/>
              <a:t>The pattern originates in a central place and then expands outward in all directions to other locations. Note that the distance does not have to be equal in all directions.</a:t>
            </a:r>
            <a:endParaRPr lang="zh-CN" altLang="en-US" sz="2800" dirty="0"/>
          </a:p>
        </p:txBody>
      </p:sp>
      <p:pic>
        <p:nvPicPr>
          <p:cNvPr id="5" name="内容占位符 4"/>
          <p:cNvPicPr>
            <a:picLocks noGrp="1" noChangeAspect="1"/>
          </p:cNvPicPr>
          <p:nvPr>
            <p:ph sz="half" idx="2"/>
          </p:nvPr>
        </p:nvPicPr>
        <p:blipFill>
          <a:blip r:embed="rId2"/>
          <a:stretch>
            <a:fillRect/>
          </a:stretch>
        </p:blipFill>
        <p:spPr>
          <a:xfrm>
            <a:off x="6550702" y="2301568"/>
            <a:ext cx="3522409" cy="2859704"/>
          </a:xfrm>
          <a:prstGeom prst="rect">
            <a:avLst/>
          </a:prstGeom>
        </p:spPr>
      </p:pic>
    </p:spTree>
    <p:extLst>
      <p:ext uri="{BB962C8B-B14F-4D97-AF65-F5344CB8AC3E}">
        <p14:creationId xmlns:p14="http://schemas.microsoft.com/office/powerpoint/2010/main" val="8893527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sz="half" idx="1"/>
          </p:nvPr>
        </p:nvSpPr>
        <p:spPr/>
        <p:txBody>
          <a:bodyPr>
            <a:noAutofit/>
          </a:bodyPr>
          <a:lstStyle/>
          <a:p>
            <a:r>
              <a:rPr lang="en-US" altLang="zh-CN" sz="2400" dirty="0"/>
              <a:t>The pattern begins at a point of origin and then crosses a significant physical barrier, such as an ocean, mountain range, or desert, then relocates on the other side. Often the journey can influence and modify the items being diffused.</a:t>
            </a:r>
            <a:endParaRPr lang="zh-CN" altLang="en-US" sz="2400" dirty="0"/>
          </a:p>
        </p:txBody>
      </p:sp>
      <p:pic>
        <p:nvPicPr>
          <p:cNvPr id="5" name="内容占位符 4"/>
          <p:cNvPicPr>
            <a:picLocks noGrp="1" noChangeAspect="1"/>
          </p:cNvPicPr>
          <p:nvPr>
            <p:ph sz="half" idx="2"/>
          </p:nvPr>
        </p:nvPicPr>
        <p:blipFill>
          <a:blip r:embed="rId2"/>
          <a:stretch>
            <a:fillRect/>
          </a:stretch>
        </p:blipFill>
        <p:spPr>
          <a:xfrm>
            <a:off x="6542188" y="2243620"/>
            <a:ext cx="4115733" cy="2983110"/>
          </a:xfrm>
          <a:prstGeom prst="rect">
            <a:avLst/>
          </a:prstGeom>
        </p:spPr>
      </p:pic>
    </p:spTree>
    <p:extLst>
      <p:ext uri="{BB962C8B-B14F-4D97-AF65-F5344CB8AC3E}">
        <p14:creationId xmlns:p14="http://schemas.microsoft.com/office/powerpoint/2010/main" val="42648239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93196595-3414-4597-AC87-A2D484F59EC9}"/>
              </a:ext>
            </a:extLst>
          </p:cNvPr>
          <p:cNvSpPr>
            <a:spLocks noGrp="1"/>
          </p:cNvSpPr>
          <p:nvPr>
            <p:ph type="title"/>
          </p:nvPr>
        </p:nvSpPr>
        <p:spPr/>
        <p:txBody>
          <a:bodyPr/>
          <a:lstStyle/>
          <a:p>
            <a:r>
              <a:rPr lang="en-US" altLang="zh-CN" dirty="0"/>
              <a:t>3. </a:t>
            </a:r>
            <a:r>
              <a:rPr lang="en-US" altLang="zh-CN" b="1" dirty="0"/>
              <a:t>GEOGRAPHIC TOOLS</a:t>
            </a:r>
            <a:endParaRPr lang="zh-CN" altLang="en-US" dirty="0"/>
          </a:p>
        </p:txBody>
      </p:sp>
      <p:sp>
        <p:nvSpPr>
          <p:cNvPr id="6" name="内容占位符 5">
            <a:extLst>
              <a:ext uri="{FF2B5EF4-FFF2-40B4-BE49-F238E27FC236}">
                <a16:creationId xmlns:a16="http://schemas.microsoft.com/office/drawing/2014/main" id="{9DD7BA29-6797-440C-A176-9C3C252792F7}"/>
              </a:ext>
            </a:extLst>
          </p:cNvPr>
          <p:cNvSpPr>
            <a:spLocks noGrp="1"/>
          </p:cNvSpPr>
          <p:nvPr>
            <p:ph idx="1"/>
          </p:nvPr>
        </p:nvSpPr>
        <p:spPr/>
        <p:txBody>
          <a:bodyPr/>
          <a:lstStyle/>
          <a:p>
            <a:r>
              <a:rPr lang="en-US" altLang="zh-CN" b="1" dirty="0"/>
              <a:t>MAPS AND MAPPING CONCEPTS</a:t>
            </a:r>
          </a:p>
          <a:p>
            <a:r>
              <a:rPr lang="en-US" altLang="zh-CN" b="1" dirty="0"/>
              <a:t>MODELS</a:t>
            </a:r>
          </a:p>
          <a:p>
            <a:endParaRPr lang="en-US" altLang="zh-CN" b="1" dirty="0"/>
          </a:p>
        </p:txBody>
      </p:sp>
    </p:spTree>
    <p:extLst>
      <p:ext uri="{BB962C8B-B14F-4D97-AF65-F5344CB8AC3E}">
        <p14:creationId xmlns:p14="http://schemas.microsoft.com/office/powerpoint/2010/main" val="34788001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14BB0C3-A10D-4A78-AFC3-F134B642B088}"/>
              </a:ext>
            </a:extLst>
          </p:cNvPr>
          <p:cNvSpPr>
            <a:spLocks noGrp="1"/>
          </p:cNvSpPr>
          <p:nvPr>
            <p:ph type="title"/>
          </p:nvPr>
        </p:nvSpPr>
        <p:spPr/>
        <p:txBody>
          <a:bodyPr/>
          <a:lstStyle/>
          <a:p>
            <a:r>
              <a:rPr lang="en-US" altLang="zh-CN" dirty="0"/>
              <a:t>4. </a:t>
            </a:r>
            <a:r>
              <a:rPr lang="en-US" altLang="zh-CN" b="1" dirty="0"/>
              <a:t>GEOGRAPHIC TECHNOLOGY</a:t>
            </a:r>
            <a:endParaRPr lang="zh-CN" altLang="en-US" dirty="0"/>
          </a:p>
        </p:txBody>
      </p:sp>
      <p:sp>
        <p:nvSpPr>
          <p:cNvPr id="3" name="内容占位符 2">
            <a:extLst>
              <a:ext uri="{FF2B5EF4-FFF2-40B4-BE49-F238E27FC236}">
                <a16:creationId xmlns:a16="http://schemas.microsoft.com/office/drawing/2014/main" id="{0DE9C3BA-D5CF-4628-B65A-F7147AA663B8}"/>
              </a:ext>
            </a:extLst>
          </p:cNvPr>
          <p:cNvSpPr>
            <a:spLocks noGrp="1"/>
          </p:cNvSpPr>
          <p:nvPr>
            <p:ph idx="1"/>
          </p:nvPr>
        </p:nvSpPr>
        <p:spPr/>
        <p:txBody>
          <a:bodyPr/>
          <a:lstStyle/>
          <a:p>
            <a:endParaRPr lang="zh-CN" altLang="en-US"/>
          </a:p>
        </p:txBody>
      </p:sp>
    </p:spTree>
    <p:extLst>
      <p:ext uri="{BB962C8B-B14F-4D97-AF65-F5344CB8AC3E}">
        <p14:creationId xmlns:p14="http://schemas.microsoft.com/office/powerpoint/2010/main" val="25527308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0845107-29F0-4713-84DD-6A13A3DE23C2}"/>
              </a:ext>
            </a:extLst>
          </p:cNvPr>
          <p:cNvSpPr>
            <a:spLocks noGrp="1"/>
          </p:cNvSpPr>
          <p:nvPr>
            <p:ph type="title"/>
          </p:nvPr>
        </p:nvSpPr>
        <p:spPr/>
        <p:txBody>
          <a:bodyPr/>
          <a:lstStyle/>
          <a:p>
            <a:r>
              <a:rPr lang="en-US" altLang="zh-CN" dirty="0"/>
              <a:t>5. </a:t>
            </a:r>
            <a:r>
              <a:rPr lang="en-US" altLang="zh-CN" b="1" dirty="0"/>
              <a:t>GEOGRAPHERS TO KNOW</a:t>
            </a:r>
            <a:endParaRPr lang="zh-CN" altLang="en-US" dirty="0"/>
          </a:p>
        </p:txBody>
      </p:sp>
      <p:sp>
        <p:nvSpPr>
          <p:cNvPr id="3" name="内容占位符 2">
            <a:extLst>
              <a:ext uri="{FF2B5EF4-FFF2-40B4-BE49-F238E27FC236}">
                <a16:creationId xmlns:a16="http://schemas.microsoft.com/office/drawing/2014/main" id="{08BBEB29-5E9F-427C-B5B1-AB3BE4116E35}"/>
              </a:ext>
            </a:extLst>
          </p:cNvPr>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val="2181260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b="1" dirty="0" err="1"/>
              <a:t>spece</a:t>
            </a:r>
            <a:endParaRPr lang="zh-CN" altLang="en-US" dirty="0"/>
          </a:p>
        </p:txBody>
      </p:sp>
      <p:sp>
        <p:nvSpPr>
          <p:cNvPr id="3" name="内容占位符 2"/>
          <p:cNvSpPr>
            <a:spLocks noGrp="1"/>
          </p:cNvSpPr>
          <p:nvPr>
            <p:ph idx="1"/>
          </p:nvPr>
        </p:nvSpPr>
        <p:spPr>
          <a:xfrm>
            <a:off x="1451579" y="2015732"/>
            <a:ext cx="9603275" cy="4054142"/>
          </a:xfrm>
        </p:spPr>
        <p:txBody>
          <a:bodyPr>
            <a:normAutofit/>
          </a:bodyPr>
          <a:lstStyle/>
          <a:p>
            <a:r>
              <a:rPr lang="en-US" altLang="zh-CN" dirty="0"/>
              <a:t>When geographers talk about </a:t>
            </a:r>
            <a:r>
              <a:rPr lang="en-US" altLang="zh-CN" b="1" dirty="0"/>
              <a:t>space</a:t>
            </a:r>
            <a:r>
              <a:rPr lang="en-US" altLang="zh-CN" dirty="0"/>
              <a:t>, they’re not talking about “the final frontier” or anything outside of Earth’s atmosphere. Instead, geographers are referring to the geometric surface of the earth. It’s best to think about geographic space as an abstract concept.</a:t>
            </a:r>
            <a:endParaRPr lang="zh-CN" altLang="en-US" sz="2400" dirty="0"/>
          </a:p>
        </p:txBody>
      </p:sp>
    </p:spTree>
    <p:extLst>
      <p:ext uri="{BB962C8B-B14F-4D97-AF65-F5344CB8AC3E}">
        <p14:creationId xmlns:p14="http://schemas.microsoft.com/office/powerpoint/2010/main" val="3297929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b="1" dirty="0"/>
              <a:t>spatial</a:t>
            </a:r>
            <a:endParaRPr lang="zh-CN" altLang="en-US" dirty="0"/>
          </a:p>
        </p:txBody>
      </p:sp>
      <p:sp>
        <p:nvSpPr>
          <p:cNvPr id="3" name="内容占位符 2"/>
          <p:cNvSpPr>
            <a:spLocks noGrp="1"/>
          </p:cNvSpPr>
          <p:nvPr>
            <p:ph idx="1"/>
          </p:nvPr>
        </p:nvSpPr>
        <p:spPr>
          <a:xfrm>
            <a:off x="1451579" y="2015732"/>
            <a:ext cx="9603275" cy="4036725"/>
          </a:xfrm>
        </p:spPr>
        <p:txBody>
          <a:bodyPr>
            <a:normAutofit/>
          </a:bodyPr>
          <a:lstStyle/>
          <a:p>
            <a:r>
              <a:rPr lang="en-US" altLang="zh-CN" sz="2400" dirty="0"/>
              <a:t>Close your eyes and think of the global surface of the earth as an empty slate. Imagine placing objects on the earth’s </a:t>
            </a:r>
            <a:r>
              <a:rPr lang="en-US" altLang="zh-CN" sz="2400" b="1" dirty="0"/>
              <a:t>spatial </a:t>
            </a:r>
            <a:r>
              <a:rPr lang="en-US" altLang="zh-CN" sz="2400" dirty="0"/>
              <a:t>surface that are defined by their location and are separated by some degree of distance from other things. These objects could be people, trees, buildings, or even whole cities—whatever you choose to visualize. </a:t>
            </a:r>
          </a:p>
          <a:p>
            <a:endParaRPr lang="zh-CN" altLang="en-US" dirty="0"/>
          </a:p>
        </p:txBody>
      </p:sp>
    </p:spTree>
    <p:extLst>
      <p:ext uri="{BB962C8B-B14F-4D97-AF65-F5344CB8AC3E}">
        <p14:creationId xmlns:p14="http://schemas.microsoft.com/office/powerpoint/2010/main" val="1213819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dirty="0"/>
              <a:t>Thinking spatially</a:t>
            </a:r>
            <a:endParaRPr lang="zh-CN" altLang="en-US" dirty="0"/>
          </a:p>
        </p:txBody>
      </p:sp>
      <p:sp>
        <p:nvSpPr>
          <p:cNvPr id="3" name="内容占位符 2"/>
          <p:cNvSpPr>
            <a:spLocks noGrp="1"/>
          </p:cNvSpPr>
          <p:nvPr>
            <p:ph idx="1"/>
          </p:nvPr>
        </p:nvSpPr>
        <p:spPr/>
        <p:txBody>
          <a:bodyPr/>
          <a:lstStyle/>
          <a:p>
            <a:r>
              <a:rPr lang="en-US" altLang="zh-CN" sz="2400" dirty="0"/>
              <a:t>Thinking spatially means </a:t>
            </a:r>
            <a:r>
              <a:rPr lang="en-US" altLang="zh-CN" sz="2400" dirty="0">
                <a:solidFill>
                  <a:srgbClr val="FF0000"/>
                </a:solidFill>
              </a:rPr>
              <a:t>understanding</a:t>
            </a:r>
            <a:r>
              <a:rPr lang="en-US" altLang="zh-CN" sz="2400" dirty="0"/>
              <a:t> the pattern and distribution of objects and </a:t>
            </a:r>
            <a:r>
              <a:rPr lang="en-US" altLang="zh-CN" sz="2400" dirty="0">
                <a:solidFill>
                  <a:srgbClr val="FF0000"/>
                </a:solidFill>
              </a:rPr>
              <a:t>analyzing</a:t>
            </a:r>
            <a:r>
              <a:rPr lang="en-US" altLang="zh-CN" sz="2400" dirty="0"/>
              <a:t> their relationships, connectedness, movement, growth, and change across space and over time.</a:t>
            </a:r>
          </a:p>
          <a:p>
            <a:r>
              <a:rPr lang="en-US" altLang="zh-CN" sz="2400" dirty="0"/>
              <a:t>Well, that was deep!</a:t>
            </a:r>
            <a:endParaRPr lang="zh-CN" altLang="en-US" sz="2400" dirty="0"/>
          </a:p>
          <a:p>
            <a:endParaRPr lang="zh-CN" altLang="en-US" dirty="0"/>
          </a:p>
        </p:txBody>
      </p:sp>
    </p:spTree>
    <p:extLst>
      <p:ext uri="{BB962C8B-B14F-4D97-AF65-F5344CB8AC3E}">
        <p14:creationId xmlns:p14="http://schemas.microsoft.com/office/powerpoint/2010/main" val="2688310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b="1" dirty="0"/>
              <a:t>Place</a:t>
            </a:r>
            <a:endParaRPr lang="zh-CN" altLang="en-US" dirty="0"/>
          </a:p>
        </p:txBody>
      </p:sp>
      <p:sp>
        <p:nvSpPr>
          <p:cNvPr id="3" name="内容占位符 2"/>
          <p:cNvSpPr>
            <a:spLocks noGrp="1"/>
          </p:cNvSpPr>
          <p:nvPr>
            <p:ph idx="1"/>
          </p:nvPr>
        </p:nvSpPr>
        <p:spPr>
          <a:xfrm>
            <a:off x="1451579" y="2015732"/>
            <a:ext cx="9603275" cy="4037749"/>
          </a:xfrm>
        </p:spPr>
        <p:txBody>
          <a:bodyPr>
            <a:normAutofit/>
          </a:bodyPr>
          <a:lstStyle/>
          <a:p>
            <a:r>
              <a:rPr lang="en-US" altLang="zh-CN" sz="2400" dirty="0"/>
              <a:t>The concept of </a:t>
            </a:r>
            <a:r>
              <a:rPr lang="en-US" altLang="zh-CN" sz="2400" b="1" dirty="0"/>
              <a:t>place </a:t>
            </a:r>
            <a:r>
              <a:rPr lang="en-US" altLang="zh-CN" sz="2400" dirty="0"/>
              <a:t>is less abstract, but still important theoretically. </a:t>
            </a:r>
            <a:r>
              <a:rPr lang="en-US" altLang="zh-CN" sz="2400" dirty="0">
                <a:solidFill>
                  <a:srgbClr val="FF0000"/>
                </a:solidFill>
              </a:rPr>
              <a:t>It’s important have an open and broad concept of place. </a:t>
            </a:r>
          </a:p>
          <a:p>
            <a:r>
              <a:rPr lang="en-US" altLang="zh-CN" sz="2400" dirty="0"/>
              <a:t>Think of place as an area of bounded space of some human importance. People don’t have to live there for it to be a place. Instead, you can have a sense of place about somewhere, even in the midst of a desert or an ocean. </a:t>
            </a:r>
          </a:p>
        </p:txBody>
      </p:sp>
    </p:spTree>
    <p:extLst>
      <p:ext uri="{BB962C8B-B14F-4D97-AF65-F5344CB8AC3E}">
        <p14:creationId xmlns:p14="http://schemas.microsoft.com/office/powerpoint/2010/main" val="3732045158"/>
      </p:ext>
    </p:extLst>
  </p:cSld>
  <p:clrMapOvr>
    <a:masterClrMapping/>
  </p:clrMapOvr>
</p:sld>
</file>

<file path=ppt/theme/theme1.xml><?xml version="1.0" encoding="utf-8"?>
<a:theme xmlns:a="http://schemas.openxmlformats.org/drawingml/2006/main" name="画廊">
  <a:themeElements>
    <a:clrScheme name="画廊">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画廊">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画廊">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1426</TotalTime>
  <Words>4223</Words>
  <Application>Microsoft Office PowerPoint</Application>
  <PresentationFormat>宽屏</PresentationFormat>
  <Paragraphs>144</Paragraphs>
  <Slides>55</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55</vt:i4>
      </vt:variant>
    </vt:vector>
  </HeadingPairs>
  <TitlesOfParts>
    <vt:vector size="60" baseType="lpstr">
      <vt:lpstr>等线</vt:lpstr>
      <vt:lpstr>等线 Light</vt:lpstr>
      <vt:lpstr>Arial</vt:lpstr>
      <vt:lpstr>Gill Sans MT</vt:lpstr>
      <vt:lpstr>画廊</vt:lpstr>
      <vt:lpstr>GEOGRAPHY: ITS NATURE AND PERSPECTIVES</vt:lpstr>
      <vt:lpstr>CHAPTER OUTLINE</vt:lpstr>
      <vt:lpstr>CHAPTER OUTLINE</vt:lpstr>
      <vt:lpstr>1.THE CENTRAL CONCEPTS</vt:lpstr>
      <vt:lpstr> 1.1 SPACE AND PLACE</vt:lpstr>
      <vt:lpstr>spece</vt:lpstr>
      <vt:lpstr>spatial</vt:lpstr>
      <vt:lpstr>Thinking spatially</vt:lpstr>
      <vt:lpstr>Place</vt:lpstr>
      <vt:lpstr>toponym</vt:lpstr>
      <vt:lpstr>Regions</vt:lpstr>
      <vt:lpstr>sequent occupancy </vt:lpstr>
      <vt:lpstr>place-specific</vt:lpstr>
      <vt:lpstr>1.2 SCAle</vt:lpstr>
      <vt:lpstr>Scale</vt:lpstr>
      <vt:lpstr>relative scale </vt:lpstr>
      <vt:lpstr>补充内容一（也很重要）</vt:lpstr>
      <vt:lpstr>补充内容二</vt:lpstr>
      <vt:lpstr>1.3 REGIONS</vt:lpstr>
      <vt:lpstr>Formal Regions</vt:lpstr>
      <vt:lpstr>homogeneous characteristic</vt:lpstr>
      <vt:lpstr>linguistic region</vt:lpstr>
      <vt:lpstr>Regional boundaries</vt:lpstr>
      <vt:lpstr>Functional Regions</vt:lpstr>
      <vt:lpstr>Market areas</vt:lpstr>
      <vt:lpstr>area of influence</vt:lpstr>
      <vt:lpstr>Vernacular Regions 地方（本地）区域</vt:lpstr>
      <vt:lpstr>Be careful</vt:lpstr>
      <vt:lpstr>1.4 LOCATION</vt:lpstr>
      <vt:lpstr>Absolute Location</vt:lpstr>
      <vt:lpstr>Notation</vt:lpstr>
      <vt:lpstr>What’s Up with the Prime Meridian?</vt:lpstr>
      <vt:lpstr>Time Zones</vt:lpstr>
      <vt:lpstr>Relative Location</vt:lpstr>
      <vt:lpstr>1.5 SITE AND SITUATION</vt:lpstr>
      <vt:lpstr>1.6 DISTANCE</vt:lpstr>
      <vt:lpstr>Tobler’s law， friction of distance</vt:lpstr>
      <vt:lpstr>1.7 SPACE-TIME COMPRESSION</vt:lpstr>
      <vt:lpstr>2.SPATIAL INTERACTIONS</vt:lpstr>
      <vt:lpstr>2.1 SPACE AND PLACE</vt:lpstr>
      <vt:lpstr>2.2 Core and Periphery</vt:lpstr>
      <vt:lpstr>2.2 Core and Periphery</vt:lpstr>
      <vt:lpstr>2.3 Pattern</vt:lpstr>
      <vt:lpstr>Land survey patterns</vt:lpstr>
      <vt:lpstr>PowerPoint 演示文稿</vt:lpstr>
      <vt:lpstr>2.4 Density</vt:lpstr>
      <vt:lpstr>2.5 Diffusion Patterns</vt:lpstr>
      <vt:lpstr>PowerPoint 演示文稿</vt:lpstr>
      <vt:lpstr>PowerPoint 演示文稿</vt:lpstr>
      <vt:lpstr>PowerPoint 演示文稿</vt:lpstr>
      <vt:lpstr>PowerPoint 演示文稿</vt:lpstr>
      <vt:lpstr>PowerPoint 演示文稿</vt:lpstr>
      <vt:lpstr>3. GEOGRAPHIC TOOLS</vt:lpstr>
      <vt:lpstr>4. GEOGRAPHIC TECHNOLOGY</vt:lpstr>
      <vt:lpstr>5. GEOGRAPHERS TO KNOW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赵大山</dc:creator>
  <cp:lastModifiedBy>赵大山</cp:lastModifiedBy>
  <cp:revision>135</cp:revision>
  <cp:lastPrinted>2018-04-18T01:28:18Z</cp:lastPrinted>
  <dcterms:created xsi:type="dcterms:W3CDTF">2018-03-06T07:19:27Z</dcterms:created>
  <dcterms:modified xsi:type="dcterms:W3CDTF">2018-04-18T01:29:40Z</dcterms:modified>
</cp:coreProperties>
</file>