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6" r:id="rId2"/>
    <p:sldMasterId id="2147483749" r:id="rId3"/>
    <p:sldMasterId id="2147483801" r:id="rId4"/>
  </p:sldMasterIdLst>
  <p:notesMasterIdLst>
    <p:notesMasterId r:id="rId18"/>
  </p:notesMasterIdLst>
  <p:handoutMasterIdLst>
    <p:handoutMasterId r:id="rId19"/>
  </p:handoutMasterIdLst>
  <p:sldIdLst>
    <p:sldId id="388" r:id="rId5"/>
    <p:sldId id="348" r:id="rId6"/>
    <p:sldId id="396" r:id="rId7"/>
    <p:sldId id="395" r:id="rId8"/>
    <p:sldId id="351" r:id="rId9"/>
    <p:sldId id="350" r:id="rId10"/>
    <p:sldId id="352" r:id="rId11"/>
    <p:sldId id="355" r:id="rId12"/>
    <p:sldId id="327" r:id="rId13"/>
    <p:sldId id="394" r:id="rId14"/>
    <p:sldId id="333" r:id="rId15"/>
    <p:sldId id="361" r:id="rId16"/>
    <p:sldId id="386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CCCFF"/>
    <a:srgbClr val="AFBF39"/>
    <a:srgbClr val="2E9A08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4" autoAdjust="0"/>
    <p:restoredTop sz="74972" autoAdjust="0"/>
  </p:normalViewPr>
  <p:slideViewPr>
    <p:cSldViewPr>
      <p:cViewPr>
        <p:scale>
          <a:sx n="60" d="100"/>
          <a:sy n="60" d="100"/>
        </p:scale>
        <p:origin x="-2357" y="-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0DC1E7-309B-410F-898C-E3A60B9B62E1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7124C0-5F16-4D96-970B-A07D53A409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931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4B0E89-60D0-4C5B-A00D-1DFA91FF14D5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1494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8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8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231ABB-E080-4489-BA83-419584CE7C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0911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3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/>
              <a:t>主体所感知的是外部世界向主体输入的信息，主体所表述的则是主体向外部世界输出的信息 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2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/>
              <a:t>主体所感知的是外部世界向主体输入的信息，主体所表述的则是主体向外部世界输出的信息 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231ABB-E080-4489-BA83-419584CE7C81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757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B16D9-8E4E-4459-AD03-782FD3203553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4BB53-AB45-4E72-AD5C-9FE0E73337F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D1DF7-AFE4-468C-A740-C29B8E01881B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D17B-DAE6-4350-B2FC-6F5AD8DDE3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FD1B8-E525-4051-82A9-0A28D8825583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57C2-0BD1-45FD-9454-DE7027491B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solidFill>
                  <a:srgbClr val="FFFF99"/>
                </a:solidFill>
              </a:defRPr>
            </a:lvl1pPr>
            <a:lvl2pPr>
              <a:defRPr sz="2400" b="1">
                <a:solidFill>
                  <a:schemeClr val="bg1"/>
                </a:solidFill>
              </a:defRPr>
            </a:lvl2pPr>
            <a:lvl3pPr>
              <a:defRPr sz="2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CB6F-68BB-4495-9940-CFC7F3BB0F5D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B5247-9606-4187-863C-B51F70BE11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1175" y="2019300"/>
            <a:ext cx="7951788" cy="14668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33811-49D1-4CCE-A1A6-F8277AE5BB29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31ADB-E89C-4E06-A048-7C182C78662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E4393-214E-4382-BABA-0C515B259ED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9113" y="1433513"/>
            <a:ext cx="3979862" cy="4867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433513"/>
            <a:ext cx="3979863" cy="4867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E902E-9329-48C1-83E0-730254DAC8B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E53F5-32B9-48EB-A876-7329E73D0C0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D1328-B7FA-4E4B-8C99-2789F0ABB5C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5EFF5-E718-4767-B275-B512DD576DDC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A1175-6A0A-472E-B41B-765EE4B8A9D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4618C-FE4D-413B-B539-6B7B1D270A1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8655A-739F-4410-B9EB-B6950E5FF68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71C30-0B22-4D38-BCE3-3E9BD2823E7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37339-2BB7-43CD-A7F7-31183171463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1925" y="463550"/>
            <a:ext cx="2119313" cy="58372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3988" y="463550"/>
            <a:ext cx="6205537" cy="58372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FEFA4-5646-459C-A74F-C62227CF819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3988" y="463550"/>
            <a:ext cx="8242300" cy="4984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19113" y="1433513"/>
            <a:ext cx="3979862" cy="48672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433513"/>
            <a:ext cx="3979863" cy="48672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ADB63-CFE0-4E6B-9A3F-4B593EBB5199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3988" y="463550"/>
            <a:ext cx="8242300" cy="4984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19113" y="1433513"/>
            <a:ext cx="3979862" cy="48672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51375" y="1433513"/>
            <a:ext cx="3979863" cy="23574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51375" y="3943350"/>
            <a:ext cx="3979863" cy="23574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BD174-56AF-4B80-8AFF-1EDB415C9B8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18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 sz="180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zh-CN"/>
              <a:t>单击此处编辑母版标题样式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zh-CN"/>
              <a:t>单击此处编辑母版副标题样式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94A8-3556-4E62-8693-93AC89CFDE0F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B31A4-3E2C-45B3-8415-64BE3F0332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EF1E5-F68F-45F1-B081-D98018698FFD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31ADD-9EA0-4177-B660-C6D72A9807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79B18-1D19-48A5-81DE-66B8473E7854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017AC-AC4A-4122-BFCA-0C9A1AC48D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32033-BA2F-4138-8C36-109D45CDE211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FAF25-9A5E-4468-9A4A-55A3FE1B0D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E8D59-256A-4A10-B947-7A4886C408EB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BD4E2-3AA0-4840-9A4A-0B42CFA7B3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F56-326F-4155-BE7F-AAA70D2B2A2C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DD9A0-828F-470C-B840-DFE79BDD3F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07326-B68F-4DF3-A3AD-B334DF9C483C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315B6-BDF7-4F85-88B8-CEEE4E8D19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64A3B-31CC-42FE-A139-868A24D0C6CF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4613C-57BE-4657-B8C7-BB56726420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7F21-E8BA-431D-A92B-7372EA1B834B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66350-B4F6-4F4A-B6DA-AB04274A04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240D1-836E-4F60-AD24-B57976EBABD3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BE4A-EB94-4A67-ABC0-9E25ED826B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70487-BA7E-4209-A035-A7D4CABBC469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7B53F-FADB-4B61-A8F3-70CE3214F9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E168-B653-4C86-BB1F-150D99E1AEB4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4BA18-0EEC-47D1-83F2-C639D0E671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56001-F261-4284-AEAF-01D0B99D208F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B9DC-C129-41CC-8B81-37FC09AFF1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B48DB-F53F-4506-A0AF-474BF1C27CC1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80E4B-B932-4852-8F11-08D643221D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45FB-564A-4AAB-BF52-107996B5BE76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1DF8-62F8-4B33-BD5F-E68C8C50C9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20760-ECBF-47D2-995D-549D09D77B27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D7284-97FA-4498-9814-9FECE245C0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5EE5-9A56-451E-8B99-C4517FCFB3C4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491BB-DA0B-4934-A16B-7BAF0E82CB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F15964-0564-4712-A521-F715F2A32E9A}" type="datetimeFigureOut">
              <a:rPr lang="zh-CN" altLang="en-US"/>
              <a:pPr>
                <a:defRPr/>
              </a:pPr>
              <a:t>2016/5/31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A290B38-3D63-41E4-8B44-2A044A4BE2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0" r:id="rId2"/>
    <p:sldLayoutId id="2147483819" r:id="rId3"/>
    <p:sldLayoutId id="2147483818" r:id="rId4"/>
    <p:sldLayoutId id="2147483817" r:id="rId5"/>
    <p:sldLayoutId id="2147483816" r:id="rId6"/>
    <p:sldLayoutId id="2147483815" r:id="rId7"/>
    <p:sldLayoutId id="2147483814" r:id="rId8"/>
    <p:sldLayoutId id="2147483813" r:id="rId9"/>
    <p:sldLayoutId id="2147483812" r:id="rId10"/>
    <p:sldLayoutId id="21474838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b="1" kern="1200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741488"/>
            <a:ext cx="91440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588" y="5175250"/>
            <a:ext cx="9144001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588" y="-1588"/>
            <a:ext cx="9144001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324725" y="6270625"/>
            <a:ext cx="154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sz="1000">
                <a:solidFill>
                  <a:srgbClr val="FFFFFF"/>
                </a:solidFill>
              </a:rPr>
              <a:t>© 2009 IBM Corporation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1863725" y="4214813"/>
            <a:ext cx="1588" cy="947737"/>
          </a:xfrm>
          <a:prstGeom prst="line">
            <a:avLst/>
          </a:prstGeom>
          <a:noFill/>
          <a:ln w="12600">
            <a:solidFill>
              <a:srgbClr val="99A46A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1800"/>
          </a:p>
        </p:txBody>
      </p:sp>
      <p:grpSp>
        <p:nvGrpSpPr>
          <p:cNvPr id="13319" name="Group 6"/>
          <p:cNvGrpSpPr>
            <a:grpSpLocks/>
          </p:cNvGrpSpPr>
          <p:nvPr/>
        </p:nvGrpSpPr>
        <p:grpSpPr bwMode="auto">
          <a:xfrm>
            <a:off x="7524750" y="661988"/>
            <a:ext cx="1122363" cy="409575"/>
            <a:chOff x="4740" y="417"/>
            <a:chExt cx="707" cy="258"/>
          </a:xfrm>
        </p:grpSpPr>
        <p:pic>
          <p:nvPicPr>
            <p:cNvPr id="13321" name="Picture 7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740" y="417"/>
              <a:ext cx="6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Picture 8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379" y="612"/>
              <a:ext cx="69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2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11175" y="2019300"/>
            <a:ext cx="7951788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 smtClean="0"/>
              <a:t>单击编辑标题文本格式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2" r:id="rId2"/>
    <p:sldLayoutId id="2147483831" r:id="rId3"/>
    <p:sldLayoutId id="2147483830" r:id="rId4"/>
    <p:sldLayoutId id="2147483829" r:id="rId5"/>
    <p:sldLayoutId id="2147483828" r:id="rId6"/>
    <p:sldLayoutId id="2147483827" r:id="rId7"/>
    <p:sldLayoutId id="2147483826" r:id="rId8"/>
    <p:sldLayoutId id="2147483825" r:id="rId9"/>
    <p:sldLayoutId id="2147483824" r:id="rId10"/>
    <p:sldLayoutId id="2147483823" r:id="rId11"/>
    <p:sldLayoutId id="2147483822" r:id="rId12"/>
  </p:sldLayoutIdLst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5pPr>
      <a:lvl6pPr marL="15367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19939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24511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29083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defRPr b="1">
          <a:solidFill>
            <a:srgbClr val="000000"/>
          </a:solidFill>
          <a:latin typeface="+mn-lt"/>
          <a:ea typeface="+mn-ea"/>
          <a:cs typeface="+mn-cs"/>
        </a:defRPr>
      </a:lvl1pPr>
      <a:lvl2pPr marL="461963" indent="-4763" algn="ctr" defTabSz="449263" rtl="0" eaLnBrk="0" fontAlgn="base" hangingPunct="0">
        <a:spcBef>
          <a:spcPts val="500"/>
        </a:spcBef>
        <a:spcAft>
          <a:spcPts val="300"/>
        </a:spcAft>
        <a:buClr>
          <a:srgbClr val="000000"/>
        </a:buClr>
        <a:buSzPct val="100000"/>
        <a:buFont typeface="Arial" charset="0"/>
        <a:defRPr sz="1600">
          <a:solidFill>
            <a:srgbClr val="000000"/>
          </a:solidFill>
          <a:latin typeface="+mn-lt"/>
          <a:cs typeface="+mn-cs"/>
        </a:defRPr>
      </a:lvl2pPr>
      <a:lvl3pPr marL="914400" algn="ctr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defRPr sz="1600">
          <a:solidFill>
            <a:srgbClr val="000000"/>
          </a:solidFill>
          <a:latin typeface="+mn-lt"/>
          <a:cs typeface="+mn-cs"/>
        </a:defRPr>
      </a:lvl3pPr>
      <a:lvl4pPr marL="1371600" algn="ctr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defRPr sz="1600">
          <a:solidFill>
            <a:srgbClr val="000000"/>
          </a:solidFill>
          <a:latin typeface="+mn-lt"/>
          <a:cs typeface="+mn-cs"/>
        </a:defRPr>
      </a:lvl4pPr>
      <a:lvl5pPr marL="1828800" algn="ctr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defRPr sz="1400">
          <a:solidFill>
            <a:srgbClr val="000000"/>
          </a:solidFill>
          <a:latin typeface="+mn-lt"/>
          <a:cs typeface="+mn-cs"/>
        </a:defRPr>
      </a:lvl5pPr>
      <a:lvl6pPr marL="2286000" algn="ctr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defRPr sz="1400">
          <a:solidFill>
            <a:srgbClr val="000000"/>
          </a:solidFill>
          <a:latin typeface="+mn-lt"/>
          <a:cs typeface="+mn-cs"/>
        </a:defRPr>
      </a:lvl6pPr>
      <a:lvl7pPr marL="2743200" algn="ctr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defRPr sz="1400">
          <a:solidFill>
            <a:srgbClr val="000000"/>
          </a:solidFill>
          <a:latin typeface="+mn-lt"/>
          <a:cs typeface="+mn-cs"/>
        </a:defRPr>
      </a:lvl7pPr>
      <a:lvl8pPr marL="3200400" algn="ctr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defRPr sz="1400">
          <a:solidFill>
            <a:srgbClr val="000000"/>
          </a:solidFill>
          <a:latin typeface="+mn-lt"/>
          <a:cs typeface="+mn-cs"/>
        </a:defRPr>
      </a:lvl8pPr>
      <a:lvl9pPr marL="3657600" algn="ctr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defRPr sz="14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875" y="4932363"/>
            <a:ext cx="9128125" cy="15573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EFC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180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15" cstate="print"/>
          <a:srcRect b="94411"/>
          <a:stretch>
            <a:fillRect/>
          </a:stretch>
        </p:blipFill>
        <p:spPr bwMode="auto">
          <a:xfrm>
            <a:off x="0" y="0"/>
            <a:ext cx="9144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461375" y="61913"/>
            <a:ext cx="6223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15" cstate="print"/>
          <a:srcRect t="94279"/>
          <a:stretch>
            <a:fillRect/>
          </a:stretch>
        </p:blipFill>
        <p:spPr bwMode="auto">
          <a:xfrm>
            <a:off x="0" y="6473825"/>
            <a:ext cx="9144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-92075" y="-46038"/>
            <a:ext cx="18415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92000"/>
              </a:lnSpc>
              <a:spcBef>
                <a:spcPts val="6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7C631B-4CCF-4AE0-ACE9-37A4EB5B18D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672138" y="6499225"/>
            <a:ext cx="33591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altLang="zh-CN" sz="1000">
                <a:solidFill>
                  <a:srgbClr val="FFFFFF"/>
                </a:solidFill>
              </a:rPr>
              <a:t>© 2009 IBM Corporation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158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9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cs typeface="+mn-cs"/>
              </a:defRPr>
            </a:lvl1pPr>
          </a:lstStyle>
          <a:p>
            <a:pPr>
              <a:defRPr/>
            </a:pPr>
            <a:fld id="{CBBD1BE7-1F56-480D-9B11-0157BF7F0742}" type="datetime1">
              <a:rPr lang="zh-CN" altLang="en-US"/>
              <a:pPr>
                <a:defRPr/>
              </a:pPr>
              <a:t>2016/5/31</a:t>
            </a:fld>
            <a:endParaRPr lang="en-GB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idx="2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9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cs typeface="+mn-cs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2663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463550"/>
            <a:ext cx="82423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 smtClean="0"/>
              <a:t>单击编辑标题文本格式</a:t>
            </a:r>
          </a:p>
        </p:txBody>
      </p:sp>
      <p:sp>
        <p:nvSpPr>
          <p:cNvPr id="26635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9113" y="1433513"/>
            <a:ext cx="811212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 smtClean="0"/>
              <a:t>单击编辑大纲文本格式</a:t>
            </a:r>
          </a:p>
          <a:p>
            <a:pPr lvl="1"/>
            <a:r>
              <a:rPr lang="zh-CN" altLang="en-GB" smtClean="0"/>
              <a:t>二级大纲</a:t>
            </a:r>
          </a:p>
          <a:p>
            <a:pPr lvl="2"/>
            <a:r>
              <a:rPr lang="zh-CN" altLang="en-GB" smtClean="0"/>
              <a:t>三级大纲</a:t>
            </a:r>
          </a:p>
          <a:p>
            <a:pPr lvl="3"/>
            <a:r>
              <a:rPr lang="zh-CN" altLang="en-GB" smtClean="0"/>
              <a:t>四级大纲</a:t>
            </a:r>
          </a:p>
          <a:p>
            <a:pPr lvl="4"/>
            <a:r>
              <a:rPr lang="zh-CN" altLang="en-GB" smtClean="0"/>
              <a:t>五级大纲</a:t>
            </a:r>
          </a:p>
          <a:p>
            <a:pPr lvl="4"/>
            <a:r>
              <a:rPr lang="zh-CN" altLang="en-GB" smtClean="0"/>
              <a:t>六级大纲</a:t>
            </a:r>
          </a:p>
          <a:p>
            <a:pPr lvl="4"/>
            <a:r>
              <a:rPr lang="zh-CN" altLang="en-GB" smtClean="0"/>
              <a:t>七级大纲</a:t>
            </a:r>
          </a:p>
          <a:p>
            <a:pPr lvl="4"/>
            <a:r>
              <a:rPr lang="zh-CN" altLang="en-GB" smtClean="0"/>
              <a:t>八级大纲</a:t>
            </a:r>
          </a:p>
          <a:p>
            <a:pPr lvl="4"/>
            <a:r>
              <a:rPr lang="zh-CN" altLang="en-GB" smtClean="0"/>
              <a:t>九级大纲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5" r:id="rId2"/>
    <p:sldLayoutId id="2147483844" r:id="rId3"/>
    <p:sldLayoutId id="2147483843" r:id="rId4"/>
    <p:sldLayoutId id="2147483842" r:id="rId5"/>
    <p:sldLayoutId id="2147483841" r:id="rId6"/>
    <p:sldLayoutId id="2147483840" r:id="rId7"/>
    <p:sldLayoutId id="2147483839" r:id="rId8"/>
    <p:sldLayoutId id="2147483838" r:id="rId9"/>
    <p:sldLayoutId id="2147483837" r:id="rId10"/>
    <p:sldLayoutId id="2147483836" r:id="rId11"/>
    <p:sldLayoutId id="2147483835" r:id="rId12"/>
    <p:sldLayoutId id="2147483834" r:id="rId13"/>
  </p:sldLayoutIdLst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800">
          <a:solidFill>
            <a:srgbClr val="000000"/>
          </a:solidFill>
          <a:latin typeface="Arial" charset="0"/>
          <a:cs typeface="Arial" charset="0"/>
        </a:defRPr>
      </a:lvl5pPr>
      <a:lvl6pPr marL="15367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19939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24511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2908300" indent="-2159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166688" indent="-166688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b="1">
          <a:solidFill>
            <a:srgbClr val="000000"/>
          </a:solidFill>
          <a:latin typeface="+mn-lt"/>
          <a:ea typeface="+mn-ea"/>
          <a:cs typeface="+mn-cs"/>
        </a:defRPr>
      </a:lvl1pPr>
      <a:lvl2pPr marL="628650" indent="-163513" algn="l" defTabSz="449263" rtl="0" eaLnBrk="0" fontAlgn="base" hangingPunct="0">
        <a:spcBef>
          <a:spcPts val="500"/>
        </a:spcBef>
        <a:spcAft>
          <a:spcPts val="30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cs typeface="+mn-cs"/>
        </a:defRPr>
      </a:lvl2pPr>
      <a:lvl3pPr marL="1023938" indent="-109538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cs typeface="+mn-cs"/>
        </a:defRPr>
      </a:lvl3pPr>
      <a:lvl4pPr marL="1543050" indent="-1714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cs typeface="+mn-cs"/>
        </a:defRPr>
      </a:lvl4pPr>
      <a:lvl5pPr marL="1938338" indent="-109538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›"/>
        <a:defRPr sz="1400">
          <a:solidFill>
            <a:srgbClr val="000000"/>
          </a:solidFill>
          <a:latin typeface="+mn-lt"/>
          <a:cs typeface="+mn-cs"/>
        </a:defRPr>
      </a:lvl5pPr>
      <a:lvl6pPr marL="2395538" indent="-109538" algn="l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›"/>
        <a:defRPr sz="1400">
          <a:solidFill>
            <a:srgbClr val="000000"/>
          </a:solidFill>
          <a:latin typeface="+mn-lt"/>
          <a:cs typeface="+mn-cs"/>
        </a:defRPr>
      </a:lvl6pPr>
      <a:lvl7pPr marL="2852738" indent="-109538" algn="l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›"/>
        <a:defRPr sz="1400">
          <a:solidFill>
            <a:srgbClr val="000000"/>
          </a:solidFill>
          <a:latin typeface="+mn-lt"/>
          <a:cs typeface="+mn-cs"/>
        </a:defRPr>
      </a:lvl7pPr>
      <a:lvl8pPr marL="3309938" indent="-109538" algn="l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›"/>
        <a:defRPr sz="1400">
          <a:solidFill>
            <a:srgbClr val="000000"/>
          </a:solidFill>
          <a:latin typeface="+mn-lt"/>
          <a:cs typeface="+mn-cs"/>
        </a:defRPr>
      </a:lvl8pPr>
      <a:lvl9pPr marL="3767138" indent="-109538" algn="l" defTabSz="449263" rtl="0" eaLnBrk="1" fontAlgn="base" hangingPunct="1">
        <a:spcBef>
          <a:spcPts val="350"/>
        </a:spcBef>
        <a:spcAft>
          <a:spcPct val="0"/>
        </a:spcAft>
        <a:buClr>
          <a:srgbClr val="000000"/>
        </a:buClr>
        <a:buSzPct val="100000"/>
        <a:buFont typeface="Arial" charset="0"/>
        <a:buChar char="›"/>
        <a:defRPr sz="14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单击此处编辑母版标题样式</a:t>
            </a:r>
          </a:p>
        </p:txBody>
      </p:sp>
      <p:sp>
        <p:nvSpPr>
          <p:cNvPr id="1413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单击此处编辑母版文本样式</a:t>
            </a:r>
          </a:p>
          <a:p>
            <a:pPr lvl="1"/>
            <a:r>
              <a:rPr lang="en-US" altLang="zh-CN" smtClean="0"/>
              <a:t>第二级</a:t>
            </a:r>
          </a:p>
          <a:p>
            <a:pPr lvl="2"/>
            <a:r>
              <a:rPr lang="en-US" altLang="zh-CN" smtClean="0"/>
              <a:t>第三级</a:t>
            </a:r>
          </a:p>
          <a:p>
            <a:pPr lvl="3"/>
            <a:r>
              <a:rPr lang="en-US" altLang="zh-CN" smtClean="0"/>
              <a:t>第四级</a:t>
            </a:r>
          </a:p>
          <a:p>
            <a:pPr lvl="4"/>
            <a:r>
              <a:rPr lang="en-US" altLang="zh-CN" smtClean="0"/>
              <a:t>第五级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fld id="{521CC1AF-9CC7-4FE4-B1A2-0810B2A689B5}" type="datetimeFigureOut">
              <a:rPr lang="zh-CN" altLang="en-US"/>
              <a:pPr>
                <a:defRPr/>
              </a:pPr>
              <a:t>2016/5/31</a:t>
            </a:fld>
            <a:endParaRPr lang="en-US" altLang="zh-CN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D520DDD9-D999-40F7-9E76-B716D333BA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413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1800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 sz="1800"/>
          </a:p>
        </p:txBody>
      </p:sp>
      <p:graphicFrame>
        <p:nvGraphicFramePr>
          <p:cNvPr id="141331" name="Object 19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92" name="Image" r:id="rId14" imgW="10158730" imgH="7619048" progId="">
                  <p:embed/>
                </p:oleObj>
              </mc:Choice>
              <mc:Fallback>
                <p:oleObj name="Image" r:id="rId14" imgW="10158730" imgH="7619048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5F5F5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8" r:id="rId2"/>
    <p:sldLayoutId id="2147483857" r:id="rId3"/>
    <p:sldLayoutId id="2147483856" r:id="rId4"/>
    <p:sldLayoutId id="2147483855" r:id="rId5"/>
    <p:sldLayoutId id="2147483854" r:id="rId6"/>
    <p:sldLayoutId id="2147483853" r:id="rId7"/>
    <p:sldLayoutId id="2147483852" r:id="rId8"/>
    <p:sldLayoutId id="2147483851" r:id="rId9"/>
    <p:sldLayoutId id="2147483850" r:id="rId10"/>
    <p:sldLayoutId id="214748384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club.jledu.gov.cn/batch.download.php?aid=138437" TargetMode="External"/><Relationship Id="rId1" Type="http://schemas.openxmlformats.org/officeDocument/2006/relationships/slideLayout" Target="../slideLayouts/slideLayout38.xml"/><Relationship Id="rId6" Type="http://schemas.openxmlformats.org/officeDocument/2006/relationships/hyperlink" Target="http://club.jledu.gov.cn/batch.download.php?aid=138439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club.jledu.gov.cn/batch.download.php?aid=13843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img.baidu.com/img/baike/s/up_down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img.baidu.com/img/baike/s/up_down.gi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>
            <a:spLocks/>
          </p:cNvSpPr>
          <p:nvPr/>
        </p:nvSpPr>
        <p:spPr bwMode="auto">
          <a:xfrm>
            <a:off x="446856" y="1340768"/>
            <a:ext cx="82296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CN" altLang="en-US" sz="6000" b="1" kern="0" dirty="0" smtClean="0"/>
              <a:t>信  息  技  术</a:t>
            </a:r>
            <a:endParaRPr lang="en-US" altLang="zh-CN" sz="6000" b="1" kern="0" dirty="0" smtClean="0"/>
          </a:p>
          <a:p>
            <a:pPr algn="ct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CN" altLang="en-US" sz="4600" b="1" kern="0" dirty="0" smtClean="0"/>
              <a:t>（复习）</a:t>
            </a:r>
            <a:endParaRPr lang="en-US" altLang="zh-CN" sz="4600" b="1" kern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59632" y="4986783"/>
            <a:ext cx="7128792" cy="14219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 smtClean="0"/>
              <a:t>参考资料：学校自编电子教材</a:t>
            </a:r>
            <a:endParaRPr lang="en-US" altLang="zh-CN" sz="2400" dirty="0" smtClean="0"/>
          </a:p>
          <a:p>
            <a:pPr>
              <a:lnSpc>
                <a:spcPct val="120000"/>
              </a:lnSpc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             </a:t>
            </a:r>
            <a:r>
              <a:rPr lang="zh-CN" altLang="en-US" sz="2400" dirty="0" smtClean="0"/>
              <a:t>教育科学出版社电子教材</a:t>
            </a:r>
            <a:endParaRPr lang="en-US" altLang="zh-CN" sz="2400" dirty="0" smtClean="0"/>
          </a:p>
          <a:p>
            <a:pPr>
              <a:lnSpc>
                <a:spcPct val="120000"/>
              </a:lnSpc>
            </a:pPr>
            <a:r>
              <a:rPr lang="zh-CN" altLang="en-US" sz="2400" dirty="0" smtClean="0"/>
              <a:t>学习网站：</a:t>
            </a:r>
            <a:r>
              <a:rPr lang="en-US" altLang="zh-CN" sz="2400" dirty="0" smtClean="0"/>
              <a:t>http://m.bsdefz.edu.cn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124403" y="3898990"/>
            <a:ext cx="28745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技术组  罗</a:t>
            </a:r>
            <a:r>
              <a:rPr lang="zh-CN" altLang="en-US" dirty="0"/>
              <a:t>明勇</a:t>
            </a:r>
          </a:p>
        </p:txBody>
      </p:sp>
    </p:spTree>
    <p:extLst>
      <p:ext uri="{BB962C8B-B14F-4D97-AF65-F5344CB8AC3E}">
        <p14:creationId xmlns:p14="http://schemas.microsoft.com/office/powerpoint/2010/main" val="9741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475" name="Text Box 4"/>
          <p:cNvSpPr txBox="1">
            <a:spLocks noChangeArrowheads="1"/>
          </p:cNvSpPr>
          <p:nvPr/>
        </p:nvSpPr>
        <p:spPr bwMode="auto">
          <a:xfrm>
            <a:off x="899592" y="2060848"/>
            <a:ext cx="7632848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/>
              <a:t>信息技术</a:t>
            </a:r>
            <a:r>
              <a:rPr lang="zh-CN" altLang="en-US" dirty="0" smtClean="0"/>
              <a:t>主要指利用电子计算机和现代通信手段实现获取信息、传递信息、存储信息、处理信息和显示信息等目标的技术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1186964"/>
            <a:ext cx="4134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600" b="1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、信息技术的概念</a:t>
            </a:r>
            <a:endParaRPr lang="zh-CN" altLang="en-US" sz="36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001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545" name="标题 1"/>
          <p:cNvSpPr>
            <a:spLocks noGrp="1"/>
          </p:cNvSpPr>
          <p:nvPr>
            <p:ph type="title" idx="4294967295"/>
          </p:nvPr>
        </p:nvSpPr>
        <p:spPr>
          <a:xfrm>
            <a:off x="519113" y="6921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 altLang="zh-CN" sz="3400" b="1" dirty="0" smtClean="0">
                <a:ea typeface="黑体" pitchFamily="49" charset="-122"/>
              </a:rPr>
              <a:t>2</a:t>
            </a:r>
            <a:r>
              <a:rPr lang="zh-CN" altLang="en-US" sz="3400" b="1" dirty="0" smtClean="0">
                <a:ea typeface="黑体" pitchFamily="49" charset="-122"/>
              </a:rPr>
              <a:t>、信息技术包括的内容</a:t>
            </a:r>
          </a:p>
        </p:txBody>
      </p:sp>
      <p:sp>
        <p:nvSpPr>
          <p:cNvPr id="1516546" name="内容占位符 2"/>
          <p:cNvSpPr>
            <a:spLocks noGrp="1"/>
          </p:cNvSpPr>
          <p:nvPr>
            <p:ph idx="4294967295"/>
          </p:nvPr>
        </p:nvSpPr>
        <p:spPr>
          <a:xfrm>
            <a:off x="539750" y="1700213"/>
            <a:ext cx="8064500" cy="43973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sz="2600" b="1" smtClean="0"/>
              <a:t>信息技术的四项基本内容，这就是“信息技术四基元”，即：</a:t>
            </a:r>
            <a:endParaRPr lang="zh-CN" altLang="en-US" b="1" smtClean="0"/>
          </a:p>
          <a:p>
            <a:pPr lvl="1" eaLnBrk="1" hangingPunct="1">
              <a:lnSpc>
                <a:spcPct val="120000"/>
              </a:lnSpc>
              <a:buFont typeface="Arial" charset="0"/>
              <a:buNone/>
            </a:pPr>
            <a:r>
              <a:rPr lang="en-US" altLang="zh-CN" b="1" smtClean="0"/>
              <a:t>(1) </a:t>
            </a:r>
            <a:r>
              <a:rPr lang="zh-CN" altLang="en-US" b="1" smtClean="0"/>
              <a:t>感测技术</a:t>
            </a:r>
            <a:r>
              <a:rPr lang="en-US" altLang="zh-CN" b="1" smtClean="0"/>
              <a:t>——</a:t>
            </a:r>
            <a:r>
              <a:rPr lang="zh-CN" altLang="en-US" b="1" smtClean="0"/>
              <a:t>感觉器官功能的延长。</a:t>
            </a:r>
            <a:endParaRPr lang="en-US" altLang="zh-CN" b="1" smtClean="0"/>
          </a:p>
          <a:p>
            <a:pPr lvl="1" eaLnBrk="1" hangingPunct="1">
              <a:lnSpc>
                <a:spcPct val="120000"/>
              </a:lnSpc>
              <a:buFont typeface="Arial" charset="0"/>
              <a:buNone/>
            </a:pPr>
            <a:r>
              <a:rPr lang="en-US" altLang="zh-CN" b="1" smtClean="0"/>
              <a:t>(2) </a:t>
            </a:r>
            <a:r>
              <a:rPr lang="zh-CN" altLang="en-US" b="1" smtClean="0"/>
              <a:t>通信技术</a:t>
            </a:r>
            <a:r>
              <a:rPr lang="en-US" altLang="zh-CN" b="1" smtClean="0"/>
              <a:t>——</a:t>
            </a:r>
            <a:r>
              <a:rPr lang="zh-CN" altLang="en-US" b="1" smtClean="0"/>
              <a:t>传导神经网络功能的延长。</a:t>
            </a:r>
            <a:endParaRPr lang="en-US" altLang="zh-CN" b="1" smtClean="0"/>
          </a:p>
          <a:p>
            <a:pPr lvl="1" eaLnBrk="1" hangingPunct="1">
              <a:lnSpc>
                <a:spcPct val="120000"/>
              </a:lnSpc>
              <a:buFont typeface="Arial" charset="0"/>
              <a:buNone/>
            </a:pPr>
            <a:r>
              <a:rPr lang="en-US" altLang="zh-CN" b="1" smtClean="0"/>
              <a:t>(3) </a:t>
            </a:r>
            <a:r>
              <a:rPr lang="zh-CN" altLang="en-US" b="1" smtClean="0"/>
              <a:t>计算机和智能技术</a:t>
            </a:r>
            <a:r>
              <a:rPr lang="en-US" altLang="zh-CN" b="1" smtClean="0"/>
              <a:t>——</a:t>
            </a:r>
            <a:r>
              <a:rPr lang="zh-CN" altLang="en-US" b="1" smtClean="0"/>
              <a:t>思维器官功能的延长。</a:t>
            </a:r>
            <a:endParaRPr lang="en-US" altLang="zh-CN" b="1" smtClean="0"/>
          </a:p>
          <a:p>
            <a:pPr lvl="1" eaLnBrk="1" hangingPunct="1">
              <a:lnSpc>
                <a:spcPct val="120000"/>
              </a:lnSpc>
              <a:buFont typeface="Arial" charset="0"/>
              <a:buNone/>
            </a:pPr>
            <a:r>
              <a:rPr lang="en-US" altLang="zh-CN" b="1" smtClean="0"/>
              <a:t>(4) </a:t>
            </a:r>
            <a:r>
              <a:rPr lang="zh-CN" altLang="en-US" b="1" smtClean="0"/>
              <a:t>控制技术</a:t>
            </a:r>
            <a:r>
              <a:rPr lang="en-US" altLang="zh-CN" b="1" smtClean="0"/>
              <a:t>——</a:t>
            </a:r>
            <a:r>
              <a:rPr lang="zh-CN" altLang="en-US" b="1" smtClean="0"/>
              <a:t>效应器官功能的延长。</a:t>
            </a:r>
          </a:p>
          <a:p>
            <a:pPr eaLnBrk="1" hangingPunct="1">
              <a:lnSpc>
                <a:spcPct val="120000"/>
              </a:lnSpc>
            </a:pPr>
            <a:endParaRPr lang="zh-CN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73" name="标题 1" descr="蓝色面巾纸"/>
          <p:cNvSpPr>
            <a:spLocks noGrp="1"/>
          </p:cNvSpPr>
          <p:nvPr>
            <p:ph type="title" idx="4294967295"/>
          </p:nvPr>
        </p:nvSpPr>
        <p:spPr>
          <a:xfrm>
            <a:off x="539750" y="836613"/>
            <a:ext cx="8229600" cy="936625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 anchor="ctr"/>
          <a:lstStyle/>
          <a:p>
            <a:pPr algn="ctr" eaLnBrk="1" hangingPunct="1"/>
            <a:r>
              <a:rPr lang="zh-CN" altLang="en-US" sz="3200" smtClean="0">
                <a:ea typeface="黑体" pitchFamily="49" charset="-122"/>
              </a:rPr>
              <a:t>结论</a:t>
            </a:r>
            <a:br>
              <a:rPr lang="zh-CN" altLang="en-US" sz="3200" smtClean="0">
                <a:ea typeface="黑体" pitchFamily="49" charset="-122"/>
              </a:rPr>
            </a:br>
            <a:r>
              <a:rPr lang="zh-CN" altLang="en-US" sz="3200" smtClean="0">
                <a:ea typeface="黑体" pitchFamily="49" charset="-122"/>
              </a:rPr>
              <a:t>信息技术研究的内容</a:t>
            </a:r>
          </a:p>
        </p:txBody>
      </p:sp>
      <p:sp>
        <p:nvSpPr>
          <p:cNvPr id="1539074" name="AutoShape 4"/>
          <p:cNvSpPr>
            <a:spLocks noChangeArrowheads="1"/>
          </p:cNvSpPr>
          <p:nvPr/>
        </p:nvSpPr>
        <p:spPr bwMode="auto">
          <a:xfrm>
            <a:off x="1763713" y="1844675"/>
            <a:ext cx="5688012" cy="28082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75" name="WordArt 5"/>
          <p:cNvSpPr>
            <a:spLocks noChangeArrowheads="1" noChangeShapeType="1" noTextEdit="1"/>
          </p:cNvSpPr>
          <p:nvPr/>
        </p:nvSpPr>
        <p:spPr bwMode="auto">
          <a:xfrm rot="-2148483">
            <a:off x="2268538" y="2565400"/>
            <a:ext cx="1219200" cy="314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信息获取</a:t>
            </a:r>
          </a:p>
        </p:txBody>
      </p:sp>
      <p:sp>
        <p:nvSpPr>
          <p:cNvPr id="1539076" name="WordArt 9"/>
          <p:cNvSpPr>
            <a:spLocks noChangeArrowheads="1" noChangeShapeType="1" noTextEdit="1"/>
          </p:cNvSpPr>
          <p:nvPr/>
        </p:nvSpPr>
        <p:spPr bwMode="auto">
          <a:xfrm>
            <a:off x="4067175" y="2132013"/>
            <a:ext cx="1219200" cy="314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信息传输</a:t>
            </a:r>
          </a:p>
        </p:txBody>
      </p:sp>
      <p:sp>
        <p:nvSpPr>
          <p:cNvPr id="1539077" name="WordArt 10"/>
          <p:cNvSpPr>
            <a:spLocks noChangeArrowheads="1" noChangeShapeType="1" noTextEdit="1"/>
          </p:cNvSpPr>
          <p:nvPr/>
        </p:nvSpPr>
        <p:spPr bwMode="auto">
          <a:xfrm rot="4195082">
            <a:off x="6062663" y="2873375"/>
            <a:ext cx="1219200" cy="314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信息存储</a:t>
            </a:r>
          </a:p>
        </p:txBody>
      </p:sp>
      <p:sp>
        <p:nvSpPr>
          <p:cNvPr id="1539078" name="WordArt 12"/>
          <p:cNvSpPr>
            <a:spLocks noChangeArrowheads="1" noChangeShapeType="1" noTextEdit="1"/>
          </p:cNvSpPr>
          <p:nvPr/>
        </p:nvSpPr>
        <p:spPr bwMode="auto">
          <a:xfrm rot="-863616">
            <a:off x="4930775" y="4076700"/>
            <a:ext cx="1219200" cy="36671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信息处理</a:t>
            </a:r>
          </a:p>
        </p:txBody>
      </p:sp>
      <p:sp>
        <p:nvSpPr>
          <p:cNvPr id="1539079" name="AutoShape 14"/>
          <p:cNvSpPr>
            <a:spLocks noChangeArrowheads="1"/>
          </p:cNvSpPr>
          <p:nvPr/>
        </p:nvSpPr>
        <p:spPr bwMode="auto">
          <a:xfrm rot="-1192762">
            <a:off x="3419475" y="2132013"/>
            <a:ext cx="504825" cy="288925"/>
          </a:xfrm>
          <a:prstGeom prst="notchedRightArrow">
            <a:avLst>
              <a:gd name="adj1" fmla="val 50000"/>
              <a:gd name="adj2" fmla="val 43681"/>
            </a:avLst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80" name="AutoShape 15"/>
          <p:cNvSpPr>
            <a:spLocks noChangeArrowheads="1"/>
          </p:cNvSpPr>
          <p:nvPr/>
        </p:nvSpPr>
        <p:spPr bwMode="auto">
          <a:xfrm rot="1587171">
            <a:off x="5430838" y="2143125"/>
            <a:ext cx="863600" cy="360363"/>
          </a:xfrm>
          <a:prstGeom prst="notchedRightArrow">
            <a:avLst>
              <a:gd name="adj1" fmla="val 50000"/>
              <a:gd name="adj2" fmla="val 59912"/>
            </a:avLst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81" name="AutoShape 16"/>
          <p:cNvSpPr>
            <a:spLocks noChangeArrowheads="1"/>
          </p:cNvSpPr>
          <p:nvPr/>
        </p:nvSpPr>
        <p:spPr bwMode="auto">
          <a:xfrm rot="8093268">
            <a:off x="6119813" y="3679825"/>
            <a:ext cx="719137" cy="360363"/>
          </a:xfrm>
          <a:prstGeom prst="notchedRightArrow">
            <a:avLst>
              <a:gd name="adj1" fmla="val 50000"/>
              <a:gd name="adj2" fmla="val 49890"/>
            </a:avLst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82" name="AutoShape 17"/>
          <p:cNvSpPr>
            <a:spLocks noChangeArrowheads="1"/>
          </p:cNvSpPr>
          <p:nvPr/>
        </p:nvSpPr>
        <p:spPr bwMode="auto">
          <a:xfrm rot="-10477428">
            <a:off x="4211638" y="4140200"/>
            <a:ext cx="649287" cy="288925"/>
          </a:xfrm>
          <a:prstGeom prst="notchedRightArrow">
            <a:avLst>
              <a:gd name="adj1" fmla="val 50000"/>
              <a:gd name="adj2" fmla="val 56181"/>
            </a:avLst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83" name="AutoShape 18"/>
          <p:cNvSpPr>
            <a:spLocks noChangeArrowheads="1"/>
          </p:cNvSpPr>
          <p:nvPr/>
        </p:nvSpPr>
        <p:spPr bwMode="auto">
          <a:xfrm rot="-5032561">
            <a:off x="1943100" y="3176588"/>
            <a:ext cx="504825" cy="288925"/>
          </a:xfrm>
          <a:prstGeom prst="notchedRightArrow">
            <a:avLst>
              <a:gd name="adj1" fmla="val 50000"/>
              <a:gd name="adj2" fmla="val 43681"/>
            </a:avLst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84" name="WordArt 19"/>
          <p:cNvSpPr>
            <a:spLocks noChangeArrowheads="1" noChangeShapeType="1" noTextEdit="1"/>
          </p:cNvSpPr>
          <p:nvPr/>
        </p:nvSpPr>
        <p:spPr bwMode="auto">
          <a:xfrm rot="1540609">
            <a:off x="2339975" y="3644900"/>
            <a:ext cx="1828800" cy="7334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信息随动执行</a:t>
            </a:r>
          </a:p>
          <a:p>
            <a:pPr algn="ctr"/>
            <a:r>
              <a:rPr lang="zh-CN" alt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和应用</a:t>
            </a:r>
          </a:p>
        </p:txBody>
      </p:sp>
      <p:sp>
        <p:nvSpPr>
          <p:cNvPr id="1539085" name="Rectangle 20"/>
          <p:cNvSpPr>
            <a:spLocks noChangeArrowheads="1"/>
          </p:cNvSpPr>
          <p:nvPr/>
        </p:nvSpPr>
        <p:spPr bwMode="auto">
          <a:xfrm>
            <a:off x="611188" y="4941888"/>
            <a:ext cx="8172450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600"/>
              <a:t>关键技术：微（纳）电子</a:t>
            </a:r>
            <a:r>
              <a:rPr lang="en-US" altLang="zh-CN" sz="2600"/>
              <a:t>/</a:t>
            </a:r>
            <a:r>
              <a:rPr lang="zh-CN" altLang="en-US" sz="2600"/>
              <a:t>光电子、软件、计算机和通信</a:t>
            </a:r>
          </a:p>
        </p:txBody>
      </p:sp>
      <p:sp>
        <p:nvSpPr>
          <p:cNvPr id="1539086" name="AutoShape 22"/>
          <p:cNvSpPr>
            <a:spLocks noChangeArrowheads="1"/>
          </p:cNvSpPr>
          <p:nvPr/>
        </p:nvSpPr>
        <p:spPr bwMode="auto">
          <a:xfrm>
            <a:off x="5508625" y="4652963"/>
            <a:ext cx="431800" cy="28892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539087" name="AutoShape 23"/>
          <p:cNvSpPr>
            <a:spLocks noChangeArrowheads="1"/>
          </p:cNvSpPr>
          <p:nvPr/>
        </p:nvSpPr>
        <p:spPr bwMode="auto">
          <a:xfrm>
            <a:off x="3276600" y="4652963"/>
            <a:ext cx="431800" cy="28892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539088" name="AutoShape 24"/>
          <p:cNvSpPr>
            <a:spLocks noChangeArrowheads="1"/>
          </p:cNvSpPr>
          <p:nvPr/>
        </p:nvSpPr>
        <p:spPr bwMode="auto">
          <a:xfrm>
            <a:off x="5508625" y="4652963"/>
            <a:ext cx="431800" cy="28892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1539089" name="Rectangle 25"/>
          <p:cNvSpPr>
            <a:spLocks noChangeArrowheads="1"/>
          </p:cNvSpPr>
          <p:nvPr/>
        </p:nvSpPr>
        <p:spPr bwMode="auto">
          <a:xfrm>
            <a:off x="611188" y="5734050"/>
            <a:ext cx="8172450" cy="649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600"/>
              <a:t>       基础：软件、微（纳）电子与光电子</a:t>
            </a:r>
          </a:p>
        </p:txBody>
      </p:sp>
      <p:sp>
        <p:nvSpPr>
          <p:cNvPr id="1539090" name="Rectangle 26"/>
          <p:cNvSpPr>
            <a:spLocks noChangeArrowheads="1"/>
          </p:cNvSpPr>
          <p:nvPr/>
        </p:nvSpPr>
        <p:spPr bwMode="auto">
          <a:xfrm>
            <a:off x="539750" y="2133600"/>
            <a:ext cx="720725" cy="2303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/>
              <a:t>信</a:t>
            </a:r>
          </a:p>
          <a:p>
            <a:pPr algn="ctr"/>
            <a:r>
              <a:rPr lang="zh-CN" altLang="en-US"/>
              <a:t>息</a:t>
            </a:r>
          </a:p>
          <a:p>
            <a:pPr algn="ctr"/>
            <a:r>
              <a:rPr lang="zh-CN" altLang="en-US"/>
              <a:t>安</a:t>
            </a:r>
          </a:p>
          <a:p>
            <a:pPr algn="ctr"/>
            <a:r>
              <a:rPr lang="zh-CN" altLang="en-US"/>
              <a:t>全</a:t>
            </a:r>
          </a:p>
        </p:txBody>
      </p:sp>
      <p:sp>
        <p:nvSpPr>
          <p:cNvPr id="1539091" name="Rectangle 27"/>
          <p:cNvSpPr>
            <a:spLocks noChangeArrowheads="1"/>
          </p:cNvSpPr>
          <p:nvPr/>
        </p:nvSpPr>
        <p:spPr bwMode="auto">
          <a:xfrm>
            <a:off x="8027988" y="2060575"/>
            <a:ext cx="720725" cy="2303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/>
              <a:t>信</a:t>
            </a:r>
          </a:p>
          <a:p>
            <a:pPr algn="ctr"/>
            <a:r>
              <a:rPr lang="zh-CN" altLang="en-US"/>
              <a:t>息</a:t>
            </a:r>
          </a:p>
          <a:p>
            <a:pPr algn="ctr"/>
            <a:r>
              <a:rPr lang="zh-CN" altLang="en-US"/>
              <a:t>管</a:t>
            </a:r>
          </a:p>
          <a:p>
            <a:pPr algn="ctr"/>
            <a:r>
              <a:rPr lang="zh-CN" altLang="en-US"/>
              <a:t>理</a:t>
            </a:r>
          </a:p>
        </p:txBody>
      </p:sp>
      <p:sp>
        <p:nvSpPr>
          <p:cNvPr id="1539092" name="AutoShape 28"/>
          <p:cNvSpPr>
            <a:spLocks noChangeArrowheads="1"/>
          </p:cNvSpPr>
          <p:nvPr/>
        </p:nvSpPr>
        <p:spPr bwMode="auto">
          <a:xfrm>
            <a:off x="1258888" y="3068638"/>
            <a:ext cx="431800" cy="504825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9093" name="AutoShape 29"/>
          <p:cNvSpPr>
            <a:spLocks noChangeArrowheads="1"/>
          </p:cNvSpPr>
          <p:nvPr/>
        </p:nvSpPr>
        <p:spPr bwMode="auto">
          <a:xfrm flipH="1">
            <a:off x="7524750" y="2997200"/>
            <a:ext cx="431800" cy="504825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5904656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、如何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避免信息技术消极影响的危害？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）培养</a:t>
            </a:r>
            <a:r>
              <a:rPr lang="zh-CN" altLang="en-US" sz="2800" dirty="0"/>
              <a:t>良好的信息意识，学会辨别有用信息、无用信息和有害信息，提高对负面信息的鉴别能力和自我防护</a:t>
            </a:r>
            <a:r>
              <a:rPr lang="zh-CN" altLang="en-US" sz="2800" dirty="0" smtClean="0"/>
              <a:t>意识；</a:t>
            </a:r>
            <a:endParaRPr lang="en-US" altLang="zh-CN" sz="2800" dirty="0" smtClean="0"/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2</a:t>
            </a:r>
            <a:r>
              <a:rPr lang="zh-CN" altLang="en-US" sz="2800" dirty="0"/>
              <a:t>）养成健康使用信息技术的习惯。长期使用信息技术，特别是使用计算机的时候，要保持正确的操作姿势，注意用眼卫生和劳逸结合，坚持锻炼身体，以免损害健康。不沉迷于网络游戏，或因此影响学习。 </a:t>
            </a:r>
            <a:endParaRPr lang="en-US" altLang="zh-CN" sz="2800" dirty="0" smtClean="0"/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3</a:t>
            </a:r>
            <a:r>
              <a:rPr lang="zh-CN" altLang="en-US" sz="2800" dirty="0"/>
              <a:t>）遵守信息法规，培养良好的信息情感和信息道德，不制造、不散布无用、有害、虚假的信息，不剽窃他人作品，不使用盗版软件，自觉抵制损害信息安全的</a:t>
            </a:r>
            <a:r>
              <a:rPr lang="zh-CN" altLang="en-US" sz="2800" dirty="0" smtClean="0"/>
              <a:t>行为。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225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336412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信息在社会生产中的作用：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28936" y="2492896"/>
            <a:ext cx="6768752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    信息、物质、能量构成了人类社会资源的三大支柱。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16033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一、信息的内涵与特征</a:t>
            </a:r>
            <a:endParaRPr lang="zh-CN" alt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2564904"/>
            <a:ext cx="583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理解信息的内涵、特征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能区别信息与信息的载体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143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76" name="Text Box 16"/>
          <p:cNvSpPr txBox="1">
            <a:spLocks noChangeArrowheads="1"/>
          </p:cNvSpPr>
          <p:nvPr/>
        </p:nvSpPr>
        <p:spPr bwMode="auto">
          <a:xfrm>
            <a:off x="611188" y="3573463"/>
            <a:ext cx="7921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结论</a:t>
            </a:r>
            <a:r>
              <a:rPr lang="en-US" altLang="zh-CN" sz="2800" b="1"/>
              <a:t>1</a:t>
            </a:r>
            <a:r>
              <a:rPr lang="zh-CN" altLang="en-US" sz="2800" b="1"/>
              <a:t>：</a:t>
            </a:r>
          </a:p>
          <a:p>
            <a:r>
              <a:rPr lang="zh-CN" altLang="en-US" sz="2800" b="1"/>
              <a:t>    信息源自任何事物，任何事物都产生着信息。</a:t>
            </a:r>
          </a:p>
        </p:txBody>
      </p:sp>
      <p:sp>
        <p:nvSpPr>
          <p:cNvPr id="1499138" name="Text Box 18"/>
          <p:cNvSpPr txBox="1">
            <a:spLocks noChangeArrowheads="1"/>
          </p:cNvSpPr>
          <p:nvPr/>
        </p:nvSpPr>
        <p:spPr bwMode="auto">
          <a:xfrm>
            <a:off x="684213" y="1125538"/>
            <a:ext cx="7200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例</a:t>
            </a:r>
            <a:r>
              <a:rPr lang="en-US" altLang="zh-CN"/>
              <a:t>1</a:t>
            </a:r>
            <a:r>
              <a:rPr lang="zh-CN" altLang="en-US"/>
              <a:t>：报纸、广播、网络中的信息</a:t>
            </a:r>
          </a:p>
        </p:txBody>
      </p:sp>
      <p:sp>
        <p:nvSpPr>
          <p:cNvPr id="1499139" name="Text Box 19"/>
          <p:cNvSpPr txBox="1">
            <a:spLocks noChangeArrowheads="1"/>
          </p:cNvSpPr>
          <p:nvPr/>
        </p:nvSpPr>
        <p:spPr bwMode="auto">
          <a:xfrm>
            <a:off x="684213" y="1989138"/>
            <a:ext cx="7200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例</a:t>
            </a:r>
            <a:r>
              <a:rPr lang="en-US" altLang="zh-CN"/>
              <a:t>2</a:t>
            </a:r>
            <a:r>
              <a:rPr lang="zh-CN" altLang="en-US"/>
              <a:t>：黑板、墙、课堂、铃声</a:t>
            </a:r>
            <a:r>
              <a:rPr lang="en-US" altLang="zh-CN"/>
              <a:t>……</a:t>
            </a:r>
          </a:p>
        </p:txBody>
      </p:sp>
      <p:sp>
        <p:nvSpPr>
          <p:cNvPr id="220180" name="Text Box 20"/>
          <p:cNvSpPr txBox="1">
            <a:spLocks noChangeArrowheads="1"/>
          </p:cNvSpPr>
          <p:nvPr/>
        </p:nvSpPr>
        <p:spPr bwMode="auto">
          <a:xfrm>
            <a:off x="1095375" y="4937125"/>
            <a:ext cx="5276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2E9A08"/>
                </a:solidFill>
              </a:rPr>
              <a:t>问：信息是事物的什么？</a:t>
            </a:r>
          </a:p>
        </p:txBody>
      </p:sp>
    </p:spTree>
    <p:extLst>
      <p:ext uri="{BB962C8B-B14F-4D97-AF65-F5344CB8AC3E}">
        <p14:creationId xmlns:p14="http://schemas.microsoft.com/office/powerpoint/2010/main" val="30381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6" grpId="0"/>
      <p:bldP spid="2201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2" descr="33_201103051247521AH5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765175"/>
            <a:ext cx="24765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3235" name="Picture 3" descr="33_201103051247522naJ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1412875"/>
            <a:ext cx="4667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3236" name="Picture 4" descr="33_2011030512475235Jl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275" y="2420938"/>
            <a:ext cx="46672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7" name="Text Box 5"/>
          <p:cNvSpPr txBox="1">
            <a:spLocks noChangeArrowheads="1"/>
          </p:cNvSpPr>
          <p:nvPr/>
        </p:nvSpPr>
        <p:spPr bwMode="auto">
          <a:xfrm>
            <a:off x="611188" y="4643438"/>
            <a:ext cx="7921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结论</a:t>
            </a:r>
            <a:r>
              <a:rPr lang="en-US" altLang="zh-CN" sz="2800" b="1"/>
              <a:t>2</a:t>
            </a:r>
            <a:r>
              <a:rPr lang="zh-CN" altLang="en-US" sz="2800" b="1"/>
              <a:t>：</a:t>
            </a:r>
          </a:p>
          <a:p>
            <a:r>
              <a:rPr lang="zh-CN" altLang="en-US" sz="2800" b="1"/>
              <a:t>    信息是事物某一状态的显示。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ext Box 2"/>
          <p:cNvSpPr txBox="1">
            <a:spLocks noChangeArrowheads="1"/>
          </p:cNvSpPr>
          <p:nvPr/>
        </p:nvSpPr>
        <p:spPr bwMode="auto">
          <a:xfrm>
            <a:off x="539750" y="19891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论点</a:t>
            </a:r>
            <a:r>
              <a:rPr lang="en-US" altLang="zh-CN" sz="2800" b="1"/>
              <a:t>2</a:t>
            </a:r>
            <a:r>
              <a:rPr lang="zh-CN" altLang="en-US" sz="2800" b="1"/>
              <a:t>：信息是信息，</a:t>
            </a:r>
            <a:r>
              <a:rPr lang="zh-CN" altLang="en-US" sz="2800" b="1">
                <a:solidFill>
                  <a:srgbClr val="FF0000"/>
                </a:solidFill>
              </a:rPr>
              <a:t>不是物质</a:t>
            </a:r>
            <a:r>
              <a:rPr lang="zh-CN" altLang="en-US" sz="2800" b="1"/>
              <a:t>，</a:t>
            </a:r>
            <a:r>
              <a:rPr lang="zh-CN" altLang="en-US" sz="2800" b="1">
                <a:solidFill>
                  <a:srgbClr val="FF0000"/>
                </a:solidFill>
              </a:rPr>
              <a:t>也不是能量</a:t>
            </a:r>
            <a:r>
              <a:rPr lang="zh-CN" altLang="en-US" sz="2800" b="1"/>
              <a:t>。</a:t>
            </a:r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539750" y="3284538"/>
            <a:ext cx="7921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论点</a:t>
            </a:r>
            <a:r>
              <a:rPr lang="en-US" altLang="zh-CN" sz="2800" b="1"/>
              <a:t>3</a:t>
            </a:r>
            <a:r>
              <a:rPr lang="zh-CN" altLang="en-US" sz="2800" b="1"/>
              <a:t>：信息即为消息，用于</a:t>
            </a:r>
            <a:r>
              <a:rPr lang="zh-CN" altLang="en-US" sz="2800" b="1">
                <a:solidFill>
                  <a:schemeClr val="accent2"/>
                </a:solidFill>
              </a:rPr>
              <a:t>消除</a:t>
            </a:r>
            <a:r>
              <a:rPr lang="zh-CN" altLang="en-US" sz="2800" b="1"/>
              <a:t>人们认识上</a:t>
            </a:r>
            <a:r>
              <a:rPr lang="zh-CN" altLang="en-US" sz="2800" b="1">
                <a:solidFill>
                  <a:schemeClr val="accent2"/>
                </a:solidFill>
              </a:rPr>
              <a:t>不确定的东西</a:t>
            </a:r>
            <a:r>
              <a:rPr lang="zh-CN" altLang="en-US" sz="2800" b="1"/>
              <a:t>。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539750" y="1268413"/>
            <a:ext cx="8208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论点</a:t>
            </a:r>
            <a:r>
              <a:rPr lang="en-US" altLang="zh-CN" sz="2800" b="1"/>
              <a:t>1</a:t>
            </a:r>
            <a:r>
              <a:rPr lang="zh-CN" altLang="en-US" sz="2800" b="1"/>
              <a:t>：信息是反映相关事物或现象所包含的内容</a:t>
            </a: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3635375" y="2568575"/>
            <a:ext cx="5173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—— </a:t>
            </a:r>
            <a:r>
              <a:rPr lang="zh-CN" altLang="en-US"/>
              <a:t>维纳（控制论创始人）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3635375" y="4073525"/>
            <a:ext cx="5173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—— </a:t>
            </a:r>
            <a:r>
              <a:rPr lang="zh-CN" altLang="en-US"/>
              <a:t>香农（信息论创始人）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/>
      <p:bldP spid="222211" grpId="0"/>
      <p:bldP spid="222212" grpId="0"/>
      <p:bldP spid="159750" grpId="0"/>
      <p:bldP spid="1597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210" name="Text Box 7"/>
          <p:cNvSpPr txBox="1">
            <a:spLocks noChangeArrowheads="1"/>
          </p:cNvSpPr>
          <p:nvPr/>
        </p:nvSpPr>
        <p:spPr bwMode="auto">
          <a:xfrm>
            <a:off x="539750" y="908050"/>
            <a:ext cx="8156575" cy="64135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600" b="1"/>
              <a:t>关于信息的理解可归纳为</a:t>
            </a:r>
          </a:p>
        </p:txBody>
      </p:sp>
      <p:pic>
        <p:nvPicPr>
          <p:cNvPr id="206860" name="Picture 12" descr="48101258770099406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825" y="3811588"/>
            <a:ext cx="2354263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61" name="Picture 13" descr="082132316002249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450" y="4003675"/>
            <a:ext cx="3095625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内容占位符 2"/>
          <p:cNvSpPr>
            <a:spLocks/>
          </p:cNvSpPr>
          <p:nvPr/>
        </p:nvSpPr>
        <p:spPr bwMode="auto">
          <a:xfrm>
            <a:off x="214313" y="1628775"/>
            <a:ext cx="8472487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zh-CN" altLang="en-US" sz="3000"/>
              <a:t>信息是客观存在的，</a:t>
            </a:r>
            <a:r>
              <a:rPr lang="zh-CN" altLang="en-US" sz="3000" b="1"/>
              <a:t>反映相关事物、现象、消息、情报、数据等所包含的内容。</a:t>
            </a:r>
            <a:r>
              <a:rPr lang="zh-CN" altLang="en-US" sz="3000"/>
              <a:t> </a:t>
            </a:r>
            <a:endParaRPr lang="en-US" altLang="zh-CN" sz="3000"/>
          </a:p>
          <a:p>
            <a:pPr marL="669925" lvl="1" indent="-3254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zh-CN" altLang="en-US" sz="3000" b="1"/>
              <a:t>信息</a:t>
            </a:r>
            <a:r>
              <a:rPr lang="zh-CN" altLang="en-US" sz="3000"/>
              <a:t>是主体</a:t>
            </a:r>
            <a:r>
              <a:rPr lang="zh-CN" altLang="en-US" sz="3000" b="1">
                <a:solidFill>
                  <a:srgbClr val="2E9A08"/>
                </a:solidFill>
              </a:rPr>
              <a:t>所感知</a:t>
            </a:r>
            <a:r>
              <a:rPr lang="zh-CN" altLang="en-US" sz="3000"/>
              <a:t>或</a:t>
            </a:r>
            <a:r>
              <a:rPr lang="zh-CN" altLang="en-US" sz="3000" b="1">
                <a:solidFill>
                  <a:srgbClr val="2E9A08"/>
                </a:solidFill>
              </a:rPr>
              <a:t>表述的</a:t>
            </a:r>
            <a:r>
              <a:rPr lang="zh-CN" altLang="en-US" sz="3000"/>
              <a:t>事物存在的方式和运动状态。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258" name="Rectangle 3" descr="蓝色面巾纸"/>
          <p:cNvSpPr>
            <a:spLocks noChangeArrowheads="1"/>
          </p:cNvSpPr>
          <p:nvPr/>
        </p:nvSpPr>
        <p:spPr bwMode="auto">
          <a:xfrm>
            <a:off x="611188" y="908050"/>
            <a:ext cx="3384550" cy="563563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lIns="31740" tIns="38088" rIns="12696" bIns="38088" anchor="ctr">
            <a:spAutoFit/>
          </a:bodyPr>
          <a:lstStyle/>
          <a:p>
            <a:r>
              <a:rPr lang="zh-CN" altLang="en-US" b="1"/>
              <a:t>信息的特征分析</a:t>
            </a:r>
          </a:p>
        </p:txBody>
      </p:sp>
      <p:sp>
        <p:nvSpPr>
          <p:cNvPr id="1504259" name="Text Box 6"/>
          <p:cNvSpPr txBox="1">
            <a:spLocks noChangeArrowheads="1"/>
          </p:cNvSpPr>
          <p:nvPr/>
        </p:nvSpPr>
        <p:spPr bwMode="auto">
          <a:xfrm>
            <a:off x="1116013" y="1941513"/>
            <a:ext cx="5688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信息可以独立存在么？</a:t>
            </a:r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1116013" y="2849563"/>
            <a:ext cx="5688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信息还有哪些特点？尝试举例</a:t>
            </a:r>
          </a:p>
        </p:txBody>
      </p:sp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5435600" y="1916113"/>
            <a:ext cx="2447925" cy="588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载体依附性</a:t>
            </a:r>
          </a:p>
        </p:txBody>
      </p:sp>
      <p:sp>
        <p:nvSpPr>
          <p:cNvPr id="218122" name="Text Box 10"/>
          <p:cNvSpPr txBox="1">
            <a:spLocks noChangeArrowheads="1"/>
          </p:cNvSpPr>
          <p:nvPr/>
        </p:nvSpPr>
        <p:spPr bwMode="auto">
          <a:xfrm>
            <a:off x="1403350" y="3860800"/>
            <a:ext cx="1440458" cy="588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可识别</a:t>
            </a:r>
            <a:endParaRPr lang="zh-CN" altLang="en-US" dirty="0"/>
          </a:p>
        </p:txBody>
      </p:sp>
      <p:sp>
        <p:nvSpPr>
          <p:cNvPr id="218123" name="Text Box 11"/>
          <p:cNvSpPr txBox="1">
            <a:spLocks noChangeArrowheads="1"/>
          </p:cNvSpPr>
          <p:nvPr/>
        </p:nvSpPr>
        <p:spPr bwMode="auto">
          <a:xfrm>
            <a:off x="3275968" y="3860800"/>
            <a:ext cx="1439540" cy="588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可传递</a:t>
            </a:r>
            <a:endParaRPr lang="zh-CN" altLang="en-US" dirty="0"/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4996284" y="3860800"/>
            <a:ext cx="1519932" cy="5847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可存储</a:t>
            </a:r>
            <a:endParaRPr lang="zh-CN" altLang="en-US" dirty="0"/>
          </a:p>
        </p:txBody>
      </p:sp>
      <p:sp>
        <p:nvSpPr>
          <p:cNvPr id="218125" name="Text Box 13"/>
          <p:cNvSpPr txBox="1">
            <a:spLocks noChangeArrowheads="1"/>
          </p:cNvSpPr>
          <p:nvPr/>
        </p:nvSpPr>
        <p:spPr bwMode="auto">
          <a:xfrm>
            <a:off x="1403350" y="4868863"/>
            <a:ext cx="1440458" cy="588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可共享</a:t>
            </a:r>
            <a:endParaRPr lang="zh-CN" altLang="en-US" dirty="0"/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3275968" y="4868863"/>
            <a:ext cx="1439540" cy="5847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普遍性</a:t>
            </a:r>
            <a:endParaRPr lang="zh-CN" altLang="en-US" dirty="0"/>
          </a:p>
        </p:txBody>
      </p:sp>
      <p:sp>
        <p:nvSpPr>
          <p:cNvPr id="1504267" name="Text Box 15"/>
          <p:cNvSpPr txBox="1">
            <a:spLocks noChangeArrowheads="1"/>
          </p:cNvSpPr>
          <p:nvPr/>
        </p:nvSpPr>
        <p:spPr bwMode="auto">
          <a:xfrm>
            <a:off x="4996284" y="4868863"/>
            <a:ext cx="3248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dirty="0" smtClean="0"/>
              <a:t>时效性、</a:t>
            </a:r>
            <a:r>
              <a:rPr lang="en-US" altLang="zh-CN" dirty="0" smtClean="0"/>
              <a:t>……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0" grpId="0"/>
      <p:bldP spid="218121" grpId="0" animBg="1"/>
      <p:bldP spid="218122" grpId="0" animBg="1"/>
      <p:bldP spid="218123" grpId="0" animBg="1"/>
      <p:bldP spid="218124" grpId="0" animBg="1"/>
      <p:bldP spid="218125" grpId="0" animBg="1"/>
      <p:bldP spid="2181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401" name="标题 1"/>
          <p:cNvSpPr>
            <a:spLocks noGrp="1"/>
          </p:cNvSpPr>
          <p:nvPr>
            <p:ph type="title" idx="4294967295"/>
          </p:nvPr>
        </p:nvSpPr>
        <p:spPr>
          <a:xfrm>
            <a:off x="468313" y="836613"/>
            <a:ext cx="8229600" cy="792162"/>
          </a:xfrm>
        </p:spPr>
        <p:txBody>
          <a:bodyPr anchor="ctr"/>
          <a:lstStyle/>
          <a:p>
            <a:pPr eaLnBrk="1" hangingPunct="1"/>
            <a:r>
              <a:rPr lang="zh-CN" altLang="en-US" sz="3400" dirty="0" smtClean="0">
                <a:ea typeface="黑体" pitchFamily="49" charset="-122"/>
              </a:rPr>
              <a:t>二、信息技术概述</a:t>
            </a:r>
          </a:p>
        </p:txBody>
      </p:sp>
      <p:sp>
        <p:nvSpPr>
          <p:cNvPr id="334854" name="Text Box 6"/>
          <p:cNvSpPr txBox="1">
            <a:spLocks noChangeArrowheads="1"/>
          </p:cNvSpPr>
          <p:nvPr/>
        </p:nvSpPr>
        <p:spPr bwMode="auto">
          <a:xfrm>
            <a:off x="755576" y="2276872"/>
            <a:ext cx="7549480" cy="162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600" b="1" dirty="0" smtClean="0">
                <a:solidFill>
                  <a:srgbClr val="2E9A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掌握信息技术的概念、内容；</a:t>
            </a:r>
            <a:endParaRPr lang="en-US" altLang="zh-CN" sz="3600" b="1" dirty="0" smtClean="0">
              <a:solidFill>
                <a:srgbClr val="2E9A0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600" b="1" dirty="0" smtClean="0">
                <a:solidFill>
                  <a:srgbClr val="2E9A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了解日常生活中的信息技术应用</a:t>
            </a:r>
            <a:endParaRPr lang="zh-CN" altLang="en-US" sz="3600" b="1" dirty="0">
              <a:solidFill>
                <a:srgbClr val="2E9A0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401" grpId="0"/>
      <p:bldP spid="33485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PFS_CSTL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5282</TotalTime>
  <Words>637</Words>
  <Application>Microsoft Office PowerPoint</Application>
  <PresentationFormat>全屏显示(4:3)</PresentationFormat>
  <Paragraphs>71</Paragraphs>
  <Slides>13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4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Office 主题</vt:lpstr>
      <vt:lpstr>GPFS_CSTL</vt:lpstr>
      <vt:lpstr>默认设计模板</vt:lpstr>
      <vt:lpstr>Edge</vt:lpstr>
      <vt:lpstr>Image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二、信息技术概述</vt:lpstr>
      <vt:lpstr>PowerPoint 演示文稿</vt:lpstr>
      <vt:lpstr>2、信息技术包括的内容</vt:lpstr>
      <vt:lpstr>结论 信息技术研究的内容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think pad</dc:creator>
  <cp:lastModifiedBy>shsbnu</cp:lastModifiedBy>
  <cp:revision>477</cp:revision>
  <dcterms:modified xsi:type="dcterms:W3CDTF">2016-05-31T02:28:59Z</dcterms:modified>
</cp:coreProperties>
</file>