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05"/>
    <p:restoredTop sz="95840"/>
  </p:normalViewPr>
  <p:slideViewPr>
    <p:cSldViewPr snapToGrid="0" snapToObjects="1">
      <p:cViewPr>
        <p:scale>
          <a:sx n="101" d="100"/>
          <a:sy n="101" d="100"/>
        </p:scale>
        <p:origin x="760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8/16/21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8/16/21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8/16/21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8/16/21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8/16/21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8/16/21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8/16/21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8/16/21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8/16/21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8/16/21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.png"/><Relationship Id="rId3" Type="http://schemas.openxmlformats.org/officeDocument/2006/relationships/audio" Target="../media/media10.m4a"/><Relationship Id="rId7" Type="http://schemas.openxmlformats.org/officeDocument/2006/relationships/image" Target="../media/image4.png"/><Relationship Id="rId12" Type="http://schemas.openxmlformats.org/officeDocument/2006/relationships/image" Target="../media/image390.png"/><Relationship Id="rId2" Type="http://schemas.microsoft.com/office/2007/relationships/media" Target="../media/media10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46.png"/><Relationship Id="rId5" Type="http://schemas.openxmlformats.org/officeDocument/2006/relationships/image" Target="../media/image2.png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.png"/><Relationship Id="rId3" Type="http://schemas.openxmlformats.org/officeDocument/2006/relationships/audio" Target="../media/media11.m4a"/><Relationship Id="rId7" Type="http://schemas.openxmlformats.org/officeDocument/2006/relationships/image" Target="../media/image4.png"/><Relationship Id="rId12" Type="http://schemas.openxmlformats.org/officeDocument/2006/relationships/image" Target="../media/image430.png"/><Relationship Id="rId2" Type="http://schemas.microsoft.com/office/2007/relationships/media" Target="../media/media11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11" Type="http://schemas.openxmlformats.org/officeDocument/2006/relationships/image" Target="../media/image49.png"/><Relationship Id="rId5" Type="http://schemas.openxmlformats.org/officeDocument/2006/relationships/image" Target="../media/image2.png"/><Relationship Id="rId10" Type="http://schemas.openxmlformats.org/officeDocument/2006/relationships/image" Target="../media/image4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51.png"/><Relationship Id="rId3" Type="http://schemas.openxmlformats.org/officeDocument/2006/relationships/audio" Target="../media/media12.m4a"/><Relationship Id="rId7" Type="http://schemas.openxmlformats.org/officeDocument/2006/relationships/image" Target="../media/image4.png"/><Relationship Id="rId12" Type="http://schemas.openxmlformats.org/officeDocument/2006/relationships/image" Target="../media/image470.png"/><Relationship Id="rId2" Type="http://schemas.microsoft.com/office/2007/relationships/media" Target="../media/media12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11" Type="http://schemas.openxmlformats.org/officeDocument/2006/relationships/image" Target="../media/image460.png"/><Relationship Id="rId5" Type="http://schemas.openxmlformats.org/officeDocument/2006/relationships/image" Target="../media/image2.png"/><Relationship Id="rId15" Type="http://schemas.openxmlformats.org/officeDocument/2006/relationships/image" Target="../media/image6.png"/><Relationship Id="rId10" Type="http://schemas.openxmlformats.org/officeDocument/2006/relationships/image" Target="../media/image45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0.png"/><Relationship Id="rId1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png"/><Relationship Id="rId5" Type="http://schemas.openxmlformats.org/officeDocument/2006/relationships/image" Target="../media/image120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audio" Target="../media/media6.m4a"/><Relationship Id="rId16" Type="http://schemas.openxmlformats.org/officeDocument/2006/relationships/image" Target="../media/image31.png"/><Relationship Id="rId1" Type="http://schemas.microsoft.com/office/2007/relationships/media" Target="../media/media6.m4a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media7.m4a"/><Relationship Id="rId7" Type="http://schemas.openxmlformats.org/officeDocument/2006/relationships/image" Target="../media/image35.png"/><Relationship Id="rId2" Type="http://schemas.microsoft.com/office/2007/relationships/media" Target="../media/media7.m4a"/><Relationship Id="rId1" Type="http://schemas.openxmlformats.org/officeDocument/2006/relationships/tags" Target="../tags/tag1.xml"/><Relationship Id="rId6" Type="http://schemas.openxmlformats.org/officeDocument/2006/relationships/image" Target="../media/image34.png"/><Relationship Id="rId11" Type="http://schemas.openxmlformats.org/officeDocument/2006/relationships/image" Target="../media/image6.png"/><Relationship Id="rId5" Type="http://schemas.openxmlformats.org/officeDocument/2006/relationships/image" Target="../media/image33.png"/><Relationship Id="rId10" Type="http://schemas.openxmlformats.org/officeDocument/2006/relationships/image" Target="../media/image25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3.png"/><Relationship Id="rId5" Type="http://schemas.openxmlformats.org/officeDocument/2006/relationships/image" Target="../media/image340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DC55E9-B54D-684E-9A5F-E76D85662A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zh-CN" altLang="en-US" dirty="0"/>
              <a:t>第十二节</a:t>
            </a:r>
            <a:r>
              <a:rPr kumimoji="1" lang="en-US" altLang="zh-CN" dirty="0"/>
              <a:t>—</a:t>
            </a:r>
            <a:r>
              <a:rPr kumimoji="1" lang="zh-CN" altLang="en-US" dirty="0"/>
              <a:t>电化学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FEBF936-D238-8C42-9F00-CC19494216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72AA1E96-0285-004F-91AC-87FA5D0FF8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76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03"/>
    </mc:Choice>
    <mc:Fallback>
      <p:transition spd="slow" advTm="8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5F07375-F3E1-3946-9274-28113B527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9120" y="-2174236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1" lang="en-US" altLang="zh-CN" sz="3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Practice 1</a:t>
            </a:r>
          </a:p>
        </p:txBody>
      </p:sp>
      <p:sp>
        <p:nvSpPr>
          <p:cNvPr id="24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内容占位符 4" descr="图示&#10;&#10;描述已自动生成">
            <a:extLst>
              <a:ext uri="{FF2B5EF4-FFF2-40B4-BE49-F238E27FC236}">
                <a16:creationId xmlns:a16="http://schemas.microsoft.com/office/drawing/2014/main" id="{9A37B8E2-AFAB-704E-B21E-B7E9E8D2CB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1671440" y="0"/>
            <a:ext cx="4290733" cy="4589021"/>
          </a:xfrm>
          <a:prstGeom prst="rect">
            <a:avLst/>
          </a:prstGeom>
          <a:effectLst/>
        </p:spPr>
      </p:pic>
      <p:pic>
        <p:nvPicPr>
          <p:cNvPr id="7" name="图片 6" descr="文本, 信件&#10;&#10;描述已自动生成">
            <a:extLst>
              <a:ext uri="{FF2B5EF4-FFF2-40B4-BE49-F238E27FC236}">
                <a16:creationId xmlns:a16="http://schemas.microsoft.com/office/drawing/2014/main" id="{2F8747BB-F9CE-7E48-B1DE-08F4EBF5B7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2655" y="4818923"/>
            <a:ext cx="3688871" cy="1792722"/>
          </a:xfrm>
          <a:prstGeom prst="rect">
            <a:avLst/>
          </a:prstGeom>
        </p:spPr>
      </p:pic>
      <p:pic>
        <p:nvPicPr>
          <p:cNvPr id="9" name="图片 8" descr="文本&#10;&#10;低可信度描述已自动生成">
            <a:extLst>
              <a:ext uri="{FF2B5EF4-FFF2-40B4-BE49-F238E27FC236}">
                <a16:creationId xmlns:a16="http://schemas.microsoft.com/office/drawing/2014/main" id="{8FC92406-6DF6-0942-A55E-50F9453B11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48357" y="4872756"/>
            <a:ext cx="3227631" cy="13720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CE10D746-C6DA-B644-9FA0-64C590CC69CE}"/>
                  </a:ext>
                </a:extLst>
              </p:cNvPr>
              <p:cNvSpPr/>
              <p:nvPr/>
            </p:nvSpPr>
            <p:spPr>
              <a:xfrm>
                <a:off x="7999412" y="1674807"/>
                <a:ext cx="4005775" cy="4990671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zh-CN" altLang="en-US" dirty="0"/>
                  <a:t>还原电势高的半反应作为阴极反应，因此右边为阴极，左边为阳极。阳极反应就是锌变成锌离子的反应。两个半反应相加得到</a:t>
                </a:r>
                <a:r>
                  <a:rPr kumimoji="1" lang="en-US" altLang="zh-CN" dirty="0"/>
                  <a:t>d</a:t>
                </a:r>
                <a:r>
                  <a:rPr kumimoji="1" lang="zh-CN" altLang="en-US" dirty="0"/>
                  <a:t>选项；</a:t>
                </a:r>
                <a:r>
                  <a:rPr kumimoji="1" lang="en-US" altLang="zh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𝑐𝑒𝑙𝑙</m:t>
                        </m:r>
                      </m:sub>
                    </m:sSub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𝑐𝑎𝑡h𝑜𝑑𝑒</m:t>
                        </m:r>
                      </m:sub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bSup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𝑎𝑛𝑜𝑑𝑒</m:t>
                        </m:r>
                      </m:sub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bSup>
                  </m:oMath>
                </a14:m>
                <a:r>
                  <a:rPr kumimoji="1" lang="en-US" altLang="zh-CN" dirty="0"/>
                  <a:t>=0.8V-</a:t>
                </a:r>
                <a:r>
                  <a:rPr kumimoji="1" lang="zh-CN" altLang="en-US" dirty="0"/>
                  <a:t>（</a:t>
                </a:r>
                <a:r>
                  <a:rPr kumimoji="1" lang="en-US" altLang="zh-CN" dirty="0"/>
                  <a:t>-0.76V</a:t>
                </a:r>
                <a:r>
                  <a:rPr kumimoji="1" lang="zh-CN" altLang="en-US" dirty="0"/>
                  <a:t>）</a:t>
                </a:r>
                <a:r>
                  <a:rPr kumimoji="1" lang="en-US" altLang="zh-CN" dirty="0"/>
                  <a:t>=1.56V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CE10D746-C6DA-B644-9FA0-64C590CC69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9412" y="1674807"/>
                <a:ext cx="4005775" cy="499067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椭圆 12">
            <a:extLst>
              <a:ext uri="{FF2B5EF4-FFF2-40B4-BE49-F238E27FC236}">
                <a16:creationId xmlns:a16="http://schemas.microsoft.com/office/drawing/2014/main" id="{0EE0AEDE-4248-A94A-97E8-33269E5005B6}"/>
              </a:ext>
            </a:extLst>
          </p:cNvPr>
          <p:cNvSpPr/>
          <p:nvPr/>
        </p:nvSpPr>
        <p:spPr>
          <a:xfrm>
            <a:off x="401365" y="6251804"/>
            <a:ext cx="359841" cy="359841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9BDFA9E9-8E9E-194C-9EE2-31FBE4757724}"/>
              </a:ext>
            </a:extLst>
          </p:cNvPr>
          <p:cNvSpPr/>
          <p:nvPr/>
        </p:nvSpPr>
        <p:spPr>
          <a:xfrm>
            <a:off x="4348357" y="5684994"/>
            <a:ext cx="359841" cy="359841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41D7262F-25B5-AD40-ACBA-92EAF4DBBA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80051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00304"/>
    </mc:Choice>
    <mc:Fallback>
      <p:transition spd="slow" advTm="200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3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B4D7061-E8BA-2745-B337-635F08267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964" y="-2193032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1" lang="en-US" altLang="zh-CN" sz="3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Practice 2</a:t>
            </a:r>
          </a:p>
        </p:txBody>
      </p:sp>
      <p:sp>
        <p:nvSpPr>
          <p:cNvPr id="24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内容占位符 4" descr="图示, 示意图&#10;&#10;描述已自动生成">
            <a:extLst>
              <a:ext uri="{FF2B5EF4-FFF2-40B4-BE49-F238E27FC236}">
                <a16:creationId xmlns:a16="http://schemas.microsoft.com/office/drawing/2014/main" id="{85FDB668-5324-BA48-B37F-0749A16120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3556785" y="1385274"/>
            <a:ext cx="3873361" cy="3495709"/>
          </a:xfrm>
          <a:prstGeom prst="rect">
            <a:avLst/>
          </a:prstGeom>
          <a:effectLst/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65AE8CE-0C16-4248-8242-F0FC369FF3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0142" y="64824"/>
            <a:ext cx="4373980" cy="407611"/>
          </a:xfrm>
          <a:prstGeom prst="rect">
            <a:avLst/>
          </a:prstGeom>
        </p:spPr>
      </p:pic>
      <p:pic>
        <p:nvPicPr>
          <p:cNvPr id="13" name="图片 12" descr="表格&#10;&#10;描述已自动生成">
            <a:extLst>
              <a:ext uri="{FF2B5EF4-FFF2-40B4-BE49-F238E27FC236}">
                <a16:creationId xmlns:a16="http://schemas.microsoft.com/office/drawing/2014/main" id="{32A9776B-C4A9-2941-8505-B1179FEC5E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335" y="2226242"/>
            <a:ext cx="3365500" cy="11049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FE2D55A1-E128-204C-BEC7-5C4C228AA9FA}"/>
              </a:ext>
            </a:extLst>
          </p:cNvPr>
          <p:cNvSpPr txBox="1"/>
          <p:nvPr/>
        </p:nvSpPr>
        <p:spPr>
          <a:xfrm>
            <a:off x="821694" y="436513"/>
            <a:ext cx="58069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1400" dirty="0">
                <a:latin typeface="+mj-lt"/>
                <a:ea typeface="+mj-ea"/>
              </a:rPr>
              <a:t>A student studying the reaction represented above constructs a voltaic cell as shown in the diagram below. The cell contains an Au(s) electrode in a beaker containing 1.00 M Au(NO 3)3(</a:t>
            </a:r>
            <a:r>
              <a:rPr kumimoji="1" lang="en" altLang="zh-CN" sz="1400" dirty="0" err="1">
                <a:latin typeface="+mj-lt"/>
                <a:ea typeface="+mj-ea"/>
              </a:rPr>
              <a:t>aq</a:t>
            </a:r>
            <a:r>
              <a:rPr kumimoji="1" lang="en" altLang="zh-CN" sz="1400" dirty="0">
                <a:latin typeface="+mj-lt"/>
                <a:ea typeface="+mj-ea"/>
              </a:rPr>
              <a:t>) and a Pt(s) electrode in a beaker containing 1.00 M </a:t>
            </a:r>
            <a:r>
              <a:rPr kumimoji="1" lang="en" altLang="zh-CN" sz="1400" dirty="0" err="1">
                <a:latin typeface="+mj-lt"/>
                <a:ea typeface="+mj-ea"/>
              </a:rPr>
              <a:t>CuNO</a:t>
            </a:r>
            <a:r>
              <a:rPr kumimoji="1" lang="en" altLang="zh-CN" sz="1400" dirty="0">
                <a:latin typeface="+mj-lt"/>
                <a:ea typeface="+mj-ea"/>
              </a:rPr>
              <a:t> 3(</a:t>
            </a:r>
            <a:r>
              <a:rPr kumimoji="1" lang="en" altLang="zh-CN" sz="1400" dirty="0" err="1">
                <a:latin typeface="+mj-lt"/>
                <a:ea typeface="+mj-ea"/>
              </a:rPr>
              <a:t>aq</a:t>
            </a:r>
            <a:r>
              <a:rPr kumimoji="1" lang="en" altLang="zh-CN" sz="1400" dirty="0">
                <a:latin typeface="+mj-lt"/>
                <a:ea typeface="+mj-ea"/>
              </a:rPr>
              <a:t>) and 1.00 M Cu(NO 3)2(</a:t>
            </a:r>
            <a:r>
              <a:rPr kumimoji="1" lang="en" altLang="zh-CN" sz="1400" dirty="0" err="1">
                <a:latin typeface="+mj-lt"/>
                <a:ea typeface="+mj-ea"/>
              </a:rPr>
              <a:t>aq</a:t>
            </a:r>
            <a:r>
              <a:rPr kumimoji="1" lang="en" altLang="zh-CN" sz="1400" dirty="0">
                <a:latin typeface="+mj-lt"/>
                <a:ea typeface="+mj-ea"/>
              </a:rPr>
              <a:t>). </a:t>
            </a:r>
          </a:p>
          <a:p>
            <a:endParaRPr kumimoji="1" lang="zh-CN" altLang="en-US" sz="1400" dirty="0">
              <a:latin typeface="+mj-lt"/>
              <a:ea typeface="+mj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5F65AB8-D702-A045-A20A-AB47FF06583F}"/>
              </a:ext>
            </a:extLst>
          </p:cNvPr>
          <p:cNvSpPr txBox="1"/>
          <p:nvPr/>
        </p:nvSpPr>
        <p:spPr>
          <a:xfrm>
            <a:off x="532098" y="5666092"/>
            <a:ext cx="6453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dirty="0"/>
              <a:t>(b) Does the mass of the Pt(</a:t>
            </a:r>
            <a:r>
              <a:rPr lang="en" altLang="zh-CN" i="1" dirty="0"/>
              <a:t>s</a:t>
            </a:r>
            <a:r>
              <a:rPr lang="en" altLang="zh-CN" dirty="0"/>
              <a:t>) electrode increase, decrease, or remain the same as the cell operates? Justify your answer. </a:t>
            </a:r>
          </a:p>
          <a:p>
            <a:endParaRPr kumimoji="1"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4F9DDBE-81EC-A44E-9185-836C1C33CD97}"/>
              </a:ext>
            </a:extLst>
          </p:cNvPr>
          <p:cNvSpPr txBox="1"/>
          <p:nvPr/>
        </p:nvSpPr>
        <p:spPr>
          <a:xfrm>
            <a:off x="532098" y="4809451"/>
            <a:ext cx="6745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dirty="0"/>
              <a:t>(a) Calculate the value of the standard cell potential, </a:t>
            </a:r>
            <a:r>
              <a:rPr lang="en" altLang="zh-CN" i="1" dirty="0"/>
              <a:t>E</a:t>
            </a:r>
            <a:r>
              <a:rPr lang="en" altLang="zh-CN" dirty="0"/>
              <a:t>°. </a:t>
            </a:r>
          </a:p>
          <a:p>
            <a:endParaRPr kumimoji="1"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BF94827-1CF9-CC45-994A-7964C76B3EAE}"/>
              </a:ext>
            </a:extLst>
          </p:cNvPr>
          <p:cNvSpPr txBox="1"/>
          <p:nvPr/>
        </p:nvSpPr>
        <p:spPr>
          <a:xfrm>
            <a:off x="3175946" y="5191605"/>
            <a:ext cx="1074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solidFill>
                  <a:srgbClr val="FF0000"/>
                </a:solidFill>
              </a:rPr>
              <a:t>1.34V</a:t>
            </a:r>
            <a:endParaRPr kumimoji="1"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522C0B2-D0F4-2C42-8E9D-3F68B673802E}"/>
              </a:ext>
            </a:extLst>
          </p:cNvPr>
          <p:cNvSpPr txBox="1"/>
          <p:nvPr/>
        </p:nvSpPr>
        <p:spPr>
          <a:xfrm>
            <a:off x="3104083" y="6355209"/>
            <a:ext cx="2819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solidFill>
                  <a:srgbClr val="FF0000"/>
                </a:solidFill>
              </a:rPr>
              <a:t>Remain the same</a:t>
            </a:r>
            <a:endParaRPr kumimoji="1" lang="zh-CN" altLang="en-US" sz="2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F42C558D-27B7-0749-81B5-8A7F06285A25}"/>
                  </a:ext>
                </a:extLst>
              </p:cNvPr>
              <p:cNvSpPr/>
              <p:nvPr/>
            </p:nvSpPr>
            <p:spPr>
              <a:xfrm>
                <a:off x="7865964" y="1141407"/>
                <a:ext cx="4326036" cy="5725014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dirty="0"/>
                  <a:t>(a).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𝑐𝑒𝑙𝑙</m:t>
                        </m:r>
                      </m:sub>
                    </m:sSub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𝑐𝑎𝑡h𝑜𝑑𝑒</m:t>
                        </m:r>
                      </m:sub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bSup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𝑎𝑛𝑜𝑑𝑒</m:t>
                        </m:r>
                      </m:sub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bSup>
                  </m:oMath>
                </a14:m>
                <a:r>
                  <a:rPr kumimoji="1" lang="en-US" altLang="zh-CN" dirty="0"/>
                  <a:t>=1.5V-0.16V=1.34V</a:t>
                </a:r>
              </a:p>
              <a:p>
                <a:pPr algn="ctr"/>
                <a:r>
                  <a:rPr kumimoji="1" lang="en-US" altLang="zh-CN" dirty="0"/>
                  <a:t>(b). </a:t>
                </a:r>
                <a:r>
                  <a:rPr kumimoji="1" lang="zh-CN" altLang="en-US" dirty="0"/>
                  <a:t>因为铂电极没有参与反应，所以不会减少。也没有铜金属镀在电极上，所以质量保持不变</a:t>
                </a:r>
              </a:p>
            </p:txBody>
          </p:sp>
        </mc:Choice>
        <mc:Fallback xmlns="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F42C558D-27B7-0749-81B5-8A7F06285A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5964" y="1141407"/>
                <a:ext cx="4326036" cy="5725014"/>
              </a:xfrm>
              <a:prstGeom prst="rect">
                <a:avLst/>
              </a:prstGeom>
              <a:blipFill>
                <a:blip r:embed="rId12"/>
                <a:stretch>
                  <a:fillRect l="-583" r="-5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D526CA67-45D4-4048-9947-293F3530FE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9197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56932"/>
    </mc:Choice>
    <mc:Fallback>
      <p:transition spd="slow" advTm="256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/>
      <p:bldP spid="23" grpId="0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内容占位符 4" descr="图示, 示意图&#10;&#10;描述已自动生成">
            <a:extLst>
              <a:ext uri="{FF2B5EF4-FFF2-40B4-BE49-F238E27FC236}">
                <a16:creationId xmlns:a16="http://schemas.microsoft.com/office/drawing/2014/main" id="{CFF1B3D9-4F63-AC43-B1CA-322C7D2767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173760" y="417643"/>
            <a:ext cx="5834137" cy="4113065"/>
          </a:xfrm>
          <a:prstGeom prst="rect">
            <a:avLst/>
          </a:prstGeom>
          <a:effectLst/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B4653968-A266-2D4D-9E15-30BF06189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6440" y="-2174236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1" lang="en-US" altLang="zh-CN" sz="3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Continued...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187020C-BAB4-DE4C-83E7-361D92E187C9}"/>
              </a:ext>
            </a:extLst>
          </p:cNvPr>
          <p:cNvSpPr txBox="1"/>
          <p:nvPr/>
        </p:nvSpPr>
        <p:spPr>
          <a:xfrm>
            <a:off x="69015" y="4431675"/>
            <a:ext cx="7740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1600" dirty="0"/>
              <a:t>(c) Assuming that the representation in box A is accurate, explain what is wrong with the stoichiometry represented in box B. </a:t>
            </a:r>
          </a:p>
          <a:p>
            <a:endParaRPr kumimoji="1" lang="zh-CN" altLang="en-US" sz="16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8F0D25D-1992-F642-A2C8-0F6F03D917C9}"/>
              </a:ext>
            </a:extLst>
          </p:cNvPr>
          <p:cNvSpPr txBox="1"/>
          <p:nvPr/>
        </p:nvSpPr>
        <p:spPr>
          <a:xfrm>
            <a:off x="45641" y="5005217"/>
            <a:ext cx="78099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1600" dirty="0"/>
              <a:t>(d) After the cell has operated for 30.0 minutes, 0.185 g of Au(</a:t>
            </a:r>
            <a:r>
              <a:rPr lang="en" altLang="zh-CN" sz="1600" i="1" dirty="0"/>
              <a:t>s</a:t>
            </a:r>
            <a:r>
              <a:rPr lang="en" altLang="zh-CN" sz="1600" dirty="0"/>
              <a:t>) is deposited on the Au electrode. </a:t>
            </a:r>
          </a:p>
          <a:p>
            <a:pPr marL="400050" indent="-400050">
              <a:buAutoNum type="romanLcParenBoth"/>
            </a:pPr>
            <a:r>
              <a:rPr lang="en" altLang="zh-CN" sz="1600" dirty="0"/>
              <a:t>Calculate the number of moles of Au(</a:t>
            </a:r>
            <a:r>
              <a:rPr lang="en" altLang="zh-CN" sz="1600" i="1" dirty="0"/>
              <a:t>s</a:t>
            </a:r>
            <a:r>
              <a:rPr lang="en" altLang="zh-CN" sz="1600" dirty="0"/>
              <a:t>) deposited. </a:t>
            </a:r>
          </a:p>
          <a:p>
            <a:pPr marL="400050" indent="-400050">
              <a:buAutoNum type="romanLcParenBoth"/>
            </a:pPr>
            <a:endParaRPr lang="en" altLang="zh-CN" sz="1600" dirty="0"/>
          </a:p>
          <a:p>
            <a:endParaRPr lang="en" altLang="zh-CN" sz="1600" dirty="0"/>
          </a:p>
          <a:p>
            <a:r>
              <a:rPr lang="en" altLang="zh-CN" sz="1600" dirty="0"/>
              <a:t>(ii) Calculate the average current that passed through the cell during the deposition of Au(</a:t>
            </a:r>
            <a:r>
              <a:rPr lang="en" altLang="zh-CN" sz="1600" i="1" dirty="0"/>
              <a:t>s</a:t>
            </a:r>
            <a:r>
              <a:rPr lang="en" altLang="zh-CN" sz="1600" dirty="0"/>
              <a:t>).</a:t>
            </a:r>
            <a:br>
              <a:rPr lang="en" altLang="zh-CN" sz="1600" dirty="0"/>
            </a:br>
            <a:endParaRPr lang="en" altLang="zh-CN" sz="1600" dirty="0"/>
          </a:p>
          <a:p>
            <a:endParaRPr kumimoji="1" lang="zh-CN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2B7FC590-7CB1-B543-8C81-84E90EE819BA}"/>
                  </a:ext>
                </a:extLst>
              </p:cNvPr>
              <p:cNvSpPr txBox="1"/>
              <p:nvPr/>
            </p:nvSpPr>
            <p:spPr>
              <a:xfrm>
                <a:off x="2630321" y="5727251"/>
                <a:ext cx="2133601" cy="4062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kumimoji="1" lang="en-US" altLang="zh-CN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𝟑𝟗</m:t>
                      </m:r>
                      <m:r>
                        <a:rPr kumimoji="1" lang="en-US" altLang="zh-CN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sup>
                      </m:sSup>
                      <m:r>
                        <a:rPr kumimoji="1" lang="en-US" altLang="zh-CN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𝒎𝒐𝒍</m:t>
                      </m:r>
                    </m:oMath>
                  </m:oMathPara>
                </a14:m>
                <a:endParaRPr kumimoji="1" lang="zh-CN" alt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2B7FC590-7CB1-B543-8C81-84E90EE81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321" y="5727251"/>
                <a:ext cx="2133601" cy="4062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FF84703D-D501-714B-B484-5DE6D56863DF}"/>
                  </a:ext>
                </a:extLst>
              </p:cNvPr>
              <p:cNvSpPr txBox="1"/>
              <p:nvPr/>
            </p:nvSpPr>
            <p:spPr>
              <a:xfrm>
                <a:off x="3031275" y="6457890"/>
                <a:ext cx="113794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𝟏𝟓𝟏</m:t>
                      </m:r>
                      <m:r>
                        <a:rPr kumimoji="1" lang="en-US" altLang="zh-CN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kumimoji="1" lang="zh-CN" alt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FF84703D-D501-714B-B484-5DE6D5686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1275" y="6457890"/>
                <a:ext cx="1137940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CC05D074-0380-FD40-AD86-2BFBC2F85CFD}"/>
                  </a:ext>
                </a:extLst>
              </p:cNvPr>
              <p:cNvSpPr/>
              <p:nvPr/>
            </p:nvSpPr>
            <p:spPr>
              <a:xfrm>
                <a:off x="7878968" y="1141407"/>
                <a:ext cx="4313032" cy="5666312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dirty="0"/>
                  <a:t>(c).</a:t>
                </a:r>
                <a:r>
                  <a:rPr kumimoji="1" lang="zh-CN" altLang="en-US" dirty="0"/>
                  <a:t> 盐桥的存在使任意时刻左右两个容器的阴阳离子平衡，反应时减少了两个金离子，因此需要六个钾离子去维持平衡，而</a:t>
                </a:r>
                <a:r>
                  <a:rPr kumimoji="1" lang="en-US" altLang="zh-CN" dirty="0"/>
                  <a:t>b</a:t>
                </a:r>
                <a:r>
                  <a:rPr kumimoji="1" lang="zh-CN" altLang="en-US" dirty="0"/>
                  <a:t>容器只有两个</a:t>
                </a:r>
                <a:endParaRPr kumimoji="1" lang="en-US" altLang="zh-CN" dirty="0"/>
              </a:p>
              <a:p>
                <a:pPr algn="ctr"/>
                <a:r>
                  <a:rPr kumimoji="1" lang="zh-CN" altLang="en-US" dirty="0"/>
                  <a:t>（</a:t>
                </a:r>
                <a:r>
                  <a:rPr kumimoji="1" lang="en-US" altLang="zh-CN" dirty="0"/>
                  <a:t>d</a:t>
                </a:r>
                <a:r>
                  <a:rPr kumimoji="1" lang="zh-CN" altLang="en-US" dirty="0"/>
                  <a:t>）（</a:t>
                </a:r>
                <a:r>
                  <a:rPr kumimoji="1" lang="en-US" altLang="zh-CN" dirty="0" err="1"/>
                  <a:t>i</a:t>
                </a:r>
                <a:r>
                  <a:rPr kumimoji="1" lang="zh-CN" altLang="en-US" dirty="0"/>
                  <a:t>）</a:t>
                </a:r>
                <a:r>
                  <a:rPr kumimoji="1" lang="en-US" altLang="zh-CN" dirty="0"/>
                  <a:t>.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𝐴𝑟</m:t>
                        </m:r>
                      </m:den>
                    </m:f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0.185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197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𝑚𝑜𝑙</m:t>
                        </m:r>
                      </m:den>
                    </m:f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=9.39×1</m:t>
                    </m:r>
                    <m:sSup>
                      <m:sSup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𝑚𝑜𝑙</m:t>
                    </m:r>
                  </m:oMath>
                </a14:m>
                <a:endParaRPr kumimoji="1" lang="en-US" altLang="zh-CN" b="0" dirty="0"/>
              </a:p>
              <a:p>
                <a:pPr algn="ctr"/>
                <a:r>
                  <a:rPr kumimoji="1" lang="en-US" altLang="zh-CN" dirty="0"/>
                  <a:t>(ii).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9.39×1</m:t>
                        </m:r>
                        <m:sSup>
                          <m:sSup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−4</m:t>
                            </m:r>
                          </m:sup>
                        </m:s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𝑚𝑜𝑙</m:t>
                        </m:r>
                        <m:r>
                          <a:rPr kumimoji="1"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3×96500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𝑚𝑜𝑙</m:t>
                        </m:r>
                      </m:num>
                      <m:den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30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×60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𝑚𝑖𝑛</m:t>
                        </m:r>
                      </m:den>
                    </m:f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=0.151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kumimoji="1" lang="en-US" altLang="zh-CN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CC05D074-0380-FD40-AD86-2BFBC2F85C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8968" y="1141407"/>
                <a:ext cx="4313032" cy="5666312"/>
              </a:xfrm>
              <a:prstGeom prst="rect">
                <a:avLst/>
              </a:prstGeom>
              <a:blipFill>
                <a:blip r:embed="rId12"/>
                <a:stretch>
                  <a:fillRect l="-877" r="-8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C1CA9942-7AA8-F648-8EF4-4AD07F780E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97866" y="66793"/>
            <a:ext cx="4105259" cy="30751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586F25D-64D4-DF4D-B863-2CB96BB17E1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5907526" y="1853328"/>
            <a:ext cx="1407132" cy="1099322"/>
          </a:xfrm>
          <a:prstGeom prst="rect">
            <a:avLst/>
          </a:prstGeom>
        </p:spPr>
      </p:pic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7C575A9F-1707-4948-9C54-0BB7B89A7B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0282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40224"/>
    </mc:Choice>
    <mc:Fallback>
      <p:transition spd="slow" advTm="340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FA95093-C55B-404D-9004-A3BD9F188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142" y="148054"/>
            <a:ext cx="3410148" cy="1444752"/>
          </a:xfrm>
        </p:spPr>
        <p:txBody>
          <a:bodyPr anchor="b">
            <a:noAutofit/>
          </a:bodyPr>
          <a:lstStyle/>
          <a:p>
            <a:r>
              <a:rPr kumimoji="1" lang="zh-CN" altLang="en-US" sz="3600" dirty="0">
                <a:solidFill>
                  <a:srgbClr val="EBEBEB"/>
                </a:solidFill>
              </a:rPr>
              <a:t>原电池</a:t>
            </a:r>
            <a:r>
              <a:rPr kumimoji="1" lang="en-US" altLang="zh-CN" sz="3600" dirty="0">
                <a:solidFill>
                  <a:srgbClr val="EBEBEB"/>
                </a:solidFill>
              </a:rPr>
              <a:t>—galvanic</a:t>
            </a:r>
            <a:r>
              <a:rPr kumimoji="1" lang="zh-CN" altLang="en-US" sz="3600" dirty="0">
                <a:solidFill>
                  <a:srgbClr val="EBEBEB"/>
                </a:solidFill>
              </a:rPr>
              <a:t> </a:t>
            </a:r>
            <a:r>
              <a:rPr kumimoji="1" lang="en-US" altLang="zh-CN" sz="3600" dirty="0">
                <a:solidFill>
                  <a:srgbClr val="EBEBEB"/>
                </a:solidFill>
              </a:rPr>
              <a:t>cell</a:t>
            </a:r>
            <a:endParaRPr kumimoji="1" lang="zh-CN" altLang="en-US" sz="3600" dirty="0">
              <a:solidFill>
                <a:srgbClr val="EBEBEB"/>
              </a:solidFill>
            </a:endParaRP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3005BEF-C510-C945-8E80-683BF68CD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65" y="1806789"/>
            <a:ext cx="3517455" cy="2947415"/>
          </a:xfrm>
        </p:spPr>
        <p:txBody>
          <a:bodyPr>
            <a:noAutofit/>
          </a:bodyPr>
          <a:lstStyle/>
          <a:p>
            <a:r>
              <a:rPr kumimoji="1" lang="zh-CN" altLang="en-US" dirty="0">
                <a:solidFill>
                  <a:srgbClr val="FFFFFF"/>
                </a:solidFill>
              </a:rPr>
              <a:t>将化学能转变为电能的装置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由导线（</a:t>
            </a:r>
            <a:r>
              <a:rPr kumimoji="1" lang="en-US" altLang="zh-CN" dirty="0">
                <a:solidFill>
                  <a:srgbClr val="FFFFFF"/>
                </a:solidFill>
              </a:rPr>
              <a:t>wire</a:t>
            </a:r>
            <a:r>
              <a:rPr kumimoji="1" lang="zh-CN" altLang="en-US" dirty="0">
                <a:solidFill>
                  <a:srgbClr val="FFFFFF"/>
                </a:solidFill>
              </a:rPr>
              <a:t>），盐桥（</a:t>
            </a:r>
            <a:r>
              <a:rPr kumimoji="1" lang="en-US" altLang="zh-CN" dirty="0">
                <a:solidFill>
                  <a:srgbClr val="FFFFFF"/>
                </a:solidFill>
              </a:rPr>
              <a:t>salt</a:t>
            </a:r>
            <a:r>
              <a:rPr kumimoji="1" lang="zh-CN" altLang="en-US" dirty="0">
                <a:solidFill>
                  <a:srgbClr val="FFFFFF"/>
                </a:solidFill>
              </a:rPr>
              <a:t> </a:t>
            </a:r>
            <a:r>
              <a:rPr kumimoji="1" lang="en-US" altLang="zh-CN" dirty="0">
                <a:solidFill>
                  <a:srgbClr val="FFFFFF"/>
                </a:solidFill>
              </a:rPr>
              <a:t>bridge</a:t>
            </a:r>
            <a:r>
              <a:rPr kumimoji="1" lang="zh-CN" altLang="en-US" dirty="0">
                <a:solidFill>
                  <a:srgbClr val="FFFFFF"/>
                </a:solidFill>
              </a:rPr>
              <a:t>），阴极（</a:t>
            </a:r>
            <a:r>
              <a:rPr kumimoji="1" lang="en-US" altLang="zh-CN" dirty="0">
                <a:solidFill>
                  <a:srgbClr val="FFFFFF"/>
                </a:solidFill>
              </a:rPr>
              <a:t>cathode</a:t>
            </a:r>
            <a:r>
              <a:rPr kumimoji="1" lang="zh-CN" altLang="en-US" dirty="0">
                <a:solidFill>
                  <a:srgbClr val="FFFFFF"/>
                </a:solidFill>
              </a:rPr>
              <a:t>），阳极（</a:t>
            </a:r>
            <a:r>
              <a:rPr kumimoji="1" lang="en-US" altLang="zh-CN" dirty="0">
                <a:solidFill>
                  <a:srgbClr val="FFFFFF"/>
                </a:solidFill>
              </a:rPr>
              <a:t>anode</a:t>
            </a:r>
            <a:r>
              <a:rPr kumimoji="1" lang="zh-CN" altLang="en-US" dirty="0">
                <a:solidFill>
                  <a:srgbClr val="FFFFFF"/>
                </a:solidFill>
              </a:rPr>
              <a:t>）和电解质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阴极为正极，阳极为负极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发生氧化还原反应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阴极为还原反应，阳极为氧化反应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电子从阳极流向阴极，电流方向相反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endParaRPr kumimoji="1" lang="en-US" altLang="zh-CN" dirty="0">
              <a:solidFill>
                <a:srgbClr val="FFFFFF"/>
              </a:solidFill>
            </a:endParaRPr>
          </a:p>
          <a:p>
            <a:endParaRPr kumimoji="1" lang="zh-CN" altLang="en-US" dirty="0">
              <a:solidFill>
                <a:srgbClr val="FFFFFF"/>
              </a:solidFill>
            </a:endParaRPr>
          </a:p>
        </p:txBody>
      </p:sp>
      <p:pic>
        <p:nvPicPr>
          <p:cNvPr id="7" name="图片 6" descr="图示, 示意图&#10;&#10;描述已自动生成">
            <a:extLst>
              <a:ext uri="{FF2B5EF4-FFF2-40B4-BE49-F238E27FC236}">
                <a16:creationId xmlns:a16="http://schemas.microsoft.com/office/drawing/2014/main" id="{96F4536F-DCF5-9243-88B3-1E52795CA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0782" y="-2"/>
            <a:ext cx="4075815" cy="2628900"/>
          </a:xfrm>
          <a:prstGeom prst="rect">
            <a:avLst/>
          </a:prstGeom>
          <a:effectLst/>
        </p:spPr>
      </p:pic>
      <p:pic>
        <p:nvPicPr>
          <p:cNvPr id="10" name="图片 9" descr="图示&#10;&#10;低可信度描述已自动生成">
            <a:extLst>
              <a:ext uri="{FF2B5EF4-FFF2-40B4-BE49-F238E27FC236}">
                <a16:creationId xmlns:a16="http://schemas.microsoft.com/office/drawing/2014/main" id="{ED238FCE-B605-0748-8647-67FA813717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08"/>
          <a:stretch/>
        </p:blipFill>
        <p:spPr>
          <a:xfrm>
            <a:off x="6282121" y="4324553"/>
            <a:ext cx="3625869" cy="25267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1812722-641D-2146-B507-05FD64A4C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4978" y="2959017"/>
            <a:ext cx="6662976" cy="34994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D1E0D49-D888-7E4F-A3A2-804EE7F4C0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0226" y="3927664"/>
            <a:ext cx="4506858" cy="26510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7BBD32D-22D9-9B4E-9EF5-18884648FE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0618" y="3872361"/>
            <a:ext cx="2400300" cy="292100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DAF7CFD8-10E9-BA4E-A03C-39A2CE482E47}"/>
              </a:ext>
            </a:extLst>
          </p:cNvPr>
          <p:cNvSpPr txBox="1"/>
          <p:nvPr/>
        </p:nvSpPr>
        <p:spPr>
          <a:xfrm>
            <a:off x="7684420" y="265338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总反应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CFE4691-356D-D44B-86DE-D04CC0583D93}"/>
              </a:ext>
            </a:extLst>
          </p:cNvPr>
          <p:cNvSpPr txBox="1"/>
          <p:nvPr/>
        </p:nvSpPr>
        <p:spPr>
          <a:xfrm>
            <a:off x="5174125" y="347577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阳极反应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4FA29D6-7B26-9A46-B91A-101151B18469}"/>
              </a:ext>
            </a:extLst>
          </p:cNvPr>
          <p:cNvSpPr txBox="1"/>
          <p:nvPr/>
        </p:nvSpPr>
        <p:spPr>
          <a:xfrm>
            <a:off x="9444251" y="347492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阴极反应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9BC2206-B051-DC4D-A420-60FA8701C2C5}"/>
              </a:ext>
            </a:extLst>
          </p:cNvPr>
          <p:cNvSpPr txBox="1"/>
          <p:nvPr/>
        </p:nvSpPr>
        <p:spPr>
          <a:xfrm>
            <a:off x="9009797" y="1240329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/>
              <a:t>原电池</a:t>
            </a:r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94F3A659-D654-5249-AA4A-621BAF161F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47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617993"/>
    </mc:Choice>
    <mc:Fallback>
      <p:transition spd="slow" advTm="617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9076D5E-68ED-4CD1-A04F-E7934EBFA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A39F803-F422-4D49-9203-334F8F4D3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421" y="224310"/>
            <a:ext cx="3990127" cy="16223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3600" dirty="0">
                <a:solidFill>
                  <a:srgbClr val="EBEBEB"/>
                </a:solidFill>
              </a:rPr>
              <a:t>电池电势（上）</a:t>
            </a:r>
            <a:r>
              <a:rPr kumimoji="1" lang="en-US" altLang="zh-CN" sz="3600" dirty="0">
                <a:solidFill>
                  <a:srgbClr val="EBEBEB"/>
                </a:solidFill>
              </a:rPr>
              <a:t>—cell</a:t>
            </a:r>
            <a:r>
              <a:rPr kumimoji="1" lang="zh-CN" altLang="en-US" sz="3600" dirty="0">
                <a:solidFill>
                  <a:srgbClr val="EBEBEB"/>
                </a:solidFill>
              </a:rPr>
              <a:t> </a:t>
            </a:r>
            <a:r>
              <a:rPr kumimoji="1" lang="en-US" altLang="zh-CN" sz="3600" dirty="0">
                <a:solidFill>
                  <a:srgbClr val="EBEBEB"/>
                </a:solidFill>
              </a:rPr>
              <a:t>potential</a:t>
            </a:r>
            <a:endParaRPr kumimoji="1" lang="zh-CN" altLang="en-US" sz="3600" dirty="0">
              <a:solidFill>
                <a:srgbClr val="EBEBEB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1BE0A6B-EBF8-4301-B1AE-F6A1C4003E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Rounded Rectangle 9">
            <a:extLst>
              <a:ext uri="{FF2B5EF4-FFF2-40B4-BE49-F238E27FC236}">
                <a16:creationId xmlns:a16="http://schemas.microsoft.com/office/drawing/2014/main" id="{03C06118-B3FE-4B51-80A1-B82C2E9F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ln w="12700">
            <a:solidFill>
              <a:schemeClr val="bg2"/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4" descr="图示&#10;&#10;描述已自动生成">
            <a:extLst>
              <a:ext uri="{FF2B5EF4-FFF2-40B4-BE49-F238E27FC236}">
                <a16:creationId xmlns:a16="http://schemas.microsoft.com/office/drawing/2014/main" id="{106C6DD7-93EF-F44D-A6F1-F86570BC2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868" y="629266"/>
            <a:ext cx="6066680" cy="3746174"/>
          </a:xfrm>
          <a:prstGeom prst="rect">
            <a:avLst/>
          </a:prstGeom>
          <a:effectLst/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172BE3F8-96D6-4535-9AE4-694DC4F5B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FD17819-E98A-A541-959E-B3C389CA97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2421" y="1536290"/>
                <a:ext cx="3799887" cy="3785419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kumimoji="1" lang="zh-CN" altLang="en-US" dirty="0">
                    <a:solidFill>
                      <a:srgbClr val="FFFFFF"/>
                    </a:solidFill>
                  </a:rPr>
                  <a:t>使电子从阳极到阴极的“牵引力”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zh-CN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𝑐𝑒𝑙𝑙</m:t>
                        </m:r>
                      </m:sub>
                    </m:sSub>
                  </m:oMath>
                </a14:m>
                <a:r>
                  <a:rPr kumimoji="1" lang="zh-CN" altLang="en-US" dirty="0">
                    <a:solidFill>
                      <a:srgbClr val="FFFFFF"/>
                    </a:solidFill>
                  </a:rPr>
                  <a:t>表示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,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单位为伏特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(V)</a:t>
                </a:r>
              </a:p>
              <a:p>
                <a:pPr>
                  <a:lnSpc>
                    <a:spcPct val="90000"/>
                  </a:lnSpc>
                </a:pPr>
                <a:r>
                  <a:rPr kumimoji="1" lang="zh-CN" altLang="en-US" dirty="0">
                    <a:solidFill>
                      <a:srgbClr val="FFFFFF"/>
                    </a:solidFill>
                  </a:rPr>
                  <a:t>可用电压表量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kumimoji="1" lang="zh-CN" altLang="en-US" dirty="0">
                    <a:solidFill>
                      <a:srgbClr val="FFFFFF"/>
                    </a:solidFill>
                  </a:rPr>
                  <a:t>电池电势由两个电极电势相加而成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𝑐𝑒𝑙𝑙</m:t>
                        </m:r>
                      </m:sub>
                    </m:sSub>
                  </m:oMath>
                </a14:m>
                <a:r>
                  <a:rPr kumimoji="1" lang="en-US" altLang="zh-CN" dirty="0">
                    <a:solidFill>
                      <a:srgbClr val="FFFFFF"/>
                    </a:solidFill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anode</m:t>
                        </m:r>
                      </m:sub>
                    </m:sSub>
                  </m:oMath>
                </a14:m>
                <a:r>
                  <a:rPr kumimoji="1" lang="en-US" altLang="zh-CN" dirty="0">
                    <a:solidFill>
                      <a:srgbClr val="FFFFFF"/>
                    </a:solidFill>
                  </a:rPr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cathode</m:t>
                        </m:r>
                      </m:sub>
                    </m:sSub>
                  </m:oMath>
                </a14:m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kumimoji="1" lang="zh-CN" altLang="en-US" dirty="0">
                    <a:solidFill>
                      <a:srgbClr val="FFFFFF"/>
                    </a:solidFill>
                  </a:rPr>
                  <a:t>标准氢电极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将铂片，浸入到氢浓度为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1.0mol/L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的酸溶液中，不断通入压力为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100kPa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的氢气，使铂吸附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H2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至饱和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kumimoji="1" lang="zh-CN" altLang="en-US" dirty="0">
                    <a:solidFill>
                      <a:srgbClr val="FFFFFF"/>
                    </a:solidFill>
                  </a:rPr>
                  <a:t>规定标准氢电极的电势为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0V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，其他电极电势根据此推断出来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endParaRPr kumimoji="1" lang="zh-CN" altLang="en-US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FD17819-E98A-A541-959E-B3C389CA97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2421" y="1536290"/>
                <a:ext cx="3799887" cy="3785419"/>
              </a:xfrm>
              <a:blipFill>
                <a:blip r:embed="rId5"/>
                <a:stretch>
                  <a:fillRect l="-667" t="-1667" r="-4333" b="-3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3707564C-C1DE-DD42-AA8D-F7C705EBE64F}"/>
                  </a:ext>
                </a:extLst>
              </p:cNvPr>
              <p:cNvSpPr txBox="1"/>
              <p:nvPr/>
            </p:nvSpPr>
            <p:spPr>
              <a:xfrm>
                <a:off x="5533503" y="4528564"/>
                <a:ext cx="590141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CN" altLang="en-US" b="0" dirty="0"/>
                  <a:t>阳极反应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𝑍𝑛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2+</m:t>
                        </m:r>
                      </m:sup>
                    </m:sSup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1" lang="zh-CN" alt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的</m:t>
                    </m:r>
                    <m:r>
                      <a:rPr kumimoji="1" lang="zh-CN" alt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电极电势</m:t>
                    </m:r>
                    <m:r>
                      <a:rPr kumimoji="1" lang="zh-CN" alt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可以</m:t>
                    </m:r>
                    <m:r>
                      <a:rPr kumimoji="1" lang="zh-CN" alt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通过</m:t>
                    </m:r>
                    <m:r>
                      <a:rPr kumimoji="1" lang="zh-CN" alt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电池电势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kumimoji="1" lang="zh-CN" alt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标准氢电极</m:t>
                    </m:r>
                    <m:r>
                      <a:rPr kumimoji="1" lang="zh-CN" alt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电势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=0.76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−0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=0.76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3707564C-C1DE-DD42-AA8D-F7C705EBE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3503" y="4528564"/>
                <a:ext cx="5901410" cy="646331"/>
              </a:xfrm>
              <a:prstGeom prst="rect">
                <a:avLst/>
              </a:prstGeom>
              <a:blipFill>
                <a:blip r:embed="rId6"/>
                <a:stretch>
                  <a:fillRect l="-858" t="-5769" b="-38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B5516AFC-E0B3-EF4E-B48E-0103F6407C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61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58878"/>
    </mc:Choice>
    <mc:Fallback>
      <p:transition spd="slow" advTm="358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0640628-E148-474E-9D7F-363E4AFB5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59" y="91441"/>
            <a:ext cx="3863727" cy="1444752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3600" dirty="0">
                <a:solidFill>
                  <a:srgbClr val="EBEBEB"/>
                </a:solidFill>
              </a:rPr>
              <a:t>电池电势（下）</a:t>
            </a:r>
            <a:r>
              <a:rPr kumimoji="1" lang="en-US" altLang="zh-CN" sz="3600" dirty="0">
                <a:solidFill>
                  <a:srgbClr val="EBEBEB"/>
                </a:solidFill>
              </a:rPr>
              <a:t>—cell</a:t>
            </a:r>
            <a:r>
              <a:rPr kumimoji="1" lang="zh-CN" altLang="en-US" sz="3600" dirty="0">
                <a:solidFill>
                  <a:srgbClr val="EBEBEB"/>
                </a:solidFill>
              </a:rPr>
              <a:t> </a:t>
            </a:r>
            <a:r>
              <a:rPr kumimoji="1" lang="en-US" altLang="zh-CN" sz="3600" dirty="0">
                <a:solidFill>
                  <a:srgbClr val="EBEBEB"/>
                </a:solidFill>
              </a:rPr>
              <a:t>potential</a:t>
            </a:r>
            <a:endParaRPr kumimoji="1" lang="zh-CN" altLang="en-US" sz="3600" dirty="0">
              <a:solidFill>
                <a:srgbClr val="EBEBEB"/>
              </a:solidFill>
            </a:endParaRPr>
          </a:p>
        </p:txBody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953AECC-B223-ED4F-A1BA-2014AED0352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68206" y="2235933"/>
                <a:ext cx="3485179" cy="2947415"/>
              </a:xfrm>
            </p:spPr>
            <p:txBody>
              <a:bodyPr>
                <a:noAutofit/>
              </a:bodyPr>
              <a:lstStyle/>
              <a:p>
                <a:r>
                  <a:rPr kumimoji="1" lang="zh-CN" altLang="en-US" dirty="0">
                    <a:solidFill>
                      <a:srgbClr val="FFFFFF"/>
                    </a:solidFill>
                  </a:rPr>
                  <a:t>一般给出标准还原电势（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standard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reduction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potential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）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𝑐𝑒𝑙𝑙</m:t>
                        </m:r>
                      </m:sub>
                      <m:sup>
                        <m: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bSup>
                  </m:oMath>
                </a14:m>
                <a:r>
                  <a:rPr kumimoji="1" lang="en-US" altLang="zh-CN" dirty="0">
                    <a:solidFill>
                      <a:srgbClr val="FFFFFF"/>
                    </a:solidFill>
                  </a:rPr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𝑐𝑎𝑡h𝑜𝑑𝑒</m:t>
                        </m:r>
                      </m:sub>
                      <m:sup>
                        <m: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bSup>
                  </m:oMath>
                </a14:m>
                <a:r>
                  <a:rPr kumimoji="1" lang="en-US" altLang="zh-CN" dirty="0">
                    <a:solidFill>
                      <a:srgbClr val="FFFFFF"/>
                    </a:solidFill>
                  </a:rPr>
                  <a:t>-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𝑎𝑛𝑜𝑑𝑒</m:t>
                        </m:r>
                      </m:sub>
                      <m:sup>
                        <m: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bSup>
                  </m:oMath>
                </a14:m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FFFFFF"/>
                    </a:solidFill>
                  </a:rPr>
                  <a:t>还原电势越大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越容易被还原，越合适的阴极材料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FFFFFF"/>
                    </a:solidFill>
                  </a:rPr>
                  <a:t>氧化电势越大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越容易被氧化，越合适的阳极材料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FFFFFF"/>
                    </a:solidFill>
                  </a:rPr>
                  <a:t>标准还原电势不受量的影响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计算时不用乘系数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endParaRPr kumimoji="1" lang="zh-CN" altLang="en-US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953AECC-B223-ED4F-A1BA-2014AED035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8206" y="2235933"/>
                <a:ext cx="3485179" cy="2947415"/>
              </a:xfrm>
              <a:blipFill>
                <a:blip r:embed="rId4"/>
                <a:stretch>
                  <a:fillRect l="-725" t="-1288" b="-278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 descr="表格&#10;&#10;描述已自动生成">
            <a:extLst>
              <a:ext uri="{FF2B5EF4-FFF2-40B4-BE49-F238E27FC236}">
                <a16:creationId xmlns:a16="http://schemas.microsoft.com/office/drawing/2014/main" id="{B59FAB15-94D1-FF4B-936C-3D8B420F20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9063" y="723343"/>
            <a:ext cx="7702938" cy="5411313"/>
          </a:xfrm>
          <a:prstGeom prst="rect">
            <a:avLst/>
          </a:prstGeom>
          <a:effectLst/>
        </p:spPr>
      </p:pic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72B061B7-6A4C-7241-A842-A269402A1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17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40543"/>
    </mc:Choice>
    <mc:Fallback>
      <p:transition spd="slow" advTm="340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9292008-3E14-CE41-AF28-901E03E0B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kumimoji="1" lang="zh-CN" altLang="en-US">
                <a:solidFill>
                  <a:srgbClr val="EBEBEB"/>
                </a:solidFill>
              </a:rPr>
              <a:t>原电池符号</a:t>
            </a:r>
            <a:r>
              <a:rPr kumimoji="1" lang="en-US" altLang="zh-CN">
                <a:solidFill>
                  <a:srgbClr val="EBEBEB"/>
                </a:solidFill>
              </a:rPr>
              <a:t>—line</a:t>
            </a:r>
            <a:r>
              <a:rPr kumimoji="1" lang="zh-CN" altLang="en-US">
                <a:solidFill>
                  <a:srgbClr val="EBEBEB"/>
                </a:solidFill>
              </a:rPr>
              <a:t> </a:t>
            </a:r>
            <a:r>
              <a:rPr kumimoji="1" lang="en-US" altLang="zh-CN">
                <a:solidFill>
                  <a:srgbClr val="EBEBEB"/>
                </a:solidFill>
              </a:rPr>
              <a:t>notation</a:t>
            </a:r>
            <a:endParaRPr kumimoji="1" lang="zh-CN" altLang="en-US">
              <a:solidFill>
                <a:srgbClr val="EBEBEB"/>
              </a:solidFill>
            </a:endParaRPr>
          </a:p>
        </p:txBody>
      </p:sp>
      <p:sp>
        <p:nvSpPr>
          <p:cNvPr id="14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A30D3F-8C1F-1046-94F5-C30E36EBA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r>
              <a:rPr kumimoji="1" lang="zh-CN" altLang="en-US" dirty="0">
                <a:solidFill>
                  <a:srgbClr val="EBEBEB"/>
                </a:solidFill>
              </a:rPr>
              <a:t>把阳极写在符号表达式的左边，阴极写右边</a:t>
            </a:r>
            <a:endParaRPr kumimoji="1" lang="en-US" altLang="zh-CN" dirty="0">
              <a:solidFill>
                <a:srgbClr val="EBEBEB"/>
              </a:solidFill>
            </a:endParaRPr>
          </a:p>
          <a:p>
            <a:r>
              <a:rPr kumimoji="1" lang="zh-CN" altLang="en-US" dirty="0">
                <a:solidFill>
                  <a:srgbClr val="EBEBEB"/>
                </a:solidFill>
              </a:rPr>
              <a:t>每种物质要写出状态</a:t>
            </a:r>
            <a:endParaRPr kumimoji="1" lang="en-US" altLang="zh-CN" dirty="0">
              <a:solidFill>
                <a:srgbClr val="EBEBEB"/>
              </a:solidFill>
            </a:endParaRPr>
          </a:p>
          <a:p>
            <a:r>
              <a:rPr kumimoji="1" lang="zh-CN" altLang="en-US" dirty="0">
                <a:solidFill>
                  <a:srgbClr val="EBEBEB"/>
                </a:solidFill>
              </a:rPr>
              <a:t>以符号“∣”表示不同物理状态之间的接界，用“</a:t>
            </a:r>
            <a:r>
              <a:rPr kumimoji="1" lang="en-US" altLang="zh-CN" dirty="0">
                <a:solidFill>
                  <a:srgbClr val="EBEBEB"/>
                </a:solidFill>
              </a:rPr>
              <a:t>‖”</a:t>
            </a:r>
            <a:r>
              <a:rPr kumimoji="1" lang="zh-CN" altLang="en-US" dirty="0">
                <a:solidFill>
                  <a:srgbClr val="EBEBEB"/>
                </a:solidFill>
              </a:rPr>
              <a:t>表示盐桥。同一相中的不同物质之间用“</a:t>
            </a:r>
            <a:r>
              <a:rPr kumimoji="1" lang="en-US" altLang="zh-CN" dirty="0">
                <a:solidFill>
                  <a:srgbClr val="EBEBEB"/>
                </a:solidFill>
              </a:rPr>
              <a:t>,”</a:t>
            </a:r>
            <a:r>
              <a:rPr kumimoji="1" lang="zh-CN" altLang="en-US" dirty="0">
                <a:solidFill>
                  <a:srgbClr val="EBEBEB"/>
                </a:solidFill>
              </a:rPr>
              <a:t>隔开</a:t>
            </a:r>
            <a:endParaRPr kumimoji="1" lang="en-US" altLang="zh-CN" dirty="0">
              <a:solidFill>
                <a:srgbClr val="EBEBEB"/>
              </a:solidFill>
            </a:endParaRPr>
          </a:p>
          <a:p>
            <a:r>
              <a:rPr kumimoji="1" lang="zh-CN" altLang="en-US" dirty="0">
                <a:solidFill>
                  <a:srgbClr val="EBEBEB"/>
                </a:solidFill>
              </a:rPr>
              <a:t>最左边和最右边的分别是组成电极的物质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A15254D-9BC0-5D46-97F4-9CA22AD5E088}"/>
              </a:ext>
            </a:extLst>
          </p:cNvPr>
          <p:cNvSpPr txBox="1"/>
          <p:nvPr/>
        </p:nvSpPr>
        <p:spPr>
          <a:xfrm>
            <a:off x="8166921" y="362263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总反应式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85800A3-DB35-504B-9D38-9DD2A5A370E0}"/>
              </a:ext>
            </a:extLst>
          </p:cNvPr>
          <p:cNvSpPr txBox="1"/>
          <p:nvPr/>
        </p:nvSpPr>
        <p:spPr>
          <a:xfrm>
            <a:off x="8051505" y="494469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原电池符号</a:t>
            </a:r>
          </a:p>
        </p:txBody>
      </p:sp>
      <p:pic>
        <p:nvPicPr>
          <p:cNvPr id="6" name="图片 5" descr="图片包含 锅, 桌子, 游戏机&#10;&#10;描述已自动生成">
            <a:extLst>
              <a:ext uri="{FF2B5EF4-FFF2-40B4-BE49-F238E27FC236}">
                <a16:creationId xmlns:a16="http://schemas.microsoft.com/office/drawing/2014/main" id="{AC077873-CA49-7D49-84A5-8B7C24DBE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6461" y="-3057"/>
            <a:ext cx="3786716" cy="347659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D825BCE-37D8-4644-A04A-9AE886530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4360" y="5603239"/>
            <a:ext cx="5891902" cy="65971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CA8276C-40C8-CE4F-A9E6-C523A1061B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4360" y="4141062"/>
            <a:ext cx="5667273" cy="562708"/>
          </a:xfrm>
          <a:prstGeom prst="rect">
            <a:avLst/>
          </a:prstGeom>
        </p:spPr>
      </p:pic>
      <p:pic>
        <p:nvPicPr>
          <p:cNvPr id="20" name="音频 19">
            <a:hlinkClick r:id="" action="ppaction://media"/>
            <a:extLst>
              <a:ext uri="{FF2B5EF4-FFF2-40B4-BE49-F238E27FC236}">
                <a16:creationId xmlns:a16="http://schemas.microsoft.com/office/drawing/2014/main" id="{319A3BCC-F8AA-B14B-A82C-CB07312AC1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07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53604"/>
    </mc:Choice>
    <mc:Fallback>
      <p:transition spd="slow" advTm="253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2271FF2-CB0E-4B4C-ADC0-EE3034A97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019" y="228599"/>
            <a:ext cx="3863727" cy="1444752"/>
          </a:xfrm>
        </p:spPr>
        <p:txBody>
          <a:bodyPr anchor="b">
            <a:normAutofit/>
          </a:bodyPr>
          <a:lstStyle/>
          <a:p>
            <a:r>
              <a:rPr kumimoji="1" lang="zh-CN" altLang="en-US" sz="3600" dirty="0">
                <a:solidFill>
                  <a:srgbClr val="EBEBEB"/>
                </a:solidFill>
              </a:rPr>
              <a:t>电池电势与自由能的关系</a:t>
            </a: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058EE15-B1E7-CC41-9C31-69E1B3ED7D2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9565" y="1955292"/>
                <a:ext cx="3581744" cy="2947415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kumimoji="1" lang="zh-CN" altLang="en-US" dirty="0">
                    <a:solidFill>
                      <a:srgbClr val="FFFFFF"/>
                    </a:solidFill>
                  </a:rPr>
                  <a:t>根据定义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电路中两点间电势差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zh-CN" altLang="en-US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电流做功</m:t>
                        </m:r>
                      </m:num>
                      <m:den>
                        <m:r>
                          <a:rPr kumimoji="1" lang="zh-CN" altLang="en-US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电荷量</m:t>
                        </m:r>
                      </m:den>
                    </m:f>
                  </m:oMath>
                </a14:m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kumimoji="1" lang="en-US" altLang="zh-CN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kumimoji="1" lang="en-US" altLang="zh-CN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den>
                    </m:f>
                    <m:r>
                      <a:rPr kumimoji="1" lang="zh-CN" altLang="en-US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—</m:t>
                    </m:r>
                  </m:oMath>
                </a14:m>
                <a:r>
                  <a:rPr kumimoji="1" lang="zh-CN" altLang="en-US" dirty="0">
                    <a:solidFill>
                      <a:srgbClr val="FFFFFF"/>
                    </a:solidFill>
                  </a:rPr>
                  <a:t>因为原电池向外做功，所以功为负值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kumimoji="1" lang="zh-CN" altLang="en-US" dirty="0">
                    <a:solidFill>
                      <a:srgbClr val="FFFFFF"/>
                    </a:solidFill>
                  </a:rPr>
                  <a:t>定义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kumimoji="1" lang="en-US" altLang="zh-CN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𝑛𝐹</m:t>
                    </m:r>
                  </m:oMath>
                </a14:m>
                <a:r>
                  <a:rPr kumimoji="1" lang="en-US" altLang="zh-CN" dirty="0">
                    <a:solidFill>
                      <a:srgbClr val="FFFFFF"/>
                    </a:solidFill>
                  </a:rPr>
                  <a:t>—q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为电荷量（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C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），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n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为电子的量（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mol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），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F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为法拉第常数，其值约为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96500C/mol</a:t>
                </a:r>
              </a:p>
              <a:p>
                <a:pPr>
                  <a:lnSpc>
                    <a:spcPct val="90000"/>
                  </a:lnSpc>
                </a:pPr>
                <a:r>
                  <a:rPr kumimoji="1" lang="zh-CN" altLang="en-US" dirty="0">
                    <a:solidFill>
                      <a:srgbClr val="FFFFFF"/>
                    </a:solidFill>
                  </a:rPr>
                  <a:t>因为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kumimoji="1" lang="en-US" altLang="zh-CN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=∆</m:t>
                    </m:r>
                    <m:r>
                      <a:rPr kumimoji="1" lang="en-US" altLang="zh-CN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kumimoji="1" lang="en-US" altLang="zh-CN" dirty="0">
                        <a:solidFill>
                          <a:srgbClr val="FFFFFF"/>
                        </a:solidFill>
                      </a:rPr>
                      <m:t>—</m:t>
                    </m:r>
                  </m:oMath>
                </a14:m>
                <a:r>
                  <a:rPr kumimoji="1" lang="zh-CN" altLang="en-US" dirty="0">
                    <a:solidFill>
                      <a:srgbClr val="FFFFFF"/>
                    </a:solidFill>
                  </a:rPr>
                  <a:t>推导在右面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kumimoji="1" lang="en-US" altLang="zh-CN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kumimoji="1" lang="en-US" altLang="zh-CN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kumimoji="1" lang="en-US" altLang="zh-CN" dirty="0">
                    <a:solidFill>
                      <a:srgbClr val="FFFFFF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kumimoji="1" lang="en-US" altLang="zh-CN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kumimoji="1" lang="en-US" altLang="zh-CN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𝑞𝐸</m:t>
                    </m:r>
                    <m:r>
                      <a:rPr kumimoji="1" lang="en-US" altLang="zh-CN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r>
                      <a:rPr kumimoji="1" lang="en-US" altLang="zh-CN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𝑛𝐹𝐸</m:t>
                    </m:r>
                  </m:oMath>
                </a14:m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kumimoji="1" lang="zh-CN" altLang="en-US" dirty="0">
                    <a:solidFill>
                      <a:srgbClr val="FFFFFF"/>
                    </a:solidFill>
                  </a:rPr>
                  <a:t>电池电势为正值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吉布斯自由能为负值，反应因此自发进行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endParaRPr kumimoji="1" lang="zh-CN" altLang="en-US" dirty="0">
                  <a:solidFill>
                    <a:srgbClr val="FFFFFF"/>
                  </a:solidFill>
                </a:endParaRPr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058EE15-B1E7-CC41-9C31-69E1B3ED7D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9565" y="1955292"/>
                <a:ext cx="3581744" cy="2947415"/>
              </a:xfrm>
              <a:blipFill>
                <a:blip r:embed="rId4"/>
                <a:stretch>
                  <a:fillRect l="-707" t="-3017" r="-3534" b="-616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 descr="图片包含 图示&#10;&#10;描述已自动生成">
            <a:extLst>
              <a:ext uri="{FF2B5EF4-FFF2-40B4-BE49-F238E27FC236}">
                <a16:creationId xmlns:a16="http://schemas.microsoft.com/office/drawing/2014/main" id="{25FA19E2-2520-454D-A518-A4719864B0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6500" y="2207817"/>
            <a:ext cx="4136465" cy="622300"/>
          </a:xfrm>
          <a:prstGeom prst="rect">
            <a:avLst/>
          </a:prstGeom>
        </p:spPr>
      </p:pic>
      <p:pic>
        <p:nvPicPr>
          <p:cNvPr id="15" name="图片 14" descr="手机屏幕截图&#10;&#10;中度可信度描述已自动生成">
            <a:extLst>
              <a:ext uri="{FF2B5EF4-FFF2-40B4-BE49-F238E27FC236}">
                <a16:creationId xmlns:a16="http://schemas.microsoft.com/office/drawing/2014/main" id="{3BA29CE6-4187-A34B-ADB8-CBE22D670A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0188" y="4126668"/>
            <a:ext cx="1539296" cy="451750"/>
          </a:xfrm>
          <a:prstGeom prst="rect">
            <a:avLst/>
          </a:prstGeom>
        </p:spPr>
      </p:pic>
      <p:pic>
        <p:nvPicPr>
          <p:cNvPr id="19" name="图片 18" descr="文本&#10;&#10;描述已自动生成">
            <a:extLst>
              <a:ext uri="{FF2B5EF4-FFF2-40B4-BE49-F238E27FC236}">
                <a16:creationId xmlns:a16="http://schemas.microsoft.com/office/drawing/2014/main" id="{11A054CA-F23C-F444-9420-A56C9B0229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9436" y="1523433"/>
            <a:ext cx="4290595" cy="622300"/>
          </a:xfrm>
          <a:prstGeom prst="rect">
            <a:avLst/>
          </a:prstGeom>
        </p:spPr>
      </p:pic>
      <p:pic>
        <p:nvPicPr>
          <p:cNvPr id="21" name="图片 20" descr="图片包含 文本&#10;&#10;描述已自动生成">
            <a:extLst>
              <a:ext uri="{FF2B5EF4-FFF2-40B4-BE49-F238E27FC236}">
                <a16:creationId xmlns:a16="http://schemas.microsoft.com/office/drawing/2014/main" id="{C64CD35C-48D3-2044-A6B5-D51D1BAC0C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5214" y="892165"/>
            <a:ext cx="2778609" cy="594269"/>
          </a:xfrm>
          <a:prstGeom prst="rect">
            <a:avLst/>
          </a:prstGeom>
        </p:spPr>
      </p:pic>
      <p:pic>
        <p:nvPicPr>
          <p:cNvPr id="29" name="图片 28" descr="图示, 文本&#10;&#10;中度可信度描述已自动生成">
            <a:extLst>
              <a:ext uri="{FF2B5EF4-FFF2-40B4-BE49-F238E27FC236}">
                <a16:creationId xmlns:a16="http://schemas.microsoft.com/office/drawing/2014/main" id="{C8A6D286-F3D5-0342-B450-58A09BF0B3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5053" y="3977638"/>
            <a:ext cx="2177754" cy="889692"/>
          </a:xfrm>
          <a:prstGeom prst="rect">
            <a:avLst/>
          </a:prstGeom>
        </p:spPr>
      </p:pic>
      <p:pic>
        <p:nvPicPr>
          <p:cNvPr id="23" name="图片 22" descr="文本&#10;&#10;描述已自动生成">
            <a:extLst>
              <a:ext uri="{FF2B5EF4-FFF2-40B4-BE49-F238E27FC236}">
                <a16:creationId xmlns:a16="http://schemas.microsoft.com/office/drawing/2014/main" id="{73DBFC0D-EC13-C444-9AF2-F051499735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36340" y="148177"/>
            <a:ext cx="3039785" cy="78527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8EF8164-E0A9-7845-B447-4A2DCC9A4B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10972" y="3510634"/>
            <a:ext cx="7104853" cy="485425"/>
          </a:xfrm>
          <a:prstGeom prst="rect">
            <a:avLst/>
          </a:prstGeom>
        </p:spPr>
      </p:pic>
      <p:pic>
        <p:nvPicPr>
          <p:cNvPr id="27" name="图片 26" descr="文本&#10;&#10;描述已自动生成">
            <a:extLst>
              <a:ext uri="{FF2B5EF4-FFF2-40B4-BE49-F238E27FC236}">
                <a16:creationId xmlns:a16="http://schemas.microsoft.com/office/drawing/2014/main" id="{401659D6-0735-154F-A52C-D46BB1750D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44384" y="2787351"/>
            <a:ext cx="2540036" cy="592675"/>
          </a:xfrm>
          <a:prstGeom prst="rect">
            <a:avLst/>
          </a:prstGeom>
        </p:spPr>
      </p:pic>
      <p:pic>
        <p:nvPicPr>
          <p:cNvPr id="11" name="图片 10" descr="文本, 信件&#10;&#10;描述已自动生成">
            <a:extLst>
              <a:ext uri="{FF2B5EF4-FFF2-40B4-BE49-F238E27FC236}">
                <a16:creationId xmlns:a16="http://schemas.microsoft.com/office/drawing/2014/main" id="{0F12CB53-6AB0-5B42-ADC0-FF0D4948AA4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98007" y="4750753"/>
            <a:ext cx="2116449" cy="791649"/>
          </a:xfrm>
          <a:prstGeom prst="rect">
            <a:avLst/>
          </a:prstGeom>
        </p:spPr>
      </p:pic>
      <p:pic>
        <p:nvPicPr>
          <p:cNvPr id="31" name="图片 30" descr="文本&#10;&#10;描述已自动生成">
            <a:extLst>
              <a:ext uri="{FF2B5EF4-FFF2-40B4-BE49-F238E27FC236}">
                <a16:creationId xmlns:a16="http://schemas.microsoft.com/office/drawing/2014/main" id="{D295619B-3BE1-DC4C-856E-36B29D815BC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36340" y="5395712"/>
            <a:ext cx="2758260" cy="656729"/>
          </a:xfrm>
          <a:prstGeom prst="rect">
            <a:avLst/>
          </a:prstGeom>
        </p:spPr>
      </p:pic>
      <p:pic>
        <p:nvPicPr>
          <p:cNvPr id="33" name="图片 32" descr="文本&#10;&#10;描述已自动生成">
            <a:extLst>
              <a:ext uri="{FF2B5EF4-FFF2-40B4-BE49-F238E27FC236}">
                <a16:creationId xmlns:a16="http://schemas.microsoft.com/office/drawing/2014/main" id="{7CF45536-9F0C-8843-841F-E6A5B768929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79523" y="6040550"/>
            <a:ext cx="3004898" cy="835949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BEF2836D-40D0-6047-8128-405E57FD2106}"/>
              </a:ext>
            </a:extLst>
          </p:cNvPr>
          <p:cNvSpPr/>
          <p:nvPr/>
        </p:nvSpPr>
        <p:spPr>
          <a:xfrm>
            <a:off x="8354156" y="4689310"/>
            <a:ext cx="3570321" cy="2017283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kumimoji="1" lang="en-US" altLang="zh-CN" dirty="0"/>
              <a:t>AP</a:t>
            </a:r>
            <a:r>
              <a:rPr kumimoji="1" lang="zh-CN" altLang="en-US" dirty="0"/>
              <a:t>化学重要公式</a:t>
            </a:r>
            <a:endParaRPr kumimoji="1" lang="en-US" altLang="zh-CN" dirty="0"/>
          </a:p>
          <a:p>
            <a:pPr algn="ctr">
              <a:spcAft>
                <a:spcPts val="600"/>
              </a:spcAft>
            </a:pPr>
            <a:endParaRPr kumimoji="1" lang="en-US" altLang="zh-CN" dirty="0">
              <a:solidFill>
                <a:srgbClr val="FF0000"/>
              </a:solidFill>
            </a:endParaRPr>
          </a:p>
          <a:p>
            <a:pPr algn="ctr">
              <a:spcAft>
                <a:spcPts val="600"/>
              </a:spcAft>
            </a:pPr>
            <a:endParaRPr kumimoji="1" lang="en-US" altLang="zh-CN" dirty="0"/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B2158838-3537-DD48-90E1-23E5EF78B29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62807" y="5697951"/>
            <a:ext cx="1461817" cy="62649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A570A10F-4133-6541-8727-732CB5657A5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01347" y="5738953"/>
            <a:ext cx="1573550" cy="603194"/>
          </a:xfrm>
          <a:prstGeom prst="rect">
            <a:avLst/>
          </a:prstGeom>
        </p:spPr>
      </p:pic>
      <p:pic>
        <p:nvPicPr>
          <p:cNvPr id="38" name="音频 37">
            <a:hlinkClick r:id="" action="ppaction://media"/>
            <a:extLst>
              <a:ext uri="{FF2B5EF4-FFF2-40B4-BE49-F238E27FC236}">
                <a16:creationId xmlns:a16="http://schemas.microsoft.com/office/drawing/2014/main" id="{2AD42306-D197-0343-8D62-A273FD0922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38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709715"/>
    </mc:Choice>
    <mc:Fallback>
      <p:transition spd="slow" advTm="709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FA193D3-0B80-FE4A-9706-3AB3D4542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331839"/>
            <a:ext cx="4103178" cy="1622321"/>
          </a:xfrm>
        </p:spPr>
        <p:txBody>
          <a:bodyPr>
            <a:normAutofit/>
          </a:bodyPr>
          <a:lstStyle/>
          <a:p>
            <a:r>
              <a:rPr kumimoji="1" lang="zh-CN" altLang="en-US" sz="3600" dirty="0">
                <a:solidFill>
                  <a:srgbClr val="EBEBEB"/>
                </a:solidFill>
              </a:rPr>
              <a:t>电池电势与自由能的关系</a:t>
            </a: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5" name="图片 4" descr="塑料杯里&#10;&#10;低可信度描述已自动生成">
            <a:extLst>
              <a:ext uri="{FF2B5EF4-FFF2-40B4-BE49-F238E27FC236}">
                <a16:creationId xmlns:a16="http://schemas.microsoft.com/office/drawing/2014/main" id="{B39533EC-14CC-4D47-82FF-0E7647B9A6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689" y="9340"/>
            <a:ext cx="2303145" cy="2701638"/>
          </a:xfrm>
          <a:prstGeom prst="rect">
            <a:avLst/>
          </a:prstGeom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0DF9D9-8D26-FC45-9169-A925DB0AB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3378606"/>
            <a:ext cx="4557868" cy="378541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dirty="0">
                <a:solidFill>
                  <a:srgbClr val="EBEBEB"/>
                </a:solidFill>
              </a:rPr>
              <a:t>练习</a:t>
            </a:r>
            <a:r>
              <a:rPr kumimoji="1" lang="en-US" altLang="zh-CN" dirty="0">
                <a:solidFill>
                  <a:srgbClr val="EBEBEB"/>
                </a:solidFill>
              </a:rPr>
              <a:t>—</a:t>
            </a:r>
            <a:r>
              <a:rPr kumimoji="1" lang="zh-CN" altLang="en-US" dirty="0">
                <a:solidFill>
                  <a:srgbClr val="EBEBEB"/>
                </a:solidFill>
              </a:rPr>
              <a:t>预测金能否溶解在</a:t>
            </a:r>
            <a:r>
              <a:rPr kumimoji="1" lang="en-US" altLang="zh-CN" dirty="0">
                <a:solidFill>
                  <a:srgbClr val="EBEBEB"/>
                </a:solidFill>
              </a:rPr>
              <a:t>1L 1M </a:t>
            </a:r>
            <a:r>
              <a:rPr kumimoji="1" lang="zh-CN" altLang="en-US" dirty="0">
                <a:solidFill>
                  <a:srgbClr val="EBEBEB"/>
                </a:solidFill>
              </a:rPr>
              <a:t>硝酸中变成</a:t>
            </a:r>
            <a:r>
              <a:rPr kumimoji="1" lang="en-US" altLang="zh-CN" dirty="0">
                <a:solidFill>
                  <a:srgbClr val="EBEBEB"/>
                </a:solidFill>
              </a:rPr>
              <a:t>1M</a:t>
            </a:r>
            <a:r>
              <a:rPr kumimoji="1" lang="zh-CN" altLang="en-US" dirty="0">
                <a:solidFill>
                  <a:srgbClr val="EBEBEB"/>
                </a:solidFill>
              </a:rPr>
              <a:t>三价金溶液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0F43A99-41F6-1946-9F5F-FE53EEE9CE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046829"/>
            <a:ext cx="5257800" cy="21747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18E2A18-B609-1448-BB04-F485703ECD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264306"/>
            <a:ext cx="5257800" cy="2286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1F86913A-873E-8648-8B29-0FE4A88DDEEF}"/>
              </a:ext>
            </a:extLst>
          </p:cNvPr>
          <p:cNvSpPr txBox="1"/>
          <p:nvPr/>
        </p:nvSpPr>
        <p:spPr>
          <a:xfrm>
            <a:off x="7940070" y="271097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标准还原电势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3B54ECB-CEB0-B44C-B808-5BC8BE73F285}"/>
              </a:ext>
            </a:extLst>
          </p:cNvPr>
          <p:cNvSpPr txBox="1"/>
          <p:nvPr/>
        </p:nvSpPr>
        <p:spPr>
          <a:xfrm>
            <a:off x="8145820" y="357909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总反应式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E09F3AE0-CEFF-074F-91A2-B697833131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3492" y="3948423"/>
            <a:ext cx="6534256" cy="32241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B92A2D51-C0A6-524C-A14D-09979960ECDF}"/>
              </a:ext>
            </a:extLst>
          </p:cNvPr>
          <p:cNvSpPr txBox="1"/>
          <p:nvPr/>
        </p:nvSpPr>
        <p:spPr>
          <a:xfrm>
            <a:off x="8104072" y="4338501"/>
            <a:ext cx="1191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电极电势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14D4BB96-89C5-194B-BD4E-066B9458C760}"/>
                  </a:ext>
                </a:extLst>
              </p:cNvPr>
              <p:cNvSpPr txBox="1"/>
              <p:nvPr/>
            </p:nvSpPr>
            <p:spPr>
              <a:xfrm>
                <a:off x="6411998" y="4702969"/>
                <a:ext cx="4941802" cy="3873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𝑐𝑒𝑙𝑙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𝑐𝑎𝑡h𝑜𝑑𝑒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bSup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𝑎𝑛𝑜𝑑𝑒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bSup>
                  </m:oMath>
                </a14:m>
                <a:r>
                  <a:rPr kumimoji="1" lang="en-US" altLang="zh-CN" dirty="0"/>
                  <a:t>=0.96V-1.50V=-0.54V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14D4BB96-89C5-194B-BD4E-066B9458C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1998" y="4702969"/>
                <a:ext cx="4941802" cy="387350"/>
              </a:xfrm>
              <a:prstGeom prst="rect">
                <a:avLst/>
              </a:prstGeom>
              <a:blipFill>
                <a:blip r:embed="rId9"/>
                <a:stretch>
                  <a:fillRect t="-3226" b="-258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本框 22">
            <a:extLst>
              <a:ext uri="{FF2B5EF4-FFF2-40B4-BE49-F238E27FC236}">
                <a16:creationId xmlns:a16="http://schemas.microsoft.com/office/drawing/2014/main" id="{90440A07-BD78-C645-91F5-EF1BDE45DC16}"/>
              </a:ext>
            </a:extLst>
          </p:cNvPr>
          <p:cNvSpPr txBox="1"/>
          <p:nvPr/>
        </p:nvSpPr>
        <p:spPr>
          <a:xfrm>
            <a:off x="7940070" y="5233018"/>
            <a:ext cx="1883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吉布斯自由能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204BBC51-F835-7542-980D-36944425AC1A}"/>
                  </a:ext>
                </a:extLst>
              </p:cNvPr>
              <p:cNvSpPr txBox="1"/>
              <p:nvPr/>
            </p:nvSpPr>
            <p:spPr>
              <a:xfrm>
                <a:off x="5947203" y="5785649"/>
                <a:ext cx="6613226" cy="37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CN" altLang="en-US" dirty="0"/>
                  <a:t>∆𝐺</a:t>
                </a:r>
                <a:r>
                  <a:rPr kumimoji="1" lang="en-US" altLang="zh-CN" dirty="0"/>
                  <a:t>= </a:t>
                </a:r>
                <a:r>
                  <a:rPr kumimoji="1" lang="zh-CN" altLang="en-US" dirty="0"/>
                  <a:t>−𝑛𝐹𝐸</a:t>
                </a:r>
                <a:r>
                  <a:rPr kumimoji="1" lang="en-US" altLang="zh-CN" dirty="0"/>
                  <a:t>= -3mol</a:t>
                </a:r>
                <a14:m>
                  <m:oMath xmlns:m="http://schemas.openxmlformats.org/officeDocument/2006/math">
                    <m:r>
                      <a:rPr kumimoji="1"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kumimoji="1" lang="en-US" altLang="zh-CN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96500</m:t>
                    </m:r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kumimoji="1" lang="en-US" altLang="zh-CN" dirty="0"/>
                  <a:t>/mol</a:t>
                </a:r>
                <a:r>
                  <a:rPr kumimoji="1" lang="en-US" altLang="zh-CN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−0.54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kumimoji="1" lang="en-US" altLang="zh-CN" dirty="0"/>
                  <a:t>1.563</a:t>
                </a:r>
                <a:r>
                  <a:rPr kumimoji="1" lang="en-US" altLang="zh-CN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kumimoji="1" lang="en-US" altLang="zh-CN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kumimoji="1"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m:rPr>
                        <m:sty m:val="p"/>
                      </m:rPr>
                      <a:rPr kumimoji="1" lang="en-US" altLang="zh-CN" b="0" i="0" dirty="0" smtClean="0">
                        <a:latin typeface="Cambria Math" panose="02040503050406030204" pitchFamily="18" charset="0"/>
                      </a:rPr>
                      <m:t>J</m:t>
                    </m:r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204BBC51-F835-7542-980D-36944425AC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7203" y="5785649"/>
                <a:ext cx="6613226" cy="372410"/>
              </a:xfrm>
              <a:prstGeom prst="rect">
                <a:avLst/>
              </a:prstGeom>
              <a:blipFill>
                <a:blip r:embed="rId10"/>
                <a:stretch>
                  <a:fillRect l="-768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68100FE3-6BCB-7348-9813-B68DED32F5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3506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429333"/>
    </mc:Choice>
    <mc:Fallback>
      <p:transition spd="slow" advTm="429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ABDBBE1-982B-2340-B0D0-3A2B47AB7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55" y="91441"/>
            <a:ext cx="3108626" cy="1444752"/>
          </a:xfrm>
        </p:spPr>
        <p:txBody>
          <a:bodyPr anchor="b">
            <a:normAutofit/>
          </a:bodyPr>
          <a:lstStyle/>
          <a:p>
            <a:r>
              <a:rPr kumimoji="1" lang="zh-CN" altLang="en-US" sz="3600" dirty="0">
                <a:solidFill>
                  <a:srgbClr val="EBEBEB"/>
                </a:solidFill>
              </a:rPr>
              <a:t>电解</a:t>
            </a:r>
            <a:r>
              <a:rPr kumimoji="1" lang="en-US" altLang="zh-CN" sz="3600" dirty="0">
                <a:solidFill>
                  <a:srgbClr val="EBEBEB"/>
                </a:solidFill>
              </a:rPr>
              <a:t>—electrolysis</a:t>
            </a:r>
            <a:endParaRPr kumimoji="1" lang="zh-CN" altLang="en-US" sz="3600" dirty="0">
              <a:solidFill>
                <a:srgbClr val="EBEBEB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0BA8C5-63D8-404F-9539-D7673E2CD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256" y="2260091"/>
            <a:ext cx="3304254" cy="2947415"/>
          </a:xfrm>
        </p:spPr>
        <p:txBody>
          <a:bodyPr>
            <a:noAutofit/>
          </a:bodyPr>
          <a:lstStyle/>
          <a:p>
            <a:r>
              <a:rPr kumimoji="1" lang="zh-CN" altLang="en-US" dirty="0">
                <a:solidFill>
                  <a:srgbClr val="FFFFFF"/>
                </a:solidFill>
              </a:rPr>
              <a:t>电解池原理和原电池相反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使电流通过电路产生一个化学反应，非自发，需要外部能量，电池电势为负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多种阴阳离子共存时，电解的难易度取决于电极电势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电势越高，越容易被还原或氧化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可用于工业生产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kumimoji="1" lang="en-US" altLang="zh-CN" dirty="0">
              <a:solidFill>
                <a:srgbClr val="FFFFFF"/>
              </a:solidFill>
            </a:endParaRPr>
          </a:p>
          <a:p>
            <a:endParaRPr kumimoji="1" lang="zh-CN" altLang="en-US" dirty="0">
              <a:solidFill>
                <a:srgbClr val="FFFFFF"/>
              </a:solidFill>
            </a:endParaRPr>
          </a:p>
        </p:txBody>
      </p:sp>
      <p:pic>
        <p:nvPicPr>
          <p:cNvPr id="5" name="图片 4" descr="图片包含 桌子, 室内, 杯子, 小&#10;&#10;描述已自动生成">
            <a:extLst>
              <a:ext uri="{FF2B5EF4-FFF2-40B4-BE49-F238E27FC236}">
                <a16:creationId xmlns:a16="http://schemas.microsoft.com/office/drawing/2014/main" id="{81A1ED0F-9399-2942-A627-EC48DB932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2298" y="182065"/>
            <a:ext cx="6495847" cy="2565860"/>
          </a:xfrm>
          <a:prstGeom prst="rect">
            <a:avLst/>
          </a:prstGeom>
          <a:effectLst/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C41CF4A-60E7-B445-A597-EF1AA02788BD}"/>
              </a:ext>
            </a:extLst>
          </p:cNvPr>
          <p:cNvSpPr txBox="1"/>
          <p:nvPr/>
        </p:nvSpPr>
        <p:spPr>
          <a:xfrm>
            <a:off x="7337502" y="202168"/>
            <a:ext cx="2031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原电池和电解池</a:t>
            </a:r>
          </a:p>
        </p:txBody>
      </p:sp>
      <p:pic>
        <p:nvPicPr>
          <p:cNvPr id="8" name="图片 7" descr="图示&#10;&#10;低可信度描述已自动生成">
            <a:extLst>
              <a:ext uri="{FF2B5EF4-FFF2-40B4-BE49-F238E27FC236}">
                <a16:creationId xmlns:a16="http://schemas.microsoft.com/office/drawing/2014/main" id="{2F55BEDE-E465-A045-B735-486F34846C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4339" y="2857988"/>
            <a:ext cx="3618501" cy="45697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6F57E23-CA05-914D-A93B-68C721E8B0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2840" y="2877070"/>
            <a:ext cx="3783396" cy="437893"/>
          </a:xfrm>
          <a:prstGeom prst="rect">
            <a:avLst/>
          </a:prstGeom>
        </p:spPr>
      </p:pic>
      <p:pic>
        <p:nvPicPr>
          <p:cNvPr id="15" name="图片 14" descr="图示&#10;&#10;描述已自动生成">
            <a:extLst>
              <a:ext uri="{FF2B5EF4-FFF2-40B4-BE49-F238E27FC236}">
                <a16:creationId xmlns:a16="http://schemas.microsoft.com/office/drawing/2014/main" id="{6862520B-43B8-5941-BD43-116AC4A233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7382" y="3327903"/>
            <a:ext cx="2452808" cy="3437386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CB93B27A-F81A-EB4E-A6FB-6D98F8F65565}"/>
              </a:ext>
            </a:extLst>
          </p:cNvPr>
          <p:cNvSpPr txBox="1"/>
          <p:nvPr/>
        </p:nvSpPr>
        <p:spPr>
          <a:xfrm>
            <a:off x="7399746" y="4307932"/>
            <a:ext cx="187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电解池组成</a:t>
            </a:r>
          </a:p>
        </p:txBody>
      </p:sp>
      <p:pic>
        <p:nvPicPr>
          <p:cNvPr id="19" name="图片 18" descr="图示&#10;&#10;描述已自动生成">
            <a:extLst>
              <a:ext uri="{FF2B5EF4-FFF2-40B4-BE49-F238E27FC236}">
                <a16:creationId xmlns:a16="http://schemas.microsoft.com/office/drawing/2014/main" id="{F7908B02-DAB3-DF4F-9F64-D03FAEA15D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2820" y="3327903"/>
            <a:ext cx="2691018" cy="3435853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9A70B12F-C871-114E-8A84-382AC207B22C}"/>
              </a:ext>
            </a:extLst>
          </p:cNvPr>
          <p:cNvSpPr txBox="1"/>
          <p:nvPr/>
        </p:nvSpPr>
        <p:spPr>
          <a:xfrm>
            <a:off x="10917913" y="4307932"/>
            <a:ext cx="5235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电解法制银</a:t>
            </a:r>
          </a:p>
        </p:txBody>
      </p:sp>
      <p:pic>
        <p:nvPicPr>
          <p:cNvPr id="21" name="音频 20">
            <a:hlinkClick r:id="" action="ppaction://media"/>
            <a:extLst>
              <a:ext uri="{FF2B5EF4-FFF2-40B4-BE49-F238E27FC236}">
                <a16:creationId xmlns:a16="http://schemas.microsoft.com/office/drawing/2014/main" id="{07A7B70C-771B-2D42-BFA7-AD5CC7100B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5914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40318"/>
    </mc:Choice>
    <mc:Fallback>
      <p:transition spd="slow" advTm="340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9076D5E-68ED-4CD1-A04F-E7934EBFA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60B8DF6-8DC9-3F49-AC47-84D6DF499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023" y="309717"/>
            <a:ext cx="3505495" cy="16223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3600" dirty="0">
                <a:solidFill>
                  <a:srgbClr val="EBEBEB"/>
                </a:solidFill>
              </a:rPr>
              <a:t>电镀</a:t>
            </a:r>
            <a:r>
              <a:rPr kumimoji="1" lang="en-US" altLang="zh-CN" sz="3600" dirty="0">
                <a:solidFill>
                  <a:srgbClr val="EBEBEB"/>
                </a:solidFill>
              </a:rPr>
              <a:t>—electroplating</a:t>
            </a:r>
            <a:endParaRPr kumimoji="1" lang="zh-CN" altLang="en-US" sz="3600" dirty="0">
              <a:solidFill>
                <a:srgbClr val="EBEBEB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BE0A6B-EBF8-4301-B1AE-F6A1C4003E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ounded Rectangle 9">
            <a:extLst>
              <a:ext uri="{FF2B5EF4-FFF2-40B4-BE49-F238E27FC236}">
                <a16:creationId xmlns:a16="http://schemas.microsoft.com/office/drawing/2014/main" id="{03C06118-B3FE-4B51-80A1-B82C2E9F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ln w="12700">
            <a:solidFill>
              <a:schemeClr val="bg2"/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4" descr="图示&#10;&#10;描述已自动生成">
            <a:extLst>
              <a:ext uri="{FF2B5EF4-FFF2-40B4-BE49-F238E27FC236}">
                <a16:creationId xmlns:a16="http://schemas.microsoft.com/office/drawing/2014/main" id="{A7E866C4-0CDF-EB41-A36E-E19C555E9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9810" y="484632"/>
            <a:ext cx="4351663" cy="3426934"/>
          </a:xfrm>
          <a:prstGeom prst="rect">
            <a:avLst/>
          </a:prstGeom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72BE3F8-96D6-4535-9AE4-694DC4F5B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1A6F725-605B-4943-997F-1DD621F1295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4717" y="1671483"/>
                <a:ext cx="4474339" cy="3785419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kumimoji="1" lang="zh-CN" altLang="en-US" dirty="0">
                    <a:solidFill>
                      <a:srgbClr val="FFFFFF"/>
                    </a:solidFill>
                  </a:rPr>
                  <a:t>在电极上将金属离子还原成中性金属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kumimoji="1" lang="zh-CN" altLang="en-US" dirty="0">
                    <a:solidFill>
                      <a:srgbClr val="FFFFFF"/>
                    </a:solidFill>
                  </a:rPr>
                  <a:t>还原金属的质量取决于电流大小和时间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kumimoji="1" lang="zh-CN" altLang="en-US" dirty="0">
                    <a:solidFill>
                      <a:srgbClr val="FFFFFF"/>
                    </a:solidFill>
                  </a:rPr>
                  <a:t>根据定义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14:m>
                  <m:oMath xmlns:m="http://schemas.openxmlformats.org/officeDocument/2006/math">
                    <m:r>
                      <a:rPr kumimoji="1" lang="en-US" altLang="zh-CN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kumimoji="1" lang="en-US" altLang="zh-CN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zh-CN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r>
                          <a:rPr kumimoji="1" lang="en-US" altLang="zh-CN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kumimoji="1" lang="zh-CN" altLang="en-US" b="0" i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—</m:t>
                    </m:r>
                  </m:oMath>
                </a14:m>
                <a:r>
                  <a:rPr kumimoji="1" lang="en-US" altLang="zh-CN" dirty="0">
                    <a:solidFill>
                      <a:srgbClr val="FFFFFF"/>
                    </a:solidFill>
                  </a:rPr>
                  <a:t>I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为电流，单位安培（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A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）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,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q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为电荷量 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,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t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为时间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kumimoji="1" lang="zh-CN" altLang="en-US" dirty="0">
                    <a:solidFill>
                      <a:srgbClr val="FFFFFF"/>
                    </a:solidFill>
                  </a:rPr>
                  <a:t>解决电镀问题方法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</a:p>
              <a:p>
                <a:pPr>
                  <a:lnSpc>
                    <a:spcPct val="90000"/>
                  </a:lnSpc>
                </a:pPr>
                <a:r>
                  <a:rPr kumimoji="1" lang="en-US" altLang="zh-CN" dirty="0">
                    <a:solidFill>
                      <a:srgbClr val="FFFFFF"/>
                    </a:solidFill>
                  </a:rPr>
                  <a:t>1.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 写出离子方程式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kumimoji="1" lang="en-US" altLang="zh-CN" dirty="0">
                    <a:solidFill>
                      <a:srgbClr val="FFFFFF"/>
                    </a:solidFill>
                  </a:rPr>
                  <a:t>2.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 用电流和时间算出电荷量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kumimoji="1" lang="en-US" altLang="zh-CN" dirty="0">
                    <a:solidFill>
                      <a:srgbClr val="FFFFFF"/>
                    </a:solidFill>
                  </a:rPr>
                  <a:t>3.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 用法拉第常数算出转移电子的量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kumimoji="1" lang="en-US" altLang="zh-CN" dirty="0">
                    <a:solidFill>
                      <a:srgbClr val="FFFFFF"/>
                    </a:solidFill>
                  </a:rPr>
                  <a:t>4.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 根据此量算出生成金属的量以及质量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kumimoji="1" lang="en-US" altLang="zh-CN" dirty="0">
                    <a:solidFill>
                      <a:srgbClr val="FFFFFF"/>
                    </a:solidFill>
                  </a:rPr>
                  <a:t>5.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 也有可能求别的量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1A6F725-605B-4943-997F-1DD621F1295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4717" y="1671483"/>
                <a:ext cx="4474339" cy="3785419"/>
              </a:xfrm>
              <a:blipFill>
                <a:blip r:embed="rId5"/>
                <a:stretch>
                  <a:fillRect l="-282" t="-2007" b="-287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4C0DF406-337A-D840-8226-97B757805A59}"/>
              </a:ext>
            </a:extLst>
          </p:cNvPr>
          <p:cNvSpPr txBox="1"/>
          <p:nvPr/>
        </p:nvSpPr>
        <p:spPr>
          <a:xfrm>
            <a:off x="9608549" y="1929794"/>
            <a:ext cx="2219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锌在阳极上被镀上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CE4D784-EE9C-9347-8C63-2B9020F7B71B}"/>
              </a:ext>
            </a:extLst>
          </p:cNvPr>
          <p:cNvSpPr/>
          <p:nvPr/>
        </p:nvSpPr>
        <p:spPr>
          <a:xfrm>
            <a:off x="5428661" y="4157788"/>
            <a:ext cx="4179888" cy="2011535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kumimoji="1" lang="en-US" altLang="zh-CN" dirty="0"/>
              <a:t>AP</a:t>
            </a:r>
            <a:r>
              <a:rPr kumimoji="1" lang="zh-CN" altLang="en-US" dirty="0"/>
              <a:t>化学重要公式</a:t>
            </a:r>
            <a:endParaRPr kumimoji="1" lang="en-US" altLang="zh-CN" dirty="0"/>
          </a:p>
          <a:p>
            <a:pPr algn="ctr">
              <a:spcAft>
                <a:spcPts val="600"/>
              </a:spcAft>
            </a:pPr>
            <a:endParaRPr kumimoji="1" lang="en-US" altLang="zh-CN" dirty="0">
              <a:solidFill>
                <a:srgbClr val="FF0000"/>
              </a:solidFill>
            </a:endParaRPr>
          </a:p>
          <a:p>
            <a:pPr algn="ctr">
              <a:spcAft>
                <a:spcPts val="600"/>
              </a:spcAft>
            </a:pPr>
            <a:endParaRPr kumimoji="1" lang="en-US" altLang="zh-CN" dirty="0"/>
          </a:p>
        </p:txBody>
      </p:sp>
      <p:pic>
        <p:nvPicPr>
          <p:cNvPr id="8" name="图片 7" descr="卡通人物&#10;&#10;低可信度描述已自动生成">
            <a:extLst>
              <a:ext uri="{FF2B5EF4-FFF2-40B4-BE49-F238E27FC236}">
                <a16:creationId xmlns:a16="http://schemas.microsoft.com/office/drawing/2014/main" id="{AD80FF70-92CE-E242-BF5C-EDA49D7B12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3976" y="4926824"/>
            <a:ext cx="1563329" cy="1076057"/>
          </a:xfrm>
          <a:prstGeom prst="rect">
            <a:avLst/>
          </a:prstGeom>
        </p:spPr>
      </p:pic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3E5E167A-5CAE-B140-94CF-AFAFD5A6F0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372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40104"/>
    </mc:Choice>
    <mc:Fallback>
      <p:transition spd="slow" advTm="340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6.9|1.5|77.4|2.7|40.2|4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5.4|66.7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7.5|69.8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6.2|69.3|5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离子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离子</Template>
  <TotalTime>5467</TotalTime>
  <Words>1107</Words>
  <Application>Microsoft Macintosh PowerPoint</Application>
  <PresentationFormat>宽屏</PresentationFormat>
  <Paragraphs>92</Paragraphs>
  <Slides>12</Slides>
  <Notes>0</Notes>
  <HiddenSlides>0</HiddenSlides>
  <MMClips>12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7" baseType="lpstr">
      <vt:lpstr>Arial</vt:lpstr>
      <vt:lpstr>Cambria Math</vt:lpstr>
      <vt:lpstr>Century Gothic</vt:lpstr>
      <vt:lpstr>Wingdings 3</vt:lpstr>
      <vt:lpstr>离子</vt:lpstr>
      <vt:lpstr>第十二节—电化学</vt:lpstr>
      <vt:lpstr>原电池—galvanic cell</vt:lpstr>
      <vt:lpstr>电池电势（上）—cell potential</vt:lpstr>
      <vt:lpstr>电池电势（下）—cell potential</vt:lpstr>
      <vt:lpstr>原电池符号—line notation</vt:lpstr>
      <vt:lpstr>电池电势与自由能的关系</vt:lpstr>
      <vt:lpstr>电池电势与自由能的关系</vt:lpstr>
      <vt:lpstr>电解—electrolysis</vt:lpstr>
      <vt:lpstr>电镀—electroplating</vt:lpstr>
      <vt:lpstr>Practice 1</vt:lpstr>
      <vt:lpstr>Practice 2</vt:lpstr>
      <vt:lpstr>Continued...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第十二节—电化学</dc:title>
  <dc:creator>Qi Gareth</dc:creator>
  <cp:lastModifiedBy>Qi Gareth</cp:lastModifiedBy>
  <cp:revision>29</cp:revision>
  <dcterms:created xsi:type="dcterms:W3CDTF">2021-07-22T07:40:16Z</dcterms:created>
  <dcterms:modified xsi:type="dcterms:W3CDTF">2021-08-18T05:40:57Z</dcterms:modified>
</cp:coreProperties>
</file>