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7" r:id="rId3"/>
    <p:sldId id="273" r:id="rId4"/>
    <p:sldId id="274" r:id="rId5"/>
    <p:sldId id="275" r:id="rId6"/>
    <p:sldId id="276" r:id="rId7"/>
    <p:sldId id="277" r:id="rId8"/>
    <p:sldId id="278" r:id="rId9"/>
    <p:sldId id="266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FF0066"/>
    <a:srgbClr val="0000FF"/>
    <a:srgbClr val="00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529" autoAdjust="0"/>
  </p:normalViewPr>
  <p:slideViewPr>
    <p:cSldViewPr>
      <p:cViewPr varScale="1">
        <p:scale>
          <a:sx n="98" d="100"/>
          <a:sy n="98" d="100"/>
        </p:scale>
        <p:origin x="19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AC034-B52C-490B-B663-0C62C4BA58D3}" type="datetimeFigureOut">
              <a:rPr lang="zh-CN" altLang="en-US" smtClean="0"/>
              <a:pPr/>
              <a:t>2018/12/24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13FE0-F0A5-4E26-853B-7C64F96798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096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96D7E-544A-4A45-BCCA-F5D221A509C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13FE0-F0A5-4E26-853B-7C64F967981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13FE0-F0A5-4E26-853B-7C64F967981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13FE0-F0A5-4E26-853B-7C64F967981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13FE0-F0A5-4E26-853B-7C64F967981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AA51-6FD9-4B66-94C1-45323907C470}" type="datetimeFigureOut">
              <a:rPr lang="zh-CN" altLang="en-US" smtClean="0"/>
              <a:pPr/>
              <a:t>2018/12/24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48BF-CE9F-45E7-ABF6-F0D4CE9FBB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AA51-6FD9-4B66-94C1-45323907C470}" type="datetimeFigureOut">
              <a:rPr lang="zh-CN" altLang="en-US" smtClean="0"/>
              <a:pPr/>
              <a:t>2018/12/24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48BF-CE9F-45E7-ABF6-F0D4CE9FBB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AA51-6FD9-4B66-94C1-45323907C470}" type="datetimeFigureOut">
              <a:rPr lang="zh-CN" altLang="en-US" smtClean="0"/>
              <a:pPr/>
              <a:t>2018/12/24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48BF-CE9F-45E7-ABF6-F0D4CE9FBB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AA51-6FD9-4B66-94C1-45323907C470}" type="datetimeFigureOut">
              <a:rPr lang="zh-CN" altLang="en-US" smtClean="0"/>
              <a:pPr/>
              <a:t>2018/12/24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48BF-CE9F-45E7-ABF6-F0D4CE9FBB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AA51-6FD9-4B66-94C1-45323907C470}" type="datetimeFigureOut">
              <a:rPr lang="zh-CN" altLang="en-US" smtClean="0"/>
              <a:pPr/>
              <a:t>2018/12/24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48BF-CE9F-45E7-ABF6-F0D4CE9FBB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AA51-6FD9-4B66-94C1-45323907C470}" type="datetimeFigureOut">
              <a:rPr lang="zh-CN" altLang="en-US" smtClean="0"/>
              <a:pPr/>
              <a:t>2018/12/24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48BF-CE9F-45E7-ABF6-F0D4CE9FBB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AA51-6FD9-4B66-94C1-45323907C470}" type="datetimeFigureOut">
              <a:rPr lang="zh-CN" altLang="en-US" smtClean="0"/>
              <a:pPr/>
              <a:t>2018/12/24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48BF-CE9F-45E7-ABF6-F0D4CE9FBB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AA51-6FD9-4B66-94C1-45323907C470}" type="datetimeFigureOut">
              <a:rPr lang="zh-CN" altLang="en-US" smtClean="0"/>
              <a:pPr/>
              <a:t>2018/12/24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48BF-CE9F-45E7-ABF6-F0D4CE9FBB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AA51-6FD9-4B66-94C1-45323907C470}" type="datetimeFigureOut">
              <a:rPr lang="zh-CN" altLang="en-US" smtClean="0"/>
              <a:pPr/>
              <a:t>2018/12/24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48BF-CE9F-45E7-ABF6-F0D4CE9FBB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AA51-6FD9-4B66-94C1-45323907C470}" type="datetimeFigureOut">
              <a:rPr lang="zh-CN" altLang="en-US" smtClean="0"/>
              <a:pPr/>
              <a:t>2018/12/24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48BF-CE9F-45E7-ABF6-F0D4CE9FBB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AA51-6FD9-4B66-94C1-45323907C470}" type="datetimeFigureOut">
              <a:rPr lang="zh-CN" altLang="en-US" smtClean="0"/>
              <a:pPr/>
              <a:t>2018/12/24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48BF-CE9F-45E7-ABF6-F0D4CE9FBB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FAA51-6FD9-4B66-94C1-45323907C470}" type="datetimeFigureOut">
              <a:rPr lang="zh-CN" altLang="en-US" smtClean="0"/>
              <a:pPr/>
              <a:t>2018/12/24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548BF-CE9F-45E7-ABF6-F0D4CE9FBB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&#36466;&#36215;.mp4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6000" b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323528" y="916130"/>
            <a:ext cx="8496944" cy="1785950"/>
          </a:xfrm>
          <a:solidFill>
            <a:schemeClr val="bg1">
              <a:alpha val="73000"/>
            </a:schemeClr>
          </a:solidFill>
        </p:spPr>
        <p:txBody>
          <a:bodyPr>
            <a:noAutofit/>
          </a:bodyPr>
          <a:lstStyle/>
          <a:p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§</a:t>
            </a:r>
            <a:r>
              <a:rPr lang="en-US" altLang="zh-CN" sz="5400" b="1" dirty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4 </a:t>
            </a: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牛顿运动定律 </a:t>
            </a:r>
            <a:r>
              <a:rPr lang="en-US" altLang="zh-CN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(Newton</a:t>
            </a:r>
            <a:r>
              <a:rPr lang="en-US" altLang="zh-CN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新魏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s </a:t>
            </a: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Laws of Motion)</a:t>
            </a:r>
            <a:endParaRPr lang="zh-CN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357158" y="3345022"/>
            <a:ext cx="8429684" cy="1727052"/>
          </a:xfrm>
          <a:solidFill>
            <a:schemeClr val="bg1">
              <a:alpha val="73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altLang="zh-CN" sz="4800" b="1" dirty="0">
                <a:solidFill>
                  <a:srgbClr val="FF006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4.4</a:t>
            </a:r>
            <a:r>
              <a:rPr lang="zh-CN" altLang="en-US" sz="4800" b="1" dirty="0">
                <a:solidFill>
                  <a:srgbClr val="FF006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4800" b="1" dirty="0">
                <a:solidFill>
                  <a:srgbClr val="FF0066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超重和失重</a:t>
            </a:r>
            <a:endParaRPr lang="en-US" altLang="zh-CN" sz="4800" b="1" dirty="0">
              <a:solidFill>
                <a:srgbClr val="FF0066"/>
              </a:solidFill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  <a:p>
            <a:pPr algn="ctr">
              <a:buNone/>
            </a:pPr>
            <a:r>
              <a:rPr lang="en-US" altLang="zh-CN" sz="4800" b="1" dirty="0">
                <a:solidFill>
                  <a:srgbClr val="FF006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(Overweight &amp; weightlessness)</a:t>
            </a:r>
            <a:endParaRPr lang="zh-CN" altLang="en-US" sz="4800" b="1" dirty="0">
              <a:solidFill>
                <a:srgbClr val="FF0066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323528" y="1700808"/>
            <a:ext cx="8496944" cy="2160240"/>
          </a:xfrm>
          <a:prstGeom prst="rect">
            <a:avLst/>
          </a:prstGeom>
          <a:solidFill>
            <a:schemeClr val="bg1">
              <a:alpha val="46000"/>
            </a:schemeClr>
          </a:solidFill>
          <a:ln w="9525" cap="flat" cmpd="sng" algn="ctr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323528" y="1743199"/>
            <a:ext cx="3024336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en-US" altLang="zh-CN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Think  about</a:t>
            </a:r>
            <a:endParaRPr kumimoji="1" lang="zh-CN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40172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物体加速时，</a:t>
            </a:r>
            <a:r>
              <a:rPr lang="en-US" altLang="zh-CN" sz="28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方向与</a:t>
            </a:r>
            <a:r>
              <a:rPr lang="en-US" altLang="zh-CN" sz="28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方向的关系？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3049796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物体减速时，</a:t>
            </a:r>
            <a:r>
              <a:rPr lang="en-US" altLang="zh-CN" sz="28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方向与</a:t>
            </a:r>
            <a:r>
              <a:rPr lang="en-US" altLang="zh-CN" sz="28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方向的关系？</a:t>
            </a:r>
          </a:p>
        </p:txBody>
      </p:sp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6554316" y="2348880"/>
            <a:ext cx="9060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同向</a:t>
            </a:r>
          </a:p>
        </p:txBody>
      </p:sp>
      <p:sp>
        <p:nvSpPr>
          <p:cNvPr id="7" name="Text Box 1027"/>
          <p:cNvSpPr txBox="1">
            <a:spLocks noChangeArrowheads="1"/>
          </p:cNvSpPr>
          <p:nvPr/>
        </p:nvSpPr>
        <p:spPr bwMode="auto">
          <a:xfrm>
            <a:off x="6546303" y="3022352"/>
            <a:ext cx="9060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反向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utoUpdateAnimBg="0"/>
      <p:bldP spid="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矩形 170"/>
          <p:cNvSpPr/>
          <p:nvPr/>
        </p:nvSpPr>
        <p:spPr bwMode="auto">
          <a:xfrm>
            <a:off x="323528" y="3714752"/>
            <a:ext cx="8496944" cy="2428892"/>
          </a:xfrm>
          <a:prstGeom prst="rect">
            <a:avLst/>
          </a:prstGeom>
          <a:solidFill>
            <a:schemeClr val="bg1">
              <a:alpha val="46000"/>
            </a:schemeClr>
          </a:solidFill>
          <a:ln w="9525" cap="flat" cmpd="sng" algn="ctr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6711" name="Line 1175"/>
          <p:cNvSpPr>
            <a:spLocks noChangeShapeType="1"/>
          </p:cNvSpPr>
          <p:nvPr/>
        </p:nvSpPr>
        <p:spPr bwMode="auto">
          <a:xfrm>
            <a:off x="3857620" y="1774804"/>
            <a:ext cx="24003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732" name="Line 1196"/>
          <p:cNvSpPr>
            <a:spLocks noChangeShapeType="1"/>
          </p:cNvSpPr>
          <p:nvPr/>
        </p:nvSpPr>
        <p:spPr bwMode="auto">
          <a:xfrm>
            <a:off x="6473820" y="1774804"/>
            <a:ext cx="24003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247"/>
          <p:cNvGrpSpPr>
            <a:grpSpLocks/>
          </p:cNvGrpSpPr>
          <p:nvPr/>
        </p:nvGrpSpPr>
        <p:grpSpPr bwMode="auto">
          <a:xfrm>
            <a:off x="3971920" y="428604"/>
            <a:ext cx="1371600" cy="2878138"/>
            <a:chOff x="1344" y="96"/>
            <a:chExt cx="864" cy="1813"/>
          </a:xfrm>
        </p:grpSpPr>
        <p:grpSp>
          <p:nvGrpSpPr>
            <p:cNvPr id="3" name="Group 1248"/>
            <p:cNvGrpSpPr>
              <a:grpSpLocks/>
            </p:cNvGrpSpPr>
            <p:nvPr/>
          </p:nvGrpSpPr>
          <p:grpSpPr bwMode="auto">
            <a:xfrm>
              <a:off x="1662" y="1229"/>
              <a:ext cx="252" cy="680"/>
              <a:chOff x="1662" y="1253"/>
              <a:chExt cx="252" cy="680"/>
            </a:xfrm>
          </p:grpSpPr>
          <p:grpSp>
            <p:nvGrpSpPr>
              <p:cNvPr id="4" name="Group 1249"/>
              <p:cNvGrpSpPr>
                <a:grpSpLocks/>
              </p:cNvGrpSpPr>
              <p:nvPr/>
            </p:nvGrpSpPr>
            <p:grpSpPr bwMode="auto">
              <a:xfrm>
                <a:off x="1662" y="1693"/>
                <a:ext cx="252" cy="240"/>
                <a:chOff x="2638" y="4575"/>
                <a:chExt cx="630" cy="601"/>
              </a:xfrm>
            </p:grpSpPr>
            <p:sp>
              <p:nvSpPr>
                <p:cNvPr id="66786" name="Freeform 1250"/>
                <p:cNvSpPr>
                  <a:spLocks/>
                </p:cNvSpPr>
                <p:nvPr/>
              </p:nvSpPr>
              <p:spPr bwMode="auto">
                <a:xfrm flipH="1" flipV="1">
                  <a:off x="2843" y="4575"/>
                  <a:ext cx="185" cy="225"/>
                </a:xfrm>
                <a:custGeom>
                  <a:avLst/>
                  <a:gdLst/>
                  <a:ahLst/>
                  <a:cxnLst>
                    <a:cxn ang="0">
                      <a:pos x="472" y="15"/>
                    </a:cxn>
                    <a:cxn ang="0">
                      <a:pos x="472" y="552"/>
                    </a:cxn>
                    <a:cxn ang="0">
                      <a:pos x="442" y="1005"/>
                    </a:cxn>
                    <a:cxn ang="0">
                      <a:pos x="247" y="1260"/>
                    </a:cxn>
                    <a:cxn ang="0">
                      <a:pos x="112" y="1488"/>
                    </a:cxn>
                    <a:cxn ang="0">
                      <a:pos x="7" y="1800"/>
                    </a:cxn>
                    <a:cxn ang="0">
                      <a:pos x="67" y="2055"/>
                    </a:cxn>
                    <a:cxn ang="0">
                      <a:pos x="262" y="2325"/>
                    </a:cxn>
                    <a:cxn ang="0">
                      <a:pos x="652" y="2535"/>
                    </a:cxn>
                    <a:cxn ang="0">
                      <a:pos x="1087" y="2550"/>
                    </a:cxn>
                    <a:cxn ang="0">
                      <a:pos x="1552" y="2268"/>
                    </a:cxn>
                    <a:cxn ang="0">
                      <a:pos x="1762" y="1965"/>
                    </a:cxn>
                    <a:cxn ang="0">
                      <a:pos x="1912" y="1644"/>
                    </a:cxn>
                    <a:cxn ang="0">
                      <a:pos x="2002" y="1275"/>
                    </a:cxn>
                    <a:cxn ang="0">
                      <a:pos x="1807" y="1440"/>
                    </a:cxn>
                    <a:cxn ang="0">
                      <a:pos x="1597" y="1785"/>
                    </a:cxn>
                    <a:cxn ang="0">
                      <a:pos x="1372" y="2010"/>
                    </a:cxn>
                    <a:cxn ang="0">
                      <a:pos x="1177" y="2130"/>
                    </a:cxn>
                    <a:cxn ang="0">
                      <a:pos x="892" y="2115"/>
                    </a:cxn>
                    <a:cxn ang="0">
                      <a:pos x="637" y="1935"/>
                    </a:cxn>
                    <a:cxn ang="0">
                      <a:pos x="652" y="1590"/>
                    </a:cxn>
                    <a:cxn ang="0">
                      <a:pos x="877" y="1260"/>
                    </a:cxn>
                    <a:cxn ang="0">
                      <a:pos x="1012" y="1020"/>
                    </a:cxn>
                    <a:cxn ang="0">
                      <a:pos x="1012" y="708"/>
                    </a:cxn>
                    <a:cxn ang="0">
                      <a:pos x="1012" y="552"/>
                    </a:cxn>
                    <a:cxn ang="0">
                      <a:pos x="1012" y="0"/>
                    </a:cxn>
                  </a:cxnLst>
                  <a:rect l="0" t="0" r="r" b="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6787" name="Rectangle 1251"/>
                <p:cNvSpPr>
                  <a:spLocks noChangeArrowheads="1"/>
                </p:cNvSpPr>
                <p:nvPr/>
              </p:nvSpPr>
              <p:spPr bwMode="auto">
                <a:xfrm>
                  <a:off x="2638" y="4780"/>
                  <a:ext cx="630" cy="396"/>
                </a:xfrm>
                <a:prstGeom prst="rect">
                  <a:avLst/>
                </a:prstGeom>
                <a:gradFill rotWithShape="0">
                  <a:gsLst>
                    <a:gs pos="0">
                      <a:srgbClr val="333333"/>
                    </a:gs>
                    <a:gs pos="50000">
                      <a:srgbClr val="C0C0C0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6788" name="Arc 1252"/>
              <p:cNvSpPr>
                <a:spLocks noChangeAspect="1"/>
              </p:cNvSpPr>
              <p:nvPr/>
            </p:nvSpPr>
            <p:spPr bwMode="auto">
              <a:xfrm>
                <a:off x="1709" y="1601"/>
                <a:ext cx="139" cy="122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1600 w 43200"/>
                  <a:gd name="T1" fmla="*/ 0 h 43200"/>
                  <a:gd name="T2" fmla="*/ 37 w 43200"/>
                  <a:gd name="T3" fmla="*/ 20332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21177"/>
                      <a:pt x="12" y="20754"/>
                      <a:pt x="37" y="20332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21177"/>
                      <a:pt x="12" y="20754"/>
                      <a:pt x="37" y="2033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789" name="Line 1253"/>
              <p:cNvSpPr>
                <a:spLocks noChangeAspect="1" noChangeShapeType="1"/>
              </p:cNvSpPr>
              <p:nvPr/>
            </p:nvSpPr>
            <p:spPr bwMode="auto">
              <a:xfrm>
                <a:off x="1781" y="1253"/>
                <a:ext cx="0" cy="34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" name="Group 1254"/>
            <p:cNvGrpSpPr>
              <a:grpSpLocks/>
            </p:cNvGrpSpPr>
            <p:nvPr/>
          </p:nvGrpSpPr>
          <p:grpSpPr bwMode="auto">
            <a:xfrm>
              <a:off x="1693" y="96"/>
              <a:ext cx="155" cy="207"/>
              <a:chOff x="2796" y="1587"/>
              <a:chExt cx="283" cy="379"/>
            </a:xfrm>
          </p:grpSpPr>
          <p:sp>
            <p:nvSpPr>
              <p:cNvPr id="66791" name="Oval 1255"/>
              <p:cNvSpPr>
                <a:spLocks noChangeAspect="1" noChangeArrowheads="1"/>
              </p:cNvSpPr>
              <p:nvPr/>
            </p:nvSpPr>
            <p:spPr bwMode="auto">
              <a:xfrm>
                <a:off x="2796" y="1587"/>
                <a:ext cx="283" cy="284"/>
              </a:xfrm>
              <a:prstGeom prst="ellipse">
                <a:avLst/>
              </a:prstGeom>
              <a:noFill/>
              <a:ln w="53975" cmpd="dbl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792" name="Line 1256"/>
              <p:cNvSpPr>
                <a:spLocks noChangeAspect="1" noChangeShapeType="1"/>
              </p:cNvSpPr>
              <p:nvPr/>
            </p:nvSpPr>
            <p:spPr bwMode="auto">
              <a:xfrm>
                <a:off x="2946" y="1852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" name="Group 1257"/>
            <p:cNvGrpSpPr>
              <a:grpSpLocks/>
            </p:cNvGrpSpPr>
            <p:nvPr/>
          </p:nvGrpSpPr>
          <p:grpSpPr bwMode="auto">
            <a:xfrm>
              <a:off x="1643" y="296"/>
              <a:ext cx="277" cy="944"/>
              <a:chOff x="2692" y="1963"/>
              <a:chExt cx="529" cy="1992"/>
            </a:xfrm>
          </p:grpSpPr>
          <p:sp>
            <p:nvSpPr>
              <p:cNvPr id="66794" name="Arc 1258"/>
              <p:cNvSpPr>
                <a:spLocks/>
              </p:cNvSpPr>
              <p:nvPr/>
            </p:nvSpPr>
            <p:spPr bwMode="auto">
              <a:xfrm rot="5400000" flipV="1">
                <a:off x="2886" y="3668"/>
                <a:ext cx="101" cy="474"/>
              </a:xfrm>
              <a:custGeom>
                <a:avLst/>
                <a:gdLst>
                  <a:gd name="G0" fmla="+- 450 0 0"/>
                  <a:gd name="G1" fmla="+- 21600 0 0"/>
                  <a:gd name="G2" fmla="+- 21600 0 0"/>
                  <a:gd name="T0" fmla="*/ 450 w 22050"/>
                  <a:gd name="T1" fmla="*/ 0 h 43200"/>
                  <a:gd name="T2" fmla="*/ 0 w 22050"/>
                  <a:gd name="T3" fmla="*/ 43195 h 43200"/>
                  <a:gd name="T4" fmla="*/ 450 w 2205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050" h="43200" fill="none" extrusionOk="0">
                    <a:moveTo>
                      <a:pt x="449" y="0"/>
                    </a:moveTo>
                    <a:cubicBezTo>
                      <a:pt x="12379" y="0"/>
                      <a:pt x="22050" y="9670"/>
                      <a:pt x="22050" y="21600"/>
                    </a:cubicBezTo>
                    <a:cubicBezTo>
                      <a:pt x="22050" y="33529"/>
                      <a:pt x="12379" y="43200"/>
                      <a:pt x="450" y="43200"/>
                    </a:cubicBezTo>
                    <a:cubicBezTo>
                      <a:pt x="299" y="43200"/>
                      <a:pt x="149" y="43198"/>
                      <a:pt x="-1" y="43195"/>
                    </a:cubicBezTo>
                  </a:path>
                  <a:path w="22050" h="43200" stroke="0" extrusionOk="0">
                    <a:moveTo>
                      <a:pt x="449" y="0"/>
                    </a:moveTo>
                    <a:cubicBezTo>
                      <a:pt x="12379" y="0"/>
                      <a:pt x="22050" y="9670"/>
                      <a:pt x="22050" y="21600"/>
                    </a:cubicBezTo>
                    <a:cubicBezTo>
                      <a:pt x="22050" y="33529"/>
                      <a:pt x="12379" y="43200"/>
                      <a:pt x="450" y="43200"/>
                    </a:cubicBezTo>
                    <a:cubicBezTo>
                      <a:pt x="299" y="43200"/>
                      <a:pt x="149" y="43198"/>
                      <a:pt x="-1" y="43195"/>
                    </a:cubicBezTo>
                    <a:lnTo>
                      <a:pt x="450" y="21600"/>
                    </a:lnTo>
                    <a:close/>
                  </a:path>
                </a:pathLst>
              </a:custGeom>
              <a:solidFill>
                <a:srgbClr val="CC99FF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7" name="Group 1259"/>
              <p:cNvGrpSpPr>
                <a:grpSpLocks/>
              </p:cNvGrpSpPr>
              <p:nvPr/>
            </p:nvGrpSpPr>
            <p:grpSpPr bwMode="auto">
              <a:xfrm>
                <a:off x="2716" y="2060"/>
                <a:ext cx="475" cy="1822"/>
                <a:chOff x="4695" y="1755"/>
                <a:chExt cx="210" cy="2040"/>
              </a:xfrm>
            </p:grpSpPr>
            <p:sp>
              <p:nvSpPr>
                <p:cNvPr id="66796" name="Line 1260"/>
                <p:cNvSpPr>
                  <a:spLocks noChangeShapeType="1"/>
                </p:cNvSpPr>
                <p:nvPr/>
              </p:nvSpPr>
              <p:spPr bwMode="auto">
                <a:xfrm>
                  <a:off x="4695" y="1755"/>
                  <a:ext cx="0" cy="2039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6797" name="Line 1261"/>
                <p:cNvSpPr>
                  <a:spLocks noChangeShapeType="1"/>
                </p:cNvSpPr>
                <p:nvPr/>
              </p:nvSpPr>
              <p:spPr bwMode="auto">
                <a:xfrm>
                  <a:off x="4905" y="1755"/>
                  <a:ext cx="0" cy="2039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6798" name="Arc 1262"/>
              <p:cNvSpPr>
                <a:spLocks/>
              </p:cNvSpPr>
              <p:nvPr/>
            </p:nvSpPr>
            <p:spPr bwMode="auto">
              <a:xfrm rot="-5400000">
                <a:off x="2888" y="1777"/>
                <a:ext cx="101" cy="474"/>
              </a:xfrm>
              <a:custGeom>
                <a:avLst/>
                <a:gdLst>
                  <a:gd name="G0" fmla="+- 450 0 0"/>
                  <a:gd name="G1" fmla="+- 21600 0 0"/>
                  <a:gd name="G2" fmla="+- 21600 0 0"/>
                  <a:gd name="T0" fmla="*/ 450 w 22050"/>
                  <a:gd name="T1" fmla="*/ 0 h 43200"/>
                  <a:gd name="T2" fmla="*/ 0 w 22050"/>
                  <a:gd name="T3" fmla="*/ 43195 h 43200"/>
                  <a:gd name="T4" fmla="*/ 450 w 2205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050" h="43200" fill="none" extrusionOk="0">
                    <a:moveTo>
                      <a:pt x="449" y="0"/>
                    </a:moveTo>
                    <a:cubicBezTo>
                      <a:pt x="12379" y="0"/>
                      <a:pt x="22050" y="9670"/>
                      <a:pt x="22050" y="21600"/>
                    </a:cubicBezTo>
                    <a:cubicBezTo>
                      <a:pt x="22050" y="33529"/>
                      <a:pt x="12379" y="43200"/>
                      <a:pt x="450" y="43200"/>
                    </a:cubicBezTo>
                    <a:cubicBezTo>
                      <a:pt x="299" y="43200"/>
                      <a:pt x="149" y="43198"/>
                      <a:pt x="-1" y="43195"/>
                    </a:cubicBezTo>
                  </a:path>
                  <a:path w="22050" h="43200" stroke="0" extrusionOk="0">
                    <a:moveTo>
                      <a:pt x="449" y="0"/>
                    </a:moveTo>
                    <a:cubicBezTo>
                      <a:pt x="12379" y="0"/>
                      <a:pt x="22050" y="9670"/>
                      <a:pt x="22050" y="21600"/>
                    </a:cubicBezTo>
                    <a:cubicBezTo>
                      <a:pt x="22050" y="33529"/>
                      <a:pt x="12379" y="43200"/>
                      <a:pt x="450" y="43200"/>
                    </a:cubicBezTo>
                    <a:cubicBezTo>
                      <a:pt x="299" y="43200"/>
                      <a:pt x="149" y="43198"/>
                      <a:pt x="-1" y="43195"/>
                    </a:cubicBezTo>
                    <a:lnTo>
                      <a:pt x="450" y="21600"/>
                    </a:lnTo>
                    <a:close/>
                  </a:path>
                </a:pathLst>
              </a:custGeom>
              <a:solidFill>
                <a:srgbClr val="CC99FF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799" name="Rectangle 1263"/>
              <p:cNvSpPr>
                <a:spLocks noChangeArrowheads="1"/>
              </p:cNvSpPr>
              <p:nvPr/>
            </p:nvSpPr>
            <p:spPr bwMode="auto">
              <a:xfrm>
                <a:off x="2908" y="2073"/>
                <a:ext cx="84" cy="176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8" name="Group 1264"/>
              <p:cNvGrpSpPr>
                <a:grpSpLocks/>
              </p:cNvGrpSpPr>
              <p:nvPr/>
            </p:nvGrpSpPr>
            <p:grpSpPr bwMode="auto">
              <a:xfrm>
                <a:off x="2692" y="2085"/>
                <a:ext cx="529" cy="1731"/>
                <a:chOff x="2693" y="2100"/>
                <a:chExt cx="529" cy="1731"/>
              </a:xfrm>
            </p:grpSpPr>
            <p:grpSp>
              <p:nvGrpSpPr>
                <p:cNvPr id="9" name="Group 1265"/>
                <p:cNvGrpSpPr>
                  <a:grpSpLocks/>
                </p:cNvGrpSpPr>
                <p:nvPr/>
              </p:nvGrpSpPr>
              <p:grpSpPr bwMode="auto">
                <a:xfrm>
                  <a:off x="2995" y="2100"/>
                  <a:ext cx="227" cy="1731"/>
                  <a:chOff x="2980" y="2130"/>
                  <a:chExt cx="135" cy="1731"/>
                </a:xfrm>
              </p:grpSpPr>
              <p:sp>
                <p:nvSpPr>
                  <p:cNvPr id="66802" name="Line 126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3049" y="2064"/>
                    <a:ext cx="0" cy="133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6803" name="Line 1267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3030" y="2946"/>
                    <a:ext cx="0" cy="10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10" name="Group 1268"/>
                  <p:cNvGrpSpPr>
                    <a:grpSpLocks/>
                  </p:cNvGrpSpPr>
                  <p:nvPr/>
                </p:nvGrpSpPr>
                <p:grpSpPr bwMode="auto">
                  <a:xfrm>
                    <a:off x="2983" y="2303"/>
                    <a:ext cx="66" cy="1385"/>
                    <a:chOff x="2983" y="2303"/>
                    <a:chExt cx="66" cy="1385"/>
                  </a:xfrm>
                </p:grpSpPr>
                <p:sp>
                  <p:nvSpPr>
                    <p:cNvPr id="66805" name="Line 126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2270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6806" name="Line 1270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2444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6807" name="Line 127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2617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6808" name="Line 1272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2790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6809" name="Line 127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3136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6810" name="Line 127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3309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6811" name="Line 127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3482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6812" name="Line 127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3655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66813" name="Line 1277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3049" y="3794"/>
                    <a:ext cx="0" cy="133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1" name="Group 1278"/>
                <p:cNvGrpSpPr>
                  <a:grpSpLocks/>
                </p:cNvGrpSpPr>
                <p:nvPr/>
              </p:nvGrpSpPr>
              <p:grpSpPr bwMode="auto">
                <a:xfrm flipH="1">
                  <a:off x="2693" y="2100"/>
                  <a:ext cx="227" cy="1731"/>
                  <a:chOff x="2980" y="2130"/>
                  <a:chExt cx="135" cy="1731"/>
                </a:xfrm>
              </p:grpSpPr>
              <p:sp>
                <p:nvSpPr>
                  <p:cNvPr id="66815" name="Line 127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3049" y="2064"/>
                    <a:ext cx="0" cy="133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6816" name="Line 128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3030" y="2946"/>
                    <a:ext cx="0" cy="10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12" name="Group 1281"/>
                  <p:cNvGrpSpPr>
                    <a:grpSpLocks/>
                  </p:cNvGrpSpPr>
                  <p:nvPr/>
                </p:nvGrpSpPr>
                <p:grpSpPr bwMode="auto">
                  <a:xfrm>
                    <a:off x="2983" y="2303"/>
                    <a:ext cx="66" cy="1385"/>
                    <a:chOff x="2983" y="2303"/>
                    <a:chExt cx="66" cy="1385"/>
                  </a:xfrm>
                </p:grpSpPr>
                <p:sp>
                  <p:nvSpPr>
                    <p:cNvPr id="66818" name="Line 1282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2270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6819" name="Line 128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2444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6820" name="Line 128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2617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6821" name="Line 128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2790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6822" name="Line 128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3136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6823" name="Line 128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3309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6824" name="Line 128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3482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6825" name="Line 128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3655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66826" name="Line 129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3049" y="3794"/>
                    <a:ext cx="0" cy="133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grpSp>
          <p:nvGrpSpPr>
            <p:cNvPr id="13" name="Group 1291"/>
            <p:cNvGrpSpPr>
              <a:grpSpLocks/>
            </p:cNvGrpSpPr>
            <p:nvPr/>
          </p:nvGrpSpPr>
          <p:grpSpPr bwMode="auto">
            <a:xfrm>
              <a:off x="1638" y="359"/>
              <a:ext cx="269" cy="749"/>
              <a:chOff x="1206" y="359"/>
              <a:chExt cx="269" cy="749"/>
            </a:xfrm>
          </p:grpSpPr>
          <p:grpSp>
            <p:nvGrpSpPr>
              <p:cNvPr id="14" name="Group 1292"/>
              <p:cNvGrpSpPr>
                <a:grpSpLocks/>
              </p:cNvGrpSpPr>
              <p:nvPr/>
            </p:nvGrpSpPr>
            <p:grpSpPr bwMode="auto">
              <a:xfrm>
                <a:off x="1206" y="1062"/>
                <a:ext cx="269" cy="46"/>
                <a:chOff x="6222" y="3735"/>
                <a:chExt cx="672" cy="115"/>
              </a:xfrm>
            </p:grpSpPr>
            <p:sp>
              <p:nvSpPr>
                <p:cNvPr id="66829" name="AutoShape 1293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6333" y="3624"/>
                  <a:ext cx="115" cy="33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00000"/>
                </a:solidFill>
                <a:ln w="9525">
                  <a:solidFill>
                    <a:srgbClr val="33333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6830" name="AutoShape 1294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6669" y="3625"/>
                  <a:ext cx="115" cy="33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00000"/>
                </a:solidFill>
                <a:ln w="9525">
                  <a:solidFill>
                    <a:srgbClr val="33333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6831" name="Freeform 1295"/>
              <p:cNvSpPr>
                <a:spLocks/>
              </p:cNvSpPr>
              <p:nvPr/>
            </p:nvSpPr>
            <p:spPr bwMode="auto">
              <a:xfrm rot="-5400000">
                <a:off x="1005" y="665"/>
                <a:ext cx="697" cy="82"/>
              </a:xfrm>
              <a:custGeom>
                <a:avLst/>
                <a:gdLst/>
                <a:ahLst/>
                <a:cxnLst>
                  <a:cxn ang="0">
                    <a:pos x="0" y="140"/>
                  </a:cxn>
                  <a:cxn ang="0">
                    <a:pos x="80" y="0"/>
                  </a:cxn>
                  <a:cxn ang="0">
                    <a:pos x="160" y="280"/>
                  </a:cxn>
                  <a:cxn ang="0">
                    <a:pos x="240" y="0"/>
                  </a:cxn>
                  <a:cxn ang="0">
                    <a:pos x="320" y="280"/>
                  </a:cxn>
                  <a:cxn ang="0">
                    <a:pos x="400" y="0"/>
                  </a:cxn>
                  <a:cxn ang="0">
                    <a:pos x="480" y="280"/>
                  </a:cxn>
                  <a:cxn ang="0">
                    <a:pos x="560" y="0"/>
                  </a:cxn>
                  <a:cxn ang="0">
                    <a:pos x="640" y="280"/>
                  </a:cxn>
                  <a:cxn ang="0">
                    <a:pos x="720" y="0"/>
                  </a:cxn>
                  <a:cxn ang="0">
                    <a:pos x="800" y="280"/>
                  </a:cxn>
                  <a:cxn ang="0">
                    <a:pos x="880" y="0"/>
                  </a:cxn>
                  <a:cxn ang="0">
                    <a:pos x="960" y="280"/>
                  </a:cxn>
                  <a:cxn ang="0">
                    <a:pos x="1040" y="0"/>
                  </a:cxn>
                  <a:cxn ang="0">
                    <a:pos x="1120" y="280"/>
                  </a:cxn>
                  <a:cxn ang="0">
                    <a:pos x="1200" y="0"/>
                  </a:cxn>
                  <a:cxn ang="0">
                    <a:pos x="1280" y="280"/>
                  </a:cxn>
                  <a:cxn ang="0">
                    <a:pos x="1360" y="0"/>
                  </a:cxn>
                  <a:cxn ang="0">
                    <a:pos x="1440" y="280"/>
                  </a:cxn>
                  <a:cxn ang="0">
                    <a:pos x="1520" y="0"/>
                  </a:cxn>
                  <a:cxn ang="0">
                    <a:pos x="1600" y="280"/>
                  </a:cxn>
                  <a:cxn ang="0">
                    <a:pos x="1680" y="140"/>
                  </a:cxn>
                </a:cxnLst>
                <a:rect l="0" t="0" r="r" b="b"/>
                <a:pathLst>
                  <a:path w="1680" h="280">
                    <a:moveTo>
                      <a:pt x="0" y="140"/>
                    </a:moveTo>
                    <a:lnTo>
                      <a:pt x="80" y="0"/>
                    </a:lnTo>
                    <a:lnTo>
                      <a:pt x="160" y="280"/>
                    </a:lnTo>
                    <a:lnTo>
                      <a:pt x="240" y="0"/>
                    </a:lnTo>
                    <a:lnTo>
                      <a:pt x="320" y="280"/>
                    </a:lnTo>
                    <a:lnTo>
                      <a:pt x="400" y="0"/>
                    </a:lnTo>
                    <a:lnTo>
                      <a:pt x="480" y="280"/>
                    </a:lnTo>
                    <a:lnTo>
                      <a:pt x="560" y="0"/>
                    </a:lnTo>
                    <a:lnTo>
                      <a:pt x="640" y="280"/>
                    </a:lnTo>
                    <a:lnTo>
                      <a:pt x="720" y="0"/>
                    </a:lnTo>
                    <a:lnTo>
                      <a:pt x="800" y="280"/>
                    </a:lnTo>
                    <a:lnTo>
                      <a:pt x="880" y="0"/>
                    </a:lnTo>
                    <a:lnTo>
                      <a:pt x="960" y="280"/>
                    </a:lnTo>
                    <a:lnTo>
                      <a:pt x="1040" y="0"/>
                    </a:lnTo>
                    <a:lnTo>
                      <a:pt x="1120" y="280"/>
                    </a:lnTo>
                    <a:lnTo>
                      <a:pt x="1200" y="0"/>
                    </a:lnTo>
                    <a:lnTo>
                      <a:pt x="1280" y="280"/>
                    </a:lnTo>
                    <a:lnTo>
                      <a:pt x="1360" y="0"/>
                    </a:lnTo>
                    <a:lnTo>
                      <a:pt x="1440" y="280"/>
                    </a:lnTo>
                    <a:lnTo>
                      <a:pt x="1520" y="0"/>
                    </a:lnTo>
                    <a:lnTo>
                      <a:pt x="1600" y="280"/>
                    </a:lnTo>
                    <a:lnTo>
                      <a:pt x="1680" y="14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6832" name="Line 1296"/>
            <p:cNvSpPr>
              <a:spLocks noChangeShapeType="1"/>
            </p:cNvSpPr>
            <p:nvPr/>
          </p:nvSpPr>
          <p:spPr bwMode="auto">
            <a:xfrm flipV="1">
              <a:off x="1344" y="1248"/>
              <a:ext cx="0" cy="288"/>
            </a:xfrm>
            <a:prstGeom prst="line">
              <a:avLst/>
            </a:prstGeom>
            <a:noFill/>
            <a:ln w="31750">
              <a:solidFill>
                <a:srgbClr val="C00000"/>
              </a:solidFill>
              <a:miter lim="800000"/>
              <a:headEnd/>
              <a:tailEnd type="arrow" w="lg" len="lg"/>
            </a:ln>
            <a:effectLst/>
          </p:spPr>
          <p:txBody>
            <a:bodyPr wrap="none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833" name="Text Box 1297"/>
            <p:cNvSpPr txBox="1">
              <a:spLocks noChangeArrowheads="1"/>
            </p:cNvSpPr>
            <p:nvPr/>
          </p:nvSpPr>
          <p:spPr bwMode="auto">
            <a:xfrm>
              <a:off x="1382" y="1219"/>
              <a:ext cx="288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32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66834" name="Text Box 1298"/>
            <p:cNvSpPr txBox="1">
              <a:spLocks noChangeArrowheads="1"/>
            </p:cNvSpPr>
            <p:nvPr/>
          </p:nvSpPr>
          <p:spPr bwMode="auto">
            <a:xfrm>
              <a:off x="1920" y="960"/>
              <a:ext cx="288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600" b="1" i="1" dirty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altLang="zh-CN" sz="2600" b="1" i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299"/>
          <p:cNvGrpSpPr>
            <a:grpSpLocks/>
          </p:cNvGrpSpPr>
          <p:nvPr/>
        </p:nvGrpSpPr>
        <p:grpSpPr bwMode="auto">
          <a:xfrm>
            <a:off x="7718420" y="441304"/>
            <a:ext cx="1174750" cy="2425700"/>
            <a:chOff x="3704" y="104"/>
            <a:chExt cx="740" cy="1528"/>
          </a:xfrm>
        </p:grpSpPr>
        <p:grpSp>
          <p:nvGrpSpPr>
            <p:cNvPr id="16" name="Group 1300"/>
            <p:cNvGrpSpPr>
              <a:grpSpLocks/>
            </p:cNvGrpSpPr>
            <p:nvPr/>
          </p:nvGrpSpPr>
          <p:grpSpPr bwMode="auto">
            <a:xfrm>
              <a:off x="3726" y="1392"/>
              <a:ext cx="252" cy="240"/>
              <a:chOff x="2638" y="4575"/>
              <a:chExt cx="630" cy="601"/>
            </a:xfrm>
          </p:grpSpPr>
          <p:sp>
            <p:nvSpPr>
              <p:cNvPr id="66837" name="Freeform 1301"/>
              <p:cNvSpPr>
                <a:spLocks/>
              </p:cNvSpPr>
              <p:nvPr/>
            </p:nvSpPr>
            <p:spPr bwMode="auto">
              <a:xfrm flipH="1" flipV="1">
                <a:off x="2843" y="4575"/>
                <a:ext cx="185" cy="225"/>
              </a:xfrm>
              <a:custGeom>
                <a:avLst/>
                <a:gdLst/>
                <a:ahLst/>
                <a:cxnLst>
                  <a:cxn ang="0">
                    <a:pos x="472" y="15"/>
                  </a:cxn>
                  <a:cxn ang="0">
                    <a:pos x="472" y="552"/>
                  </a:cxn>
                  <a:cxn ang="0">
                    <a:pos x="442" y="1005"/>
                  </a:cxn>
                  <a:cxn ang="0">
                    <a:pos x="247" y="1260"/>
                  </a:cxn>
                  <a:cxn ang="0">
                    <a:pos x="112" y="1488"/>
                  </a:cxn>
                  <a:cxn ang="0">
                    <a:pos x="7" y="1800"/>
                  </a:cxn>
                  <a:cxn ang="0">
                    <a:pos x="67" y="2055"/>
                  </a:cxn>
                  <a:cxn ang="0">
                    <a:pos x="262" y="2325"/>
                  </a:cxn>
                  <a:cxn ang="0">
                    <a:pos x="652" y="2535"/>
                  </a:cxn>
                  <a:cxn ang="0">
                    <a:pos x="1087" y="2550"/>
                  </a:cxn>
                  <a:cxn ang="0">
                    <a:pos x="1552" y="2268"/>
                  </a:cxn>
                  <a:cxn ang="0">
                    <a:pos x="1762" y="1965"/>
                  </a:cxn>
                  <a:cxn ang="0">
                    <a:pos x="1912" y="1644"/>
                  </a:cxn>
                  <a:cxn ang="0">
                    <a:pos x="2002" y="1275"/>
                  </a:cxn>
                  <a:cxn ang="0">
                    <a:pos x="1807" y="1440"/>
                  </a:cxn>
                  <a:cxn ang="0">
                    <a:pos x="1597" y="1785"/>
                  </a:cxn>
                  <a:cxn ang="0">
                    <a:pos x="1372" y="2010"/>
                  </a:cxn>
                  <a:cxn ang="0">
                    <a:pos x="1177" y="2130"/>
                  </a:cxn>
                  <a:cxn ang="0">
                    <a:pos x="892" y="2115"/>
                  </a:cxn>
                  <a:cxn ang="0">
                    <a:pos x="637" y="1935"/>
                  </a:cxn>
                  <a:cxn ang="0">
                    <a:pos x="652" y="1590"/>
                  </a:cxn>
                  <a:cxn ang="0">
                    <a:pos x="877" y="1260"/>
                  </a:cxn>
                  <a:cxn ang="0">
                    <a:pos x="1012" y="1020"/>
                  </a:cxn>
                  <a:cxn ang="0">
                    <a:pos x="1012" y="708"/>
                  </a:cxn>
                  <a:cxn ang="0">
                    <a:pos x="1012" y="552"/>
                  </a:cxn>
                  <a:cxn ang="0">
                    <a:pos x="1012" y="0"/>
                  </a:cxn>
                </a:cxnLst>
                <a:rect l="0" t="0" r="r" b="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838" name="Rectangle 1302"/>
              <p:cNvSpPr>
                <a:spLocks noChangeArrowheads="1"/>
              </p:cNvSpPr>
              <p:nvPr/>
            </p:nvSpPr>
            <p:spPr bwMode="auto">
              <a:xfrm>
                <a:off x="2638" y="4780"/>
                <a:ext cx="630" cy="396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C0C0C0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7" name="Group 1303"/>
            <p:cNvGrpSpPr>
              <a:grpSpLocks/>
            </p:cNvGrpSpPr>
            <p:nvPr/>
          </p:nvGrpSpPr>
          <p:grpSpPr bwMode="auto">
            <a:xfrm>
              <a:off x="3773" y="1144"/>
              <a:ext cx="139" cy="278"/>
              <a:chOff x="2770" y="3954"/>
              <a:chExt cx="348" cy="801"/>
            </a:xfrm>
          </p:grpSpPr>
          <p:sp>
            <p:nvSpPr>
              <p:cNvPr id="66840" name="Arc 1304"/>
              <p:cNvSpPr>
                <a:spLocks noChangeAspect="1"/>
              </p:cNvSpPr>
              <p:nvPr/>
            </p:nvSpPr>
            <p:spPr bwMode="auto">
              <a:xfrm>
                <a:off x="2770" y="4403"/>
                <a:ext cx="348" cy="352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1600 w 43200"/>
                  <a:gd name="T1" fmla="*/ 0 h 43200"/>
                  <a:gd name="T2" fmla="*/ 37 w 43200"/>
                  <a:gd name="T3" fmla="*/ 20332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21177"/>
                      <a:pt x="12" y="20754"/>
                      <a:pt x="37" y="20332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21177"/>
                      <a:pt x="12" y="20754"/>
                      <a:pt x="37" y="2033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841" name="Line 1305"/>
              <p:cNvSpPr>
                <a:spLocks noChangeAspect="1" noChangeShapeType="1"/>
              </p:cNvSpPr>
              <p:nvPr/>
            </p:nvSpPr>
            <p:spPr bwMode="auto">
              <a:xfrm>
                <a:off x="2950" y="3954"/>
                <a:ext cx="0" cy="44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8" name="Group 1306"/>
            <p:cNvGrpSpPr>
              <a:grpSpLocks/>
            </p:cNvGrpSpPr>
            <p:nvPr/>
          </p:nvGrpSpPr>
          <p:grpSpPr bwMode="auto">
            <a:xfrm>
              <a:off x="3757" y="104"/>
              <a:ext cx="155" cy="207"/>
              <a:chOff x="2796" y="1587"/>
              <a:chExt cx="283" cy="379"/>
            </a:xfrm>
          </p:grpSpPr>
          <p:sp>
            <p:nvSpPr>
              <p:cNvPr id="66843" name="Oval 1307"/>
              <p:cNvSpPr>
                <a:spLocks noChangeAspect="1" noChangeArrowheads="1"/>
              </p:cNvSpPr>
              <p:nvPr/>
            </p:nvSpPr>
            <p:spPr bwMode="auto">
              <a:xfrm>
                <a:off x="2796" y="1587"/>
                <a:ext cx="283" cy="284"/>
              </a:xfrm>
              <a:prstGeom prst="ellipse">
                <a:avLst/>
              </a:prstGeom>
              <a:noFill/>
              <a:ln w="53975" cmpd="dbl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844" name="Line 1308"/>
              <p:cNvSpPr>
                <a:spLocks noChangeAspect="1" noChangeShapeType="1"/>
              </p:cNvSpPr>
              <p:nvPr/>
            </p:nvSpPr>
            <p:spPr bwMode="auto">
              <a:xfrm>
                <a:off x="2946" y="1852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9" name="Group 1309"/>
            <p:cNvGrpSpPr>
              <a:grpSpLocks/>
            </p:cNvGrpSpPr>
            <p:nvPr/>
          </p:nvGrpSpPr>
          <p:grpSpPr bwMode="auto">
            <a:xfrm>
              <a:off x="3707" y="304"/>
              <a:ext cx="277" cy="944"/>
              <a:chOff x="2692" y="1963"/>
              <a:chExt cx="529" cy="1992"/>
            </a:xfrm>
          </p:grpSpPr>
          <p:sp>
            <p:nvSpPr>
              <p:cNvPr id="66846" name="Arc 1310"/>
              <p:cNvSpPr>
                <a:spLocks/>
              </p:cNvSpPr>
              <p:nvPr/>
            </p:nvSpPr>
            <p:spPr bwMode="auto">
              <a:xfrm rot="5400000" flipV="1">
                <a:off x="2886" y="3668"/>
                <a:ext cx="101" cy="474"/>
              </a:xfrm>
              <a:custGeom>
                <a:avLst/>
                <a:gdLst>
                  <a:gd name="G0" fmla="+- 450 0 0"/>
                  <a:gd name="G1" fmla="+- 21600 0 0"/>
                  <a:gd name="G2" fmla="+- 21600 0 0"/>
                  <a:gd name="T0" fmla="*/ 450 w 22050"/>
                  <a:gd name="T1" fmla="*/ 0 h 43200"/>
                  <a:gd name="T2" fmla="*/ 0 w 22050"/>
                  <a:gd name="T3" fmla="*/ 43195 h 43200"/>
                  <a:gd name="T4" fmla="*/ 450 w 2205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050" h="43200" fill="none" extrusionOk="0">
                    <a:moveTo>
                      <a:pt x="449" y="0"/>
                    </a:moveTo>
                    <a:cubicBezTo>
                      <a:pt x="12379" y="0"/>
                      <a:pt x="22050" y="9670"/>
                      <a:pt x="22050" y="21600"/>
                    </a:cubicBezTo>
                    <a:cubicBezTo>
                      <a:pt x="22050" y="33529"/>
                      <a:pt x="12379" y="43200"/>
                      <a:pt x="450" y="43200"/>
                    </a:cubicBezTo>
                    <a:cubicBezTo>
                      <a:pt x="299" y="43200"/>
                      <a:pt x="149" y="43198"/>
                      <a:pt x="-1" y="43195"/>
                    </a:cubicBezTo>
                  </a:path>
                  <a:path w="22050" h="43200" stroke="0" extrusionOk="0">
                    <a:moveTo>
                      <a:pt x="449" y="0"/>
                    </a:moveTo>
                    <a:cubicBezTo>
                      <a:pt x="12379" y="0"/>
                      <a:pt x="22050" y="9670"/>
                      <a:pt x="22050" y="21600"/>
                    </a:cubicBezTo>
                    <a:cubicBezTo>
                      <a:pt x="22050" y="33529"/>
                      <a:pt x="12379" y="43200"/>
                      <a:pt x="450" y="43200"/>
                    </a:cubicBezTo>
                    <a:cubicBezTo>
                      <a:pt x="299" y="43200"/>
                      <a:pt x="149" y="43198"/>
                      <a:pt x="-1" y="43195"/>
                    </a:cubicBezTo>
                    <a:lnTo>
                      <a:pt x="450" y="21600"/>
                    </a:lnTo>
                    <a:close/>
                  </a:path>
                </a:pathLst>
              </a:custGeom>
              <a:solidFill>
                <a:srgbClr val="CC99FF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0" name="Group 1311"/>
              <p:cNvGrpSpPr>
                <a:grpSpLocks/>
              </p:cNvGrpSpPr>
              <p:nvPr/>
            </p:nvGrpSpPr>
            <p:grpSpPr bwMode="auto">
              <a:xfrm>
                <a:off x="2716" y="2060"/>
                <a:ext cx="475" cy="1822"/>
                <a:chOff x="4695" y="1755"/>
                <a:chExt cx="210" cy="2040"/>
              </a:xfrm>
            </p:grpSpPr>
            <p:sp>
              <p:nvSpPr>
                <p:cNvPr id="66848" name="Line 1312"/>
                <p:cNvSpPr>
                  <a:spLocks noChangeShapeType="1"/>
                </p:cNvSpPr>
                <p:nvPr/>
              </p:nvSpPr>
              <p:spPr bwMode="auto">
                <a:xfrm>
                  <a:off x="4695" y="1755"/>
                  <a:ext cx="0" cy="2039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6849" name="Line 1313"/>
                <p:cNvSpPr>
                  <a:spLocks noChangeShapeType="1"/>
                </p:cNvSpPr>
                <p:nvPr/>
              </p:nvSpPr>
              <p:spPr bwMode="auto">
                <a:xfrm>
                  <a:off x="4905" y="1755"/>
                  <a:ext cx="0" cy="2039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6850" name="Arc 1314"/>
              <p:cNvSpPr>
                <a:spLocks/>
              </p:cNvSpPr>
              <p:nvPr/>
            </p:nvSpPr>
            <p:spPr bwMode="auto">
              <a:xfrm rot="-5400000">
                <a:off x="2888" y="1777"/>
                <a:ext cx="101" cy="474"/>
              </a:xfrm>
              <a:custGeom>
                <a:avLst/>
                <a:gdLst>
                  <a:gd name="G0" fmla="+- 450 0 0"/>
                  <a:gd name="G1" fmla="+- 21600 0 0"/>
                  <a:gd name="G2" fmla="+- 21600 0 0"/>
                  <a:gd name="T0" fmla="*/ 450 w 22050"/>
                  <a:gd name="T1" fmla="*/ 0 h 43200"/>
                  <a:gd name="T2" fmla="*/ 0 w 22050"/>
                  <a:gd name="T3" fmla="*/ 43195 h 43200"/>
                  <a:gd name="T4" fmla="*/ 450 w 2205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050" h="43200" fill="none" extrusionOk="0">
                    <a:moveTo>
                      <a:pt x="449" y="0"/>
                    </a:moveTo>
                    <a:cubicBezTo>
                      <a:pt x="12379" y="0"/>
                      <a:pt x="22050" y="9670"/>
                      <a:pt x="22050" y="21600"/>
                    </a:cubicBezTo>
                    <a:cubicBezTo>
                      <a:pt x="22050" y="33529"/>
                      <a:pt x="12379" y="43200"/>
                      <a:pt x="450" y="43200"/>
                    </a:cubicBezTo>
                    <a:cubicBezTo>
                      <a:pt x="299" y="43200"/>
                      <a:pt x="149" y="43198"/>
                      <a:pt x="-1" y="43195"/>
                    </a:cubicBezTo>
                  </a:path>
                  <a:path w="22050" h="43200" stroke="0" extrusionOk="0">
                    <a:moveTo>
                      <a:pt x="449" y="0"/>
                    </a:moveTo>
                    <a:cubicBezTo>
                      <a:pt x="12379" y="0"/>
                      <a:pt x="22050" y="9670"/>
                      <a:pt x="22050" y="21600"/>
                    </a:cubicBezTo>
                    <a:cubicBezTo>
                      <a:pt x="22050" y="33529"/>
                      <a:pt x="12379" y="43200"/>
                      <a:pt x="450" y="43200"/>
                    </a:cubicBezTo>
                    <a:cubicBezTo>
                      <a:pt x="299" y="43200"/>
                      <a:pt x="149" y="43198"/>
                      <a:pt x="-1" y="43195"/>
                    </a:cubicBezTo>
                    <a:lnTo>
                      <a:pt x="450" y="21600"/>
                    </a:lnTo>
                    <a:close/>
                  </a:path>
                </a:pathLst>
              </a:custGeom>
              <a:solidFill>
                <a:srgbClr val="CC99FF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851" name="Rectangle 1315"/>
              <p:cNvSpPr>
                <a:spLocks noChangeArrowheads="1"/>
              </p:cNvSpPr>
              <p:nvPr/>
            </p:nvSpPr>
            <p:spPr bwMode="auto">
              <a:xfrm>
                <a:off x="2908" y="2073"/>
                <a:ext cx="84" cy="176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1" name="Group 1316"/>
              <p:cNvGrpSpPr>
                <a:grpSpLocks/>
              </p:cNvGrpSpPr>
              <p:nvPr/>
            </p:nvGrpSpPr>
            <p:grpSpPr bwMode="auto">
              <a:xfrm>
                <a:off x="2692" y="2085"/>
                <a:ext cx="529" cy="1731"/>
                <a:chOff x="2693" y="2100"/>
                <a:chExt cx="529" cy="1731"/>
              </a:xfrm>
            </p:grpSpPr>
            <p:grpSp>
              <p:nvGrpSpPr>
                <p:cNvPr id="22" name="Group 1317"/>
                <p:cNvGrpSpPr>
                  <a:grpSpLocks/>
                </p:cNvGrpSpPr>
                <p:nvPr/>
              </p:nvGrpSpPr>
              <p:grpSpPr bwMode="auto">
                <a:xfrm>
                  <a:off x="2995" y="2100"/>
                  <a:ext cx="227" cy="1731"/>
                  <a:chOff x="2980" y="2130"/>
                  <a:chExt cx="135" cy="1731"/>
                </a:xfrm>
              </p:grpSpPr>
              <p:sp>
                <p:nvSpPr>
                  <p:cNvPr id="66854" name="Line 131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3049" y="2064"/>
                    <a:ext cx="0" cy="133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6855" name="Line 131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3030" y="2946"/>
                    <a:ext cx="0" cy="10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23" name="Group 1320"/>
                  <p:cNvGrpSpPr>
                    <a:grpSpLocks/>
                  </p:cNvGrpSpPr>
                  <p:nvPr/>
                </p:nvGrpSpPr>
                <p:grpSpPr bwMode="auto">
                  <a:xfrm>
                    <a:off x="2983" y="2303"/>
                    <a:ext cx="66" cy="1385"/>
                    <a:chOff x="2983" y="2303"/>
                    <a:chExt cx="66" cy="1385"/>
                  </a:xfrm>
                </p:grpSpPr>
                <p:sp>
                  <p:nvSpPr>
                    <p:cNvPr id="66857" name="Line 132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2270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6858" name="Line 1322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2444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6859" name="Line 132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2617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6860" name="Line 132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2790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6861" name="Line 132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3136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6862" name="Line 132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3309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6863" name="Line 132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3482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6864" name="Line 132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3655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66865" name="Line 132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3049" y="3794"/>
                    <a:ext cx="0" cy="133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24" name="Group 1330"/>
                <p:cNvGrpSpPr>
                  <a:grpSpLocks/>
                </p:cNvGrpSpPr>
                <p:nvPr/>
              </p:nvGrpSpPr>
              <p:grpSpPr bwMode="auto">
                <a:xfrm flipH="1">
                  <a:off x="2693" y="2100"/>
                  <a:ext cx="227" cy="1731"/>
                  <a:chOff x="2980" y="2130"/>
                  <a:chExt cx="135" cy="1731"/>
                </a:xfrm>
              </p:grpSpPr>
              <p:sp>
                <p:nvSpPr>
                  <p:cNvPr id="66867" name="Line 133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3049" y="2064"/>
                    <a:ext cx="0" cy="133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6868" name="Line 133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3030" y="2946"/>
                    <a:ext cx="0" cy="10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25" name="Group 1333"/>
                  <p:cNvGrpSpPr>
                    <a:grpSpLocks/>
                  </p:cNvGrpSpPr>
                  <p:nvPr/>
                </p:nvGrpSpPr>
                <p:grpSpPr bwMode="auto">
                  <a:xfrm>
                    <a:off x="2983" y="2303"/>
                    <a:ext cx="66" cy="1385"/>
                    <a:chOff x="2983" y="2303"/>
                    <a:chExt cx="66" cy="1385"/>
                  </a:xfrm>
                </p:grpSpPr>
                <p:sp>
                  <p:nvSpPr>
                    <p:cNvPr id="66870" name="Line 133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2270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6871" name="Line 133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2444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6872" name="Line 133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2617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6873" name="Line 133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2790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6874" name="Line 133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3136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6875" name="Line 133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3309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6876" name="Line 1340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3482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6877" name="Line 134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3655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66878" name="Line 134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3049" y="3794"/>
                    <a:ext cx="0" cy="133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grpSp>
          <p:nvGrpSpPr>
            <p:cNvPr id="26" name="Group 1343"/>
            <p:cNvGrpSpPr>
              <a:grpSpLocks/>
            </p:cNvGrpSpPr>
            <p:nvPr/>
          </p:nvGrpSpPr>
          <p:grpSpPr bwMode="auto">
            <a:xfrm>
              <a:off x="3704" y="768"/>
              <a:ext cx="269" cy="46"/>
              <a:chOff x="6222" y="3735"/>
              <a:chExt cx="672" cy="115"/>
            </a:xfrm>
          </p:grpSpPr>
          <p:sp>
            <p:nvSpPr>
              <p:cNvPr id="66880" name="AutoShape 1344"/>
              <p:cNvSpPr>
                <a:spLocks noChangeArrowheads="1"/>
              </p:cNvSpPr>
              <p:nvPr/>
            </p:nvSpPr>
            <p:spPr bwMode="auto">
              <a:xfrm rot="16200000" flipH="1">
                <a:off x="6333" y="3624"/>
                <a:ext cx="115" cy="337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 w="9525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881" name="AutoShape 1345"/>
              <p:cNvSpPr>
                <a:spLocks noChangeArrowheads="1"/>
              </p:cNvSpPr>
              <p:nvPr/>
            </p:nvSpPr>
            <p:spPr bwMode="auto">
              <a:xfrm rot="-5400000" flipH="1" flipV="1">
                <a:off x="6669" y="3625"/>
                <a:ext cx="115" cy="335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 w="9525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6882" name="Freeform 1346"/>
            <p:cNvSpPr>
              <a:spLocks/>
            </p:cNvSpPr>
            <p:nvPr/>
          </p:nvSpPr>
          <p:spPr bwMode="auto">
            <a:xfrm rot="-5400000">
              <a:off x="3642" y="528"/>
              <a:ext cx="408" cy="82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80" y="0"/>
                </a:cxn>
                <a:cxn ang="0">
                  <a:pos x="160" y="280"/>
                </a:cxn>
                <a:cxn ang="0">
                  <a:pos x="240" y="0"/>
                </a:cxn>
                <a:cxn ang="0">
                  <a:pos x="320" y="280"/>
                </a:cxn>
                <a:cxn ang="0">
                  <a:pos x="400" y="0"/>
                </a:cxn>
                <a:cxn ang="0">
                  <a:pos x="480" y="280"/>
                </a:cxn>
                <a:cxn ang="0">
                  <a:pos x="560" y="0"/>
                </a:cxn>
                <a:cxn ang="0">
                  <a:pos x="640" y="280"/>
                </a:cxn>
                <a:cxn ang="0">
                  <a:pos x="720" y="0"/>
                </a:cxn>
                <a:cxn ang="0">
                  <a:pos x="800" y="280"/>
                </a:cxn>
                <a:cxn ang="0">
                  <a:pos x="880" y="0"/>
                </a:cxn>
                <a:cxn ang="0">
                  <a:pos x="960" y="280"/>
                </a:cxn>
                <a:cxn ang="0">
                  <a:pos x="1040" y="0"/>
                </a:cxn>
                <a:cxn ang="0">
                  <a:pos x="1120" y="280"/>
                </a:cxn>
                <a:cxn ang="0">
                  <a:pos x="1200" y="0"/>
                </a:cxn>
                <a:cxn ang="0">
                  <a:pos x="1280" y="280"/>
                </a:cxn>
                <a:cxn ang="0">
                  <a:pos x="1360" y="0"/>
                </a:cxn>
                <a:cxn ang="0">
                  <a:pos x="1440" y="280"/>
                </a:cxn>
                <a:cxn ang="0">
                  <a:pos x="1520" y="0"/>
                </a:cxn>
                <a:cxn ang="0">
                  <a:pos x="1600" y="280"/>
                </a:cxn>
                <a:cxn ang="0">
                  <a:pos x="1680" y="140"/>
                </a:cxn>
              </a:cxnLst>
              <a:rect l="0" t="0" r="r" b="b"/>
              <a:pathLst>
                <a:path w="1680" h="280">
                  <a:moveTo>
                    <a:pt x="0" y="140"/>
                  </a:moveTo>
                  <a:lnTo>
                    <a:pt x="80" y="0"/>
                  </a:lnTo>
                  <a:lnTo>
                    <a:pt x="160" y="280"/>
                  </a:lnTo>
                  <a:lnTo>
                    <a:pt x="240" y="0"/>
                  </a:lnTo>
                  <a:lnTo>
                    <a:pt x="320" y="280"/>
                  </a:lnTo>
                  <a:lnTo>
                    <a:pt x="400" y="0"/>
                  </a:lnTo>
                  <a:lnTo>
                    <a:pt x="480" y="280"/>
                  </a:lnTo>
                  <a:lnTo>
                    <a:pt x="560" y="0"/>
                  </a:lnTo>
                  <a:lnTo>
                    <a:pt x="640" y="280"/>
                  </a:lnTo>
                  <a:lnTo>
                    <a:pt x="720" y="0"/>
                  </a:lnTo>
                  <a:lnTo>
                    <a:pt x="800" y="280"/>
                  </a:lnTo>
                  <a:lnTo>
                    <a:pt x="880" y="0"/>
                  </a:lnTo>
                  <a:lnTo>
                    <a:pt x="960" y="280"/>
                  </a:lnTo>
                  <a:lnTo>
                    <a:pt x="1040" y="0"/>
                  </a:lnTo>
                  <a:lnTo>
                    <a:pt x="1120" y="280"/>
                  </a:lnTo>
                  <a:lnTo>
                    <a:pt x="1200" y="0"/>
                  </a:lnTo>
                  <a:lnTo>
                    <a:pt x="1280" y="280"/>
                  </a:lnTo>
                  <a:lnTo>
                    <a:pt x="1360" y="0"/>
                  </a:lnTo>
                  <a:lnTo>
                    <a:pt x="1440" y="280"/>
                  </a:lnTo>
                  <a:lnTo>
                    <a:pt x="1520" y="0"/>
                  </a:lnTo>
                  <a:lnTo>
                    <a:pt x="1600" y="280"/>
                  </a:lnTo>
                  <a:lnTo>
                    <a:pt x="1680" y="140"/>
                  </a:lnTo>
                </a:path>
              </a:pathLst>
            </a:cu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7" name="Group 1347"/>
            <p:cNvGrpSpPr>
              <a:grpSpLocks/>
            </p:cNvGrpSpPr>
            <p:nvPr/>
          </p:nvGrpSpPr>
          <p:grpSpPr bwMode="auto">
            <a:xfrm>
              <a:off x="4097" y="1124"/>
              <a:ext cx="347" cy="372"/>
              <a:chOff x="4097" y="1124"/>
              <a:chExt cx="347" cy="372"/>
            </a:xfrm>
          </p:grpSpPr>
          <p:sp>
            <p:nvSpPr>
              <p:cNvPr id="66884" name="Line 1348"/>
              <p:cNvSpPr>
                <a:spLocks noChangeShapeType="1"/>
              </p:cNvSpPr>
              <p:nvPr/>
            </p:nvSpPr>
            <p:spPr bwMode="auto">
              <a:xfrm>
                <a:off x="4097" y="1208"/>
                <a:ext cx="0" cy="288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miter lim="800000"/>
                <a:headEnd/>
                <a:tailEnd type="arrow" w="lg" len="lg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885" name="Text Box 1349"/>
              <p:cNvSpPr txBox="1">
                <a:spLocks noChangeArrowheads="1"/>
              </p:cNvSpPr>
              <p:nvPr/>
            </p:nvSpPr>
            <p:spPr bwMode="auto">
              <a:xfrm>
                <a:off x="4156" y="1124"/>
                <a:ext cx="288" cy="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3200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</p:grpSp>
        <p:sp>
          <p:nvSpPr>
            <p:cNvPr id="66886" name="Text Box 1350"/>
            <p:cNvSpPr txBox="1">
              <a:spLocks noChangeArrowheads="1"/>
            </p:cNvSpPr>
            <p:nvPr/>
          </p:nvSpPr>
          <p:spPr bwMode="auto">
            <a:xfrm>
              <a:off x="3952" y="624"/>
              <a:ext cx="288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600" b="1" i="1" dirty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altLang="zh-CN" sz="2600" b="1" i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Group 1351"/>
          <p:cNvGrpSpPr>
            <a:grpSpLocks/>
          </p:cNvGrpSpPr>
          <p:nvPr/>
        </p:nvGrpSpPr>
        <p:grpSpPr bwMode="auto">
          <a:xfrm>
            <a:off x="6105520" y="428604"/>
            <a:ext cx="863600" cy="2616200"/>
            <a:chOff x="2688" y="96"/>
            <a:chExt cx="544" cy="1648"/>
          </a:xfrm>
        </p:grpSpPr>
        <p:grpSp>
          <p:nvGrpSpPr>
            <p:cNvPr id="29" name="Group 1352"/>
            <p:cNvGrpSpPr>
              <a:grpSpLocks/>
            </p:cNvGrpSpPr>
            <p:nvPr/>
          </p:nvGrpSpPr>
          <p:grpSpPr bwMode="auto">
            <a:xfrm>
              <a:off x="2710" y="1504"/>
              <a:ext cx="252" cy="240"/>
              <a:chOff x="2638" y="4575"/>
              <a:chExt cx="630" cy="601"/>
            </a:xfrm>
          </p:grpSpPr>
          <p:sp>
            <p:nvSpPr>
              <p:cNvPr id="66889" name="Freeform 1353"/>
              <p:cNvSpPr>
                <a:spLocks/>
              </p:cNvSpPr>
              <p:nvPr/>
            </p:nvSpPr>
            <p:spPr bwMode="auto">
              <a:xfrm flipH="1" flipV="1">
                <a:off x="2843" y="4575"/>
                <a:ext cx="185" cy="225"/>
              </a:xfrm>
              <a:custGeom>
                <a:avLst/>
                <a:gdLst/>
                <a:ahLst/>
                <a:cxnLst>
                  <a:cxn ang="0">
                    <a:pos x="472" y="15"/>
                  </a:cxn>
                  <a:cxn ang="0">
                    <a:pos x="472" y="552"/>
                  </a:cxn>
                  <a:cxn ang="0">
                    <a:pos x="442" y="1005"/>
                  </a:cxn>
                  <a:cxn ang="0">
                    <a:pos x="247" y="1260"/>
                  </a:cxn>
                  <a:cxn ang="0">
                    <a:pos x="112" y="1488"/>
                  </a:cxn>
                  <a:cxn ang="0">
                    <a:pos x="7" y="1800"/>
                  </a:cxn>
                  <a:cxn ang="0">
                    <a:pos x="67" y="2055"/>
                  </a:cxn>
                  <a:cxn ang="0">
                    <a:pos x="262" y="2325"/>
                  </a:cxn>
                  <a:cxn ang="0">
                    <a:pos x="652" y="2535"/>
                  </a:cxn>
                  <a:cxn ang="0">
                    <a:pos x="1087" y="2550"/>
                  </a:cxn>
                  <a:cxn ang="0">
                    <a:pos x="1552" y="2268"/>
                  </a:cxn>
                  <a:cxn ang="0">
                    <a:pos x="1762" y="1965"/>
                  </a:cxn>
                  <a:cxn ang="0">
                    <a:pos x="1912" y="1644"/>
                  </a:cxn>
                  <a:cxn ang="0">
                    <a:pos x="2002" y="1275"/>
                  </a:cxn>
                  <a:cxn ang="0">
                    <a:pos x="1807" y="1440"/>
                  </a:cxn>
                  <a:cxn ang="0">
                    <a:pos x="1597" y="1785"/>
                  </a:cxn>
                  <a:cxn ang="0">
                    <a:pos x="1372" y="2010"/>
                  </a:cxn>
                  <a:cxn ang="0">
                    <a:pos x="1177" y="2130"/>
                  </a:cxn>
                  <a:cxn ang="0">
                    <a:pos x="892" y="2115"/>
                  </a:cxn>
                  <a:cxn ang="0">
                    <a:pos x="637" y="1935"/>
                  </a:cxn>
                  <a:cxn ang="0">
                    <a:pos x="652" y="1590"/>
                  </a:cxn>
                  <a:cxn ang="0">
                    <a:pos x="877" y="1260"/>
                  </a:cxn>
                  <a:cxn ang="0">
                    <a:pos x="1012" y="1020"/>
                  </a:cxn>
                  <a:cxn ang="0">
                    <a:pos x="1012" y="708"/>
                  </a:cxn>
                  <a:cxn ang="0">
                    <a:pos x="1012" y="552"/>
                  </a:cxn>
                  <a:cxn ang="0">
                    <a:pos x="1012" y="0"/>
                  </a:cxn>
                </a:cxnLst>
                <a:rect l="0" t="0" r="r" b="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890" name="Rectangle 1354"/>
              <p:cNvSpPr>
                <a:spLocks noChangeArrowheads="1"/>
              </p:cNvSpPr>
              <p:nvPr/>
            </p:nvSpPr>
            <p:spPr bwMode="auto">
              <a:xfrm>
                <a:off x="2638" y="4780"/>
                <a:ext cx="630" cy="396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C0C0C0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6891" name="Arc 1355"/>
            <p:cNvSpPr>
              <a:spLocks noChangeAspect="1"/>
            </p:cNvSpPr>
            <p:nvPr/>
          </p:nvSpPr>
          <p:spPr bwMode="auto">
            <a:xfrm>
              <a:off x="2757" y="1412"/>
              <a:ext cx="139" cy="12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37 w 43200"/>
                <a:gd name="T3" fmla="*/ 20332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21177"/>
                    <a:pt x="12" y="20754"/>
                    <a:pt x="37" y="20332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21177"/>
                    <a:pt x="12" y="20754"/>
                    <a:pt x="37" y="2033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892" name="Line 1356"/>
            <p:cNvSpPr>
              <a:spLocks noChangeShapeType="1"/>
            </p:cNvSpPr>
            <p:nvPr/>
          </p:nvSpPr>
          <p:spPr bwMode="auto">
            <a:xfrm>
              <a:off x="2835" y="1237"/>
              <a:ext cx="0" cy="17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0" name="Group 1357"/>
            <p:cNvGrpSpPr>
              <a:grpSpLocks/>
            </p:cNvGrpSpPr>
            <p:nvPr/>
          </p:nvGrpSpPr>
          <p:grpSpPr bwMode="auto">
            <a:xfrm>
              <a:off x="2741" y="96"/>
              <a:ext cx="155" cy="207"/>
              <a:chOff x="2796" y="1587"/>
              <a:chExt cx="283" cy="379"/>
            </a:xfrm>
          </p:grpSpPr>
          <p:sp>
            <p:nvSpPr>
              <p:cNvPr id="66894" name="Oval 1358"/>
              <p:cNvSpPr>
                <a:spLocks noChangeAspect="1" noChangeArrowheads="1"/>
              </p:cNvSpPr>
              <p:nvPr/>
            </p:nvSpPr>
            <p:spPr bwMode="auto">
              <a:xfrm>
                <a:off x="2796" y="1587"/>
                <a:ext cx="283" cy="284"/>
              </a:xfrm>
              <a:prstGeom prst="ellipse">
                <a:avLst/>
              </a:prstGeom>
              <a:noFill/>
              <a:ln w="53975" cmpd="dbl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895" name="Line 1359"/>
              <p:cNvSpPr>
                <a:spLocks noChangeAspect="1" noChangeShapeType="1"/>
              </p:cNvSpPr>
              <p:nvPr/>
            </p:nvSpPr>
            <p:spPr bwMode="auto">
              <a:xfrm>
                <a:off x="2946" y="1852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1" name="Group 1360"/>
            <p:cNvGrpSpPr>
              <a:grpSpLocks/>
            </p:cNvGrpSpPr>
            <p:nvPr/>
          </p:nvGrpSpPr>
          <p:grpSpPr bwMode="auto">
            <a:xfrm>
              <a:off x="2691" y="296"/>
              <a:ext cx="277" cy="944"/>
              <a:chOff x="2692" y="1963"/>
              <a:chExt cx="529" cy="1992"/>
            </a:xfrm>
          </p:grpSpPr>
          <p:sp>
            <p:nvSpPr>
              <p:cNvPr id="66897" name="Arc 1361"/>
              <p:cNvSpPr>
                <a:spLocks/>
              </p:cNvSpPr>
              <p:nvPr/>
            </p:nvSpPr>
            <p:spPr bwMode="auto">
              <a:xfrm rot="5400000" flipV="1">
                <a:off x="2886" y="3668"/>
                <a:ext cx="101" cy="474"/>
              </a:xfrm>
              <a:custGeom>
                <a:avLst/>
                <a:gdLst>
                  <a:gd name="G0" fmla="+- 450 0 0"/>
                  <a:gd name="G1" fmla="+- 21600 0 0"/>
                  <a:gd name="G2" fmla="+- 21600 0 0"/>
                  <a:gd name="T0" fmla="*/ 450 w 22050"/>
                  <a:gd name="T1" fmla="*/ 0 h 43200"/>
                  <a:gd name="T2" fmla="*/ 0 w 22050"/>
                  <a:gd name="T3" fmla="*/ 43195 h 43200"/>
                  <a:gd name="T4" fmla="*/ 450 w 2205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050" h="43200" fill="none" extrusionOk="0">
                    <a:moveTo>
                      <a:pt x="449" y="0"/>
                    </a:moveTo>
                    <a:cubicBezTo>
                      <a:pt x="12379" y="0"/>
                      <a:pt x="22050" y="9670"/>
                      <a:pt x="22050" y="21600"/>
                    </a:cubicBezTo>
                    <a:cubicBezTo>
                      <a:pt x="22050" y="33529"/>
                      <a:pt x="12379" y="43200"/>
                      <a:pt x="450" y="43200"/>
                    </a:cubicBezTo>
                    <a:cubicBezTo>
                      <a:pt x="299" y="43200"/>
                      <a:pt x="149" y="43198"/>
                      <a:pt x="-1" y="43195"/>
                    </a:cubicBezTo>
                  </a:path>
                  <a:path w="22050" h="43200" stroke="0" extrusionOk="0">
                    <a:moveTo>
                      <a:pt x="449" y="0"/>
                    </a:moveTo>
                    <a:cubicBezTo>
                      <a:pt x="12379" y="0"/>
                      <a:pt x="22050" y="9670"/>
                      <a:pt x="22050" y="21600"/>
                    </a:cubicBezTo>
                    <a:cubicBezTo>
                      <a:pt x="22050" y="33529"/>
                      <a:pt x="12379" y="43200"/>
                      <a:pt x="450" y="43200"/>
                    </a:cubicBezTo>
                    <a:cubicBezTo>
                      <a:pt x="299" y="43200"/>
                      <a:pt x="149" y="43198"/>
                      <a:pt x="-1" y="43195"/>
                    </a:cubicBezTo>
                    <a:lnTo>
                      <a:pt x="450" y="21600"/>
                    </a:lnTo>
                    <a:close/>
                  </a:path>
                </a:pathLst>
              </a:custGeom>
              <a:solidFill>
                <a:srgbClr val="CC99FF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60" name="Group 1362"/>
              <p:cNvGrpSpPr>
                <a:grpSpLocks/>
              </p:cNvGrpSpPr>
              <p:nvPr/>
            </p:nvGrpSpPr>
            <p:grpSpPr bwMode="auto">
              <a:xfrm>
                <a:off x="2716" y="2060"/>
                <a:ext cx="475" cy="1822"/>
                <a:chOff x="4695" y="1755"/>
                <a:chExt cx="210" cy="2040"/>
              </a:xfrm>
            </p:grpSpPr>
            <p:sp>
              <p:nvSpPr>
                <p:cNvPr id="66899" name="Line 1363"/>
                <p:cNvSpPr>
                  <a:spLocks noChangeShapeType="1"/>
                </p:cNvSpPr>
                <p:nvPr/>
              </p:nvSpPr>
              <p:spPr bwMode="auto">
                <a:xfrm>
                  <a:off x="4695" y="1755"/>
                  <a:ext cx="0" cy="2039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6900" name="Line 1364"/>
                <p:cNvSpPr>
                  <a:spLocks noChangeShapeType="1"/>
                </p:cNvSpPr>
                <p:nvPr/>
              </p:nvSpPr>
              <p:spPr bwMode="auto">
                <a:xfrm>
                  <a:off x="4905" y="1755"/>
                  <a:ext cx="0" cy="2039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6901" name="Arc 1365"/>
              <p:cNvSpPr>
                <a:spLocks/>
              </p:cNvSpPr>
              <p:nvPr/>
            </p:nvSpPr>
            <p:spPr bwMode="auto">
              <a:xfrm rot="-5400000">
                <a:off x="2888" y="1777"/>
                <a:ext cx="101" cy="474"/>
              </a:xfrm>
              <a:custGeom>
                <a:avLst/>
                <a:gdLst>
                  <a:gd name="G0" fmla="+- 450 0 0"/>
                  <a:gd name="G1" fmla="+- 21600 0 0"/>
                  <a:gd name="G2" fmla="+- 21600 0 0"/>
                  <a:gd name="T0" fmla="*/ 450 w 22050"/>
                  <a:gd name="T1" fmla="*/ 0 h 43200"/>
                  <a:gd name="T2" fmla="*/ 0 w 22050"/>
                  <a:gd name="T3" fmla="*/ 43195 h 43200"/>
                  <a:gd name="T4" fmla="*/ 450 w 2205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050" h="43200" fill="none" extrusionOk="0">
                    <a:moveTo>
                      <a:pt x="449" y="0"/>
                    </a:moveTo>
                    <a:cubicBezTo>
                      <a:pt x="12379" y="0"/>
                      <a:pt x="22050" y="9670"/>
                      <a:pt x="22050" y="21600"/>
                    </a:cubicBezTo>
                    <a:cubicBezTo>
                      <a:pt x="22050" y="33529"/>
                      <a:pt x="12379" y="43200"/>
                      <a:pt x="450" y="43200"/>
                    </a:cubicBezTo>
                    <a:cubicBezTo>
                      <a:pt x="299" y="43200"/>
                      <a:pt x="149" y="43198"/>
                      <a:pt x="-1" y="43195"/>
                    </a:cubicBezTo>
                  </a:path>
                  <a:path w="22050" h="43200" stroke="0" extrusionOk="0">
                    <a:moveTo>
                      <a:pt x="449" y="0"/>
                    </a:moveTo>
                    <a:cubicBezTo>
                      <a:pt x="12379" y="0"/>
                      <a:pt x="22050" y="9670"/>
                      <a:pt x="22050" y="21600"/>
                    </a:cubicBezTo>
                    <a:cubicBezTo>
                      <a:pt x="22050" y="33529"/>
                      <a:pt x="12379" y="43200"/>
                      <a:pt x="450" y="43200"/>
                    </a:cubicBezTo>
                    <a:cubicBezTo>
                      <a:pt x="299" y="43200"/>
                      <a:pt x="149" y="43198"/>
                      <a:pt x="-1" y="43195"/>
                    </a:cubicBezTo>
                    <a:lnTo>
                      <a:pt x="450" y="21600"/>
                    </a:lnTo>
                    <a:close/>
                  </a:path>
                </a:pathLst>
              </a:custGeom>
              <a:solidFill>
                <a:srgbClr val="CC99FF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902" name="Rectangle 1366"/>
              <p:cNvSpPr>
                <a:spLocks noChangeArrowheads="1"/>
              </p:cNvSpPr>
              <p:nvPr/>
            </p:nvSpPr>
            <p:spPr bwMode="auto">
              <a:xfrm>
                <a:off x="2908" y="2073"/>
                <a:ext cx="84" cy="176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61" name="Group 1367"/>
              <p:cNvGrpSpPr>
                <a:grpSpLocks/>
              </p:cNvGrpSpPr>
              <p:nvPr/>
            </p:nvGrpSpPr>
            <p:grpSpPr bwMode="auto">
              <a:xfrm>
                <a:off x="2692" y="2085"/>
                <a:ext cx="529" cy="1731"/>
                <a:chOff x="2693" y="2100"/>
                <a:chExt cx="529" cy="1731"/>
              </a:xfrm>
            </p:grpSpPr>
            <p:grpSp>
              <p:nvGrpSpPr>
                <p:cNvPr id="162" name="Group 1368"/>
                <p:cNvGrpSpPr>
                  <a:grpSpLocks/>
                </p:cNvGrpSpPr>
                <p:nvPr/>
              </p:nvGrpSpPr>
              <p:grpSpPr bwMode="auto">
                <a:xfrm>
                  <a:off x="2995" y="2100"/>
                  <a:ext cx="227" cy="1731"/>
                  <a:chOff x="2980" y="2130"/>
                  <a:chExt cx="135" cy="1731"/>
                </a:xfrm>
              </p:grpSpPr>
              <p:sp>
                <p:nvSpPr>
                  <p:cNvPr id="66905" name="Line 136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3049" y="2064"/>
                    <a:ext cx="0" cy="133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6906" name="Line 137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3030" y="2946"/>
                    <a:ext cx="0" cy="10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164" name="Group 1371"/>
                  <p:cNvGrpSpPr>
                    <a:grpSpLocks/>
                  </p:cNvGrpSpPr>
                  <p:nvPr/>
                </p:nvGrpSpPr>
                <p:grpSpPr bwMode="auto">
                  <a:xfrm>
                    <a:off x="2983" y="2303"/>
                    <a:ext cx="66" cy="1385"/>
                    <a:chOff x="2983" y="2303"/>
                    <a:chExt cx="66" cy="1385"/>
                  </a:xfrm>
                </p:grpSpPr>
                <p:sp>
                  <p:nvSpPr>
                    <p:cNvPr id="66908" name="Line 1372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2270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6909" name="Line 137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2444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6910" name="Line 137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2617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6911" name="Line 137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2790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6912" name="Line 137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3136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6913" name="Line 137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3309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6914" name="Line 137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3482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6915" name="Line 137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3655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66916" name="Line 138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3049" y="3794"/>
                    <a:ext cx="0" cy="133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65" name="Group 1381"/>
                <p:cNvGrpSpPr>
                  <a:grpSpLocks/>
                </p:cNvGrpSpPr>
                <p:nvPr/>
              </p:nvGrpSpPr>
              <p:grpSpPr bwMode="auto">
                <a:xfrm flipH="1">
                  <a:off x="2693" y="2100"/>
                  <a:ext cx="227" cy="1731"/>
                  <a:chOff x="2980" y="2130"/>
                  <a:chExt cx="135" cy="1731"/>
                </a:xfrm>
              </p:grpSpPr>
              <p:sp>
                <p:nvSpPr>
                  <p:cNvPr id="66918" name="Line 138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3049" y="2064"/>
                    <a:ext cx="0" cy="133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6919" name="Line 138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3030" y="2946"/>
                    <a:ext cx="0" cy="10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167" name="Group 1384"/>
                  <p:cNvGrpSpPr>
                    <a:grpSpLocks/>
                  </p:cNvGrpSpPr>
                  <p:nvPr/>
                </p:nvGrpSpPr>
                <p:grpSpPr bwMode="auto">
                  <a:xfrm>
                    <a:off x="2983" y="2303"/>
                    <a:ext cx="66" cy="1385"/>
                    <a:chOff x="2983" y="2303"/>
                    <a:chExt cx="66" cy="1385"/>
                  </a:xfrm>
                </p:grpSpPr>
                <p:sp>
                  <p:nvSpPr>
                    <p:cNvPr id="66921" name="Line 138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2270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6922" name="Line 138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2444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6923" name="Line 138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2617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6924" name="Line 138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2790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6925" name="Line 138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3136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6926" name="Line 1390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3309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6927" name="Line 139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3482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6928" name="Line 1392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16" y="3655"/>
                      <a:ext cx="0" cy="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66929" name="Line 139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3049" y="3794"/>
                    <a:ext cx="0" cy="133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grpSp>
          <p:nvGrpSpPr>
            <p:cNvPr id="168" name="Group 1394"/>
            <p:cNvGrpSpPr>
              <a:grpSpLocks/>
            </p:cNvGrpSpPr>
            <p:nvPr/>
          </p:nvGrpSpPr>
          <p:grpSpPr bwMode="auto">
            <a:xfrm>
              <a:off x="2688" y="922"/>
              <a:ext cx="269" cy="46"/>
              <a:chOff x="6222" y="3735"/>
              <a:chExt cx="672" cy="115"/>
            </a:xfrm>
          </p:grpSpPr>
          <p:sp>
            <p:nvSpPr>
              <p:cNvPr id="66931" name="AutoShape 1395"/>
              <p:cNvSpPr>
                <a:spLocks noChangeArrowheads="1"/>
              </p:cNvSpPr>
              <p:nvPr/>
            </p:nvSpPr>
            <p:spPr bwMode="auto">
              <a:xfrm rot="16200000" flipH="1">
                <a:off x="6333" y="3624"/>
                <a:ext cx="115" cy="337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 w="9525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932" name="AutoShape 1396"/>
              <p:cNvSpPr>
                <a:spLocks noChangeArrowheads="1"/>
              </p:cNvSpPr>
              <p:nvPr/>
            </p:nvSpPr>
            <p:spPr bwMode="auto">
              <a:xfrm rot="-5400000" flipH="1" flipV="1">
                <a:off x="6669" y="3625"/>
                <a:ext cx="115" cy="335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 w="9525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6933" name="Freeform 1397"/>
            <p:cNvSpPr>
              <a:spLocks/>
            </p:cNvSpPr>
            <p:nvPr/>
          </p:nvSpPr>
          <p:spPr bwMode="auto">
            <a:xfrm rot="-5400000">
              <a:off x="2537" y="585"/>
              <a:ext cx="589" cy="82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80" y="0"/>
                </a:cxn>
                <a:cxn ang="0">
                  <a:pos x="160" y="280"/>
                </a:cxn>
                <a:cxn ang="0">
                  <a:pos x="240" y="0"/>
                </a:cxn>
                <a:cxn ang="0">
                  <a:pos x="320" y="280"/>
                </a:cxn>
                <a:cxn ang="0">
                  <a:pos x="400" y="0"/>
                </a:cxn>
                <a:cxn ang="0">
                  <a:pos x="480" y="280"/>
                </a:cxn>
                <a:cxn ang="0">
                  <a:pos x="560" y="0"/>
                </a:cxn>
                <a:cxn ang="0">
                  <a:pos x="640" y="280"/>
                </a:cxn>
                <a:cxn ang="0">
                  <a:pos x="720" y="0"/>
                </a:cxn>
                <a:cxn ang="0">
                  <a:pos x="800" y="280"/>
                </a:cxn>
                <a:cxn ang="0">
                  <a:pos x="880" y="0"/>
                </a:cxn>
                <a:cxn ang="0">
                  <a:pos x="960" y="280"/>
                </a:cxn>
                <a:cxn ang="0">
                  <a:pos x="1040" y="0"/>
                </a:cxn>
                <a:cxn ang="0">
                  <a:pos x="1120" y="280"/>
                </a:cxn>
                <a:cxn ang="0">
                  <a:pos x="1200" y="0"/>
                </a:cxn>
                <a:cxn ang="0">
                  <a:pos x="1280" y="280"/>
                </a:cxn>
                <a:cxn ang="0">
                  <a:pos x="1360" y="0"/>
                </a:cxn>
                <a:cxn ang="0">
                  <a:pos x="1440" y="280"/>
                </a:cxn>
                <a:cxn ang="0">
                  <a:pos x="1520" y="0"/>
                </a:cxn>
                <a:cxn ang="0">
                  <a:pos x="1600" y="280"/>
                </a:cxn>
                <a:cxn ang="0">
                  <a:pos x="1680" y="140"/>
                </a:cxn>
              </a:cxnLst>
              <a:rect l="0" t="0" r="r" b="b"/>
              <a:pathLst>
                <a:path w="1680" h="280">
                  <a:moveTo>
                    <a:pt x="0" y="140"/>
                  </a:moveTo>
                  <a:lnTo>
                    <a:pt x="80" y="0"/>
                  </a:lnTo>
                  <a:lnTo>
                    <a:pt x="160" y="280"/>
                  </a:lnTo>
                  <a:lnTo>
                    <a:pt x="240" y="0"/>
                  </a:lnTo>
                  <a:lnTo>
                    <a:pt x="320" y="280"/>
                  </a:lnTo>
                  <a:lnTo>
                    <a:pt x="400" y="0"/>
                  </a:lnTo>
                  <a:lnTo>
                    <a:pt x="480" y="280"/>
                  </a:lnTo>
                  <a:lnTo>
                    <a:pt x="560" y="0"/>
                  </a:lnTo>
                  <a:lnTo>
                    <a:pt x="640" y="280"/>
                  </a:lnTo>
                  <a:lnTo>
                    <a:pt x="720" y="0"/>
                  </a:lnTo>
                  <a:lnTo>
                    <a:pt x="800" y="280"/>
                  </a:lnTo>
                  <a:lnTo>
                    <a:pt x="880" y="0"/>
                  </a:lnTo>
                  <a:lnTo>
                    <a:pt x="960" y="280"/>
                  </a:lnTo>
                  <a:lnTo>
                    <a:pt x="1040" y="0"/>
                  </a:lnTo>
                  <a:lnTo>
                    <a:pt x="1120" y="280"/>
                  </a:lnTo>
                  <a:lnTo>
                    <a:pt x="1200" y="0"/>
                  </a:lnTo>
                  <a:lnTo>
                    <a:pt x="1280" y="280"/>
                  </a:lnTo>
                  <a:lnTo>
                    <a:pt x="1360" y="0"/>
                  </a:lnTo>
                  <a:lnTo>
                    <a:pt x="1440" y="280"/>
                  </a:lnTo>
                  <a:lnTo>
                    <a:pt x="1520" y="0"/>
                  </a:lnTo>
                  <a:lnTo>
                    <a:pt x="1600" y="280"/>
                  </a:lnTo>
                  <a:lnTo>
                    <a:pt x="1680" y="140"/>
                  </a:lnTo>
                </a:path>
              </a:pathLst>
            </a:cu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934" name="Text Box 1398"/>
            <p:cNvSpPr txBox="1">
              <a:spLocks noChangeArrowheads="1"/>
            </p:cNvSpPr>
            <p:nvPr/>
          </p:nvSpPr>
          <p:spPr bwMode="auto">
            <a:xfrm>
              <a:off x="2944" y="808"/>
              <a:ext cx="288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600" b="1" i="1" dirty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altLang="zh-CN" sz="2600" b="1" i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9" name="Rectangle 3"/>
          <p:cNvSpPr>
            <a:spLocks noChangeArrowheads="1"/>
          </p:cNvSpPr>
          <p:nvPr/>
        </p:nvSpPr>
        <p:spPr bwMode="auto">
          <a:xfrm>
            <a:off x="251520" y="188640"/>
            <a:ext cx="3240360" cy="7555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FontTx/>
              <a:buNone/>
              <a:defRPr/>
            </a:pPr>
            <a:r>
              <a:rPr lang="en-US" altLang="zh-CN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华文琥珀" pitchFamily="2" charset="-122"/>
                <a:ea typeface="华文琥珀" pitchFamily="2" charset="-122"/>
                <a:cs typeface="Times New Roman" pitchFamily="18" charset="0"/>
              </a:rPr>
              <a:t>EXPERIMENTS</a:t>
            </a:r>
            <a:endParaRPr lang="zh-CN" altLang="en-US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华文琥珀" pitchFamily="2" charset="-122"/>
              <a:ea typeface="华文琥珀" pitchFamily="2" charset="-122"/>
              <a:cs typeface="Times New Roman" pitchFamily="18" charset="0"/>
            </a:endParaRPr>
          </a:p>
        </p:txBody>
      </p:sp>
      <p:sp>
        <p:nvSpPr>
          <p:cNvPr id="170" name="Text Box 1184"/>
          <p:cNvSpPr txBox="1">
            <a:spLocks noChangeArrowheads="1"/>
          </p:cNvSpPr>
          <p:nvPr/>
        </p:nvSpPr>
        <p:spPr bwMode="auto">
          <a:xfrm>
            <a:off x="327586" y="3801436"/>
            <a:ext cx="7169170" cy="49244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6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en-US" altLang="zh-CN" sz="26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. </a:t>
            </a:r>
            <a:r>
              <a:rPr lang="zh-CN" altLang="en-US" sz="26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弹簧秤下挂一钩码保持</a:t>
            </a:r>
            <a:r>
              <a:rPr lang="zh-CN" altLang="en-US" sz="26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静止</a:t>
            </a:r>
            <a:r>
              <a:rPr lang="zh-CN" altLang="en-US" sz="26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，弹簧秤示数</a:t>
            </a:r>
            <a:r>
              <a:rPr lang="en-US" altLang="zh-CN" sz="26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zh-CN" altLang="en-US" sz="26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？</a:t>
            </a:r>
            <a:endParaRPr lang="en-US" altLang="zh-CN" sz="2600" b="1" i="1" dirty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72" name="矩形 171"/>
          <p:cNvSpPr/>
          <p:nvPr/>
        </p:nvSpPr>
        <p:spPr>
          <a:xfrm>
            <a:off x="7353880" y="3793813"/>
            <a:ext cx="1191352" cy="49244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600" b="1" i="1" dirty="0">
                <a:solidFill>
                  <a:srgbClr val="00B0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en-US" altLang="zh-CN" sz="2600" b="1" dirty="0">
                <a:solidFill>
                  <a:srgbClr val="00B0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 </a:t>
            </a:r>
            <a:r>
              <a:rPr lang="en-US" altLang="zh-CN" sz="2600" b="1" i="1" dirty="0">
                <a:solidFill>
                  <a:srgbClr val="00B0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mg</a:t>
            </a:r>
            <a:endParaRPr lang="zh-CN" altLang="en-US" sz="2600" dirty="0">
              <a:solidFill>
                <a:srgbClr val="00B0F0"/>
              </a:solidFill>
            </a:endParaRPr>
          </a:p>
        </p:txBody>
      </p:sp>
      <p:sp>
        <p:nvSpPr>
          <p:cNvPr id="173" name="Text Box 1185"/>
          <p:cNvSpPr txBox="1">
            <a:spLocks noChangeArrowheads="1"/>
          </p:cNvSpPr>
          <p:nvPr/>
        </p:nvSpPr>
        <p:spPr bwMode="auto">
          <a:xfrm>
            <a:off x="328312" y="4576433"/>
            <a:ext cx="6882692" cy="49244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6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en-US" altLang="zh-CN" sz="26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. </a:t>
            </a:r>
            <a:r>
              <a:rPr lang="zh-CN" altLang="en-US" sz="26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弹簧秤和钩码一起竖直</a:t>
            </a:r>
            <a:r>
              <a:rPr lang="zh-CN" altLang="en-US" sz="26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加速上升</a:t>
            </a:r>
            <a:r>
              <a:rPr lang="zh-CN" altLang="en-US" sz="26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，示数</a:t>
            </a:r>
            <a:r>
              <a:rPr lang="en-US" altLang="zh-CN" sz="26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zh-CN" altLang="en-US" sz="26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？</a:t>
            </a:r>
          </a:p>
        </p:txBody>
      </p:sp>
      <p:sp>
        <p:nvSpPr>
          <p:cNvPr id="174" name="矩形 173"/>
          <p:cNvSpPr/>
          <p:nvPr/>
        </p:nvSpPr>
        <p:spPr>
          <a:xfrm>
            <a:off x="7140422" y="4576433"/>
            <a:ext cx="1191352" cy="49244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600" b="1" i="1" dirty="0">
                <a:solidFill>
                  <a:srgbClr val="00B0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en-US" altLang="zh-CN" sz="2600" b="1" dirty="0">
                <a:solidFill>
                  <a:srgbClr val="00B0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&gt; </a:t>
            </a:r>
            <a:r>
              <a:rPr lang="en-US" altLang="zh-CN" sz="2600" b="1" i="1" dirty="0">
                <a:solidFill>
                  <a:srgbClr val="00B0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mg</a:t>
            </a:r>
            <a:endParaRPr lang="zh-CN" altLang="en-US" sz="2600" dirty="0">
              <a:solidFill>
                <a:srgbClr val="00B0F0"/>
              </a:solidFill>
            </a:endParaRPr>
          </a:p>
        </p:txBody>
      </p:sp>
      <p:sp>
        <p:nvSpPr>
          <p:cNvPr id="175" name="Text Box 1185"/>
          <p:cNvSpPr txBox="1">
            <a:spLocks noChangeArrowheads="1"/>
          </p:cNvSpPr>
          <p:nvPr/>
        </p:nvSpPr>
        <p:spPr bwMode="auto">
          <a:xfrm>
            <a:off x="329862" y="5357826"/>
            <a:ext cx="6882692" cy="49244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3. </a:t>
            </a:r>
            <a:r>
              <a:rPr lang="zh-CN" altLang="en-US" sz="26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弹簧秤和钩码一起竖直</a:t>
            </a:r>
            <a:r>
              <a:rPr lang="zh-CN" altLang="en-US" sz="26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加速下降</a:t>
            </a:r>
            <a:r>
              <a:rPr lang="zh-CN" altLang="en-US" sz="26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，示数</a:t>
            </a:r>
            <a:r>
              <a:rPr lang="en-US" altLang="zh-CN" sz="26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zh-CN" altLang="en-US" sz="26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？</a:t>
            </a:r>
          </a:p>
        </p:txBody>
      </p:sp>
      <p:sp>
        <p:nvSpPr>
          <p:cNvPr id="176" name="矩形 175"/>
          <p:cNvSpPr/>
          <p:nvPr/>
        </p:nvSpPr>
        <p:spPr>
          <a:xfrm>
            <a:off x="7141972" y="5357826"/>
            <a:ext cx="1191352" cy="49244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600" b="1" i="1" dirty="0">
                <a:solidFill>
                  <a:srgbClr val="00B0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en-US" altLang="zh-CN" sz="2600" b="1" dirty="0">
                <a:solidFill>
                  <a:srgbClr val="00B0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&lt; </a:t>
            </a:r>
            <a:r>
              <a:rPr lang="en-US" altLang="zh-CN" sz="2600" b="1" i="1" dirty="0">
                <a:solidFill>
                  <a:srgbClr val="00B0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mg</a:t>
            </a:r>
            <a:endParaRPr lang="zh-CN" altLang="en-US" sz="2600" dirty="0">
              <a:solidFill>
                <a:srgbClr val="00B0F0"/>
              </a:solidFill>
            </a:endParaRPr>
          </a:p>
        </p:txBody>
      </p:sp>
      <p:pic>
        <p:nvPicPr>
          <p:cNvPr id="177" name="图片 176" descr="14395579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228672"/>
            <a:ext cx="2143140" cy="2143140"/>
          </a:xfrm>
          <a:prstGeom prst="rect">
            <a:avLst/>
          </a:prstGeom>
        </p:spPr>
      </p:pic>
    </p:spTree>
  </p:cSld>
  <p:clrMapOvr>
    <a:masterClrMapping/>
  </p:clrMapOvr>
  <p:transition advTm="1207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8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6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169" grpId="0" animBg="1"/>
      <p:bldP spid="170" grpId="0"/>
      <p:bldP spid="172" grpId="0"/>
      <p:bldP spid="173" grpId="0" autoUpdateAnimBg="0"/>
      <p:bldP spid="174" grpId="0"/>
      <p:bldP spid="175" grpId="0" autoUpdateAnimBg="0"/>
      <p:bldP spid="1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"/>
          <p:cNvGrpSpPr/>
          <p:nvPr/>
        </p:nvGrpSpPr>
        <p:grpSpPr>
          <a:xfrm>
            <a:off x="1114403" y="928670"/>
            <a:ext cx="1014413" cy="3071812"/>
            <a:chOff x="503239" y="2259036"/>
            <a:chExt cx="1014413" cy="3071812"/>
          </a:xfrm>
        </p:grpSpPr>
        <p:grpSp>
          <p:nvGrpSpPr>
            <p:cNvPr id="3" name="Group 229"/>
            <p:cNvGrpSpPr>
              <a:grpSpLocks/>
            </p:cNvGrpSpPr>
            <p:nvPr/>
          </p:nvGrpSpPr>
          <p:grpSpPr bwMode="auto">
            <a:xfrm>
              <a:off x="503239" y="2259036"/>
              <a:ext cx="1014413" cy="3071812"/>
              <a:chOff x="1281" y="96"/>
              <a:chExt cx="639" cy="1935"/>
            </a:xfrm>
          </p:grpSpPr>
          <p:grpSp>
            <p:nvGrpSpPr>
              <p:cNvPr id="4" name="Group 230"/>
              <p:cNvGrpSpPr>
                <a:grpSpLocks/>
              </p:cNvGrpSpPr>
              <p:nvPr/>
            </p:nvGrpSpPr>
            <p:grpSpPr bwMode="auto">
              <a:xfrm>
                <a:off x="1662" y="1229"/>
                <a:ext cx="252" cy="680"/>
                <a:chOff x="1662" y="1253"/>
                <a:chExt cx="252" cy="680"/>
              </a:xfrm>
            </p:grpSpPr>
            <p:grpSp>
              <p:nvGrpSpPr>
                <p:cNvPr id="5" name="Group 231"/>
                <p:cNvGrpSpPr>
                  <a:grpSpLocks/>
                </p:cNvGrpSpPr>
                <p:nvPr/>
              </p:nvGrpSpPr>
              <p:grpSpPr bwMode="auto">
                <a:xfrm>
                  <a:off x="1662" y="1693"/>
                  <a:ext cx="252" cy="240"/>
                  <a:chOff x="2638" y="4575"/>
                  <a:chExt cx="630" cy="601"/>
                </a:xfrm>
              </p:grpSpPr>
              <p:sp>
                <p:nvSpPr>
                  <p:cNvPr id="29928" name="Freeform 232"/>
                  <p:cNvSpPr>
                    <a:spLocks/>
                  </p:cNvSpPr>
                  <p:nvPr/>
                </p:nvSpPr>
                <p:spPr bwMode="auto">
                  <a:xfrm flipH="1" flipV="1">
                    <a:off x="2843" y="4575"/>
                    <a:ext cx="185" cy="225"/>
                  </a:xfrm>
                  <a:custGeom>
                    <a:avLst/>
                    <a:gdLst/>
                    <a:ahLst/>
                    <a:cxnLst>
                      <a:cxn ang="0">
                        <a:pos x="472" y="15"/>
                      </a:cxn>
                      <a:cxn ang="0">
                        <a:pos x="472" y="552"/>
                      </a:cxn>
                      <a:cxn ang="0">
                        <a:pos x="442" y="1005"/>
                      </a:cxn>
                      <a:cxn ang="0">
                        <a:pos x="247" y="1260"/>
                      </a:cxn>
                      <a:cxn ang="0">
                        <a:pos x="112" y="1488"/>
                      </a:cxn>
                      <a:cxn ang="0">
                        <a:pos x="7" y="1800"/>
                      </a:cxn>
                      <a:cxn ang="0">
                        <a:pos x="67" y="2055"/>
                      </a:cxn>
                      <a:cxn ang="0">
                        <a:pos x="262" y="2325"/>
                      </a:cxn>
                      <a:cxn ang="0">
                        <a:pos x="652" y="2535"/>
                      </a:cxn>
                      <a:cxn ang="0">
                        <a:pos x="1087" y="2550"/>
                      </a:cxn>
                      <a:cxn ang="0">
                        <a:pos x="1552" y="2268"/>
                      </a:cxn>
                      <a:cxn ang="0">
                        <a:pos x="1762" y="1965"/>
                      </a:cxn>
                      <a:cxn ang="0">
                        <a:pos x="1912" y="1644"/>
                      </a:cxn>
                      <a:cxn ang="0">
                        <a:pos x="2002" y="1275"/>
                      </a:cxn>
                      <a:cxn ang="0">
                        <a:pos x="1807" y="1440"/>
                      </a:cxn>
                      <a:cxn ang="0">
                        <a:pos x="1597" y="1785"/>
                      </a:cxn>
                      <a:cxn ang="0">
                        <a:pos x="1372" y="2010"/>
                      </a:cxn>
                      <a:cxn ang="0">
                        <a:pos x="1177" y="2130"/>
                      </a:cxn>
                      <a:cxn ang="0">
                        <a:pos x="892" y="2115"/>
                      </a:cxn>
                      <a:cxn ang="0">
                        <a:pos x="637" y="1935"/>
                      </a:cxn>
                      <a:cxn ang="0">
                        <a:pos x="652" y="1590"/>
                      </a:cxn>
                      <a:cxn ang="0">
                        <a:pos x="877" y="1260"/>
                      </a:cxn>
                      <a:cxn ang="0">
                        <a:pos x="1012" y="1020"/>
                      </a:cxn>
                      <a:cxn ang="0">
                        <a:pos x="1012" y="708"/>
                      </a:cxn>
                      <a:cxn ang="0">
                        <a:pos x="1012" y="552"/>
                      </a:cxn>
                      <a:cxn ang="0">
                        <a:pos x="1012" y="0"/>
                      </a:cxn>
                    </a:cxnLst>
                    <a:rect l="0" t="0" r="r" b="b"/>
                    <a:pathLst>
                      <a:path w="2020" h="2594">
                        <a:moveTo>
                          <a:pt x="472" y="15"/>
                        </a:moveTo>
                        <a:cubicBezTo>
                          <a:pt x="472" y="107"/>
                          <a:pt x="477" y="387"/>
                          <a:pt x="472" y="552"/>
                        </a:cubicBezTo>
                        <a:cubicBezTo>
                          <a:pt x="467" y="717"/>
                          <a:pt x="480" y="887"/>
                          <a:pt x="442" y="1005"/>
                        </a:cubicBezTo>
                        <a:cubicBezTo>
                          <a:pt x="404" y="1123"/>
                          <a:pt x="302" y="1180"/>
                          <a:pt x="247" y="1260"/>
                        </a:cubicBezTo>
                        <a:cubicBezTo>
                          <a:pt x="192" y="1340"/>
                          <a:pt x="152" y="1398"/>
                          <a:pt x="112" y="1488"/>
                        </a:cubicBezTo>
                        <a:cubicBezTo>
                          <a:pt x="72" y="1578"/>
                          <a:pt x="14" y="1706"/>
                          <a:pt x="7" y="1800"/>
                        </a:cubicBezTo>
                        <a:cubicBezTo>
                          <a:pt x="0" y="1894"/>
                          <a:pt x="25" y="1968"/>
                          <a:pt x="67" y="2055"/>
                        </a:cubicBezTo>
                        <a:cubicBezTo>
                          <a:pt x="109" y="2142"/>
                          <a:pt x="165" y="2245"/>
                          <a:pt x="262" y="2325"/>
                        </a:cubicBezTo>
                        <a:cubicBezTo>
                          <a:pt x="359" y="2405"/>
                          <a:pt x="515" y="2498"/>
                          <a:pt x="652" y="2535"/>
                        </a:cubicBezTo>
                        <a:cubicBezTo>
                          <a:pt x="789" y="2572"/>
                          <a:pt x="937" y="2594"/>
                          <a:pt x="1087" y="2550"/>
                        </a:cubicBezTo>
                        <a:cubicBezTo>
                          <a:pt x="1237" y="2506"/>
                          <a:pt x="1440" y="2366"/>
                          <a:pt x="1552" y="2268"/>
                        </a:cubicBezTo>
                        <a:cubicBezTo>
                          <a:pt x="1664" y="2170"/>
                          <a:pt x="1702" y="2069"/>
                          <a:pt x="1762" y="1965"/>
                        </a:cubicBezTo>
                        <a:cubicBezTo>
                          <a:pt x="1822" y="1861"/>
                          <a:pt x="1872" y="1759"/>
                          <a:pt x="1912" y="1644"/>
                        </a:cubicBezTo>
                        <a:cubicBezTo>
                          <a:pt x="1952" y="1529"/>
                          <a:pt x="2020" y="1309"/>
                          <a:pt x="2002" y="1275"/>
                        </a:cubicBezTo>
                        <a:cubicBezTo>
                          <a:pt x="1984" y="1241"/>
                          <a:pt x="1874" y="1355"/>
                          <a:pt x="1807" y="1440"/>
                        </a:cubicBezTo>
                        <a:cubicBezTo>
                          <a:pt x="1740" y="1525"/>
                          <a:pt x="1669" y="1690"/>
                          <a:pt x="1597" y="1785"/>
                        </a:cubicBezTo>
                        <a:cubicBezTo>
                          <a:pt x="1525" y="1880"/>
                          <a:pt x="1442" y="1953"/>
                          <a:pt x="1372" y="2010"/>
                        </a:cubicBezTo>
                        <a:cubicBezTo>
                          <a:pt x="1302" y="2067"/>
                          <a:pt x="1257" y="2113"/>
                          <a:pt x="1177" y="2130"/>
                        </a:cubicBezTo>
                        <a:cubicBezTo>
                          <a:pt x="1097" y="2147"/>
                          <a:pt x="982" y="2147"/>
                          <a:pt x="892" y="2115"/>
                        </a:cubicBezTo>
                        <a:cubicBezTo>
                          <a:pt x="802" y="2083"/>
                          <a:pt x="677" y="2022"/>
                          <a:pt x="637" y="1935"/>
                        </a:cubicBezTo>
                        <a:cubicBezTo>
                          <a:pt x="597" y="1848"/>
                          <a:pt x="612" y="1702"/>
                          <a:pt x="652" y="1590"/>
                        </a:cubicBezTo>
                        <a:cubicBezTo>
                          <a:pt x="692" y="1478"/>
                          <a:pt x="817" y="1355"/>
                          <a:pt x="877" y="1260"/>
                        </a:cubicBezTo>
                        <a:cubicBezTo>
                          <a:pt x="937" y="1165"/>
                          <a:pt x="990" y="1112"/>
                          <a:pt x="1012" y="1020"/>
                        </a:cubicBezTo>
                        <a:cubicBezTo>
                          <a:pt x="1034" y="928"/>
                          <a:pt x="1012" y="786"/>
                          <a:pt x="1012" y="708"/>
                        </a:cubicBezTo>
                        <a:cubicBezTo>
                          <a:pt x="1012" y="630"/>
                          <a:pt x="1012" y="670"/>
                          <a:pt x="1012" y="552"/>
                        </a:cubicBezTo>
                        <a:cubicBezTo>
                          <a:pt x="1012" y="434"/>
                          <a:pt x="1012" y="115"/>
                          <a:pt x="1012" y="0"/>
                        </a:cubicBezTo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9929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2638" y="4780"/>
                    <a:ext cx="630" cy="39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333333"/>
                      </a:gs>
                      <a:gs pos="50000">
                        <a:srgbClr val="C0C0C0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29930" name="Arc 234"/>
                <p:cNvSpPr>
                  <a:spLocks noChangeAspect="1"/>
                </p:cNvSpPr>
                <p:nvPr/>
              </p:nvSpPr>
              <p:spPr bwMode="auto">
                <a:xfrm>
                  <a:off x="1709" y="1601"/>
                  <a:ext cx="139" cy="122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43200"/>
                    <a:gd name="T1" fmla="*/ 0 h 43200"/>
                    <a:gd name="T2" fmla="*/ 37 w 43200"/>
                    <a:gd name="T3" fmla="*/ 20332 h 43200"/>
                    <a:gd name="T4" fmla="*/ 21600 w 432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3200" fill="none" extrusionOk="0">
                      <a:moveTo>
                        <a:pt x="21599" y="0"/>
                      </a:move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21177"/>
                        <a:pt x="12" y="20754"/>
                        <a:pt x="37" y="20332"/>
                      </a:cubicBezTo>
                    </a:path>
                    <a:path w="43200" h="43200" stroke="0" extrusionOk="0">
                      <a:moveTo>
                        <a:pt x="21599" y="0"/>
                      </a:move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21177"/>
                        <a:pt x="12" y="20754"/>
                        <a:pt x="37" y="20332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931" name="Line 235"/>
                <p:cNvSpPr>
                  <a:spLocks noChangeAspect="1" noChangeShapeType="1"/>
                </p:cNvSpPr>
                <p:nvPr/>
              </p:nvSpPr>
              <p:spPr bwMode="auto">
                <a:xfrm>
                  <a:off x="1781" y="1253"/>
                  <a:ext cx="0" cy="348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6" name="Group 236"/>
              <p:cNvGrpSpPr>
                <a:grpSpLocks/>
              </p:cNvGrpSpPr>
              <p:nvPr/>
            </p:nvGrpSpPr>
            <p:grpSpPr bwMode="auto">
              <a:xfrm>
                <a:off x="1693" y="96"/>
                <a:ext cx="155" cy="207"/>
                <a:chOff x="2796" y="1587"/>
                <a:chExt cx="283" cy="379"/>
              </a:xfrm>
            </p:grpSpPr>
            <p:sp>
              <p:nvSpPr>
                <p:cNvPr id="29933" name="Oval 237"/>
                <p:cNvSpPr>
                  <a:spLocks noChangeAspect="1" noChangeArrowheads="1"/>
                </p:cNvSpPr>
                <p:nvPr/>
              </p:nvSpPr>
              <p:spPr bwMode="auto">
                <a:xfrm>
                  <a:off x="2796" y="1587"/>
                  <a:ext cx="283" cy="284"/>
                </a:xfrm>
                <a:prstGeom prst="ellipse">
                  <a:avLst/>
                </a:prstGeom>
                <a:noFill/>
                <a:ln w="53975" cmpd="dbl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934" name="Line 238"/>
                <p:cNvSpPr>
                  <a:spLocks noChangeAspect="1" noChangeShapeType="1"/>
                </p:cNvSpPr>
                <p:nvPr/>
              </p:nvSpPr>
              <p:spPr bwMode="auto">
                <a:xfrm>
                  <a:off x="2946" y="1852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7" name="Group 239"/>
              <p:cNvGrpSpPr>
                <a:grpSpLocks/>
              </p:cNvGrpSpPr>
              <p:nvPr/>
            </p:nvGrpSpPr>
            <p:grpSpPr bwMode="auto">
              <a:xfrm>
                <a:off x="1643" y="296"/>
                <a:ext cx="277" cy="944"/>
                <a:chOff x="2692" y="1963"/>
                <a:chExt cx="529" cy="1992"/>
              </a:xfrm>
            </p:grpSpPr>
            <p:sp>
              <p:nvSpPr>
                <p:cNvPr id="29936" name="Arc 240"/>
                <p:cNvSpPr>
                  <a:spLocks/>
                </p:cNvSpPr>
                <p:nvPr/>
              </p:nvSpPr>
              <p:spPr bwMode="auto">
                <a:xfrm rot="5400000" flipV="1">
                  <a:off x="2886" y="3668"/>
                  <a:ext cx="101" cy="474"/>
                </a:xfrm>
                <a:custGeom>
                  <a:avLst/>
                  <a:gdLst>
                    <a:gd name="G0" fmla="+- 450 0 0"/>
                    <a:gd name="G1" fmla="+- 21600 0 0"/>
                    <a:gd name="G2" fmla="+- 21600 0 0"/>
                    <a:gd name="T0" fmla="*/ 450 w 22050"/>
                    <a:gd name="T1" fmla="*/ 0 h 43200"/>
                    <a:gd name="T2" fmla="*/ 0 w 22050"/>
                    <a:gd name="T3" fmla="*/ 43195 h 43200"/>
                    <a:gd name="T4" fmla="*/ 450 w 2205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050" h="43200" fill="none" extrusionOk="0">
                      <a:moveTo>
                        <a:pt x="449" y="0"/>
                      </a:moveTo>
                      <a:cubicBezTo>
                        <a:pt x="12379" y="0"/>
                        <a:pt x="22050" y="9670"/>
                        <a:pt x="22050" y="21600"/>
                      </a:cubicBezTo>
                      <a:cubicBezTo>
                        <a:pt x="22050" y="33529"/>
                        <a:pt x="12379" y="43200"/>
                        <a:pt x="450" y="43200"/>
                      </a:cubicBezTo>
                      <a:cubicBezTo>
                        <a:pt x="299" y="43200"/>
                        <a:pt x="149" y="43198"/>
                        <a:pt x="-1" y="43195"/>
                      </a:cubicBezTo>
                    </a:path>
                    <a:path w="22050" h="43200" stroke="0" extrusionOk="0">
                      <a:moveTo>
                        <a:pt x="449" y="0"/>
                      </a:moveTo>
                      <a:cubicBezTo>
                        <a:pt x="12379" y="0"/>
                        <a:pt x="22050" y="9670"/>
                        <a:pt x="22050" y="21600"/>
                      </a:cubicBezTo>
                      <a:cubicBezTo>
                        <a:pt x="22050" y="33529"/>
                        <a:pt x="12379" y="43200"/>
                        <a:pt x="450" y="43200"/>
                      </a:cubicBezTo>
                      <a:cubicBezTo>
                        <a:pt x="299" y="43200"/>
                        <a:pt x="149" y="43198"/>
                        <a:pt x="-1" y="43195"/>
                      </a:cubicBezTo>
                      <a:lnTo>
                        <a:pt x="450" y="21600"/>
                      </a:lnTo>
                      <a:close/>
                    </a:path>
                  </a:pathLst>
                </a:custGeom>
                <a:solidFill>
                  <a:srgbClr val="CC99FF"/>
                </a:solidFill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8" name="Group 241"/>
                <p:cNvGrpSpPr>
                  <a:grpSpLocks/>
                </p:cNvGrpSpPr>
                <p:nvPr/>
              </p:nvGrpSpPr>
              <p:grpSpPr bwMode="auto">
                <a:xfrm>
                  <a:off x="2716" y="2060"/>
                  <a:ext cx="475" cy="1822"/>
                  <a:chOff x="4695" y="1755"/>
                  <a:chExt cx="210" cy="2040"/>
                </a:xfrm>
              </p:grpSpPr>
              <p:sp>
                <p:nvSpPr>
                  <p:cNvPr id="29938" name="Line 242"/>
                  <p:cNvSpPr>
                    <a:spLocks noChangeShapeType="1"/>
                  </p:cNvSpPr>
                  <p:nvPr/>
                </p:nvSpPr>
                <p:spPr bwMode="auto">
                  <a:xfrm>
                    <a:off x="4695" y="1755"/>
                    <a:ext cx="0" cy="2039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9939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4905" y="1755"/>
                    <a:ext cx="0" cy="2039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29940" name="Arc 244"/>
                <p:cNvSpPr>
                  <a:spLocks/>
                </p:cNvSpPr>
                <p:nvPr/>
              </p:nvSpPr>
              <p:spPr bwMode="auto">
                <a:xfrm rot="-5400000">
                  <a:off x="2888" y="1777"/>
                  <a:ext cx="101" cy="474"/>
                </a:xfrm>
                <a:custGeom>
                  <a:avLst/>
                  <a:gdLst>
                    <a:gd name="G0" fmla="+- 450 0 0"/>
                    <a:gd name="G1" fmla="+- 21600 0 0"/>
                    <a:gd name="G2" fmla="+- 21600 0 0"/>
                    <a:gd name="T0" fmla="*/ 450 w 22050"/>
                    <a:gd name="T1" fmla="*/ 0 h 43200"/>
                    <a:gd name="T2" fmla="*/ 0 w 22050"/>
                    <a:gd name="T3" fmla="*/ 43195 h 43200"/>
                    <a:gd name="T4" fmla="*/ 450 w 2205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050" h="43200" fill="none" extrusionOk="0">
                      <a:moveTo>
                        <a:pt x="449" y="0"/>
                      </a:moveTo>
                      <a:cubicBezTo>
                        <a:pt x="12379" y="0"/>
                        <a:pt x="22050" y="9670"/>
                        <a:pt x="22050" y="21600"/>
                      </a:cubicBezTo>
                      <a:cubicBezTo>
                        <a:pt x="22050" y="33529"/>
                        <a:pt x="12379" y="43200"/>
                        <a:pt x="450" y="43200"/>
                      </a:cubicBezTo>
                      <a:cubicBezTo>
                        <a:pt x="299" y="43200"/>
                        <a:pt x="149" y="43198"/>
                        <a:pt x="-1" y="43195"/>
                      </a:cubicBezTo>
                    </a:path>
                    <a:path w="22050" h="43200" stroke="0" extrusionOk="0">
                      <a:moveTo>
                        <a:pt x="449" y="0"/>
                      </a:moveTo>
                      <a:cubicBezTo>
                        <a:pt x="12379" y="0"/>
                        <a:pt x="22050" y="9670"/>
                        <a:pt x="22050" y="21600"/>
                      </a:cubicBezTo>
                      <a:cubicBezTo>
                        <a:pt x="22050" y="33529"/>
                        <a:pt x="12379" y="43200"/>
                        <a:pt x="450" y="43200"/>
                      </a:cubicBezTo>
                      <a:cubicBezTo>
                        <a:pt x="299" y="43200"/>
                        <a:pt x="149" y="43198"/>
                        <a:pt x="-1" y="43195"/>
                      </a:cubicBezTo>
                      <a:lnTo>
                        <a:pt x="450" y="21600"/>
                      </a:lnTo>
                      <a:close/>
                    </a:path>
                  </a:pathLst>
                </a:custGeom>
                <a:solidFill>
                  <a:srgbClr val="CC99FF"/>
                </a:solidFill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941" name="Rectangle 245"/>
                <p:cNvSpPr>
                  <a:spLocks noChangeArrowheads="1"/>
                </p:cNvSpPr>
                <p:nvPr/>
              </p:nvSpPr>
              <p:spPr bwMode="auto">
                <a:xfrm>
                  <a:off x="2908" y="2073"/>
                  <a:ext cx="84" cy="1764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9" name="Group 246"/>
                <p:cNvGrpSpPr>
                  <a:grpSpLocks/>
                </p:cNvGrpSpPr>
                <p:nvPr/>
              </p:nvGrpSpPr>
              <p:grpSpPr bwMode="auto">
                <a:xfrm>
                  <a:off x="2692" y="2085"/>
                  <a:ext cx="529" cy="1731"/>
                  <a:chOff x="2693" y="2100"/>
                  <a:chExt cx="529" cy="1731"/>
                </a:xfrm>
              </p:grpSpPr>
              <p:grpSp>
                <p:nvGrpSpPr>
                  <p:cNvPr id="10" name="Group 247"/>
                  <p:cNvGrpSpPr>
                    <a:grpSpLocks/>
                  </p:cNvGrpSpPr>
                  <p:nvPr/>
                </p:nvGrpSpPr>
                <p:grpSpPr bwMode="auto">
                  <a:xfrm>
                    <a:off x="2995" y="2100"/>
                    <a:ext cx="227" cy="1731"/>
                    <a:chOff x="2980" y="2130"/>
                    <a:chExt cx="135" cy="1731"/>
                  </a:xfrm>
                </p:grpSpPr>
                <p:sp>
                  <p:nvSpPr>
                    <p:cNvPr id="29944" name="Line 24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49" y="2064"/>
                      <a:ext cx="0" cy="133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9945" name="Line 24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30" y="2946"/>
                      <a:ext cx="0" cy="1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11" name="Group 2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83" y="2303"/>
                      <a:ext cx="66" cy="1385"/>
                      <a:chOff x="2983" y="2303"/>
                      <a:chExt cx="66" cy="1385"/>
                    </a:xfrm>
                  </p:grpSpPr>
                  <p:sp>
                    <p:nvSpPr>
                      <p:cNvPr id="29947" name="Line 25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3016" y="2270"/>
                        <a:ext cx="0" cy="66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zh-CN" alt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29948" name="Line 252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3016" y="2444"/>
                        <a:ext cx="0" cy="66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zh-CN" alt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29949" name="Line 253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3016" y="2617"/>
                        <a:ext cx="0" cy="66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zh-CN" alt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29950" name="Line 25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3016" y="2790"/>
                        <a:ext cx="0" cy="66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zh-CN" alt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29951" name="Line 255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3016" y="3136"/>
                        <a:ext cx="0" cy="66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zh-CN" alt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29952" name="Line 256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3016" y="3309"/>
                        <a:ext cx="0" cy="66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zh-CN" alt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29953" name="Line 257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3016" y="3482"/>
                        <a:ext cx="0" cy="66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zh-CN" alt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29954" name="Line 258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3016" y="3655"/>
                        <a:ext cx="0" cy="66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zh-CN" alt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29955" name="Line 25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49" y="3794"/>
                      <a:ext cx="0" cy="133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2" name="Group 260"/>
                  <p:cNvGrpSpPr>
                    <a:grpSpLocks/>
                  </p:cNvGrpSpPr>
                  <p:nvPr/>
                </p:nvGrpSpPr>
                <p:grpSpPr bwMode="auto">
                  <a:xfrm flipH="1">
                    <a:off x="2693" y="2100"/>
                    <a:ext cx="227" cy="1731"/>
                    <a:chOff x="2980" y="2130"/>
                    <a:chExt cx="135" cy="1731"/>
                  </a:xfrm>
                </p:grpSpPr>
                <p:sp>
                  <p:nvSpPr>
                    <p:cNvPr id="29957" name="Line 26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49" y="2064"/>
                      <a:ext cx="0" cy="133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9958" name="Line 262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30" y="2946"/>
                      <a:ext cx="0" cy="1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13" name="Group 2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83" y="2303"/>
                      <a:ext cx="66" cy="1385"/>
                      <a:chOff x="2983" y="2303"/>
                      <a:chExt cx="66" cy="1385"/>
                    </a:xfrm>
                  </p:grpSpPr>
                  <p:sp>
                    <p:nvSpPr>
                      <p:cNvPr id="29960" name="Line 26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3016" y="2270"/>
                        <a:ext cx="0" cy="66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zh-CN" alt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29961" name="Line 265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3016" y="2444"/>
                        <a:ext cx="0" cy="66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zh-CN" alt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29962" name="Line 266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3016" y="2617"/>
                        <a:ext cx="0" cy="66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zh-CN" alt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29963" name="Line 267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3016" y="2790"/>
                        <a:ext cx="0" cy="66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zh-CN" alt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29964" name="Line 268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3016" y="3136"/>
                        <a:ext cx="0" cy="66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zh-CN" alt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29965" name="Line 269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3016" y="3309"/>
                        <a:ext cx="0" cy="66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zh-CN" alt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29966" name="Line 270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3016" y="3482"/>
                        <a:ext cx="0" cy="66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zh-CN" alt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29967" name="Line 27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3016" y="3655"/>
                        <a:ext cx="0" cy="66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zh-CN" alt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29968" name="Line 272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49" y="3794"/>
                      <a:ext cx="0" cy="133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14" name="Group 273"/>
              <p:cNvGrpSpPr>
                <a:grpSpLocks/>
              </p:cNvGrpSpPr>
              <p:nvPr/>
            </p:nvGrpSpPr>
            <p:grpSpPr bwMode="auto">
              <a:xfrm>
                <a:off x="1638" y="359"/>
                <a:ext cx="269" cy="749"/>
                <a:chOff x="1206" y="359"/>
                <a:chExt cx="269" cy="749"/>
              </a:xfrm>
            </p:grpSpPr>
            <p:grpSp>
              <p:nvGrpSpPr>
                <p:cNvPr id="15" name="Group 274"/>
                <p:cNvGrpSpPr>
                  <a:grpSpLocks/>
                </p:cNvGrpSpPr>
                <p:nvPr/>
              </p:nvGrpSpPr>
              <p:grpSpPr bwMode="auto">
                <a:xfrm>
                  <a:off x="1206" y="1062"/>
                  <a:ext cx="269" cy="46"/>
                  <a:chOff x="6222" y="3735"/>
                  <a:chExt cx="672" cy="115"/>
                </a:xfrm>
              </p:grpSpPr>
              <p:sp>
                <p:nvSpPr>
                  <p:cNvPr id="29971" name="AutoShape 275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6333" y="3624"/>
                    <a:ext cx="115" cy="33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C00000"/>
                  </a:solidFill>
                  <a:ln w="9525">
                    <a:solidFill>
                      <a:srgbClr val="33333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9972" name="AutoShape 276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6669" y="3625"/>
                    <a:ext cx="115" cy="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C00000"/>
                  </a:solidFill>
                  <a:ln w="9525">
                    <a:solidFill>
                      <a:srgbClr val="33333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29973" name="Freeform 277"/>
                <p:cNvSpPr>
                  <a:spLocks/>
                </p:cNvSpPr>
                <p:nvPr/>
              </p:nvSpPr>
              <p:spPr bwMode="auto">
                <a:xfrm rot="-5400000">
                  <a:off x="1004" y="667"/>
                  <a:ext cx="697" cy="82"/>
                </a:xfrm>
                <a:custGeom>
                  <a:avLst/>
                  <a:gdLst/>
                  <a:ahLst/>
                  <a:cxnLst>
                    <a:cxn ang="0">
                      <a:pos x="0" y="140"/>
                    </a:cxn>
                    <a:cxn ang="0">
                      <a:pos x="80" y="0"/>
                    </a:cxn>
                    <a:cxn ang="0">
                      <a:pos x="160" y="280"/>
                    </a:cxn>
                    <a:cxn ang="0">
                      <a:pos x="240" y="0"/>
                    </a:cxn>
                    <a:cxn ang="0">
                      <a:pos x="320" y="280"/>
                    </a:cxn>
                    <a:cxn ang="0">
                      <a:pos x="400" y="0"/>
                    </a:cxn>
                    <a:cxn ang="0">
                      <a:pos x="480" y="280"/>
                    </a:cxn>
                    <a:cxn ang="0">
                      <a:pos x="560" y="0"/>
                    </a:cxn>
                    <a:cxn ang="0">
                      <a:pos x="640" y="280"/>
                    </a:cxn>
                    <a:cxn ang="0">
                      <a:pos x="720" y="0"/>
                    </a:cxn>
                    <a:cxn ang="0">
                      <a:pos x="800" y="280"/>
                    </a:cxn>
                    <a:cxn ang="0">
                      <a:pos x="880" y="0"/>
                    </a:cxn>
                    <a:cxn ang="0">
                      <a:pos x="960" y="280"/>
                    </a:cxn>
                    <a:cxn ang="0">
                      <a:pos x="1040" y="0"/>
                    </a:cxn>
                    <a:cxn ang="0">
                      <a:pos x="1120" y="280"/>
                    </a:cxn>
                    <a:cxn ang="0">
                      <a:pos x="1200" y="0"/>
                    </a:cxn>
                    <a:cxn ang="0">
                      <a:pos x="1280" y="280"/>
                    </a:cxn>
                    <a:cxn ang="0">
                      <a:pos x="1360" y="0"/>
                    </a:cxn>
                    <a:cxn ang="0">
                      <a:pos x="1440" y="280"/>
                    </a:cxn>
                    <a:cxn ang="0">
                      <a:pos x="1520" y="0"/>
                    </a:cxn>
                    <a:cxn ang="0">
                      <a:pos x="1600" y="280"/>
                    </a:cxn>
                    <a:cxn ang="0">
                      <a:pos x="1680" y="140"/>
                    </a:cxn>
                  </a:cxnLst>
                  <a:rect l="0" t="0" r="r" b="b"/>
                  <a:pathLst>
                    <a:path w="1680" h="280">
                      <a:moveTo>
                        <a:pt x="0" y="140"/>
                      </a:moveTo>
                      <a:lnTo>
                        <a:pt x="80" y="0"/>
                      </a:lnTo>
                      <a:lnTo>
                        <a:pt x="160" y="280"/>
                      </a:lnTo>
                      <a:lnTo>
                        <a:pt x="240" y="0"/>
                      </a:lnTo>
                      <a:lnTo>
                        <a:pt x="320" y="280"/>
                      </a:lnTo>
                      <a:lnTo>
                        <a:pt x="400" y="0"/>
                      </a:lnTo>
                      <a:lnTo>
                        <a:pt x="480" y="280"/>
                      </a:lnTo>
                      <a:lnTo>
                        <a:pt x="560" y="0"/>
                      </a:lnTo>
                      <a:lnTo>
                        <a:pt x="640" y="280"/>
                      </a:lnTo>
                      <a:lnTo>
                        <a:pt x="720" y="0"/>
                      </a:lnTo>
                      <a:lnTo>
                        <a:pt x="800" y="280"/>
                      </a:lnTo>
                      <a:lnTo>
                        <a:pt x="880" y="0"/>
                      </a:lnTo>
                      <a:lnTo>
                        <a:pt x="960" y="280"/>
                      </a:lnTo>
                      <a:lnTo>
                        <a:pt x="1040" y="0"/>
                      </a:lnTo>
                      <a:lnTo>
                        <a:pt x="1120" y="280"/>
                      </a:lnTo>
                      <a:lnTo>
                        <a:pt x="1200" y="0"/>
                      </a:lnTo>
                      <a:lnTo>
                        <a:pt x="1280" y="280"/>
                      </a:lnTo>
                      <a:lnTo>
                        <a:pt x="1360" y="0"/>
                      </a:lnTo>
                      <a:lnTo>
                        <a:pt x="1440" y="280"/>
                      </a:lnTo>
                      <a:lnTo>
                        <a:pt x="1520" y="0"/>
                      </a:lnTo>
                      <a:lnTo>
                        <a:pt x="1600" y="280"/>
                      </a:lnTo>
                      <a:lnTo>
                        <a:pt x="1680" y="140"/>
                      </a:lnTo>
                    </a:path>
                  </a:pathLst>
                </a:custGeom>
                <a:noFill/>
                <a:ln w="222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9974" name="Line 278"/>
              <p:cNvSpPr>
                <a:spLocks noChangeShapeType="1"/>
              </p:cNvSpPr>
              <p:nvPr/>
            </p:nvSpPr>
            <p:spPr bwMode="auto">
              <a:xfrm flipV="1">
                <a:off x="1533" y="1699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miter lim="800000"/>
                <a:headEnd/>
                <a:tailEnd type="arrow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975" name="Text Box 279"/>
              <p:cNvSpPr txBox="1">
                <a:spLocks noChangeArrowheads="1"/>
              </p:cNvSpPr>
              <p:nvPr/>
            </p:nvSpPr>
            <p:spPr bwMode="auto">
              <a:xfrm>
                <a:off x="1281" y="1661"/>
                <a:ext cx="288" cy="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3200" b="1" i="1" dirty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</p:grpSp>
        <p:sp>
          <p:nvSpPr>
            <p:cNvPr id="29984" name="Oval 288"/>
            <p:cNvSpPr>
              <a:spLocks noChangeArrowheads="1"/>
            </p:cNvSpPr>
            <p:nvPr/>
          </p:nvSpPr>
          <p:spPr bwMode="auto">
            <a:xfrm>
              <a:off x="1257300" y="4962548"/>
              <a:ext cx="76200" cy="76200"/>
            </a:xfrm>
            <a:prstGeom prst="ellipse">
              <a:avLst/>
            </a:prstGeom>
            <a:solidFill>
              <a:srgbClr val="C00000"/>
            </a:solidFill>
            <a:ln w="12700" cap="sq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3" name="Group 298"/>
          <p:cNvGrpSpPr>
            <a:grpSpLocks/>
          </p:cNvGrpSpPr>
          <p:nvPr/>
        </p:nvGrpSpPr>
        <p:grpSpPr bwMode="auto">
          <a:xfrm>
            <a:off x="1904912" y="2643182"/>
            <a:ext cx="547690" cy="1038227"/>
            <a:chOff x="816" y="1746"/>
            <a:chExt cx="345" cy="654"/>
          </a:xfrm>
        </p:grpSpPr>
        <p:sp>
          <p:nvSpPr>
            <p:cNvPr id="75" name="Line 299"/>
            <p:cNvSpPr>
              <a:spLocks noChangeShapeType="1"/>
            </p:cNvSpPr>
            <p:nvPr/>
          </p:nvSpPr>
          <p:spPr bwMode="auto">
            <a:xfrm flipV="1">
              <a:off x="816" y="1920"/>
              <a:ext cx="0" cy="480"/>
            </a:xfrm>
            <a:prstGeom prst="line">
              <a:avLst/>
            </a:prstGeom>
            <a:noFill/>
            <a:ln w="44450">
              <a:solidFill>
                <a:srgbClr val="C00000"/>
              </a:solidFill>
              <a:miter lim="800000"/>
              <a:headEnd/>
              <a:tailEnd type="arrow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Rectangle 300"/>
            <p:cNvSpPr>
              <a:spLocks noChangeArrowheads="1"/>
            </p:cNvSpPr>
            <p:nvPr/>
          </p:nvSpPr>
          <p:spPr bwMode="auto">
            <a:xfrm>
              <a:off x="896" y="1746"/>
              <a:ext cx="265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r>
                <a:rPr lang="en-US" altLang="zh-CN" sz="28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zh-CN" altLang="en-US" sz="2800" b="1" i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8" name="Group 295"/>
          <p:cNvGrpSpPr>
            <a:grpSpLocks/>
          </p:cNvGrpSpPr>
          <p:nvPr/>
        </p:nvGrpSpPr>
        <p:grpSpPr bwMode="auto">
          <a:xfrm>
            <a:off x="1871004" y="3705256"/>
            <a:ext cx="663576" cy="752477"/>
            <a:chOff x="792" y="2400"/>
            <a:chExt cx="418" cy="474"/>
          </a:xfrm>
        </p:grpSpPr>
        <p:sp>
          <p:nvSpPr>
            <p:cNvPr id="79" name="Line 296"/>
            <p:cNvSpPr>
              <a:spLocks noChangeShapeType="1"/>
            </p:cNvSpPr>
            <p:nvPr/>
          </p:nvSpPr>
          <p:spPr bwMode="auto">
            <a:xfrm>
              <a:off x="816" y="2400"/>
              <a:ext cx="0" cy="288"/>
            </a:xfrm>
            <a:prstGeom prst="line">
              <a:avLst/>
            </a:prstGeom>
            <a:noFill/>
            <a:ln w="44450" cap="sq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Text Box 297"/>
            <p:cNvSpPr txBox="1">
              <a:spLocks noChangeArrowheads="1"/>
            </p:cNvSpPr>
            <p:nvPr/>
          </p:nvSpPr>
          <p:spPr bwMode="auto">
            <a:xfrm>
              <a:off x="792" y="2544"/>
              <a:ext cx="418" cy="33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latin typeface="Times New Roman" pitchFamily="18" charset="0"/>
                  <a:cs typeface="Times New Roman" pitchFamily="18" charset="0"/>
                </a:rPr>
                <a:t>mg</a:t>
              </a:r>
            </a:p>
          </p:txBody>
        </p:sp>
      </p:grpSp>
      <p:sp>
        <p:nvSpPr>
          <p:cNvPr id="81" name="Text Box 32"/>
          <p:cNvSpPr txBox="1">
            <a:spLocks noChangeArrowheads="1"/>
          </p:cNvSpPr>
          <p:nvPr/>
        </p:nvSpPr>
        <p:spPr bwMode="auto">
          <a:xfrm>
            <a:off x="4330896" y="1124744"/>
            <a:ext cx="2952328" cy="52322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zh-CN" altLang="en-US" sz="2800" b="1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合 </a:t>
            </a:r>
            <a:r>
              <a:rPr lang="zh-CN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</a:t>
            </a:r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en-US" altLang="zh-CN" sz="2800" b="1" i="1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 </a:t>
            </a:r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mg</a:t>
            </a:r>
            <a:r>
              <a:rPr lang="en-US" altLang="zh-CN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 </a:t>
            </a:r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ma</a:t>
            </a:r>
          </a:p>
        </p:txBody>
      </p:sp>
      <p:sp>
        <p:nvSpPr>
          <p:cNvPr id="82" name="Text Box 33"/>
          <p:cNvSpPr txBox="1">
            <a:spLocks noChangeArrowheads="1"/>
          </p:cNvSpPr>
          <p:nvPr/>
        </p:nvSpPr>
        <p:spPr bwMode="auto">
          <a:xfrm>
            <a:off x="3902268" y="2306980"/>
            <a:ext cx="3813004" cy="52322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2800" b="1" i="1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en-US" altLang="zh-CN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zh-CN" altLang="en-US" sz="2800" b="1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合</a:t>
            </a:r>
            <a:r>
              <a:rPr lang="en-US" altLang="zh-CN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en-US" altLang="zh-CN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ma</a:t>
            </a:r>
          </a:p>
        </p:txBody>
      </p:sp>
      <p:sp>
        <p:nvSpPr>
          <p:cNvPr id="83" name="Text Box 228"/>
          <p:cNvSpPr txBox="1">
            <a:spLocks noChangeArrowheads="1"/>
          </p:cNvSpPr>
          <p:nvPr/>
        </p:nvSpPr>
        <p:spPr bwMode="auto">
          <a:xfrm>
            <a:off x="214282" y="206352"/>
            <a:ext cx="5293822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1</a:t>
            </a:r>
            <a:r>
              <a:rPr lang="zh-CN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、超重现象 </a:t>
            </a:r>
            <a:r>
              <a:rPr lang="en-US" altLang="zh-C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(overweight)</a:t>
            </a:r>
            <a:endParaRPr lang="zh-CN" alt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84" name="燕尾形箭头 83"/>
          <p:cNvSpPr/>
          <p:nvPr/>
        </p:nvSpPr>
        <p:spPr>
          <a:xfrm rot="5400000">
            <a:off x="5375016" y="1818554"/>
            <a:ext cx="432000" cy="360000"/>
          </a:xfrm>
          <a:prstGeom prst="notchedRightArrow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5" name="Text Box 33"/>
          <p:cNvSpPr txBox="1">
            <a:spLocks noChangeArrowheads="1"/>
          </p:cNvSpPr>
          <p:nvPr/>
        </p:nvSpPr>
        <p:spPr bwMode="auto">
          <a:xfrm>
            <a:off x="5015820" y="3477284"/>
            <a:ext cx="1440160" cy="52322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2800" b="1" i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altLang="zh-CN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800" b="1" i="1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燕尾形箭头 85"/>
          <p:cNvSpPr/>
          <p:nvPr/>
        </p:nvSpPr>
        <p:spPr>
          <a:xfrm rot="5400000">
            <a:off x="5371596" y="3033000"/>
            <a:ext cx="432000" cy="360000"/>
          </a:xfrm>
          <a:prstGeom prst="notchedRightArrow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7" name="矩形 86"/>
          <p:cNvSpPr/>
          <p:nvPr/>
        </p:nvSpPr>
        <p:spPr bwMode="auto">
          <a:xfrm>
            <a:off x="323528" y="4439328"/>
            <a:ext cx="8496944" cy="2061506"/>
          </a:xfrm>
          <a:prstGeom prst="rect">
            <a:avLst/>
          </a:prstGeom>
          <a:solidFill>
            <a:schemeClr val="bg1">
              <a:alpha val="46000"/>
            </a:schemeClr>
          </a:solidFill>
          <a:ln w="9525" cap="flat" cmpd="sng" algn="ctr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88" name="Text Box 228"/>
          <p:cNvSpPr txBox="1">
            <a:spLocks noChangeArrowheads="1"/>
          </p:cNvSpPr>
          <p:nvPr/>
        </p:nvSpPr>
        <p:spPr bwMode="auto">
          <a:xfrm>
            <a:off x="323528" y="4583344"/>
            <a:ext cx="8496944" cy="52322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物体所受</a:t>
            </a:r>
            <a:r>
              <a:rPr lang="zh-C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拉力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支持力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）大小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物体</a:t>
            </a:r>
            <a:r>
              <a:rPr lang="zh-C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重力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大小</a:t>
            </a:r>
            <a:endParaRPr lang="zh-CN" altLang="en-US" sz="28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2411760" y="5447440"/>
            <a:ext cx="4464496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即</a:t>
            </a:r>
            <a:r>
              <a:rPr lang="zh-CN" altLang="en-US" sz="3000" b="1" dirty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en-US" altLang="zh-CN" sz="3000" b="1" i="1" dirty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3000" b="1" dirty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向</a:t>
            </a:r>
            <a:r>
              <a:rPr lang="zh-CN" altLang="en-US" sz="3000" b="1" dirty="0">
                <a:solidFill>
                  <a:srgbClr val="FF006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上</a:t>
            </a:r>
            <a:r>
              <a:rPr lang="zh-CN" altLang="en-US" sz="3000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zh-CN" altLang="en-US" sz="3000" b="1" dirty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视重</a:t>
            </a:r>
            <a:r>
              <a:rPr lang="zh-CN" altLang="en-US" sz="3000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30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&gt;</a:t>
            </a:r>
            <a:r>
              <a:rPr lang="zh-CN" altLang="en-US" sz="3000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3000" b="1" dirty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实重</a:t>
            </a:r>
            <a:endParaRPr lang="zh-CN" altLang="en-US" sz="3000" dirty="0"/>
          </a:p>
        </p:txBody>
      </p:sp>
      <p:sp>
        <p:nvSpPr>
          <p:cNvPr id="93" name="矩形 92"/>
          <p:cNvSpPr>
            <a:spLocks noChangeArrowheads="1"/>
          </p:cNvSpPr>
          <p:nvPr/>
        </p:nvSpPr>
        <p:spPr bwMode="auto">
          <a:xfrm>
            <a:off x="5643570" y="0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</p:spTree>
  </p:cSld>
  <p:clrMapOvr>
    <a:masterClrMapping/>
  </p:clrMapOvr>
  <p:transition advTm="13563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utoUpdateAnimBg="0"/>
      <p:bldP spid="82" grpId="0" autoUpdateAnimBg="0"/>
      <p:bldP spid="83" grpId="0" animBg="1"/>
      <p:bldP spid="84" grpId="0" animBg="1"/>
      <p:bldP spid="85" grpId="0" autoUpdateAnimBg="0"/>
      <p:bldP spid="86" grpId="0" animBg="1"/>
      <p:bldP spid="87" grpId="0" animBg="1"/>
      <p:bldP spid="88" grpId="0"/>
      <p:bldP spid="89" grpId="0" animBg="1"/>
      <p:bldP spid="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"/>
          <p:cNvGrpSpPr/>
          <p:nvPr/>
        </p:nvGrpSpPr>
        <p:grpSpPr>
          <a:xfrm>
            <a:off x="714348" y="1179831"/>
            <a:ext cx="1014413" cy="2587625"/>
            <a:chOff x="503239" y="2259036"/>
            <a:chExt cx="1014413" cy="2587625"/>
          </a:xfrm>
        </p:grpSpPr>
        <p:grpSp>
          <p:nvGrpSpPr>
            <p:cNvPr id="3" name="Group 229"/>
            <p:cNvGrpSpPr>
              <a:grpSpLocks/>
            </p:cNvGrpSpPr>
            <p:nvPr/>
          </p:nvGrpSpPr>
          <p:grpSpPr bwMode="auto">
            <a:xfrm>
              <a:off x="503239" y="2259036"/>
              <a:ext cx="1014413" cy="2587625"/>
              <a:chOff x="1281" y="96"/>
              <a:chExt cx="639" cy="1630"/>
            </a:xfrm>
          </p:grpSpPr>
          <p:grpSp>
            <p:nvGrpSpPr>
              <p:cNvPr id="4" name="Group 230"/>
              <p:cNvGrpSpPr>
                <a:grpSpLocks/>
              </p:cNvGrpSpPr>
              <p:nvPr/>
            </p:nvGrpSpPr>
            <p:grpSpPr bwMode="auto">
              <a:xfrm>
                <a:off x="1662" y="1133"/>
                <a:ext cx="252" cy="510"/>
                <a:chOff x="1662" y="1157"/>
                <a:chExt cx="252" cy="510"/>
              </a:xfrm>
            </p:grpSpPr>
            <p:grpSp>
              <p:nvGrpSpPr>
                <p:cNvPr id="5" name="Group 231"/>
                <p:cNvGrpSpPr>
                  <a:grpSpLocks/>
                </p:cNvGrpSpPr>
                <p:nvPr/>
              </p:nvGrpSpPr>
              <p:grpSpPr bwMode="auto">
                <a:xfrm>
                  <a:off x="1662" y="1416"/>
                  <a:ext cx="252" cy="251"/>
                  <a:chOff x="2638" y="3896"/>
                  <a:chExt cx="630" cy="630"/>
                </a:xfrm>
              </p:grpSpPr>
              <p:sp>
                <p:nvSpPr>
                  <p:cNvPr id="29928" name="Freeform 232"/>
                  <p:cNvSpPr>
                    <a:spLocks/>
                  </p:cNvSpPr>
                  <p:nvPr/>
                </p:nvSpPr>
                <p:spPr bwMode="auto">
                  <a:xfrm flipH="1" flipV="1">
                    <a:off x="2843" y="3896"/>
                    <a:ext cx="185" cy="226"/>
                  </a:xfrm>
                  <a:custGeom>
                    <a:avLst/>
                    <a:gdLst/>
                    <a:ahLst/>
                    <a:cxnLst>
                      <a:cxn ang="0">
                        <a:pos x="472" y="15"/>
                      </a:cxn>
                      <a:cxn ang="0">
                        <a:pos x="472" y="552"/>
                      </a:cxn>
                      <a:cxn ang="0">
                        <a:pos x="442" y="1005"/>
                      </a:cxn>
                      <a:cxn ang="0">
                        <a:pos x="247" y="1260"/>
                      </a:cxn>
                      <a:cxn ang="0">
                        <a:pos x="112" y="1488"/>
                      </a:cxn>
                      <a:cxn ang="0">
                        <a:pos x="7" y="1800"/>
                      </a:cxn>
                      <a:cxn ang="0">
                        <a:pos x="67" y="2055"/>
                      </a:cxn>
                      <a:cxn ang="0">
                        <a:pos x="262" y="2325"/>
                      </a:cxn>
                      <a:cxn ang="0">
                        <a:pos x="652" y="2535"/>
                      </a:cxn>
                      <a:cxn ang="0">
                        <a:pos x="1087" y="2550"/>
                      </a:cxn>
                      <a:cxn ang="0">
                        <a:pos x="1552" y="2268"/>
                      </a:cxn>
                      <a:cxn ang="0">
                        <a:pos x="1762" y="1965"/>
                      </a:cxn>
                      <a:cxn ang="0">
                        <a:pos x="1912" y="1644"/>
                      </a:cxn>
                      <a:cxn ang="0">
                        <a:pos x="2002" y="1275"/>
                      </a:cxn>
                      <a:cxn ang="0">
                        <a:pos x="1807" y="1440"/>
                      </a:cxn>
                      <a:cxn ang="0">
                        <a:pos x="1597" y="1785"/>
                      </a:cxn>
                      <a:cxn ang="0">
                        <a:pos x="1372" y="2010"/>
                      </a:cxn>
                      <a:cxn ang="0">
                        <a:pos x="1177" y="2130"/>
                      </a:cxn>
                      <a:cxn ang="0">
                        <a:pos x="892" y="2115"/>
                      </a:cxn>
                      <a:cxn ang="0">
                        <a:pos x="637" y="1935"/>
                      </a:cxn>
                      <a:cxn ang="0">
                        <a:pos x="652" y="1590"/>
                      </a:cxn>
                      <a:cxn ang="0">
                        <a:pos x="877" y="1260"/>
                      </a:cxn>
                      <a:cxn ang="0">
                        <a:pos x="1012" y="1020"/>
                      </a:cxn>
                      <a:cxn ang="0">
                        <a:pos x="1012" y="708"/>
                      </a:cxn>
                      <a:cxn ang="0">
                        <a:pos x="1012" y="552"/>
                      </a:cxn>
                      <a:cxn ang="0">
                        <a:pos x="1012" y="0"/>
                      </a:cxn>
                    </a:cxnLst>
                    <a:rect l="0" t="0" r="r" b="b"/>
                    <a:pathLst>
                      <a:path w="2020" h="2594">
                        <a:moveTo>
                          <a:pt x="472" y="15"/>
                        </a:moveTo>
                        <a:cubicBezTo>
                          <a:pt x="472" y="107"/>
                          <a:pt x="477" y="387"/>
                          <a:pt x="472" y="552"/>
                        </a:cubicBezTo>
                        <a:cubicBezTo>
                          <a:pt x="467" y="717"/>
                          <a:pt x="480" y="887"/>
                          <a:pt x="442" y="1005"/>
                        </a:cubicBezTo>
                        <a:cubicBezTo>
                          <a:pt x="404" y="1123"/>
                          <a:pt x="302" y="1180"/>
                          <a:pt x="247" y="1260"/>
                        </a:cubicBezTo>
                        <a:cubicBezTo>
                          <a:pt x="192" y="1340"/>
                          <a:pt x="152" y="1398"/>
                          <a:pt x="112" y="1488"/>
                        </a:cubicBezTo>
                        <a:cubicBezTo>
                          <a:pt x="72" y="1578"/>
                          <a:pt x="14" y="1706"/>
                          <a:pt x="7" y="1800"/>
                        </a:cubicBezTo>
                        <a:cubicBezTo>
                          <a:pt x="0" y="1894"/>
                          <a:pt x="25" y="1968"/>
                          <a:pt x="67" y="2055"/>
                        </a:cubicBezTo>
                        <a:cubicBezTo>
                          <a:pt x="109" y="2142"/>
                          <a:pt x="165" y="2245"/>
                          <a:pt x="262" y="2325"/>
                        </a:cubicBezTo>
                        <a:cubicBezTo>
                          <a:pt x="359" y="2405"/>
                          <a:pt x="515" y="2498"/>
                          <a:pt x="652" y="2535"/>
                        </a:cubicBezTo>
                        <a:cubicBezTo>
                          <a:pt x="789" y="2572"/>
                          <a:pt x="937" y="2594"/>
                          <a:pt x="1087" y="2550"/>
                        </a:cubicBezTo>
                        <a:cubicBezTo>
                          <a:pt x="1237" y="2506"/>
                          <a:pt x="1440" y="2366"/>
                          <a:pt x="1552" y="2268"/>
                        </a:cubicBezTo>
                        <a:cubicBezTo>
                          <a:pt x="1664" y="2170"/>
                          <a:pt x="1702" y="2069"/>
                          <a:pt x="1762" y="1965"/>
                        </a:cubicBezTo>
                        <a:cubicBezTo>
                          <a:pt x="1822" y="1861"/>
                          <a:pt x="1872" y="1759"/>
                          <a:pt x="1912" y="1644"/>
                        </a:cubicBezTo>
                        <a:cubicBezTo>
                          <a:pt x="1952" y="1529"/>
                          <a:pt x="2020" y="1309"/>
                          <a:pt x="2002" y="1275"/>
                        </a:cubicBezTo>
                        <a:cubicBezTo>
                          <a:pt x="1984" y="1241"/>
                          <a:pt x="1874" y="1355"/>
                          <a:pt x="1807" y="1440"/>
                        </a:cubicBezTo>
                        <a:cubicBezTo>
                          <a:pt x="1740" y="1525"/>
                          <a:pt x="1669" y="1690"/>
                          <a:pt x="1597" y="1785"/>
                        </a:cubicBezTo>
                        <a:cubicBezTo>
                          <a:pt x="1525" y="1880"/>
                          <a:pt x="1442" y="1953"/>
                          <a:pt x="1372" y="2010"/>
                        </a:cubicBezTo>
                        <a:cubicBezTo>
                          <a:pt x="1302" y="2067"/>
                          <a:pt x="1257" y="2113"/>
                          <a:pt x="1177" y="2130"/>
                        </a:cubicBezTo>
                        <a:cubicBezTo>
                          <a:pt x="1097" y="2147"/>
                          <a:pt x="982" y="2147"/>
                          <a:pt x="892" y="2115"/>
                        </a:cubicBezTo>
                        <a:cubicBezTo>
                          <a:pt x="802" y="2083"/>
                          <a:pt x="677" y="2022"/>
                          <a:pt x="637" y="1935"/>
                        </a:cubicBezTo>
                        <a:cubicBezTo>
                          <a:pt x="597" y="1848"/>
                          <a:pt x="612" y="1702"/>
                          <a:pt x="652" y="1590"/>
                        </a:cubicBezTo>
                        <a:cubicBezTo>
                          <a:pt x="692" y="1478"/>
                          <a:pt x="817" y="1355"/>
                          <a:pt x="877" y="1260"/>
                        </a:cubicBezTo>
                        <a:cubicBezTo>
                          <a:pt x="937" y="1165"/>
                          <a:pt x="990" y="1112"/>
                          <a:pt x="1012" y="1020"/>
                        </a:cubicBezTo>
                        <a:cubicBezTo>
                          <a:pt x="1034" y="928"/>
                          <a:pt x="1012" y="786"/>
                          <a:pt x="1012" y="708"/>
                        </a:cubicBezTo>
                        <a:cubicBezTo>
                          <a:pt x="1012" y="630"/>
                          <a:pt x="1012" y="670"/>
                          <a:pt x="1012" y="552"/>
                        </a:cubicBezTo>
                        <a:cubicBezTo>
                          <a:pt x="1012" y="434"/>
                          <a:pt x="1012" y="115"/>
                          <a:pt x="1012" y="0"/>
                        </a:cubicBezTo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9929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2638" y="4129"/>
                    <a:ext cx="630" cy="397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333333"/>
                      </a:gs>
                      <a:gs pos="50000">
                        <a:srgbClr val="C0C0C0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29930" name="Arc 234"/>
                <p:cNvSpPr>
                  <a:spLocks noChangeAspect="1"/>
                </p:cNvSpPr>
                <p:nvPr/>
              </p:nvSpPr>
              <p:spPr bwMode="auto">
                <a:xfrm>
                  <a:off x="1709" y="1318"/>
                  <a:ext cx="139" cy="122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43200"/>
                    <a:gd name="T1" fmla="*/ 0 h 43200"/>
                    <a:gd name="T2" fmla="*/ 37 w 43200"/>
                    <a:gd name="T3" fmla="*/ 20332 h 43200"/>
                    <a:gd name="T4" fmla="*/ 21600 w 432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3200" fill="none" extrusionOk="0">
                      <a:moveTo>
                        <a:pt x="21599" y="0"/>
                      </a:move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21177"/>
                        <a:pt x="12" y="20754"/>
                        <a:pt x="37" y="20332"/>
                      </a:cubicBezTo>
                    </a:path>
                    <a:path w="43200" h="43200" stroke="0" extrusionOk="0">
                      <a:moveTo>
                        <a:pt x="21599" y="0"/>
                      </a:move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21177"/>
                        <a:pt x="12" y="20754"/>
                        <a:pt x="37" y="20332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931" name="Line 235"/>
                <p:cNvSpPr>
                  <a:spLocks noChangeAspect="1" noChangeShapeType="1"/>
                </p:cNvSpPr>
                <p:nvPr/>
              </p:nvSpPr>
              <p:spPr bwMode="auto">
                <a:xfrm>
                  <a:off x="1781" y="1157"/>
                  <a:ext cx="0" cy="159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6" name="Group 236"/>
              <p:cNvGrpSpPr>
                <a:grpSpLocks/>
              </p:cNvGrpSpPr>
              <p:nvPr/>
            </p:nvGrpSpPr>
            <p:grpSpPr bwMode="auto">
              <a:xfrm>
                <a:off x="1693" y="96"/>
                <a:ext cx="155" cy="207"/>
                <a:chOff x="2796" y="1587"/>
                <a:chExt cx="283" cy="379"/>
              </a:xfrm>
            </p:grpSpPr>
            <p:sp>
              <p:nvSpPr>
                <p:cNvPr id="29933" name="Oval 237"/>
                <p:cNvSpPr>
                  <a:spLocks noChangeAspect="1" noChangeArrowheads="1"/>
                </p:cNvSpPr>
                <p:nvPr/>
              </p:nvSpPr>
              <p:spPr bwMode="auto">
                <a:xfrm>
                  <a:off x="2796" y="1587"/>
                  <a:ext cx="283" cy="284"/>
                </a:xfrm>
                <a:prstGeom prst="ellipse">
                  <a:avLst/>
                </a:prstGeom>
                <a:noFill/>
                <a:ln w="53975" cmpd="dbl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934" name="Line 238"/>
                <p:cNvSpPr>
                  <a:spLocks noChangeAspect="1" noChangeShapeType="1"/>
                </p:cNvSpPr>
                <p:nvPr/>
              </p:nvSpPr>
              <p:spPr bwMode="auto">
                <a:xfrm>
                  <a:off x="2946" y="1852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7" name="Group 239"/>
              <p:cNvGrpSpPr>
                <a:grpSpLocks/>
              </p:cNvGrpSpPr>
              <p:nvPr/>
            </p:nvGrpSpPr>
            <p:grpSpPr bwMode="auto">
              <a:xfrm>
                <a:off x="1643" y="296"/>
                <a:ext cx="277" cy="944"/>
                <a:chOff x="2692" y="1963"/>
                <a:chExt cx="529" cy="1992"/>
              </a:xfrm>
            </p:grpSpPr>
            <p:sp>
              <p:nvSpPr>
                <p:cNvPr id="29936" name="Arc 240"/>
                <p:cNvSpPr>
                  <a:spLocks/>
                </p:cNvSpPr>
                <p:nvPr/>
              </p:nvSpPr>
              <p:spPr bwMode="auto">
                <a:xfrm rot="5400000" flipV="1">
                  <a:off x="2886" y="3668"/>
                  <a:ext cx="101" cy="474"/>
                </a:xfrm>
                <a:custGeom>
                  <a:avLst/>
                  <a:gdLst>
                    <a:gd name="G0" fmla="+- 450 0 0"/>
                    <a:gd name="G1" fmla="+- 21600 0 0"/>
                    <a:gd name="G2" fmla="+- 21600 0 0"/>
                    <a:gd name="T0" fmla="*/ 450 w 22050"/>
                    <a:gd name="T1" fmla="*/ 0 h 43200"/>
                    <a:gd name="T2" fmla="*/ 0 w 22050"/>
                    <a:gd name="T3" fmla="*/ 43195 h 43200"/>
                    <a:gd name="T4" fmla="*/ 450 w 2205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050" h="43200" fill="none" extrusionOk="0">
                      <a:moveTo>
                        <a:pt x="449" y="0"/>
                      </a:moveTo>
                      <a:cubicBezTo>
                        <a:pt x="12379" y="0"/>
                        <a:pt x="22050" y="9670"/>
                        <a:pt x="22050" y="21600"/>
                      </a:cubicBezTo>
                      <a:cubicBezTo>
                        <a:pt x="22050" y="33529"/>
                        <a:pt x="12379" y="43200"/>
                        <a:pt x="450" y="43200"/>
                      </a:cubicBezTo>
                      <a:cubicBezTo>
                        <a:pt x="299" y="43200"/>
                        <a:pt x="149" y="43198"/>
                        <a:pt x="-1" y="43195"/>
                      </a:cubicBezTo>
                    </a:path>
                    <a:path w="22050" h="43200" stroke="0" extrusionOk="0">
                      <a:moveTo>
                        <a:pt x="449" y="0"/>
                      </a:moveTo>
                      <a:cubicBezTo>
                        <a:pt x="12379" y="0"/>
                        <a:pt x="22050" y="9670"/>
                        <a:pt x="22050" y="21600"/>
                      </a:cubicBezTo>
                      <a:cubicBezTo>
                        <a:pt x="22050" y="33529"/>
                        <a:pt x="12379" y="43200"/>
                        <a:pt x="450" y="43200"/>
                      </a:cubicBezTo>
                      <a:cubicBezTo>
                        <a:pt x="299" y="43200"/>
                        <a:pt x="149" y="43198"/>
                        <a:pt x="-1" y="43195"/>
                      </a:cubicBezTo>
                      <a:lnTo>
                        <a:pt x="450" y="21600"/>
                      </a:lnTo>
                      <a:close/>
                    </a:path>
                  </a:pathLst>
                </a:custGeom>
                <a:solidFill>
                  <a:srgbClr val="CC99FF"/>
                </a:solidFill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8" name="Group 241"/>
                <p:cNvGrpSpPr>
                  <a:grpSpLocks/>
                </p:cNvGrpSpPr>
                <p:nvPr/>
              </p:nvGrpSpPr>
              <p:grpSpPr bwMode="auto">
                <a:xfrm>
                  <a:off x="2716" y="2060"/>
                  <a:ext cx="475" cy="1822"/>
                  <a:chOff x="4695" y="1755"/>
                  <a:chExt cx="210" cy="2040"/>
                </a:xfrm>
              </p:grpSpPr>
              <p:sp>
                <p:nvSpPr>
                  <p:cNvPr id="29938" name="Line 242"/>
                  <p:cNvSpPr>
                    <a:spLocks noChangeShapeType="1"/>
                  </p:cNvSpPr>
                  <p:nvPr/>
                </p:nvSpPr>
                <p:spPr bwMode="auto">
                  <a:xfrm>
                    <a:off x="4695" y="1755"/>
                    <a:ext cx="0" cy="2039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9939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4905" y="1755"/>
                    <a:ext cx="0" cy="2039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29940" name="Arc 244"/>
                <p:cNvSpPr>
                  <a:spLocks/>
                </p:cNvSpPr>
                <p:nvPr/>
              </p:nvSpPr>
              <p:spPr bwMode="auto">
                <a:xfrm rot="-5400000">
                  <a:off x="2888" y="1777"/>
                  <a:ext cx="101" cy="474"/>
                </a:xfrm>
                <a:custGeom>
                  <a:avLst/>
                  <a:gdLst>
                    <a:gd name="G0" fmla="+- 450 0 0"/>
                    <a:gd name="G1" fmla="+- 21600 0 0"/>
                    <a:gd name="G2" fmla="+- 21600 0 0"/>
                    <a:gd name="T0" fmla="*/ 450 w 22050"/>
                    <a:gd name="T1" fmla="*/ 0 h 43200"/>
                    <a:gd name="T2" fmla="*/ 0 w 22050"/>
                    <a:gd name="T3" fmla="*/ 43195 h 43200"/>
                    <a:gd name="T4" fmla="*/ 450 w 2205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050" h="43200" fill="none" extrusionOk="0">
                      <a:moveTo>
                        <a:pt x="449" y="0"/>
                      </a:moveTo>
                      <a:cubicBezTo>
                        <a:pt x="12379" y="0"/>
                        <a:pt x="22050" y="9670"/>
                        <a:pt x="22050" y="21600"/>
                      </a:cubicBezTo>
                      <a:cubicBezTo>
                        <a:pt x="22050" y="33529"/>
                        <a:pt x="12379" y="43200"/>
                        <a:pt x="450" y="43200"/>
                      </a:cubicBezTo>
                      <a:cubicBezTo>
                        <a:pt x="299" y="43200"/>
                        <a:pt x="149" y="43198"/>
                        <a:pt x="-1" y="43195"/>
                      </a:cubicBezTo>
                    </a:path>
                    <a:path w="22050" h="43200" stroke="0" extrusionOk="0">
                      <a:moveTo>
                        <a:pt x="449" y="0"/>
                      </a:moveTo>
                      <a:cubicBezTo>
                        <a:pt x="12379" y="0"/>
                        <a:pt x="22050" y="9670"/>
                        <a:pt x="22050" y="21600"/>
                      </a:cubicBezTo>
                      <a:cubicBezTo>
                        <a:pt x="22050" y="33529"/>
                        <a:pt x="12379" y="43200"/>
                        <a:pt x="450" y="43200"/>
                      </a:cubicBezTo>
                      <a:cubicBezTo>
                        <a:pt x="299" y="43200"/>
                        <a:pt x="149" y="43198"/>
                        <a:pt x="-1" y="43195"/>
                      </a:cubicBezTo>
                      <a:lnTo>
                        <a:pt x="450" y="21600"/>
                      </a:lnTo>
                      <a:close/>
                    </a:path>
                  </a:pathLst>
                </a:custGeom>
                <a:solidFill>
                  <a:srgbClr val="CC99FF"/>
                </a:solidFill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941" name="Rectangle 245"/>
                <p:cNvSpPr>
                  <a:spLocks noChangeArrowheads="1"/>
                </p:cNvSpPr>
                <p:nvPr/>
              </p:nvSpPr>
              <p:spPr bwMode="auto">
                <a:xfrm>
                  <a:off x="2908" y="2073"/>
                  <a:ext cx="84" cy="1764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9" name="Group 246"/>
                <p:cNvGrpSpPr>
                  <a:grpSpLocks/>
                </p:cNvGrpSpPr>
                <p:nvPr/>
              </p:nvGrpSpPr>
              <p:grpSpPr bwMode="auto">
                <a:xfrm>
                  <a:off x="2692" y="2085"/>
                  <a:ext cx="529" cy="1731"/>
                  <a:chOff x="2693" y="2100"/>
                  <a:chExt cx="529" cy="1731"/>
                </a:xfrm>
              </p:grpSpPr>
              <p:grpSp>
                <p:nvGrpSpPr>
                  <p:cNvPr id="10" name="Group 247"/>
                  <p:cNvGrpSpPr>
                    <a:grpSpLocks/>
                  </p:cNvGrpSpPr>
                  <p:nvPr/>
                </p:nvGrpSpPr>
                <p:grpSpPr bwMode="auto">
                  <a:xfrm>
                    <a:off x="2995" y="2100"/>
                    <a:ext cx="227" cy="1731"/>
                    <a:chOff x="2980" y="2130"/>
                    <a:chExt cx="135" cy="1731"/>
                  </a:xfrm>
                </p:grpSpPr>
                <p:sp>
                  <p:nvSpPr>
                    <p:cNvPr id="29944" name="Line 24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49" y="2064"/>
                      <a:ext cx="0" cy="133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9945" name="Line 24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30" y="2946"/>
                      <a:ext cx="0" cy="1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11" name="Group 2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83" y="2303"/>
                      <a:ext cx="66" cy="1385"/>
                      <a:chOff x="2983" y="2303"/>
                      <a:chExt cx="66" cy="1385"/>
                    </a:xfrm>
                  </p:grpSpPr>
                  <p:sp>
                    <p:nvSpPr>
                      <p:cNvPr id="29947" name="Line 25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3016" y="2270"/>
                        <a:ext cx="0" cy="66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zh-CN" alt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29948" name="Line 252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3016" y="2444"/>
                        <a:ext cx="0" cy="66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zh-CN" alt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29949" name="Line 253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3016" y="2617"/>
                        <a:ext cx="0" cy="66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zh-CN" alt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29950" name="Line 25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3016" y="2790"/>
                        <a:ext cx="0" cy="66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zh-CN" alt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29951" name="Line 255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3016" y="3136"/>
                        <a:ext cx="0" cy="66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zh-CN" alt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29952" name="Line 256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3016" y="3309"/>
                        <a:ext cx="0" cy="66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zh-CN" alt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29953" name="Line 257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3016" y="3482"/>
                        <a:ext cx="0" cy="66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zh-CN" alt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29954" name="Line 258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3016" y="3655"/>
                        <a:ext cx="0" cy="66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zh-CN" alt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29955" name="Line 25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49" y="3794"/>
                      <a:ext cx="0" cy="133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2" name="Group 260"/>
                  <p:cNvGrpSpPr>
                    <a:grpSpLocks/>
                  </p:cNvGrpSpPr>
                  <p:nvPr/>
                </p:nvGrpSpPr>
                <p:grpSpPr bwMode="auto">
                  <a:xfrm flipH="1">
                    <a:off x="2693" y="2100"/>
                    <a:ext cx="227" cy="1731"/>
                    <a:chOff x="2980" y="2130"/>
                    <a:chExt cx="135" cy="1731"/>
                  </a:xfrm>
                </p:grpSpPr>
                <p:sp>
                  <p:nvSpPr>
                    <p:cNvPr id="29957" name="Line 26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49" y="2064"/>
                      <a:ext cx="0" cy="133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9958" name="Line 262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30" y="2946"/>
                      <a:ext cx="0" cy="1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13" name="Group 2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83" y="2303"/>
                      <a:ext cx="66" cy="1385"/>
                      <a:chOff x="2983" y="2303"/>
                      <a:chExt cx="66" cy="1385"/>
                    </a:xfrm>
                  </p:grpSpPr>
                  <p:sp>
                    <p:nvSpPr>
                      <p:cNvPr id="29960" name="Line 26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3016" y="2270"/>
                        <a:ext cx="0" cy="66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zh-CN" alt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29961" name="Line 265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3016" y="2444"/>
                        <a:ext cx="0" cy="66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zh-CN" alt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29962" name="Line 266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3016" y="2617"/>
                        <a:ext cx="0" cy="66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zh-CN" alt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29963" name="Line 267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3016" y="2790"/>
                        <a:ext cx="0" cy="66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zh-CN" alt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29964" name="Line 268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3016" y="3136"/>
                        <a:ext cx="0" cy="66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zh-CN" alt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29965" name="Line 269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3016" y="3309"/>
                        <a:ext cx="0" cy="66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zh-CN" alt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29966" name="Line 270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3016" y="3482"/>
                        <a:ext cx="0" cy="66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zh-CN" alt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29967" name="Line 27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3016" y="3655"/>
                        <a:ext cx="0" cy="66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zh-CN" alt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29968" name="Line 272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49" y="3794"/>
                      <a:ext cx="0" cy="133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14" name="Group 273"/>
              <p:cNvGrpSpPr>
                <a:grpSpLocks/>
              </p:cNvGrpSpPr>
              <p:nvPr/>
            </p:nvGrpSpPr>
            <p:grpSpPr bwMode="auto">
              <a:xfrm>
                <a:off x="1642" y="354"/>
                <a:ext cx="267" cy="474"/>
                <a:chOff x="1210" y="354"/>
                <a:chExt cx="267" cy="474"/>
              </a:xfrm>
            </p:grpSpPr>
            <p:grpSp>
              <p:nvGrpSpPr>
                <p:cNvPr id="15" name="Group 274"/>
                <p:cNvGrpSpPr>
                  <a:grpSpLocks/>
                </p:cNvGrpSpPr>
                <p:nvPr/>
              </p:nvGrpSpPr>
              <p:grpSpPr bwMode="auto">
                <a:xfrm>
                  <a:off x="1210" y="780"/>
                  <a:ext cx="267" cy="48"/>
                  <a:chOff x="6204" y="3000"/>
                  <a:chExt cx="664" cy="119"/>
                </a:xfrm>
              </p:grpSpPr>
              <p:sp>
                <p:nvSpPr>
                  <p:cNvPr id="29971" name="AutoShape 275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6314" y="2890"/>
                    <a:ext cx="115" cy="33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C00000"/>
                  </a:solidFill>
                  <a:ln w="9525">
                    <a:solidFill>
                      <a:srgbClr val="33333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9972" name="AutoShape 276"/>
                  <p:cNvSpPr>
                    <a:spLocks noChangeArrowheads="1"/>
                  </p:cNvSpPr>
                  <p:nvPr/>
                </p:nvSpPr>
                <p:spPr bwMode="auto">
                  <a:xfrm rot="16200000" flipH="1" flipV="1">
                    <a:off x="6642" y="2894"/>
                    <a:ext cx="113" cy="33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C00000"/>
                  </a:solidFill>
                  <a:ln w="9525">
                    <a:solidFill>
                      <a:srgbClr val="33333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29973" name="Freeform 277"/>
                <p:cNvSpPr>
                  <a:spLocks/>
                </p:cNvSpPr>
                <p:nvPr/>
              </p:nvSpPr>
              <p:spPr bwMode="auto">
                <a:xfrm rot="16200000">
                  <a:off x="1148" y="517"/>
                  <a:ext cx="408" cy="82"/>
                </a:xfrm>
                <a:custGeom>
                  <a:avLst/>
                  <a:gdLst/>
                  <a:ahLst/>
                  <a:cxnLst>
                    <a:cxn ang="0">
                      <a:pos x="0" y="140"/>
                    </a:cxn>
                    <a:cxn ang="0">
                      <a:pos x="80" y="0"/>
                    </a:cxn>
                    <a:cxn ang="0">
                      <a:pos x="160" y="280"/>
                    </a:cxn>
                    <a:cxn ang="0">
                      <a:pos x="240" y="0"/>
                    </a:cxn>
                    <a:cxn ang="0">
                      <a:pos x="320" y="280"/>
                    </a:cxn>
                    <a:cxn ang="0">
                      <a:pos x="400" y="0"/>
                    </a:cxn>
                    <a:cxn ang="0">
                      <a:pos x="480" y="280"/>
                    </a:cxn>
                    <a:cxn ang="0">
                      <a:pos x="560" y="0"/>
                    </a:cxn>
                    <a:cxn ang="0">
                      <a:pos x="640" y="280"/>
                    </a:cxn>
                    <a:cxn ang="0">
                      <a:pos x="720" y="0"/>
                    </a:cxn>
                    <a:cxn ang="0">
                      <a:pos x="800" y="280"/>
                    </a:cxn>
                    <a:cxn ang="0">
                      <a:pos x="880" y="0"/>
                    </a:cxn>
                    <a:cxn ang="0">
                      <a:pos x="960" y="280"/>
                    </a:cxn>
                    <a:cxn ang="0">
                      <a:pos x="1040" y="0"/>
                    </a:cxn>
                    <a:cxn ang="0">
                      <a:pos x="1120" y="280"/>
                    </a:cxn>
                    <a:cxn ang="0">
                      <a:pos x="1200" y="0"/>
                    </a:cxn>
                    <a:cxn ang="0">
                      <a:pos x="1280" y="280"/>
                    </a:cxn>
                    <a:cxn ang="0">
                      <a:pos x="1360" y="0"/>
                    </a:cxn>
                    <a:cxn ang="0">
                      <a:pos x="1440" y="280"/>
                    </a:cxn>
                    <a:cxn ang="0">
                      <a:pos x="1520" y="0"/>
                    </a:cxn>
                    <a:cxn ang="0">
                      <a:pos x="1600" y="280"/>
                    </a:cxn>
                    <a:cxn ang="0">
                      <a:pos x="1680" y="140"/>
                    </a:cxn>
                  </a:cxnLst>
                  <a:rect l="0" t="0" r="r" b="b"/>
                  <a:pathLst>
                    <a:path w="1680" h="280">
                      <a:moveTo>
                        <a:pt x="0" y="140"/>
                      </a:moveTo>
                      <a:lnTo>
                        <a:pt x="80" y="0"/>
                      </a:lnTo>
                      <a:lnTo>
                        <a:pt x="160" y="280"/>
                      </a:lnTo>
                      <a:lnTo>
                        <a:pt x="240" y="0"/>
                      </a:lnTo>
                      <a:lnTo>
                        <a:pt x="320" y="280"/>
                      </a:lnTo>
                      <a:lnTo>
                        <a:pt x="400" y="0"/>
                      </a:lnTo>
                      <a:lnTo>
                        <a:pt x="480" y="280"/>
                      </a:lnTo>
                      <a:lnTo>
                        <a:pt x="560" y="0"/>
                      </a:lnTo>
                      <a:lnTo>
                        <a:pt x="640" y="280"/>
                      </a:lnTo>
                      <a:lnTo>
                        <a:pt x="720" y="0"/>
                      </a:lnTo>
                      <a:lnTo>
                        <a:pt x="800" y="280"/>
                      </a:lnTo>
                      <a:lnTo>
                        <a:pt x="880" y="0"/>
                      </a:lnTo>
                      <a:lnTo>
                        <a:pt x="960" y="280"/>
                      </a:lnTo>
                      <a:lnTo>
                        <a:pt x="1040" y="0"/>
                      </a:lnTo>
                      <a:lnTo>
                        <a:pt x="1120" y="280"/>
                      </a:lnTo>
                      <a:lnTo>
                        <a:pt x="1200" y="0"/>
                      </a:lnTo>
                      <a:lnTo>
                        <a:pt x="1280" y="280"/>
                      </a:lnTo>
                      <a:lnTo>
                        <a:pt x="1360" y="0"/>
                      </a:lnTo>
                      <a:lnTo>
                        <a:pt x="1440" y="280"/>
                      </a:lnTo>
                      <a:lnTo>
                        <a:pt x="1520" y="0"/>
                      </a:lnTo>
                      <a:lnTo>
                        <a:pt x="1600" y="280"/>
                      </a:lnTo>
                      <a:lnTo>
                        <a:pt x="1680" y="140"/>
                      </a:lnTo>
                    </a:path>
                  </a:pathLst>
                </a:custGeom>
                <a:noFill/>
                <a:ln w="222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9974" name="Line 278"/>
              <p:cNvSpPr>
                <a:spLocks noChangeShapeType="1"/>
              </p:cNvSpPr>
              <p:nvPr/>
            </p:nvSpPr>
            <p:spPr bwMode="auto">
              <a:xfrm flipV="1">
                <a:off x="1524" y="1428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miter lim="800000"/>
                <a:headEnd type="arrow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975" name="Text Box 279"/>
              <p:cNvSpPr txBox="1">
                <a:spLocks noChangeArrowheads="1"/>
              </p:cNvSpPr>
              <p:nvPr/>
            </p:nvSpPr>
            <p:spPr bwMode="auto">
              <a:xfrm>
                <a:off x="1281" y="1356"/>
                <a:ext cx="288" cy="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3200" b="1" i="1" dirty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</p:grpSp>
        <p:sp>
          <p:nvSpPr>
            <p:cNvPr id="29984" name="Oval 288"/>
            <p:cNvSpPr>
              <a:spLocks noChangeArrowheads="1"/>
            </p:cNvSpPr>
            <p:nvPr/>
          </p:nvSpPr>
          <p:spPr bwMode="auto">
            <a:xfrm>
              <a:off x="1257300" y="4540287"/>
              <a:ext cx="76200" cy="76200"/>
            </a:xfrm>
            <a:prstGeom prst="ellipse">
              <a:avLst/>
            </a:prstGeom>
            <a:solidFill>
              <a:srgbClr val="C00000"/>
            </a:solidFill>
            <a:ln w="12700" cap="sq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298"/>
          <p:cNvGrpSpPr>
            <a:grpSpLocks/>
          </p:cNvGrpSpPr>
          <p:nvPr/>
        </p:nvGrpSpPr>
        <p:grpSpPr bwMode="auto">
          <a:xfrm>
            <a:off x="1511893" y="2832451"/>
            <a:ext cx="506414" cy="655639"/>
            <a:chOff x="816" y="1976"/>
            <a:chExt cx="319" cy="413"/>
          </a:xfrm>
        </p:grpSpPr>
        <p:sp>
          <p:nvSpPr>
            <p:cNvPr id="75" name="Line 299"/>
            <p:cNvSpPr>
              <a:spLocks noChangeShapeType="1"/>
            </p:cNvSpPr>
            <p:nvPr/>
          </p:nvSpPr>
          <p:spPr bwMode="auto">
            <a:xfrm flipV="1">
              <a:off x="816" y="2072"/>
              <a:ext cx="0" cy="317"/>
            </a:xfrm>
            <a:prstGeom prst="line">
              <a:avLst/>
            </a:prstGeom>
            <a:noFill/>
            <a:ln w="44450">
              <a:solidFill>
                <a:srgbClr val="C00000"/>
              </a:solidFill>
              <a:miter lim="800000"/>
              <a:headEnd/>
              <a:tailEnd type="arrow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Rectangle 300"/>
            <p:cNvSpPr>
              <a:spLocks noChangeArrowheads="1"/>
            </p:cNvSpPr>
            <p:nvPr/>
          </p:nvSpPr>
          <p:spPr bwMode="auto">
            <a:xfrm>
              <a:off x="870" y="1976"/>
              <a:ext cx="265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r>
                <a:rPr lang="en-US" altLang="zh-CN" sz="28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zh-CN" altLang="en-US" sz="2800" b="1" i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295"/>
          <p:cNvGrpSpPr>
            <a:grpSpLocks/>
          </p:cNvGrpSpPr>
          <p:nvPr/>
        </p:nvGrpSpPr>
        <p:grpSpPr bwMode="auto">
          <a:xfrm>
            <a:off x="1509050" y="3506791"/>
            <a:ext cx="679451" cy="779465"/>
            <a:chOff x="816" y="2400"/>
            <a:chExt cx="428" cy="491"/>
          </a:xfrm>
        </p:grpSpPr>
        <p:sp>
          <p:nvSpPr>
            <p:cNvPr id="79" name="Line 296"/>
            <p:cNvSpPr>
              <a:spLocks noChangeShapeType="1"/>
            </p:cNvSpPr>
            <p:nvPr/>
          </p:nvSpPr>
          <p:spPr bwMode="auto">
            <a:xfrm>
              <a:off x="816" y="2400"/>
              <a:ext cx="0" cy="386"/>
            </a:xfrm>
            <a:prstGeom prst="line">
              <a:avLst/>
            </a:prstGeom>
            <a:noFill/>
            <a:ln w="44450" cap="sq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Text Box 297"/>
            <p:cNvSpPr txBox="1">
              <a:spLocks noChangeArrowheads="1"/>
            </p:cNvSpPr>
            <p:nvPr/>
          </p:nvSpPr>
          <p:spPr bwMode="auto">
            <a:xfrm>
              <a:off x="826" y="2561"/>
              <a:ext cx="418" cy="33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latin typeface="Times New Roman" pitchFamily="18" charset="0"/>
                  <a:cs typeface="Times New Roman" pitchFamily="18" charset="0"/>
                </a:rPr>
                <a:t>mg</a:t>
              </a:r>
            </a:p>
          </p:txBody>
        </p:sp>
      </p:grpSp>
      <p:sp>
        <p:nvSpPr>
          <p:cNvPr id="81" name="Text Box 32"/>
          <p:cNvSpPr txBox="1">
            <a:spLocks noChangeArrowheads="1"/>
          </p:cNvSpPr>
          <p:nvPr/>
        </p:nvSpPr>
        <p:spPr bwMode="auto">
          <a:xfrm>
            <a:off x="3357554" y="1124744"/>
            <a:ext cx="2952328" cy="52322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zh-CN" altLang="en-US" sz="2800" b="1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合 </a:t>
            </a:r>
            <a:r>
              <a:rPr lang="zh-CN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</a:t>
            </a:r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mg </a:t>
            </a:r>
            <a:r>
              <a:rPr lang="en-US" altLang="zh-CN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 </a:t>
            </a:r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en-US" altLang="zh-CN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 </a:t>
            </a:r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ma</a:t>
            </a:r>
          </a:p>
        </p:txBody>
      </p:sp>
      <p:sp>
        <p:nvSpPr>
          <p:cNvPr id="82" name="Text Box 33"/>
          <p:cNvSpPr txBox="1">
            <a:spLocks noChangeArrowheads="1"/>
          </p:cNvSpPr>
          <p:nvPr/>
        </p:nvSpPr>
        <p:spPr bwMode="auto">
          <a:xfrm>
            <a:off x="2928926" y="2306980"/>
            <a:ext cx="3813004" cy="52322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2800" b="1" i="1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en-US" altLang="zh-CN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zh-CN" altLang="en-US" sz="2800" b="1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合</a:t>
            </a:r>
            <a:r>
              <a:rPr lang="en-US" altLang="zh-CN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en-US" altLang="zh-CN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ma</a:t>
            </a:r>
          </a:p>
        </p:txBody>
      </p:sp>
      <p:sp>
        <p:nvSpPr>
          <p:cNvPr id="83" name="Text Box 228"/>
          <p:cNvSpPr txBox="1">
            <a:spLocks noChangeArrowheads="1"/>
          </p:cNvSpPr>
          <p:nvPr/>
        </p:nvSpPr>
        <p:spPr bwMode="auto">
          <a:xfrm>
            <a:off x="214282" y="206352"/>
            <a:ext cx="6000792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2</a:t>
            </a:r>
            <a:r>
              <a:rPr lang="zh-CN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、失重现象 </a:t>
            </a:r>
            <a:r>
              <a:rPr lang="en-US" altLang="zh-C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(weightlessness)</a:t>
            </a:r>
            <a:endParaRPr lang="zh-CN" alt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84" name="燕尾形箭头 83"/>
          <p:cNvSpPr/>
          <p:nvPr/>
        </p:nvSpPr>
        <p:spPr>
          <a:xfrm rot="5400000">
            <a:off x="4401674" y="1818554"/>
            <a:ext cx="432000" cy="360000"/>
          </a:xfrm>
          <a:prstGeom prst="notchedRightArrow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5" name="Text Box 33"/>
          <p:cNvSpPr txBox="1">
            <a:spLocks noChangeArrowheads="1"/>
          </p:cNvSpPr>
          <p:nvPr/>
        </p:nvSpPr>
        <p:spPr bwMode="auto">
          <a:xfrm>
            <a:off x="4042478" y="3477284"/>
            <a:ext cx="1440160" cy="52322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2800" b="1" i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altLang="zh-CN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800" b="1" i="1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燕尾形箭头 85"/>
          <p:cNvSpPr/>
          <p:nvPr/>
        </p:nvSpPr>
        <p:spPr>
          <a:xfrm rot="5400000">
            <a:off x="4398254" y="3033000"/>
            <a:ext cx="432000" cy="360000"/>
          </a:xfrm>
          <a:prstGeom prst="notchedRightArrow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7" name="矩形 86"/>
          <p:cNvSpPr/>
          <p:nvPr/>
        </p:nvSpPr>
        <p:spPr bwMode="auto">
          <a:xfrm>
            <a:off x="323528" y="4439328"/>
            <a:ext cx="8496944" cy="2061506"/>
          </a:xfrm>
          <a:prstGeom prst="rect">
            <a:avLst/>
          </a:prstGeom>
          <a:solidFill>
            <a:schemeClr val="bg1">
              <a:alpha val="46000"/>
            </a:schemeClr>
          </a:solidFill>
          <a:ln w="9525" cap="flat" cmpd="sng" algn="ctr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88" name="Text Box 228"/>
          <p:cNvSpPr txBox="1">
            <a:spLocks noChangeArrowheads="1"/>
          </p:cNvSpPr>
          <p:nvPr/>
        </p:nvSpPr>
        <p:spPr bwMode="auto">
          <a:xfrm>
            <a:off x="323528" y="4583344"/>
            <a:ext cx="8496944" cy="52322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物体所受</a:t>
            </a:r>
            <a:r>
              <a:rPr lang="zh-C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拉力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支持力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）大小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物体</a:t>
            </a:r>
            <a:r>
              <a:rPr lang="zh-C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重力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大小</a:t>
            </a:r>
            <a:endParaRPr lang="zh-CN" altLang="en-US" sz="28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2411760" y="5447440"/>
            <a:ext cx="4464496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即</a:t>
            </a:r>
            <a:r>
              <a:rPr lang="zh-CN" altLang="en-US" sz="3000" b="1" dirty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en-US" altLang="zh-CN" sz="3000" b="1" i="1" dirty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3000" b="1" dirty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向</a:t>
            </a:r>
            <a:r>
              <a:rPr lang="zh-CN" altLang="en-US" sz="3000" b="1" dirty="0">
                <a:solidFill>
                  <a:srgbClr val="FF006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下</a:t>
            </a:r>
            <a:r>
              <a:rPr lang="zh-CN" altLang="en-US" sz="3000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zh-CN" altLang="en-US" sz="3000" b="1" dirty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视重</a:t>
            </a:r>
            <a:r>
              <a:rPr lang="zh-CN" altLang="en-US" sz="3000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30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&lt;</a:t>
            </a:r>
            <a:r>
              <a:rPr lang="zh-CN" altLang="en-US" sz="3000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3000" b="1" dirty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实重</a:t>
            </a:r>
            <a:endParaRPr lang="zh-CN" altLang="en-US" sz="3000" dirty="0"/>
          </a:p>
        </p:txBody>
      </p:sp>
      <p:grpSp>
        <p:nvGrpSpPr>
          <p:cNvPr id="70" name="Group 313"/>
          <p:cNvGrpSpPr>
            <a:grpSpLocks/>
          </p:cNvGrpSpPr>
          <p:nvPr/>
        </p:nvGrpSpPr>
        <p:grpSpPr bwMode="auto">
          <a:xfrm>
            <a:off x="6215074" y="1338258"/>
            <a:ext cx="2664220" cy="1233486"/>
            <a:chOff x="2784" y="1648"/>
            <a:chExt cx="1944" cy="912"/>
          </a:xfrm>
        </p:grpSpPr>
        <p:sp>
          <p:nvSpPr>
            <p:cNvPr id="71" name="AutoShape 314"/>
            <p:cNvSpPr>
              <a:spLocks noChangeArrowheads="1"/>
            </p:cNvSpPr>
            <p:nvPr/>
          </p:nvSpPr>
          <p:spPr bwMode="auto">
            <a:xfrm>
              <a:off x="2784" y="1648"/>
              <a:ext cx="1944" cy="912"/>
            </a:xfrm>
            <a:prstGeom prst="cloudCallout">
              <a:avLst>
                <a:gd name="adj1" fmla="val -42803"/>
                <a:gd name="adj2" fmla="val -83476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0000" tIns="46800" rIns="90000" bIns="46800"/>
            <a:lstStyle/>
            <a:p>
              <a:pPr algn="ctr">
                <a:defRPr/>
              </a:pP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Text Box 315"/>
            <p:cNvSpPr txBox="1">
              <a:spLocks noChangeArrowheads="1"/>
            </p:cNvSpPr>
            <p:nvPr/>
          </p:nvSpPr>
          <p:spPr bwMode="auto">
            <a:xfrm>
              <a:off x="2836" y="1776"/>
              <a:ext cx="1199" cy="34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  </a:t>
              </a:r>
              <a:r>
                <a:rPr lang="zh-CN" altLang="en-US" sz="24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 当</a:t>
              </a:r>
              <a:r>
                <a:rPr lang="en-US" altLang="zh-CN" sz="2400" b="1" i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a</a:t>
              </a:r>
              <a:r>
                <a:rPr lang="en-US" altLang="zh-CN" sz="24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 = </a:t>
              </a:r>
              <a:r>
                <a:rPr lang="en-US" altLang="zh-CN" sz="2400" b="1" i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g</a:t>
              </a:r>
              <a:r>
                <a:rPr lang="en-US" altLang="zh-CN" sz="24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，</a:t>
              </a:r>
            </a:p>
          </p:txBody>
        </p:sp>
      </p:grpSp>
      <p:sp>
        <p:nvSpPr>
          <p:cNvPr id="73" name="Text Box 315"/>
          <p:cNvSpPr txBox="1">
            <a:spLocks noChangeArrowheads="1"/>
          </p:cNvSpPr>
          <p:nvPr/>
        </p:nvSpPr>
        <p:spPr bwMode="auto">
          <a:xfrm>
            <a:off x="7762960" y="1512237"/>
            <a:ext cx="928694" cy="46120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 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0</a:t>
            </a:r>
          </a:p>
        </p:txBody>
      </p:sp>
      <p:sp>
        <p:nvSpPr>
          <p:cNvPr id="74" name="Text Box 315"/>
          <p:cNvSpPr txBox="1">
            <a:spLocks noChangeArrowheads="1"/>
          </p:cNvSpPr>
          <p:nvPr/>
        </p:nvSpPr>
        <p:spPr bwMode="auto">
          <a:xfrm>
            <a:off x="6560201" y="1976490"/>
            <a:ext cx="1928826" cy="46166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“完全失重”</a:t>
            </a:r>
            <a:endParaRPr lang="en-US" altLang="zh-CN" sz="2400" b="1" dirty="0">
              <a:solidFill>
                <a:srgbClr val="C00000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76" name="矩形 75"/>
          <p:cNvSpPr>
            <a:spLocks noChangeArrowheads="1"/>
          </p:cNvSpPr>
          <p:nvPr/>
        </p:nvSpPr>
        <p:spPr bwMode="auto">
          <a:xfrm>
            <a:off x="6359549" y="0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</p:spTree>
  </p:cSld>
  <p:clrMapOvr>
    <a:masterClrMapping/>
  </p:clrMapOvr>
  <p:transition advTm="13563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utoUpdateAnimBg="0"/>
      <p:bldP spid="82" grpId="0" autoUpdateAnimBg="0"/>
      <p:bldP spid="83" grpId="0" animBg="1"/>
      <p:bldP spid="84" grpId="0" animBg="1"/>
      <p:bldP spid="85" grpId="0" autoUpdateAnimBg="0"/>
      <p:bldP spid="86" grpId="0" animBg="1"/>
      <p:bldP spid="87" grpId="0" animBg="1"/>
      <p:bldP spid="88" grpId="0"/>
      <p:bldP spid="89" grpId="0" animBg="1"/>
      <p:bldP spid="73" grpId="0"/>
      <p:bldP spid="74" grpId="0"/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224673" y="394858"/>
            <a:ext cx="8676000" cy="3435746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ash"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、绳拉着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 kg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的物体在竖直方向上运动，</a:t>
            </a: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g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 10 m/</a:t>
            </a:r>
            <a:r>
              <a:rPr lang="en-US" altLang="zh-CN" sz="2400" b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en-US" altLang="zh-CN" sz="2400" b="1" baseline="30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AutoNum type="arabicParenBoth"/>
            </a:pP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物体以</a:t>
            </a: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 2 m/s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匀速上升，细绳拉力</a:t>
            </a: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 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=______</a:t>
            </a:r>
            <a:endParaRPr lang="en-US" altLang="zh-CN" sz="2400" b="1" i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</a:pPr>
            <a:endParaRPr lang="en-US" altLang="zh-CN" sz="2400" b="1" i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</a:pPr>
            <a:endParaRPr lang="en-US" altLang="zh-CN" sz="2400" b="1" i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</a:pPr>
            <a:endParaRPr lang="en-US" altLang="zh-CN" sz="2400" b="1" i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</a:pPr>
            <a:endParaRPr lang="en-US" altLang="zh-CN" sz="2400" b="1" i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082589" y="1106832"/>
            <a:ext cx="907854" cy="461665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 N</a:t>
            </a:r>
            <a:endParaRPr lang="zh-CN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5041" y="1649042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(2) 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物体以</a:t>
            </a: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 2 m/</a:t>
            </a:r>
            <a:r>
              <a:rPr lang="en-US" altLang="zh-CN" sz="2400" b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en-US" altLang="zh-CN" sz="2400" b="1" baseline="30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匀加速上升，细绳拉力</a:t>
            </a: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 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=______ </a:t>
            </a:r>
            <a:endParaRPr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225041" y="2190665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(3) 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物体以</a:t>
            </a: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 2 m/</a:t>
            </a:r>
            <a:r>
              <a:rPr lang="en-US" altLang="zh-CN" sz="2400" b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en-US" altLang="zh-CN" sz="2400" b="1" baseline="30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匀减速下降，细绳拉力</a:t>
            </a: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 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=______ 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225041" y="2729327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(4) 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物体以</a:t>
            </a: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 2 m/</a:t>
            </a:r>
            <a:r>
              <a:rPr lang="en-US" altLang="zh-CN" sz="2400" b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en-US" altLang="zh-CN" sz="2400" b="1" baseline="30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匀减速上升，细绳拉力</a:t>
            </a: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 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=______ 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225041" y="3255952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(5) 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物体以</a:t>
            </a: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 2 m/</a:t>
            </a:r>
            <a:r>
              <a:rPr lang="en-US" altLang="zh-CN" sz="2400" b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en-US" altLang="zh-CN" sz="2400" b="1" baseline="30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匀加速下降，细绳拉力</a:t>
            </a: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 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=______ </a:t>
            </a:r>
            <a:endParaRPr lang="zh-CN" altLang="en-US" sz="240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508299" y="1639943"/>
            <a:ext cx="907854" cy="461665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 N</a:t>
            </a:r>
            <a:endParaRPr lang="zh-CN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166166" y="1594119"/>
            <a:ext cx="907854" cy="461665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超重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797101" y="1594119"/>
            <a:ext cx="622102" cy="461665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400" b="1" i="1" dirty="0">
                <a:solidFill>
                  <a:srgbClr val="7030A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en-US" altLang="zh-CN" sz="2400" b="1" dirty="0">
                <a:solidFill>
                  <a:srgbClr val="7030A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↑</a:t>
            </a:r>
            <a:endParaRPr lang="zh-CN" altLang="en-US" sz="2400" b="1" i="1" dirty="0">
              <a:solidFill>
                <a:srgbClr val="7030A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511585" y="2178790"/>
            <a:ext cx="907854" cy="461665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 N</a:t>
            </a:r>
            <a:endParaRPr lang="zh-CN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8169452" y="2143357"/>
            <a:ext cx="907854" cy="461665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超重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7800387" y="2143357"/>
            <a:ext cx="622102" cy="461665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400" b="1" i="1" dirty="0">
                <a:solidFill>
                  <a:srgbClr val="7030A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en-US" altLang="zh-CN" sz="2400" b="1" dirty="0">
                <a:solidFill>
                  <a:srgbClr val="7030A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↑</a:t>
            </a:r>
            <a:endParaRPr lang="zh-CN" altLang="en-US" sz="2400" b="1" i="1" dirty="0">
              <a:solidFill>
                <a:srgbClr val="7030A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508299" y="2717452"/>
            <a:ext cx="907854" cy="461665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 N</a:t>
            </a:r>
            <a:endParaRPr lang="zh-CN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8166166" y="2702801"/>
            <a:ext cx="907854" cy="461665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失重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7797101" y="2702801"/>
            <a:ext cx="622102" cy="461665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400" b="1" i="1" dirty="0">
                <a:solidFill>
                  <a:srgbClr val="7030A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en-US" altLang="zh-CN" sz="2400" b="1" dirty="0">
                <a:solidFill>
                  <a:srgbClr val="7030A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↓</a:t>
            </a:r>
            <a:endParaRPr lang="zh-CN" altLang="en-US" sz="2400" b="1" i="1" dirty="0">
              <a:solidFill>
                <a:srgbClr val="7030A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6511585" y="3244265"/>
            <a:ext cx="907854" cy="461665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 N</a:t>
            </a:r>
            <a:endParaRPr lang="zh-CN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8169452" y="3229614"/>
            <a:ext cx="907854" cy="461665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失重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7800387" y="3229614"/>
            <a:ext cx="622102" cy="461665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400" b="1" i="1" dirty="0">
                <a:solidFill>
                  <a:srgbClr val="7030A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en-US" altLang="zh-CN" sz="2400" b="1" dirty="0">
                <a:solidFill>
                  <a:srgbClr val="7030A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↓</a:t>
            </a:r>
            <a:endParaRPr lang="zh-CN" altLang="en-US" sz="2400" b="1" i="1" dirty="0">
              <a:solidFill>
                <a:srgbClr val="7030A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7368473" y="1594119"/>
            <a:ext cx="622102" cy="461665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400" b="1" i="1" dirty="0">
                <a:solidFill>
                  <a:srgbClr val="00B05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en-US" altLang="zh-CN" sz="2400" b="1" dirty="0">
                <a:solidFill>
                  <a:srgbClr val="00B05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↑</a:t>
            </a:r>
            <a:endParaRPr lang="zh-CN" altLang="en-US" sz="2400" b="1" i="1" dirty="0">
              <a:solidFill>
                <a:srgbClr val="00B05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7371759" y="2143357"/>
            <a:ext cx="622102" cy="461665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400" b="1" i="1" dirty="0">
                <a:solidFill>
                  <a:srgbClr val="00B05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en-US" altLang="zh-CN" sz="2400" b="1" dirty="0">
                <a:solidFill>
                  <a:srgbClr val="00B05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↓</a:t>
            </a:r>
            <a:endParaRPr lang="zh-CN" altLang="en-US" sz="2400" b="1" i="1" dirty="0">
              <a:solidFill>
                <a:srgbClr val="00B05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7368473" y="2702801"/>
            <a:ext cx="622102" cy="461665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400" b="1" i="1" dirty="0">
                <a:solidFill>
                  <a:srgbClr val="00B05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en-US" altLang="zh-CN" sz="2400" b="1" dirty="0">
                <a:solidFill>
                  <a:srgbClr val="00B05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↑</a:t>
            </a:r>
            <a:endParaRPr lang="zh-CN" altLang="en-US" sz="2400" b="1" i="1" dirty="0">
              <a:solidFill>
                <a:srgbClr val="00B05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7371759" y="3229614"/>
            <a:ext cx="622102" cy="461665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400" b="1" i="1" dirty="0">
                <a:solidFill>
                  <a:srgbClr val="00B05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en-US" altLang="zh-CN" sz="2400" b="1" dirty="0">
                <a:solidFill>
                  <a:srgbClr val="00B05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↓</a:t>
            </a:r>
            <a:endParaRPr lang="zh-CN" altLang="en-US" sz="2400" b="1" i="1" dirty="0">
              <a:solidFill>
                <a:srgbClr val="00B05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85720" y="4429132"/>
            <a:ext cx="857256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总结：</a:t>
            </a:r>
            <a:endParaRPr lang="en-US" altLang="zh-CN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r>
              <a:rPr lang="zh-CN" altLang="en-US" sz="3000" b="1" dirty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超</a:t>
            </a:r>
            <a:r>
              <a:rPr lang="en-US" altLang="zh-CN" sz="3000" b="1" dirty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/</a:t>
            </a:r>
            <a:r>
              <a:rPr lang="zh-CN" altLang="en-US" sz="3000" b="1" dirty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失重仅与</a:t>
            </a:r>
            <a:r>
              <a:rPr lang="en-US" altLang="zh-CN" sz="3000" b="1" i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30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方向</a:t>
            </a: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有关，与</a:t>
            </a:r>
            <a:r>
              <a:rPr lang="en-US" altLang="zh-CN" sz="3000" b="1" i="1" dirty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zh-CN" altLang="en-US" sz="3000" b="1" dirty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方向</a:t>
            </a:r>
            <a:r>
              <a:rPr lang="zh-CN" altLang="en-US" sz="3000" b="1" dirty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无关</a:t>
            </a:r>
            <a:endParaRPr lang="zh-CN" altLang="en-US" sz="3000" dirty="0">
              <a:solidFill>
                <a:schemeClr val="tx1"/>
              </a:solidFill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7216805" y="4113225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ldLvl="0" autoUpdateAnimBg="0"/>
      <p:bldP spid="4" grpId="0"/>
      <p:bldP spid="5" grpId="0"/>
      <p:bldP spid="6" grpId="0"/>
      <p:bldP spid="7" grpId="0"/>
      <p:bldP spid="8" grpId="0" bldLvl="0" autoUpdateAnimBg="0"/>
      <p:bldP spid="9" grpId="0" bldLvl="0" autoUpdateAnimBg="0"/>
      <p:bldP spid="10" grpId="0" bldLvl="0" autoUpdateAnimBg="0"/>
      <p:bldP spid="11" grpId="0" bldLvl="0" autoUpdateAnimBg="0"/>
      <p:bldP spid="12" grpId="0" bldLvl="0" autoUpdateAnimBg="0"/>
      <p:bldP spid="13" grpId="0" bldLvl="0" autoUpdateAnimBg="0"/>
      <p:bldP spid="14" grpId="0" bldLvl="0" autoUpdateAnimBg="0"/>
      <p:bldP spid="15" grpId="0" bldLvl="0" autoUpdateAnimBg="0"/>
      <p:bldP spid="16" grpId="0" bldLvl="0" autoUpdateAnimBg="0"/>
      <p:bldP spid="17" grpId="0" bldLvl="0" autoUpdateAnimBg="0"/>
      <p:bldP spid="18" grpId="0" bldLvl="0" autoUpdateAnimBg="0"/>
      <p:bldP spid="19" grpId="0" bldLvl="0" autoUpdateAnimBg="0"/>
      <p:bldP spid="20" grpId="0" bldLvl="0" autoUpdateAnimBg="0"/>
      <p:bldP spid="21" grpId="0" bldLvl="0" autoUpdateAnimBg="0"/>
      <p:bldP spid="22" grpId="0" bldLvl="0" autoUpdateAnimBg="0"/>
      <p:bldP spid="23" grpId="0" bldLvl="0" autoUpdateAnimBg="0"/>
      <p:bldP spid="24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323528" y="4126280"/>
            <a:ext cx="8496944" cy="2160240"/>
          </a:xfrm>
          <a:prstGeom prst="rect">
            <a:avLst/>
          </a:prstGeom>
          <a:solidFill>
            <a:schemeClr val="bg1">
              <a:alpha val="46000"/>
            </a:schemeClr>
          </a:solidFill>
          <a:ln w="9525" cap="flat" cmpd="sng" algn="ctr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" name="Rectangle 17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323528" y="4168671"/>
            <a:ext cx="3024336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en-US" altLang="zh-CN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Think  about</a:t>
            </a:r>
            <a:endParaRPr kumimoji="1" lang="zh-CN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827196"/>
            <a:ext cx="839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人在体重秤上，站立</a:t>
            </a: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→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蹲下，秤示数如何变化？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5475268"/>
            <a:ext cx="8176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人在体重秤上，蹲下</a:t>
            </a: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→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站立，秤示数如何变化？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4780" y="353294"/>
            <a:ext cx="8496000" cy="3004268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ash"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、某人在地面上最多能举起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60 kg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物体；而在一加速下降的电梯里，此人最多能举起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80 kg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物体，则此时电梯加速度为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_____m/</a:t>
            </a:r>
            <a:r>
              <a:rPr lang="en-US" altLang="zh-CN" sz="2400" b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en-US" altLang="zh-CN" sz="2400" b="1" baseline="30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； 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</a:t>
            </a: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g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 10 m/</a:t>
            </a:r>
            <a:r>
              <a:rPr lang="en-US" altLang="zh-CN" sz="2400" b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en-US" altLang="zh-CN" sz="2400" b="1" baseline="30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en-US" altLang="zh-CN" sz="2400" b="1" baseline="30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)</a:t>
            </a:r>
          </a:p>
          <a:p>
            <a:pPr>
              <a:lnSpc>
                <a:spcPct val="130000"/>
              </a:lnSpc>
            </a:pP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00034" y="1395699"/>
            <a:ext cx="618816" cy="461665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2.5</a:t>
            </a:r>
            <a:endParaRPr lang="zh-CN" altLang="en-US" sz="2400" b="1" baseline="3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7158" y="2000240"/>
            <a:ext cx="8429684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若电梯以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 m/</a:t>
            </a:r>
            <a:r>
              <a:rPr lang="en-US" altLang="zh-CN" sz="2400" b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en-US" altLang="zh-CN" sz="2400" b="1" baseline="30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的加速度加速上升，则此人在电梯中最多能举起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_______kg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的物体 。 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</a:t>
            </a: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g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 10 m/</a:t>
            </a:r>
            <a:r>
              <a:rPr lang="en-US" altLang="zh-CN" sz="2400" b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en-US" altLang="zh-CN" sz="2400" b="1" baseline="30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en-US" altLang="zh-CN" sz="2400" b="1" baseline="30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)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071538" y="2538707"/>
            <a:ext cx="618816" cy="461665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zh-CN" altLang="en-US" sz="2400" b="1" baseline="3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 animBg="1"/>
      <p:bldP spid="9" grpId="0" bldLvl="0" autoUpdateAnimBg="0"/>
      <p:bldP spid="10" grpId="0"/>
      <p:bldP spid="11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00"/>
          <a:stretch/>
        </p:blipFill>
        <p:spPr>
          <a:xfrm>
            <a:off x="179512" y="394936"/>
            <a:ext cx="8924952" cy="6048672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2987824" y="3212976"/>
            <a:ext cx="576064" cy="792088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7020272" y="3140968"/>
            <a:ext cx="576064" cy="792088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6" name="椭圆 5"/>
          <p:cNvSpPr/>
          <p:nvPr/>
        </p:nvSpPr>
        <p:spPr>
          <a:xfrm>
            <a:off x="1323854" y="3181063"/>
            <a:ext cx="576064" cy="792088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5138336" y="2967768"/>
            <a:ext cx="720000" cy="972000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63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Rot="1" noChangeArrowheads="1"/>
          </p:cNvSpPr>
          <p:nvPr/>
        </p:nvSpPr>
        <p:spPr bwMode="auto">
          <a:xfrm>
            <a:off x="683568" y="188640"/>
            <a:ext cx="7874475" cy="51480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t">
              <a:defRPr/>
            </a:pPr>
            <a:r>
              <a:rPr lang="en-US" altLang="zh-CN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§4  </a:t>
            </a:r>
            <a:r>
              <a:rPr lang="zh-CN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牛顿运动定律　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0" y="692696"/>
            <a:ext cx="9144000" cy="51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eaLnBrk="1" latinLnBrk="0" hangingPunct="1">
              <a:lnSpc>
                <a:spcPct val="80000"/>
              </a:lnSpc>
              <a:spcBef>
                <a:spcPct val="20000"/>
              </a:spcBef>
              <a:buClrTx/>
              <a:buSzTx/>
              <a:tabLst/>
              <a:defRPr/>
            </a:pPr>
            <a:r>
              <a:rPr kumimoji="1" lang="zh-CN" altLang="en-US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§</a:t>
            </a:r>
            <a:r>
              <a:rPr kumimoji="1" lang="en-US" altLang="zh-CN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4.4 </a:t>
            </a:r>
            <a:r>
              <a:rPr kumimoji="1" lang="zh-CN" altLang="en-US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超重</a:t>
            </a:r>
            <a:r>
              <a:rPr kumimoji="1" lang="en-US" altLang="zh-CN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&amp;</a:t>
            </a:r>
            <a:r>
              <a:rPr kumimoji="1" lang="zh-CN" altLang="en-US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失重</a:t>
            </a:r>
            <a:endParaRPr kumimoji="1" lang="zh-CN" altLang="en-US" sz="2800" b="1" kern="0" dirty="0">
              <a:ln>
                <a:solidFill>
                  <a:sysClr val="windowText" lastClr="000000"/>
                </a:solidFill>
              </a:ln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楷体" pitchFamily="49" charset="-122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12" name="Text Box 228"/>
          <p:cNvSpPr txBox="1">
            <a:spLocks noChangeArrowheads="1"/>
          </p:cNvSpPr>
          <p:nvPr/>
        </p:nvSpPr>
        <p:spPr bwMode="auto">
          <a:xfrm>
            <a:off x="0" y="1214422"/>
            <a:ext cx="3643338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1</a:t>
            </a:r>
            <a:r>
              <a:rPr lang="zh-CN" alt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、超重现象 </a:t>
            </a:r>
            <a:r>
              <a:rPr lang="en-US" altLang="zh-CN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(overweight)</a:t>
            </a:r>
            <a:endParaRPr lang="zh-CN" alt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1109346" y="1867560"/>
            <a:ext cx="6677364" cy="1132812"/>
          </a:xfrm>
          <a:prstGeom prst="rect">
            <a:avLst/>
          </a:prstGeom>
          <a:solidFill>
            <a:schemeClr val="bg1">
              <a:alpha val="46000"/>
            </a:schemeClr>
          </a:solidFill>
          <a:ln w="9525" cap="flat" cmpd="sng" algn="ctr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4" name="Text Box 228"/>
          <p:cNvSpPr txBox="1">
            <a:spLocks noChangeArrowheads="1"/>
          </p:cNvSpPr>
          <p:nvPr/>
        </p:nvSpPr>
        <p:spPr bwMode="auto">
          <a:xfrm>
            <a:off x="1109346" y="1882401"/>
            <a:ext cx="6677364" cy="46166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200" b="1" dirty="0">
                <a:latin typeface="Times New Roman" pitchFamily="18" charset="0"/>
                <a:cs typeface="Times New Roman" pitchFamily="18" charset="0"/>
              </a:rPr>
              <a:t>物体所受</a:t>
            </a:r>
            <a:r>
              <a:rPr lang="zh-CN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拉力</a:t>
            </a:r>
            <a:r>
              <a:rPr lang="zh-CN" altLang="en-US" sz="2200" b="1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200" b="1" i="1" dirty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支持力</a:t>
            </a:r>
            <a:r>
              <a:rPr lang="zh-CN" altLang="en-US" sz="2200" b="1" dirty="0">
                <a:latin typeface="Times New Roman" pitchFamily="18" charset="0"/>
                <a:cs typeface="Times New Roman" pitchFamily="18" charset="0"/>
              </a:rPr>
              <a:t>）大小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200" b="1" dirty="0">
                <a:latin typeface="Times New Roman" pitchFamily="18" charset="0"/>
                <a:cs typeface="Times New Roman" pitchFamily="18" charset="0"/>
              </a:rPr>
              <a:t>物体</a:t>
            </a:r>
            <a:r>
              <a:rPr lang="zh-CN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重力</a:t>
            </a:r>
            <a:r>
              <a:rPr lang="zh-CN" altLang="en-US" sz="2200" b="1" dirty="0">
                <a:latin typeface="Times New Roman" pitchFamily="18" charset="0"/>
                <a:cs typeface="Times New Roman" pitchFamily="18" charset="0"/>
              </a:rPr>
              <a:t>大小</a:t>
            </a:r>
            <a:endParaRPr lang="zh-CN" altLang="en-US" sz="22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36396" y="2426609"/>
            <a:ext cx="3392926" cy="430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即</a:t>
            </a:r>
            <a:r>
              <a:rPr lang="zh-CN" altLang="en-US" sz="2200" b="1" dirty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en-US" altLang="zh-CN" sz="2200" b="1" i="1" dirty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200" b="1" dirty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向</a:t>
            </a:r>
            <a:r>
              <a:rPr lang="zh-CN" altLang="en-US" sz="2200" b="1" dirty="0">
                <a:solidFill>
                  <a:srgbClr val="FF006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上</a:t>
            </a:r>
            <a:r>
              <a:rPr lang="zh-CN" altLang="en-US" sz="2200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zh-CN" altLang="en-US" sz="2200" b="1" dirty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视重</a:t>
            </a:r>
            <a:r>
              <a:rPr lang="zh-CN" altLang="en-US" sz="2200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2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&gt;</a:t>
            </a:r>
            <a:r>
              <a:rPr lang="zh-CN" altLang="en-US" sz="2200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200" b="1" dirty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实重</a:t>
            </a:r>
            <a:endParaRPr lang="zh-CN" altLang="en-US" sz="2200" dirty="0"/>
          </a:p>
        </p:txBody>
      </p:sp>
      <p:sp>
        <p:nvSpPr>
          <p:cNvPr id="16" name="Text Box 228"/>
          <p:cNvSpPr txBox="1">
            <a:spLocks noChangeArrowheads="1"/>
          </p:cNvSpPr>
          <p:nvPr/>
        </p:nvSpPr>
        <p:spPr bwMode="auto">
          <a:xfrm>
            <a:off x="-32" y="3538839"/>
            <a:ext cx="4071966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2</a:t>
            </a:r>
            <a:r>
              <a:rPr lang="zh-CN" alt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、失重现象 </a:t>
            </a:r>
            <a:r>
              <a:rPr lang="en-US" altLang="zh-CN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(weightlessness)</a:t>
            </a:r>
            <a:endParaRPr lang="zh-CN" alt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1098834" y="4153576"/>
            <a:ext cx="6678000" cy="1132812"/>
          </a:xfrm>
          <a:prstGeom prst="rect">
            <a:avLst/>
          </a:prstGeom>
          <a:solidFill>
            <a:schemeClr val="bg1">
              <a:alpha val="46000"/>
            </a:schemeClr>
          </a:solidFill>
          <a:ln w="9525" cap="flat" cmpd="sng" algn="ctr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9" name="Text Box 228"/>
          <p:cNvSpPr txBox="1">
            <a:spLocks noChangeArrowheads="1"/>
          </p:cNvSpPr>
          <p:nvPr/>
        </p:nvSpPr>
        <p:spPr bwMode="auto">
          <a:xfrm>
            <a:off x="1098834" y="4143380"/>
            <a:ext cx="6677364" cy="46166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200" b="1" dirty="0">
                <a:latin typeface="Times New Roman" pitchFamily="18" charset="0"/>
                <a:cs typeface="Times New Roman" pitchFamily="18" charset="0"/>
              </a:rPr>
              <a:t>物体所受</a:t>
            </a:r>
            <a:r>
              <a:rPr lang="zh-CN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拉力</a:t>
            </a:r>
            <a:r>
              <a:rPr lang="zh-CN" altLang="en-US" sz="2200" b="1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200" b="1" i="1" dirty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支持力</a:t>
            </a:r>
            <a:r>
              <a:rPr lang="zh-CN" altLang="en-US" sz="2200" b="1" dirty="0">
                <a:latin typeface="Times New Roman" pitchFamily="18" charset="0"/>
                <a:cs typeface="Times New Roman" pitchFamily="18" charset="0"/>
              </a:rPr>
              <a:t>）大小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200" b="1" dirty="0">
                <a:latin typeface="Times New Roman" pitchFamily="18" charset="0"/>
                <a:cs typeface="Times New Roman" pitchFamily="18" charset="0"/>
              </a:rPr>
              <a:t>物体</a:t>
            </a:r>
            <a:r>
              <a:rPr lang="zh-CN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重力</a:t>
            </a:r>
            <a:r>
              <a:rPr lang="zh-CN" altLang="en-US" sz="2200" b="1" dirty="0">
                <a:latin typeface="Times New Roman" pitchFamily="18" charset="0"/>
                <a:cs typeface="Times New Roman" pitchFamily="18" charset="0"/>
              </a:rPr>
              <a:t>大小</a:t>
            </a:r>
            <a:endParaRPr lang="zh-CN" altLang="en-US" sz="22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75538" y="4712625"/>
            <a:ext cx="3303248" cy="430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即</a:t>
            </a:r>
            <a:r>
              <a:rPr lang="zh-CN" altLang="en-US" sz="2200" b="1" dirty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en-US" altLang="zh-CN" sz="2200" b="1" i="1" dirty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200" b="1" dirty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向</a:t>
            </a:r>
            <a:r>
              <a:rPr lang="zh-CN" altLang="en-US" sz="2200" b="1" dirty="0">
                <a:solidFill>
                  <a:srgbClr val="FF006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下</a:t>
            </a:r>
            <a:r>
              <a:rPr lang="zh-CN" altLang="en-US" sz="2200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zh-CN" altLang="en-US" sz="2200" b="1" dirty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视重</a:t>
            </a:r>
            <a:r>
              <a:rPr lang="zh-CN" altLang="en-US" sz="2200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&lt;</a:t>
            </a:r>
            <a:r>
              <a:rPr lang="zh-CN" altLang="en-US" sz="2200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200" b="1" dirty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实重</a:t>
            </a:r>
            <a:endParaRPr lang="zh-CN" altLang="en-US" sz="2200" dirty="0"/>
          </a:p>
        </p:txBody>
      </p:sp>
      <p:grpSp>
        <p:nvGrpSpPr>
          <p:cNvPr id="26" name="组合 25"/>
          <p:cNvGrpSpPr/>
          <p:nvPr/>
        </p:nvGrpSpPr>
        <p:grpSpPr>
          <a:xfrm>
            <a:off x="5429256" y="3071810"/>
            <a:ext cx="2214761" cy="972451"/>
            <a:chOff x="6286329" y="1442396"/>
            <a:chExt cx="2214761" cy="972451"/>
          </a:xfrm>
        </p:grpSpPr>
        <p:grpSp>
          <p:nvGrpSpPr>
            <p:cNvPr id="21" name="Group 313"/>
            <p:cNvGrpSpPr>
              <a:grpSpLocks/>
            </p:cNvGrpSpPr>
            <p:nvPr/>
          </p:nvGrpSpPr>
          <p:grpSpPr bwMode="auto">
            <a:xfrm>
              <a:off x="6286329" y="1442396"/>
              <a:ext cx="2210586" cy="972451"/>
              <a:chOff x="2836" y="1725"/>
              <a:chExt cx="1613" cy="719"/>
            </a:xfrm>
          </p:grpSpPr>
          <p:sp>
            <p:nvSpPr>
              <p:cNvPr id="22" name="AutoShape 314"/>
              <p:cNvSpPr>
                <a:spLocks noChangeArrowheads="1"/>
              </p:cNvSpPr>
              <p:nvPr/>
            </p:nvSpPr>
            <p:spPr bwMode="auto">
              <a:xfrm>
                <a:off x="2873" y="1725"/>
                <a:ext cx="1576" cy="719"/>
              </a:xfrm>
              <a:prstGeom prst="cloudCallout">
                <a:avLst>
                  <a:gd name="adj1" fmla="val -107886"/>
                  <a:gd name="adj2" fmla="val 28799"/>
                </a:avLst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90000" tIns="46800" rIns="90000" bIns="46800"/>
              <a:lstStyle/>
              <a:p>
                <a:pPr algn="ctr">
                  <a:defRPr/>
                </a:pPr>
                <a:endParaRPr lang="zh-CN" altLang="en-US" sz="22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 Box 315"/>
              <p:cNvSpPr txBox="1">
                <a:spLocks noChangeArrowheads="1"/>
              </p:cNvSpPr>
              <p:nvPr/>
            </p:nvSpPr>
            <p:spPr bwMode="auto">
              <a:xfrm>
                <a:off x="2836" y="1776"/>
                <a:ext cx="1199" cy="31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22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  </a:t>
                </a:r>
                <a:r>
                  <a:rPr lang="zh-CN" altLang="en-US" sz="2200" b="1" dirty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 当</a:t>
                </a:r>
                <a:r>
                  <a:rPr lang="en-US" altLang="zh-CN" sz="2200" b="1" i="1" dirty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a</a:t>
                </a:r>
                <a:r>
                  <a:rPr lang="en-US" altLang="zh-CN" sz="2200" b="1" dirty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 = </a:t>
                </a:r>
                <a:r>
                  <a:rPr lang="en-US" altLang="zh-CN" sz="2200" b="1" i="1" dirty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g</a:t>
                </a:r>
                <a:r>
                  <a:rPr lang="en-US" altLang="zh-CN" sz="2200" b="1" dirty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，</a:t>
                </a:r>
              </a:p>
            </p:txBody>
          </p:sp>
        </p:grpSp>
        <p:sp>
          <p:nvSpPr>
            <p:cNvPr id="24" name="Text Box 315"/>
            <p:cNvSpPr txBox="1">
              <a:spLocks noChangeArrowheads="1"/>
            </p:cNvSpPr>
            <p:nvPr/>
          </p:nvSpPr>
          <p:spPr bwMode="auto">
            <a:xfrm>
              <a:off x="7572396" y="1512237"/>
              <a:ext cx="928694" cy="43088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2200" b="1" i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F </a:t>
              </a:r>
              <a:r>
                <a:rPr lang="en-US" altLang="zh-CN" sz="22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= 0</a:t>
              </a:r>
            </a:p>
          </p:txBody>
        </p:sp>
        <p:sp>
          <p:nvSpPr>
            <p:cNvPr id="25" name="Text Box 315"/>
            <p:cNvSpPr txBox="1">
              <a:spLocks noChangeArrowheads="1"/>
            </p:cNvSpPr>
            <p:nvPr/>
          </p:nvSpPr>
          <p:spPr bwMode="auto">
            <a:xfrm>
              <a:off x="6560201" y="1857364"/>
              <a:ext cx="1928826" cy="43088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200" b="1" dirty="0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  <a:cs typeface="Times New Roman" pitchFamily="18" charset="0"/>
                </a:rPr>
                <a:t>“完全失重”</a:t>
              </a:r>
              <a:endParaRPr lang="en-US" altLang="zh-CN" sz="22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500066" y="5643578"/>
            <a:ext cx="81439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总结：</a:t>
            </a:r>
            <a:endParaRPr lang="en-US" altLang="zh-CN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超</a:t>
            </a:r>
            <a:r>
              <a:rPr lang="en-US" altLang="zh-CN" sz="2400" b="1" dirty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/</a:t>
            </a:r>
            <a:r>
              <a:rPr lang="zh-CN" altLang="en-US" sz="2400" b="1" dirty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失重仅与</a:t>
            </a:r>
            <a:r>
              <a:rPr lang="en-US" altLang="zh-CN" sz="2400" b="1" i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方向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有关，与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方向</a:t>
            </a:r>
            <a:r>
              <a:rPr lang="zh-CN" altLang="en-US" sz="2400" b="1" dirty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无关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607</Words>
  <Application>Microsoft Office PowerPoint</Application>
  <PresentationFormat>全屏显示(4:3)</PresentationFormat>
  <Paragraphs>101</Paragraphs>
  <Slides>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黑体</vt:lpstr>
      <vt:lpstr>华文琥珀</vt:lpstr>
      <vt:lpstr>华文新魏</vt:lpstr>
      <vt:lpstr>楷体</vt:lpstr>
      <vt:lpstr>宋体</vt:lpstr>
      <vt:lpstr>Arial</vt:lpstr>
      <vt:lpstr>Calibri</vt:lpstr>
      <vt:lpstr>Times New Roman</vt:lpstr>
      <vt:lpstr>Wingdings</vt:lpstr>
      <vt:lpstr>Office 主题</vt:lpstr>
      <vt:lpstr>§4 牛顿运动定律 (Newton’s Laws of Motion)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IBM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第四章  牛顿运动定律</dc:title>
  <dc:creator>ADMINIBM</dc:creator>
  <cp:lastModifiedBy>admin</cp:lastModifiedBy>
  <cp:revision>121</cp:revision>
  <dcterms:created xsi:type="dcterms:W3CDTF">2013-12-15T00:46:30Z</dcterms:created>
  <dcterms:modified xsi:type="dcterms:W3CDTF">2018-12-24T06:07:26Z</dcterms:modified>
</cp:coreProperties>
</file>