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3" r:id="rId2"/>
    <p:sldId id="286" r:id="rId3"/>
    <p:sldId id="284" r:id="rId4"/>
    <p:sldId id="266" r:id="rId5"/>
    <p:sldId id="268" r:id="rId6"/>
    <p:sldId id="272" r:id="rId7"/>
    <p:sldId id="279" r:id="rId8"/>
    <p:sldId id="285" r:id="rId9"/>
    <p:sldId id="274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107"/>
    <a:srgbClr val="FF00FF"/>
    <a:srgbClr val="0033CC"/>
    <a:srgbClr val="B907A4"/>
    <a:srgbClr val="D438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2838BEF-8BB2-4498-84A7-C5851F593DF1}" styleName="中度样式 4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447" autoAdjust="0"/>
  </p:normalViewPr>
  <p:slideViewPr>
    <p:cSldViewPr>
      <p:cViewPr varScale="1">
        <p:scale>
          <a:sx n="70" d="100"/>
          <a:sy n="70" d="100"/>
        </p:scale>
        <p:origin x="1810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DFB721-F7F4-414A-92C6-C192777EE656}" type="datetimeFigureOut">
              <a:rPr lang="zh-CN" altLang="en-US" smtClean="0"/>
              <a:pPr/>
              <a:t>2018/12/21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ED66F-CB03-4A2F-850D-086CAFEA14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725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96D7E-544A-4A45-BCCA-F5D221A509C3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3ED66F-CB03-4A2F-850D-086CAFEA141A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9589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ED66F-CB03-4A2F-850D-086CAFEA141A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ED66F-CB03-4A2F-850D-086CAFEA141A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b="0" dirty="0"/>
          </a:p>
          <a:p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ED66F-CB03-4A2F-850D-086CAFEA141A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ED66F-CB03-4A2F-850D-086CAFEA141A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351C-EDB9-406F-AAF6-787201E30FC6}" type="datetimeFigureOut">
              <a:rPr lang="zh-CN" altLang="en-US" smtClean="0"/>
              <a:pPr/>
              <a:t>2018/12/21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6E30-5C6A-4DFE-923D-4BD2662A7A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351C-EDB9-406F-AAF6-787201E30FC6}" type="datetimeFigureOut">
              <a:rPr lang="zh-CN" altLang="en-US" smtClean="0"/>
              <a:pPr/>
              <a:t>2018/12/21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6E30-5C6A-4DFE-923D-4BD2662A7A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351C-EDB9-406F-AAF6-787201E30FC6}" type="datetimeFigureOut">
              <a:rPr lang="zh-CN" altLang="en-US" smtClean="0"/>
              <a:pPr/>
              <a:t>2018/12/21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6E30-5C6A-4DFE-923D-4BD2662A7A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标题和文本在内容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6AE8660-7DC1-4A3A-85F9-6B708670B1F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351C-EDB9-406F-AAF6-787201E30FC6}" type="datetimeFigureOut">
              <a:rPr lang="zh-CN" altLang="en-US" smtClean="0"/>
              <a:pPr/>
              <a:t>2018/12/21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6E30-5C6A-4DFE-923D-4BD2662A7A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351C-EDB9-406F-AAF6-787201E30FC6}" type="datetimeFigureOut">
              <a:rPr lang="zh-CN" altLang="en-US" smtClean="0"/>
              <a:pPr/>
              <a:t>2018/12/21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6E30-5C6A-4DFE-923D-4BD2662A7A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351C-EDB9-406F-AAF6-787201E30FC6}" type="datetimeFigureOut">
              <a:rPr lang="zh-CN" altLang="en-US" smtClean="0"/>
              <a:pPr/>
              <a:t>2018/12/21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6E30-5C6A-4DFE-923D-4BD2662A7A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351C-EDB9-406F-AAF6-787201E30FC6}" type="datetimeFigureOut">
              <a:rPr lang="zh-CN" altLang="en-US" smtClean="0"/>
              <a:pPr/>
              <a:t>2018/12/21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6E30-5C6A-4DFE-923D-4BD2662A7A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351C-EDB9-406F-AAF6-787201E30FC6}" type="datetimeFigureOut">
              <a:rPr lang="zh-CN" altLang="en-US" smtClean="0"/>
              <a:pPr/>
              <a:t>2018/12/21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6E30-5C6A-4DFE-923D-4BD2662A7A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351C-EDB9-406F-AAF6-787201E30FC6}" type="datetimeFigureOut">
              <a:rPr lang="zh-CN" altLang="en-US" smtClean="0"/>
              <a:pPr/>
              <a:t>2018/12/21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6E30-5C6A-4DFE-923D-4BD2662A7A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351C-EDB9-406F-AAF6-787201E30FC6}" type="datetimeFigureOut">
              <a:rPr lang="zh-CN" altLang="en-US" smtClean="0"/>
              <a:pPr/>
              <a:t>2018/12/21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6E30-5C6A-4DFE-923D-4BD2662A7A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351C-EDB9-406F-AAF6-787201E30FC6}" type="datetimeFigureOut">
              <a:rPr lang="zh-CN" altLang="en-US" smtClean="0"/>
              <a:pPr/>
              <a:t>2018/12/21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6E30-5C6A-4DFE-923D-4BD2662A7A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3351C-EDB9-406F-AAF6-787201E30FC6}" type="datetimeFigureOut">
              <a:rPr lang="zh-CN" altLang="en-US" smtClean="0"/>
              <a:pPr/>
              <a:t>2018/12/21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06E30-5C6A-4DFE-923D-4BD2662A7A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12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9.wmf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9.wmf"/><Relationship Id="rId4" Type="http://schemas.openxmlformats.org/officeDocument/2006/relationships/image" Target="../media/image20.png"/><Relationship Id="rId9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55000" b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857232"/>
            <a:ext cx="8229600" cy="1785950"/>
          </a:xfrm>
          <a:solidFill>
            <a:schemeClr val="bg1">
              <a:alpha val="73000"/>
            </a:schemeClr>
          </a:solidFill>
        </p:spPr>
        <p:txBody>
          <a:bodyPr>
            <a:noAutofit/>
          </a:bodyPr>
          <a:lstStyle/>
          <a:p>
            <a:r>
              <a:rPr lang="en-US" altLang="zh-CN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</a:t>
            </a:r>
            <a:r>
              <a:rPr lang="en-US" altLang="zh-CN" sz="5400" b="1" dirty="0"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4 </a:t>
            </a:r>
            <a:r>
              <a:rPr lang="zh-CN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牛顿运动定律 </a:t>
            </a:r>
            <a:r>
              <a:rPr lang="en-US" altLang="zh-CN" sz="5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(Newton</a:t>
            </a:r>
            <a:r>
              <a:rPr lang="en-US" altLang="zh-CN" sz="5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新魏" pitchFamily="2" charset="-122"/>
                <a:cs typeface="Times New Roman" panose="02020603050405020304" pitchFamily="18" charset="0"/>
              </a:rPr>
              <a:t>’</a:t>
            </a:r>
            <a:r>
              <a:rPr lang="en-US" altLang="zh-CN" sz="5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s </a:t>
            </a:r>
            <a:r>
              <a:rPr lang="en-US" altLang="zh-CN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Laws of Motion)</a:t>
            </a:r>
            <a:endParaRPr lang="zh-CN" alt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新魏" pitchFamily="2" charset="-122"/>
              <a:ea typeface="华文新魏" pitchFamily="2" charset="-122"/>
              <a:cs typeface="Times New Roman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6496" y="3286124"/>
            <a:ext cx="8229232" cy="1727052"/>
          </a:xfrm>
          <a:solidFill>
            <a:schemeClr val="bg1">
              <a:alpha val="73000"/>
            </a:schemeClr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en-US" altLang="zh-CN" sz="4800" b="1" dirty="0">
                <a:solidFill>
                  <a:srgbClr val="FF00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4.2</a:t>
            </a:r>
            <a:r>
              <a:rPr lang="zh-CN" altLang="en-US" sz="4800" b="1" dirty="0">
                <a:solidFill>
                  <a:srgbClr val="FF00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4800" b="1" dirty="0">
                <a:solidFill>
                  <a:srgbClr val="FF00FF"/>
                </a:solidFill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牛顿第二定律</a:t>
            </a:r>
            <a:endParaRPr lang="en-US" altLang="zh-CN" sz="4800" b="1" dirty="0">
              <a:solidFill>
                <a:srgbClr val="FF00FF"/>
              </a:solidFill>
              <a:latin typeface="华文新魏" pitchFamily="2" charset="-122"/>
              <a:ea typeface="华文新魏" pitchFamily="2" charset="-122"/>
              <a:cs typeface="Times New Roman" pitchFamily="18" charset="0"/>
            </a:endParaRPr>
          </a:p>
          <a:p>
            <a:pPr algn="ctr">
              <a:buNone/>
            </a:pPr>
            <a:r>
              <a:rPr lang="en-US" altLang="zh-CN" sz="4800" b="1" dirty="0">
                <a:solidFill>
                  <a:srgbClr val="FF00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(Newton’s second law)</a:t>
            </a:r>
            <a:endParaRPr lang="zh-CN" altLang="en-US" sz="4800" b="1" dirty="0">
              <a:solidFill>
                <a:srgbClr val="FF00FF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3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76197" y="260648"/>
            <a:ext cx="7928976" cy="1020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Tx/>
              <a:buNone/>
              <a:defRPr/>
            </a:pPr>
            <a:r>
              <a:rPr lang="zh-CN" altLang="en-US" sz="4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华文琥珀" pitchFamily="2" charset="-122"/>
                <a:ea typeface="华文琥珀" pitchFamily="2" charset="-122"/>
                <a:cs typeface="Times New Roman" pitchFamily="18" charset="0"/>
              </a:rPr>
              <a:t>实验结论</a:t>
            </a:r>
          </a:p>
        </p:txBody>
      </p:sp>
      <p:pic>
        <p:nvPicPr>
          <p:cNvPr id="13" name="图片 12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65857"/>
            <a:ext cx="9144000" cy="5072063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123728" y="1628800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i="1" dirty="0">
                <a:latin typeface="Times New Roman" pitchFamily="18" charset="0"/>
                <a:cs typeface="Times New Roman" pitchFamily="18" charset="0"/>
              </a:rPr>
              <a:t>a</a:t>
            </a:r>
            <a:endParaRPr lang="zh-CN" alt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532440" y="4941168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i="1" dirty="0">
                <a:latin typeface="Times New Roman" pitchFamily="18" charset="0"/>
                <a:cs typeface="Times New Roman" pitchFamily="18" charset="0"/>
              </a:rPr>
              <a:t>F</a:t>
            </a:r>
            <a:endParaRPr lang="zh-CN" alt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图片 16" descr="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093241"/>
            <a:ext cx="9144000" cy="5072063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123728" y="1681644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i="1" dirty="0">
                <a:latin typeface="Times New Roman" pitchFamily="18" charset="0"/>
                <a:cs typeface="Times New Roman" pitchFamily="18" charset="0"/>
              </a:rPr>
              <a:t>a</a:t>
            </a:r>
            <a:endParaRPr lang="zh-CN" alt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244408" y="4994012"/>
            <a:ext cx="899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1/</a:t>
            </a:r>
            <a:r>
              <a:rPr lang="en-US" altLang="zh-CN" sz="2800" b="1" i="1" dirty="0">
                <a:latin typeface="Times New Roman" pitchFamily="18" charset="0"/>
                <a:cs typeface="Times New Roman" pitchFamily="18" charset="0"/>
              </a:rPr>
              <a:t>M</a:t>
            </a:r>
            <a:endParaRPr lang="zh-CN" alt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16" grpId="0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76197" y="2902024"/>
            <a:ext cx="7928976" cy="1020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Tx/>
              <a:buNone/>
              <a:defRPr/>
            </a:pPr>
            <a:r>
              <a:rPr lang="zh-CN" altLang="en-US" sz="4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华文琥珀" pitchFamily="2" charset="-122"/>
                <a:ea typeface="华文琥珀" pitchFamily="2" charset="-122"/>
                <a:cs typeface="Times New Roman" pitchFamily="18" charset="0"/>
              </a:rPr>
              <a:t>结论推断</a:t>
            </a:r>
          </a:p>
        </p:txBody>
      </p:sp>
      <p:grpSp>
        <p:nvGrpSpPr>
          <p:cNvPr id="9" name="组合 8"/>
          <p:cNvGrpSpPr/>
          <p:nvPr/>
        </p:nvGrpSpPr>
        <p:grpSpPr>
          <a:xfrm>
            <a:off x="661348" y="4054152"/>
            <a:ext cx="7812000" cy="523220"/>
            <a:chOff x="1154930" y="1700808"/>
            <a:chExt cx="7812000" cy="523220"/>
          </a:xfrm>
        </p:grpSpPr>
        <p:sp>
          <p:nvSpPr>
            <p:cNvPr id="6" name="矩形 5"/>
            <p:cNvSpPr/>
            <p:nvPr/>
          </p:nvSpPr>
          <p:spPr>
            <a:xfrm>
              <a:off x="1154930" y="1700808"/>
              <a:ext cx="7812000" cy="523220"/>
            </a:xfrm>
            <a:prstGeom prst="rect">
              <a:avLst/>
            </a:prstGeom>
            <a:solidFill>
              <a:srgbClr val="CCFFFF"/>
            </a:solidFill>
            <a:ln w="12700"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r>
                <a:rPr lang="en-US" altLang="zh-CN" sz="2800" b="1" dirty="0">
                  <a:solidFill>
                    <a:schemeClr val="tx1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Relationship between Acceleration &amp; Force:   </a:t>
              </a:r>
              <a:endParaRPr lang="zh-CN" altLang="en-US" sz="2800" b="1" dirty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graphicFrame>
          <p:nvGraphicFramePr>
            <p:cNvPr id="47106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52967700"/>
                </p:ext>
              </p:extLst>
            </p:nvPr>
          </p:nvGraphicFramePr>
          <p:xfrm>
            <a:off x="7985252" y="1788582"/>
            <a:ext cx="936104" cy="4095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118" name="公式" r:id="rId4" imgW="418918" imgH="165028" progId="Equation.3">
                    <p:embed/>
                  </p:oleObj>
                </mc:Choice>
                <mc:Fallback>
                  <p:oleObj name="公式" r:id="rId4" imgW="418918" imgH="165028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85252" y="1788582"/>
                          <a:ext cx="936104" cy="40954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>
                                  <a:alpha val="64999"/>
                                </a:schemeClr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" name="组合 10"/>
          <p:cNvGrpSpPr/>
          <p:nvPr/>
        </p:nvGrpSpPr>
        <p:grpSpPr>
          <a:xfrm>
            <a:off x="589788" y="4980657"/>
            <a:ext cx="7992888" cy="536575"/>
            <a:chOff x="1144492" y="2627313"/>
            <a:chExt cx="7992888" cy="536575"/>
          </a:xfrm>
        </p:grpSpPr>
        <p:sp>
          <p:nvSpPr>
            <p:cNvPr id="7" name="矩形 6"/>
            <p:cNvSpPr/>
            <p:nvPr/>
          </p:nvSpPr>
          <p:spPr>
            <a:xfrm>
              <a:off x="1144492" y="2636912"/>
              <a:ext cx="7992000" cy="523220"/>
            </a:xfrm>
            <a:prstGeom prst="rect">
              <a:avLst/>
            </a:prstGeom>
            <a:solidFill>
              <a:srgbClr val="CCFF99"/>
            </a:solidFill>
            <a:ln w="12700"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r>
                <a:rPr lang="en-US" altLang="zh-CN" sz="2800" b="1" dirty="0">
                  <a:solidFill>
                    <a:schemeClr val="tx1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Relationship between Acceleration &amp; Mass:</a:t>
              </a:r>
              <a:endParaRPr lang="zh-CN" altLang="en-US" sz="2800" b="1" dirty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graphicFrame>
          <p:nvGraphicFramePr>
            <p:cNvPr id="10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13177261"/>
                </p:ext>
              </p:extLst>
            </p:nvPr>
          </p:nvGraphicFramePr>
          <p:xfrm>
            <a:off x="7888017" y="2627313"/>
            <a:ext cx="1249363" cy="536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119" name="公式" r:id="rId6" imgW="558720" imgH="215640" progId="Equation.3">
                    <p:embed/>
                  </p:oleObj>
                </mc:Choice>
                <mc:Fallback>
                  <p:oleObj name="公式" r:id="rId6" imgW="558720" imgH="21564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88017" y="2627313"/>
                          <a:ext cx="1249363" cy="5365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>
                                  <a:alpha val="64999"/>
                                </a:schemeClr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8" cstate="print">
            <a:lum bright="-20000" contrast="40000"/>
          </a:blip>
          <a:stretch>
            <a:fillRect/>
          </a:stretch>
        </p:blipFill>
        <p:spPr>
          <a:xfrm>
            <a:off x="0" y="562962"/>
            <a:ext cx="8816136" cy="243399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/>
          <p:cNvSpPr/>
          <p:nvPr/>
        </p:nvSpPr>
        <p:spPr bwMode="auto">
          <a:xfrm>
            <a:off x="323528" y="4653136"/>
            <a:ext cx="8496944" cy="1440160"/>
          </a:xfrm>
          <a:prstGeom prst="rect">
            <a:avLst/>
          </a:prstGeom>
          <a:solidFill>
            <a:schemeClr val="bg1">
              <a:alpha val="46000"/>
            </a:schemeClr>
          </a:solidFill>
          <a:ln w="9525" cap="flat" cmpd="sng" algn="ctr">
            <a:solidFill>
              <a:srgbClr val="3399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3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365868" y="4715128"/>
            <a:ext cx="1434298" cy="553998"/>
          </a:xfrm>
          <a:prstGeom prst="rect">
            <a:avLst/>
          </a:prstGeom>
          <a:noFill/>
          <a:ln w="19050">
            <a:noFill/>
            <a:prstDash val="lg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1" lang="zh-CN" altLang="en-US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说明：</a:t>
            </a:r>
            <a:endParaRPr kumimoji="1" lang="zh-CN" altLang="en-US" sz="3000" b="1" dirty="0">
              <a:solidFill>
                <a:schemeClr val="tx2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4" name="圆角矩形标注 13"/>
          <p:cNvSpPr/>
          <p:nvPr/>
        </p:nvSpPr>
        <p:spPr>
          <a:xfrm>
            <a:off x="6253820" y="3750686"/>
            <a:ext cx="2505530" cy="571504"/>
          </a:xfrm>
          <a:prstGeom prst="wedgeRoundRectCallout">
            <a:avLst>
              <a:gd name="adj1" fmla="val 2076"/>
              <a:gd name="adj2" fmla="val -33889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en-US" altLang="zh-CN" sz="2400" b="1" dirty="0">
              <a:solidFill>
                <a:schemeClr val="tx1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030" name="Rectangle 27"/>
          <p:cNvSpPr>
            <a:spLocks noChangeArrowheads="1"/>
          </p:cNvSpPr>
          <p:nvPr/>
        </p:nvSpPr>
        <p:spPr bwMode="auto">
          <a:xfrm>
            <a:off x="364740" y="1191290"/>
            <a:ext cx="8671756" cy="1152367"/>
          </a:xfrm>
          <a:prstGeom prst="rect">
            <a:avLst/>
          </a:prstGeom>
          <a:noFill/>
          <a:ln w="9525" algn="ctr">
            <a:noFill/>
            <a:miter lim="800000"/>
            <a:headEnd/>
            <a:tailEnd type="none" w="med" len="lg"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kumimoji="1" lang="en-US" altLang="zh-CN" sz="2800" b="1" i="1" dirty="0">
                <a:solidFill>
                  <a:srgbClr val="0033CC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a</a:t>
            </a:r>
            <a:r>
              <a:rPr kumimoji="1" lang="zh-CN" altLang="en-US" sz="2800" b="1" dirty="0">
                <a:solidFill>
                  <a:srgbClr val="0033CC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大小</a:t>
            </a:r>
            <a:r>
              <a:rPr kumimoji="1" lang="zh-CN" altLang="en-US" sz="2800" b="1" dirty="0">
                <a:latin typeface="Times New Roman" pitchFamily="18" charset="0"/>
                <a:cs typeface="Times New Roman" pitchFamily="18" charset="0"/>
              </a:rPr>
              <a:t>跟</a:t>
            </a:r>
            <a:r>
              <a:rPr kumimoji="1" lang="zh-CN" altLang="en-US" sz="2800" b="1" dirty="0">
                <a:solidFill>
                  <a:srgbClr val="0033CC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力</a:t>
            </a:r>
            <a:r>
              <a:rPr kumimoji="1" lang="en-US" altLang="zh-CN" sz="2800" b="1" i="1" dirty="0">
                <a:solidFill>
                  <a:srgbClr val="0033CC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F</a:t>
            </a:r>
            <a:r>
              <a:rPr kumimoji="1" lang="zh-CN" altLang="en-US" sz="28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成</a:t>
            </a:r>
            <a:r>
              <a:rPr kumimoji="1" lang="zh-CN" altLang="en-US" sz="2800" b="1" dirty="0">
                <a:solidFill>
                  <a:srgbClr val="0033CC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正比</a:t>
            </a:r>
            <a:r>
              <a:rPr kumimoji="1" lang="zh-CN" altLang="en-US" sz="2800" b="1" dirty="0">
                <a:latin typeface="Times New Roman" pitchFamily="18" charset="0"/>
                <a:cs typeface="Times New Roman" pitchFamily="18" charset="0"/>
              </a:rPr>
              <a:t>，跟物体</a:t>
            </a:r>
            <a:r>
              <a:rPr kumimoji="1" lang="zh-CN" altLang="en-US" sz="2800" b="1" dirty="0">
                <a:solidFill>
                  <a:srgbClr val="0033CC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质量</a:t>
            </a:r>
            <a:r>
              <a:rPr kumimoji="1" lang="en-US" altLang="zh-CN" sz="2800" b="1" i="1" dirty="0">
                <a:solidFill>
                  <a:srgbClr val="0033CC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m</a:t>
            </a:r>
            <a:r>
              <a:rPr kumimoji="1" lang="zh-CN" altLang="en-US" sz="2800" b="1" dirty="0">
                <a:latin typeface="Times New Roman" pitchFamily="18" charset="0"/>
                <a:cs typeface="Times New Roman" pitchFamily="18" charset="0"/>
              </a:rPr>
              <a:t>成</a:t>
            </a:r>
            <a:r>
              <a:rPr kumimoji="1" lang="zh-CN" altLang="en-US" sz="2800" b="1" dirty="0">
                <a:solidFill>
                  <a:srgbClr val="0033CC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反比</a:t>
            </a:r>
            <a:r>
              <a:rPr kumimoji="1" lang="zh-CN" altLang="en-US" sz="28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，</a:t>
            </a:r>
            <a:endParaRPr kumimoji="1" lang="en-US" altLang="zh-CN" sz="2800" b="1" dirty="0"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 eaLnBrk="0" hangingPunct="0">
              <a:lnSpc>
                <a:spcPct val="130000"/>
              </a:lnSpc>
            </a:pPr>
            <a:r>
              <a:rPr kumimoji="1" lang="en-US" altLang="zh-CN" sz="2800" b="1" i="1" dirty="0">
                <a:solidFill>
                  <a:srgbClr val="B907A4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a</a:t>
            </a:r>
            <a:r>
              <a:rPr kumimoji="1" lang="zh-CN" altLang="en-US" sz="2800" b="1" dirty="0">
                <a:solidFill>
                  <a:srgbClr val="B907A4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方向</a:t>
            </a:r>
            <a:r>
              <a:rPr kumimoji="1" lang="zh-CN" altLang="en-US" sz="2800" b="1" dirty="0">
                <a:latin typeface="Times New Roman" pitchFamily="18" charset="0"/>
                <a:cs typeface="Times New Roman" pitchFamily="18" charset="0"/>
              </a:rPr>
              <a:t>跟</a:t>
            </a:r>
            <a:r>
              <a:rPr kumimoji="1" lang="zh-CN" altLang="en-US" sz="2800" b="1" dirty="0">
                <a:solidFill>
                  <a:srgbClr val="B907A4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力</a:t>
            </a:r>
            <a:r>
              <a:rPr kumimoji="1" lang="en-US" altLang="zh-CN" sz="2800" b="1" i="1" dirty="0">
                <a:solidFill>
                  <a:srgbClr val="B907A4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F</a:t>
            </a:r>
            <a:r>
              <a:rPr kumimoji="1" lang="zh-CN" altLang="en-US" sz="2800" b="1" dirty="0">
                <a:solidFill>
                  <a:srgbClr val="B907A4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方向相同</a:t>
            </a:r>
            <a:r>
              <a:rPr kumimoji="1" lang="zh-CN" altLang="en-US" sz="28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。</a:t>
            </a:r>
          </a:p>
        </p:txBody>
      </p:sp>
      <p:graphicFrame>
        <p:nvGraphicFramePr>
          <p:cNvPr id="8222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76904"/>
              </p:ext>
            </p:extLst>
          </p:nvPr>
        </p:nvGraphicFramePr>
        <p:xfrm>
          <a:off x="1043608" y="2658566"/>
          <a:ext cx="1121727" cy="892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" name="公式" r:id="rId4" imgW="444307" imgH="393529" progId="Equation.3">
                  <p:embed/>
                </p:oleObj>
              </mc:Choice>
              <mc:Fallback>
                <p:oleObj name="公式" r:id="rId4" imgW="444307" imgH="393529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658566"/>
                        <a:ext cx="1121727" cy="8920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3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911665"/>
              </p:ext>
            </p:extLst>
          </p:nvPr>
        </p:nvGraphicFramePr>
        <p:xfrm>
          <a:off x="2836951" y="2919343"/>
          <a:ext cx="1176720" cy="4020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公式" r:id="rId6" imgW="520248" imgH="177646" progId="Equation.3">
                  <p:embed/>
                </p:oleObj>
              </mc:Choice>
              <mc:Fallback>
                <p:oleObj name="公式" r:id="rId6" imgW="520248" imgH="177646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6951" y="2919343"/>
                        <a:ext cx="1176720" cy="4020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4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4783590"/>
              </p:ext>
            </p:extLst>
          </p:nvPr>
        </p:nvGraphicFramePr>
        <p:xfrm>
          <a:off x="4685291" y="2912139"/>
          <a:ext cx="1327039" cy="4132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3" name="公式" r:id="rId8" imgW="571004" imgH="177646" progId="Equation.3">
                  <p:embed/>
                </p:oleObj>
              </mc:Choice>
              <mc:Fallback>
                <p:oleObj name="公式" r:id="rId8" imgW="571004" imgH="177646" progId="Equation.3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5291" y="2912139"/>
                        <a:ext cx="1327039" cy="4132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6"/>
          <p:cNvSpPr txBox="1">
            <a:spLocks noChangeArrowheads="1"/>
          </p:cNvSpPr>
          <p:nvPr/>
        </p:nvSpPr>
        <p:spPr>
          <a:xfrm>
            <a:off x="204222" y="314768"/>
            <a:ext cx="8112194" cy="72902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1</a:t>
            </a:r>
            <a:r>
              <a:rPr lang="zh-CN" alt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、牛顿第二定律 </a:t>
            </a:r>
            <a:r>
              <a:rPr lang="en-US" altLang="zh-CN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(Newton’s second law)</a:t>
            </a:r>
            <a:endParaRPr lang="zh-CN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graphicFrame>
        <p:nvGraphicFramePr>
          <p:cNvPr id="2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067338"/>
              </p:ext>
            </p:extLst>
          </p:nvPr>
        </p:nvGraphicFramePr>
        <p:xfrm>
          <a:off x="6629507" y="2918734"/>
          <a:ext cx="1162895" cy="3864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" name="公式" r:id="rId10" imgW="507960" imgH="177480" progId="Equation.3">
                  <p:embed/>
                </p:oleObj>
              </mc:Choice>
              <mc:Fallback>
                <p:oleObj name="公式" r:id="rId10" imgW="507960" imgH="177480" progId="Equation.3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507" y="2918734"/>
                        <a:ext cx="1162895" cy="38643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619672" y="4747732"/>
            <a:ext cx="1971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 瞬时性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19672" y="5371322"/>
            <a:ext cx="1971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 矢量性</a:t>
            </a:r>
          </a:p>
        </p:txBody>
      </p:sp>
      <p:sp>
        <p:nvSpPr>
          <p:cNvPr id="19" name="燕尾形箭头 18"/>
          <p:cNvSpPr/>
          <p:nvPr/>
        </p:nvSpPr>
        <p:spPr>
          <a:xfrm>
            <a:off x="2337089" y="2954020"/>
            <a:ext cx="396000" cy="324000"/>
          </a:xfrm>
          <a:prstGeom prst="notchedRightArrow">
            <a:avLst/>
          </a:prstGeom>
          <a:solidFill>
            <a:srgbClr val="00B0F0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0" name="燕尾形箭头 19"/>
          <p:cNvSpPr/>
          <p:nvPr/>
        </p:nvSpPr>
        <p:spPr>
          <a:xfrm>
            <a:off x="4161559" y="2969786"/>
            <a:ext cx="396000" cy="324000"/>
          </a:xfrm>
          <a:prstGeom prst="notchedRightArrow">
            <a:avLst/>
          </a:prstGeom>
          <a:solidFill>
            <a:srgbClr val="00B0F0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1" name="燕尾形箭头 20"/>
          <p:cNvSpPr/>
          <p:nvPr/>
        </p:nvSpPr>
        <p:spPr>
          <a:xfrm>
            <a:off x="6121257" y="2969786"/>
            <a:ext cx="396000" cy="324000"/>
          </a:xfrm>
          <a:prstGeom prst="notchedRightArrow">
            <a:avLst/>
          </a:prstGeom>
          <a:solidFill>
            <a:srgbClr val="00B0F0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solidFill>
                <a:schemeClr val="tx1"/>
              </a:solidFill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6287045" y="1916920"/>
            <a:ext cx="1741339" cy="792000"/>
            <a:chOff x="6046315" y="2660018"/>
            <a:chExt cx="1741339" cy="792000"/>
          </a:xfrm>
        </p:grpSpPr>
        <p:sp>
          <p:nvSpPr>
            <p:cNvPr id="23" name="云形标注 22"/>
            <p:cNvSpPr/>
            <p:nvPr/>
          </p:nvSpPr>
          <p:spPr bwMode="auto">
            <a:xfrm>
              <a:off x="6118323" y="2660018"/>
              <a:ext cx="1620000" cy="792000"/>
            </a:xfrm>
            <a:prstGeom prst="cloudCallout">
              <a:avLst>
                <a:gd name="adj1" fmla="val -15626"/>
                <a:gd name="adj2" fmla="val 77355"/>
              </a:avLst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6046315" y="2784782"/>
              <a:ext cx="1741339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8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华文新魏" pitchFamily="2" charset="-122"/>
                  <a:ea typeface="华文新魏" pitchFamily="2" charset="-122"/>
                </a:rPr>
                <a:t>合外力</a:t>
              </a:r>
            </a:p>
          </p:txBody>
        </p:sp>
      </p:grpSp>
      <p:sp>
        <p:nvSpPr>
          <p:cNvPr id="25" name="燕尾形箭头 24"/>
          <p:cNvSpPr/>
          <p:nvPr/>
        </p:nvSpPr>
        <p:spPr>
          <a:xfrm rot="5400000">
            <a:off x="6991348" y="3392992"/>
            <a:ext cx="288000" cy="216000"/>
          </a:xfrm>
          <a:prstGeom prst="notchedRightArrow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zh-CN" altLang="en-US">
              <a:solidFill>
                <a:schemeClr val="tx1"/>
              </a:solidFill>
            </a:endParaRPr>
          </a:p>
        </p:txBody>
      </p:sp>
      <p:grpSp>
        <p:nvGrpSpPr>
          <p:cNvPr id="30" name="组合 29"/>
          <p:cNvGrpSpPr/>
          <p:nvPr/>
        </p:nvGrpSpPr>
        <p:grpSpPr>
          <a:xfrm>
            <a:off x="4829307" y="2139816"/>
            <a:ext cx="914400" cy="612648"/>
            <a:chOff x="8047657" y="1142360"/>
            <a:chExt cx="914400" cy="612648"/>
          </a:xfrm>
        </p:grpSpPr>
        <p:graphicFrame>
          <p:nvGraphicFramePr>
            <p:cNvPr id="31" name="Object 9"/>
            <p:cNvGraphicFramePr>
              <a:graphicFrameLocks noChangeAspect="1"/>
            </p:cNvGraphicFramePr>
            <p:nvPr/>
          </p:nvGraphicFramePr>
          <p:xfrm>
            <a:off x="8144375" y="1261667"/>
            <a:ext cx="720079" cy="3896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5" name="公式" r:id="rId12" imgW="330120" imgH="177480" progId="Equation.3">
                    <p:embed/>
                  </p:oleObj>
                </mc:Choice>
                <mc:Fallback>
                  <p:oleObj name="公式" r:id="rId12" imgW="330120" imgH="177480" progId="Equation.3">
                    <p:embed/>
                    <p:pic>
                      <p:nvPicPr>
                        <p:cNvPr id="0" name="Picture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44375" y="1261667"/>
                          <a:ext cx="720079" cy="38968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云形标注 31"/>
            <p:cNvSpPr/>
            <p:nvPr/>
          </p:nvSpPr>
          <p:spPr bwMode="auto">
            <a:xfrm>
              <a:off x="8047657" y="1142360"/>
              <a:ext cx="914400" cy="612648"/>
            </a:xfrm>
            <a:prstGeom prst="cloudCallout">
              <a:avLst>
                <a:gd name="adj1" fmla="val 16212"/>
                <a:gd name="adj2" fmla="val 79786"/>
              </a:avLst>
            </a:prstGeom>
            <a:noFill/>
            <a:ln w="127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endParaRPr>
            </a:p>
          </p:txBody>
        </p:sp>
      </p:grpSp>
      <p:sp>
        <p:nvSpPr>
          <p:cNvPr id="33" name="矩形 32"/>
          <p:cNvSpPr/>
          <p:nvPr/>
        </p:nvSpPr>
        <p:spPr>
          <a:xfrm>
            <a:off x="7257482" y="3789040"/>
            <a:ext cx="14077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400" b="1" dirty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 </a:t>
            </a:r>
            <a:r>
              <a:rPr kumimoji="1" lang="en-US" altLang="zh-CN" sz="2400" b="1" dirty="0" err="1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kg·m</a:t>
            </a:r>
            <a:r>
              <a:rPr kumimoji="1" lang="en-US" altLang="zh-CN" sz="2400" b="1" dirty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/s</a:t>
            </a:r>
            <a:r>
              <a:rPr kumimoji="1" lang="en-US" altLang="zh-CN" sz="2400" b="1" baseline="30000" dirty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endParaRPr kumimoji="1" lang="en-US" altLang="zh-CN" sz="2400" b="1" dirty="0">
              <a:solidFill>
                <a:srgbClr val="C00000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6360984" y="3782218"/>
            <a:ext cx="10246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400" b="1" dirty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 N </a:t>
            </a:r>
            <a:r>
              <a:rPr kumimoji="1" lang="zh-CN" altLang="en-US" sz="2400" b="1" dirty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＝</a:t>
            </a:r>
            <a:endParaRPr kumimoji="1" lang="en-US" altLang="zh-CN" sz="2400" b="1" dirty="0">
              <a:solidFill>
                <a:srgbClr val="C00000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35" name="矩形 34"/>
          <p:cNvSpPr>
            <a:spLocks noChangeArrowheads="1"/>
          </p:cNvSpPr>
          <p:nvPr/>
        </p:nvSpPr>
        <p:spPr bwMode="auto">
          <a:xfrm>
            <a:off x="7971085" y="-243408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8" grpId="0"/>
      <p:bldP spid="14" grpId="0" animBg="1"/>
      <p:bldP spid="11" grpId="0" animBg="1"/>
      <p:bldP spid="16" grpId="0"/>
      <p:bldP spid="19" grpId="0" animBg="1"/>
      <p:bldP spid="20" grpId="0" animBg="1"/>
      <p:bldP spid="21" grpId="0" animBg="1"/>
      <p:bldP spid="25" grpId="0" animBg="1"/>
      <p:bldP spid="33" grpId="0"/>
      <p:bldP spid="34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Rectangle 7"/>
          <p:cNvSpPr>
            <a:spLocks noChangeArrowheads="1"/>
          </p:cNvSpPr>
          <p:nvPr/>
        </p:nvSpPr>
        <p:spPr bwMode="auto">
          <a:xfrm>
            <a:off x="404479" y="327776"/>
            <a:ext cx="8352929" cy="2752070"/>
          </a:xfrm>
          <a:prstGeom prst="rect">
            <a:avLst/>
          </a:prstGeom>
          <a:noFill/>
          <a:ln w="19050">
            <a:solidFill>
              <a:srgbClr val="00B0F0"/>
            </a:solidFill>
            <a:prstDash val="sysDash"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30000"/>
              </a:lnSpc>
            </a:pP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、下列说法正确的是（     ）</a:t>
            </a:r>
            <a:b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A. 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加速度与动力大小成正比；</a:t>
            </a:r>
            <a:b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B. 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只要有力作用在物体上，加速度就不为零；</a:t>
            </a:r>
            <a:b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C. 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合力为零，物体可能处于静止状态；</a:t>
            </a:r>
            <a:b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D. 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合外力方向就是运动方向。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396464" y="3182440"/>
            <a:ext cx="8352000" cy="3157275"/>
          </a:xfrm>
          <a:prstGeom prst="rect">
            <a:avLst/>
          </a:prstGeom>
          <a:noFill/>
          <a:ln w="19050" algn="ctr">
            <a:solidFill>
              <a:srgbClr val="00B0F0"/>
            </a:solidFill>
            <a:prstDash val="sysDash"/>
            <a:miter lim="800000"/>
            <a:headEnd/>
            <a:tailEnd type="none" w="med" len="lg"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、如图所示，对静止在光滑水平面上的物体施加一水平拉力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，当力刚开始作用瞬间（     ）</a:t>
            </a:r>
            <a:b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A. 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物体立即获得速度</a:t>
            </a:r>
          </a:p>
          <a:p>
            <a:pPr eaLnBrk="0" hangingPunct="0">
              <a:lnSpc>
                <a:spcPct val="130000"/>
              </a:lnSpc>
            </a:pP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B. 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物体立即获得加速度</a:t>
            </a:r>
            <a:b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C. 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物体同时获得速度和加速度</a:t>
            </a:r>
            <a:endParaRPr lang="en-US" altLang="zh-CN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0" hangingPunct="0">
              <a:lnSpc>
                <a:spcPct val="130000"/>
              </a:lnSpc>
            </a:pP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D.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由于物体来不及运动，所以速度和加速度都为零</a:t>
            </a: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4330910" y="421520"/>
            <a:ext cx="500066" cy="492443"/>
          </a:xfrm>
          <a:prstGeom prst="rect">
            <a:avLst/>
          </a:prstGeom>
          <a:noFill/>
          <a:ln w="9525" cap="flat" cmpd="sng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zh-CN" altLang="en-US" sz="2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" name="图片 32" descr="图片7.png"/>
          <p:cNvPicPr>
            <a:picLocks noChangeAspect="1"/>
          </p:cNvPicPr>
          <p:nvPr/>
        </p:nvPicPr>
        <p:blipFill>
          <a:blip r:embed="rId2" cstate="print">
            <a:lum bright="-20000" contrast="4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42315" y="4535512"/>
            <a:ext cx="2666241" cy="720080"/>
          </a:xfrm>
          <a:prstGeom prst="rect">
            <a:avLst/>
          </a:prstGeom>
        </p:spPr>
      </p:pic>
      <p:sp>
        <p:nvSpPr>
          <p:cNvPr id="34" name="Text Box 3"/>
          <p:cNvSpPr txBox="1">
            <a:spLocks noChangeArrowheads="1"/>
          </p:cNvSpPr>
          <p:nvPr/>
        </p:nvSpPr>
        <p:spPr bwMode="auto">
          <a:xfrm>
            <a:off x="5364088" y="3756382"/>
            <a:ext cx="489992" cy="492443"/>
          </a:xfrm>
          <a:prstGeom prst="rect">
            <a:avLst/>
          </a:prstGeom>
          <a:noFill/>
          <a:ln w="9525" cap="flat" cmpd="sng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zh-CN" altLang="en-US" sz="2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  <p:bldP spid="7" grpId="0" animBg="1"/>
      <p:bldP spid="10" grpId="0" bldLvl="0" autoUpdateAnimBg="0"/>
      <p:bldP spid="34" grpId="0" bldLvl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5" name="Rectangle 8"/>
          <p:cNvSpPr>
            <a:spLocks noChangeArrowheads="1"/>
          </p:cNvSpPr>
          <p:nvPr/>
        </p:nvSpPr>
        <p:spPr bwMode="auto">
          <a:xfrm>
            <a:off x="396464" y="839658"/>
            <a:ext cx="8352000" cy="3957494"/>
          </a:xfrm>
          <a:prstGeom prst="rect">
            <a:avLst/>
          </a:prstGeom>
          <a:noFill/>
          <a:ln w="19050" algn="ctr">
            <a:solidFill>
              <a:srgbClr val="00B0F0"/>
            </a:solidFill>
            <a:prstDash val="sysDash"/>
            <a:miter lim="800000"/>
            <a:headEnd/>
            <a:tailEnd type="none" w="med" len="lg"/>
          </a:ln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竖直起飞的火箭在推力</a:t>
            </a:r>
            <a:r>
              <a:rPr lang="en-US" altLang="zh-CN" sz="28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的作用下产生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10 m/s</a:t>
            </a:r>
            <a:r>
              <a:rPr lang="en-US" altLang="zh-CN" sz="2800" b="1" baseline="30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的加速度，若推动力增大到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en-US" altLang="zh-CN" sz="28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，则火箭的加速度将达到 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(</a:t>
            </a:r>
            <a:r>
              <a:rPr lang="en-US" altLang="zh-CN" sz="28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g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10 m/s</a:t>
            </a:r>
            <a:r>
              <a:rPr lang="en-US" altLang="zh-CN" sz="2800" b="1" baseline="30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,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不计空阻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)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     ）</a:t>
            </a:r>
            <a:b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A. 20 m/s</a:t>
            </a:r>
            <a:r>
              <a:rPr lang="en-US" altLang="zh-CN" sz="2800" b="1" baseline="30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 </a:t>
            </a:r>
            <a:b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B. 25 m/s</a:t>
            </a:r>
            <a:r>
              <a:rPr lang="en-US" altLang="zh-CN" sz="2800" b="1" baseline="30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 </a:t>
            </a:r>
            <a:b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C. 30 m/s</a:t>
            </a:r>
            <a:r>
              <a:rPr lang="en-US" altLang="zh-CN" sz="2800" b="1" baseline="30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 </a:t>
            </a:r>
            <a:b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D. 40 m/s</a:t>
            </a:r>
            <a:r>
              <a:rPr lang="en-US" altLang="zh-CN" sz="2800" b="1" baseline="30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endParaRPr lang="zh-CN" altLang="en-US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241640" y="1979124"/>
            <a:ext cx="500066" cy="523220"/>
          </a:xfrm>
          <a:prstGeom prst="rect">
            <a:avLst/>
          </a:prstGeom>
          <a:noFill/>
          <a:ln w="9525" cap="flat" cmpd="sng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zh-CN" alt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 animBg="1"/>
      <p:bldP spid="4" grpId="0" bldLvl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/>
        </p:nvSpPr>
        <p:spPr>
          <a:xfrm>
            <a:off x="276230" y="332656"/>
            <a:ext cx="3359666" cy="72902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2</a:t>
            </a:r>
            <a:r>
              <a:rPr lang="zh-CN" alt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、力学单位制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683568" y="1397000"/>
          <a:ext cx="7848873" cy="44805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616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6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6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1363858" y="1477729"/>
            <a:ext cx="16129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itchFamily="49" charset="-122"/>
                <a:ea typeface="黑体" pitchFamily="49" charset="-122"/>
                <a:cs typeface="Times New Roman" pitchFamily="18" charset="0"/>
              </a:rPr>
              <a:t>物理量</a:t>
            </a:r>
          </a:p>
        </p:txBody>
      </p:sp>
      <p:sp>
        <p:nvSpPr>
          <p:cNvPr id="7" name="Text Box 20"/>
          <p:cNvSpPr txBox="1">
            <a:spLocks noChangeArrowheads="1"/>
          </p:cNvSpPr>
          <p:nvPr/>
        </p:nvSpPr>
        <p:spPr bwMode="auto">
          <a:xfrm>
            <a:off x="4097507" y="1469018"/>
            <a:ext cx="13858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itchFamily="49" charset="-122"/>
                <a:ea typeface="黑体" pitchFamily="49" charset="-122"/>
                <a:cs typeface="Times New Roman" pitchFamily="18" charset="0"/>
              </a:rPr>
              <a:t>单位</a:t>
            </a:r>
          </a:p>
        </p:txBody>
      </p:sp>
      <p:sp>
        <p:nvSpPr>
          <p:cNvPr id="8" name="Text Box 22"/>
          <p:cNvSpPr txBox="1">
            <a:spLocks noChangeArrowheads="1"/>
          </p:cNvSpPr>
          <p:nvPr/>
        </p:nvSpPr>
        <p:spPr bwMode="auto">
          <a:xfrm>
            <a:off x="6505150" y="1477729"/>
            <a:ext cx="15705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itchFamily="49" charset="-122"/>
                <a:ea typeface="黑体" pitchFamily="49" charset="-122"/>
                <a:cs typeface="Times New Roman" pitchFamily="18" charset="0"/>
              </a:rPr>
              <a:t>关系式</a:t>
            </a: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197800" y="2132856"/>
            <a:ext cx="168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zh-CN" altLang="en-US" sz="2400" b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长度 </a:t>
            </a:r>
            <a:r>
              <a:rPr lang="en-US" altLang="zh-CN" sz="2400" b="1" i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l</a:t>
            </a: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360064" y="3412792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zh-CN" altLang="en-US" sz="2400" b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质量 </a:t>
            </a:r>
            <a:r>
              <a:rPr lang="en-US" altLang="zh-CN" sz="2400" b="1" i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m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378487" y="2780858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zh-CN" altLang="en-US" sz="2400" b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时间 </a:t>
            </a:r>
            <a:r>
              <a:rPr lang="en-US" altLang="zh-CN" sz="2400" b="1" i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</a:p>
        </p:txBody>
      </p:sp>
      <p:grpSp>
        <p:nvGrpSpPr>
          <p:cNvPr id="12" name="组合 11"/>
          <p:cNvGrpSpPr/>
          <p:nvPr/>
        </p:nvGrpSpPr>
        <p:grpSpPr>
          <a:xfrm>
            <a:off x="4045995" y="2132856"/>
            <a:ext cx="1173162" cy="1744910"/>
            <a:chOff x="3309938" y="1341438"/>
            <a:chExt cx="1173162" cy="1744910"/>
          </a:xfrm>
        </p:grpSpPr>
        <p:sp>
          <p:nvSpPr>
            <p:cNvPr id="13" name="Rectangle 5"/>
            <p:cNvSpPr>
              <a:spLocks noChangeArrowheads="1"/>
            </p:cNvSpPr>
            <p:nvPr/>
          </p:nvSpPr>
          <p:spPr bwMode="auto">
            <a:xfrm>
              <a:off x="3309938" y="1341438"/>
              <a:ext cx="117316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altLang="zh-CN" sz="2400" b="1" dirty="0">
                  <a:latin typeface="Times New Roman" pitchFamily="18" charset="0"/>
                  <a:ea typeface="+mn-ea"/>
                  <a:cs typeface="Times New Roman" pitchFamily="18" charset="0"/>
                </a:rPr>
                <a:t>m</a:t>
              </a:r>
            </a:p>
          </p:txBody>
        </p:sp>
        <p:sp>
          <p:nvSpPr>
            <p:cNvPr id="14" name="Rectangle 6"/>
            <p:cNvSpPr>
              <a:spLocks noChangeArrowheads="1"/>
            </p:cNvSpPr>
            <p:nvPr/>
          </p:nvSpPr>
          <p:spPr bwMode="auto">
            <a:xfrm>
              <a:off x="3622431" y="2624683"/>
              <a:ext cx="51007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2400" b="1" dirty="0">
                  <a:latin typeface="Times New Roman" pitchFamily="18" charset="0"/>
                  <a:ea typeface="+mn-ea"/>
                  <a:cs typeface="Times New Roman" pitchFamily="18" charset="0"/>
                </a:rPr>
                <a:t>kg</a:t>
              </a:r>
            </a:p>
          </p:txBody>
        </p:sp>
        <p:sp>
          <p:nvSpPr>
            <p:cNvPr id="15" name="Rectangle 7"/>
            <p:cNvSpPr>
              <a:spLocks noChangeArrowheads="1"/>
            </p:cNvSpPr>
            <p:nvPr/>
          </p:nvSpPr>
          <p:spPr bwMode="auto">
            <a:xfrm>
              <a:off x="3747076" y="1992749"/>
              <a:ext cx="30489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2400" b="1" dirty="0">
                  <a:latin typeface="Times New Roman" pitchFamily="18" charset="0"/>
                  <a:ea typeface="+mn-ea"/>
                  <a:cs typeface="Times New Roman" pitchFamily="18" charset="0"/>
                </a:rPr>
                <a:t>s</a:t>
              </a:r>
            </a:p>
          </p:txBody>
        </p:sp>
      </p:grp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4226780" y="4031689"/>
            <a:ext cx="6511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2400" b="1" dirty="0">
                <a:latin typeface="Times New Roman" pitchFamily="18" charset="0"/>
                <a:ea typeface="+mn-ea"/>
                <a:cs typeface="Times New Roman" pitchFamily="18" charset="0"/>
              </a:rPr>
              <a:t>m/s</a:t>
            </a: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1360064" y="4041596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zh-CN" altLang="en-US" sz="2400" b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速度</a:t>
            </a:r>
            <a:r>
              <a:rPr lang="en-US" altLang="zh-CN" sz="2400" b="1" i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v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662305"/>
              </p:ext>
            </p:extLst>
          </p:nvPr>
        </p:nvGraphicFramePr>
        <p:xfrm>
          <a:off x="6778855" y="3255334"/>
          <a:ext cx="932295" cy="847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1" name="公式" r:id="rId4" imgW="457200" imgH="393480" progId="Equation.3">
                  <p:embed/>
                </p:oleObj>
              </mc:Choice>
              <mc:Fallback>
                <p:oleObj name="公式" r:id="rId4" imgW="45720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8855" y="3255334"/>
                        <a:ext cx="932295" cy="8471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00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9"/>
          <p:cNvSpPr>
            <a:spLocks noChangeArrowheads="1"/>
          </p:cNvSpPr>
          <p:nvPr/>
        </p:nvSpPr>
        <p:spPr bwMode="auto">
          <a:xfrm>
            <a:off x="4248713" y="4695527"/>
            <a:ext cx="7553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2400" b="1" dirty="0">
                <a:latin typeface="Times New Roman" pitchFamily="18" charset="0"/>
                <a:ea typeface="+mn-ea"/>
                <a:cs typeface="Times New Roman" pitchFamily="18" charset="0"/>
              </a:rPr>
              <a:t>m/s</a:t>
            </a:r>
            <a:r>
              <a:rPr lang="en-US" altLang="zh-CN" sz="2400" b="1" baseline="30000" dirty="0"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</a:p>
        </p:txBody>
      </p:sp>
      <p:sp>
        <p:nvSpPr>
          <p:cNvPr id="39" name="Rectangle 14"/>
          <p:cNvSpPr>
            <a:spLocks noChangeArrowheads="1"/>
          </p:cNvSpPr>
          <p:nvPr/>
        </p:nvSpPr>
        <p:spPr bwMode="auto">
          <a:xfrm>
            <a:off x="1187624" y="4683427"/>
            <a:ext cx="1754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zh-CN" altLang="en-US" sz="2400" b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加速度</a:t>
            </a:r>
            <a:r>
              <a:rPr lang="en-US" altLang="zh-CN" sz="2400" b="1" i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a</a:t>
            </a: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130489"/>
              </p:ext>
            </p:extLst>
          </p:nvPr>
        </p:nvGraphicFramePr>
        <p:xfrm>
          <a:off x="6520255" y="4701380"/>
          <a:ext cx="1320512" cy="4647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2" name="公式" r:id="rId6" imgW="647640" imgH="215640" progId="Equation.3">
                  <p:embed/>
                </p:oleObj>
              </mc:Choice>
              <mc:Fallback>
                <p:oleObj name="公式" r:id="rId6" imgW="647640" imgH="215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0255" y="4701380"/>
                        <a:ext cx="1320512" cy="4647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00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3773512" y="5340916"/>
            <a:ext cx="11769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400" b="1" dirty="0" err="1">
                <a:latin typeface="Times New Roman" pitchFamily="18" charset="0"/>
                <a:ea typeface="+mn-ea"/>
                <a:cs typeface="Times New Roman" pitchFamily="18" charset="0"/>
              </a:rPr>
              <a:t>kg·m</a:t>
            </a:r>
            <a:r>
              <a:rPr lang="en-US" altLang="zh-CN" sz="2400" b="1" dirty="0">
                <a:latin typeface="Times New Roman" pitchFamily="18" charset="0"/>
                <a:ea typeface="+mn-ea"/>
                <a:cs typeface="Times New Roman" pitchFamily="18" charset="0"/>
              </a:rPr>
              <a:t>/s</a:t>
            </a:r>
            <a:r>
              <a:rPr lang="en-US" altLang="zh-CN" sz="2400" b="1" baseline="30000" dirty="0"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</a:p>
        </p:txBody>
      </p:sp>
      <p:sp>
        <p:nvSpPr>
          <p:cNvPr id="42" name="Rectangle 15"/>
          <p:cNvSpPr>
            <a:spLocks noChangeArrowheads="1"/>
          </p:cNvSpPr>
          <p:nvPr/>
        </p:nvSpPr>
        <p:spPr bwMode="auto">
          <a:xfrm>
            <a:off x="1519050" y="5348064"/>
            <a:ext cx="992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zh-CN" altLang="en-US" sz="2400" b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力 </a:t>
            </a:r>
            <a:r>
              <a:rPr lang="en-US" altLang="zh-CN" sz="2400" b="1" i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F</a:t>
            </a:r>
            <a:endParaRPr lang="zh-CN" altLang="en-US" sz="2400" b="1" i="1" dirty="0">
              <a:solidFill>
                <a:srgbClr val="7030A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481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2768914"/>
              </p:ext>
            </p:extLst>
          </p:nvPr>
        </p:nvGraphicFramePr>
        <p:xfrm>
          <a:off x="6725588" y="5382024"/>
          <a:ext cx="1034762" cy="382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3" name="公式" r:id="rId8" imgW="507960" imgH="177480" progId="Equation.3">
                  <p:embed/>
                </p:oleObj>
              </mc:Choice>
              <mc:Fallback>
                <p:oleObj name="公式" r:id="rId8" imgW="50796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5588" y="5382024"/>
                        <a:ext cx="1034762" cy="3824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00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4"/>
          <p:cNvSpPr>
            <a:spLocks noChangeArrowheads="1"/>
          </p:cNvSpPr>
          <p:nvPr/>
        </p:nvSpPr>
        <p:spPr bwMode="auto">
          <a:xfrm>
            <a:off x="4864715" y="5343599"/>
            <a:ext cx="65915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400" b="1" dirty="0">
                <a:solidFill>
                  <a:srgbClr val="00B05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= N</a:t>
            </a:r>
          </a:p>
        </p:txBody>
      </p:sp>
      <p:sp>
        <p:nvSpPr>
          <p:cNvPr id="45" name="椭圆 44"/>
          <p:cNvSpPr/>
          <p:nvPr/>
        </p:nvSpPr>
        <p:spPr>
          <a:xfrm>
            <a:off x="1383182" y="2060848"/>
            <a:ext cx="1332000" cy="1872000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椭圆 45"/>
          <p:cNvSpPr/>
          <p:nvPr/>
        </p:nvSpPr>
        <p:spPr>
          <a:xfrm>
            <a:off x="4284072" y="2069792"/>
            <a:ext cx="648000" cy="1872000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椭圆 46"/>
          <p:cNvSpPr/>
          <p:nvPr/>
        </p:nvSpPr>
        <p:spPr>
          <a:xfrm>
            <a:off x="1475656" y="3996328"/>
            <a:ext cx="1152000" cy="1872000"/>
          </a:xfrm>
          <a:prstGeom prst="ellipse">
            <a:avLst/>
          </a:prstGeom>
          <a:noFill/>
          <a:ln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椭圆 47"/>
          <p:cNvSpPr/>
          <p:nvPr/>
        </p:nvSpPr>
        <p:spPr>
          <a:xfrm>
            <a:off x="3554944" y="4099868"/>
            <a:ext cx="2052000" cy="1872000"/>
          </a:xfrm>
          <a:prstGeom prst="ellipse">
            <a:avLst/>
          </a:prstGeom>
          <a:noFill/>
          <a:ln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3498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7" grpId="0"/>
      <p:bldP spid="8" grpId="0"/>
      <p:bldP spid="9" grpId="0"/>
      <p:bldP spid="10" grpId="0"/>
      <p:bldP spid="11" grpId="0"/>
      <p:bldP spid="26" grpId="0"/>
      <p:bldP spid="27" grpId="0"/>
      <p:bldP spid="38" grpId="0"/>
      <p:bldP spid="39" grpId="0"/>
      <p:bldP spid="41" grpId="0"/>
      <p:bldP spid="42" grpId="0"/>
      <p:bldP spid="44" grpId="0"/>
      <p:bldP spid="45" grpId="0" animBg="1"/>
      <p:bldP spid="46" grpId="0" animBg="1"/>
      <p:bldP spid="47" grpId="0" animBg="1"/>
      <p:bldP spid="4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48" name="Rectangle 1044"/>
          <p:cNvSpPr>
            <a:spLocks noChangeArrowheads="1"/>
          </p:cNvSpPr>
          <p:nvPr/>
        </p:nvSpPr>
        <p:spPr bwMode="auto">
          <a:xfrm>
            <a:off x="2019062" y="344850"/>
            <a:ext cx="5101478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zh-CN" altLang="en-US" sz="4000" dirty="0">
                <a:latin typeface="华文新魏" pitchFamily="2" charset="-122"/>
                <a:ea typeface="华文新魏" pitchFamily="2" charset="-122"/>
              </a:rPr>
              <a:t>国 际 单 位 制</a:t>
            </a:r>
            <a:r>
              <a:rPr lang="en-US" altLang="zh-CN" sz="4000" dirty="0">
                <a:latin typeface="华文新魏" pitchFamily="2" charset="-122"/>
                <a:ea typeface="华文新魏" pitchFamily="2" charset="-122"/>
              </a:rPr>
              <a:t>(SI units)</a:t>
            </a:r>
            <a:endParaRPr lang="zh-CN" altLang="en-US" sz="4000" dirty="0">
              <a:latin typeface="华文新魏" pitchFamily="2" charset="-122"/>
              <a:ea typeface="华文新魏" pitchFamily="2" charset="-122"/>
            </a:endParaRPr>
          </a:p>
        </p:txBody>
      </p:sp>
      <p:graphicFrame>
        <p:nvGraphicFramePr>
          <p:cNvPr id="24" name="表格 23"/>
          <p:cNvGraphicFramePr>
            <a:graphicFrameLocks noGrp="1"/>
          </p:cNvGraphicFramePr>
          <p:nvPr/>
        </p:nvGraphicFramePr>
        <p:xfrm>
          <a:off x="1259632" y="1196752"/>
          <a:ext cx="6624736" cy="512064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33123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5" name="Text Box 19"/>
          <p:cNvSpPr txBox="1">
            <a:spLocks noChangeArrowheads="1"/>
          </p:cNvSpPr>
          <p:nvPr/>
        </p:nvSpPr>
        <p:spPr bwMode="auto">
          <a:xfrm>
            <a:off x="1763688" y="1268527"/>
            <a:ext cx="24482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itchFamily="49" charset="-122"/>
                <a:ea typeface="黑体" pitchFamily="49" charset="-122"/>
                <a:cs typeface="Times New Roman" pitchFamily="18" charset="0"/>
              </a:rPr>
              <a:t>基本量（</a:t>
            </a:r>
            <a:r>
              <a:rPr lang="en-US" altLang="zh-CN" sz="2800" b="1" dirty="0">
                <a:latin typeface="黑体" pitchFamily="49" charset="-122"/>
                <a:ea typeface="黑体" pitchFamily="49" charset="-122"/>
                <a:cs typeface="Times New Roman" pitchFamily="18" charset="0"/>
              </a:rPr>
              <a:t>7</a:t>
            </a:r>
            <a:r>
              <a:rPr lang="zh-CN" altLang="en-US" sz="2800" b="1" dirty="0">
                <a:latin typeface="黑体" pitchFamily="49" charset="-122"/>
                <a:ea typeface="黑体" pitchFamily="49" charset="-122"/>
                <a:cs typeface="Times New Roman" pitchFamily="18" charset="0"/>
              </a:rPr>
              <a:t>个）</a:t>
            </a:r>
          </a:p>
        </p:txBody>
      </p:sp>
      <p:sp>
        <p:nvSpPr>
          <p:cNvPr id="26" name="Text Box 20"/>
          <p:cNvSpPr txBox="1">
            <a:spLocks noChangeArrowheads="1"/>
          </p:cNvSpPr>
          <p:nvPr/>
        </p:nvSpPr>
        <p:spPr bwMode="auto">
          <a:xfrm>
            <a:off x="5508104" y="1259816"/>
            <a:ext cx="16561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itchFamily="49" charset="-122"/>
                <a:ea typeface="黑体" pitchFamily="49" charset="-122"/>
                <a:cs typeface="Times New Roman" pitchFamily="18" charset="0"/>
              </a:rPr>
              <a:t>国际单位</a:t>
            </a:r>
          </a:p>
        </p:txBody>
      </p:sp>
      <p:sp>
        <p:nvSpPr>
          <p:cNvPr id="27" name="Rectangle 10"/>
          <p:cNvSpPr>
            <a:spLocks noChangeArrowheads="1"/>
          </p:cNvSpPr>
          <p:nvPr/>
        </p:nvSpPr>
        <p:spPr bwMode="auto">
          <a:xfrm>
            <a:off x="2062811" y="1916832"/>
            <a:ext cx="168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zh-CN" altLang="en-US" sz="2400" b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长度 </a:t>
            </a:r>
            <a:r>
              <a:rPr lang="en-US" altLang="zh-CN" sz="2400" b="1" i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l </a:t>
            </a:r>
          </a:p>
        </p:txBody>
      </p:sp>
      <p:sp>
        <p:nvSpPr>
          <p:cNvPr id="28" name="Rectangle 11"/>
          <p:cNvSpPr>
            <a:spLocks noChangeArrowheads="1"/>
          </p:cNvSpPr>
          <p:nvPr/>
        </p:nvSpPr>
        <p:spPr bwMode="auto">
          <a:xfrm>
            <a:off x="2225075" y="3196768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zh-CN" altLang="en-US" sz="2400" b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质量 </a:t>
            </a:r>
            <a:r>
              <a:rPr lang="en-US" altLang="zh-CN" sz="2400" b="1" i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m</a:t>
            </a: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2243498" y="2564834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zh-CN" altLang="en-US" sz="2400" b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时间 </a:t>
            </a:r>
            <a:r>
              <a:rPr lang="en-US" altLang="zh-CN" sz="2400" b="1" i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</a:p>
        </p:txBody>
      </p:sp>
      <p:grpSp>
        <p:nvGrpSpPr>
          <p:cNvPr id="30" name="组合 29"/>
          <p:cNvGrpSpPr/>
          <p:nvPr/>
        </p:nvGrpSpPr>
        <p:grpSpPr>
          <a:xfrm>
            <a:off x="5724128" y="1916832"/>
            <a:ext cx="1173162" cy="1744910"/>
            <a:chOff x="3309938" y="1341438"/>
            <a:chExt cx="1173162" cy="1744910"/>
          </a:xfrm>
        </p:grpSpPr>
        <p:sp>
          <p:nvSpPr>
            <p:cNvPr id="31" name="Rectangle 5"/>
            <p:cNvSpPr>
              <a:spLocks noChangeArrowheads="1"/>
            </p:cNvSpPr>
            <p:nvPr/>
          </p:nvSpPr>
          <p:spPr bwMode="auto">
            <a:xfrm>
              <a:off x="3309938" y="1341438"/>
              <a:ext cx="117316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altLang="zh-CN" sz="2400" b="1" dirty="0">
                  <a:latin typeface="Times New Roman" pitchFamily="18" charset="0"/>
                  <a:ea typeface="+mn-ea"/>
                  <a:cs typeface="Times New Roman" pitchFamily="18" charset="0"/>
                </a:rPr>
                <a:t>m</a:t>
              </a:r>
            </a:p>
          </p:txBody>
        </p:sp>
        <p:sp>
          <p:nvSpPr>
            <p:cNvPr id="32" name="Rectangle 6"/>
            <p:cNvSpPr>
              <a:spLocks noChangeArrowheads="1"/>
            </p:cNvSpPr>
            <p:nvPr/>
          </p:nvSpPr>
          <p:spPr bwMode="auto">
            <a:xfrm>
              <a:off x="3622431" y="2624683"/>
              <a:ext cx="51007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2400" b="1" dirty="0">
                  <a:latin typeface="Times New Roman" pitchFamily="18" charset="0"/>
                  <a:ea typeface="+mn-ea"/>
                  <a:cs typeface="Times New Roman" pitchFamily="18" charset="0"/>
                </a:rPr>
                <a:t>kg</a:t>
              </a:r>
            </a:p>
          </p:txBody>
        </p:sp>
        <p:sp>
          <p:nvSpPr>
            <p:cNvPr id="33" name="Rectangle 7"/>
            <p:cNvSpPr>
              <a:spLocks noChangeArrowheads="1"/>
            </p:cNvSpPr>
            <p:nvPr/>
          </p:nvSpPr>
          <p:spPr bwMode="auto">
            <a:xfrm>
              <a:off x="3747076" y="1992749"/>
              <a:ext cx="30489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2400" b="1" dirty="0">
                  <a:latin typeface="Times New Roman" pitchFamily="18" charset="0"/>
                  <a:ea typeface="+mn-ea"/>
                  <a:cs typeface="Times New Roman" pitchFamily="18" charset="0"/>
                </a:rPr>
                <a:t>s</a:t>
              </a:r>
            </a:p>
          </p:txBody>
        </p:sp>
      </p:grpSp>
      <p:sp>
        <p:nvSpPr>
          <p:cNvPr id="34" name="Rectangle 8"/>
          <p:cNvSpPr>
            <a:spLocks noChangeArrowheads="1"/>
          </p:cNvSpPr>
          <p:nvPr/>
        </p:nvSpPr>
        <p:spPr bwMode="auto">
          <a:xfrm>
            <a:off x="6092566" y="3861048"/>
            <a:ext cx="4074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2400" b="1" dirty="0">
                <a:latin typeface="Times New Roman" pitchFamily="18" charset="0"/>
                <a:ea typeface="+mn-ea"/>
                <a:cs typeface="Times New Roman" pitchFamily="18" charset="0"/>
              </a:rPr>
              <a:t>A</a:t>
            </a:r>
          </a:p>
        </p:txBody>
      </p:sp>
      <p:sp>
        <p:nvSpPr>
          <p:cNvPr id="35" name="Rectangle 13"/>
          <p:cNvSpPr>
            <a:spLocks noChangeArrowheads="1"/>
          </p:cNvSpPr>
          <p:nvPr/>
        </p:nvSpPr>
        <p:spPr bwMode="auto">
          <a:xfrm>
            <a:off x="2152152" y="3870955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zh-CN" alt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电流</a:t>
            </a:r>
            <a:r>
              <a:rPr lang="en-US" altLang="zh-CN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i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I</a:t>
            </a:r>
          </a:p>
        </p:txBody>
      </p:sp>
      <p:sp>
        <p:nvSpPr>
          <p:cNvPr id="36" name="Rectangle 9"/>
          <p:cNvSpPr>
            <a:spLocks noChangeArrowheads="1"/>
          </p:cNvSpPr>
          <p:nvPr/>
        </p:nvSpPr>
        <p:spPr bwMode="auto">
          <a:xfrm>
            <a:off x="6111284" y="4524886"/>
            <a:ext cx="4235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2400" b="1" dirty="0">
                <a:latin typeface="Times New Roman" pitchFamily="18" charset="0"/>
                <a:ea typeface="+mn-ea"/>
                <a:cs typeface="Times New Roman" pitchFamily="18" charset="0"/>
              </a:rPr>
              <a:t>K</a:t>
            </a:r>
            <a:endParaRPr lang="en-US" altLang="zh-CN" sz="2400" b="1" baseline="300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9" name="Rectangle 14"/>
          <p:cNvSpPr>
            <a:spLocks noChangeArrowheads="1"/>
          </p:cNvSpPr>
          <p:nvPr/>
        </p:nvSpPr>
        <p:spPr bwMode="auto">
          <a:xfrm>
            <a:off x="1979712" y="4512786"/>
            <a:ext cx="17541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zh-CN" altLang="en-US" sz="2400" b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温度</a:t>
            </a:r>
            <a:r>
              <a:rPr lang="en-US" altLang="zh-CN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i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</a:p>
        </p:txBody>
      </p:sp>
      <p:sp>
        <p:nvSpPr>
          <p:cNvPr id="40" name="Rectangle 4"/>
          <p:cNvSpPr>
            <a:spLocks noChangeArrowheads="1"/>
          </p:cNvSpPr>
          <p:nvPr/>
        </p:nvSpPr>
        <p:spPr bwMode="auto">
          <a:xfrm>
            <a:off x="5978116" y="5170275"/>
            <a:ext cx="6799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400" b="1" dirty="0">
                <a:latin typeface="Times New Roman" pitchFamily="18" charset="0"/>
                <a:ea typeface="+mn-ea"/>
                <a:cs typeface="Times New Roman" pitchFamily="18" charset="0"/>
              </a:rPr>
              <a:t>mol</a:t>
            </a:r>
            <a:endParaRPr lang="en-US" altLang="zh-CN" sz="2400" b="1" baseline="300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1" name="Rectangle 15"/>
          <p:cNvSpPr>
            <a:spLocks noChangeArrowheads="1"/>
          </p:cNvSpPr>
          <p:nvPr/>
        </p:nvSpPr>
        <p:spPr bwMode="auto">
          <a:xfrm>
            <a:off x="2022310" y="5145891"/>
            <a:ext cx="19008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zh-CN" altLang="en-US" sz="2400" b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物质的量 </a:t>
            </a:r>
            <a:r>
              <a:rPr lang="en-US" altLang="zh-CN" sz="2400" b="1" i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n</a:t>
            </a:r>
            <a:endParaRPr lang="zh-CN" altLang="en-US" sz="2400" b="1" i="1" dirty="0">
              <a:solidFill>
                <a:srgbClr val="7030A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2" name="Rectangle 15"/>
          <p:cNvSpPr>
            <a:spLocks noChangeArrowheads="1"/>
          </p:cNvSpPr>
          <p:nvPr/>
        </p:nvSpPr>
        <p:spPr bwMode="auto">
          <a:xfrm>
            <a:off x="1979712" y="5775647"/>
            <a:ext cx="19008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zh-CN" altLang="en-US" sz="2400" b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发光强度 </a:t>
            </a:r>
            <a:r>
              <a:rPr lang="en-US" altLang="zh-CN" sz="2400" b="1" i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I</a:t>
            </a:r>
            <a:endParaRPr lang="zh-CN" altLang="en-US" sz="2400" b="1" i="1" dirty="0">
              <a:solidFill>
                <a:srgbClr val="7030A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3" name="Rectangle 4"/>
          <p:cNvSpPr>
            <a:spLocks noChangeArrowheads="1"/>
          </p:cNvSpPr>
          <p:nvPr/>
        </p:nvSpPr>
        <p:spPr bwMode="auto">
          <a:xfrm>
            <a:off x="6035011" y="5775647"/>
            <a:ext cx="57900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400" b="1" dirty="0" err="1">
                <a:latin typeface="Times New Roman" pitchFamily="18" charset="0"/>
                <a:ea typeface="+mn-ea"/>
                <a:cs typeface="Times New Roman" pitchFamily="18" charset="0"/>
              </a:rPr>
              <a:t>Cd</a:t>
            </a:r>
            <a:endParaRPr lang="en-US" altLang="zh-CN" sz="2400" b="1" baseline="300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4" name="矩形 43"/>
          <p:cNvSpPr>
            <a:spLocks noChangeArrowheads="1"/>
          </p:cNvSpPr>
          <p:nvPr/>
        </p:nvSpPr>
        <p:spPr bwMode="auto">
          <a:xfrm>
            <a:off x="7178997" y="-27384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099470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500"/>
                            </p:stCondLst>
                            <p:childTnLst>
                              <p:par>
                                <p:cTn id="7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48" grpId="0" animBg="1"/>
      <p:bldP spid="25" grpId="0"/>
      <p:bldP spid="26" grpId="0"/>
      <p:bldP spid="27" grpId="0"/>
      <p:bldP spid="28" grpId="0"/>
      <p:bldP spid="29" grpId="0"/>
      <p:bldP spid="34" grpId="0"/>
      <p:bldP spid="35" grpId="0"/>
      <p:bldP spid="36" grpId="0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928" name="Picture 64"/>
          <p:cNvPicPr>
            <a:picLocks noChangeAspect="1" noChangeArrowheads="1"/>
          </p:cNvPicPr>
          <p:nvPr/>
        </p:nvPicPr>
        <p:blipFill>
          <a:blip r:embed="rId4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6516216" y="2132856"/>
            <a:ext cx="2093763" cy="1309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396464" y="332656"/>
            <a:ext cx="8352000" cy="6254020"/>
          </a:xfrm>
          <a:prstGeom prst="rect">
            <a:avLst/>
          </a:prstGeom>
          <a:noFill/>
          <a:ln w="19050" algn="ctr">
            <a:solidFill>
              <a:srgbClr val="00B0F0"/>
            </a:solidFill>
            <a:prstDash val="sysDash"/>
            <a:miter lim="800000"/>
            <a:headEnd/>
            <a:tailEnd type="none" w="med" len="lg"/>
          </a:ln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如图所示，沿水平方向做匀变速直线运动的车厢中，悬挂小球的悬线偏离竖直方向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37°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，球和车厢相对静止，球的质量为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 kg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。（</a:t>
            </a:r>
            <a:r>
              <a:rPr lang="en-US" altLang="zh-CN" sz="28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g 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10 m/s</a:t>
            </a:r>
            <a:r>
              <a:rPr lang="en-US" altLang="zh-CN" sz="2800" b="1" baseline="30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(1)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车厢运动的加速度及车厢运动情况？</a:t>
            </a: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(2)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悬线对球的拉力？</a:t>
            </a: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endParaRPr lang="zh-CN" altLang="en-US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6732240" y="4509120"/>
            <a:ext cx="216000" cy="216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6808391" y="5013176"/>
            <a:ext cx="571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i="1" dirty="0">
                <a:solidFill>
                  <a:srgbClr val="1A0AE6"/>
                </a:solidFill>
                <a:latin typeface="Times New Roman" pitchFamily="18" charset="0"/>
                <a:cs typeface="Times New Roman" pitchFamily="18" charset="0"/>
              </a:rPr>
              <a:t>mg</a:t>
            </a:r>
            <a:endParaRPr lang="zh-CN" altLang="en-US" b="1" baseline="-25000" dirty="0">
              <a:solidFill>
                <a:srgbClr val="1A0AE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直接箭头连接符 20"/>
          <p:cNvCxnSpPr/>
          <p:nvPr/>
        </p:nvCxnSpPr>
        <p:spPr bwMode="auto">
          <a:xfrm rot="10800000" flipH="1" flipV="1">
            <a:off x="6847763" y="4623802"/>
            <a:ext cx="0" cy="5760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A0AE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直接箭头连接符 21"/>
          <p:cNvCxnSpPr/>
          <p:nvPr/>
        </p:nvCxnSpPr>
        <p:spPr bwMode="auto">
          <a:xfrm flipV="1">
            <a:off x="6844724" y="4005064"/>
            <a:ext cx="463580" cy="62712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A0AE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285151" y="3816336"/>
            <a:ext cx="571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i="1" dirty="0">
                <a:solidFill>
                  <a:srgbClr val="1A0AE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zh-CN" altLang="en-US" b="1" baseline="-25000" dirty="0">
              <a:solidFill>
                <a:srgbClr val="1A0AE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直接连接符 26"/>
          <p:cNvCxnSpPr/>
          <p:nvPr/>
        </p:nvCxnSpPr>
        <p:spPr>
          <a:xfrm flipV="1">
            <a:off x="6832645" y="3861048"/>
            <a:ext cx="0" cy="83244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组合 27"/>
          <p:cNvGrpSpPr/>
          <p:nvPr/>
        </p:nvGrpSpPr>
        <p:grpSpPr>
          <a:xfrm>
            <a:off x="6748006" y="4077072"/>
            <a:ext cx="776322" cy="497206"/>
            <a:chOff x="1181043" y="4874516"/>
            <a:chExt cx="776322" cy="497206"/>
          </a:xfrm>
        </p:grpSpPr>
        <p:sp>
          <p:nvSpPr>
            <p:cNvPr id="29" name="弧形 28"/>
            <p:cNvSpPr/>
            <p:nvPr/>
          </p:nvSpPr>
          <p:spPr bwMode="auto">
            <a:xfrm rot="-1800000">
              <a:off x="1181043" y="5163900"/>
              <a:ext cx="267631" cy="207822"/>
            </a:xfrm>
            <a:prstGeom prst="arc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205195" y="4874516"/>
              <a:ext cx="75217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>
                  <a:latin typeface="Times New Roman" pitchFamily="18" charset="0"/>
                  <a:cs typeface="Times New Roman" pitchFamily="18" charset="0"/>
                </a:rPr>
                <a:t>37°</a:t>
              </a:r>
              <a:endParaRPr lang="zh-CN" alt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31" name="直接箭头连接符 30"/>
          <p:cNvCxnSpPr/>
          <p:nvPr/>
        </p:nvCxnSpPr>
        <p:spPr bwMode="auto">
          <a:xfrm rot="10800000" flipH="1" flipV="1">
            <a:off x="6835806" y="3997639"/>
            <a:ext cx="0" cy="6120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C00000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33" name="直接箭头连接符 32"/>
          <p:cNvCxnSpPr/>
          <p:nvPr/>
        </p:nvCxnSpPr>
        <p:spPr bwMode="auto">
          <a:xfrm flipH="1">
            <a:off x="6849315" y="4622072"/>
            <a:ext cx="5040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C00000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7308304" y="4424479"/>
            <a:ext cx="571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zh-CN" b="1" i="1" baseline="-25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zh-CN" altLang="en-US" b="1" baseline="-25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444208" y="3789040"/>
            <a:ext cx="571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zh-CN" b="1" i="1" baseline="-25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zh-CN" altLang="en-US" b="1" baseline="-25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2" name="直接箭头连接符 41"/>
          <p:cNvCxnSpPr/>
          <p:nvPr/>
        </p:nvCxnSpPr>
        <p:spPr bwMode="auto">
          <a:xfrm rot="10800000" flipH="1" flipV="1">
            <a:off x="7295671" y="4005064"/>
            <a:ext cx="0" cy="6120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C00000"/>
            </a:solidFill>
            <a:prstDash val="sysDot"/>
            <a:round/>
            <a:headEnd type="none" w="med" len="med"/>
            <a:tailEnd type="none"/>
          </a:ln>
          <a:effectLst/>
        </p:spPr>
      </p:cxnSp>
      <p:cxnSp>
        <p:nvCxnSpPr>
          <p:cNvPr id="43" name="直接箭头连接符 42"/>
          <p:cNvCxnSpPr/>
          <p:nvPr/>
        </p:nvCxnSpPr>
        <p:spPr bwMode="auto">
          <a:xfrm flipV="1">
            <a:off x="6851748" y="4601320"/>
            <a:ext cx="463580" cy="62712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C00000"/>
            </a:solidFill>
            <a:prstDash val="sysDot"/>
            <a:round/>
            <a:headEnd type="none" w="med" len="med"/>
            <a:tailEnd type="none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7306329" y="4413362"/>
            <a:ext cx="571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zh-CN" altLang="en-US" b="1" baseline="-25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合</a:t>
            </a:r>
          </a:p>
        </p:txBody>
      </p:sp>
      <p:graphicFrame>
        <p:nvGraphicFramePr>
          <p:cNvPr id="45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764519"/>
              </p:ext>
            </p:extLst>
          </p:nvPr>
        </p:nvGraphicFramePr>
        <p:xfrm>
          <a:off x="1547664" y="3356992"/>
          <a:ext cx="202247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47" name="公式" r:id="rId5" imgW="1028520" imgH="228600" progId="Equation.3">
                  <p:embed/>
                </p:oleObj>
              </mc:Choice>
              <mc:Fallback>
                <p:oleObj name="公式" r:id="rId5" imgW="1028520" imgH="228600" progId="Equation.3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356992"/>
                        <a:ext cx="2022475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燕尾形箭头 45"/>
          <p:cNvSpPr/>
          <p:nvPr/>
        </p:nvSpPr>
        <p:spPr>
          <a:xfrm rot="5400000">
            <a:off x="2303752" y="3825766"/>
            <a:ext cx="288000" cy="216000"/>
          </a:xfrm>
          <a:prstGeom prst="notchedRightArrow">
            <a:avLst/>
          </a:prstGeom>
          <a:ln>
            <a:solidFill>
              <a:srgbClr val="00B0F0"/>
            </a:solidFill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zh-CN" altLang="en-US">
              <a:solidFill>
                <a:schemeClr val="tx1"/>
              </a:solidFill>
            </a:endParaRPr>
          </a:p>
        </p:txBody>
      </p:sp>
      <p:graphicFrame>
        <p:nvGraphicFramePr>
          <p:cNvPr id="36930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368206"/>
              </p:ext>
            </p:extLst>
          </p:nvPr>
        </p:nvGraphicFramePr>
        <p:xfrm>
          <a:off x="982663" y="3907854"/>
          <a:ext cx="3644900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48" name="Equation" r:id="rId7" imgW="1854000" imgH="406080" progId="Equation.DSMT4">
                  <p:embed/>
                </p:oleObj>
              </mc:Choice>
              <mc:Fallback>
                <p:oleObj name="Equation" r:id="rId7" imgW="1854000" imgH="40608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63" y="3907854"/>
                        <a:ext cx="3644900" cy="769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0" name="组合 49"/>
          <p:cNvGrpSpPr/>
          <p:nvPr/>
        </p:nvGrpSpPr>
        <p:grpSpPr>
          <a:xfrm>
            <a:off x="7524328" y="1716024"/>
            <a:ext cx="504000" cy="400110"/>
            <a:chOff x="7524328" y="1716024"/>
            <a:chExt cx="504000" cy="400110"/>
          </a:xfrm>
        </p:grpSpPr>
        <p:cxnSp>
          <p:nvCxnSpPr>
            <p:cNvPr id="48" name="直接箭头连接符 47"/>
            <p:cNvCxnSpPr/>
            <p:nvPr/>
          </p:nvCxnSpPr>
          <p:spPr bwMode="auto">
            <a:xfrm flipH="1">
              <a:off x="7524328" y="2060848"/>
              <a:ext cx="504000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00B0F0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49" name="TextBox 48"/>
            <p:cNvSpPr txBox="1"/>
            <p:nvPr/>
          </p:nvSpPr>
          <p:spPr>
            <a:xfrm>
              <a:off x="7607454" y="1716024"/>
              <a:ext cx="360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i="1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endParaRPr lang="zh-CN" altLang="en-US" sz="2000" b="1" baseline="-25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1" name="燕尾形箭头 50"/>
          <p:cNvSpPr/>
          <p:nvPr/>
        </p:nvSpPr>
        <p:spPr>
          <a:xfrm rot="5400000">
            <a:off x="2456152" y="4545152"/>
            <a:ext cx="288000" cy="216000"/>
          </a:xfrm>
          <a:prstGeom prst="notchedRightArrow">
            <a:avLst/>
          </a:prstGeom>
          <a:ln>
            <a:solidFill>
              <a:srgbClr val="00B0F0"/>
            </a:solidFill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1763688" y="4806096"/>
            <a:ext cx="12105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>
                <a:latin typeface="黑体" pitchFamily="49" charset="-122"/>
                <a:ea typeface="黑体" pitchFamily="49" charset="-122"/>
              </a:rPr>
              <a:t>向右匀加</a:t>
            </a:r>
          </a:p>
        </p:txBody>
      </p:sp>
      <p:sp>
        <p:nvSpPr>
          <p:cNvPr id="53" name="矩形 52"/>
          <p:cNvSpPr/>
          <p:nvPr/>
        </p:nvSpPr>
        <p:spPr>
          <a:xfrm>
            <a:off x="3001372" y="4797152"/>
            <a:ext cx="16467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or   </a:t>
            </a:r>
            <a:r>
              <a:rPr lang="zh-CN" altLang="en-US" sz="2000" b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向左匀减</a:t>
            </a:r>
          </a:p>
        </p:txBody>
      </p:sp>
      <p:graphicFrame>
        <p:nvGraphicFramePr>
          <p:cNvPr id="36931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396331"/>
              </p:ext>
            </p:extLst>
          </p:nvPr>
        </p:nvGraphicFramePr>
        <p:xfrm>
          <a:off x="982663" y="5346700"/>
          <a:ext cx="2497137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49" name="Equation" r:id="rId9" imgW="1269720" imgH="393480" progId="Equation.DSMT4">
                  <p:embed/>
                </p:oleObj>
              </mc:Choice>
              <mc:Fallback>
                <p:oleObj name="Equation" r:id="rId9" imgW="1269720" imgH="39348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63" y="5346700"/>
                        <a:ext cx="2497137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6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36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0" grpId="0"/>
      <p:bldP spid="25" grpId="0"/>
      <p:bldP spid="40" grpId="0"/>
      <p:bldP spid="40" grpId="1"/>
      <p:bldP spid="41" grpId="0"/>
      <p:bldP spid="41" grpId="1"/>
      <p:bldP spid="44" grpId="0"/>
      <p:bldP spid="46" grpId="0" animBg="1"/>
      <p:bldP spid="51" grpId="0" animBg="1"/>
      <p:bldP spid="52" grpId="0"/>
      <p:bldP spid="53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1399</TotalTime>
  <Words>344</Words>
  <Application>Microsoft Office PowerPoint</Application>
  <PresentationFormat>全屏显示(4:3)</PresentationFormat>
  <Paragraphs>87</Paragraphs>
  <Slides>9</Slides>
  <Notes>6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黑体</vt:lpstr>
      <vt:lpstr>华文琥珀</vt:lpstr>
      <vt:lpstr>华文新魏</vt:lpstr>
      <vt:lpstr>楷体</vt:lpstr>
      <vt:lpstr>Arial</vt:lpstr>
      <vt:lpstr>Calibri</vt:lpstr>
      <vt:lpstr>Times New Roman</vt:lpstr>
      <vt:lpstr>Wingdings</vt:lpstr>
      <vt:lpstr>Office 主题</vt:lpstr>
      <vt:lpstr>公式</vt:lpstr>
      <vt:lpstr>MathType 6.0 Equation</vt:lpstr>
      <vt:lpstr>§4 牛顿运动定律 (Newton’s Laws of Motion)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第四章  牛顿运动定律</dc:title>
  <dc:creator>ADMINIBM</dc:creator>
  <cp:lastModifiedBy>XiangLong CHEN</cp:lastModifiedBy>
  <cp:revision>118</cp:revision>
  <dcterms:created xsi:type="dcterms:W3CDTF">2013-12-04T08:38:50Z</dcterms:created>
  <dcterms:modified xsi:type="dcterms:W3CDTF">2018-12-21T11:07:01Z</dcterms:modified>
</cp:coreProperties>
</file>