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0"/>
  </p:notesMasterIdLst>
  <p:sldIdLst>
    <p:sldId id="267" r:id="rId2"/>
    <p:sldId id="308" r:id="rId3"/>
    <p:sldId id="309" r:id="rId4"/>
    <p:sldId id="310" r:id="rId5"/>
    <p:sldId id="311" r:id="rId6"/>
    <p:sldId id="269" r:id="rId7"/>
    <p:sldId id="293" r:id="rId8"/>
    <p:sldId id="312" r:id="rId9"/>
    <p:sldId id="318" r:id="rId10"/>
    <p:sldId id="313" r:id="rId11"/>
    <p:sldId id="295" r:id="rId12"/>
    <p:sldId id="314" r:id="rId13"/>
    <p:sldId id="315" r:id="rId14"/>
    <p:sldId id="316" r:id="rId15"/>
    <p:sldId id="317" r:id="rId16"/>
    <p:sldId id="322" r:id="rId17"/>
    <p:sldId id="319" r:id="rId18"/>
    <p:sldId id="320" r:id="rId19"/>
    <p:sldId id="302" r:id="rId20"/>
    <p:sldId id="321" r:id="rId21"/>
    <p:sldId id="323" r:id="rId22"/>
    <p:sldId id="324" r:id="rId23"/>
    <p:sldId id="325" r:id="rId24"/>
    <p:sldId id="305" r:id="rId25"/>
    <p:sldId id="307" r:id="rId26"/>
    <p:sldId id="326" r:id="rId27"/>
    <p:sldId id="327" r:id="rId28"/>
    <p:sldId id="32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00"/>
    <a:srgbClr val="FF0000"/>
    <a:srgbClr val="FC6C00"/>
    <a:srgbClr val="FB5FFF"/>
    <a:srgbClr val="EEFA02"/>
    <a:srgbClr val="E77FCE"/>
    <a:srgbClr val="80008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1716" y="18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CF9A60-8485-4DC9-9E8C-7D2CDB5B065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89773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-3175" y="1600200"/>
            <a:ext cx="9147175" cy="1063625"/>
            <a:chOff x="-2" y="1536"/>
            <a:chExt cx="5762" cy="67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 flipH="1">
              <a:off x="-2" y="1562"/>
              <a:ext cx="5763" cy="640"/>
              <a:chOff x="-3" y="1562"/>
              <a:chExt cx="5763" cy="640"/>
            </a:xfrm>
          </p:grpSpPr>
          <p:sp>
            <p:nvSpPr>
              <p:cNvPr id="8" name="Freeform 1028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9" name="Freeform 1029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0" name="Freeform 1030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1" name="Freeform 1031"/>
              <p:cNvSpPr>
                <a:spLocks/>
              </p:cNvSpPr>
              <p:nvPr/>
            </p:nvSpPr>
            <p:spPr bwMode="ltGray">
              <a:xfrm rot="-5400000">
                <a:off x="-58" y="175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2" name="Freeform 1032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3" name="Freeform 1033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4" name="Freeform 1034"/>
              <p:cNvSpPr>
                <a:spLocks/>
              </p:cNvSpPr>
              <p:nvPr/>
            </p:nvSpPr>
            <p:spPr bwMode="ltGray">
              <a:xfrm rot="-5400000">
                <a:off x="154" y="1728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5" name="Freeform 1035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6" name="Freeform 1036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7" name="Freeform 1037"/>
              <p:cNvSpPr>
                <a:spLocks/>
              </p:cNvSpPr>
              <p:nvPr/>
            </p:nvSpPr>
            <p:spPr bwMode="ltGray">
              <a:xfrm rot="-5400000">
                <a:off x="1828" y="174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8" name="Freeform 1038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19" name="Freeform 1039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0" name="Freeform 1040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1" name="Freeform 1041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2" name="Freeform 1042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3" name="Freeform 1043"/>
              <p:cNvSpPr>
                <a:spLocks/>
              </p:cNvSpPr>
              <p:nvPr/>
            </p:nvSpPr>
            <p:spPr bwMode="ltGray">
              <a:xfrm rot="-5400000">
                <a:off x="4582" y="1749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4" name="Freeform 1044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5" name="Freeform 1045"/>
              <p:cNvSpPr>
                <a:spLocks/>
              </p:cNvSpPr>
              <p:nvPr/>
            </p:nvSpPr>
            <p:spPr bwMode="ltGray">
              <a:xfrm rot="-5400000">
                <a:off x="5082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26" name="Freeform 1046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6" name="Freeform 1047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7" name="Freeform 1048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</p:grpSp>
      <p:sp>
        <p:nvSpPr>
          <p:cNvPr id="4121" name="Rectangle 1049"/>
          <p:cNvSpPr>
            <a:spLocks noGrp="1" noChangeArrowheads="1"/>
          </p:cNvSpPr>
          <p:nvPr>
            <p:ph type="ctrTitle"/>
          </p:nvPr>
        </p:nvSpPr>
        <p:spPr>
          <a:xfrm>
            <a:off x="1884363" y="3279775"/>
            <a:ext cx="5861050" cy="2155825"/>
          </a:xfrm>
        </p:spPr>
        <p:txBody>
          <a:bodyPr anchor="t"/>
          <a:lstStyle>
            <a:lvl1pPr algn="ctr">
              <a:defRPr sz="48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4122" name="Rectangle 1050"/>
          <p:cNvSpPr>
            <a:spLocks noGrp="1" noChangeArrowheads="1"/>
          </p:cNvSpPr>
          <p:nvPr>
            <p:ph type="subTitle" idx="1"/>
          </p:nvPr>
        </p:nvSpPr>
        <p:spPr>
          <a:xfrm>
            <a:off x="0" y="442913"/>
            <a:ext cx="9144000" cy="1135062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 sz="5000" b="1">
                <a:latin typeface="Comic Sans MS" pitchFamily="66" charset="0"/>
              </a:defRPr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27" name="Rectangle 1051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C. Johannesson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BFA0A-0D2C-4F44-A8E9-905B35EA88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143750" y="228600"/>
            <a:ext cx="2000250" cy="5867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848350" cy="5867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C. Johannesson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42560-A904-442D-A23A-47C196A6C5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C. Johannesson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D2A88-92AE-4CA2-9165-AED099B14EA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C. Johannesson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2D484-E13B-43EB-AE02-FD5D9944C4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173163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35563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C. Johannesson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EFCB0-DB5E-4B5A-8C3E-DDBB4C5D832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C. Johannesson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CCA1C-A951-47EB-98C2-B0F79C7EFFD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C. Johannesson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697A7-F740-4AB0-A820-F8E58D5D75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C. Johannesson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F056C-5660-4422-9C38-8F2F3AFD11B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C. Johannesson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83DE74-D2C4-46D2-BE4B-C2DA7EE1F3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C. Johannesson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7B3F6-3C14-4BF5-80F4-FA37F1F4E36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3076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ltGray">
              <a:xfrm rot="-5400000">
                <a:off x="976" y="1671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79" name="Freeform 7"/>
              <p:cNvSpPr>
                <a:spLocks/>
              </p:cNvSpPr>
              <p:nvPr/>
            </p:nvSpPr>
            <p:spPr bwMode="ltGray">
              <a:xfrm rot="-5400000">
                <a:off x="-63" y="1755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80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ltGray">
              <a:xfrm rot="-5400000">
                <a:off x="439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ltGray">
              <a:xfrm rot="-5400000">
                <a:off x="152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83" name="Freeform 11"/>
              <p:cNvSpPr>
                <a:spLocks/>
              </p:cNvSpPr>
              <p:nvPr/>
            </p:nvSpPr>
            <p:spPr bwMode="ltGray">
              <a:xfrm rot="-5400000">
                <a:off x="3203" y="1662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ltGray">
              <a:xfrm rot="-5400000">
                <a:off x="2548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ltGray">
              <a:xfrm rot="-5400000">
                <a:off x="2039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ltGray">
              <a:xfrm rot="-5400000">
                <a:off x="4071" y="166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ltGray">
              <a:xfrm rot="-5400000">
                <a:off x="3725" y="1665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91" name="Freeform 19"/>
              <p:cNvSpPr>
                <a:spLocks/>
              </p:cNvSpPr>
              <p:nvPr/>
            </p:nvSpPr>
            <p:spPr bwMode="ltGray">
              <a:xfrm rot="-5400000">
                <a:off x="4572" y="174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92" name="Freeform 20"/>
              <p:cNvSpPr>
                <a:spLocks/>
              </p:cNvSpPr>
              <p:nvPr/>
            </p:nvSpPr>
            <p:spPr bwMode="ltGray">
              <a:xfrm>
                <a:off x="5469" y="1559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93" name="Freeform 21"/>
              <p:cNvSpPr>
                <a:spLocks/>
              </p:cNvSpPr>
              <p:nvPr/>
            </p:nvSpPr>
            <p:spPr bwMode="ltGray">
              <a:xfrm rot="-5400000">
                <a:off x="5075" y="1688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  <p:sp>
            <p:nvSpPr>
              <p:cNvPr id="3094" name="Freeform 22"/>
              <p:cNvSpPr>
                <a:spLocks/>
              </p:cNvSpPr>
              <p:nvPr/>
            </p:nvSpPr>
            <p:spPr bwMode="ltGray">
              <a:xfrm rot="-5400000">
                <a:off x="4788" y="1715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>
                  <a:ea typeface="宋体" charset="-122"/>
                </a:endParaRPr>
              </a:p>
            </p:txBody>
          </p:sp>
        </p:grpSp>
        <p:sp>
          <p:nvSpPr>
            <p:cNvPr id="3095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a typeface="宋体" charset="-122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r>
              <a:rPr lang="en-US" altLang="zh-CN"/>
              <a:t>C. Johannesson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chemeClr val="folHlink"/>
                </a:solidFill>
                <a:latin typeface="+mn-lt"/>
                <a:ea typeface="宋体" charset="-122"/>
              </a:defRPr>
            </a:lvl1pPr>
          </a:lstStyle>
          <a:p>
            <a:pPr>
              <a:defRPr/>
            </a:pPr>
            <a:fld id="{DED63C90-D0AB-4B90-BC63-47810BE8347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chemeClr val="bg1"/>
          </a:solidFill>
          <a:latin typeface="Comic Sans MS" pitchFamily="66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pitchFamily="2" charset="2"/>
        <a:buChar char="n"/>
        <a:defRPr kumimoji="1" sz="3400">
          <a:solidFill>
            <a:schemeClr val="bg1"/>
          </a:solidFill>
          <a:latin typeface="+mn-lt"/>
          <a:ea typeface="+mn-ea"/>
          <a:cs typeface="+mn-cs"/>
        </a:defRPr>
      </a:lvl1pPr>
      <a:lvl2pPr marL="795338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Symbol" pitchFamily="18" charset="2"/>
        <a:buChar char="·"/>
        <a:defRPr kumimoji="1" sz="3400">
          <a:solidFill>
            <a:schemeClr val="bg1"/>
          </a:solidFill>
          <a:latin typeface="+mn-lt"/>
        </a:defRPr>
      </a:lvl2pPr>
      <a:lvl3pPr marL="1138238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Font typeface="CommonBullets" pitchFamily="34" charset="2"/>
        <a:buChar char=","/>
        <a:defRPr kumimoji="1" sz="3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3800">
          <a:solidFill>
            <a:schemeClr val="folHlink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800">
          <a:solidFill>
            <a:schemeClr val="folHlink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800">
          <a:solidFill>
            <a:schemeClr val="folHlink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800">
          <a:solidFill>
            <a:schemeClr val="folHlink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800">
          <a:solidFill>
            <a:schemeClr val="folHlink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3800">
          <a:solidFill>
            <a:schemeClr val="folHlink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260394" y="1194489"/>
            <a:ext cx="6227805" cy="407773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Ch. 12 </a:t>
            </a:r>
          </a:p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Redox </a:t>
            </a:r>
          </a:p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and </a:t>
            </a:r>
          </a:p>
          <a:p>
            <a:r>
              <a:rPr lang="en-US" altLang="zh-CN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Electrochemistry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8150" y="529713"/>
            <a:ext cx="8001000" cy="1143000"/>
          </a:xfrm>
        </p:spPr>
        <p:txBody>
          <a:bodyPr/>
          <a:lstStyle/>
          <a:p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r>
              <a:rPr lang="en-US" altLang="zh-C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Half-reaction</a:t>
            </a:r>
            <a:r>
              <a:rPr lang="zh-CN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半反应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&amp;</a:t>
            </a:r>
            <a:b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C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Electrode Potential</a:t>
            </a:r>
            <a:r>
              <a:rPr lang="zh-CN" alt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电极电势</a:t>
            </a:r>
            <a:endParaRPr lang="zh-CN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7747" y="2085668"/>
            <a:ext cx="7772400" cy="616974"/>
          </a:xfrm>
        </p:spPr>
        <p:txBody>
          <a:bodyPr/>
          <a:lstStyle/>
          <a:p>
            <a:pPr marL="0" indent="0">
              <a:buNone/>
            </a:pPr>
            <a:r>
              <a:rPr lang="pl-PL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Zn(</a:t>
            </a:r>
            <a:r>
              <a:rPr lang="pl-PL" altLang="zh-CN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pl-PL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</a:t>
            </a:r>
            <a:r>
              <a:rPr lang="pl-PL" altLang="zh-CN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l-PL" altLang="zh-CN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pl-PL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l-PL" altLang="zh-CN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pl-PL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r>
              <a:rPr lang="pl-PL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</a:t>
            </a:r>
            <a:r>
              <a:rPr lang="pl-PL" altLang="zh-CN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pl-PL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l-PL" altLang="zh-CN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pl-PL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</a:t>
            </a:r>
            <a:r>
              <a:rPr lang="pl-PL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Cu(</a:t>
            </a:r>
            <a:r>
              <a:rPr lang="pl-PL" altLang="zh-CN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CN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0418" t="56667" r="66754" b="30717"/>
          <a:stretch/>
        </p:blipFill>
        <p:spPr>
          <a:xfrm>
            <a:off x="1172138" y="3054145"/>
            <a:ext cx="6768368" cy="210410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195740" y="5509751"/>
            <a:ext cx="47211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Electrode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电极</a:t>
            </a:r>
            <a:endParaRPr lang="zh-CN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3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58" y="190500"/>
            <a:ext cx="9154758" cy="1143000"/>
          </a:xfrm>
        </p:spPr>
        <p:txBody>
          <a:bodyPr/>
          <a:lstStyle/>
          <a:p>
            <a:pPr algn="ctr"/>
            <a:r>
              <a:rPr lang="en-US" altLang="zh-CN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Galvanic </a:t>
            </a:r>
            <a:r>
              <a:rPr lang="en-US" altLang="zh-CN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Cells</a:t>
            </a:r>
            <a:r>
              <a:rPr lang="zh-CN" alt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原电池</a:t>
            </a:r>
            <a:r>
              <a:rPr lang="en-US" altLang="zh-CN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/</a:t>
            </a:r>
            <a:r>
              <a:rPr lang="en-US" altLang="zh-CN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Voltaic </a:t>
            </a:r>
            <a:r>
              <a:rPr lang="en-US" altLang="zh-CN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Cells</a:t>
            </a:r>
            <a:r>
              <a:rPr lang="zh-CN" alt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伏打电池</a:t>
            </a:r>
            <a:endParaRPr lang="en-US" altLang="zh-CN" sz="36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3229" t="41297" r="60208" b="20741"/>
          <a:stretch/>
        </p:blipFill>
        <p:spPr>
          <a:xfrm>
            <a:off x="1192417" y="1333500"/>
            <a:ext cx="6686550" cy="5375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108" y="711350"/>
            <a:ext cx="8896350" cy="1143000"/>
          </a:xfrm>
        </p:spPr>
        <p:txBody>
          <a:bodyPr/>
          <a:lstStyle/>
          <a:p>
            <a:r>
              <a:rPr lang="zh-CN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zh-CN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Electrode Potentials, </a:t>
            </a:r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zh-CN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电极电势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l="57708" t="47963" r="17500" b="44238"/>
          <a:stretch/>
        </p:blipFill>
        <p:spPr>
          <a:xfrm>
            <a:off x="973229" y="3530750"/>
            <a:ext cx="7858760" cy="13906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57708" t="58860" r="17500" b="32593"/>
          <a:stretch/>
        </p:blipFill>
        <p:spPr>
          <a:xfrm>
            <a:off x="929684" y="4921400"/>
            <a:ext cx="7858760" cy="1524000"/>
          </a:xfrm>
          <a:prstGeom prst="rect">
            <a:avLst/>
          </a:prstGeom>
        </p:spPr>
      </p:pic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928960" y="2462414"/>
            <a:ext cx="7772400" cy="616974"/>
          </a:xfrm>
        </p:spPr>
        <p:txBody>
          <a:bodyPr/>
          <a:lstStyle/>
          <a:p>
            <a:pPr marL="0" indent="0">
              <a:buNone/>
            </a:pPr>
            <a:r>
              <a:rPr lang="pl-PL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Zn(</a:t>
            </a:r>
            <a:r>
              <a:rPr lang="pl-PL" altLang="zh-CN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+2H</a:t>
            </a:r>
            <a:r>
              <a:rPr lang="pl-PL" altLang="zh-CN" b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pl-PL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l-PL" altLang="zh-CN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pl-PL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</a:t>
            </a:r>
            <a:r>
              <a:rPr lang="pl-PL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Zn</a:t>
            </a:r>
            <a:r>
              <a:rPr lang="pl-PL" altLang="zh-CN" b="1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pl-PL" altLang="zh-CN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pl-PL" altLang="zh-CN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</a:t>
            </a:r>
            <a:r>
              <a:rPr lang="pl-PL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</a:t>
            </a:r>
            <a:r>
              <a:rPr lang="pl-PL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zh-CN" b="1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↑</a:t>
            </a:r>
            <a:r>
              <a:rPr lang="pl-PL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l-PL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zh-CN" alt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75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01000" cy="11430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标准电极电势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C. Johannesson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52721" t="39064" r="12279" b="24534"/>
          <a:stretch/>
        </p:blipFill>
        <p:spPr>
          <a:xfrm>
            <a:off x="163956" y="1355271"/>
            <a:ext cx="8819707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6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31451" t="15678" r="28387" b="11376"/>
          <a:stretch/>
        </p:blipFill>
        <p:spPr>
          <a:xfrm>
            <a:off x="1238865" y="0"/>
            <a:ext cx="700917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9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5484" t="46111" r="37419" b="14074"/>
          <a:stretch/>
        </p:blipFill>
        <p:spPr>
          <a:xfrm>
            <a:off x="589934" y="757698"/>
            <a:ext cx="7979265" cy="481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3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-10758" y="190500"/>
            <a:ext cx="9154758" cy="1143000"/>
          </a:xfrm>
        </p:spPr>
        <p:txBody>
          <a:bodyPr/>
          <a:lstStyle/>
          <a:p>
            <a:pPr algn="ctr"/>
            <a:r>
              <a:rPr lang="en-US" altLang="zh-CN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en-US" altLang="zh-C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Galvanic </a:t>
            </a:r>
            <a:r>
              <a:rPr lang="en-US" altLang="zh-CN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Cells</a:t>
            </a:r>
            <a:r>
              <a:rPr lang="zh-CN" alt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原电池</a:t>
            </a:r>
            <a:r>
              <a:rPr lang="en-US" altLang="zh-CN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/</a:t>
            </a:r>
            <a:r>
              <a:rPr lang="en-US" altLang="zh-CN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Voltaic </a:t>
            </a:r>
            <a:r>
              <a:rPr lang="en-US" altLang="zh-CN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Cells</a:t>
            </a:r>
            <a:r>
              <a:rPr lang="zh-CN" alt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伏打电池</a:t>
            </a:r>
            <a:endParaRPr lang="en-US" altLang="zh-CN" sz="36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13229" t="41297" r="60208" b="20741"/>
          <a:stretch/>
        </p:blipFill>
        <p:spPr>
          <a:xfrm>
            <a:off x="1192417" y="1333500"/>
            <a:ext cx="6686550" cy="537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7500" t="32222" r="27708" b="13334"/>
          <a:stretch/>
        </p:blipFill>
        <p:spPr>
          <a:xfrm>
            <a:off x="114300" y="914400"/>
            <a:ext cx="8929655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9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0625" t="31111" r="38333" b="31524"/>
          <a:stretch/>
        </p:blipFill>
        <p:spPr>
          <a:xfrm>
            <a:off x="328108" y="228600"/>
            <a:ext cx="8183634" cy="4191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20625" t="70175" r="38333" b="11482"/>
          <a:stretch/>
        </p:blipFill>
        <p:spPr>
          <a:xfrm>
            <a:off x="209774" y="4527177"/>
            <a:ext cx="818363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内容占位符 2"/>
          <p:cNvSpPr>
            <a:spLocks noGrp="1"/>
          </p:cNvSpPr>
          <p:nvPr>
            <p:ph idx="1"/>
          </p:nvPr>
        </p:nvSpPr>
        <p:spPr>
          <a:xfrm>
            <a:off x="603007" y="866887"/>
            <a:ext cx="7772400" cy="4648200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a typeface="宋体" charset="-122"/>
              </a:rPr>
              <a:t>The use of electrode potentials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chemeClr val="tx1"/>
                </a:solidFill>
                <a:ea typeface="宋体" charset="-122"/>
              </a:rPr>
              <a:t>Mg(s) + Cl</a:t>
            </a:r>
            <a:r>
              <a:rPr lang="en-US" altLang="zh-CN" baseline="-25000" dirty="0" smtClean="0">
                <a:solidFill>
                  <a:schemeClr val="tx1"/>
                </a:solidFill>
                <a:ea typeface="宋体" charset="-122"/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  <a:ea typeface="宋体" charset="-122"/>
              </a:rPr>
              <a:t>(g) → MgCl</a:t>
            </a:r>
            <a:r>
              <a:rPr lang="en-US" altLang="zh-CN" baseline="-25000" dirty="0" smtClean="0">
                <a:solidFill>
                  <a:schemeClr val="tx1"/>
                </a:solidFill>
                <a:ea typeface="宋体" charset="-122"/>
              </a:rPr>
              <a:t>2</a:t>
            </a:r>
            <a:r>
              <a:rPr lang="en-US" altLang="zh-CN" dirty="0" smtClean="0">
                <a:solidFill>
                  <a:schemeClr val="tx1"/>
                </a:solidFill>
                <a:ea typeface="宋体" charset="-122"/>
              </a:rPr>
              <a:t>(s)</a:t>
            </a:r>
          </a:p>
          <a:p>
            <a:endParaRPr lang="zh-CN" altLang="en-US" dirty="0" smtClean="0">
              <a:solidFill>
                <a:schemeClr val="tx1"/>
              </a:solidFill>
              <a:ea typeface="宋体" charset="-122"/>
            </a:endParaRPr>
          </a:p>
        </p:txBody>
      </p:sp>
      <p:pic>
        <p:nvPicPr>
          <p:cNvPr id="18435" name="图片 4" descr="00531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164" y="2685368"/>
            <a:ext cx="7862887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090275" y="4365625"/>
            <a:ext cx="77962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dirty="0">
                <a:latin typeface="Arial" charset="0"/>
                <a:ea typeface="宋体" charset="-122"/>
              </a:rPr>
              <a:t>when </a:t>
            </a:r>
            <a:r>
              <a:rPr lang="en-US" altLang="zh-CN" sz="2800" dirty="0" err="1">
                <a:latin typeface="Arial" charset="0"/>
                <a:ea typeface="宋体" charset="-122"/>
              </a:rPr>
              <a:t>E</a:t>
            </a:r>
            <a:r>
              <a:rPr lang="en-US" altLang="zh-CN" sz="2800" baseline="30000" dirty="0" err="1">
                <a:latin typeface="Arial" charset="0"/>
                <a:ea typeface="宋体" charset="-122"/>
              </a:rPr>
              <a:t>o</a:t>
            </a:r>
            <a:r>
              <a:rPr lang="en-US" altLang="zh-CN" sz="2800" baseline="-25000" dirty="0" err="1">
                <a:latin typeface="Arial" charset="0"/>
                <a:ea typeface="宋体" charset="-122"/>
              </a:rPr>
              <a:t>cell</a:t>
            </a:r>
            <a:r>
              <a:rPr lang="en-US" altLang="zh-CN" sz="2800" baseline="-25000" dirty="0">
                <a:latin typeface="Arial" charset="0"/>
                <a:ea typeface="宋体" charset="-122"/>
              </a:rPr>
              <a:t>  </a:t>
            </a:r>
            <a:r>
              <a:rPr lang="en-US" altLang="zh-CN" sz="2800" dirty="0">
                <a:latin typeface="Arial" charset="0"/>
                <a:ea typeface="宋体" charset="-122"/>
              </a:rPr>
              <a:t>&gt; 0, the reaction is </a:t>
            </a:r>
            <a:r>
              <a:rPr lang="en-US" altLang="zh-CN" sz="2800" u="sng" dirty="0">
                <a:latin typeface="Arial" charset="0"/>
                <a:ea typeface="宋体" charset="-122"/>
              </a:rPr>
              <a:t>spontaneous</a:t>
            </a:r>
            <a:r>
              <a:rPr lang="en-US" altLang="zh-CN" sz="2800" dirty="0">
                <a:latin typeface="Arial" charset="0"/>
                <a:ea typeface="宋体" charset="-122"/>
              </a:rPr>
              <a:t>;</a:t>
            </a:r>
            <a:endParaRPr lang="zh-CN" altLang="zh-CN" sz="2800" dirty="0">
              <a:latin typeface="Arial" charset="0"/>
              <a:ea typeface="宋体" charset="-122"/>
            </a:endParaRPr>
          </a:p>
          <a:p>
            <a:r>
              <a:rPr lang="en-US" altLang="zh-CN" sz="2800" dirty="0">
                <a:latin typeface="Arial" charset="0"/>
                <a:ea typeface="宋体" charset="-122"/>
              </a:rPr>
              <a:t>when </a:t>
            </a:r>
            <a:r>
              <a:rPr lang="en-US" altLang="zh-CN" sz="2800" dirty="0" err="1">
                <a:latin typeface="Arial" charset="0"/>
                <a:ea typeface="宋体" charset="-122"/>
              </a:rPr>
              <a:t>E</a:t>
            </a:r>
            <a:r>
              <a:rPr lang="en-US" altLang="zh-CN" sz="2800" baseline="30000" dirty="0" err="1">
                <a:latin typeface="Arial" charset="0"/>
                <a:ea typeface="宋体" charset="-122"/>
              </a:rPr>
              <a:t>o</a:t>
            </a:r>
            <a:r>
              <a:rPr lang="en-US" altLang="zh-CN" sz="2800" baseline="-25000" dirty="0" err="1">
                <a:latin typeface="Arial" charset="0"/>
                <a:ea typeface="宋体" charset="-122"/>
              </a:rPr>
              <a:t>cell</a:t>
            </a:r>
            <a:r>
              <a:rPr lang="en-US" altLang="zh-CN" sz="2800" baseline="-25000" dirty="0">
                <a:latin typeface="Arial" charset="0"/>
                <a:ea typeface="宋体" charset="-122"/>
              </a:rPr>
              <a:t>  </a:t>
            </a:r>
            <a:r>
              <a:rPr lang="en-US" altLang="zh-CN" sz="2800" dirty="0">
                <a:latin typeface="Arial" charset="0"/>
                <a:ea typeface="宋体" charset="-122"/>
              </a:rPr>
              <a:t>&lt; 0, the reaction is </a:t>
            </a:r>
            <a:r>
              <a:rPr lang="en-US" altLang="zh-CN" sz="2800" u="sng" dirty="0">
                <a:latin typeface="Arial" charset="0"/>
                <a:ea typeface="宋体" charset="-122"/>
              </a:rPr>
              <a:t>nonspontaneous;</a:t>
            </a:r>
          </a:p>
          <a:p>
            <a:r>
              <a:rPr lang="en-US" altLang="zh-CN" sz="2800" dirty="0">
                <a:latin typeface="Arial" charset="0"/>
                <a:ea typeface="宋体" charset="-122"/>
              </a:rPr>
              <a:t>when </a:t>
            </a:r>
            <a:r>
              <a:rPr lang="en-US" altLang="zh-CN" sz="2800" dirty="0" err="1">
                <a:latin typeface="Arial" charset="0"/>
                <a:ea typeface="宋体" charset="-122"/>
              </a:rPr>
              <a:t>E</a:t>
            </a:r>
            <a:r>
              <a:rPr lang="en-US" altLang="zh-CN" sz="2800" baseline="30000" dirty="0" err="1">
                <a:latin typeface="Arial" charset="0"/>
                <a:ea typeface="宋体" charset="-122"/>
              </a:rPr>
              <a:t>o</a:t>
            </a:r>
            <a:r>
              <a:rPr lang="en-US" altLang="zh-CN" sz="2800" baseline="-25000" dirty="0" err="1">
                <a:latin typeface="Arial" charset="0"/>
                <a:ea typeface="宋体" charset="-122"/>
              </a:rPr>
              <a:t>cell</a:t>
            </a:r>
            <a:r>
              <a:rPr lang="en-US" altLang="zh-CN" sz="2800" baseline="-25000" dirty="0">
                <a:latin typeface="Arial" charset="0"/>
                <a:ea typeface="宋体" charset="-122"/>
              </a:rPr>
              <a:t>  </a:t>
            </a:r>
            <a:r>
              <a:rPr lang="en-US" altLang="zh-CN" sz="2800" dirty="0">
                <a:latin typeface="Arial" charset="0"/>
                <a:ea typeface="宋体" charset="-122"/>
              </a:rPr>
              <a:t>= 0, the reaction is </a:t>
            </a:r>
            <a:r>
              <a:rPr lang="en-US" altLang="zh-CN" sz="2800" u="sng" dirty="0">
                <a:latin typeface="Arial" charset="0"/>
                <a:ea typeface="宋体" charset="-122"/>
              </a:rPr>
              <a:t>in equilibrium.</a:t>
            </a:r>
            <a:endParaRPr lang="zh-CN" altLang="zh-CN" sz="2800" dirty="0">
              <a:latin typeface="Arial" charset="0"/>
              <a:ea typeface="宋体" charset="-122"/>
            </a:endParaRPr>
          </a:p>
          <a:p>
            <a:endParaRPr lang="zh-CN" altLang="en-US" sz="2800" dirty="0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 txBox="1">
            <a:spLocks noChangeArrowheads="1"/>
          </p:cNvSpPr>
          <p:nvPr/>
        </p:nvSpPr>
        <p:spPr bwMode="auto">
          <a:xfrm>
            <a:off x="1407045" y="2539700"/>
            <a:ext cx="7765529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Comic Sans MS" pitchFamily="66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Comic Sans MS" pitchFamily="66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Comic Sans MS" pitchFamily="66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Comic Sans MS" pitchFamily="66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Comic Sans MS" pitchFamily="66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Comic Sans MS" pitchFamily="66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Comic Sans MS" pitchFamily="66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b="1">
                <a:solidFill>
                  <a:schemeClr val="bg1"/>
                </a:solidFill>
                <a:latin typeface="Comic Sans MS" pitchFamily="66" charset="0"/>
              </a:defRPr>
            </a:lvl9pPr>
          </a:lstStyle>
          <a:p>
            <a: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  <a:t>I. Oxidation and Reduction </a:t>
            </a:r>
            <a:br>
              <a:rPr lang="en-US" altLang="zh-CN" kern="0" dirty="0" smtClean="0">
                <a:solidFill>
                  <a:schemeClr val="tx1"/>
                </a:solidFill>
                <a:ea typeface="宋体" charset="-122"/>
              </a:rPr>
            </a:br>
            <a:endParaRPr lang="en-US" altLang="zh-CN" b="0" kern="0" dirty="0" smtClean="0">
              <a:solidFill>
                <a:schemeClr val="tx1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465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0873" y="152400"/>
            <a:ext cx="2098869" cy="1143000"/>
          </a:xfrm>
        </p:spPr>
        <p:txBody>
          <a:bodyPr/>
          <a:lstStyle/>
          <a:p>
            <a:r>
              <a:rPr lang="en-US" altLang="zh-CN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C. Johannesson</a:t>
            </a:r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9643" t="30759" r="28421" b="36367"/>
          <a:stretch/>
        </p:blipFill>
        <p:spPr>
          <a:xfrm>
            <a:off x="280537" y="1295400"/>
            <a:ext cx="8745475" cy="31139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0978" y="4595330"/>
            <a:ext cx="83773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 dirty="0">
                <a:latin typeface="TwCenMT-Italic"/>
              </a:rPr>
              <a:t>(A) </a:t>
            </a:r>
            <a:r>
              <a:rPr lang="en-US" altLang="zh-CN" b="1" dirty="0">
                <a:latin typeface="TwCenMT-Italic"/>
              </a:rPr>
              <a:t>E</a:t>
            </a:r>
            <a:r>
              <a:rPr lang="en-US" altLang="zh-CN" b="1" dirty="0" smtClean="0">
                <a:latin typeface="TwCenMT-Italic"/>
              </a:rPr>
              <a:t>°</a:t>
            </a:r>
            <a:r>
              <a:rPr lang="en-US" altLang="zh-CN" b="1" dirty="0" smtClean="0">
                <a:latin typeface="TwCenMT-Regular"/>
              </a:rPr>
              <a:t>= 2.62V</a:t>
            </a:r>
            <a:r>
              <a:rPr lang="en-US" altLang="zh-CN" b="1" dirty="0">
                <a:latin typeface="TwCenMT-Regular"/>
              </a:rPr>
              <a:t>, and the reaction is not spontaneous.</a:t>
            </a:r>
          </a:p>
          <a:p>
            <a:r>
              <a:rPr lang="en-US" altLang="zh-CN" sz="1400" b="1" dirty="0">
                <a:latin typeface="TwCenMT-Italic"/>
              </a:rPr>
              <a:t>(B) </a:t>
            </a:r>
            <a:r>
              <a:rPr lang="en-US" altLang="zh-CN" b="1" dirty="0">
                <a:latin typeface="TwCenMT-Italic"/>
              </a:rPr>
              <a:t>E</a:t>
            </a:r>
            <a:r>
              <a:rPr lang="en-US" altLang="zh-CN" b="1" dirty="0" smtClean="0">
                <a:latin typeface="TwCenMT-Italic"/>
              </a:rPr>
              <a:t>°= </a:t>
            </a:r>
            <a:r>
              <a:rPr lang="en-US" altLang="zh-CN" b="1" dirty="0" smtClean="0">
                <a:latin typeface="TwCenMT-Regular"/>
              </a:rPr>
              <a:t>2.12V</a:t>
            </a:r>
            <a:r>
              <a:rPr lang="en-US" altLang="zh-CN" b="1" dirty="0">
                <a:latin typeface="TwCenMT-Regular"/>
              </a:rPr>
              <a:t>, and the reaction is spontaneous.</a:t>
            </a:r>
          </a:p>
          <a:p>
            <a:r>
              <a:rPr lang="en-US" altLang="zh-CN" sz="1400" b="1" dirty="0">
                <a:latin typeface="TwCenMT-Italic"/>
              </a:rPr>
              <a:t>(C) </a:t>
            </a:r>
            <a:r>
              <a:rPr lang="en-US" altLang="zh-CN" b="1" dirty="0">
                <a:latin typeface="TwCenMT-Italic"/>
              </a:rPr>
              <a:t>E</a:t>
            </a:r>
            <a:r>
              <a:rPr lang="en-US" altLang="zh-CN" b="1" dirty="0" smtClean="0">
                <a:latin typeface="TwCenMT-Italic"/>
              </a:rPr>
              <a:t>°= -</a:t>
            </a:r>
            <a:r>
              <a:rPr lang="en-US" altLang="zh-CN" b="1" dirty="0">
                <a:latin typeface="TwCenMT-Regular"/>
              </a:rPr>
              <a:t>2.12V, and the reaction is not spontaneous.</a:t>
            </a:r>
          </a:p>
          <a:p>
            <a:r>
              <a:rPr lang="en-US" altLang="zh-CN" sz="1400" b="1" dirty="0">
                <a:latin typeface="TwCenMT-Italic"/>
              </a:rPr>
              <a:t>(D) </a:t>
            </a:r>
            <a:r>
              <a:rPr lang="en-US" altLang="zh-CN" b="1" dirty="0">
                <a:latin typeface="TwCenMT-Italic"/>
              </a:rPr>
              <a:t>E</a:t>
            </a:r>
            <a:r>
              <a:rPr lang="en-US" altLang="zh-CN" b="1" dirty="0" smtClean="0">
                <a:latin typeface="TwCenMT-Italic"/>
              </a:rPr>
              <a:t>°= -</a:t>
            </a:r>
            <a:r>
              <a:rPr lang="en-US" altLang="zh-CN" b="1" dirty="0">
                <a:latin typeface="TwCenMT-Regular"/>
              </a:rPr>
              <a:t>2.12V, and the reaction is spontaneous.</a:t>
            </a:r>
          </a:p>
          <a:p>
            <a:r>
              <a:rPr lang="en-US" altLang="zh-CN" sz="1400" b="1" dirty="0">
                <a:latin typeface="TwCenMT-Italic"/>
              </a:rPr>
              <a:t>(E) </a:t>
            </a:r>
            <a:r>
              <a:rPr lang="en-US" altLang="zh-CN" b="1" dirty="0">
                <a:latin typeface="TwCenMT-Italic"/>
              </a:rPr>
              <a:t>E</a:t>
            </a:r>
            <a:r>
              <a:rPr lang="en-US" altLang="zh-CN" b="1" dirty="0" smtClean="0">
                <a:latin typeface="TwCenMT-Italic"/>
              </a:rPr>
              <a:t>°= -</a:t>
            </a:r>
            <a:r>
              <a:rPr lang="en-US" altLang="zh-CN" b="1" dirty="0">
                <a:latin typeface="TwCenMT-Regular"/>
              </a:rPr>
              <a:t>2.62V, and the reaction is not spontaneous.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9248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2097" t="31290" r="32903" b="46068"/>
          <a:stretch/>
        </p:blipFill>
        <p:spPr>
          <a:xfrm>
            <a:off x="206477" y="453604"/>
            <a:ext cx="8819535" cy="249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31451" t="15678" r="28387" b="11376"/>
          <a:stretch/>
        </p:blipFill>
        <p:spPr>
          <a:xfrm>
            <a:off x="1238865" y="0"/>
            <a:ext cx="700917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8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2097" t="31290" r="32903" b="46068"/>
          <a:stretch/>
        </p:blipFill>
        <p:spPr>
          <a:xfrm>
            <a:off x="206477" y="453604"/>
            <a:ext cx="8819535" cy="249607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26913" t="57678" r="37719" b="12221"/>
          <a:stretch/>
        </p:blipFill>
        <p:spPr>
          <a:xfrm>
            <a:off x="1061883" y="3362632"/>
            <a:ext cx="6931742" cy="331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6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内容占位符 4" descr="2.jpe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02300" y="1574799"/>
            <a:ext cx="2803525" cy="3433763"/>
          </a:xfrm>
        </p:spPr>
      </p:pic>
      <p:pic>
        <p:nvPicPr>
          <p:cNvPr id="21507" name="图片 5" descr="3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1752600"/>
            <a:ext cx="47498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标题 1"/>
          <p:cNvSpPr txBox="1">
            <a:spLocks/>
          </p:cNvSpPr>
          <p:nvPr/>
        </p:nvSpPr>
        <p:spPr bwMode="auto">
          <a:xfrm>
            <a:off x="1308100" y="330200"/>
            <a:ext cx="63119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kumimoji="1"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charset="-122"/>
              </a:rPr>
              <a:t>Electrolytic Cells</a:t>
            </a:r>
            <a:r>
              <a:rPr kumimoji="1" lang="zh-CN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charset="-122"/>
              </a:rPr>
              <a:t>电解池</a:t>
            </a:r>
            <a:r>
              <a:rPr kumimoji="1" lang="en-US" altLang="zh-C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宋体" charset="-122"/>
              </a:rPr>
              <a:t> </a:t>
            </a:r>
            <a:endParaRPr kumimoji="1" lang="zh-CN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宋体" charset="-122"/>
            </a:endParaRPr>
          </a:p>
        </p:txBody>
      </p:sp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4928393" y="5402263"/>
            <a:ext cx="41267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Arial" charset="0"/>
                <a:ea typeface="宋体" charset="-122"/>
              </a:rPr>
              <a:t>Electroplating with </a:t>
            </a:r>
            <a:r>
              <a:rPr lang="en-US" altLang="zh-CN" sz="2800" dirty="0" smtClean="0">
                <a:latin typeface="Arial" charset="0"/>
                <a:ea typeface="宋体" charset="-122"/>
              </a:rPr>
              <a:t>Silver</a:t>
            </a:r>
            <a:endParaRPr lang="zh-CN" altLang="en-US" sz="2800" dirty="0">
              <a:latin typeface="Arial" charset="0"/>
              <a:ea typeface="宋体" charset="-122"/>
            </a:endParaRPr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736600" y="5402263"/>
            <a:ext cx="376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>
                <a:latin typeface="Arial" charset="0"/>
                <a:ea typeface="宋体" charset="-122"/>
              </a:rPr>
              <a:t>Electrolysis of Water </a:t>
            </a:r>
            <a:endParaRPr lang="zh-CN" altLang="en-US" sz="2800">
              <a:latin typeface="Arial" charset="0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1037303" y="1538750"/>
            <a:ext cx="716280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4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Electrochemical Cell Differences</a:t>
            </a:r>
          </a:p>
        </p:txBody>
      </p:sp>
      <p:sp>
        <p:nvSpPr>
          <p:cNvPr id="22531" name="WordArt 6"/>
          <p:cNvSpPr>
            <a:spLocks noChangeArrowheads="1" noChangeShapeType="1" noTextEdit="1"/>
          </p:cNvSpPr>
          <p:nvPr/>
        </p:nvSpPr>
        <p:spPr bwMode="auto">
          <a:xfrm>
            <a:off x="1265903" y="2453150"/>
            <a:ext cx="17526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Voltaic</a:t>
            </a:r>
            <a:endParaRPr lang="zh-CN" alt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22532" name="WordArt 7"/>
          <p:cNvSpPr>
            <a:spLocks noChangeArrowheads="1" noChangeShapeType="1" noTextEdit="1"/>
          </p:cNvSpPr>
          <p:nvPr/>
        </p:nvSpPr>
        <p:spPr bwMode="auto">
          <a:xfrm>
            <a:off x="5609303" y="2376950"/>
            <a:ext cx="213360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effectLst>
                  <a:outerShdw dist="53882" dir="2700000" algn="ctr" rotWithShape="0">
                    <a:srgbClr val="9999FF"/>
                  </a:outerShdw>
                </a:effectLst>
                <a:latin typeface="Impact"/>
              </a:rPr>
              <a:t>Electrolytic</a:t>
            </a:r>
            <a:endParaRPr lang="zh-CN" alt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9999FF"/>
                </a:outerShdw>
              </a:effectLst>
              <a:latin typeface="Impact"/>
            </a:endParaRPr>
          </a:p>
        </p:txBody>
      </p:sp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1203991" y="4140663"/>
            <a:ext cx="2895600" cy="584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4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spontaneous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5490241" y="4281950"/>
            <a:ext cx="36576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4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non-spontaneous</a:t>
            </a:r>
          </a:p>
        </p:txBody>
      </p:sp>
      <p:sp>
        <p:nvSpPr>
          <p:cNvPr id="366602" name="Text Box 10"/>
          <p:cNvSpPr txBox="1">
            <a:spLocks noChangeArrowheads="1"/>
          </p:cNvSpPr>
          <p:nvPr/>
        </p:nvSpPr>
        <p:spPr bwMode="auto">
          <a:xfrm>
            <a:off x="1167478" y="5043950"/>
            <a:ext cx="36576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4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Anode - negative</a:t>
            </a:r>
          </a:p>
        </p:txBody>
      </p:sp>
      <p:sp>
        <p:nvSpPr>
          <p:cNvPr id="366603" name="Text Box 11"/>
          <p:cNvSpPr txBox="1">
            <a:spLocks noChangeArrowheads="1"/>
          </p:cNvSpPr>
          <p:nvPr/>
        </p:nvSpPr>
        <p:spPr bwMode="auto">
          <a:xfrm>
            <a:off x="5456903" y="5034425"/>
            <a:ext cx="36576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4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Anode - positive</a:t>
            </a: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4803" y="494175"/>
            <a:ext cx="8839200" cy="9906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Electrochemistry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180178" y="5805950"/>
            <a:ext cx="40767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sz="14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Needs two containers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412453" y="5828176"/>
            <a:ext cx="3702050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1400">
                <a:solidFill>
                  <a:srgbClr val="FF0000"/>
                </a:solidFill>
                <a:latin typeface="Times New Roman" pitchFamily="18" charset="0"/>
              </a:defRPr>
            </a:lvl1pPr>
            <a:lvl2pPr marL="742950" indent="-285750">
              <a:defRPr sz="1400">
                <a:solidFill>
                  <a:srgbClr val="FF0000"/>
                </a:solidFill>
                <a:latin typeface="Times New Roman" pitchFamily="18" charset="0"/>
              </a:defRPr>
            </a:lvl2pPr>
            <a:lvl3pPr marL="11430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3pPr>
            <a:lvl4pPr marL="16002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4pPr>
            <a:lvl5pPr marL="2057400" indent="-228600">
              <a:defRPr sz="1400">
                <a:solidFill>
                  <a:srgbClr val="FF00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rgbClr val="FF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Needs one container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66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  <p:bldP spid="366602" grpId="0"/>
      <p:bldP spid="366603" grpId="0"/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5581" y="117988"/>
            <a:ext cx="4579374" cy="11430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Faraday’s law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0000" t="34815" r="28548" b="22222"/>
          <a:stretch/>
        </p:blipFill>
        <p:spPr>
          <a:xfrm>
            <a:off x="0" y="1740304"/>
            <a:ext cx="8988191" cy="422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9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6613" t="31577" r="27420" b="10215"/>
          <a:stretch/>
        </p:blipFill>
        <p:spPr>
          <a:xfrm>
            <a:off x="88490" y="648930"/>
            <a:ext cx="8974865" cy="563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0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3568" y="304800"/>
            <a:ext cx="8001000" cy="1143000"/>
          </a:xfrm>
        </p:spPr>
        <p:txBody>
          <a:bodyPr/>
          <a:lstStyle/>
          <a:p>
            <a:r>
              <a:rPr lang="en-US" altLang="zh-CN" b="0" dirty="0">
                <a:solidFill>
                  <a:schemeClr val="tx1"/>
                </a:solidFill>
              </a:rPr>
              <a:t>EX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23568" y="1447800"/>
            <a:ext cx="8620432" cy="46482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Which of the following statements is not true about the </a:t>
            </a:r>
            <a:r>
              <a:rPr lang="en-US" altLang="zh-CN" dirty="0" smtClean="0">
                <a:solidFill>
                  <a:schemeClr val="tx1"/>
                </a:solidFill>
              </a:rPr>
              <a:t>ox-red  reaction </a:t>
            </a:r>
            <a:r>
              <a:rPr lang="en-US" altLang="zh-CN" dirty="0">
                <a:solidFill>
                  <a:schemeClr val="tx1"/>
                </a:solidFill>
              </a:rPr>
              <a:t>that takes place in a galvanic cell under </a:t>
            </a:r>
            <a:r>
              <a:rPr lang="en-US" altLang="zh-CN" dirty="0" smtClean="0">
                <a:solidFill>
                  <a:schemeClr val="tx1"/>
                </a:solidFill>
              </a:rPr>
              <a:t>standard condition</a:t>
            </a:r>
            <a:r>
              <a:rPr lang="en-US" altLang="zh-CN" dirty="0">
                <a:solidFill>
                  <a:schemeClr val="tx1"/>
                </a:solidFill>
              </a:rPr>
              <a:t>?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C. Johannesson</a:t>
            </a:r>
            <a:endParaRPr lang="en-US" altLang="zh-CN"/>
          </a:p>
        </p:txBody>
      </p:sp>
      <p:sp>
        <p:nvSpPr>
          <p:cNvPr id="5" name="矩形 4"/>
          <p:cNvSpPr/>
          <p:nvPr/>
        </p:nvSpPr>
        <p:spPr>
          <a:xfrm>
            <a:off x="1147914" y="3924707"/>
            <a:ext cx="72291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(A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)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-PGothic"/>
              </a:rPr>
              <a:t>△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G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° is negative.</a:t>
            </a:r>
          </a:p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(B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)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-PGothic"/>
              </a:rPr>
              <a:t>△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G° and 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-PGothic"/>
              </a:rPr>
              <a:t>△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E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° are negative.</a:t>
            </a:r>
          </a:p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(C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)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-PGothic"/>
              </a:rPr>
              <a:t>△ </a:t>
            </a:r>
            <a:r>
              <a:rPr lang="en-US" altLang="zh-CN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E°is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 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positive.</a:t>
            </a:r>
          </a:p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(D) The reaction is spontaneous.</a:t>
            </a:r>
          </a:p>
          <a:p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(E) </a:t>
            </a:r>
            <a:r>
              <a:rPr lang="en-US" altLang="zh-CN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K</a:t>
            </a:r>
            <a:r>
              <a:rPr lang="en-US" altLang="zh-CN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eq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CenMT-Regular"/>
              </a:rPr>
              <a:t>&gt;1.</a:t>
            </a:r>
            <a:endParaRPr lang="zh-CN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99" y="152400"/>
            <a:ext cx="8372475" cy="1143000"/>
          </a:xfrm>
        </p:spPr>
        <p:txBody>
          <a:bodyPr/>
          <a:lstStyle/>
          <a:p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1.Oxidation Numbers/States </a:t>
            </a:r>
            <a:r>
              <a:rPr lang="zh-CN" alt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化合价</a:t>
            </a:r>
            <a:endParaRPr lang="zh-CN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0575" y="1365677"/>
            <a:ext cx="7696200" cy="15696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oxidation number/state of an atom indicates the number </a:t>
            </a:r>
            <a:r>
              <a:rPr lang="en-US" altLang="zh-CN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electrons </a:t>
            </a:r>
            <a:r>
              <a:rPr lang="en-US" altLang="zh-CN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 it gains or loses when it forms a bond.</a:t>
            </a:r>
            <a:endParaRPr lang="zh-CN" alt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12240" t="54370" r="58475" b="25031"/>
          <a:stretch/>
        </p:blipFill>
        <p:spPr>
          <a:xfrm>
            <a:off x="687613" y="3265712"/>
            <a:ext cx="7960287" cy="314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12222" t="51659" r="58413" b="22239"/>
          <a:stretch/>
        </p:blipFill>
        <p:spPr>
          <a:xfrm>
            <a:off x="580574" y="2322287"/>
            <a:ext cx="8127998" cy="406399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22086" y="550092"/>
            <a:ext cx="7641771" cy="12003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一个多原子离子团所有原子的氧化数相加必须等于该离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子所</a:t>
            </a:r>
            <a:r>
              <a:rPr lang="zh-CN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带电荷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仿宋" panose="02010600040101010101" pitchFamily="2" charset="-122"/>
                <a:ea typeface="华文仿宋" panose="02010600040101010101" pitchFamily="2" charset="-122"/>
              </a:rPr>
              <a:t>数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NewRomanPSMT"/>
                <a:ea typeface="华文仿宋" panose="02010600040101010101" pitchFamily="2" charset="-122"/>
              </a:rPr>
              <a:t>。</a:t>
            </a:r>
            <a:endParaRPr lang="zh-CN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44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7794" y="174172"/>
            <a:ext cx="8001000" cy="1143000"/>
          </a:xfrm>
        </p:spPr>
        <p:txBody>
          <a:bodyPr/>
          <a:lstStyle/>
          <a:p>
            <a:r>
              <a:rPr lang="en-US" altLang="zh-CN" b="0" dirty="0">
                <a:solidFill>
                  <a:srgbClr val="0000CC"/>
                </a:solidFill>
              </a:rPr>
              <a:t>EX</a:t>
            </a:r>
            <a:endParaRPr lang="zh-CN" altLang="en-US" dirty="0">
              <a:solidFill>
                <a:srgbClr val="0000CC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7794" y="1778000"/>
            <a:ext cx="8783637" cy="4187371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0000CC"/>
                </a:solidFill>
              </a:rPr>
              <a:t>How many electrons are transferred in the reaction represented </a:t>
            </a:r>
            <a:r>
              <a:rPr lang="en-US" altLang="zh-CN" dirty="0" smtClean="0">
                <a:solidFill>
                  <a:srgbClr val="0000CC"/>
                </a:solidFill>
              </a:rPr>
              <a:t>by the </a:t>
            </a:r>
            <a:r>
              <a:rPr lang="en-US" altLang="zh-CN" dirty="0">
                <a:solidFill>
                  <a:srgbClr val="0000CC"/>
                </a:solidFill>
              </a:rPr>
              <a:t>unbalanced equation below</a:t>
            </a:r>
            <a:r>
              <a:rPr lang="en-US" altLang="zh-CN" dirty="0" smtClean="0">
                <a:solidFill>
                  <a:srgbClr val="0000CC"/>
                </a:solidFill>
              </a:rPr>
              <a:t>?</a:t>
            </a:r>
            <a:endParaRPr lang="en-US" altLang="zh-CN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altLang="zh-CN" sz="3600" dirty="0" smtClean="0">
                <a:solidFill>
                  <a:srgbClr val="0000CC"/>
                </a:solidFill>
              </a:rPr>
              <a:t>MnO</a:t>
            </a:r>
            <a:r>
              <a:rPr lang="en-US" altLang="zh-CN" sz="3600" baseline="-25000" dirty="0" smtClean="0">
                <a:solidFill>
                  <a:srgbClr val="0000CC"/>
                </a:solidFill>
              </a:rPr>
              <a:t>4</a:t>
            </a:r>
            <a:r>
              <a:rPr lang="pt-BR" altLang="zh-CN" sz="3600" baseline="30000" dirty="0" smtClean="0">
                <a:solidFill>
                  <a:srgbClr val="0000CC"/>
                </a:solidFill>
              </a:rPr>
              <a:t>-</a:t>
            </a:r>
            <a:r>
              <a:rPr lang="pt-BR" altLang="zh-CN" sz="3600" dirty="0" smtClean="0">
                <a:solidFill>
                  <a:srgbClr val="0000CC"/>
                </a:solidFill>
              </a:rPr>
              <a:t> + Br</a:t>
            </a:r>
            <a:r>
              <a:rPr lang="pt-BR" altLang="zh-CN" sz="3600" baseline="30000" dirty="0" smtClean="0">
                <a:solidFill>
                  <a:srgbClr val="0000CC"/>
                </a:solidFill>
              </a:rPr>
              <a:t>-</a:t>
            </a:r>
            <a:r>
              <a:rPr lang="pt-BR" altLang="zh-CN" sz="3600" dirty="0" smtClean="0">
                <a:solidFill>
                  <a:srgbClr val="0000CC"/>
                </a:solidFill>
              </a:rPr>
              <a:t> + </a:t>
            </a:r>
            <a:r>
              <a:rPr lang="pt-BR" altLang="zh-CN" sz="3600" dirty="0">
                <a:solidFill>
                  <a:srgbClr val="0000CC"/>
                </a:solidFill>
              </a:rPr>
              <a:t>H</a:t>
            </a:r>
            <a:r>
              <a:rPr lang="pt-BR" altLang="zh-CN" sz="3600" baseline="30000" dirty="0">
                <a:solidFill>
                  <a:srgbClr val="0000CC"/>
                </a:solidFill>
              </a:rPr>
              <a:t>+</a:t>
            </a:r>
            <a:r>
              <a:rPr lang="pt-BR" altLang="zh-CN" sz="3600" dirty="0">
                <a:solidFill>
                  <a:srgbClr val="0000CC"/>
                </a:solidFill>
              </a:rPr>
              <a:t> </a:t>
            </a:r>
            <a:r>
              <a:rPr lang="zh-CN" altLang="en-US" sz="3600" dirty="0" smtClean="0">
                <a:solidFill>
                  <a:srgbClr val="0000CC"/>
                </a:solidFill>
              </a:rPr>
              <a:t>→</a:t>
            </a:r>
            <a:r>
              <a:rPr lang="pt-BR" altLang="zh-CN" sz="3600" dirty="0" smtClean="0">
                <a:solidFill>
                  <a:srgbClr val="0000CC"/>
                </a:solidFill>
              </a:rPr>
              <a:t> </a:t>
            </a:r>
            <a:r>
              <a:rPr lang="pt-BR" altLang="zh-CN" sz="3600" dirty="0">
                <a:solidFill>
                  <a:srgbClr val="0000CC"/>
                </a:solidFill>
              </a:rPr>
              <a:t>Mn</a:t>
            </a:r>
            <a:r>
              <a:rPr lang="pt-BR" altLang="zh-CN" sz="3600" baseline="30000" dirty="0">
                <a:solidFill>
                  <a:srgbClr val="0000CC"/>
                </a:solidFill>
              </a:rPr>
              <a:t>2+</a:t>
            </a:r>
            <a:r>
              <a:rPr lang="pt-BR" altLang="zh-CN" sz="3600" dirty="0">
                <a:solidFill>
                  <a:srgbClr val="0000CC"/>
                </a:solidFill>
              </a:rPr>
              <a:t> </a:t>
            </a:r>
            <a:r>
              <a:rPr lang="pt-BR" altLang="zh-CN" sz="3600" dirty="0" smtClean="0">
                <a:solidFill>
                  <a:srgbClr val="0000CC"/>
                </a:solidFill>
              </a:rPr>
              <a:t>+ </a:t>
            </a:r>
            <a:r>
              <a:rPr lang="pt-BR" altLang="zh-CN" sz="3600" dirty="0">
                <a:solidFill>
                  <a:srgbClr val="0000CC"/>
                </a:solidFill>
              </a:rPr>
              <a:t>Br</a:t>
            </a:r>
            <a:r>
              <a:rPr lang="pt-BR" altLang="zh-CN" sz="3600" baseline="-25000" dirty="0">
                <a:solidFill>
                  <a:srgbClr val="0000CC"/>
                </a:solidFill>
              </a:rPr>
              <a:t>2</a:t>
            </a:r>
            <a:r>
              <a:rPr lang="pt-BR" altLang="zh-CN" sz="3600" dirty="0">
                <a:solidFill>
                  <a:srgbClr val="0000CC"/>
                </a:solidFill>
              </a:rPr>
              <a:t> </a:t>
            </a:r>
            <a:r>
              <a:rPr lang="pt-BR" altLang="zh-CN" sz="3600" dirty="0" smtClean="0">
                <a:solidFill>
                  <a:srgbClr val="0000CC"/>
                </a:solidFill>
              </a:rPr>
              <a:t>+ H</a:t>
            </a:r>
            <a:r>
              <a:rPr lang="pt-BR" altLang="zh-CN" sz="3600" baseline="-25000" dirty="0" smtClean="0">
                <a:solidFill>
                  <a:srgbClr val="0000CC"/>
                </a:solidFill>
              </a:rPr>
              <a:t>2</a:t>
            </a:r>
            <a:r>
              <a:rPr lang="pt-BR" altLang="zh-CN" sz="3600" dirty="0" smtClean="0">
                <a:solidFill>
                  <a:srgbClr val="0000CC"/>
                </a:solidFill>
              </a:rPr>
              <a:t>O</a:t>
            </a:r>
          </a:p>
          <a:p>
            <a:pPr marL="0" indent="0" algn="ctr">
              <a:buNone/>
            </a:pPr>
            <a:endParaRPr lang="pt-BR" altLang="zh-CN" sz="3600" dirty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altLang="zh-CN" dirty="0" smtClean="0">
                <a:solidFill>
                  <a:srgbClr val="0000CC"/>
                </a:solidFill>
              </a:rPr>
              <a:t>(A) 4    (B) 5   (C) 8   (D) 10   (E) 12</a:t>
            </a:r>
            <a:endParaRPr lang="zh-CN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7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tx1"/>
                </a:solidFill>
                <a:ea typeface="宋体" charset="-122"/>
              </a:rPr>
              <a:t>2. Oxidation-Reduction </a:t>
            </a:r>
          </a:p>
        </p:txBody>
      </p:sp>
      <p:sp>
        <p:nvSpPr>
          <p:cNvPr id="9" name="Rectangle 284"/>
          <p:cNvSpPr>
            <a:spLocks noChangeArrowheads="1"/>
          </p:cNvSpPr>
          <p:nvPr/>
        </p:nvSpPr>
        <p:spPr bwMode="auto">
          <a:xfrm>
            <a:off x="1023938" y="4956175"/>
            <a:ext cx="6629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92113" indent="-392113" algn="ctr"/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</a:t>
            </a:r>
            <a:r>
              <a:rPr lang="en-US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oss 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</a:t>
            </a:r>
            <a:r>
              <a:rPr lang="en-US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lectrons = 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</a:t>
            </a:r>
            <a:r>
              <a:rPr lang="en-US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xidation</a:t>
            </a:r>
          </a:p>
          <a:p>
            <a:pPr marL="392113" indent="-392113" algn="ctr"/>
            <a:r>
              <a:rPr lang="en-US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</a:t>
            </a:r>
            <a:r>
              <a:rPr lang="en-US" altLang="en-US" sz="3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ain 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</a:t>
            </a:r>
            <a:r>
              <a:rPr lang="en-US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lectrons = </a:t>
            </a:r>
            <a:r>
              <a:rPr lang="en-US" alt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</a:t>
            </a:r>
            <a:r>
              <a:rPr lang="en-US" altLang="en-US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eduction</a:t>
            </a:r>
          </a:p>
        </p:txBody>
      </p:sp>
      <p:graphicFrame>
        <p:nvGraphicFramePr>
          <p:cNvPr id="13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40708"/>
              </p:ext>
            </p:extLst>
          </p:nvPr>
        </p:nvGraphicFramePr>
        <p:xfrm>
          <a:off x="1326944" y="1595064"/>
          <a:ext cx="6902655" cy="3137647"/>
        </p:xfrm>
        <a:graphic>
          <a:graphicData uri="http://schemas.openxmlformats.org/drawingml/2006/table">
            <a:tbl>
              <a:tblPr/>
              <a:tblGrid>
                <a:gridCol w="3264106"/>
                <a:gridCol w="3638549"/>
              </a:tblGrid>
              <a:tr h="6992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新細明體" pitchFamily="18" charset="-120"/>
                        </a:rPr>
                        <a:t>Oxidation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新細明體" pitchFamily="18" charset="-120"/>
                        </a:rPr>
                        <a:t>氧化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新細明體" pitchFamily="18" charset="-120"/>
                        </a:rPr>
                        <a:t>Reduction</a:t>
                      </a:r>
                      <a:r>
                        <a:rPr kumimoji="1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新細明體" pitchFamily="18" charset="-120"/>
                        </a:rPr>
                        <a:t>还原</a:t>
                      </a:r>
                      <a:endParaRPr kumimoji="1" lang="en-US" altLang="zh-TW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新細明體" pitchFamily="18" charset="-120"/>
                        </a:rPr>
                        <a:t>Loss of electron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新細明體" pitchFamily="18" charset="-120"/>
                        </a:rPr>
                        <a:t>Gain of electron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新細明體" pitchFamily="18" charset="-120"/>
                        </a:rPr>
                        <a:t>Increase in O.N.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新細明體" pitchFamily="18" charset="-120"/>
                        </a:rPr>
                        <a:t>Decrease in O.N.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新細明體" pitchFamily="18" charset="-120"/>
                        </a:rPr>
                        <a:t>Reducing agent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ea typeface="新細明體" pitchFamily="18" charset="-120"/>
                        </a:rPr>
                        <a:t>Oxidizing agent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475" y="1447800"/>
            <a:ext cx="8631238" cy="4648200"/>
          </a:xfrm>
        </p:spPr>
        <p:txBody>
          <a:bodyPr/>
          <a:lstStyle/>
          <a:p>
            <a:pPr>
              <a:defRPr/>
            </a:pPr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Identify in the following reactions what is oxidized ,reduced and what is the oxidizing agent, reducing agent.</a:t>
            </a:r>
          </a:p>
          <a:p>
            <a:pPr>
              <a:buFont typeface="Monotype Sorts" pitchFamily="2" charset="2"/>
              <a:buNone/>
              <a:defRPr/>
            </a:pPr>
            <a:endParaRPr lang="en-US" altLang="zh-CN" sz="3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  <a:p>
            <a:pPr marL="0" indent="0">
              <a:buNone/>
              <a:defRPr/>
            </a:pPr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       4NH</a:t>
            </a:r>
            <a:r>
              <a:rPr lang="en-US" altLang="zh-CN" sz="36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3</a:t>
            </a:r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+ 5O</a:t>
            </a:r>
            <a:r>
              <a:rPr lang="en-US" altLang="zh-CN" sz="36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2</a:t>
            </a:r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 → 4NO + 6H</a:t>
            </a:r>
            <a:r>
              <a:rPr lang="en-US" altLang="zh-CN" sz="36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2</a:t>
            </a:r>
            <a:r>
              <a:rPr lang="en-US" altLang="zh-CN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宋体" charset="-122"/>
              </a:rPr>
              <a:t>O</a:t>
            </a:r>
          </a:p>
          <a:p>
            <a:pPr>
              <a:defRPr/>
            </a:pPr>
            <a:endParaRPr lang="zh-CN" altLang="en-US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宋体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96497" y="5099504"/>
            <a:ext cx="6515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升失氧</a:t>
            </a:r>
            <a:r>
              <a:rPr lang="en-US" altLang="zh-C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LEO</a:t>
            </a:r>
            <a:r>
              <a:rPr lang="zh-CN" altLang="en-US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，降得还</a:t>
            </a:r>
            <a:r>
              <a:rPr lang="en-US" altLang="zh-CN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</a:t>
            </a:r>
            <a:endParaRPr lang="zh-CN" alt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272844"/>
            <a:ext cx="8001000" cy="1143000"/>
          </a:xfrm>
        </p:spPr>
        <p:txBody>
          <a:bodyPr/>
          <a:lstStyle/>
          <a:p>
            <a:r>
              <a:rPr lang="en-US" altLang="zh-CN" b="0" dirty="0">
                <a:solidFill>
                  <a:schemeClr val="tx1"/>
                </a:solidFill>
              </a:rPr>
              <a:t>EX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116" y="1810830"/>
            <a:ext cx="8420919" cy="402952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dirty="0" smtClean="0">
                <a:solidFill>
                  <a:schemeClr val="tx1"/>
                </a:solidFill>
              </a:rPr>
              <a:t>3Cu + 8H</a:t>
            </a:r>
            <a:r>
              <a:rPr lang="en-US" altLang="zh-CN" sz="3200" baseline="30000" dirty="0" smtClean="0">
                <a:solidFill>
                  <a:schemeClr val="tx1"/>
                </a:solidFill>
              </a:rPr>
              <a:t>+ </a:t>
            </a:r>
            <a:r>
              <a:rPr lang="en-US" altLang="zh-CN" sz="3200" dirty="0" smtClean="0">
                <a:solidFill>
                  <a:schemeClr val="tx1"/>
                </a:solidFill>
              </a:rPr>
              <a:t>+ 2NO</a:t>
            </a:r>
            <a:r>
              <a:rPr lang="en-US" altLang="zh-CN" sz="3200" baseline="-25000" dirty="0" smtClean="0">
                <a:solidFill>
                  <a:schemeClr val="tx1"/>
                </a:solidFill>
              </a:rPr>
              <a:t>3</a:t>
            </a:r>
            <a:r>
              <a:rPr lang="pt-BR" altLang="zh-CN" sz="3200" baseline="30000" dirty="0" smtClean="0">
                <a:solidFill>
                  <a:schemeClr val="tx1"/>
                </a:solidFill>
              </a:rPr>
              <a:t>-</a:t>
            </a:r>
            <a:r>
              <a:rPr lang="zh-CN" altLang="en-US" sz="3200" dirty="0">
                <a:solidFill>
                  <a:schemeClr val="tx1"/>
                </a:solidFill>
              </a:rPr>
              <a:t> → </a:t>
            </a:r>
            <a:r>
              <a:rPr lang="pt-BR" altLang="zh-CN" sz="3200" dirty="0" smtClean="0">
                <a:solidFill>
                  <a:schemeClr val="tx1"/>
                </a:solidFill>
              </a:rPr>
              <a:t>3Cu</a:t>
            </a:r>
            <a:r>
              <a:rPr lang="pt-BR" altLang="zh-CN" sz="3200" baseline="30000" dirty="0" smtClean="0">
                <a:solidFill>
                  <a:schemeClr val="tx1"/>
                </a:solidFill>
              </a:rPr>
              <a:t>2+ </a:t>
            </a:r>
            <a:r>
              <a:rPr lang="pt-BR" altLang="zh-CN" sz="3200" dirty="0" smtClean="0">
                <a:solidFill>
                  <a:schemeClr val="tx1"/>
                </a:solidFill>
              </a:rPr>
              <a:t>+ 2NO + 4H</a:t>
            </a:r>
            <a:r>
              <a:rPr lang="pt-BR" altLang="zh-CN" sz="3200" baseline="-25000" dirty="0" smtClean="0">
                <a:solidFill>
                  <a:schemeClr val="tx1"/>
                </a:solidFill>
              </a:rPr>
              <a:t>2</a:t>
            </a:r>
            <a:r>
              <a:rPr lang="pt-BR" altLang="zh-CN" sz="3200" dirty="0" smtClean="0">
                <a:solidFill>
                  <a:schemeClr val="tx1"/>
                </a:solidFill>
              </a:rPr>
              <a:t>O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Which of the following statement is /are true regarding </a:t>
            </a:r>
            <a:r>
              <a:rPr lang="en-US" altLang="zh-CN" sz="2400" dirty="0" smtClean="0">
                <a:solidFill>
                  <a:schemeClr val="tx1"/>
                </a:solidFill>
              </a:rPr>
              <a:t>the reaction </a:t>
            </a:r>
            <a:r>
              <a:rPr lang="en-US" altLang="zh-CN" sz="2400" dirty="0">
                <a:solidFill>
                  <a:schemeClr val="tx1"/>
                </a:solidFill>
              </a:rPr>
              <a:t>above</a:t>
            </a:r>
            <a:r>
              <a:rPr lang="en-US" altLang="zh-CN" sz="2400" dirty="0" smtClean="0">
                <a:solidFill>
                  <a:schemeClr val="tx1"/>
                </a:solidFill>
              </a:rPr>
              <a:t>?</a:t>
            </a:r>
            <a:r>
              <a:rPr lang="en-US" altLang="zh-CN" sz="2400" dirty="0">
                <a:solidFill>
                  <a:schemeClr val="tx1"/>
                </a:solidFill>
              </a:rPr>
              <a:t> </a:t>
            </a:r>
            <a:endParaRPr lang="en-US" altLang="zh-CN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</a:rPr>
              <a:t>I</a:t>
            </a:r>
            <a:r>
              <a:rPr lang="en-US" altLang="zh-CN" sz="2400" dirty="0">
                <a:solidFill>
                  <a:schemeClr val="tx1"/>
                </a:solidFill>
              </a:rPr>
              <a:t>. Cu acts as a reducing agent.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II. H+ gets reduced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III. The oxidation state of nitrogen changes from +5 to +</a:t>
            </a:r>
            <a:r>
              <a:rPr lang="en-US" altLang="zh-CN" sz="2400" dirty="0" smtClean="0">
                <a:solidFill>
                  <a:schemeClr val="tx1"/>
                </a:solidFill>
              </a:rPr>
              <a:t>2</a:t>
            </a: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</a:rPr>
              <a:t>(A) I </a:t>
            </a:r>
            <a:r>
              <a:rPr lang="en-US" altLang="zh-CN" sz="2400" dirty="0" smtClean="0">
                <a:solidFill>
                  <a:schemeClr val="tx1"/>
                </a:solidFill>
              </a:rPr>
              <a:t>only  (B</a:t>
            </a:r>
            <a:r>
              <a:rPr lang="en-US" altLang="zh-CN" sz="2400" dirty="0">
                <a:solidFill>
                  <a:schemeClr val="tx1"/>
                </a:solidFill>
              </a:rPr>
              <a:t>) II </a:t>
            </a:r>
            <a:r>
              <a:rPr lang="en-US" altLang="zh-CN" sz="2400" dirty="0" smtClean="0">
                <a:solidFill>
                  <a:schemeClr val="tx1"/>
                </a:solidFill>
              </a:rPr>
              <a:t>only  (C</a:t>
            </a:r>
            <a:r>
              <a:rPr lang="en-US" altLang="zh-CN" sz="2400" dirty="0">
                <a:solidFill>
                  <a:schemeClr val="tx1"/>
                </a:solidFill>
              </a:rPr>
              <a:t>) I and </a:t>
            </a:r>
            <a:r>
              <a:rPr lang="en-US" altLang="zh-CN" sz="2400" dirty="0" smtClean="0">
                <a:solidFill>
                  <a:schemeClr val="tx1"/>
                </a:solidFill>
              </a:rPr>
              <a:t>III  (D</a:t>
            </a:r>
            <a:r>
              <a:rPr lang="en-US" altLang="zh-CN" sz="2400" dirty="0">
                <a:solidFill>
                  <a:schemeClr val="tx1"/>
                </a:solidFill>
              </a:rPr>
              <a:t>) II and </a:t>
            </a:r>
            <a:r>
              <a:rPr lang="en-US" altLang="zh-CN" sz="2400" dirty="0" smtClean="0">
                <a:solidFill>
                  <a:schemeClr val="tx1"/>
                </a:solidFill>
              </a:rPr>
              <a:t>III  </a:t>
            </a:r>
            <a:r>
              <a:rPr lang="it-IT" altLang="zh-CN" sz="2400" dirty="0" smtClean="0">
                <a:solidFill>
                  <a:schemeClr val="tx1"/>
                </a:solidFill>
              </a:rPr>
              <a:t>(E</a:t>
            </a:r>
            <a:r>
              <a:rPr lang="it-IT" altLang="zh-CN" sz="2400" dirty="0">
                <a:solidFill>
                  <a:schemeClr val="tx1"/>
                </a:solidFill>
              </a:rPr>
              <a:t>) I, II and III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1800" y="272844"/>
            <a:ext cx="8001000" cy="1143000"/>
          </a:xfrm>
        </p:spPr>
        <p:txBody>
          <a:bodyPr/>
          <a:lstStyle/>
          <a:p>
            <a:r>
              <a:rPr lang="en-US" altLang="zh-CN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</a:t>
            </a:r>
            <a:endParaRPr lang="zh-CN" alt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8116" y="1810830"/>
            <a:ext cx="8420919" cy="4825944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solid iron shavings are placed in a solution off 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dilute HNO</a:t>
            </a:r>
            <a:r>
              <a:rPr lang="en-US" altLang="zh-CN" sz="32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zh-C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Fe</a:t>
            </a:r>
            <a:r>
              <a:rPr lang="en-US" altLang="zh-CN" sz="3200" baseline="30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2+</a:t>
            </a:r>
            <a:r>
              <a:rPr lang="en-US" altLang="zh-C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appear and NO gas bubbles form. Which of </a:t>
            </a:r>
            <a:r>
              <a:rPr lang="en-US" altLang="zh-C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following </a:t>
            </a:r>
            <a:r>
              <a:rPr lang="en-US" altLang="zh-C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statements is true?</a:t>
            </a:r>
          </a:p>
          <a:p>
            <a:pPr marL="0" indent="0">
              <a:buNone/>
            </a:pPr>
            <a:endParaRPr lang="en-US" altLang="zh-CN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Fe is oxidizing agent in this reaction.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(B) H+ is reduced by Fe.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(C) H+ is oxidized by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altLang="zh-CN" sz="24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zh-CN" sz="24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en-US" altLang="zh-C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D) Fe is reduced by H+.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(E) 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altLang="zh-CN" sz="240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zh-CN" sz="2400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reduced by Fe.</a:t>
            </a:r>
            <a:endParaRPr lang="zh-CN" alt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ds Tie">
  <a:themeElements>
    <a:clrScheme name="Dad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s Tie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Designs\Dads Tie.pot</Template>
  <TotalTime>1285</TotalTime>
  <Words>672</Words>
  <Application>Microsoft Office PowerPoint</Application>
  <PresentationFormat>全屏显示(4:3)</PresentationFormat>
  <Paragraphs>87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Arial Unicode MS</vt:lpstr>
      <vt:lpstr>CommonBullets</vt:lpstr>
      <vt:lpstr>Monotype Sorts</vt:lpstr>
      <vt:lpstr>MS-PGothic</vt:lpstr>
      <vt:lpstr>新細明體</vt:lpstr>
      <vt:lpstr>TimesNewRomanPSMT</vt:lpstr>
      <vt:lpstr>TwCenMT-Italic</vt:lpstr>
      <vt:lpstr>TwCenMT-Regular</vt:lpstr>
      <vt:lpstr>华文仿宋</vt:lpstr>
      <vt:lpstr>宋体</vt:lpstr>
      <vt:lpstr>Arial</vt:lpstr>
      <vt:lpstr>Comic Sans MS</vt:lpstr>
      <vt:lpstr>Impact</vt:lpstr>
      <vt:lpstr>Symbol</vt:lpstr>
      <vt:lpstr>Tahoma</vt:lpstr>
      <vt:lpstr>Times New Roman</vt:lpstr>
      <vt:lpstr>Dads Tie</vt:lpstr>
      <vt:lpstr>PowerPoint 演示文稿</vt:lpstr>
      <vt:lpstr>PowerPoint 演示文稿</vt:lpstr>
      <vt:lpstr>1.Oxidation Numbers/States 化合价</vt:lpstr>
      <vt:lpstr>PowerPoint 演示文稿</vt:lpstr>
      <vt:lpstr>EX</vt:lpstr>
      <vt:lpstr>2. Oxidation-Reduction </vt:lpstr>
      <vt:lpstr>PowerPoint 演示文稿</vt:lpstr>
      <vt:lpstr>EX</vt:lpstr>
      <vt:lpstr>EX</vt:lpstr>
      <vt:lpstr>3. Half-reaction半反应  &amp;    Electrode Potential电极电势</vt:lpstr>
      <vt:lpstr> Galvanic Cells原电池/Voltaic Cells伏打电池</vt:lpstr>
      <vt:lpstr>（1） Electrode Potentials, E电极电势</vt:lpstr>
      <vt:lpstr>标准电极电势</vt:lpstr>
      <vt:lpstr>PowerPoint 演示文稿</vt:lpstr>
      <vt:lpstr>PowerPoint 演示文稿</vt:lpstr>
      <vt:lpstr> Galvanic Cells原电池/Voltaic Cells伏打电池</vt:lpstr>
      <vt:lpstr>PowerPoint 演示文稿</vt:lpstr>
      <vt:lpstr>PowerPoint 演示文稿</vt:lpstr>
      <vt:lpstr>PowerPoint 演示文稿</vt:lpstr>
      <vt:lpstr>EX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Faraday’s law</vt:lpstr>
      <vt:lpstr>PowerPoint 演示文稿</vt:lpstr>
      <vt:lpstr>EX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 13 - Molecular Structure</dc:title>
  <dc:creator>Mrs. Johannesson</dc:creator>
  <cp:lastModifiedBy>孟茂</cp:lastModifiedBy>
  <cp:revision>114</cp:revision>
  <dcterms:created xsi:type="dcterms:W3CDTF">2000-01-04T23:14:30Z</dcterms:created>
  <dcterms:modified xsi:type="dcterms:W3CDTF">2015-12-03T11:25:47Z</dcterms:modified>
</cp:coreProperties>
</file>