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6" r:id="rId2"/>
    <p:sldId id="300" r:id="rId3"/>
    <p:sldId id="291" r:id="rId4"/>
    <p:sldId id="314" r:id="rId5"/>
    <p:sldId id="309" r:id="rId6"/>
    <p:sldId id="319" r:id="rId7"/>
    <p:sldId id="315" r:id="rId8"/>
    <p:sldId id="316" r:id="rId9"/>
    <p:sldId id="296" r:id="rId10"/>
    <p:sldId id="307" r:id="rId11"/>
    <p:sldId id="317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390EF0"/>
    <a:srgbClr val="FFFF99"/>
    <a:srgbClr val="9900FF"/>
    <a:srgbClr val="414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570" autoAdjust="0"/>
  </p:normalViewPr>
  <p:slideViewPr>
    <p:cSldViewPr>
      <p:cViewPr varScale="1">
        <p:scale>
          <a:sx n="89" d="100"/>
          <a:sy n="89" d="100"/>
        </p:scale>
        <p:origin x="224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672D-3C08-4A87-B11E-F2B3608DE061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DDC15-342A-46CF-8316-9D34BC3A35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23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ea"/>
              <a:buNone/>
            </a:pPr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3679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872E95-8AE7-4606-8FF7-119EF9A79CF8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2649E-FB69-46AC-94F4-2825E88BE932}" type="datetimeFigureOut">
              <a:rPr lang="zh-CN" altLang="en-US" smtClean="0"/>
              <a:pPr/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s://timgsa.baidu.com/timg?image&amp;quality=80&amp;size=b9999_10000&amp;sec=1493476836254&amp;di=df573036886f4ec82236dafb67dd1eff&amp;imgtype=0&amp;src=http%3A%2F%2Fimg8.zol.com.cn%2Fbbs%2Fupload%2F16085%2F160846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00164" y="-857280"/>
            <a:ext cx="11430000" cy="8029575"/>
          </a:xfrm>
          <a:prstGeom prst="rect">
            <a:avLst/>
          </a:prstGeom>
          <a:noFill/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64306" y="5517232"/>
            <a:ext cx="8350250" cy="792088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8.1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电荷 </a:t>
            </a: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&amp; 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库仑定律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1406" y="4158208"/>
            <a:ext cx="9036000" cy="998984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anchor="ctr"/>
          <a:lstStyle/>
          <a:p>
            <a:pPr lvl="0" algn="ctr">
              <a:spcBef>
                <a:spcPct val="0"/>
              </a:spcBef>
            </a:pP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§8   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静电场 </a:t>
            </a: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(Electric Field)</a:t>
            </a:r>
            <a:endParaRPr lang="zh-CN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Rot="1" noChangeArrowheads="1"/>
          </p:cNvSpPr>
          <p:nvPr/>
        </p:nvSpPr>
        <p:spPr bwMode="auto">
          <a:xfrm>
            <a:off x="812562" y="177894"/>
            <a:ext cx="7874475" cy="51480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§8 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静电场　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684119"/>
            <a:ext cx="9144000" cy="51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eaLnBrk="1" latinLnBrk="0" hangingPunct="1">
              <a:lnSpc>
                <a:spcPct val="80000"/>
              </a:lnSpc>
              <a:spcBef>
                <a:spcPct val="20000"/>
              </a:spcBef>
              <a:buClrTx/>
              <a:buSzTx/>
              <a:tabLst/>
              <a:defRPr/>
            </a:pP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8.1  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电荷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&amp;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库仑定律</a:t>
            </a:r>
            <a:endParaRPr kumimoji="1" lang="zh-CN" altLang="en-US" sz="2800" b="1" kern="0" dirty="0">
              <a:ln>
                <a:solidFill>
                  <a:sysClr val="windowText" lastClr="000000"/>
                </a:solidFill>
              </a:ln>
              <a:solidFill>
                <a:srgbClr val="99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35" name="Rectangle 2"/>
          <p:cNvSpPr txBox="1">
            <a:spLocks noRot="1" noChangeArrowheads="1"/>
          </p:cNvSpPr>
          <p:nvPr/>
        </p:nvSpPr>
        <p:spPr>
          <a:xfrm>
            <a:off x="289918" y="1268760"/>
            <a:ext cx="1545778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起电方式</a:t>
            </a:r>
          </a:p>
        </p:txBody>
      </p:sp>
      <p:sp>
        <p:nvSpPr>
          <p:cNvPr id="36" name="Rectangle 3"/>
          <p:cNvSpPr txBox="1">
            <a:spLocks noRot="1" noChangeArrowheads="1"/>
          </p:cNvSpPr>
          <p:nvPr/>
        </p:nvSpPr>
        <p:spPr>
          <a:xfrm>
            <a:off x="181054" y="1909807"/>
            <a:ext cx="446238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摩擦起电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(Charging by rubbing)</a:t>
            </a:r>
          </a:p>
        </p:txBody>
      </p:sp>
      <p:sp>
        <p:nvSpPr>
          <p:cNvPr id="92" name="矩形 91"/>
          <p:cNvSpPr/>
          <p:nvPr/>
        </p:nvSpPr>
        <p:spPr>
          <a:xfrm>
            <a:off x="468684" y="2352685"/>
            <a:ext cx="2745994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实质：</a:t>
            </a:r>
            <a:r>
              <a:rPr lang="zh-CN" altLang="en-US" sz="2200" b="1" dirty="0">
                <a:latin typeface="+mn-ea"/>
                <a:cs typeface="Times New Roman" pitchFamily="18" charset="0"/>
              </a:rPr>
              <a:t>电荷</a:t>
            </a:r>
            <a:r>
              <a:rPr lang="zh-CN" altLang="zh-CN" sz="2200" b="1" dirty="0">
                <a:latin typeface="+mn-ea"/>
                <a:cs typeface="Times New Roman" pitchFamily="18" charset="0"/>
              </a:rPr>
              <a:t>转移</a:t>
            </a:r>
            <a:endParaRPr lang="en-US" altLang="zh-CN" sz="2200" b="1" dirty="0">
              <a:latin typeface="+mn-ea"/>
              <a:cs typeface="Times New Roman" pitchFamily="18" charset="0"/>
            </a:endParaRPr>
          </a:p>
        </p:txBody>
      </p:sp>
      <p:sp>
        <p:nvSpPr>
          <p:cNvPr id="93" name="Rectangle 3"/>
          <p:cNvSpPr txBox="1">
            <a:spLocks noRot="1" noChangeArrowheads="1"/>
          </p:cNvSpPr>
          <p:nvPr/>
        </p:nvSpPr>
        <p:spPr>
          <a:xfrm>
            <a:off x="142844" y="2995627"/>
            <a:ext cx="464501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接触起电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(charging by contact)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矩形 93"/>
          <p:cNvSpPr/>
          <p:nvPr/>
        </p:nvSpPr>
        <p:spPr>
          <a:xfrm>
            <a:off x="3117590" y="2352685"/>
            <a:ext cx="3240360" cy="457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 规律：</a:t>
            </a:r>
            <a:r>
              <a:rPr lang="zh-CN" altLang="en-US" sz="2200" b="1" dirty="0">
                <a:latin typeface="+mn-ea"/>
              </a:rPr>
              <a:t>等量异种</a:t>
            </a:r>
            <a:endParaRPr lang="en-US" altLang="zh-CN" sz="2200" b="1" dirty="0">
              <a:latin typeface="+mn-ea"/>
              <a:cs typeface="Times New Roman" pitchFamily="18" charset="0"/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3117590" y="3424255"/>
            <a:ext cx="3240360" cy="457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 规律：</a:t>
            </a:r>
            <a:r>
              <a:rPr lang="zh-CN" altLang="en-US" sz="2200" b="1" dirty="0">
                <a:latin typeface="+mn-ea"/>
              </a:rPr>
              <a:t>先中和再均分</a:t>
            </a:r>
            <a:endParaRPr lang="en-US" altLang="zh-CN" sz="2200" b="1" dirty="0">
              <a:latin typeface="+mn-ea"/>
              <a:cs typeface="Times New Roman" pitchFamily="18" charset="0"/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478262" y="3441263"/>
            <a:ext cx="2745994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实质：</a:t>
            </a:r>
            <a:r>
              <a:rPr lang="zh-CN" altLang="en-US" sz="2200" b="1" dirty="0">
                <a:latin typeface="+mn-ea"/>
                <a:cs typeface="Times New Roman" pitchFamily="18" charset="0"/>
              </a:rPr>
              <a:t>电荷</a:t>
            </a:r>
            <a:r>
              <a:rPr lang="zh-CN" altLang="zh-CN" sz="2200" b="1" dirty="0">
                <a:latin typeface="+mn-ea"/>
                <a:cs typeface="Times New Roman" pitchFamily="18" charset="0"/>
              </a:rPr>
              <a:t>转移</a:t>
            </a:r>
            <a:endParaRPr lang="en-US" altLang="zh-CN" sz="2200" b="1" dirty="0">
              <a:latin typeface="+mn-ea"/>
              <a:cs typeface="Times New Roman" pitchFamily="18" charset="0"/>
            </a:endParaRPr>
          </a:p>
        </p:txBody>
      </p:sp>
      <p:sp>
        <p:nvSpPr>
          <p:cNvPr id="97" name="Rectangle 3"/>
          <p:cNvSpPr txBox="1">
            <a:spLocks noRot="1" noChangeArrowheads="1"/>
          </p:cNvSpPr>
          <p:nvPr/>
        </p:nvSpPr>
        <p:spPr>
          <a:xfrm>
            <a:off x="142844" y="4067197"/>
            <a:ext cx="4786346" cy="577341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感应起电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(charging by induction)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矩形 97"/>
          <p:cNvSpPr/>
          <p:nvPr/>
        </p:nvSpPr>
        <p:spPr>
          <a:xfrm>
            <a:off x="459340" y="4574673"/>
            <a:ext cx="2960308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又名“静电感应”</a:t>
            </a:r>
            <a:endParaRPr lang="en-US" altLang="zh-CN" sz="22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3143240" y="5078729"/>
            <a:ext cx="2632320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 规律：</a:t>
            </a:r>
            <a:r>
              <a:rPr lang="zh-CN" altLang="en-US" sz="2200" b="1" dirty="0">
                <a:latin typeface="+mn-ea"/>
              </a:rPr>
              <a:t>近异远同</a:t>
            </a:r>
            <a:endParaRPr lang="en-US" altLang="zh-CN" sz="2200" b="1" dirty="0">
              <a:latin typeface="+mn-ea"/>
              <a:cs typeface="Times New Roman" pitchFamily="18" charset="0"/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445604" y="5078729"/>
            <a:ext cx="3154158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实质：</a:t>
            </a:r>
            <a:r>
              <a:rPr lang="zh-CN" altLang="en-US" sz="2200" b="1" dirty="0">
                <a:latin typeface="+mn-ea"/>
                <a:cs typeface="Times New Roman" pitchFamily="18" charset="0"/>
              </a:rPr>
              <a:t>电荷转移</a:t>
            </a:r>
            <a:endParaRPr lang="en-US" altLang="zh-CN" sz="2200" b="1" dirty="0">
              <a:latin typeface="+mn-ea"/>
              <a:cs typeface="Times New Roman" pitchFamily="18" charset="0"/>
            </a:endParaRPr>
          </a:p>
        </p:txBody>
      </p:sp>
      <p:sp>
        <p:nvSpPr>
          <p:cNvPr id="102" name="Rectangle 2"/>
          <p:cNvSpPr txBox="1">
            <a:spLocks noRot="1" noChangeArrowheads="1"/>
          </p:cNvSpPr>
          <p:nvPr/>
        </p:nvSpPr>
        <p:spPr>
          <a:xfrm>
            <a:off x="251520" y="5870817"/>
            <a:ext cx="6535058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电荷守恒定律 </a:t>
            </a:r>
            <a:r>
              <a:rPr lang="en-US" altLang="zh-C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(Conservation of Electric Charge)</a:t>
            </a:r>
            <a:endParaRPr lang="zh-CN" alt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2"/>
          <p:cNvSpPr txBox="1">
            <a:spLocks noRot="1" noChangeArrowheads="1"/>
          </p:cNvSpPr>
          <p:nvPr/>
        </p:nvSpPr>
        <p:spPr>
          <a:xfrm>
            <a:off x="251521" y="324129"/>
            <a:ext cx="6177868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电荷量子化 </a:t>
            </a:r>
            <a:r>
              <a:rPr lang="en-US" altLang="zh-C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(Quantization of Electric Charge)</a:t>
            </a:r>
            <a:endParaRPr lang="zh-CN" alt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8" name="Rectangle 3"/>
          <p:cNvSpPr txBox="1">
            <a:spLocks noRot="1" noChangeArrowheads="1"/>
          </p:cNvSpPr>
          <p:nvPr/>
        </p:nvSpPr>
        <p:spPr>
          <a:xfrm>
            <a:off x="214282" y="928670"/>
            <a:ext cx="402842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电量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：电荷的多少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3"/>
          <p:cNvSpPr txBox="1">
            <a:spLocks noRot="1" noChangeArrowheads="1"/>
          </p:cNvSpPr>
          <p:nvPr/>
        </p:nvSpPr>
        <p:spPr>
          <a:xfrm>
            <a:off x="3829726" y="928670"/>
            <a:ext cx="1885282" cy="50006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unit: C</a:t>
            </a:r>
          </a:p>
        </p:txBody>
      </p:sp>
      <p:sp>
        <p:nvSpPr>
          <p:cNvPr id="20" name="Rectangle 3"/>
          <p:cNvSpPr txBox="1">
            <a:spLocks noRot="1" noChangeArrowheads="1"/>
          </p:cNvSpPr>
          <p:nvPr/>
        </p:nvSpPr>
        <p:spPr>
          <a:xfrm>
            <a:off x="209518" y="1500174"/>
            <a:ext cx="4076730" cy="50006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元电荷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(elementary charge)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4143372" y="1532832"/>
            <a:ext cx="2428892" cy="642942"/>
            <a:chOff x="4714876" y="5269380"/>
            <a:chExt cx="2428892" cy="642942"/>
          </a:xfrm>
        </p:grpSpPr>
        <p:sp>
          <p:nvSpPr>
            <p:cNvPr id="22" name="Rectangle 3"/>
            <p:cNvSpPr txBox="1">
              <a:spLocks noRot="1" noChangeArrowheads="1"/>
            </p:cNvSpPr>
            <p:nvPr/>
          </p:nvSpPr>
          <p:spPr>
            <a:xfrm>
              <a:off x="4714876" y="5269380"/>
              <a:ext cx="2428892" cy="642942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= 1.6×10</a:t>
              </a:r>
              <a:r>
                <a:rPr lang="en-US" altLang="zh-CN" sz="2200" b="1" baseline="30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-19</a:t>
              </a:r>
              <a:r>
                <a:rPr lang="en-US" altLang="zh-CN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C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4714876" y="5325168"/>
              <a:ext cx="2052000" cy="43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6500826" y="928670"/>
            <a:ext cx="1440000" cy="792000"/>
            <a:chOff x="3269164" y="2410002"/>
            <a:chExt cx="1440000" cy="792000"/>
          </a:xfrm>
        </p:grpSpPr>
        <p:sp>
          <p:nvSpPr>
            <p:cNvPr id="25" name="云形标注 24"/>
            <p:cNvSpPr/>
            <p:nvPr/>
          </p:nvSpPr>
          <p:spPr>
            <a:xfrm>
              <a:off x="3269164" y="2410002"/>
              <a:ext cx="1440000" cy="792000"/>
            </a:xfrm>
            <a:prstGeom prst="cloudCallout">
              <a:avLst>
                <a:gd name="adj1" fmla="val -66072"/>
                <a:gd name="adj2" fmla="val 5385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3351159" y="2467494"/>
              <a:ext cx="134676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电子</a:t>
              </a:r>
              <a:r>
                <a:rPr lang="en-US" altLang="zh-CN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(</a:t>
              </a:r>
              <a:r>
                <a:rPr lang="zh-CN" alt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质子</a:t>
              </a:r>
              <a:r>
                <a:rPr lang="en-US" altLang="zh-CN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)</a:t>
              </a:r>
              <a:r>
                <a:rPr lang="zh-CN" alt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电量</a:t>
              </a:r>
            </a:p>
          </p:txBody>
        </p:sp>
      </p:grpSp>
      <p:sp>
        <p:nvSpPr>
          <p:cNvPr id="27" name="Rectangle 3"/>
          <p:cNvSpPr txBox="1">
            <a:spLocks noRot="1" noChangeArrowheads="1"/>
          </p:cNvSpPr>
          <p:nvPr/>
        </p:nvSpPr>
        <p:spPr>
          <a:xfrm>
            <a:off x="209518" y="2060792"/>
            <a:ext cx="3933854" cy="50006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±1, ±2, ±3…)</a:t>
            </a:r>
          </a:p>
        </p:txBody>
      </p:sp>
      <p:sp>
        <p:nvSpPr>
          <p:cNvPr id="28" name="Rectangle 2"/>
          <p:cNvSpPr txBox="1">
            <a:spLocks noRot="1" noChangeArrowheads="1"/>
          </p:cNvSpPr>
          <p:nvPr/>
        </p:nvSpPr>
        <p:spPr>
          <a:xfrm>
            <a:off x="251520" y="3038773"/>
            <a:ext cx="3820414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库仑定律 </a:t>
            </a:r>
            <a:r>
              <a:rPr lang="en-US" altLang="zh-C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(Coulomb’s Law)</a:t>
            </a:r>
            <a:endParaRPr lang="zh-CN" alt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29" name="Rectangle 3"/>
          <p:cNvSpPr txBox="1">
            <a:spLocks noRot="1" noChangeArrowheads="1"/>
          </p:cNvSpPr>
          <p:nvPr/>
        </p:nvSpPr>
        <p:spPr>
          <a:xfrm>
            <a:off x="214282" y="3929066"/>
            <a:ext cx="178595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组合 67"/>
          <p:cNvGrpSpPr/>
          <p:nvPr/>
        </p:nvGrpSpPr>
        <p:grpSpPr>
          <a:xfrm>
            <a:off x="895325" y="4847898"/>
            <a:ext cx="1352558" cy="900000"/>
            <a:chOff x="3345366" y="2410002"/>
            <a:chExt cx="1352558" cy="900000"/>
          </a:xfrm>
        </p:grpSpPr>
        <p:sp>
          <p:nvSpPr>
            <p:cNvPr id="31" name="云形标注 30"/>
            <p:cNvSpPr/>
            <p:nvPr/>
          </p:nvSpPr>
          <p:spPr>
            <a:xfrm>
              <a:off x="3345366" y="2410002"/>
              <a:ext cx="1332000" cy="900000"/>
            </a:xfrm>
            <a:prstGeom prst="cloudCallout">
              <a:avLst>
                <a:gd name="adj1" fmla="val 23130"/>
                <a:gd name="adj2" fmla="val -8633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3351159" y="2467494"/>
              <a:ext cx="134676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静电力（库仑力）</a:t>
              </a: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1746754" y="3857625"/>
            <a:ext cx="1785958" cy="864003"/>
            <a:chOff x="2532572" y="3929063"/>
            <a:chExt cx="1785958" cy="864003"/>
          </a:xfrm>
        </p:grpSpPr>
        <p:sp>
          <p:nvSpPr>
            <p:cNvPr id="34" name="矩形 33"/>
            <p:cNvSpPr/>
            <p:nvPr/>
          </p:nvSpPr>
          <p:spPr>
            <a:xfrm>
              <a:off x="2532572" y="3929066"/>
              <a:ext cx="1785958" cy="864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  <p:graphicFrame>
          <p:nvGraphicFramePr>
            <p:cNvPr id="37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91556896"/>
                </p:ext>
              </p:extLst>
            </p:nvPr>
          </p:nvGraphicFramePr>
          <p:xfrm>
            <a:off x="2563818" y="3929063"/>
            <a:ext cx="1722438" cy="860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708" name="Equation" r:id="rId3" imgW="685800" imgH="393480" progId="Equation.DSMT4">
                    <p:embed/>
                  </p:oleObj>
                </mc:Choice>
                <mc:Fallback>
                  <p:oleObj name="Equation" r:id="rId3" imgW="685800" imgH="3934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3818" y="3929063"/>
                          <a:ext cx="1722438" cy="860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" name="Rectangle 3"/>
          <p:cNvSpPr txBox="1">
            <a:spLocks noRot="1" noChangeArrowheads="1"/>
          </p:cNvSpPr>
          <p:nvPr/>
        </p:nvSpPr>
        <p:spPr>
          <a:xfrm>
            <a:off x="214282" y="5929330"/>
            <a:ext cx="214314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适用范围：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3"/>
          <p:cNvSpPr txBox="1">
            <a:spLocks noRot="1" noChangeArrowheads="1"/>
          </p:cNvSpPr>
          <p:nvPr/>
        </p:nvSpPr>
        <p:spPr>
          <a:xfrm>
            <a:off x="1857356" y="5951102"/>
            <a:ext cx="107157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真空，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3"/>
          <p:cNvSpPr txBox="1">
            <a:spLocks noRot="1" noChangeArrowheads="1"/>
          </p:cNvSpPr>
          <p:nvPr/>
        </p:nvSpPr>
        <p:spPr>
          <a:xfrm>
            <a:off x="2857488" y="5951102"/>
            <a:ext cx="120492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点电荷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2500298" y="4857760"/>
            <a:ext cx="2412000" cy="900000"/>
            <a:chOff x="2933690" y="4929198"/>
            <a:chExt cx="2412000" cy="900000"/>
          </a:xfrm>
        </p:grpSpPr>
        <p:grpSp>
          <p:nvGrpSpPr>
            <p:cNvPr id="38" name="组合 67"/>
            <p:cNvGrpSpPr/>
            <p:nvPr/>
          </p:nvGrpSpPr>
          <p:grpSpPr>
            <a:xfrm>
              <a:off x="2933690" y="4929198"/>
              <a:ext cx="2412000" cy="900000"/>
              <a:chOff x="3345366" y="2410002"/>
              <a:chExt cx="2412000" cy="900000"/>
            </a:xfrm>
          </p:grpSpPr>
          <p:sp>
            <p:nvSpPr>
              <p:cNvPr id="39" name="云形标注 38"/>
              <p:cNvSpPr/>
              <p:nvPr/>
            </p:nvSpPr>
            <p:spPr>
              <a:xfrm>
                <a:off x="3345366" y="2410002"/>
                <a:ext cx="2412000" cy="900000"/>
              </a:xfrm>
              <a:prstGeom prst="cloudCallout">
                <a:avLst>
                  <a:gd name="adj1" fmla="val -47970"/>
                  <a:gd name="adj2" fmla="val -79079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endParaRPr>
              </a:p>
            </p:txBody>
          </p:sp>
          <p:sp>
            <p:nvSpPr>
              <p:cNvPr id="40" name="矩形 39"/>
              <p:cNvSpPr/>
              <p:nvPr/>
            </p:nvSpPr>
            <p:spPr>
              <a:xfrm>
                <a:off x="3697792" y="2467494"/>
                <a:ext cx="156107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2000" dirty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楷体" pitchFamily="49" charset="-122"/>
                    <a:ea typeface="楷体" pitchFamily="49" charset="-122"/>
                  </a:rPr>
                  <a:t>静电力常量</a:t>
                </a:r>
                <a:endParaRPr lang="en-US" altLang="zh-CN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endParaRPr>
              </a:p>
            </p:txBody>
          </p:sp>
        </p:grpSp>
        <p:sp>
          <p:nvSpPr>
            <p:cNvPr id="44" name="矩形 43"/>
            <p:cNvSpPr/>
            <p:nvPr/>
          </p:nvSpPr>
          <p:spPr>
            <a:xfrm>
              <a:off x="3033022" y="5369336"/>
              <a:ext cx="225335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600" i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k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 = 9.0 ×</a:t>
              </a:r>
              <a:r>
                <a:rPr lang="en-US" altLang="zh-CN" sz="160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10</a:t>
              </a:r>
              <a:r>
                <a:rPr lang="en-US" altLang="zh-CN" sz="1600" baseline="3000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9</a:t>
              </a:r>
              <a:r>
                <a:rPr lang="en-US" altLang="zh-CN" sz="160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 </a:t>
              </a:r>
              <a:r>
                <a:rPr lang="en-US" altLang="zh-CN" sz="160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N 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·m</a:t>
              </a:r>
              <a:r>
                <a:rPr lang="en-US" altLang="zh-CN" sz="1600" baseline="30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2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/C</a:t>
              </a:r>
              <a:r>
                <a:rPr lang="en-US" altLang="zh-CN" sz="1600" baseline="30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2</a:t>
              </a:r>
              <a:r>
                <a:rPr lang="en-US" altLang="zh-CN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ttps://encrypted-tbn1.gstatic.com/images?q=tbn:ANd9GcQ2WBV5zkpJca7otzY0xrs4aYThP_PcEuYJ2VDQUwq7JemBtaF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0" name="矩形 59"/>
          <p:cNvSpPr/>
          <p:nvPr/>
        </p:nvSpPr>
        <p:spPr bwMode="auto">
          <a:xfrm>
            <a:off x="107504" y="548680"/>
            <a:ext cx="8892480" cy="6023592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61" name="Rectangle 17"/>
          <p:cNvSpPr>
            <a:spLocks noChangeArrowheads="1"/>
          </p:cNvSpPr>
          <p:nvPr/>
        </p:nvSpPr>
        <p:spPr bwMode="auto">
          <a:xfrm>
            <a:off x="107504" y="591071"/>
            <a:ext cx="1728192" cy="52322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zh-CN" alt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知识回顾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7504" y="1071546"/>
            <a:ext cx="70567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自然界中有几种电荷 </a:t>
            </a:r>
            <a:r>
              <a:rPr lang="en-US" altLang="zh-CN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(electric charge)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？</a:t>
            </a:r>
          </a:p>
        </p:txBody>
      </p:sp>
      <p:sp>
        <p:nvSpPr>
          <p:cNvPr id="97" name="Rectangle 3"/>
          <p:cNvSpPr txBox="1">
            <a:spLocks noRot="1" noChangeArrowheads="1"/>
          </p:cNvSpPr>
          <p:nvPr/>
        </p:nvSpPr>
        <p:spPr>
          <a:xfrm>
            <a:off x="4229538" y="1557918"/>
            <a:ext cx="2286678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玻璃棒带</a:t>
            </a:r>
            <a:r>
              <a: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+</a:t>
            </a: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</a:t>
            </a:r>
            <a:endParaRPr lang="en-US" altLang="zh-CN" sz="2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02" name="Rectangle 3"/>
          <p:cNvSpPr txBox="1">
            <a:spLocks noRot="1" noChangeArrowheads="1"/>
          </p:cNvSpPr>
          <p:nvPr/>
        </p:nvSpPr>
        <p:spPr>
          <a:xfrm>
            <a:off x="539552" y="2036504"/>
            <a:ext cx="3960440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负电荷</a:t>
            </a:r>
            <a:r>
              <a:rPr lang="en-US" altLang="zh-CN" sz="2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(negative charge)</a:t>
            </a:r>
            <a:r>
              <a:rPr lang="zh-CN" altLang="en-US" sz="2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</a:t>
            </a:r>
            <a:endParaRPr lang="en-US" altLang="zh-CN" sz="2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03" name="Rectangle 3"/>
          <p:cNvSpPr txBox="1">
            <a:spLocks noRot="1" noChangeArrowheads="1"/>
          </p:cNvSpPr>
          <p:nvPr/>
        </p:nvSpPr>
        <p:spPr>
          <a:xfrm>
            <a:off x="619944" y="1522758"/>
            <a:ext cx="3960440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正电荷</a:t>
            </a:r>
            <a:r>
              <a: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(positive charge)</a:t>
            </a: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：</a:t>
            </a:r>
            <a:endParaRPr lang="en-US" altLang="zh-CN" sz="2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05" name="Rectangle 3"/>
          <p:cNvSpPr txBox="1">
            <a:spLocks noRot="1" noChangeArrowheads="1"/>
          </p:cNvSpPr>
          <p:nvPr/>
        </p:nvSpPr>
        <p:spPr>
          <a:xfrm>
            <a:off x="4211960" y="2086740"/>
            <a:ext cx="2088232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橡胶棒带</a:t>
            </a:r>
            <a:r>
              <a:rPr lang="en-US" altLang="zh-CN" sz="2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</a:t>
            </a:r>
            <a:r>
              <a:rPr lang="zh-CN" altLang="en-US" sz="2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</a:t>
            </a:r>
            <a:endParaRPr lang="en-US" altLang="zh-CN" sz="2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07504" y="2714620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如何检验物体是否带电？</a:t>
            </a:r>
          </a:p>
        </p:txBody>
      </p:sp>
      <p:sp>
        <p:nvSpPr>
          <p:cNvPr id="111" name="Rectangle 3"/>
          <p:cNvSpPr txBox="1">
            <a:spLocks noRot="1" noChangeArrowheads="1"/>
          </p:cNvSpPr>
          <p:nvPr/>
        </p:nvSpPr>
        <p:spPr>
          <a:xfrm>
            <a:off x="539552" y="3235527"/>
            <a:ext cx="1512168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验电器</a:t>
            </a:r>
            <a:endParaRPr lang="en-US" altLang="zh-CN" sz="2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107504" y="4321430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带电体之间的相互作用？</a:t>
            </a:r>
          </a:p>
        </p:txBody>
      </p:sp>
      <p:sp>
        <p:nvSpPr>
          <p:cNvPr id="114" name="Rectangle 3"/>
          <p:cNvSpPr txBox="1">
            <a:spLocks noRot="1" noChangeArrowheads="1"/>
          </p:cNvSpPr>
          <p:nvPr/>
        </p:nvSpPr>
        <p:spPr>
          <a:xfrm>
            <a:off x="467544" y="4813873"/>
            <a:ext cx="5318902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同种电荷相排斥，异种电荷相吸引</a:t>
            </a:r>
            <a:endParaRPr lang="en-US" altLang="zh-CN" sz="2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58370" name="Picture 2" descr="https://timgsa.baidu.com/timg?image&amp;quality=80&amp;size=b9999_10000&amp;sec=1493371223244&amp;di=1d47b4f9c0fa0f87277a44b3d85f9fc5&amp;imgtype=0&amp;src=http%3A%2F%2Fimg002.hc360.cn%2Fm2%2FM02%2FB5%2FAA%2FwKhQcVRA9C2EB5D7AAAAAHkKXko1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78458" y="2629502"/>
            <a:ext cx="1407988" cy="1728192"/>
          </a:xfrm>
          <a:prstGeom prst="rect">
            <a:avLst/>
          </a:prstGeom>
          <a:noFill/>
        </p:spPr>
      </p:pic>
      <p:sp>
        <p:nvSpPr>
          <p:cNvPr id="118" name="Rectangle 3"/>
          <p:cNvSpPr txBox="1">
            <a:spLocks noRot="1" noChangeArrowheads="1"/>
          </p:cNvSpPr>
          <p:nvPr/>
        </p:nvSpPr>
        <p:spPr>
          <a:xfrm>
            <a:off x="539552" y="3711119"/>
            <a:ext cx="1512168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静电计</a:t>
            </a:r>
            <a:endParaRPr lang="en-US" altLang="zh-CN" sz="2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8644" y="5429264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电荷的多少用什么表示？</a:t>
            </a:r>
          </a:p>
        </p:txBody>
      </p:sp>
      <p:sp>
        <p:nvSpPr>
          <p:cNvPr id="17" name="Rectangle 3"/>
          <p:cNvSpPr txBox="1">
            <a:spLocks noRot="1" noChangeArrowheads="1"/>
          </p:cNvSpPr>
          <p:nvPr/>
        </p:nvSpPr>
        <p:spPr>
          <a:xfrm>
            <a:off x="537730" y="5925340"/>
            <a:ext cx="962436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电量</a:t>
            </a:r>
            <a:endParaRPr lang="en-US" altLang="zh-CN" sz="2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8" name="Rectangle 3"/>
          <p:cNvSpPr txBox="1">
            <a:spLocks noRot="1" noChangeArrowheads="1"/>
          </p:cNvSpPr>
          <p:nvPr/>
        </p:nvSpPr>
        <p:spPr>
          <a:xfrm>
            <a:off x="1252110" y="5918444"/>
            <a:ext cx="1033874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(</a:t>
            </a:r>
            <a:r>
              <a:rPr lang="en-US" altLang="zh-CN" sz="2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)</a:t>
            </a:r>
            <a:endParaRPr lang="en-US" altLang="zh-CN" sz="26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9" name="Rectangle 3"/>
          <p:cNvSpPr txBox="1">
            <a:spLocks noRot="1" noChangeArrowheads="1"/>
          </p:cNvSpPr>
          <p:nvPr/>
        </p:nvSpPr>
        <p:spPr>
          <a:xfrm>
            <a:off x="2252242" y="5925340"/>
            <a:ext cx="1676816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SI unit: C</a:t>
            </a:r>
          </a:p>
        </p:txBody>
      </p:sp>
      <p:pic>
        <p:nvPicPr>
          <p:cNvPr id="95234" name="Picture 2" descr="https://timgsa.baidu.com/timg?image&amp;quality=80&amp;size=b9999_10000&amp;sec=1493715276156&amp;di=902a301faa388e4429c24d5ed1d61daf&amp;imgtype=0&amp;src=http%3A%2F%2Fwww.nbbainuo.com%2Fdata%2Fimages%2Fproduct%2F20150402165016_381.jpg"/>
          <p:cNvPicPr>
            <a:picLocks noChangeAspect="1" noChangeArrowheads="1"/>
          </p:cNvPicPr>
          <p:nvPr/>
        </p:nvPicPr>
        <p:blipFill>
          <a:blip r:embed="rId4" cstate="print"/>
          <a:srcRect l="22680" r="21881"/>
          <a:stretch>
            <a:fillRect/>
          </a:stretch>
        </p:blipFill>
        <p:spPr bwMode="auto">
          <a:xfrm>
            <a:off x="6228184" y="2636912"/>
            <a:ext cx="1190751" cy="1872208"/>
          </a:xfrm>
          <a:prstGeom prst="rect">
            <a:avLst/>
          </a:prstGeom>
          <a:noFill/>
        </p:spPr>
      </p:pic>
      <p:sp>
        <p:nvSpPr>
          <p:cNvPr id="21" name="Rectangle 3"/>
          <p:cNvSpPr txBox="1">
            <a:spLocks noRot="1" noChangeArrowheads="1"/>
          </p:cNvSpPr>
          <p:nvPr/>
        </p:nvSpPr>
        <p:spPr>
          <a:xfrm>
            <a:off x="3897596" y="5915372"/>
            <a:ext cx="2690628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正电荷</a:t>
            </a:r>
            <a:r>
              <a:rPr lang="en-US" altLang="zh-CN" sz="2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 </a:t>
            </a:r>
            <a:r>
              <a: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</a:t>
            </a:r>
            <a:r>
              <a:rPr lang="en-US" altLang="zh-CN" sz="2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)</a:t>
            </a:r>
            <a:r>
              <a:rPr lang="en-US" altLang="zh-CN" sz="2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&gt; 0,</a:t>
            </a:r>
          </a:p>
        </p:txBody>
      </p:sp>
      <p:sp>
        <p:nvSpPr>
          <p:cNvPr id="22" name="Rectangle 3"/>
          <p:cNvSpPr txBox="1">
            <a:spLocks noRot="1" noChangeArrowheads="1"/>
          </p:cNvSpPr>
          <p:nvPr/>
        </p:nvSpPr>
        <p:spPr>
          <a:xfrm>
            <a:off x="6273860" y="5905847"/>
            <a:ext cx="2402596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负电荷</a:t>
            </a:r>
            <a:r>
              <a:rPr lang="en-US" altLang="zh-CN" sz="2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 </a:t>
            </a:r>
            <a:r>
              <a: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</a:t>
            </a:r>
            <a:r>
              <a:rPr lang="en-US" altLang="zh-CN" sz="2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en-US" altLang="zh-CN" sz="2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)&lt;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/>
      <p:bldP spid="97" grpId="0"/>
      <p:bldP spid="102" grpId="0"/>
      <p:bldP spid="103" grpId="0"/>
      <p:bldP spid="105" grpId="0"/>
      <p:bldP spid="111" grpId="0"/>
      <p:bldP spid="114" grpId="0"/>
      <p:bldP spid="118" grpId="0"/>
      <p:bldP spid="17" grpId="0"/>
      <p:bldP spid="18" grpId="0"/>
      <p:bldP spid="19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89918" y="622429"/>
            <a:ext cx="2265858" cy="646331"/>
          </a:xfr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zh-CN" alt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起电方式</a:t>
            </a:r>
          </a:p>
        </p:txBody>
      </p:sp>
      <p:sp>
        <p:nvSpPr>
          <p:cNvPr id="6" name="Rectangle 3"/>
          <p:cNvSpPr txBox="1">
            <a:spLocks noRot="1" noChangeArrowheads="1"/>
          </p:cNvSpPr>
          <p:nvPr/>
        </p:nvSpPr>
        <p:spPr>
          <a:xfrm>
            <a:off x="285720" y="1556792"/>
            <a:ext cx="543840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摩擦起电 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(charging by rubbing)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11560" y="2132856"/>
            <a:ext cx="27459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实质：</a:t>
            </a:r>
            <a:r>
              <a:rPr lang="zh-CN" altLang="en-US" sz="2400" b="1" dirty="0">
                <a:latin typeface="+mn-ea"/>
                <a:cs typeface="Times New Roman" pitchFamily="18" charset="0"/>
              </a:rPr>
              <a:t>电荷</a:t>
            </a:r>
            <a:r>
              <a:rPr lang="zh-CN" altLang="zh-CN" sz="2400" b="1" dirty="0">
                <a:latin typeface="+mn-ea"/>
                <a:cs typeface="Times New Roman" pitchFamily="18" charset="0"/>
              </a:rPr>
              <a:t>转移</a:t>
            </a:r>
            <a:endParaRPr lang="en-US" altLang="zh-CN" sz="2400" b="1" dirty="0">
              <a:latin typeface="+mn-ea"/>
              <a:cs typeface="Times New Roman" pitchFamily="18" charset="0"/>
            </a:endParaRPr>
          </a:p>
        </p:txBody>
      </p:sp>
      <p:sp>
        <p:nvSpPr>
          <p:cNvPr id="87" name="Rectangle 3"/>
          <p:cNvSpPr txBox="1">
            <a:spLocks noRot="1" noChangeArrowheads="1"/>
          </p:cNvSpPr>
          <p:nvPr/>
        </p:nvSpPr>
        <p:spPr>
          <a:xfrm>
            <a:off x="284178" y="3357562"/>
            <a:ext cx="601601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接触起电 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(charging by contact)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燕尾形箭头 111"/>
          <p:cNvSpPr/>
          <p:nvPr/>
        </p:nvSpPr>
        <p:spPr>
          <a:xfrm>
            <a:off x="2134614" y="4359696"/>
            <a:ext cx="288000" cy="216000"/>
          </a:xfrm>
          <a:prstGeom prst="notched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0" name="矩形 109"/>
          <p:cNvSpPr>
            <a:spLocks noChangeArrowheads="1"/>
          </p:cNvSpPr>
          <p:nvPr/>
        </p:nvSpPr>
        <p:spPr bwMode="auto">
          <a:xfrm>
            <a:off x="2859087" y="357166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126" name="矩形 125"/>
          <p:cNvSpPr/>
          <p:nvPr/>
        </p:nvSpPr>
        <p:spPr>
          <a:xfrm>
            <a:off x="611560" y="2714620"/>
            <a:ext cx="32403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 规律：</a:t>
            </a:r>
            <a:r>
              <a:rPr lang="zh-CN" altLang="en-US" sz="2400" b="1" dirty="0">
                <a:latin typeface="+mn-ea"/>
              </a:rPr>
              <a:t>等量异种</a:t>
            </a:r>
            <a:endParaRPr lang="en-US" altLang="zh-CN" sz="2400" b="1" dirty="0">
              <a:latin typeface="+mn-ea"/>
              <a:cs typeface="Times New Roman" pitchFamily="18" charset="0"/>
            </a:endParaRPr>
          </a:p>
        </p:txBody>
      </p:sp>
      <p:sp>
        <p:nvSpPr>
          <p:cNvPr id="133" name="椭圆 132"/>
          <p:cNvSpPr>
            <a:spLocks noChangeAspect="1"/>
          </p:cNvSpPr>
          <p:nvPr/>
        </p:nvSpPr>
        <p:spPr>
          <a:xfrm>
            <a:off x="1306582" y="4204794"/>
            <a:ext cx="540000" cy="540000"/>
          </a:xfrm>
          <a:prstGeom prst="ellipse">
            <a:avLst/>
          </a:prstGeom>
          <a:gradFill>
            <a:gsLst>
              <a:gs pos="0">
                <a:schemeClr val="accent5">
                  <a:shade val="51000"/>
                  <a:satMod val="130000"/>
                  <a:alpha val="3700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4" name="组合 143"/>
          <p:cNvGrpSpPr/>
          <p:nvPr/>
        </p:nvGrpSpPr>
        <p:grpSpPr>
          <a:xfrm>
            <a:off x="694454" y="4128592"/>
            <a:ext cx="656456" cy="672444"/>
            <a:chOff x="683568" y="5008982"/>
            <a:chExt cx="656456" cy="672444"/>
          </a:xfrm>
        </p:grpSpPr>
        <p:sp>
          <p:nvSpPr>
            <p:cNvPr id="132" name="椭圆 131"/>
            <p:cNvSpPr>
              <a:spLocks noChangeAspect="1"/>
            </p:cNvSpPr>
            <p:nvPr/>
          </p:nvSpPr>
          <p:spPr>
            <a:xfrm>
              <a:off x="755576" y="5085184"/>
              <a:ext cx="540000" cy="540000"/>
            </a:xfrm>
            <a:prstGeom prst="ellipse">
              <a:avLst/>
            </a:prstGeom>
            <a:gradFill>
              <a:gsLst>
                <a:gs pos="0">
                  <a:schemeClr val="accent5">
                    <a:shade val="51000"/>
                    <a:satMod val="130000"/>
                    <a:alpha val="37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877820" y="500898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+</a:t>
              </a:r>
              <a:endParaRPr lang="zh-CN" altLang="en-US" b="1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877820" y="5312094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+</a:t>
              </a:r>
              <a:endParaRPr lang="zh-CN" altLang="en-US" b="1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1051992" y="507429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+</a:t>
              </a:r>
              <a:endParaRPr lang="zh-CN" altLang="en-US" b="1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683568" y="5085184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+</a:t>
              </a:r>
              <a:endParaRPr lang="zh-CN" altLang="en-US" b="1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1051992" y="522669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+</a:t>
              </a:r>
              <a:endParaRPr lang="zh-CN" altLang="en-US" b="1" dirty="0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83568" y="5237584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+</a:t>
              </a:r>
              <a:endParaRPr lang="zh-CN" altLang="en-US" b="1" dirty="0"/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2638670" y="4125306"/>
            <a:ext cx="1194200" cy="623682"/>
            <a:chOff x="2638670" y="4125306"/>
            <a:chExt cx="1194200" cy="623682"/>
          </a:xfrm>
        </p:grpSpPr>
        <p:grpSp>
          <p:nvGrpSpPr>
            <p:cNvPr id="146" name="组合 145"/>
            <p:cNvGrpSpPr/>
            <p:nvPr/>
          </p:nvGrpSpPr>
          <p:grpSpPr>
            <a:xfrm>
              <a:off x="2638670" y="4132786"/>
              <a:ext cx="656456" cy="616202"/>
              <a:chOff x="683568" y="5008982"/>
              <a:chExt cx="656456" cy="616202"/>
            </a:xfrm>
          </p:grpSpPr>
          <p:sp>
            <p:nvSpPr>
              <p:cNvPr id="147" name="椭圆 146"/>
              <p:cNvSpPr>
                <a:spLocks noChangeAspect="1"/>
              </p:cNvSpPr>
              <p:nvPr/>
            </p:nvSpPr>
            <p:spPr>
              <a:xfrm>
                <a:off x="755576" y="5085184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5">
                      <a:shade val="51000"/>
                      <a:satMod val="130000"/>
                      <a:alpha val="37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877820" y="500898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>
                <a:off x="1051992" y="5226698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683568" y="5237584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</p:grpSp>
        <p:grpSp>
          <p:nvGrpSpPr>
            <p:cNvPr id="154" name="组合 153"/>
            <p:cNvGrpSpPr/>
            <p:nvPr/>
          </p:nvGrpSpPr>
          <p:grpSpPr>
            <a:xfrm>
              <a:off x="3176414" y="4125306"/>
              <a:ext cx="656456" cy="616202"/>
              <a:chOff x="664518" y="5008982"/>
              <a:chExt cx="656456" cy="616202"/>
            </a:xfrm>
          </p:grpSpPr>
          <p:sp>
            <p:nvSpPr>
              <p:cNvPr id="155" name="椭圆 154"/>
              <p:cNvSpPr>
                <a:spLocks noChangeAspect="1"/>
              </p:cNvSpPr>
              <p:nvPr/>
            </p:nvSpPr>
            <p:spPr>
              <a:xfrm>
                <a:off x="736526" y="5085184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5">
                      <a:shade val="51000"/>
                      <a:satMod val="130000"/>
                      <a:alpha val="37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858770" y="500898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1032942" y="5226698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664518" y="5237584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</p:grpSp>
      </p:grpSp>
      <p:sp>
        <p:nvSpPr>
          <p:cNvPr id="160" name="燕尾形箭头 159"/>
          <p:cNvSpPr/>
          <p:nvPr/>
        </p:nvSpPr>
        <p:spPr>
          <a:xfrm>
            <a:off x="2123728" y="5179442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1" name="椭圆 160"/>
          <p:cNvSpPr>
            <a:spLocks noChangeAspect="1"/>
          </p:cNvSpPr>
          <p:nvPr/>
        </p:nvSpPr>
        <p:spPr>
          <a:xfrm>
            <a:off x="1295696" y="5024540"/>
            <a:ext cx="540000" cy="540000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  <a:alpha val="32000"/>
                </a:schemeClr>
              </a:gs>
              <a:gs pos="80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9" name="组合 68"/>
          <p:cNvGrpSpPr/>
          <p:nvPr/>
        </p:nvGrpSpPr>
        <p:grpSpPr>
          <a:xfrm>
            <a:off x="683568" y="4948338"/>
            <a:ext cx="656456" cy="680252"/>
            <a:chOff x="683568" y="4948338"/>
            <a:chExt cx="656456" cy="680252"/>
          </a:xfrm>
        </p:grpSpPr>
        <p:sp>
          <p:nvSpPr>
            <p:cNvPr id="163" name="椭圆 162"/>
            <p:cNvSpPr>
              <a:spLocks noChangeAspect="1"/>
            </p:cNvSpPr>
            <p:nvPr/>
          </p:nvSpPr>
          <p:spPr>
            <a:xfrm>
              <a:off x="755576" y="5027946"/>
              <a:ext cx="540000" cy="540000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  <a:alpha val="32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877820" y="494833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-</a:t>
              </a:r>
              <a:endParaRPr lang="zh-CN" altLang="en-US" b="1" dirty="0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877820" y="525925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-</a:t>
              </a:r>
              <a:endParaRPr lang="zh-CN" altLang="en-US" b="1" dirty="0"/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1051992" y="501706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-</a:t>
              </a:r>
              <a:endParaRPr lang="zh-CN" altLang="en-US" b="1" dirty="0"/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683568" y="5027946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-</a:t>
              </a:r>
              <a:endParaRPr lang="zh-CN" altLang="en-US" b="1" dirty="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1051992" y="516946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-</a:t>
              </a:r>
              <a:endParaRPr lang="zh-CN" altLang="en-US" b="1" dirty="0"/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683568" y="5180346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-</a:t>
              </a:r>
              <a:endParaRPr lang="zh-CN" altLang="en-US" b="1" dirty="0"/>
            </a:p>
          </p:txBody>
        </p:sp>
      </p:grpSp>
      <p:grpSp>
        <p:nvGrpSpPr>
          <p:cNvPr id="80" name="组合 79"/>
          <p:cNvGrpSpPr/>
          <p:nvPr/>
        </p:nvGrpSpPr>
        <p:grpSpPr>
          <a:xfrm>
            <a:off x="2627784" y="4952532"/>
            <a:ext cx="1194200" cy="619608"/>
            <a:chOff x="2627784" y="4952532"/>
            <a:chExt cx="1194200" cy="619608"/>
          </a:xfrm>
        </p:grpSpPr>
        <p:grpSp>
          <p:nvGrpSpPr>
            <p:cNvPr id="170" name="组合 169"/>
            <p:cNvGrpSpPr/>
            <p:nvPr/>
          </p:nvGrpSpPr>
          <p:grpSpPr>
            <a:xfrm>
              <a:off x="2627784" y="4952532"/>
              <a:ext cx="656456" cy="616202"/>
              <a:chOff x="683568" y="5008982"/>
              <a:chExt cx="656456" cy="616202"/>
            </a:xfrm>
          </p:grpSpPr>
          <p:sp>
            <p:nvSpPr>
              <p:cNvPr id="171" name="椭圆 170"/>
              <p:cNvSpPr>
                <a:spLocks noChangeAspect="1"/>
              </p:cNvSpPr>
              <p:nvPr/>
            </p:nvSpPr>
            <p:spPr>
              <a:xfrm>
                <a:off x="755576" y="5085184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32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877820" y="500898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-</a:t>
                </a:r>
                <a:endParaRPr lang="zh-CN" altLang="en-US" b="1" dirty="0"/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1051992" y="5226698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-</a:t>
                </a:r>
                <a:endParaRPr lang="zh-CN" altLang="en-US" b="1" dirty="0"/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>
                <a:off x="683568" y="5237584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-</a:t>
                </a:r>
                <a:endParaRPr lang="zh-CN" altLang="en-US" b="1" dirty="0"/>
              </a:p>
            </p:txBody>
          </p:sp>
        </p:grpSp>
        <p:grpSp>
          <p:nvGrpSpPr>
            <p:cNvPr id="184" name="组合 183"/>
            <p:cNvGrpSpPr/>
            <p:nvPr/>
          </p:nvGrpSpPr>
          <p:grpSpPr>
            <a:xfrm>
              <a:off x="3165528" y="4955938"/>
              <a:ext cx="656456" cy="616202"/>
              <a:chOff x="664518" y="5008982"/>
              <a:chExt cx="656456" cy="616202"/>
            </a:xfrm>
          </p:grpSpPr>
          <p:sp>
            <p:nvSpPr>
              <p:cNvPr id="185" name="椭圆 184"/>
              <p:cNvSpPr>
                <a:spLocks noChangeAspect="1"/>
              </p:cNvSpPr>
              <p:nvPr/>
            </p:nvSpPr>
            <p:spPr>
              <a:xfrm>
                <a:off x="736526" y="5085184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32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858770" y="500898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-</a:t>
                </a:r>
                <a:endParaRPr lang="zh-CN" altLang="en-US" b="1" dirty="0"/>
              </a:p>
            </p:txBody>
          </p:sp>
          <p:sp>
            <p:nvSpPr>
              <p:cNvPr id="187" name="TextBox 186"/>
              <p:cNvSpPr txBox="1"/>
              <p:nvPr/>
            </p:nvSpPr>
            <p:spPr>
              <a:xfrm>
                <a:off x="1032942" y="5226698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-</a:t>
                </a:r>
                <a:endParaRPr lang="zh-CN" altLang="en-US" b="1" dirty="0"/>
              </a:p>
            </p:txBody>
          </p:sp>
          <p:sp>
            <p:nvSpPr>
              <p:cNvPr id="188" name="TextBox 187"/>
              <p:cNvSpPr txBox="1"/>
              <p:nvPr/>
            </p:nvSpPr>
            <p:spPr>
              <a:xfrm>
                <a:off x="664518" y="5237584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-</a:t>
                </a:r>
                <a:endParaRPr lang="zh-CN" altLang="en-US" b="1" dirty="0"/>
              </a:p>
            </p:txBody>
          </p:sp>
        </p:grpSp>
      </p:grpSp>
      <p:sp>
        <p:nvSpPr>
          <p:cNvPr id="189" name="燕尾形箭头 188"/>
          <p:cNvSpPr/>
          <p:nvPr/>
        </p:nvSpPr>
        <p:spPr>
          <a:xfrm>
            <a:off x="2083070" y="6036368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2" name="组合 81"/>
          <p:cNvGrpSpPr/>
          <p:nvPr/>
        </p:nvGrpSpPr>
        <p:grpSpPr>
          <a:xfrm>
            <a:off x="2659134" y="5885660"/>
            <a:ext cx="1077744" cy="543406"/>
            <a:chOff x="2659134" y="5885660"/>
            <a:chExt cx="1077744" cy="543406"/>
          </a:xfrm>
        </p:grpSpPr>
        <p:grpSp>
          <p:nvGrpSpPr>
            <p:cNvPr id="198" name="组合 197"/>
            <p:cNvGrpSpPr/>
            <p:nvPr/>
          </p:nvGrpSpPr>
          <p:grpSpPr>
            <a:xfrm>
              <a:off x="2659134" y="5885660"/>
              <a:ext cx="540000" cy="540000"/>
              <a:chOff x="755576" y="5085184"/>
              <a:chExt cx="540000" cy="540000"/>
            </a:xfrm>
          </p:grpSpPr>
          <p:sp>
            <p:nvSpPr>
              <p:cNvPr id="199" name="椭圆 198"/>
              <p:cNvSpPr>
                <a:spLocks noChangeAspect="1"/>
              </p:cNvSpPr>
              <p:nvPr/>
            </p:nvSpPr>
            <p:spPr>
              <a:xfrm>
                <a:off x="755576" y="5085184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32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877820" y="5159690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</p:grpSp>
        <p:grpSp>
          <p:nvGrpSpPr>
            <p:cNvPr id="203" name="组合 202"/>
            <p:cNvGrpSpPr/>
            <p:nvPr/>
          </p:nvGrpSpPr>
          <p:grpSpPr>
            <a:xfrm>
              <a:off x="3196878" y="5889066"/>
              <a:ext cx="540000" cy="540000"/>
              <a:chOff x="736526" y="5085184"/>
              <a:chExt cx="540000" cy="540000"/>
            </a:xfrm>
          </p:grpSpPr>
          <p:sp>
            <p:nvSpPr>
              <p:cNvPr id="204" name="椭圆 203"/>
              <p:cNvSpPr>
                <a:spLocks noChangeAspect="1"/>
              </p:cNvSpPr>
              <p:nvPr/>
            </p:nvSpPr>
            <p:spPr>
              <a:xfrm>
                <a:off x="736526" y="5085184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32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867154" y="5145398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</p:grpSp>
      </p:grpSp>
      <p:grpSp>
        <p:nvGrpSpPr>
          <p:cNvPr id="71" name="组合 70"/>
          <p:cNvGrpSpPr/>
          <p:nvPr/>
        </p:nvGrpSpPr>
        <p:grpSpPr>
          <a:xfrm>
            <a:off x="1208088" y="5848710"/>
            <a:ext cx="656456" cy="572756"/>
            <a:chOff x="1208088" y="5848710"/>
            <a:chExt cx="656456" cy="572756"/>
          </a:xfrm>
        </p:grpSpPr>
        <p:sp>
          <p:nvSpPr>
            <p:cNvPr id="190" name="椭圆 189"/>
            <p:cNvSpPr>
              <a:spLocks noChangeAspect="1"/>
            </p:cNvSpPr>
            <p:nvPr/>
          </p:nvSpPr>
          <p:spPr>
            <a:xfrm>
              <a:off x="1255038" y="5881466"/>
              <a:ext cx="540000" cy="540000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  <a:alpha val="32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1576512" y="584871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-</a:t>
              </a:r>
              <a:endParaRPr lang="zh-CN" altLang="en-US" b="1" dirty="0"/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1208088" y="5859596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-</a:t>
              </a:r>
              <a:endParaRPr lang="zh-CN" altLang="en-US" b="1" dirty="0"/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1576512" y="600111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-</a:t>
              </a:r>
              <a:endParaRPr lang="zh-CN" altLang="en-US" b="1" dirty="0"/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1208088" y="6011996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-</a:t>
              </a:r>
              <a:endParaRPr lang="zh-CN" altLang="en-US" b="1" dirty="0"/>
            </a:p>
          </p:txBody>
        </p:sp>
      </p:grpSp>
      <p:sp>
        <p:nvSpPr>
          <p:cNvPr id="212" name="矩形 211"/>
          <p:cNvSpPr/>
          <p:nvPr/>
        </p:nvSpPr>
        <p:spPr>
          <a:xfrm>
            <a:off x="4974978" y="5439524"/>
            <a:ext cx="32403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 规律：</a:t>
            </a:r>
            <a:r>
              <a:rPr lang="zh-CN" altLang="en-US" sz="2400" b="1" dirty="0">
                <a:latin typeface="+mn-ea"/>
              </a:rPr>
              <a:t>先中和再均分</a:t>
            </a:r>
            <a:endParaRPr lang="en-US" altLang="zh-CN" sz="2400" b="1" dirty="0">
              <a:latin typeface="+mn-ea"/>
              <a:cs typeface="Times New Roman" pitchFamily="18" charset="0"/>
            </a:endParaRPr>
          </a:p>
        </p:txBody>
      </p:sp>
      <p:grpSp>
        <p:nvGrpSpPr>
          <p:cNvPr id="81" name="组合 80"/>
          <p:cNvGrpSpPr/>
          <p:nvPr/>
        </p:nvGrpSpPr>
        <p:grpSpPr>
          <a:xfrm>
            <a:off x="642910" y="5783492"/>
            <a:ext cx="656456" cy="697622"/>
            <a:chOff x="642910" y="5783492"/>
            <a:chExt cx="656456" cy="697622"/>
          </a:xfrm>
        </p:grpSpPr>
        <p:grpSp>
          <p:nvGrpSpPr>
            <p:cNvPr id="70" name="组合 69"/>
            <p:cNvGrpSpPr/>
            <p:nvPr/>
          </p:nvGrpSpPr>
          <p:grpSpPr>
            <a:xfrm>
              <a:off x="642910" y="5783492"/>
              <a:ext cx="612008" cy="697622"/>
              <a:chOff x="642910" y="5783492"/>
              <a:chExt cx="612008" cy="697622"/>
            </a:xfrm>
          </p:grpSpPr>
          <p:sp>
            <p:nvSpPr>
              <p:cNvPr id="191" name="椭圆 190"/>
              <p:cNvSpPr>
                <a:spLocks noChangeAspect="1"/>
              </p:cNvSpPr>
              <p:nvPr/>
            </p:nvSpPr>
            <p:spPr>
              <a:xfrm>
                <a:off x="714918" y="5884872"/>
                <a:ext cx="540000" cy="540000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32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823208" y="578349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  <p:sp>
            <p:nvSpPr>
              <p:cNvPr id="193" name="TextBox 192"/>
              <p:cNvSpPr txBox="1"/>
              <p:nvPr/>
            </p:nvSpPr>
            <p:spPr>
              <a:xfrm>
                <a:off x="827050" y="611178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  <p:sp>
            <p:nvSpPr>
              <p:cNvPr id="195" name="TextBox 194"/>
              <p:cNvSpPr txBox="1"/>
              <p:nvPr/>
            </p:nvSpPr>
            <p:spPr>
              <a:xfrm>
                <a:off x="642910" y="588487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  <p:sp>
            <p:nvSpPr>
              <p:cNvPr id="197" name="TextBox 196"/>
              <p:cNvSpPr txBox="1"/>
              <p:nvPr/>
            </p:nvSpPr>
            <p:spPr>
              <a:xfrm>
                <a:off x="642910" y="6037272"/>
                <a:ext cx="2880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+</a:t>
                </a:r>
                <a:endParaRPr lang="zh-CN" altLang="en-US" b="1" dirty="0"/>
              </a:p>
            </p:txBody>
          </p:sp>
        </p:grpSp>
        <p:sp>
          <p:nvSpPr>
            <p:cNvPr id="196" name="TextBox 195"/>
            <p:cNvSpPr txBox="1"/>
            <p:nvPr/>
          </p:nvSpPr>
          <p:spPr>
            <a:xfrm>
              <a:off x="1011334" y="604431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+</a:t>
              </a:r>
              <a:endParaRPr lang="zh-CN" altLang="en-US" b="1" dirty="0"/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011334" y="5873986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/>
                <a:t>+</a:t>
              </a:r>
              <a:endParaRPr lang="zh-CN" altLang="en-US" b="1" dirty="0"/>
            </a:p>
          </p:txBody>
        </p:sp>
      </p:grpSp>
      <p:sp>
        <p:nvSpPr>
          <p:cNvPr id="83" name="矩形 82"/>
          <p:cNvSpPr/>
          <p:nvPr/>
        </p:nvSpPr>
        <p:spPr>
          <a:xfrm>
            <a:off x="5000628" y="4725144"/>
            <a:ext cx="27459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实质：</a:t>
            </a:r>
            <a:r>
              <a:rPr lang="zh-CN" altLang="en-US" sz="2400" b="1" dirty="0">
                <a:latin typeface="+mn-ea"/>
                <a:cs typeface="Times New Roman" pitchFamily="18" charset="0"/>
              </a:rPr>
              <a:t>电荷</a:t>
            </a:r>
            <a:r>
              <a:rPr lang="zh-CN" altLang="zh-CN" sz="2400" b="1" dirty="0">
                <a:latin typeface="+mn-ea"/>
                <a:cs typeface="Times New Roman" pitchFamily="18" charset="0"/>
              </a:rPr>
              <a:t>转移</a:t>
            </a:r>
            <a:endParaRPr lang="en-US" altLang="zh-CN" sz="2400" b="1" dirty="0">
              <a:latin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6" grpId="0"/>
      <p:bldP spid="7" grpId="0"/>
      <p:bldP spid="87" grpId="0"/>
      <p:bldP spid="112" grpId="0" animBg="1"/>
      <p:bldP spid="110" grpId="0"/>
      <p:bldP spid="126" grpId="0"/>
      <p:bldP spid="133" grpId="0" animBg="1"/>
      <p:bldP spid="160" grpId="0" animBg="1"/>
      <p:bldP spid="161" grpId="0" animBg="1"/>
      <p:bldP spid="189" grpId="0" animBg="1"/>
      <p:bldP spid="212" grpId="0"/>
      <p:bldP spid="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组合 108"/>
          <p:cNvGrpSpPr/>
          <p:nvPr/>
        </p:nvGrpSpPr>
        <p:grpSpPr>
          <a:xfrm>
            <a:off x="1690713" y="2492896"/>
            <a:ext cx="6810377" cy="900112"/>
            <a:chOff x="1835696" y="4005064"/>
            <a:chExt cx="6810377" cy="900112"/>
          </a:xfrm>
        </p:grpSpPr>
        <p:sp>
          <p:nvSpPr>
            <p:cNvPr id="91" name="Rectangle 4"/>
            <p:cNvSpPr>
              <a:spLocks noChangeArrowheads="1"/>
            </p:cNvSpPr>
            <p:nvPr/>
          </p:nvSpPr>
          <p:spPr bwMode="auto">
            <a:xfrm>
              <a:off x="1835696" y="4005064"/>
              <a:ext cx="6810377" cy="900112"/>
            </a:xfrm>
            <a:prstGeom prst="rect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</a:gradFill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lIns="92075" tIns="46038" rIns="92075" bIns="46038" anchor="ctr"/>
            <a:lstStyle/>
            <a:p>
              <a:endParaRPr lang="zh-CN" altLang="en-US"/>
            </a:p>
          </p:txBody>
        </p:sp>
        <p:sp>
          <p:nvSpPr>
            <p:cNvPr id="92" name="Oval 5"/>
            <p:cNvSpPr>
              <a:spLocks noChangeArrowheads="1"/>
            </p:cNvSpPr>
            <p:nvPr/>
          </p:nvSpPr>
          <p:spPr bwMode="auto">
            <a:xfrm>
              <a:off x="2105524" y="4096265"/>
              <a:ext cx="269828" cy="269637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 dirty="0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93" name="Oval 6"/>
            <p:cNvSpPr>
              <a:spLocks noChangeArrowheads="1"/>
            </p:cNvSpPr>
            <p:nvPr/>
          </p:nvSpPr>
          <p:spPr bwMode="auto">
            <a:xfrm>
              <a:off x="3815758" y="4096265"/>
              <a:ext cx="269828" cy="269637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94" name="Oval 7"/>
            <p:cNvSpPr>
              <a:spLocks noChangeArrowheads="1"/>
            </p:cNvSpPr>
            <p:nvPr/>
          </p:nvSpPr>
          <p:spPr bwMode="auto">
            <a:xfrm>
              <a:off x="2464633" y="4544338"/>
              <a:ext cx="269828" cy="269637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 dirty="0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95" name="Oval 8"/>
            <p:cNvSpPr>
              <a:spLocks noChangeArrowheads="1"/>
            </p:cNvSpPr>
            <p:nvPr/>
          </p:nvSpPr>
          <p:spPr bwMode="auto">
            <a:xfrm>
              <a:off x="4174867" y="4544338"/>
              <a:ext cx="269828" cy="269637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101" name="Oval 14"/>
            <p:cNvSpPr>
              <a:spLocks noChangeArrowheads="1"/>
            </p:cNvSpPr>
            <p:nvPr/>
          </p:nvSpPr>
          <p:spPr bwMode="auto">
            <a:xfrm>
              <a:off x="5524007" y="4096265"/>
              <a:ext cx="269828" cy="269637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102" name="Oval 15"/>
            <p:cNvSpPr>
              <a:spLocks noChangeArrowheads="1"/>
            </p:cNvSpPr>
            <p:nvPr/>
          </p:nvSpPr>
          <p:spPr bwMode="auto">
            <a:xfrm>
              <a:off x="7234241" y="4096265"/>
              <a:ext cx="269828" cy="269637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103" name="Oval 16"/>
            <p:cNvSpPr>
              <a:spLocks noChangeArrowheads="1"/>
            </p:cNvSpPr>
            <p:nvPr/>
          </p:nvSpPr>
          <p:spPr bwMode="auto">
            <a:xfrm>
              <a:off x="5883116" y="4544338"/>
              <a:ext cx="269828" cy="269637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104" name="Oval 17"/>
            <p:cNvSpPr>
              <a:spLocks noChangeArrowheads="1"/>
            </p:cNvSpPr>
            <p:nvPr/>
          </p:nvSpPr>
          <p:spPr bwMode="auto">
            <a:xfrm>
              <a:off x="7593350" y="4544338"/>
              <a:ext cx="269828" cy="269637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>
                  <a:solidFill>
                    <a:schemeClr val="bg1"/>
                  </a:solidFill>
                </a:rPr>
                <a:t>＋</a:t>
              </a:r>
            </a:p>
          </p:txBody>
        </p:sp>
      </p:grpSp>
      <p:sp>
        <p:nvSpPr>
          <p:cNvPr id="87" name="Rectangle 3"/>
          <p:cNvSpPr txBox="1">
            <a:spLocks noRot="1" noChangeArrowheads="1"/>
          </p:cNvSpPr>
          <p:nvPr/>
        </p:nvSpPr>
        <p:spPr>
          <a:xfrm>
            <a:off x="284178" y="769834"/>
            <a:ext cx="601601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感应起电 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(charging by induction)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11560" y="1484784"/>
            <a:ext cx="2960308" cy="506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latin typeface="Times New Roman" pitchFamily="18" charset="0"/>
                <a:cs typeface="Times New Roman" pitchFamily="18" charset="0"/>
              </a:rPr>
              <a:t> 又名“静电感应”</a:t>
            </a:r>
            <a:endParaRPr lang="en-US" altLang="zh-CN" sz="24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42" name="Group 42"/>
          <p:cNvGrpSpPr>
            <a:grpSpLocks/>
          </p:cNvGrpSpPr>
          <p:nvPr/>
        </p:nvGrpSpPr>
        <p:grpSpPr bwMode="auto">
          <a:xfrm>
            <a:off x="395536" y="2555602"/>
            <a:ext cx="863600" cy="863600"/>
            <a:chOff x="0" y="0"/>
            <a:chExt cx="408" cy="408"/>
          </a:xfrm>
        </p:grpSpPr>
        <p:sp>
          <p:nvSpPr>
            <p:cNvPr id="43" name="Oval 43"/>
            <p:cNvSpPr>
              <a:spLocks noChangeArrowheads="1"/>
            </p:cNvSpPr>
            <p:nvPr/>
          </p:nvSpPr>
          <p:spPr bwMode="auto">
            <a:xfrm>
              <a:off x="0" y="0"/>
              <a:ext cx="408" cy="408"/>
            </a:xfrm>
            <a:prstGeom prst="ellipse">
              <a:avLst/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lIns="92075" tIns="46038" rIns="92075" bIns="46038" anchor="ctr"/>
            <a:lstStyle/>
            <a:p>
              <a:endParaRPr lang="zh-CN" altLang="en-US"/>
            </a:p>
          </p:txBody>
        </p:sp>
        <p:sp>
          <p:nvSpPr>
            <p:cNvPr id="44" name="Oval 44"/>
            <p:cNvSpPr>
              <a:spLocks noChangeArrowheads="1"/>
            </p:cNvSpPr>
            <p:nvPr/>
          </p:nvSpPr>
          <p:spPr bwMode="auto">
            <a:xfrm>
              <a:off x="136" y="46"/>
              <a:ext cx="136" cy="13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45" name="Oval 45"/>
            <p:cNvSpPr>
              <a:spLocks noChangeArrowheads="1"/>
            </p:cNvSpPr>
            <p:nvPr/>
          </p:nvSpPr>
          <p:spPr bwMode="auto">
            <a:xfrm>
              <a:off x="136" y="227"/>
              <a:ext cx="136" cy="13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>
                  <a:solidFill>
                    <a:schemeClr val="bg1"/>
                  </a:solidFill>
                </a:rPr>
                <a:t>＋</a:t>
              </a:r>
            </a:p>
          </p:txBody>
        </p:sp>
      </p:grpSp>
      <p:grpSp>
        <p:nvGrpSpPr>
          <p:cNvPr id="65" name="Group 50"/>
          <p:cNvGrpSpPr>
            <a:grpSpLocks/>
          </p:cNvGrpSpPr>
          <p:nvPr/>
        </p:nvGrpSpPr>
        <p:grpSpPr bwMode="auto">
          <a:xfrm>
            <a:off x="5219948" y="4114948"/>
            <a:ext cx="3276950" cy="900050"/>
            <a:chOff x="0" y="0"/>
            <a:chExt cx="1706" cy="468"/>
          </a:xfrm>
        </p:grpSpPr>
        <p:sp>
          <p:nvSpPr>
            <p:cNvPr id="84" name="Rectangle 51"/>
            <p:cNvSpPr>
              <a:spLocks noChangeArrowheads="1"/>
            </p:cNvSpPr>
            <p:nvPr/>
          </p:nvSpPr>
          <p:spPr bwMode="auto">
            <a:xfrm>
              <a:off x="0" y="0"/>
              <a:ext cx="1706" cy="468"/>
            </a:xfrm>
            <a:prstGeom prst="rect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</a:gradFill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lIns="92075" tIns="46038" rIns="92075" bIns="46038" anchor="ctr"/>
            <a:lstStyle/>
            <a:p>
              <a:endParaRPr lang="zh-CN" altLang="en-US"/>
            </a:p>
          </p:txBody>
        </p:sp>
        <p:sp>
          <p:nvSpPr>
            <p:cNvPr id="85" name="Oval 52"/>
            <p:cNvSpPr>
              <a:spLocks noChangeArrowheads="1"/>
            </p:cNvSpPr>
            <p:nvPr/>
          </p:nvSpPr>
          <p:spPr bwMode="auto">
            <a:xfrm>
              <a:off x="136" y="46"/>
              <a:ext cx="136" cy="13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86" name="Oval 53"/>
            <p:cNvSpPr>
              <a:spLocks noChangeArrowheads="1"/>
            </p:cNvSpPr>
            <p:nvPr/>
          </p:nvSpPr>
          <p:spPr bwMode="auto">
            <a:xfrm>
              <a:off x="998" y="46"/>
              <a:ext cx="136" cy="13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88" name="Oval 54"/>
            <p:cNvSpPr>
              <a:spLocks noChangeArrowheads="1"/>
            </p:cNvSpPr>
            <p:nvPr/>
          </p:nvSpPr>
          <p:spPr bwMode="auto">
            <a:xfrm>
              <a:off x="317" y="272"/>
              <a:ext cx="136" cy="13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89" name="Oval 55"/>
            <p:cNvSpPr>
              <a:spLocks noChangeArrowheads="1"/>
            </p:cNvSpPr>
            <p:nvPr/>
          </p:nvSpPr>
          <p:spPr bwMode="auto">
            <a:xfrm>
              <a:off x="1179" y="272"/>
              <a:ext cx="136" cy="13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dirty="0">
                  <a:solidFill>
                    <a:schemeClr val="bg1"/>
                  </a:solidFill>
                </a:rPr>
                <a:t>＋</a:t>
              </a:r>
            </a:p>
          </p:txBody>
        </p:sp>
      </p:grpSp>
      <p:grpSp>
        <p:nvGrpSpPr>
          <p:cNvPr id="116" name="组合 115"/>
          <p:cNvGrpSpPr/>
          <p:nvPr/>
        </p:nvGrpSpPr>
        <p:grpSpPr>
          <a:xfrm>
            <a:off x="1690936" y="4114947"/>
            <a:ext cx="3240087" cy="900000"/>
            <a:chOff x="1835919" y="5436194"/>
            <a:chExt cx="3240087" cy="900000"/>
          </a:xfrm>
        </p:grpSpPr>
        <p:sp>
          <p:nvSpPr>
            <p:cNvPr id="71" name="Rectangle 57"/>
            <p:cNvSpPr>
              <a:spLocks noChangeArrowheads="1"/>
            </p:cNvSpPr>
            <p:nvPr/>
          </p:nvSpPr>
          <p:spPr bwMode="auto">
            <a:xfrm>
              <a:off x="1835919" y="5436194"/>
              <a:ext cx="3240087" cy="900000"/>
            </a:xfrm>
            <a:prstGeom prst="rect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</a:gradFill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lIns="92075" tIns="46038" rIns="92075" bIns="46038" anchor="ctr"/>
            <a:lstStyle/>
            <a:p>
              <a:endParaRPr lang="zh-CN" altLang="en-US"/>
            </a:p>
          </p:txBody>
        </p:sp>
        <p:sp>
          <p:nvSpPr>
            <p:cNvPr id="72" name="Oval 58"/>
            <p:cNvSpPr>
              <a:spLocks noChangeArrowheads="1"/>
            </p:cNvSpPr>
            <p:nvPr/>
          </p:nvSpPr>
          <p:spPr bwMode="auto">
            <a:xfrm>
              <a:off x="2091518" y="5522731"/>
              <a:ext cx="255599" cy="25584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dirty="0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73" name="Oval 59"/>
            <p:cNvSpPr>
              <a:spLocks noChangeArrowheads="1"/>
            </p:cNvSpPr>
            <p:nvPr/>
          </p:nvSpPr>
          <p:spPr bwMode="auto">
            <a:xfrm>
              <a:off x="3711561" y="5522731"/>
              <a:ext cx="255599" cy="25584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74" name="Oval 60"/>
            <p:cNvSpPr>
              <a:spLocks noChangeArrowheads="1"/>
            </p:cNvSpPr>
            <p:nvPr/>
          </p:nvSpPr>
          <p:spPr bwMode="auto">
            <a:xfrm>
              <a:off x="2431689" y="5947888"/>
              <a:ext cx="255599" cy="25584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dirty="0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75" name="Oval 61"/>
            <p:cNvSpPr>
              <a:spLocks noChangeArrowheads="1"/>
            </p:cNvSpPr>
            <p:nvPr/>
          </p:nvSpPr>
          <p:spPr bwMode="auto">
            <a:xfrm>
              <a:off x="4051733" y="5947888"/>
              <a:ext cx="255599" cy="25584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76" name="Oval 62"/>
            <p:cNvSpPr>
              <a:spLocks noChangeArrowheads="1"/>
            </p:cNvSpPr>
            <p:nvPr/>
          </p:nvSpPr>
          <p:spPr bwMode="auto">
            <a:xfrm>
              <a:off x="2991145" y="5554428"/>
              <a:ext cx="171025" cy="171191"/>
            </a:xfrm>
            <a:prstGeom prst="ellipse">
              <a:avLst/>
            </a:prstGeom>
            <a:solidFill>
              <a:srgbClr val="FFCC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sz="1200" dirty="0">
                  <a:solidFill>
                    <a:srgbClr val="CC3300"/>
                  </a:solidFill>
                </a:rPr>
                <a:t>－</a:t>
              </a:r>
            </a:p>
          </p:txBody>
        </p:sp>
        <p:sp>
          <p:nvSpPr>
            <p:cNvPr id="77" name="Oval 63"/>
            <p:cNvSpPr>
              <a:spLocks noChangeArrowheads="1"/>
            </p:cNvSpPr>
            <p:nvPr/>
          </p:nvSpPr>
          <p:spPr bwMode="auto">
            <a:xfrm>
              <a:off x="2998710" y="6066121"/>
              <a:ext cx="171025" cy="171191"/>
            </a:xfrm>
            <a:prstGeom prst="ellipse">
              <a:avLst/>
            </a:prstGeom>
            <a:solidFill>
              <a:srgbClr val="FFCC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sz="1200" dirty="0">
                  <a:solidFill>
                    <a:srgbClr val="CC3300"/>
                  </a:solidFill>
                </a:rPr>
                <a:t>－</a:t>
              </a:r>
            </a:p>
          </p:txBody>
        </p:sp>
        <p:sp>
          <p:nvSpPr>
            <p:cNvPr id="78" name="Oval 64"/>
            <p:cNvSpPr>
              <a:spLocks noChangeArrowheads="1"/>
            </p:cNvSpPr>
            <p:nvPr/>
          </p:nvSpPr>
          <p:spPr bwMode="auto">
            <a:xfrm>
              <a:off x="1853274" y="5630630"/>
              <a:ext cx="171025" cy="171191"/>
            </a:xfrm>
            <a:prstGeom prst="ellipse">
              <a:avLst/>
            </a:prstGeom>
            <a:solidFill>
              <a:srgbClr val="FFCC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sz="1200" dirty="0">
                  <a:solidFill>
                    <a:srgbClr val="CC3300"/>
                  </a:solidFill>
                </a:rPr>
                <a:t>－</a:t>
              </a:r>
            </a:p>
          </p:txBody>
        </p:sp>
        <p:sp>
          <p:nvSpPr>
            <p:cNvPr id="79" name="Oval 65"/>
            <p:cNvSpPr>
              <a:spLocks noChangeArrowheads="1"/>
            </p:cNvSpPr>
            <p:nvPr/>
          </p:nvSpPr>
          <p:spPr bwMode="auto">
            <a:xfrm>
              <a:off x="1979712" y="6062678"/>
              <a:ext cx="171025" cy="171191"/>
            </a:xfrm>
            <a:prstGeom prst="ellipse">
              <a:avLst/>
            </a:prstGeom>
            <a:solidFill>
              <a:srgbClr val="FFCC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sz="1200" dirty="0">
                  <a:solidFill>
                    <a:srgbClr val="CC3300"/>
                  </a:solidFill>
                </a:rPr>
                <a:t>－</a:t>
              </a:r>
            </a:p>
          </p:txBody>
        </p:sp>
        <p:sp>
          <p:nvSpPr>
            <p:cNvPr id="80" name="Oval 66"/>
            <p:cNvSpPr>
              <a:spLocks noChangeArrowheads="1"/>
            </p:cNvSpPr>
            <p:nvPr/>
          </p:nvSpPr>
          <p:spPr bwMode="auto">
            <a:xfrm>
              <a:off x="4478357" y="5522731"/>
              <a:ext cx="171025" cy="171191"/>
            </a:xfrm>
            <a:prstGeom prst="ellipse">
              <a:avLst/>
            </a:prstGeom>
            <a:solidFill>
              <a:srgbClr val="FFCC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sz="1200" dirty="0">
                  <a:solidFill>
                    <a:srgbClr val="CC3300"/>
                  </a:solidFill>
                </a:rPr>
                <a:t>－</a:t>
              </a:r>
            </a:p>
          </p:txBody>
        </p:sp>
        <p:sp>
          <p:nvSpPr>
            <p:cNvPr id="81" name="Oval 67"/>
            <p:cNvSpPr>
              <a:spLocks noChangeArrowheads="1"/>
            </p:cNvSpPr>
            <p:nvPr/>
          </p:nvSpPr>
          <p:spPr bwMode="auto">
            <a:xfrm>
              <a:off x="3671052" y="6070315"/>
              <a:ext cx="171025" cy="171191"/>
            </a:xfrm>
            <a:prstGeom prst="ellipse">
              <a:avLst/>
            </a:prstGeom>
            <a:solidFill>
              <a:srgbClr val="FFCC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sz="1200" dirty="0">
                  <a:solidFill>
                    <a:srgbClr val="CC3300"/>
                  </a:solidFill>
                </a:rPr>
                <a:t>－</a:t>
              </a:r>
            </a:p>
          </p:txBody>
        </p:sp>
        <p:sp>
          <p:nvSpPr>
            <p:cNvPr id="82" name="Oval 68"/>
            <p:cNvSpPr>
              <a:spLocks noChangeArrowheads="1"/>
            </p:cNvSpPr>
            <p:nvPr/>
          </p:nvSpPr>
          <p:spPr bwMode="auto">
            <a:xfrm>
              <a:off x="3345223" y="5623187"/>
              <a:ext cx="171025" cy="171191"/>
            </a:xfrm>
            <a:prstGeom prst="ellipse">
              <a:avLst/>
            </a:prstGeom>
            <a:solidFill>
              <a:srgbClr val="FFCC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sz="1200" dirty="0">
                  <a:solidFill>
                    <a:srgbClr val="CC3300"/>
                  </a:solidFill>
                </a:rPr>
                <a:t>－</a:t>
              </a:r>
            </a:p>
          </p:txBody>
        </p:sp>
        <p:sp>
          <p:nvSpPr>
            <p:cNvPr id="83" name="Oval 69"/>
            <p:cNvSpPr>
              <a:spLocks noChangeArrowheads="1"/>
            </p:cNvSpPr>
            <p:nvPr/>
          </p:nvSpPr>
          <p:spPr bwMode="auto">
            <a:xfrm>
              <a:off x="4649382" y="6034424"/>
              <a:ext cx="171025" cy="171191"/>
            </a:xfrm>
            <a:prstGeom prst="ellipse">
              <a:avLst/>
            </a:prstGeom>
            <a:solidFill>
              <a:srgbClr val="FFCC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sz="1200" dirty="0">
                  <a:solidFill>
                    <a:srgbClr val="CC3300"/>
                  </a:solidFill>
                </a:rPr>
                <a:t>－</a:t>
              </a:r>
            </a:p>
          </p:txBody>
        </p:sp>
      </p:grpSp>
      <p:grpSp>
        <p:nvGrpSpPr>
          <p:cNvPr id="67" name="Group 70"/>
          <p:cNvGrpSpPr>
            <a:grpSpLocks/>
          </p:cNvGrpSpPr>
          <p:nvPr/>
        </p:nvGrpSpPr>
        <p:grpSpPr bwMode="auto">
          <a:xfrm>
            <a:off x="395536" y="4124473"/>
            <a:ext cx="863600" cy="863600"/>
            <a:chOff x="0" y="0"/>
            <a:chExt cx="408" cy="408"/>
          </a:xfrm>
        </p:grpSpPr>
        <p:sp>
          <p:nvSpPr>
            <p:cNvPr id="68" name="Oval 71"/>
            <p:cNvSpPr>
              <a:spLocks noChangeArrowheads="1"/>
            </p:cNvSpPr>
            <p:nvPr/>
          </p:nvSpPr>
          <p:spPr bwMode="auto">
            <a:xfrm>
              <a:off x="0" y="0"/>
              <a:ext cx="408" cy="408"/>
            </a:xfrm>
            <a:prstGeom prst="ellipse">
              <a:avLst/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lIns="92075" tIns="46038" rIns="92075" bIns="46038" anchor="ctr"/>
            <a:lstStyle/>
            <a:p>
              <a:endParaRPr lang="zh-CN" altLang="en-US"/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>
              <a:off x="136" y="46"/>
              <a:ext cx="136" cy="13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>
                  <a:solidFill>
                    <a:schemeClr val="bg1"/>
                  </a:solidFill>
                </a:rPr>
                <a:t>＋</a:t>
              </a:r>
            </a:p>
          </p:txBody>
        </p:sp>
        <p:sp>
          <p:nvSpPr>
            <p:cNvPr id="70" name="Oval 73"/>
            <p:cNvSpPr>
              <a:spLocks noChangeArrowheads="1"/>
            </p:cNvSpPr>
            <p:nvPr/>
          </p:nvSpPr>
          <p:spPr bwMode="auto">
            <a:xfrm>
              <a:off x="136" y="227"/>
              <a:ext cx="136" cy="136"/>
            </a:xfrm>
            <a:prstGeom prst="ellipse">
              <a:avLst/>
            </a:prstGeom>
            <a:solidFill>
              <a:srgbClr val="8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/>
              <a:r>
                <a:rPr lang="zh-CN" b="1">
                  <a:solidFill>
                    <a:schemeClr val="bg1"/>
                  </a:solidFill>
                </a:rPr>
                <a:t>＋</a:t>
              </a:r>
            </a:p>
          </p:txBody>
        </p:sp>
      </p:grpSp>
      <p:sp>
        <p:nvSpPr>
          <p:cNvPr id="96" name="Oval 9"/>
          <p:cNvSpPr>
            <a:spLocks noChangeArrowheads="1"/>
          </p:cNvSpPr>
          <p:nvPr/>
        </p:nvSpPr>
        <p:spPr bwMode="auto">
          <a:xfrm>
            <a:off x="4569540" y="2584097"/>
            <a:ext cx="180547" cy="180419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zh-CN" sz="1200" b="1" dirty="0">
                <a:solidFill>
                  <a:srgbClr val="CC3300"/>
                </a:solidFill>
              </a:rPr>
              <a:t>－</a:t>
            </a:r>
          </a:p>
        </p:txBody>
      </p:sp>
      <p:sp>
        <p:nvSpPr>
          <p:cNvPr id="97" name="Oval 10"/>
          <p:cNvSpPr>
            <a:spLocks noChangeArrowheads="1"/>
          </p:cNvSpPr>
          <p:nvPr/>
        </p:nvSpPr>
        <p:spPr bwMode="auto">
          <a:xfrm>
            <a:off x="3131118" y="3123371"/>
            <a:ext cx="180547" cy="180419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zh-CN" sz="1200" b="1" dirty="0">
                <a:solidFill>
                  <a:srgbClr val="CC3300"/>
                </a:solidFill>
              </a:rPr>
              <a:t>－</a:t>
            </a:r>
          </a:p>
        </p:txBody>
      </p:sp>
      <p:sp>
        <p:nvSpPr>
          <p:cNvPr id="98" name="Oval 11"/>
          <p:cNvSpPr>
            <a:spLocks noChangeArrowheads="1"/>
          </p:cNvSpPr>
          <p:nvPr/>
        </p:nvSpPr>
        <p:spPr bwMode="auto">
          <a:xfrm>
            <a:off x="2500197" y="2673315"/>
            <a:ext cx="180547" cy="180419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zh-CN" sz="1200" b="1" dirty="0">
                <a:solidFill>
                  <a:srgbClr val="CC3300"/>
                </a:solidFill>
              </a:rPr>
              <a:t>－</a:t>
            </a:r>
          </a:p>
        </p:txBody>
      </p:sp>
      <p:sp>
        <p:nvSpPr>
          <p:cNvPr id="99" name="Oval 12"/>
          <p:cNvSpPr>
            <a:spLocks noChangeArrowheads="1"/>
          </p:cNvSpPr>
          <p:nvPr/>
        </p:nvSpPr>
        <p:spPr bwMode="auto">
          <a:xfrm>
            <a:off x="4750087" y="3123371"/>
            <a:ext cx="180547" cy="180419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zh-CN" sz="1200" b="1" dirty="0">
                <a:solidFill>
                  <a:srgbClr val="CC3300"/>
                </a:solidFill>
              </a:rPr>
              <a:t>－</a:t>
            </a:r>
          </a:p>
        </p:txBody>
      </p:sp>
      <p:sp>
        <p:nvSpPr>
          <p:cNvPr id="105" name="Oval 18"/>
          <p:cNvSpPr>
            <a:spLocks noChangeArrowheads="1"/>
          </p:cNvSpPr>
          <p:nvPr/>
        </p:nvSpPr>
        <p:spPr bwMode="auto">
          <a:xfrm>
            <a:off x="7988023" y="2584097"/>
            <a:ext cx="180547" cy="180419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zh-CN" sz="1200" b="1" dirty="0">
                <a:solidFill>
                  <a:srgbClr val="CC3300"/>
                </a:solidFill>
              </a:rPr>
              <a:t>－</a:t>
            </a:r>
          </a:p>
        </p:txBody>
      </p:sp>
      <p:sp>
        <p:nvSpPr>
          <p:cNvPr id="106" name="Oval 19"/>
          <p:cNvSpPr>
            <a:spLocks noChangeArrowheads="1"/>
          </p:cNvSpPr>
          <p:nvPr/>
        </p:nvSpPr>
        <p:spPr bwMode="auto">
          <a:xfrm>
            <a:off x="6549601" y="3123371"/>
            <a:ext cx="180547" cy="180419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zh-CN" sz="1200" b="1" dirty="0">
                <a:solidFill>
                  <a:srgbClr val="CC3300"/>
                </a:solidFill>
              </a:rPr>
              <a:t>－</a:t>
            </a:r>
          </a:p>
        </p:txBody>
      </p:sp>
      <p:sp>
        <p:nvSpPr>
          <p:cNvPr id="107" name="Oval 20"/>
          <p:cNvSpPr>
            <a:spLocks noChangeArrowheads="1"/>
          </p:cNvSpPr>
          <p:nvPr/>
        </p:nvSpPr>
        <p:spPr bwMode="auto">
          <a:xfrm>
            <a:off x="5918680" y="2673315"/>
            <a:ext cx="180547" cy="180419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zh-CN" sz="1200" b="1" dirty="0">
                <a:solidFill>
                  <a:srgbClr val="CC3300"/>
                </a:solidFill>
              </a:rPr>
              <a:t>－</a:t>
            </a:r>
          </a:p>
        </p:txBody>
      </p:sp>
      <p:sp>
        <p:nvSpPr>
          <p:cNvPr id="108" name="Oval 21"/>
          <p:cNvSpPr>
            <a:spLocks noChangeArrowheads="1"/>
          </p:cNvSpPr>
          <p:nvPr/>
        </p:nvSpPr>
        <p:spPr bwMode="auto">
          <a:xfrm>
            <a:off x="8168570" y="3123371"/>
            <a:ext cx="180547" cy="180419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zh-CN" sz="1200" b="1" dirty="0">
                <a:solidFill>
                  <a:srgbClr val="CC3300"/>
                </a:solidFill>
              </a:rPr>
              <a:t>－</a:t>
            </a:r>
          </a:p>
        </p:txBody>
      </p:sp>
      <p:sp>
        <p:nvSpPr>
          <p:cNvPr id="119" name="矩形 118"/>
          <p:cNvSpPr/>
          <p:nvPr/>
        </p:nvSpPr>
        <p:spPr>
          <a:xfrm>
            <a:off x="4189160" y="5532678"/>
            <a:ext cx="32403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solidFill>
                  <a:srgbClr val="C00000"/>
                </a:solidFill>
                <a:latin typeface="+mn-ea"/>
                <a:cs typeface="Times New Roman" pitchFamily="18" charset="0"/>
              </a:rPr>
              <a:t> 规律：</a:t>
            </a:r>
            <a:r>
              <a:rPr lang="zh-CN" altLang="en-US" sz="2400" b="1" dirty="0">
                <a:latin typeface="+mn-ea"/>
              </a:rPr>
              <a:t>近异远同</a:t>
            </a:r>
            <a:endParaRPr lang="en-US" altLang="zh-CN" sz="2400" b="1" dirty="0">
              <a:latin typeface="+mn-ea"/>
              <a:cs typeface="Times New Roman" pitchFamily="18" charset="0"/>
            </a:endParaRPr>
          </a:p>
        </p:txBody>
      </p:sp>
      <p:grpSp>
        <p:nvGrpSpPr>
          <p:cNvPr id="64" name="组合 63"/>
          <p:cNvGrpSpPr/>
          <p:nvPr/>
        </p:nvGrpSpPr>
        <p:grpSpPr>
          <a:xfrm>
            <a:off x="1689190" y="3350152"/>
            <a:ext cx="3240000" cy="706602"/>
            <a:chOff x="1689190" y="3714752"/>
            <a:chExt cx="3240000" cy="706602"/>
          </a:xfrm>
        </p:grpSpPr>
        <p:sp>
          <p:nvSpPr>
            <p:cNvPr id="56" name="左大括号 55"/>
            <p:cNvSpPr/>
            <p:nvPr/>
          </p:nvSpPr>
          <p:spPr>
            <a:xfrm rot="5400000">
              <a:off x="3219190" y="2711354"/>
              <a:ext cx="180000" cy="3240000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59" name="组合 58"/>
            <p:cNvGrpSpPr/>
            <p:nvPr/>
          </p:nvGrpSpPr>
          <p:grpSpPr>
            <a:xfrm>
              <a:off x="3050030" y="3714752"/>
              <a:ext cx="500066" cy="584775"/>
              <a:chOff x="5407484" y="5314282"/>
              <a:chExt cx="500066" cy="584775"/>
            </a:xfrm>
          </p:grpSpPr>
          <p:sp>
            <p:nvSpPr>
              <p:cNvPr id="57" name="椭圆 56"/>
              <p:cNvSpPr>
                <a:spLocks noChangeAspect="1"/>
              </p:cNvSpPr>
              <p:nvPr/>
            </p:nvSpPr>
            <p:spPr>
              <a:xfrm>
                <a:off x="5500695" y="5478930"/>
                <a:ext cx="324000" cy="324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5407484" y="5314282"/>
                <a:ext cx="50006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3200" dirty="0">
                    <a:latin typeface="Times New Roman" pitchFamily="18" charset="0"/>
                    <a:cs typeface="Times New Roman" pitchFamily="18" charset="0"/>
                  </a:rPr>
                  <a:t>-</a:t>
                </a:r>
                <a:endParaRPr lang="zh-CN" alt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66" name="组合 65"/>
          <p:cNvGrpSpPr/>
          <p:nvPr/>
        </p:nvGrpSpPr>
        <p:grpSpPr>
          <a:xfrm>
            <a:off x="5214204" y="3421590"/>
            <a:ext cx="3276000" cy="630400"/>
            <a:chOff x="5214204" y="3786190"/>
            <a:chExt cx="3276000" cy="630400"/>
          </a:xfrm>
        </p:grpSpPr>
        <p:grpSp>
          <p:nvGrpSpPr>
            <p:cNvPr id="60" name="组合 59"/>
            <p:cNvGrpSpPr/>
            <p:nvPr/>
          </p:nvGrpSpPr>
          <p:grpSpPr>
            <a:xfrm>
              <a:off x="6615808" y="3786190"/>
              <a:ext cx="500066" cy="461665"/>
              <a:chOff x="5418370" y="5395224"/>
              <a:chExt cx="500066" cy="461665"/>
            </a:xfrm>
          </p:grpSpPr>
          <p:sp>
            <p:nvSpPr>
              <p:cNvPr id="61" name="椭圆 60"/>
              <p:cNvSpPr>
                <a:spLocks noChangeAspect="1"/>
              </p:cNvSpPr>
              <p:nvPr/>
            </p:nvSpPr>
            <p:spPr>
              <a:xfrm>
                <a:off x="5500695" y="5472808"/>
                <a:ext cx="324000" cy="324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5418370" y="5395224"/>
                <a:ext cx="50006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2400" b="1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zh-CN" altLang="en-US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3" name="左大括号 62"/>
            <p:cNvSpPr/>
            <p:nvPr/>
          </p:nvSpPr>
          <p:spPr>
            <a:xfrm rot="5400000">
              <a:off x="6762204" y="2688590"/>
              <a:ext cx="180000" cy="3276000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90" name="矩形 89"/>
          <p:cNvSpPr/>
          <p:nvPr/>
        </p:nvSpPr>
        <p:spPr>
          <a:xfrm>
            <a:off x="632024" y="5539298"/>
            <a:ext cx="315415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实质：</a:t>
            </a:r>
            <a:r>
              <a:rPr lang="zh-CN" altLang="en-US" sz="2400" b="1" dirty="0">
                <a:latin typeface="+mn-ea"/>
                <a:cs typeface="Times New Roman" pitchFamily="18" charset="0"/>
              </a:rPr>
              <a:t>电荷转移</a:t>
            </a:r>
            <a:endParaRPr lang="en-US" altLang="zh-CN" sz="2400" b="1" dirty="0">
              <a:latin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037E-7 L -0.09045 0.0025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-0.14375 -0.0002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" y="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0162 L -0.18976 0.0067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023 L -0.21024 -0.0004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" y="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81481E-6 L -0.28959 0.0032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" y="2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-0.32083 -0.0002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L -0.39931 2.22222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7 L -0.39375 -0.00023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19" grpId="0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19" grpId="0"/>
      <p:bldP spid="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51520" y="714356"/>
            <a:ext cx="8249570" cy="55399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电荷守恒定律 </a:t>
            </a:r>
            <a:r>
              <a:rPr lang="en-US" altLang="zh-CN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(Conservation of Electric Charge)</a:t>
            </a:r>
            <a:endParaRPr lang="zh-CN" alt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3" name="Rectangle 3"/>
          <p:cNvSpPr txBox="1">
            <a:spLocks noRot="1" noChangeArrowheads="1"/>
          </p:cNvSpPr>
          <p:nvPr/>
        </p:nvSpPr>
        <p:spPr>
          <a:xfrm>
            <a:off x="214282" y="1500174"/>
            <a:ext cx="543783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电荷既不会被创造，也不会被消灭；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7859747" y="-142900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53" name="Rectangle 3"/>
          <p:cNvSpPr txBox="1">
            <a:spLocks noRot="1" noChangeArrowheads="1"/>
          </p:cNvSpPr>
          <p:nvPr/>
        </p:nvSpPr>
        <p:spPr>
          <a:xfrm>
            <a:off x="214282" y="2141406"/>
            <a:ext cx="8572560" cy="1071570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只能从一物体转移到另一物体，或从物体的一部分转移到另一部分；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3"/>
          <p:cNvSpPr txBox="1">
            <a:spLocks noRot="1" noChangeArrowheads="1"/>
          </p:cNvSpPr>
          <p:nvPr/>
        </p:nvSpPr>
        <p:spPr>
          <a:xfrm>
            <a:off x="214282" y="3218106"/>
            <a:ext cx="457203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转移过程中，电荷总量</a:t>
            </a:r>
            <a:r>
              <a:rPr lang="zh-CN" alt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不变</a:t>
            </a:r>
            <a:endParaRPr lang="en-US" altLang="zh-CN" sz="2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2"/>
          <p:cNvSpPr txBox="1">
            <a:spLocks noRot="1" noChangeArrowheads="1"/>
          </p:cNvSpPr>
          <p:nvPr/>
        </p:nvSpPr>
        <p:spPr>
          <a:xfrm>
            <a:off x="251520" y="4077072"/>
            <a:ext cx="7774203" cy="55399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电荷</a:t>
            </a:r>
            <a:r>
              <a:rPr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  <a:hlinkClick r:id="" action="ppaction://hlinkshowjump?jump=nextslide"/>
              </a:rPr>
              <a:t>量子化</a:t>
            </a:r>
            <a:r>
              <a:rPr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r>
              <a:rPr lang="en-US" altLang="zh-CN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(Quantization of Electric Charge)</a:t>
            </a:r>
            <a:endParaRPr lang="zh-CN" alt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62" name="Rectangle 3"/>
          <p:cNvSpPr txBox="1">
            <a:spLocks noRot="1" noChangeArrowheads="1"/>
          </p:cNvSpPr>
          <p:nvPr/>
        </p:nvSpPr>
        <p:spPr>
          <a:xfrm>
            <a:off x="253062" y="4797152"/>
            <a:ext cx="517619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元电荷 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(elementary charge)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7" name="组合 66"/>
          <p:cNvGrpSpPr/>
          <p:nvPr/>
        </p:nvGrpSpPr>
        <p:grpSpPr>
          <a:xfrm>
            <a:off x="4807404" y="4808038"/>
            <a:ext cx="2428892" cy="642942"/>
            <a:chOff x="4714876" y="5214950"/>
            <a:chExt cx="2428892" cy="642942"/>
          </a:xfrm>
        </p:grpSpPr>
        <p:sp>
          <p:nvSpPr>
            <p:cNvPr id="64" name="Rectangle 3"/>
            <p:cNvSpPr txBox="1">
              <a:spLocks noRot="1" noChangeArrowheads="1"/>
            </p:cNvSpPr>
            <p:nvPr/>
          </p:nvSpPr>
          <p:spPr>
            <a:xfrm>
              <a:off x="4714876" y="5214950"/>
              <a:ext cx="2428892" cy="642942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6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altLang="zh-CN" sz="2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= 1.6×10</a:t>
              </a:r>
              <a:r>
                <a:rPr lang="en-US" altLang="zh-CN" sz="2600" b="1" baseline="30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-19</a:t>
              </a:r>
              <a:r>
                <a:rPr lang="en-US" altLang="zh-CN" sz="2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C</a:t>
              </a:r>
            </a:p>
          </p:txBody>
        </p:sp>
        <p:sp>
          <p:nvSpPr>
            <p:cNvPr id="66" name="矩形 65"/>
            <p:cNvSpPr/>
            <p:nvPr/>
          </p:nvSpPr>
          <p:spPr>
            <a:xfrm>
              <a:off x="4714876" y="5325168"/>
              <a:ext cx="2357454" cy="43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7308304" y="5373216"/>
            <a:ext cx="1440000" cy="792000"/>
            <a:chOff x="3269164" y="2410002"/>
            <a:chExt cx="1440000" cy="792000"/>
          </a:xfrm>
        </p:grpSpPr>
        <p:sp>
          <p:nvSpPr>
            <p:cNvPr id="69" name="云形标注 68"/>
            <p:cNvSpPr/>
            <p:nvPr/>
          </p:nvSpPr>
          <p:spPr>
            <a:xfrm>
              <a:off x="3269164" y="2410002"/>
              <a:ext cx="1440000" cy="792000"/>
            </a:xfrm>
            <a:prstGeom prst="cloudCallout">
              <a:avLst>
                <a:gd name="adj1" fmla="val -68340"/>
                <a:gd name="adj2" fmla="val -6159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70" name="矩形 69"/>
            <p:cNvSpPr/>
            <p:nvPr/>
          </p:nvSpPr>
          <p:spPr>
            <a:xfrm>
              <a:off x="3351159" y="2467494"/>
              <a:ext cx="134676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电子</a:t>
              </a:r>
              <a:r>
                <a:rPr lang="en-US" altLang="zh-CN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(</a:t>
              </a:r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质子</a:t>
              </a:r>
              <a:r>
                <a:rPr lang="en-US" altLang="zh-CN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)</a:t>
              </a:r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电量</a:t>
              </a:r>
            </a:p>
          </p:txBody>
        </p:sp>
      </p:grpSp>
      <p:sp>
        <p:nvSpPr>
          <p:cNvPr id="71" name="Rectangle 3"/>
          <p:cNvSpPr txBox="1">
            <a:spLocks noRot="1" noChangeArrowheads="1"/>
          </p:cNvSpPr>
          <p:nvPr/>
        </p:nvSpPr>
        <p:spPr>
          <a:xfrm>
            <a:off x="253062" y="5517232"/>
            <a:ext cx="517619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altLang="zh-CN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±1, ±2, ±3…)</a:t>
            </a:r>
          </a:p>
        </p:txBody>
      </p:sp>
      <p:sp>
        <p:nvSpPr>
          <p:cNvPr id="16" name="动作按钮: 结束 15">
            <a:hlinkClick r:id="rId3" action="ppaction://hlinksldjump" highlightClick="1"/>
          </p:cNvPr>
          <p:cNvSpPr/>
          <p:nvPr/>
        </p:nvSpPr>
        <p:spPr>
          <a:xfrm>
            <a:off x="8937832" y="6666582"/>
            <a:ext cx="180000" cy="180000"/>
          </a:xfrm>
          <a:prstGeom prst="actionButtonEnd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8" grpId="0"/>
      <p:bldP spid="53" grpId="0"/>
      <p:bldP spid="54" grpId="0"/>
      <p:bldP spid="57" grpId="0" animBg="1"/>
      <p:bldP spid="62" grpId="0"/>
      <p:bldP spid="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hlinkClick r:id="" action="ppaction://hlinkshowjump?jump=lastslideviewed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96752"/>
            <a:ext cx="6768752" cy="5076564"/>
          </a:xfrm>
          <a:prstGeom prst="rect">
            <a:avLst/>
          </a:prstGeom>
        </p:spPr>
      </p:pic>
      <p:sp>
        <p:nvSpPr>
          <p:cNvPr id="3" name="TextBox 108"/>
          <p:cNvSpPr txBox="1"/>
          <p:nvPr/>
        </p:nvSpPr>
        <p:spPr>
          <a:xfrm>
            <a:off x="251520" y="620688"/>
            <a:ext cx="2736304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华文新魏" pitchFamily="2" charset="-122"/>
                <a:ea typeface="华文新魏" pitchFamily="2" charset="-122"/>
              </a:rPr>
              <a:t>密立根油滴实验</a:t>
            </a:r>
            <a:endParaRPr lang="zh-CN" altLang="en-US" sz="2800" i="1" dirty="0">
              <a:latin typeface="华文新魏" pitchFamily="2" charset="-122"/>
              <a:ea typeface="华文新魏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749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ttps://encrypted-tbn1.gstatic.com/images?q=tbn:ANd9GcQ2WBV5zkpJca7otzY0xrs4aYThP_PcEuYJ2VDQUwq7JemBtaF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0" name="矩形 59"/>
          <p:cNvSpPr/>
          <p:nvPr/>
        </p:nvSpPr>
        <p:spPr bwMode="auto">
          <a:xfrm>
            <a:off x="107504" y="620118"/>
            <a:ext cx="8892480" cy="573784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61" name="Rectangle 17"/>
          <p:cNvSpPr>
            <a:spLocks noChangeArrowheads="1"/>
          </p:cNvSpPr>
          <p:nvPr/>
        </p:nvSpPr>
        <p:spPr bwMode="auto">
          <a:xfrm>
            <a:off x="107504" y="731862"/>
            <a:ext cx="3178612" cy="55399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about</a:t>
            </a:r>
            <a:endParaRPr kumimoji="1" lang="zh-CN" altLang="en-US" sz="3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93256" y="4005064"/>
            <a:ext cx="5821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等线" panose="02010600030101010101" pitchFamily="2" charset="-122"/>
                <a:ea typeface="等线" panose="02010600030101010101" pitchFamily="2" charset="-122"/>
                <a:cs typeface="Times New Roman" pitchFamily="18" charset="0"/>
              </a:rPr>
              <a:t>电荷之间的作用力跟哪些因素有关？</a:t>
            </a:r>
          </a:p>
        </p:txBody>
      </p:sp>
      <p:grpSp>
        <p:nvGrpSpPr>
          <p:cNvPr id="157" name="组合 156"/>
          <p:cNvGrpSpPr/>
          <p:nvPr/>
        </p:nvGrpSpPr>
        <p:grpSpPr>
          <a:xfrm>
            <a:off x="3232132" y="1756776"/>
            <a:ext cx="2340000" cy="1583550"/>
            <a:chOff x="3160694" y="1571612"/>
            <a:chExt cx="2340000" cy="1583550"/>
          </a:xfrm>
        </p:grpSpPr>
        <p:grpSp>
          <p:nvGrpSpPr>
            <p:cNvPr id="70" name="组合 1"/>
            <p:cNvGrpSpPr/>
            <p:nvPr/>
          </p:nvGrpSpPr>
          <p:grpSpPr>
            <a:xfrm rot="10800000">
              <a:off x="3160694" y="1571612"/>
              <a:ext cx="2340000" cy="72000"/>
              <a:chOff x="467544" y="2962700"/>
              <a:chExt cx="4018660" cy="165137"/>
            </a:xfrm>
          </p:grpSpPr>
          <p:sp>
            <p:nvSpPr>
              <p:cNvPr id="71" name="Line 144"/>
              <p:cNvSpPr>
                <a:spLocks noChangeShapeType="1"/>
              </p:cNvSpPr>
              <p:nvPr/>
            </p:nvSpPr>
            <p:spPr bwMode="auto">
              <a:xfrm>
                <a:off x="467544" y="2962700"/>
                <a:ext cx="401866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2" name="Line 151"/>
              <p:cNvSpPr>
                <a:spLocks noChangeShapeType="1"/>
              </p:cNvSpPr>
              <p:nvPr/>
            </p:nvSpPr>
            <p:spPr bwMode="auto">
              <a:xfrm flipH="1">
                <a:off x="508137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3" name="Line 152"/>
              <p:cNvSpPr>
                <a:spLocks noChangeShapeType="1"/>
              </p:cNvSpPr>
              <p:nvPr/>
            </p:nvSpPr>
            <p:spPr bwMode="auto">
              <a:xfrm flipH="1">
                <a:off x="711099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" name="Line 153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5" name="Line 154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6" name="Line 155"/>
              <p:cNvSpPr>
                <a:spLocks noChangeShapeType="1"/>
              </p:cNvSpPr>
              <p:nvPr/>
            </p:nvSpPr>
            <p:spPr bwMode="auto">
              <a:xfrm flipH="1">
                <a:off x="99524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" name="Line 156"/>
              <p:cNvSpPr>
                <a:spLocks noChangeShapeType="1"/>
              </p:cNvSpPr>
              <p:nvPr/>
            </p:nvSpPr>
            <p:spPr bwMode="auto">
              <a:xfrm flipH="1">
                <a:off x="83287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8" name="Line 157"/>
              <p:cNvSpPr>
                <a:spLocks noChangeShapeType="1"/>
              </p:cNvSpPr>
              <p:nvPr/>
            </p:nvSpPr>
            <p:spPr bwMode="auto">
              <a:xfrm flipH="1">
                <a:off x="152295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9" name="Line 158"/>
              <p:cNvSpPr>
                <a:spLocks noChangeShapeType="1"/>
              </p:cNvSpPr>
              <p:nvPr/>
            </p:nvSpPr>
            <p:spPr bwMode="auto">
              <a:xfrm flipH="1">
                <a:off x="168532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0" name="Line 159"/>
              <p:cNvSpPr>
                <a:spLocks noChangeShapeType="1"/>
              </p:cNvSpPr>
              <p:nvPr/>
            </p:nvSpPr>
            <p:spPr bwMode="auto">
              <a:xfrm flipH="1">
                <a:off x="188828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1" name="Line 160"/>
              <p:cNvSpPr>
                <a:spLocks noChangeShapeType="1"/>
              </p:cNvSpPr>
              <p:nvPr/>
            </p:nvSpPr>
            <p:spPr bwMode="auto">
              <a:xfrm flipH="1">
                <a:off x="205065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2" name="Line 161"/>
              <p:cNvSpPr>
                <a:spLocks noChangeShapeType="1"/>
              </p:cNvSpPr>
              <p:nvPr/>
            </p:nvSpPr>
            <p:spPr bwMode="auto">
              <a:xfrm flipH="1">
                <a:off x="225361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3" name="Line 162"/>
              <p:cNvSpPr>
                <a:spLocks noChangeShapeType="1"/>
              </p:cNvSpPr>
              <p:nvPr/>
            </p:nvSpPr>
            <p:spPr bwMode="auto">
              <a:xfrm flipH="1">
                <a:off x="241598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4" name="Line 163"/>
              <p:cNvSpPr>
                <a:spLocks noChangeShapeType="1"/>
              </p:cNvSpPr>
              <p:nvPr/>
            </p:nvSpPr>
            <p:spPr bwMode="auto">
              <a:xfrm flipH="1">
                <a:off x="257835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5" name="Line 164"/>
              <p:cNvSpPr>
                <a:spLocks noChangeShapeType="1"/>
              </p:cNvSpPr>
              <p:nvPr/>
            </p:nvSpPr>
            <p:spPr bwMode="auto">
              <a:xfrm flipH="1">
                <a:off x="274072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6" name="Line 165"/>
              <p:cNvSpPr>
                <a:spLocks noChangeShapeType="1"/>
              </p:cNvSpPr>
              <p:nvPr/>
            </p:nvSpPr>
            <p:spPr bwMode="auto">
              <a:xfrm flipH="1">
                <a:off x="2943688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" name="Line 166"/>
              <p:cNvSpPr>
                <a:spLocks noChangeShapeType="1"/>
              </p:cNvSpPr>
              <p:nvPr/>
            </p:nvSpPr>
            <p:spPr bwMode="auto">
              <a:xfrm flipH="1">
                <a:off x="3146651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8" name="Line 167"/>
              <p:cNvSpPr>
                <a:spLocks noChangeShapeType="1"/>
              </p:cNvSpPr>
              <p:nvPr/>
            </p:nvSpPr>
            <p:spPr bwMode="auto">
              <a:xfrm flipH="1">
                <a:off x="3349613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" name="Line 168"/>
              <p:cNvSpPr>
                <a:spLocks noChangeShapeType="1"/>
              </p:cNvSpPr>
              <p:nvPr/>
            </p:nvSpPr>
            <p:spPr bwMode="auto">
              <a:xfrm flipH="1">
                <a:off x="355257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0" name="Line 169"/>
              <p:cNvSpPr>
                <a:spLocks noChangeShapeType="1"/>
              </p:cNvSpPr>
              <p:nvPr/>
            </p:nvSpPr>
            <p:spPr bwMode="auto">
              <a:xfrm flipH="1">
                <a:off x="371494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1" name="Line 170"/>
              <p:cNvSpPr>
                <a:spLocks noChangeShapeType="1"/>
              </p:cNvSpPr>
              <p:nvPr/>
            </p:nvSpPr>
            <p:spPr bwMode="auto">
              <a:xfrm flipH="1">
                <a:off x="387731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" name="Line 171"/>
              <p:cNvSpPr>
                <a:spLocks noChangeShapeType="1"/>
              </p:cNvSpPr>
              <p:nvPr/>
            </p:nvSpPr>
            <p:spPr bwMode="auto">
              <a:xfrm flipH="1">
                <a:off x="403968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3" name="Line 172"/>
              <p:cNvSpPr>
                <a:spLocks noChangeShapeType="1"/>
              </p:cNvSpPr>
              <p:nvPr/>
            </p:nvSpPr>
            <p:spPr bwMode="auto">
              <a:xfrm flipH="1">
                <a:off x="424264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4" name="Line 173"/>
              <p:cNvSpPr>
                <a:spLocks noChangeShapeType="1"/>
              </p:cNvSpPr>
              <p:nvPr/>
            </p:nvSpPr>
            <p:spPr bwMode="auto">
              <a:xfrm flipH="1">
                <a:off x="136058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cxnSp>
          <p:nvCxnSpPr>
            <p:cNvPr id="95" name="直接箭头连接符 94"/>
            <p:cNvCxnSpPr/>
            <p:nvPr/>
          </p:nvCxnSpPr>
          <p:spPr>
            <a:xfrm>
              <a:off x="5187219" y="2989486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接连接符 95"/>
            <p:cNvCxnSpPr/>
            <p:nvPr/>
          </p:nvCxnSpPr>
          <p:spPr>
            <a:xfrm rot="16200000" flipH="1">
              <a:off x="4250529" y="2107397"/>
              <a:ext cx="1285884" cy="3571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接连接符 97"/>
            <p:cNvCxnSpPr>
              <a:stCxn id="85" idx="0"/>
              <a:endCxn id="99" idx="0"/>
            </p:cNvCxnSpPr>
            <p:nvPr/>
          </p:nvCxnSpPr>
          <p:spPr>
            <a:xfrm rot="16200000" flipH="1" flipV="1">
              <a:off x="3295067" y="2046413"/>
              <a:ext cx="1213884" cy="4082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椭圆 98"/>
            <p:cNvSpPr>
              <a:spLocks noChangeAspect="1"/>
            </p:cNvSpPr>
            <p:nvPr/>
          </p:nvSpPr>
          <p:spPr>
            <a:xfrm>
              <a:off x="3571868" y="2857496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0" name="椭圆 99"/>
            <p:cNvSpPr>
              <a:spLocks noChangeAspect="1"/>
            </p:cNvSpPr>
            <p:nvPr/>
          </p:nvSpPr>
          <p:spPr>
            <a:xfrm>
              <a:off x="4924162" y="2846610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1" name="直接箭头连接符 100"/>
            <p:cNvCxnSpPr/>
            <p:nvPr/>
          </p:nvCxnSpPr>
          <p:spPr>
            <a:xfrm>
              <a:off x="3277575" y="2989486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矩形 119"/>
            <p:cNvSpPr/>
            <p:nvPr/>
          </p:nvSpPr>
          <p:spPr>
            <a:xfrm>
              <a:off x="3550096" y="2785830"/>
              <a:ext cx="3161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b="1" dirty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zh-CN" alt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" name="矩形 120"/>
            <p:cNvSpPr/>
            <p:nvPr/>
          </p:nvSpPr>
          <p:spPr>
            <a:xfrm>
              <a:off x="4902654" y="2779708"/>
              <a:ext cx="3161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b="1" dirty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zh-CN" alt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6" name="组合 155"/>
          <p:cNvGrpSpPr/>
          <p:nvPr/>
        </p:nvGrpSpPr>
        <p:grpSpPr>
          <a:xfrm>
            <a:off x="517488" y="1756776"/>
            <a:ext cx="2340000" cy="1588086"/>
            <a:chOff x="446050" y="1571612"/>
            <a:chExt cx="2340000" cy="1588086"/>
          </a:xfrm>
        </p:grpSpPr>
        <p:grpSp>
          <p:nvGrpSpPr>
            <p:cNvPr id="21" name="组合 1"/>
            <p:cNvGrpSpPr/>
            <p:nvPr/>
          </p:nvGrpSpPr>
          <p:grpSpPr>
            <a:xfrm rot="10800000">
              <a:off x="446050" y="1571612"/>
              <a:ext cx="2340000" cy="72000"/>
              <a:chOff x="467544" y="2962700"/>
              <a:chExt cx="4018660" cy="165137"/>
            </a:xfrm>
          </p:grpSpPr>
          <p:sp>
            <p:nvSpPr>
              <p:cNvPr id="33" name="Line 144"/>
              <p:cNvSpPr>
                <a:spLocks noChangeShapeType="1"/>
              </p:cNvSpPr>
              <p:nvPr/>
            </p:nvSpPr>
            <p:spPr bwMode="auto">
              <a:xfrm>
                <a:off x="467544" y="2962700"/>
                <a:ext cx="401866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Line 151"/>
              <p:cNvSpPr>
                <a:spLocks noChangeShapeType="1"/>
              </p:cNvSpPr>
              <p:nvPr/>
            </p:nvSpPr>
            <p:spPr bwMode="auto">
              <a:xfrm flipH="1">
                <a:off x="508137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Line 152"/>
              <p:cNvSpPr>
                <a:spLocks noChangeShapeType="1"/>
              </p:cNvSpPr>
              <p:nvPr/>
            </p:nvSpPr>
            <p:spPr bwMode="auto">
              <a:xfrm flipH="1">
                <a:off x="711099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Line 153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7" name="Line 154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Line 155"/>
              <p:cNvSpPr>
                <a:spLocks noChangeShapeType="1"/>
              </p:cNvSpPr>
              <p:nvPr/>
            </p:nvSpPr>
            <p:spPr bwMode="auto">
              <a:xfrm flipH="1">
                <a:off x="99524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Line 156"/>
              <p:cNvSpPr>
                <a:spLocks noChangeShapeType="1"/>
              </p:cNvSpPr>
              <p:nvPr/>
            </p:nvSpPr>
            <p:spPr bwMode="auto">
              <a:xfrm flipH="1">
                <a:off x="83287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Line 157"/>
              <p:cNvSpPr>
                <a:spLocks noChangeShapeType="1"/>
              </p:cNvSpPr>
              <p:nvPr/>
            </p:nvSpPr>
            <p:spPr bwMode="auto">
              <a:xfrm flipH="1">
                <a:off x="152295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" name="Line 158"/>
              <p:cNvSpPr>
                <a:spLocks noChangeShapeType="1"/>
              </p:cNvSpPr>
              <p:nvPr/>
            </p:nvSpPr>
            <p:spPr bwMode="auto">
              <a:xfrm flipH="1">
                <a:off x="168532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2" name="Line 159"/>
              <p:cNvSpPr>
                <a:spLocks noChangeShapeType="1"/>
              </p:cNvSpPr>
              <p:nvPr/>
            </p:nvSpPr>
            <p:spPr bwMode="auto">
              <a:xfrm flipH="1">
                <a:off x="188828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3" name="Line 160"/>
              <p:cNvSpPr>
                <a:spLocks noChangeShapeType="1"/>
              </p:cNvSpPr>
              <p:nvPr/>
            </p:nvSpPr>
            <p:spPr bwMode="auto">
              <a:xfrm flipH="1">
                <a:off x="205065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4" name="Line 161"/>
              <p:cNvSpPr>
                <a:spLocks noChangeShapeType="1"/>
              </p:cNvSpPr>
              <p:nvPr/>
            </p:nvSpPr>
            <p:spPr bwMode="auto">
              <a:xfrm flipH="1">
                <a:off x="225361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5" name="Line 162"/>
              <p:cNvSpPr>
                <a:spLocks noChangeShapeType="1"/>
              </p:cNvSpPr>
              <p:nvPr/>
            </p:nvSpPr>
            <p:spPr bwMode="auto">
              <a:xfrm flipH="1">
                <a:off x="241598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6" name="Line 163"/>
              <p:cNvSpPr>
                <a:spLocks noChangeShapeType="1"/>
              </p:cNvSpPr>
              <p:nvPr/>
            </p:nvSpPr>
            <p:spPr bwMode="auto">
              <a:xfrm flipH="1">
                <a:off x="257835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7" name="Line 164"/>
              <p:cNvSpPr>
                <a:spLocks noChangeShapeType="1"/>
              </p:cNvSpPr>
              <p:nvPr/>
            </p:nvSpPr>
            <p:spPr bwMode="auto">
              <a:xfrm flipH="1">
                <a:off x="274072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8" name="Line 165"/>
              <p:cNvSpPr>
                <a:spLocks noChangeShapeType="1"/>
              </p:cNvSpPr>
              <p:nvPr/>
            </p:nvSpPr>
            <p:spPr bwMode="auto">
              <a:xfrm flipH="1">
                <a:off x="2943688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9" name="Line 166"/>
              <p:cNvSpPr>
                <a:spLocks noChangeShapeType="1"/>
              </p:cNvSpPr>
              <p:nvPr/>
            </p:nvSpPr>
            <p:spPr bwMode="auto">
              <a:xfrm flipH="1">
                <a:off x="3146651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0" name="Line 167"/>
              <p:cNvSpPr>
                <a:spLocks noChangeShapeType="1"/>
              </p:cNvSpPr>
              <p:nvPr/>
            </p:nvSpPr>
            <p:spPr bwMode="auto">
              <a:xfrm flipH="1">
                <a:off x="3349613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" name="Line 168"/>
              <p:cNvSpPr>
                <a:spLocks noChangeShapeType="1"/>
              </p:cNvSpPr>
              <p:nvPr/>
            </p:nvSpPr>
            <p:spPr bwMode="auto">
              <a:xfrm flipH="1">
                <a:off x="355257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2" name="Line 169"/>
              <p:cNvSpPr>
                <a:spLocks noChangeShapeType="1"/>
              </p:cNvSpPr>
              <p:nvPr/>
            </p:nvSpPr>
            <p:spPr bwMode="auto">
              <a:xfrm flipH="1">
                <a:off x="371494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3" name="Line 170"/>
              <p:cNvSpPr>
                <a:spLocks noChangeShapeType="1"/>
              </p:cNvSpPr>
              <p:nvPr/>
            </p:nvSpPr>
            <p:spPr bwMode="auto">
              <a:xfrm flipH="1">
                <a:off x="387731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4" name="Line 171"/>
              <p:cNvSpPr>
                <a:spLocks noChangeShapeType="1"/>
              </p:cNvSpPr>
              <p:nvPr/>
            </p:nvSpPr>
            <p:spPr bwMode="auto">
              <a:xfrm flipH="1">
                <a:off x="403968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" name="Line 172"/>
              <p:cNvSpPr>
                <a:spLocks noChangeShapeType="1"/>
              </p:cNvSpPr>
              <p:nvPr/>
            </p:nvSpPr>
            <p:spPr bwMode="auto">
              <a:xfrm flipH="1">
                <a:off x="424264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6" name="Line 173"/>
              <p:cNvSpPr>
                <a:spLocks noChangeShapeType="1"/>
              </p:cNvSpPr>
              <p:nvPr/>
            </p:nvSpPr>
            <p:spPr bwMode="auto">
              <a:xfrm flipH="1">
                <a:off x="136058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cxnSp>
          <p:nvCxnSpPr>
            <p:cNvPr id="30" name="直接箭头连接符 29"/>
            <p:cNvCxnSpPr/>
            <p:nvPr/>
          </p:nvCxnSpPr>
          <p:spPr>
            <a:xfrm>
              <a:off x="1296738" y="2989486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 57"/>
            <p:cNvCxnSpPr/>
            <p:nvPr/>
          </p:nvCxnSpPr>
          <p:spPr>
            <a:xfrm rot="5400000">
              <a:off x="1642728" y="2071364"/>
              <a:ext cx="1285884" cy="4292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>
              <a:stCxn id="53" idx="0"/>
            </p:cNvCxnSpPr>
            <p:nvPr/>
          </p:nvCxnSpPr>
          <p:spPr>
            <a:xfrm rot="16200000" flipH="1">
              <a:off x="303399" y="2069899"/>
              <a:ext cx="1264350" cy="4117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椭圆 63"/>
            <p:cNvSpPr>
              <a:spLocks noChangeAspect="1"/>
            </p:cNvSpPr>
            <p:nvPr/>
          </p:nvSpPr>
          <p:spPr>
            <a:xfrm>
              <a:off x="1038616" y="2857496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6" name="椭圆 65"/>
            <p:cNvSpPr>
              <a:spLocks noChangeAspect="1"/>
            </p:cNvSpPr>
            <p:nvPr/>
          </p:nvSpPr>
          <p:spPr>
            <a:xfrm>
              <a:off x="1932136" y="2846610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9" name="直接箭头连接符 68"/>
            <p:cNvCxnSpPr/>
            <p:nvPr/>
          </p:nvCxnSpPr>
          <p:spPr>
            <a:xfrm>
              <a:off x="1643042" y="3000372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矩形 118"/>
            <p:cNvSpPr/>
            <p:nvPr/>
          </p:nvSpPr>
          <p:spPr>
            <a:xfrm>
              <a:off x="1015522" y="2790366"/>
              <a:ext cx="3161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b="1" dirty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zh-CN" alt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2" name="矩形 121"/>
            <p:cNvSpPr/>
            <p:nvPr/>
          </p:nvSpPr>
          <p:spPr>
            <a:xfrm>
              <a:off x="1935144" y="2773358"/>
              <a:ext cx="2616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dirty="0">
                  <a:latin typeface="Times New Roman" pitchFamily="18" charset="0"/>
                  <a:cs typeface="Times New Roman" pitchFamily="18" charset="0"/>
                </a:rPr>
                <a:t>-</a:t>
              </a:r>
              <a:endParaRPr lang="zh-CN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8" name="组合 157"/>
          <p:cNvGrpSpPr/>
          <p:nvPr/>
        </p:nvGrpSpPr>
        <p:grpSpPr>
          <a:xfrm>
            <a:off x="6161090" y="1756776"/>
            <a:ext cx="2340000" cy="1577200"/>
            <a:chOff x="6089652" y="1571612"/>
            <a:chExt cx="2340000" cy="1577200"/>
          </a:xfrm>
        </p:grpSpPr>
        <p:grpSp>
          <p:nvGrpSpPr>
            <p:cNvPr id="123" name="组合 1"/>
            <p:cNvGrpSpPr/>
            <p:nvPr/>
          </p:nvGrpSpPr>
          <p:grpSpPr>
            <a:xfrm rot="10800000">
              <a:off x="6089652" y="1571612"/>
              <a:ext cx="2340000" cy="72000"/>
              <a:chOff x="467544" y="2962700"/>
              <a:chExt cx="4018660" cy="165137"/>
            </a:xfrm>
          </p:grpSpPr>
          <p:sp>
            <p:nvSpPr>
              <p:cNvPr id="124" name="Line 144"/>
              <p:cNvSpPr>
                <a:spLocks noChangeShapeType="1"/>
              </p:cNvSpPr>
              <p:nvPr/>
            </p:nvSpPr>
            <p:spPr bwMode="auto">
              <a:xfrm>
                <a:off x="467544" y="2962700"/>
                <a:ext cx="401866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5" name="Line 151"/>
              <p:cNvSpPr>
                <a:spLocks noChangeShapeType="1"/>
              </p:cNvSpPr>
              <p:nvPr/>
            </p:nvSpPr>
            <p:spPr bwMode="auto">
              <a:xfrm flipH="1">
                <a:off x="508137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6" name="Line 152"/>
              <p:cNvSpPr>
                <a:spLocks noChangeShapeType="1"/>
              </p:cNvSpPr>
              <p:nvPr/>
            </p:nvSpPr>
            <p:spPr bwMode="auto">
              <a:xfrm flipH="1">
                <a:off x="711099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7" name="Line 153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8" name="Line 154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9" name="Line 155"/>
              <p:cNvSpPr>
                <a:spLocks noChangeShapeType="1"/>
              </p:cNvSpPr>
              <p:nvPr/>
            </p:nvSpPr>
            <p:spPr bwMode="auto">
              <a:xfrm flipH="1">
                <a:off x="99524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0" name="Line 156"/>
              <p:cNvSpPr>
                <a:spLocks noChangeShapeType="1"/>
              </p:cNvSpPr>
              <p:nvPr/>
            </p:nvSpPr>
            <p:spPr bwMode="auto">
              <a:xfrm flipH="1">
                <a:off x="83287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1" name="Line 157"/>
              <p:cNvSpPr>
                <a:spLocks noChangeShapeType="1"/>
              </p:cNvSpPr>
              <p:nvPr/>
            </p:nvSpPr>
            <p:spPr bwMode="auto">
              <a:xfrm flipH="1">
                <a:off x="152295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2" name="Line 158"/>
              <p:cNvSpPr>
                <a:spLocks noChangeShapeType="1"/>
              </p:cNvSpPr>
              <p:nvPr/>
            </p:nvSpPr>
            <p:spPr bwMode="auto">
              <a:xfrm flipH="1">
                <a:off x="168532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3" name="Line 159"/>
              <p:cNvSpPr>
                <a:spLocks noChangeShapeType="1"/>
              </p:cNvSpPr>
              <p:nvPr/>
            </p:nvSpPr>
            <p:spPr bwMode="auto">
              <a:xfrm flipH="1">
                <a:off x="188828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4" name="Line 160"/>
              <p:cNvSpPr>
                <a:spLocks noChangeShapeType="1"/>
              </p:cNvSpPr>
              <p:nvPr/>
            </p:nvSpPr>
            <p:spPr bwMode="auto">
              <a:xfrm flipH="1">
                <a:off x="205065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5" name="Line 161"/>
              <p:cNvSpPr>
                <a:spLocks noChangeShapeType="1"/>
              </p:cNvSpPr>
              <p:nvPr/>
            </p:nvSpPr>
            <p:spPr bwMode="auto">
              <a:xfrm flipH="1">
                <a:off x="225361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6" name="Line 162"/>
              <p:cNvSpPr>
                <a:spLocks noChangeShapeType="1"/>
              </p:cNvSpPr>
              <p:nvPr/>
            </p:nvSpPr>
            <p:spPr bwMode="auto">
              <a:xfrm flipH="1">
                <a:off x="241598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7" name="Line 163"/>
              <p:cNvSpPr>
                <a:spLocks noChangeShapeType="1"/>
              </p:cNvSpPr>
              <p:nvPr/>
            </p:nvSpPr>
            <p:spPr bwMode="auto">
              <a:xfrm flipH="1">
                <a:off x="257835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8" name="Line 164"/>
              <p:cNvSpPr>
                <a:spLocks noChangeShapeType="1"/>
              </p:cNvSpPr>
              <p:nvPr/>
            </p:nvSpPr>
            <p:spPr bwMode="auto">
              <a:xfrm flipH="1">
                <a:off x="274072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9" name="Line 165"/>
              <p:cNvSpPr>
                <a:spLocks noChangeShapeType="1"/>
              </p:cNvSpPr>
              <p:nvPr/>
            </p:nvSpPr>
            <p:spPr bwMode="auto">
              <a:xfrm flipH="1">
                <a:off x="2943688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0" name="Line 166"/>
              <p:cNvSpPr>
                <a:spLocks noChangeShapeType="1"/>
              </p:cNvSpPr>
              <p:nvPr/>
            </p:nvSpPr>
            <p:spPr bwMode="auto">
              <a:xfrm flipH="1">
                <a:off x="3146651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1" name="Line 167"/>
              <p:cNvSpPr>
                <a:spLocks noChangeShapeType="1"/>
              </p:cNvSpPr>
              <p:nvPr/>
            </p:nvSpPr>
            <p:spPr bwMode="auto">
              <a:xfrm flipH="1">
                <a:off x="3349613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2" name="Line 168"/>
              <p:cNvSpPr>
                <a:spLocks noChangeShapeType="1"/>
              </p:cNvSpPr>
              <p:nvPr/>
            </p:nvSpPr>
            <p:spPr bwMode="auto">
              <a:xfrm flipH="1">
                <a:off x="355257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" name="Line 169"/>
              <p:cNvSpPr>
                <a:spLocks noChangeShapeType="1"/>
              </p:cNvSpPr>
              <p:nvPr/>
            </p:nvSpPr>
            <p:spPr bwMode="auto">
              <a:xfrm flipH="1">
                <a:off x="371494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4" name="Line 170"/>
              <p:cNvSpPr>
                <a:spLocks noChangeShapeType="1"/>
              </p:cNvSpPr>
              <p:nvPr/>
            </p:nvSpPr>
            <p:spPr bwMode="auto">
              <a:xfrm flipH="1">
                <a:off x="387731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5" name="Line 171"/>
              <p:cNvSpPr>
                <a:spLocks noChangeShapeType="1"/>
              </p:cNvSpPr>
              <p:nvPr/>
            </p:nvSpPr>
            <p:spPr bwMode="auto">
              <a:xfrm flipH="1">
                <a:off x="403968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6" name="Line 172"/>
              <p:cNvSpPr>
                <a:spLocks noChangeShapeType="1"/>
              </p:cNvSpPr>
              <p:nvPr/>
            </p:nvSpPr>
            <p:spPr bwMode="auto">
              <a:xfrm flipH="1">
                <a:off x="424264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7" name="Line 173"/>
              <p:cNvSpPr>
                <a:spLocks noChangeShapeType="1"/>
              </p:cNvSpPr>
              <p:nvPr/>
            </p:nvSpPr>
            <p:spPr bwMode="auto">
              <a:xfrm flipH="1">
                <a:off x="136058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cxnSp>
          <p:nvCxnSpPr>
            <p:cNvPr id="148" name="直接箭头连接符 147"/>
            <p:cNvCxnSpPr/>
            <p:nvPr/>
          </p:nvCxnSpPr>
          <p:spPr>
            <a:xfrm>
              <a:off x="8116177" y="2989486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接连接符 148"/>
            <p:cNvCxnSpPr/>
            <p:nvPr/>
          </p:nvCxnSpPr>
          <p:spPr>
            <a:xfrm rot="16200000" flipH="1">
              <a:off x="7179487" y="2107397"/>
              <a:ext cx="1285884" cy="3571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接连接符 149"/>
            <p:cNvCxnSpPr>
              <a:endCxn id="151" idx="0"/>
            </p:cNvCxnSpPr>
            <p:nvPr/>
          </p:nvCxnSpPr>
          <p:spPr>
            <a:xfrm rot="16200000" flipH="1" flipV="1">
              <a:off x="6224025" y="2046413"/>
              <a:ext cx="1213884" cy="40828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椭圆 150"/>
            <p:cNvSpPr>
              <a:spLocks noChangeAspect="1"/>
            </p:cNvSpPr>
            <p:nvPr/>
          </p:nvSpPr>
          <p:spPr>
            <a:xfrm>
              <a:off x="6500826" y="2857496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2" name="椭圆 151"/>
            <p:cNvSpPr>
              <a:spLocks noChangeAspect="1"/>
            </p:cNvSpPr>
            <p:nvPr/>
          </p:nvSpPr>
          <p:spPr>
            <a:xfrm>
              <a:off x="7853120" y="2846610"/>
              <a:ext cx="252000" cy="252000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3" name="直接箭头连接符 152"/>
            <p:cNvCxnSpPr/>
            <p:nvPr/>
          </p:nvCxnSpPr>
          <p:spPr>
            <a:xfrm>
              <a:off x="6212581" y="2989486"/>
              <a:ext cx="288000" cy="1304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矩形 153"/>
            <p:cNvSpPr/>
            <p:nvPr/>
          </p:nvSpPr>
          <p:spPr>
            <a:xfrm>
              <a:off x="6504454" y="2779480"/>
              <a:ext cx="2616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dirty="0">
                  <a:latin typeface="Times New Roman" pitchFamily="18" charset="0"/>
                  <a:cs typeface="Times New Roman" pitchFamily="18" charset="0"/>
                </a:rPr>
                <a:t>-</a:t>
              </a:r>
              <a:endParaRPr lang="zh-CN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5" name="矩形 154"/>
            <p:cNvSpPr/>
            <p:nvPr/>
          </p:nvSpPr>
          <p:spPr>
            <a:xfrm>
              <a:off x="7857920" y="2767008"/>
              <a:ext cx="2616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dirty="0">
                  <a:latin typeface="Times New Roman" pitchFamily="18" charset="0"/>
                  <a:cs typeface="Times New Roman" pitchFamily="18" charset="0"/>
                </a:rPr>
                <a:t>-</a:t>
              </a:r>
              <a:endParaRPr lang="zh-CN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9" name="TextBox 108"/>
          <p:cNvSpPr txBox="1"/>
          <p:nvPr/>
        </p:nvSpPr>
        <p:spPr>
          <a:xfrm>
            <a:off x="1858480" y="5524844"/>
            <a:ext cx="240737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华文新魏" pitchFamily="2" charset="-122"/>
                <a:ea typeface="华文新魏" pitchFamily="2" charset="-122"/>
              </a:rPr>
              <a:t>库仑扭秤实验</a:t>
            </a:r>
            <a:endParaRPr lang="zh-CN" altLang="en-US" sz="2800" i="1" dirty="0"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87044" name="Picture 4" descr="http://wikiimages.qwika.com/thumb/en/4/42/Coulomb.jpg/250px-Coulom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70340" y="3808090"/>
            <a:ext cx="1836938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" name="TextBox 111"/>
          <p:cNvSpPr txBox="1"/>
          <p:nvPr/>
        </p:nvSpPr>
        <p:spPr>
          <a:xfrm>
            <a:off x="7130380" y="589632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Coulomb</a:t>
            </a:r>
            <a:endParaRPr lang="zh-CN" altLang="en-US" b="1" dirty="0"/>
          </a:p>
        </p:txBody>
      </p:sp>
      <p:sp>
        <p:nvSpPr>
          <p:cNvPr id="111" name="TextBox 107"/>
          <p:cNvSpPr txBox="1"/>
          <p:nvPr/>
        </p:nvSpPr>
        <p:spPr>
          <a:xfrm>
            <a:off x="417710" y="4691730"/>
            <a:ext cx="59324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猜想：电荷间作用力类比于万有引力？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/>
      <p:bldP spid="109" grpId="0" animBg="1"/>
      <p:bldP spid="1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51520" y="714356"/>
            <a:ext cx="4677670" cy="55399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库仑定律 </a:t>
            </a:r>
            <a:r>
              <a:rPr lang="en-US" altLang="zh-CN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(Coulomb’s Law)</a:t>
            </a:r>
            <a:endParaRPr lang="zh-CN" alt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3" name="Rectangle 3"/>
          <p:cNvSpPr txBox="1">
            <a:spLocks noRot="1" noChangeArrowheads="1"/>
          </p:cNvSpPr>
          <p:nvPr/>
        </p:nvSpPr>
        <p:spPr>
          <a:xfrm>
            <a:off x="214282" y="1500174"/>
            <a:ext cx="8501122" cy="1071570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内容：</a:t>
            </a:r>
            <a:r>
              <a:rPr lang="zh-CN" alt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真空中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两静止点电荷间的相互作用力，跟电荷量乘积成正比，跟距离平方成反比，作用力方向在其连线上。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4929190" y="428604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54" name="Rectangle 3"/>
          <p:cNvSpPr txBox="1">
            <a:spLocks noRot="1" noChangeArrowheads="1"/>
          </p:cNvSpPr>
          <p:nvPr/>
        </p:nvSpPr>
        <p:spPr>
          <a:xfrm>
            <a:off x="214282" y="4000504"/>
            <a:ext cx="178595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组合 67"/>
          <p:cNvGrpSpPr/>
          <p:nvPr/>
        </p:nvGrpSpPr>
        <p:grpSpPr>
          <a:xfrm>
            <a:off x="1212288" y="4929198"/>
            <a:ext cx="1352558" cy="900000"/>
            <a:chOff x="3345366" y="2410002"/>
            <a:chExt cx="1352558" cy="900000"/>
          </a:xfrm>
        </p:grpSpPr>
        <p:sp>
          <p:nvSpPr>
            <p:cNvPr id="69" name="云形标注 68"/>
            <p:cNvSpPr/>
            <p:nvPr/>
          </p:nvSpPr>
          <p:spPr>
            <a:xfrm>
              <a:off x="3345366" y="2410002"/>
              <a:ext cx="1332000" cy="900000"/>
            </a:xfrm>
            <a:prstGeom prst="cloudCallout">
              <a:avLst>
                <a:gd name="adj1" fmla="val 23130"/>
                <a:gd name="adj2" fmla="val -8633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70" name="矩形 69"/>
            <p:cNvSpPr/>
            <p:nvPr/>
          </p:nvSpPr>
          <p:spPr>
            <a:xfrm>
              <a:off x="3351159" y="2467494"/>
              <a:ext cx="134676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静电力（库仑力）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2283126" y="2648925"/>
            <a:ext cx="4612040" cy="1020165"/>
            <a:chOff x="2283126" y="2648925"/>
            <a:chExt cx="4612040" cy="1020165"/>
          </a:xfrm>
        </p:grpSpPr>
        <p:cxnSp>
          <p:nvCxnSpPr>
            <p:cNvPr id="24" name="直接连接符 23"/>
            <p:cNvCxnSpPr/>
            <p:nvPr/>
          </p:nvCxnSpPr>
          <p:spPr>
            <a:xfrm>
              <a:off x="2928926" y="2950706"/>
              <a:ext cx="3214710" cy="1588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椭圆 18"/>
            <p:cNvSpPr>
              <a:spLocks noChangeAspect="1"/>
            </p:cNvSpPr>
            <p:nvPr/>
          </p:nvSpPr>
          <p:spPr>
            <a:xfrm>
              <a:off x="2675240" y="2714620"/>
              <a:ext cx="468000" cy="4680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>
              <a:spLocks noChangeAspect="1"/>
            </p:cNvSpPr>
            <p:nvPr/>
          </p:nvSpPr>
          <p:spPr>
            <a:xfrm>
              <a:off x="5960826" y="2725506"/>
              <a:ext cx="468000" cy="46800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矩形 20"/>
            <p:cNvSpPr/>
            <p:nvPr/>
          </p:nvSpPr>
          <p:spPr>
            <a:xfrm>
              <a:off x="2742506" y="2703734"/>
              <a:ext cx="3593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zh-CN" alt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6054754" y="2648925"/>
              <a:ext cx="30489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800" b="1" dirty="0">
                  <a:latin typeface="Times New Roman" pitchFamily="18" charset="0"/>
                  <a:cs typeface="Times New Roman" pitchFamily="18" charset="0"/>
                </a:rPr>
                <a:t>-</a:t>
              </a:r>
              <a:endParaRPr lang="zh-CN" alt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5" name="直接连接符 24"/>
            <p:cNvCxnSpPr/>
            <p:nvPr/>
          </p:nvCxnSpPr>
          <p:spPr>
            <a:xfrm>
              <a:off x="2906066" y="3322636"/>
              <a:ext cx="3312000" cy="158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rot="16200000" flipH="1">
              <a:off x="2819240" y="3328114"/>
              <a:ext cx="18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rot="16200000" flipH="1">
              <a:off x="6125074" y="3326459"/>
              <a:ext cx="18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4499608" y="3268980"/>
              <a:ext cx="3581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zh-CN" altLang="en-US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283126" y="2725098"/>
              <a:ext cx="49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 smtClean="0"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altLang="zh-CN" b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zh-CN" altLang="en-US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03670" y="2755578"/>
              <a:ext cx="49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 smtClean="0"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altLang="zh-CN" b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zh-CN" altLang="en-US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5296858" y="2643182"/>
            <a:ext cx="663968" cy="369332"/>
            <a:chOff x="5296858" y="2643182"/>
            <a:chExt cx="663968" cy="369332"/>
          </a:xfrm>
        </p:grpSpPr>
        <p:cxnSp>
          <p:nvCxnSpPr>
            <p:cNvPr id="34" name="直接箭头连接符 33"/>
            <p:cNvCxnSpPr/>
            <p:nvPr/>
          </p:nvCxnSpPr>
          <p:spPr>
            <a:xfrm rot="10800000">
              <a:off x="5492826" y="2951886"/>
              <a:ext cx="468000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5296858" y="2643182"/>
              <a:ext cx="49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altLang="zh-CN" b="1" i="1" dirty="0">
                  <a:solidFill>
                    <a:srgbClr val="0000FF"/>
                  </a:solidFill>
                  <a:latin typeface="+mj-lt"/>
                  <a:cs typeface="Times New Roman" pitchFamily="18" charset="0"/>
                </a:rPr>
                <a:t>’</a:t>
              </a:r>
              <a:endParaRPr lang="zh-CN" altLang="en-US" b="1" i="1" baseline="-25000" dirty="0">
                <a:solidFill>
                  <a:srgbClr val="0000FF"/>
                </a:solidFill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3144896" y="2638660"/>
            <a:ext cx="880368" cy="369332"/>
            <a:chOff x="3144896" y="2638660"/>
            <a:chExt cx="880368" cy="369332"/>
          </a:xfrm>
        </p:grpSpPr>
        <p:cxnSp>
          <p:nvCxnSpPr>
            <p:cNvPr id="36" name="直接箭头连接符 35"/>
            <p:cNvCxnSpPr/>
            <p:nvPr/>
          </p:nvCxnSpPr>
          <p:spPr>
            <a:xfrm rot="10800000">
              <a:off x="3144896" y="2947364"/>
              <a:ext cx="468000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533768" y="2638660"/>
              <a:ext cx="4914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endParaRPr lang="zh-CN" altLang="en-US" b="1" i="1" baseline="-25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2082428" y="4000500"/>
            <a:ext cx="1836000" cy="864004"/>
            <a:chOff x="2511056" y="3929062"/>
            <a:chExt cx="1836000" cy="864004"/>
          </a:xfrm>
        </p:grpSpPr>
        <p:sp>
          <p:nvSpPr>
            <p:cNvPr id="66" name="矩形 65"/>
            <p:cNvSpPr/>
            <p:nvPr/>
          </p:nvSpPr>
          <p:spPr>
            <a:xfrm>
              <a:off x="2511056" y="3929066"/>
              <a:ext cx="1836000" cy="864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84993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7775659"/>
                </p:ext>
              </p:extLst>
            </p:nvPr>
          </p:nvGraphicFramePr>
          <p:xfrm>
            <a:off x="2563816" y="3929062"/>
            <a:ext cx="1724025" cy="860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81" name="Equation" r:id="rId4" imgW="685800" imgH="393480" progId="Equation.DSMT4">
                    <p:embed/>
                  </p:oleObj>
                </mc:Choice>
                <mc:Fallback>
                  <p:oleObj name="Equation" r:id="rId4" imgW="685800" imgH="393480" progId="Equation.DSMT4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3816" y="3929062"/>
                          <a:ext cx="1724025" cy="860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组合 67"/>
          <p:cNvGrpSpPr/>
          <p:nvPr/>
        </p:nvGrpSpPr>
        <p:grpSpPr>
          <a:xfrm>
            <a:off x="2933690" y="4929198"/>
            <a:ext cx="2412000" cy="900000"/>
            <a:chOff x="3345366" y="2410002"/>
            <a:chExt cx="2412000" cy="900000"/>
          </a:xfrm>
        </p:grpSpPr>
        <p:sp>
          <p:nvSpPr>
            <p:cNvPr id="42" name="云形标注 41"/>
            <p:cNvSpPr/>
            <p:nvPr/>
          </p:nvSpPr>
          <p:spPr>
            <a:xfrm>
              <a:off x="3345366" y="2410002"/>
              <a:ext cx="2412000" cy="900000"/>
            </a:xfrm>
            <a:prstGeom prst="cloudCallout">
              <a:avLst>
                <a:gd name="adj1" fmla="val -47970"/>
                <a:gd name="adj2" fmla="val -7907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3697792" y="2467494"/>
              <a:ext cx="156107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静电力常量</a:t>
              </a:r>
              <a:endParaRPr lang="en-US" altLang="zh-CN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itchFamily="49" charset="-122"/>
                <a:ea typeface="楷体" pitchFamily="49" charset="-122"/>
              </a:endParaRPr>
            </a:p>
          </p:txBody>
        </p:sp>
      </p:grpSp>
      <p:sp>
        <p:nvSpPr>
          <p:cNvPr id="45" name="矩形 44"/>
          <p:cNvSpPr/>
          <p:nvPr/>
        </p:nvSpPr>
        <p:spPr>
          <a:xfrm>
            <a:off x="3033022" y="5369336"/>
            <a:ext cx="22533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k</a:t>
            </a:r>
            <a:r>
              <a:rPr lang="en-US" altLang="zh-CN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9.0 ×10</a:t>
            </a:r>
            <a:r>
              <a:rPr lang="en-US" altLang="zh-CN" sz="1600" baseline="30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9</a:t>
            </a:r>
            <a:r>
              <a:rPr lang="en-US" altLang="zh-CN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N </a:t>
            </a:r>
            <a:r>
              <a:rPr lang="en-US" altLang="zh-CN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·m</a:t>
            </a:r>
            <a:r>
              <a:rPr lang="en-US" altLang="zh-CN" sz="1600" baseline="30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altLang="zh-CN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/C</a:t>
            </a:r>
            <a:r>
              <a:rPr lang="en-US" altLang="zh-CN" sz="1600" baseline="30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altLang="zh-CN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</a:p>
        </p:txBody>
      </p:sp>
      <p:grpSp>
        <p:nvGrpSpPr>
          <p:cNvPr id="46" name="组合 45"/>
          <p:cNvGrpSpPr/>
          <p:nvPr/>
        </p:nvGrpSpPr>
        <p:grpSpPr>
          <a:xfrm>
            <a:off x="6029325" y="4000504"/>
            <a:ext cx="1978025" cy="864000"/>
            <a:chOff x="2436599" y="3929066"/>
            <a:chExt cx="1978025" cy="864000"/>
          </a:xfrm>
        </p:grpSpPr>
        <p:sp>
          <p:nvSpPr>
            <p:cNvPr id="47" name="矩形 46"/>
            <p:cNvSpPr/>
            <p:nvPr/>
          </p:nvSpPr>
          <p:spPr>
            <a:xfrm>
              <a:off x="2500298" y="3929066"/>
              <a:ext cx="1908000" cy="864000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48" name="Object 1"/>
            <p:cNvGraphicFramePr>
              <a:graphicFrameLocks noChangeAspect="1"/>
            </p:cNvGraphicFramePr>
            <p:nvPr/>
          </p:nvGraphicFramePr>
          <p:xfrm>
            <a:off x="2436599" y="3929066"/>
            <a:ext cx="1978025" cy="860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82" name="公式" r:id="rId6" imgW="787320" imgH="393480" progId="Equation.3">
                    <p:embed/>
                  </p:oleObj>
                </mc:Choice>
                <mc:Fallback>
                  <p:oleObj name="公式" r:id="rId6" imgW="787320" imgH="3934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6599" y="3929066"/>
                          <a:ext cx="1978025" cy="860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9" name="TextBox 48"/>
          <p:cNvSpPr txBox="1"/>
          <p:nvPr/>
        </p:nvSpPr>
        <p:spPr>
          <a:xfrm>
            <a:off x="4714876" y="4143380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vs</a:t>
            </a:r>
            <a:endParaRPr lang="zh-CN" altLang="en-US" sz="24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ectangle 3"/>
          <p:cNvSpPr txBox="1">
            <a:spLocks noRot="1" noChangeArrowheads="1"/>
          </p:cNvSpPr>
          <p:nvPr/>
        </p:nvSpPr>
        <p:spPr>
          <a:xfrm>
            <a:off x="214282" y="5929330"/>
            <a:ext cx="214314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适用范围：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3"/>
          <p:cNvSpPr txBox="1">
            <a:spLocks noRot="1" noChangeArrowheads="1"/>
          </p:cNvSpPr>
          <p:nvPr/>
        </p:nvSpPr>
        <p:spPr>
          <a:xfrm>
            <a:off x="2143108" y="5929330"/>
            <a:ext cx="107157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真空，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3"/>
          <p:cNvSpPr txBox="1">
            <a:spLocks noRot="1" noChangeArrowheads="1"/>
          </p:cNvSpPr>
          <p:nvPr/>
        </p:nvSpPr>
        <p:spPr>
          <a:xfrm>
            <a:off x="3143240" y="5929330"/>
            <a:ext cx="120492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点电荷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4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8" grpId="0"/>
      <p:bldP spid="54" grpId="0"/>
      <p:bldP spid="45" grpId="0"/>
      <p:bldP spid="49" grpId="0"/>
      <p:bldP spid="50" grpId="0"/>
      <p:bldP spid="51" grpId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7300" y="576719"/>
            <a:ext cx="8845182" cy="5924115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1】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已知点电荷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的电荷量是点电荷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倍，则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对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作用力大小跟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对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作用力大小的比值为（       ）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2∶1               B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1∶2               C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1∶1               D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．不一定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zh-CN" altLang="en-US" sz="1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07728" y="2143116"/>
            <a:ext cx="88648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2】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真空中有两个点电荷，它们之间的静电力是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，如果保持它们的所带的电量不变，将它们的距离增大到原来的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倍，它们之间的作用力的大小等于（       ）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　               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　             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/3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　          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/9</a:t>
            </a:r>
            <a:endParaRPr lang="zh-CN" altLang="en-US" sz="4800" b="1" i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5019494" y="1060281"/>
            <a:ext cx="5170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C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en-US" altLang="zh-CN" sz="2400" b="1" dirty="0">
              <a:solidFill>
                <a:srgbClr val="C0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4051488" y="3104468"/>
            <a:ext cx="4485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D</a:t>
            </a:r>
          </a:p>
        </p:txBody>
      </p:sp>
      <p:sp>
        <p:nvSpPr>
          <p:cNvPr id="20" name="矩形 19"/>
          <p:cNvSpPr/>
          <p:nvPr/>
        </p:nvSpPr>
        <p:spPr>
          <a:xfrm>
            <a:off x="214282" y="4204652"/>
            <a:ext cx="886486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3】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真空中两个同种点电荷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en-US" altLang="zh-CN" sz="24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en-US" altLang="zh-CN" sz="24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，它们相距较近，保持静止状态。今释放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en-US" altLang="zh-CN" sz="24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，且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en-US" altLang="zh-CN" sz="24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只在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en-US" altLang="zh-CN" sz="24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的库仑力作用下运动，则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q</a:t>
            </a:r>
            <a:r>
              <a:rPr lang="en-US" altLang="zh-CN" sz="2400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在运动过程中受到的库仑力（       ）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．不断减小　             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	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．不断增大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．始终保持不变　          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	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．先增大后减小</a:t>
            </a:r>
            <a:endParaRPr lang="zh-CN" altLang="en-US" sz="4800" b="1" i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3436074" y="5144232"/>
            <a:ext cx="4485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ldLvl="0" animBg="1" autoUpdateAnimBg="0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7145</TotalTime>
  <Words>751</Words>
  <Application>Microsoft Office PowerPoint</Application>
  <PresentationFormat>全屏显示(4:3)</PresentationFormat>
  <Paragraphs>199</Paragraphs>
  <Slides>11</Slides>
  <Notes>9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等线</vt:lpstr>
      <vt:lpstr>黑体</vt:lpstr>
      <vt:lpstr>华文楷体</vt:lpstr>
      <vt:lpstr>华文新魏</vt:lpstr>
      <vt:lpstr>楷体</vt:lpstr>
      <vt:lpstr>宋体</vt:lpstr>
      <vt:lpstr>Arial</vt:lpstr>
      <vt:lpstr>Calibri</vt:lpstr>
      <vt:lpstr>Times New Roman</vt:lpstr>
      <vt:lpstr>Wingdings</vt:lpstr>
      <vt:lpstr>Office 主题</vt:lpstr>
      <vt:lpstr>Equation</vt:lpstr>
      <vt:lpstr>公式</vt:lpstr>
      <vt:lpstr>PowerPoint 演示文稿</vt:lpstr>
      <vt:lpstr>PowerPoint 演示文稿</vt:lpstr>
      <vt:lpstr>起电方式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zhangyu</dc:creator>
  <cp:lastModifiedBy>admin</cp:lastModifiedBy>
  <cp:revision>366</cp:revision>
  <dcterms:created xsi:type="dcterms:W3CDTF">2014-10-19T02:03:18Z</dcterms:created>
  <dcterms:modified xsi:type="dcterms:W3CDTF">2019-05-06T00:30:06Z</dcterms:modified>
</cp:coreProperties>
</file>