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69" r:id="rId4"/>
    <p:sldId id="270" r:id="rId5"/>
    <p:sldId id="271" r:id="rId6"/>
    <p:sldId id="264" r:id="rId7"/>
    <p:sldId id="273" r:id="rId8"/>
    <p:sldId id="278" r:id="rId9"/>
    <p:sldId id="272" r:id="rId10"/>
    <p:sldId id="276" r:id="rId11"/>
    <p:sldId id="275" r:id="rId12"/>
    <p:sldId id="274" r:id="rId13"/>
    <p:sldId id="27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498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91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B76B0-4EB4-42ED-B3BA-486B1AA2D1A2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6317-4AC7-4DB7-AC4D-B014858027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00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66317-4AC7-4DB7-AC4D-B0148580270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66317-4AC7-4DB7-AC4D-B0148580270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66317-4AC7-4DB7-AC4D-B0148580270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66317-4AC7-4DB7-AC4D-B0148580270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66317-4AC7-4DB7-AC4D-B0148580270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66317-4AC7-4DB7-AC4D-B0148580270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16BD-20AF-4730-B787-81C111588703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A2EC-96FE-422D-A1F8-03B67CA251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16BD-20AF-4730-B787-81C111588703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A2EC-96FE-422D-A1F8-03B67CA251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16BD-20AF-4730-B787-81C111588703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A2EC-96FE-422D-A1F8-03B67CA251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16BD-20AF-4730-B787-81C111588703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A2EC-96FE-422D-A1F8-03B67CA251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16BD-20AF-4730-B787-81C111588703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A2EC-96FE-422D-A1F8-03B67CA251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16BD-20AF-4730-B787-81C111588703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A2EC-96FE-422D-A1F8-03B67CA251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16BD-20AF-4730-B787-81C111588703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A2EC-96FE-422D-A1F8-03B67CA251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16BD-20AF-4730-B787-81C111588703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A2EC-96FE-422D-A1F8-03B67CA251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16BD-20AF-4730-B787-81C111588703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A2EC-96FE-422D-A1F8-03B67CA251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16BD-20AF-4730-B787-81C111588703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A2EC-96FE-422D-A1F8-03B67CA251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16BD-20AF-4730-B787-81C111588703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A2EC-96FE-422D-A1F8-03B67CA251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816BD-20AF-4730-B787-81C111588703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DA2EC-96FE-422D-A1F8-03B67CA251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39640;&#20013;&#29289;&#29702;&#24517;&#20462;&#20108;&#35270;&#39057;%20&#26354;&#32447;&#36816;&#21160;%205.1%20&#26354;&#32447;&#36816;&#21160;&#20013;&#36895;&#24230;&#30340;&#26041;&#21521;_&#39640;&#28165;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30913;&#38081;%20&#29289;&#20307;&#20570;&#26354;&#32447;&#36816;&#21160;&#30340;&#26465;&#20214;_&#26631;&#28165;.fl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642910" y="1196752"/>
            <a:ext cx="7772400" cy="1872208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</a:t>
            </a:r>
            <a:r>
              <a:rPr lang="en-US" altLang="zh-CN" sz="6000" b="1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5 </a:t>
            </a:r>
            <a:r>
              <a:rPr lang="zh-CN" altLang="en-US" sz="6000" b="1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曲线运动</a:t>
            </a:r>
            <a:r>
              <a:rPr lang="en-US" altLang="zh-CN" sz="6000" b="1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/>
            </a:r>
            <a:br>
              <a:rPr lang="en-US" altLang="zh-CN" sz="6000" b="1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</a:br>
            <a:r>
              <a:rPr lang="en-US" altLang="zh-CN" sz="6000" b="1" dirty="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(Curvilinear Motion)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500034" y="3792460"/>
            <a:ext cx="8358246" cy="1004692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5.1</a:t>
            </a:r>
            <a:r>
              <a:rPr lang="zh-CN" altLang="en-US" sz="5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en-US" altLang="zh-CN" sz="54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Curvilinear Motion</a:t>
            </a:r>
            <a:endParaRPr lang="zh-CN" alt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438" y="567308"/>
            <a:ext cx="8991600" cy="5786199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  <a:buFontTx/>
              <a:buNone/>
            </a:pP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、河宽</a:t>
            </a:r>
            <a:r>
              <a:rPr lang="en-US" altLang="zh-CN" sz="3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200 m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，水流速度</a:t>
            </a:r>
            <a:r>
              <a:rPr lang="en-US" altLang="zh-CN" sz="30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30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3 m/s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，船在静水中的速度</a:t>
            </a:r>
            <a:r>
              <a:rPr lang="en-US" altLang="zh-CN" sz="30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30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船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5 m/s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。求：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en-US" altLang="zh-CN" sz="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）欲使船航行</a:t>
            </a:r>
            <a:r>
              <a:rPr lang="zh-CN" altLang="en-US" sz="30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距离最短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，船应怎样渡河？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3000" b="1" dirty="0"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3000" b="1" dirty="0"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3000" b="1" dirty="0"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3000" b="1" dirty="0">
              <a:latin typeface="+mn-lt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3000" b="1" dirty="0"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201630" y="4102472"/>
            <a:ext cx="2772000" cy="0"/>
          </a:xfrm>
          <a:prstGeom prst="line">
            <a:avLst/>
          </a:prstGeom>
          <a:ln w="317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236622" y="5661248"/>
            <a:ext cx="2772000" cy="0"/>
          </a:xfrm>
          <a:prstGeom prst="line">
            <a:avLst/>
          </a:prstGeom>
          <a:ln w="317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812686" y="5661248"/>
            <a:ext cx="64807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5812686" y="4587820"/>
            <a:ext cx="0" cy="10800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294970" y="5606818"/>
            <a:ext cx="60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85732" y="2431774"/>
            <a:ext cx="7717177" cy="610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）欲使船渡河</a:t>
            </a:r>
            <a:r>
              <a:rPr lang="zh-CN" altLang="en-US" sz="3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时间最短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，船应怎样渡河？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36622" y="4365104"/>
            <a:ext cx="60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400" b="1" baseline="-25000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船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612886" y="4077072"/>
            <a:ext cx="415498" cy="1584176"/>
            <a:chOff x="2843808" y="4077072"/>
            <a:chExt cx="415498" cy="1584176"/>
          </a:xfrm>
        </p:grpSpPr>
        <p:cxnSp>
          <p:nvCxnSpPr>
            <p:cNvPr id="17" name="直接箭头连接符 16"/>
            <p:cNvCxnSpPr/>
            <p:nvPr/>
          </p:nvCxnSpPr>
          <p:spPr>
            <a:xfrm>
              <a:off x="2843808" y="4077072"/>
              <a:ext cx="0" cy="1584176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2843808" y="4653136"/>
              <a:ext cx="4154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solidFill>
                    <a:srgbClr val="00B0F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d</a:t>
              </a:r>
              <a:r>
                <a:rPr lang="en-US" altLang="zh-CN" sz="2400" b="1" dirty="0">
                  <a:solidFill>
                    <a:srgbClr val="00B0F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</a:t>
              </a:r>
              <a:endParaRPr lang="zh-CN" altLang="en-US" sz="2400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1313198" y="4102472"/>
            <a:ext cx="2772000" cy="0"/>
          </a:xfrm>
          <a:prstGeom prst="line">
            <a:avLst/>
          </a:prstGeom>
          <a:ln w="317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348190" y="5661248"/>
            <a:ext cx="2772000" cy="0"/>
          </a:xfrm>
          <a:prstGeom prst="line">
            <a:avLst/>
          </a:prstGeom>
          <a:ln w="317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924254" y="5661248"/>
            <a:ext cx="64807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1259632" y="4725144"/>
            <a:ext cx="664622" cy="94267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406538" y="5606818"/>
            <a:ext cx="60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755576" y="4365104"/>
            <a:ext cx="60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400" b="1" baseline="-25000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船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724454" y="4077072"/>
            <a:ext cx="415498" cy="1584176"/>
            <a:chOff x="2843808" y="4077072"/>
            <a:chExt cx="415498" cy="1584176"/>
          </a:xfrm>
        </p:grpSpPr>
        <p:cxnSp>
          <p:nvCxnSpPr>
            <p:cNvPr id="27" name="直接箭头连接符 26"/>
            <p:cNvCxnSpPr/>
            <p:nvPr/>
          </p:nvCxnSpPr>
          <p:spPr>
            <a:xfrm>
              <a:off x="2843808" y="4077072"/>
              <a:ext cx="0" cy="1584176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2843808" y="4653136"/>
              <a:ext cx="4154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solidFill>
                    <a:srgbClr val="00B0F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d</a:t>
              </a:r>
              <a:r>
                <a:rPr lang="en-US" altLang="zh-CN" sz="2400" b="1" dirty="0">
                  <a:solidFill>
                    <a:srgbClr val="00B0F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</a:t>
              </a:r>
              <a:endParaRPr lang="zh-CN" altLang="en-US" sz="2400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 flipH="1">
            <a:off x="1918590" y="4736142"/>
            <a:ext cx="0" cy="936000"/>
          </a:xfrm>
          <a:prstGeom prst="line">
            <a:avLst/>
          </a:prstGeom>
          <a:ln w="38100">
            <a:solidFill>
              <a:srgbClr val="160498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1309868" y="4746916"/>
            <a:ext cx="648072" cy="0"/>
          </a:xfrm>
          <a:prstGeom prst="straightConnector1">
            <a:avLst/>
          </a:prstGeom>
          <a:ln w="12700">
            <a:solidFill>
              <a:srgbClr val="160498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 flipV="1">
            <a:off x="1891154" y="4725144"/>
            <a:ext cx="664622" cy="942676"/>
          </a:xfrm>
          <a:prstGeom prst="straightConnector1">
            <a:avLst/>
          </a:prstGeom>
          <a:ln w="12700">
            <a:solidFill>
              <a:srgbClr val="160498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1735099" y="4365104"/>
            <a:ext cx="60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160498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400" b="1" baseline="-25000" dirty="0">
                <a:solidFill>
                  <a:srgbClr val="160498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合</a:t>
            </a:r>
            <a:r>
              <a:rPr lang="en-US" altLang="zh-CN" sz="2400" b="1" dirty="0">
                <a:solidFill>
                  <a:srgbClr val="160498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400" dirty="0">
              <a:solidFill>
                <a:srgbClr val="160498"/>
              </a:solidFill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5812686" y="4605398"/>
            <a:ext cx="648072" cy="0"/>
          </a:xfrm>
          <a:prstGeom prst="straightConnector1">
            <a:avLst/>
          </a:prstGeom>
          <a:ln w="12700">
            <a:solidFill>
              <a:srgbClr val="160498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6421408" y="4583626"/>
            <a:ext cx="0" cy="1149630"/>
          </a:xfrm>
          <a:prstGeom prst="straightConnector1">
            <a:avLst/>
          </a:prstGeom>
          <a:ln w="12700">
            <a:solidFill>
              <a:srgbClr val="160498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5830390" y="4581128"/>
            <a:ext cx="630368" cy="1055014"/>
          </a:xfrm>
          <a:prstGeom prst="line">
            <a:avLst/>
          </a:prstGeom>
          <a:ln w="38100">
            <a:solidFill>
              <a:srgbClr val="160498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6395442" y="4293096"/>
            <a:ext cx="60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160498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400" b="1" baseline="-25000" dirty="0">
                <a:solidFill>
                  <a:srgbClr val="160498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合</a:t>
            </a:r>
            <a:r>
              <a:rPr lang="en-US" altLang="zh-CN" sz="2400" b="1" dirty="0">
                <a:solidFill>
                  <a:srgbClr val="160498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400" dirty="0">
              <a:solidFill>
                <a:srgbClr val="160498"/>
              </a:solidFill>
            </a:endParaRP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5812686" y="3645024"/>
            <a:ext cx="1368152" cy="43088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2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200" b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altLang="zh-CN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= 40 s</a:t>
            </a: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1907704" y="3645024"/>
            <a:ext cx="1512168" cy="43088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200" b="1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= 50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5" grpId="0"/>
      <p:bldP spid="24" grpId="0"/>
      <p:bldP spid="25" grpId="0"/>
      <p:bldP spid="35" grpId="0"/>
      <p:bldP spid="40" grpId="0"/>
      <p:bldP spid="43" grpId="0" autoUpdateAnimBg="0"/>
      <p:bldP spid="4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23528" y="1700808"/>
            <a:ext cx="8496944" cy="2055720"/>
          </a:xfrm>
          <a:prstGeom prst="rect">
            <a:avLst/>
          </a:prstGeom>
          <a:noFill/>
          <a:ln w="1270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95798"/>
            <a:ext cx="8424936" cy="126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两个直线运动的合运动既可以是直线运动，也可以是曲线运动。</a:t>
            </a:r>
          </a:p>
        </p:txBody>
      </p:sp>
      <p:pic>
        <p:nvPicPr>
          <p:cNvPr id="10" name="图片 9" descr="14395579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844824"/>
            <a:ext cx="648072" cy="648072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1700808"/>
            <a:ext cx="2016224" cy="83957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altLang="zh-CN" sz="32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黑体" pitchFamily="49" charset="-122"/>
              </a:rPr>
              <a:t>Yes or No</a:t>
            </a:r>
            <a:endParaRPr lang="zh-CN" altLang="en-US" sz="32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28596" y="357166"/>
          <a:ext cx="8215368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9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256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91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79712" y="587727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匀速</a:t>
            </a:r>
            <a:r>
              <a:rPr lang="zh-CN" altLang="en-US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→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4437112"/>
            <a:ext cx="492443" cy="12150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匀加速</a:t>
            </a:r>
            <a:r>
              <a:rPr lang="zh-CN" altLang="en-US" sz="20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←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3820" y="354428"/>
            <a:ext cx="9108000" cy="0"/>
          </a:xfrm>
          <a:prstGeom prst="line">
            <a:avLst/>
          </a:prstGeom>
          <a:ln w="317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5496" y="6588280"/>
            <a:ext cx="9108000" cy="0"/>
          </a:xfrm>
          <a:prstGeom prst="line">
            <a:avLst/>
          </a:prstGeom>
          <a:ln w="317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15"/>
          <p:cNvGrpSpPr/>
          <p:nvPr/>
        </p:nvGrpSpPr>
        <p:grpSpPr>
          <a:xfrm>
            <a:off x="284178" y="6287548"/>
            <a:ext cx="245697" cy="360040"/>
            <a:chOff x="6774575" y="548680"/>
            <a:chExt cx="245685" cy="444775"/>
          </a:xfrm>
        </p:grpSpPr>
        <p:sp>
          <p:nvSpPr>
            <p:cNvPr id="31" name="弦形 30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直角三角形 32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397016" y="6474822"/>
            <a:ext cx="804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4×1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3808" y="6474822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4×2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05328" y="6452830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4×3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95564" y="6461338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4×4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021288"/>
            <a:ext cx="5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1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38" y="4941168"/>
            <a:ext cx="5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1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3140968"/>
            <a:ext cx="5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1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48680"/>
            <a:ext cx="5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1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组合 15"/>
          <p:cNvGrpSpPr/>
          <p:nvPr/>
        </p:nvGrpSpPr>
        <p:grpSpPr>
          <a:xfrm>
            <a:off x="1659022" y="5927508"/>
            <a:ext cx="245697" cy="360040"/>
            <a:chOff x="6774575" y="548680"/>
            <a:chExt cx="245685" cy="444775"/>
          </a:xfrm>
        </p:grpSpPr>
        <p:sp>
          <p:nvSpPr>
            <p:cNvPr id="44" name="弦形 43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直角三角形 45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15"/>
          <p:cNvGrpSpPr/>
          <p:nvPr/>
        </p:nvGrpSpPr>
        <p:grpSpPr>
          <a:xfrm>
            <a:off x="3031368" y="4825616"/>
            <a:ext cx="245697" cy="360040"/>
            <a:chOff x="6774575" y="548680"/>
            <a:chExt cx="245685" cy="444775"/>
          </a:xfrm>
        </p:grpSpPr>
        <p:sp>
          <p:nvSpPr>
            <p:cNvPr id="48" name="弦形 47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直角三角形 49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15"/>
          <p:cNvGrpSpPr/>
          <p:nvPr/>
        </p:nvGrpSpPr>
        <p:grpSpPr>
          <a:xfrm>
            <a:off x="4388634" y="2992758"/>
            <a:ext cx="245697" cy="360040"/>
            <a:chOff x="6774575" y="548680"/>
            <a:chExt cx="245685" cy="444775"/>
          </a:xfrm>
        </p:grpSpPr>
        <p:sp>
          <p:nvSpPr>
            <p:cNvPr id="52" name="弦形 51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直角三角形 53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15"/>
          <p:cNvGrpSpPr/>
          <p:nvPr/>
        </p:nvGrpSpPr>
        <p:grpSpPr>
          <a:xfrm>
            <a:off x="5756786" y="433128"/>
            <a:ext cx="245697" cy="360040"/>
            <a:chOff x="6774575" y="548680"/>
            <a:chExt cx="245685" cy="444775"/>
          </a:xfrm>
        </p:grpSpPr>
        <p:sp>
          <p:nvSpPr>
            <p:cNvPr id="56" name="弦形 55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直角三角形 57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任意多边形 60"/>
          <p:cNvSpPr/>
          <p:nvPr/>
        </p:nvSpPr>
        <p:spPr>
          <a:xfrm flipV="1">
            <a:off x="430306" y="692695"/>
            <a:ext cx="5509845" cy="5904433"/>
          </a:xfrm>
          <a:custGeom>
            <a:avLst/>
            <a:gdLst>
              <a:gd name="connsiteX0" fmla="*/ 0 w 5701553"/>
              <a:gd name="connsiteY0" fmla="*/ 0 h 6293223"/>
              <a:gd name="connsiteX1" fmla="*/ 1371600 w 5701553"/>
              <a:gd name="connsiteY1" fmla="*/ 376517 h 6293223"/>
              <a:gd name="connsiteX2" fmla="*/ 2743200 w 5701553"/>
              <a:gd name="connsiteY2" fmla="*/ 1479176 h 6293223"/>
              <a:gd name="connsiteX3" fmla="*/ 4128247 w 5701553"/>
              <a:gd name="connsiteY3" fmla="*/ 3307976 h 6293223"/>
              <a:gd name="connsiteX4" fmla="*/ 5472953 w 5701553"/>
              <a:gd name="connsiteY4" fmla="*/ 5862917 h 6293223"/>
              <a:gd name="connsiteX5" fmla="*/ 5499847 w 5701553"/>
              <a:gd name="connsiteY5" fmla="*/ 5889811 h 6293223"/>
              <a:gd name="connsiteX6" fmla="*/ 5647765 w 5701553"/>
              <a:gd name="connsiteY6" fmla="*/ 6239435 h 6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1553" h="6293223">
                <a:moveTo>
                  <a:pt x="0" y="0"/>
                </a:moveTo>
                <a:cubicBezTo>
                  <a:pt x="457200" y="64994"/>
                  <a:pt x="914400" y="129988"/>
                  <a:pt x="1371600" y="376517"/>
                </a:cubicBezTo>
                <a:cubicBezTo>
                  <a:pt x="1828800" y="623046"/>
                  <a:pt x="2283759" y="990600"/>
                  <a:pt x="2743200" y="1479176"/>
                </a:cubicBezTo>
                <a:cubicBezTo>
                  <a:pt x="3202641" y="1967753"/>
                  <a:pt x="3673288" y="2577352"/>
                  <a:pt x="4128247" y="3307976"/>
                </a:cubicBezTo>
                <a:cubicBezTo>
                  <a:pt x="4583206" y="4038600"/>
                  <a:pt x="5244353" y="5432611"/>
                  <a:pt x="5472953" y="5862917"/>
                </a:cubicBezTo>
                <a:cubicBezTo>
                  <a:pt x="5701553" y="6293223"/>
                  <a:pt x="5470712" y="5827058"/>
                  <a:pt x="5499847" y="5889811"/>
                </a:cubicBezTo>
                <a:cubicBezTo>
                  <a:pt x="5528982" y="5952564"/>
                  <a:pt x="5588373" y="6095999"/>
                  <a:pt x="5647765" y="6239435"/>
                </a:cubicBez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Rot="1" noChangeArrowheads="1"/>
          </p:cNvSpPr>
          <p:nvPr/>
        </p:nvSpPr>
        <p:spPr bwMode="auto">
          <a:xfrm>
            <a:off x="683568" y="188640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§5  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曲线运动　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692696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5.1  Curvilinear Motion</a:t>
            </a:r>
            <a:endParaRPr kumimoji="1"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0" y="1214422"/>
            <a:ext cx="4572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</a:t>
            </a:r>
            <a:r>
              <a:rPr lang="zh-CN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、曲线运动</a:t>
            </a: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(curvilinear motion)</a:t>
            </a:r>
            <a:endParaRPr lang="zh-CN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773977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200" b="1" dirty="0">
                <a:latin typeface="+mn-ea"/>
                <a:cs typeface="Times New Roman" pitchFamily="18" charset="0"/>
              </a:rPr>
              <a:t> </a:t>
            </a:r>
            <a:r>
              <a:rPr lang="zh-CN" altLang="en-US" sz="2200" b="1" dirty="0">
                <a:latin typeface="+mn-ea"/>
                <a:cs typeface="Times New Roman" pitchFamily="18" charset="0"/>
              </a:rPr>
              <a:t>轨迹：曲线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2348880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200" b="1" dirty="0">
                <a:latin typeface="+mn-ea"/>
                <a:cs typeface="Times New Roman" pitchFamily="18" charset="0"/>
              </a:rPr>
              <a:t> </a:t>
            </a:r>
            <a:r>
              <a:rPr lang="zh-CN" altLang="en-US" sz="2200" b="1" dirty="0">
                <a:latin typeface="+mn-ea"/>
                <a:cs typeface="Times New Roman" pitchFamily="18" charset="0"/>
              </a:rPr>
              <a:t>运动方向时刻变化</a:t>
            </a:r>
          </a:p>
        </p:txBody>
      </p:sp>
      <p:grpSp>
        <p:nvGrpSpPr>
          <p:cNvPr id="9" name="Group 313"/>
          <p:cNvGrpSpPr>
            <a:grpSpLocks/>
          </p:cNvGrpSpPr>
          <p:nvPr/>
        </p:nvGrpSpPr>
        <p:grpSpPr bwMode="auto">
          <a:xfrm>
            <a:off x="3059832" y="2348880"/>
            <a:ext cx="1583982" cy="720818"/>
            <a:chOff x="2653" y="1690"/>
            <a:chExt cx="1636" cy="419"/>
          </a:xfrm>
        </p:grpSpPr>
        <p:sp>
          <p:nvSpPr>
            <p:cNvPr id="10" name="AutoShape 314"/>
            <p:cNvSpPr>
              <a:spLocks noChangeArrowheads="1"/>
            </p:cNvSpPr>
            <p:nvPr/>
          </p:nvSpPr>
          <p:spPr bwMode="auto">
            <a:xfrm>
              <a:off x="2653" y="1690"/>
              <a:ext cx="1636" cy="419"/>
            </a:xfrm>
            <a:prstGeom prst="cloudCallout">
              <a:avLst>
                <a:gd name="adj1" fmla="val -20189"/>
                <a:gd name="adj2" fmla="val -116161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315"/>
            <p:cNvSpPr txBox="1">
              <a:spLocks noChangeArrowheads="1"/>
            </p:cNvSpPr>
            <p:nvPr/>
          </p:nvSpPr>
          <p:spPr bwMode="auto">
            <a:xfrm>
              <a:off x="2772" y="1772"/>
              <a:ext cx="1517" cy="25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200" b="1" dirty="0">
                  <a:solidFill>
                    <a:srgbClr val="00B0F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变速</a:t>
              </a:r>
              <a:r>
                <a:rPr lang="zh-CN" altLang="en-US" sz="22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运动</a:t>
              </a:r>
              <a:endPara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1520" y="2926105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200" b="1" dirty="0">
                <a:latin typeface="+mn-ea"/>
                <a:cs typeface="Times New Roman" pitchFamily="18" charset="0"/>
              </a:rPr>
              <a:t> </a:t>
            </a:r>
            <a:r>
              <a:rPr lang="zh-CN" altLang="en-US" sz="2200" b="1" dirty="0">
                <a:latin typeface="+mn-ea"/>
                <a:cs typeface="Times New Roman" pitchFamily="18" charset="0"/>
              </a:rPr>
              <a:t>瞬时速度方向：</a:t>
            </a:r>
            <a:endParaRPr lang="en-US" altLang="zh-CN" sz="2200" b="1" dirty="0">
              <a:latin typeface="+mn-ea"/>
              <a:cs typeface="Times New Roman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83568" y="4365104"/>
            <a:ext cx="2648372" cy="1580268"/>
            <a:chOff x="5076056" y="4685074"/>
            <a:chExt cx="2648372" cy="1580268"/>
          </a:xfrm>
        </p:grpSpPr>
        <p:grpSp>
          <p:nvGrpSpPr>
            <p:cNvPr id="13" name="组合 12"/>
            <p:cNvGrpSpPr/>
            <p:nvPr/>
          </p:nvGrpSpPr>
          <p:grpSpPr>
            <a:xfrm>
              <a:off x="5076056" y="5301208"/>
              <a:ext cx="2520280" cy="964134"/>
              <a:chOff x="2714612" y="3124401"/>
              <a:chExt cx="3175000" cy="1100138"/>
            </a:xfrm>
          </p:grpSpPr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2714612" y="3124401"/>
                <a:ext cx="3175000" cy="1100138"/>
              </a:xfrm>
              <a:custGeom>
                <a:avLst/>
                <a:gdLst>
                  <a:gd name="T0" fmla="*/ 0 w 1632"/>
                  <a:gd name="T1" fmla="*/ 1053 h 456"/>
                  <a:gd name="T2" fmla="*/ 1298 w 1632"/>
                  <a:gd name="T3" fmla="*/ 55 h 456"/>
                  <a:gd name="T4" fmla="*/ 2451 w 1632"/>
                  <a:gd name="T5" fmla="*/ 720 h 456"/>
                  <a:gd name="T6" fmla="*/ 0 60000 65536"/>
                  <a:gd name="T7" fmla="*/ 0 60000 65536"/>
                  <a:gd name="T8" fmla="*/ 0 60000 65536"/>
                  <a:gd name="T9" fmla="*/ 0 w 1632"/>
                  <a:gd name="T10" fmla="*/ 0 h 456"/>
                  <a:gd name="T11" fmla="*/ 1632 w 1632"/>
                  <a:gd name="T12" fmla="*/ 456 h 4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2" h="456">
                    <a:moveTo>
                      <a:pt x="0" y="456"/>
                    </a:moveTo>
                    <a:cubicBezTo>
                      <a:pt x="296" y="252"/>
                      <a:pt x="592" y="48"/>
                      <a:pt x="864" y="24"/>
                    </a:cubicBezTo>
                    <a:cubicBezTo>
                      <a:pt x="1136" y="0"/>
                      <a:pt x="1504" y="264"/>
                      <a:pt x="1632" y="31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3397237" y="3587951"/>
                <a:ext cx="100013" cy="809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4402125" y="3124401"/>
                <a:ext cx="98425" cy="825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3309925" y="3613351"/>
                <a:ext cx="7937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4279539" y="3188397"/>
                <a:ext cx="59531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652121" y="4685074"/>
              <a:ext cx="1224135" cy="1047438"/>
              <a:chOff x="3568216" y="2597663"/>
              <a:chExt cx="1224135" cy="1047438"/>
            </a:xfrm>
          </p:grpSpPr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4160203" y="2597663"/>
                <a:ext cx="6321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i="1" dirty="0" err="1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altLang="zh-CN" sz="2000" i="1" baseline="-25000" dirty="0" err="1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altLang="zh-CN" sz="2000" i="1" baseline="-250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V="1">
                <a:off x="3568216" y="2997772"/>
                <a:ext cx="936104" cy="647329"/>
              </a:xfrm>
              <a:prstGeom prst="line">
                <a:avLst/>
              </a:prstGeom>
              <a:noFill/>
              <a:ln w="31750">
                <a:solidFill>
                  <a:srgbClr val="00B0F0"/>
                </a:solidFill>
                <a:round/>
                <a:headEnd/>
                <a:tailEnd type="arrow" w="med" len="med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433322" y="4973106"/>
              <a:ext cx="1291106" cy="400110"/>
              <a:chOff x="4443400" y="2803595"/>
              <a:chExt cx="1291106" cy="400110"/>
            </a:xfrm>
          </p:grpSpPr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 flipV="1">
                <a:off x="4443400" y="3162501"/>
                <a:ext cx="756000" cy="0"/>
              </a:xfrm>
              <a:prstGeom prst="line">
                <a:avLst/>
              </a:prstGeom>
              <a:noFill/>
              <a:ln w="31750">
                <a:solidFill>
                  <a:srgbClr val="7030A0"/>
                </a:solidFill>
                <a:round/>
                <a:headEnd/>
                <a:tailEnd type="arrow" w="med" len="med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14"/>
              <p:cNvSpPr txBox="1">
                <a:spLocks noChangeArrowheads="1"/>
              </p:cNvSpPr>
              <p:nvPr/>
            </p:nvSpPr>
            <p:spPr bwMode="auto">
              <a:xfrm>
                <a:off x="5102358" y="2803595"/>
                <a:ext cx="6321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i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altLang="zh-CN" sz="2000" i="1" baseline="-25000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altLang="zh-CN" sz="2000" i="1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683568" y="3358153"/>
            <a:ext cx="30219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latin typeface="+mn-ea"/>
                <a:cs typeface="Times New Roman" pitchFamily="18" charset="0"/>
              </a:rPr>
              <a:t>曲线在该点的</a:t>
            </a:r>
            <a:r>
              <a:rPr lang="zh-CN" altLang="en-US" sz="2200" b="1" dirty="0">
                <a:solidFill>
                  <a:srgbClr val="00B0F0"/>
                </a:solidFill>
                <a:latin typeface="+mn-ea"/>
                <a:cs typeface="Times New Roman" pitchFamily="18" charset="0"/>
              </a:rPr>
              <a:t>切线</a:t>
            </a:r>
            <a:r>
              <a:rPr lang="zh-CN" altLang="en-US" sz="2200" b="1" dirty="0">
                <a:latin typeface="+mn-ea"/>
                <a:cs typeface="Times New Roman" pitchFamily="18" charset="0"/>
              </a:rPr>
              <a:t>方向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860032" y="1124744"/>
            <a:ext cx="0" cy="573325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28"/>
          <p:cNvSpPr txBox="1">
            <a:spLocks noChangeArrowheads="1"/>
          </p:cNvSpPr>
          <p:nvPr/>
        </p:nvSpPr>
        <p:spPr bwMode="auto">
          <a:xfrm>
            <a:off x="4968552" y="1196752"/>
            <a:ext cx="320384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</a:t>
            </a:r>
            <a:r>
              <a:rPr lang="zh-CN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、曲线运动产生条件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6056" y="1844824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2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200" b="1" baseline="-25000" dirty="0">
                <a:latin typeface="Times New Roman" pitchFamily="18" charset="0"/>
                <a:cs typeface="Times New Roman" pitchFamily="18" charset="0"/>
              </a:rPr>
              <a:t>合</a:t>
            </a: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en-US" altLang="zh-CN" sz="2200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zh-CN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不共线</a:t>
            </a:r>
            <a:endParaRPr lang="zh-C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28"/>
          <p:cNvSpPr txBox="1">
            <a:spLocks noChangeArrowheads="1"/>
          </p:cNvSpPr>
          <p:nvPr/>
        </p:nvSpPr>
        <p:spPr bwMode="auto">
          <a:xfrm>
            <a:off x="4968552" y="2967335"/>
            <a:ext cx="291581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</a:t>
            </a:r>
            <a:r>
              <a:rPr lang="zh-CN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、运动合成与分解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48064" y="3645024"/>
            <a:ext cx="3600400" cy="131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两直线运动的合运动既可以是直线运动，也可以是曲线运动。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23528" y="1700808"/>
            <a:ext cx="8496944" cy="2160240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23528" y="1743199"/>
            <a:ext cx="302433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 about</a:t>
            </a:r>
            <a:endParaRPr kumimoji="1" lang="zh-CN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0172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何为“一维直线运动”？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304979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物体做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一维</a:t>
            </a:r>
            <a:r>
              <a:rPr lang="zh-CN" altLang="en-US" sz="2800" b="1" dirty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变速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运动的条件？</a:t>
            </a: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4932040" y="2348880"/>
            <a:ext cx="18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轨迹直线</a:t>
            </a: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5652120" y="3022352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≠ </a:t>
            </a:r>
            <a:r>
              <a:rPr lang="en-US" altLang="zh-C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endParaRPr lang="zh-CN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6350428" y="3018724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，且与</a:t>
            </a:r>
            <a:r>
              <a:rPr lang="en-US" altLang="zh-CN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共线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utoUpdateAnimBg="0"/>
      <p:bldP spid="9" grpId="0" autoUpdateAnimBg="0"/>
      <p:bldP spid="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21cnjy.com/attaches/softpic/b24/7/6-1313246700.jpg"/>
          <p:cNvPicPr>
            <a:picLocks noChangeAspect="1" noChangeArrowheads="1"/>
          </p:cNvPicPr>
          <p:nvPr/>
        </p:nvPicPr>
        <p:blipFill>
          <a:blip r:embed="rId3" cstate="print"/>
          <a:srcRect l="3867" t="10196" r="14927" b="6776"/>
          <a:stretch>
            <a:fillRect/>
          </a:stretch>
        </p:blipFill>
        <p:spPr bwMode="auto">
          <a:xfrm>
            <a:off x="0" y="0"/>
            <a:ext cx="6048672" cy="4104456"/>
          </a:xfrm>
          <a:prstGeom prst="rect">
            <a:avLst/>
          </a:prstGeom>
          <a:noFill/>
        </p:spPr>
      </p:pic>
      <p:pic>
        <p:nvPicPr>
          <p:cNvPr id="5" name="Picture 6" descr="无标题"/>
          <p:cNvPicPr>
            <a:picLocks noChangeAspect="1" noChangeArrowheads="1"/>
          </p:cNvPicPr>
          <p:nvPr/>
        </p:nvPicPr>
        <p:blipFill>
          <a:blip r:embed="rId4" cstate="print"/>
          <a:srcRect l="3471" r="36909"/>
          <a:stretch>
            <a:fillRect/>
          </a:stretch>
        </p:blipFill>
        <p:spPr bwMode="auto">
          <a:xfrm>
            <a:off x="4397249" y="0"/>
            <a:ext cx="4746751" cy="4077072"/>
          </a:xfrm>
          <a:prstGeom prst="rect">
            <a:avLst/>
          </a:prstGeom>
          <a:noFill/>
        </p:spPr>
      </p:pic>
      <p:pic>
        <p:nvPicPr>
          <p:cNvPr id="1030" name="Picture 6" descr="http://img3.xiangshu.com/Day_131113/10_684516_d24aa7e39be6318.jpg"/>
          <p:cNvPicPr>
            <a:picLocks noChangeAspect="1" noChangeArrowheads="1"/>
          </p:cNvPicPr>
          <p:nvPr/>
        </p:nvPicPr>
        <p:blipFill>
          <a:blip r:embed="rId5" cstate="print"/>
          <a:srcRect l="31390" t="45834" r="14662" b="7107"/>
          <a:stretch>
            <a:fillRect/>
          </a:stretch>
        </p:blipFill>
        <p:spPr bwMode="auto">
          <a:xfrm>
            <a:off x="1" y="3479800"/>
            <a:ext cx="5862197" cy="3384000"/>
          </a:xfrm>
          <a:prstGeom prst="rect">
            <a:avLst/>
          </a:prstGeom>
          <a:noFill/>
        </p:spPr>
      </p:pic>
      <p:pic>
        <p:nvPicPr>
          <p:cNvPr id="1028" name="Picture 4" descr="http://imgsrc.baidu.com/forum/w%3D580/sign=161fb5cdf31f3a295ac8d5c6a925bce3/751bd209b3de9c824b13ed9c6f81800a19d84376.jpg"/>
          <p:cNvPicPr>
            <a:picLocks noChangeAspect="1" noChangeArrowheads="1"/>
          </p:cNvPicPr>
          <p:nvPr/>
        </p:nvPicPr>
        <p:blipFill>
          <a:blip r:embed="rId6" cstate="print"/>
          <a:srcRect l="4571" r="8760" b="8659"/>
          <a:stretch>
            <a:fillRect/>
          </a:stretch>
        </p:blipFill>
        <p:spPr bwMode="auto">
          <a:xfrm>
            <a:off x="4355976" y="3473624"/>
            <a:ext cx="478802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8"/>
          <p:cNvSpPr txBox="1">
            <a:spLocks noChangeArrowheads="1"/>
          </p:cNvSpPr>
          <p:nvPr/>
        </p:nvSpPr>
        <p:spPr bwMode="auto">
          <a:xfrm>
            <a:off x="107504" y="478413"/>
            <a:ext cx="698477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</a:t>
            </a:r>
            <a:r>
              <a:rPr lang="zh-CN" alt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、曲线运动 </a:t>
            </a: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(Curvilinear Motion)</a:t>
            </a:r>
            <a:endParaRPr lang="zh-CN" alt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000" b="1" dirty="0">
                <a:latin typeface="+mn-ea"/>
                <a:cs typeface="Times New Roman" pitchFamily="18" charset="0"/>
              </a:rPr>
              <a:t> </a:t>
            </a:r>
            <a:r>
              <a:rPr lang="zh-CN" altLang="en-US" sz="3000" b="1" dirty="0">
                <a:latin typeface="+mn-ea"/>
                <a:cs typeface="Times New Roman" pitchFamily="18" charset="0"/>
              </a:rPr>
              <a:t>运动轨迹：曲线</a:t>
            </a:r>
            <a:r>
              <a:rPr lang="zh-C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(curve)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132856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000" b="1" dirty="0">
                <a:latin typeface="+mn-ea"/>
                <a:cs typeface="Times New Roman" pitchFamily="18" charset="0"/>
              </a:rPr>
              <a:t> </a:t>
            </a:r>
            <a:r>
              <a:rPr lang="zh-CN" altLang="en-US" sz="3000" b="1" dirty="0">
                <a:latin typeface="+mn-ea"/>
                <a:cs typeface="Times New Roman" pitchFamily="18" charset="0"/>
              </a:rPr>
              <a:t>运动方向时刻变化</a:t>
            </a:r>
          </a:p>
        </p:txBody>
      </p:sp>
      <p:grpSp>
        <p:nvGrpSpPr>
          <p:cNvPr id="7" name="Group 313"/>
          <p:cNvGrpSpPr>
            <a:grpSpLocks/>
          </p:cNvGrpSpPr>
          <p:nvPr/>
        </p:nvGrpSpPr>
        <p:grpSpPr bwMode="auto">
          <a:xfrm>
            <a:off x="6228184" y="1700808"/>
            <a:ext cx="2207506" cy="1044239"/>
            <a:chOff x="2653" y="1648"/>
            <a:chExt cx="2280" cy="607"/>
          </a:xfrm>
        </p:grpSpPr>
        <p:sp>
          <p:nvSpPr>
            <p:cNvPr id="8" name="AutoShape 314"/>
            <p:cNvSpPr>
              <a:spLocks noChangeArrowheads="1"/>
            </p:cNvSpPr>
            <p:nvPr/>
          </p:nvSpPr>
          <p:spPr bwMode="auto">
            <a:xfrm>
              <a:off x="2653" y="1648"/>
              <a:ext cx="2082" cy="607"/>
            </a:xfrm>
            <a:prstGeom prst="cloudCallout">
              <a:avLst>
                <a:gd name="adj1" fmla="val -65547"/>
                <a:gd name="adj2" fmla="val -85957"/>
              </a:avLst>
            </a:prstGeom>
            <a:gradFill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315"/>
            <p:cNvSpPr txBox="1">
              <a:spLocks noChangeArrowheads="1"/>
            </p:cNvSpPr>
            <p:nvPr/>
          </p:nvSpPr>
          <p:spPr bwMode="auto">
            <a:xfrm>
              <a:off x="2772" y="1772"/>
              <a:ext cx="2161" cy="34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0070C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变速</a:t>
              </a:r>
              <a:r>
                <a:rPr lang="zh-CN" altLang="en-US" sz="32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运动</a:t>
              </a:r>
              <a:endPara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4" name="矩形 13"/>
          <p:cNvSpPr/>
          <p:nvPr/>
        </p:nvSpPr>
        <p:spPr bwMode="auto">
          <a:xfrm>
            <a:off x="489316" y="3068960"/>
            <a:ext cx="8136904" cy="1368152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89316" y="3111351"/>
            <a:ext cx="302433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 about</a:t>
            </a:r>
            <a:endParaRPr kumimoji="1" lang="zh-CN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324" y="376987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曲线运动的物体在某一位置的</a:t>
            </a:r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  <a:hlinkClick r:id="rId3" action="ppaction://hlinkfile"/>
              </a:rPr>
              <a:t>v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  <a:hlinkClick r:id="rId3" action="ppaction://hlinkfile"/>
              </a:rPr>
              <a:t>方向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？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520" y="4653136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000" b="1" dirty="0">
                <a:latin typeface="+mn-ea"/>
                <a:cs typeface="Times New Roman" pitchFamily="18" charset="0"/>
              </a:rPr>
              <a:t> </a:t>
            </a:r>
            <a:r>
              <a:rPr lang="zh-CN" altLang="en-US" sz="3000" b="1" dirty="0">
                <a:latin typeface="+mn-ea"/>
                <a:cs typeface="Times New Roman" pitchFamily="18" charset="0"/>
              </a:rPr>
              <a:t>瞬时速度方向：</a:t>
            </a:r>
            <a:endParaRPr lang="en-US" altLang="zh-CN" sz="3000" b="1" dirty="0">
              <a:latin typeface="+mn-ea"/>
              <a:cs typeface="Times New Roman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076056" y="5165204"/>
            <a:ext cx="3175000" cy="1100138"/>
            <a:chOff x="2714612" y="3124401"/>
            <a:chExt cx="3175000" cy="1100138"/>
          </a:xfrm>
        </p:grpSpPr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714612" y="3124401"/>
              <a:ext cx="3175000" cy="1100138"/>
            </a:xfrm>
            <a:custGeom>
              <a:avLst/>
              <a:gdLst>
                <a:gd name="T0" fmla="*/ 0 w 1632"/>
                <a:gd name="T1" fmla="*/ 1053 h 456"/>
                <a:gd name="T2" fmla="*/ 1298 w 1632"/>
                <a:gd name="T3" fmla="*/ 55 h 456"/>
                <a:gd name="T4" fmla="*/ 2451 w 1632"/>
                <a:gd name="T5" fmla="*/ 720 h 456"/>
                <a:gd name="T6" fmla="*/ 0 60000 65536"/>
                <a:gd name="T7" fmla="*/ 0 60000 65536"/>
                <a:gd name="T8" fmla="*/ 0 60000 65536"/>
                <a:gd name="T9" fmla="*/ 0 w 1632"/>
                <a:gd name="T10" fmla="*/ 0 h 456"/>
                <a:gd name="T11" fmla="*/ 1632 w 1632"/>
                <a:gd name="T12" fmla="*/ 456 h 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456">
                  <a:moveTo>
                    <a:pt x="0" y="456"/>
                  </a:moveTo>
                  <a:cubicBezTo>
                    <a:pt x="296" y="252"/>
                    <a:pt x="592" y="48"/>
                    <a:pt x="864" y="24"/>
                  </a:cubicBezTo>
                  <a:cubicBezTo>
                    <a:pt x="1136" y="0"/>
                    <a:pt x="1504" y="264"/>
                    <a:pt x="1632" y="3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3397237" y="3587951"/>
              <a:ext cx="100013" cy="809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4402125" y="3124401"/>
              <a:ext cx="98425" cy="825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3309925" y="3613351"/>
              <a:ext cx="793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4279539" y="3188397"/>
              <a:ext cx="5953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89959" y="4437112"/>
            <a:ext cx="1158305" cy="1223393"/>
            <a:chOff x="3568215" y="2421709"/>
            <a:chExt cx="1158305" cy="1223393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4094372" y="2421709"/>
              <a:ext cx="6321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CN" sz="2800" i="1" baseline="-250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altLang="zh-CN" sz="2800" i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 flipV="1">
              <a:off x="3568215" y="2910089"/>
              <a:ext cx="1090613" cy="735013"/>
            </a:xfrm>
            <a:prstGeom prst="line">
              <a:avLst/>
            </a:prstGeom>
            <a:noFill/>
            <a:ln w="31750">
              <a:solidFill>
                <a:srgbClr val="00B0F0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791548" y="4705980"/>
            <a:ext cx="1812900" cy="523220"/>
            <a:chOff x="4443400" y="2677877"/>
            <a:chExt cx="1812900" cy="523220"/>
          </a:xfrm>
        </p:grpSpPr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V="1">
              <a:off x="4443400" y="3162501"/>
              <a:ext cx="1319213" cy="12700"/>
            </a:xfrm>
            <a:prstGeom prst="line">
              <a:avLst/>
            </a:prstGeom>
            <a:noFill/>
            <a:ln w="31750">
              <a:solidFill>
                <a:srgbClr val="7030A0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5624152" y="2677877"/>
              <a:ext cx="6321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CN" sz="2800" i="1" baseline="-250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altLang="zh-CN" sz="2800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683568" y="5282044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n-ea"/>
                <a:cs typeface="Times New Roman" pitchFamily="18" charset="0"/>
              </a:rPr>
              <a:t>曲线在该点的</a:t>
            </a:r>
            <a:r>
              <a:rPr lang="zh-CN" altLang="en-US" sz="2800" b="1" dirty="0">
                <a:solidFill>
                  <a:srgbClr val="00B0F0"/>
                </a:solidFill>
                <a:latin typeface="+mn-ea"/>
                <a:cs typeface="Times New Roman" pitchFamily="18" charset="0"/>
              </a:rPr>
              <a:t>切线</a:t>
            </a:r>
            <a:r>
              <a:rPr lang="zh-CN" altLang="en-US" sz="2800" b="1" dirty="0">
                <a:latin typeface="+mn-ea"/>
                <a:cs typeface="Times New Roman" pitchFamily="18" charset="0"/>
              </a:rPr>
              <a:t>方向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7395021" y="260648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4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8"/>
          <p:cNvSpPr txBox="1">
            <a:spLocks noChangeArrowheads="1"/>
          </p:cNvSpPr>
          <p:nvPr/>
        </p:nvSpPr>
        <p:spPr bwMode="auto">
          <a:xfrm>
            <a:off x="107504" y="478413"/>
            <a:ext cx="525658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</a:t>
            </a:r>
            <a:r>
              <a:rPr lang="zh-CN" alt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、曲线运动 的产生条件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323528" y="3068960"/>
            <a:ext cx="8496944" cy="2664296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21297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变速直线</a:t>
            </a:r>
          </a:p>
        </p:txBody>
      </p:sp>
      <p:sp>
        <p:nvSpPr>
          <p:cNvPr id="6" name="燕尾形箭头 5"/>
          <p:cNvSpPr/>
          <p:nvPr/>
        </p:nvSpPr>
        <p:spPr>
          <a:xfrm rot="5400000">
            <a:off x="1655672" y="3778432"/>
            <a:ext cx="360000" cy="288000"/>
          </a:xfrm>
          <a:prstGeom prst="notchedRightArrow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12991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共线</a:t>
            </a:r>
          </a:p>
        </p:txBody>
      </p:sp>
      <p:sp>
        <p:nvSpPr>
          <p:cNvPr id="8" name="燕尾形箭头 7"/>
          <p:cNvSpPr/>
          <p:nvPr/>
        </p:nvSpPr>
        <p:spPr>
          <a:xfrm rot="5400000">
            <a:off x="1655672" y="4714536"/>
            <a:ext cx="360000" cy="288000"/>
          </a:xfrm>
          <a:prstGeom prst="notchedRightArrow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06602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8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合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共线</a:t>
            </a:r>
          </a:p>
        </p:txBody>
      </p:sp>
      <p:pic>
        <p:nvPicPr>
          <p:cNvPr id="31746" name="Picture 2" descr="http://res.tongyi.com/resources/article/student/others/0118/g1/20.files/image185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508104" y="4149080"/>
            <a:ext cx="2533650" cy="1114425"/>
          </a:xfrm>
          <a:prstGeom prst="rect">
            <a:avLst/>
          </a:prstGeom>
          <a:noFill/>
        </p:spPr>
      </p:pic>
      <p:cxnSp>
        <p:nvCxnSpPr>
          <p:cNvPr id="14" name="直接连接符 13"/>
          <p:cNvCxnSpPr>
            <a:stCxn id="10" idx="0"/>
            <a:endCxn id="10" idx="2"/>
          </p:cNvCxnSpPr>
          <p:nvPr/>
        </p:nvCxnSpPr>
        <p:spPr>
          <a:xfrm>
            <a:off x="4572000" y="3068960"/>
            <a:ext cx="0" cy="266429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6016" y="326582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曲线运动</a:t>
            </a:r>
          </a:p>
        </p:txBody>
      </p:sp>
      <p:pic>
        <p:nvPicPr>
          <p:cNvPr id="16" name="图片 15" descr="14395579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068960"/>
            <a:ext cx="936104" cy="9361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9552" y="1764105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3200" b="1" baseline="-25000" dirty="0">
                <a:latin typeface="Times New Roman" pitchFamily="18" charset="0"/>
                <a:cs typeface="Times New Roman" pitchFamily="18" charset="0"/>
              </a:rPr>
              <a:t>合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zh-CN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不共线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707904" y="1463749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6" grpId="0" animBg="1"/>
      <p:bldP spid="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42844" y="714356"/>
            <a:ext cx="8858280" cy="4430828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、下列关于物体做曲线运动的说法中，正确的是（      ）</a:t>
            </a:r>
            <a:endParaRPr lang="en-US" altLang="zh-CN" sz="3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</a:t>
            </a: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物体做曲线运动时所受合外力一定不为零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</a:t>
            </a: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物体所受合外力不为零时一定做曲线运动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</a:t>
            </a: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物体有可能在恒力作用下做曲线运动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</a:t>
            </a: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物体只可能在变力作用下做曲线运动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1355910" y="1585256"/>
            <a:ext cx="777765" cy="58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  <p:bldP spid="2356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14780" y="599484"/>
            <a:ext cx="8496000" cy="5493812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、如图所示，一个质点沿轨道</a:t>
            </a:r>
            <a:r>
              <a:rPr lang="en-US" altLang="zh-CN" sz="3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ABCD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运动，图中画出了质点在各处的速度</a:t>
            </a:r>
            <a:r>
              <a:rPr lang="en-US" altLang="zh-CN" sz="3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和质点所受合力</a:t>
            </a:r>
            <a:r>
              <a:rPr lang="en-US" altLang="zh-CN" sz="3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的方向，其中正确的是（      ）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 </a:t>
            </a:r>
            <a:r>
              <a:rPr lang="en-US" altLang="zh-CN" sz="3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位置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 </a:t>
            </a:r>
            <a:r>
              <a:rPr lang="en-US" altLang="zh-CN" sz="3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位置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 </a:t>
            </a:r>
            <a:r>
              <a:rPr lang="en-US" altLang="zh-CN" sz="3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位置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 </a:t>
            </a:r>
            <a:r>
              <a:rPr lang="en-US" altLang="zh-CN" sz="3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位置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595070"/>
            <a:ext cx="41624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79302" y="1833938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1760" y="5447440"/>
            <a:ext cx="360040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000" b="1" i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30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方向指向曲线</a:t>
            </a:r>
            <a:r>
              <a:rPr lang="zh-CN" altLang="en-US" sz="30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内侧</a:t>
            </a:r>
            <a:endParaRPr lang="zh-CN" altLang="en-US" sz="3000" dirty="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98877" y="5143808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8">
            <a:extLst>
              <a:ext uri="{FF2B5EF4-FFF2-40B4-BE49-F238E27FC236}">
                <a16:creationId xmlns:a16="http://schemas.microsoft.com/office/drawing/2014/main" id="{55A59498-07B1-4A46-B30B-87940E4FC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78413"/>
            <a:ext cx="424847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</a:t>
            </a:r>
            <a:r>
              <a:rPr lang="zh-CN" alt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、运动合成与分解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AC94B503-C394-45C2-81F5-EDAA83759B7B}"/>
              </a:ext>
            </a:extLst>
          </p:cNvPr>
          <p:cNvSpPr txBox="1"/>
          <p:nvPr/>
        </p:nvSpPr>
        <p:spPr>
          <a:xfrm>
            <a:off x="179512" y="1404065"/>
            <a:ext cx="2392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同直线：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90B68B5F-4887-4F3C-A7E0-142AFBCE0FD3}"/>
              </a:ext>
            </a:extLst>
          </p:cNvPr>
          <p:cNvGrpSpPr/>
          <p:nvPr/>
        </p:nvGrpSpPr>
        <p:grpSpPr>
          <a:xfrm>
            <a:off x="1401129" y="2190930"/>
            <a:ext cx="216000" cy="401967"/>
            <a:chOff x="1401129" y="2190930"/>
            <a:chExt cx="216000" cy="401967"/>
          </a:xfrm>
        </p:grpSpPr>
        <p:sp>
          <p:nvSpPr>
            <p:cNvPr id="15" name="笑脸 14">
              <a:extLst>
                <a:ext uri="{FF2B5EF4-FFF2-40B4-BE49-F238E27FC236}">
                  <a16:creationId xmlns:a16="http://schemas.microsoft.com/office/drawing/2014/main" id="{92271883-3371-4192-9539-487CC8757404}"/>
                </a:ext>
              </a:extLst>
            </p:cNvPr>
            <p:cNvSpPr/>
            <p:nvPr/>
          </p:nvSpPr>
          <p:spPr>
            <a:xfrm>
              <a:off x="1418249" y="2190930"/>
              <a:ext cx="180000" cy="180000"/>
            </a:xfrm>
            <a:prstGeom prst="smileyFace">
              <a:avLst/>
            </a:prstGeom>
            <a:noFill/>
            <a:ln w="28575">
              <a:solidFill>
                <a:srgbClr val="1604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63EA6F28-EB6E-4B2E-9033-DD6B72E2867A}"/>
                </a:ext>
              </a:extLst>
            </p:cNvPr>
            <p:cNvGrpSpPr/>
            <p:nvPr/>
          </p:nvGrpSpPr>
          <p:grpSpPr>
            <a:xfrm>
              <a:off x="1401129" y="2376897"/>
              <a:ext cx="216000" cy="216000"/>
              <a:chOff x="1279836" y="2234618"/>
              <a:chExt cx="276638" cy="361836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6DD82393-85DE-4B01-BACD-15AADA692B10}"/>
                  </a:ext>
                </a:extLst>
              </p:cNvPr>
              <p:cNvCxnSpPr/>
              <p:nvPr/>
            </p:nvCxnSpPr>
            <p:spPr>
              <a:xfrm flipH="1">
                <a:off x="1289169" y="2234618"/>
                <a:ext cx="107998" cy="139295"/>
              </a:xfrm>
              <a:prstGeom prst="line">
                <a:avLst/>
              </a:prstGeom>
              <a:ln w="28575">
                <a:solidFill>
                  <a:srgbClr val="160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CBB98018-EDC2-4EF8-B380-4B3AC9481A4A}"/>
                  </a:ext>
                </a:extLst>
              </p:cNvPr>
              <p:cNvCxnSpPr/>
              <p:nvPr/>
            </p:nvCxnSpPr>
            <p:spPr>
              <a:xfrm>
                <a:off x="1421096" y="2236855"/>
                <a:ext cx="131929" cy="139295"/>
              </a:xfrm>
              <a:prstGeom prst="line">
                <a:avLst/>
              </a:prstGeom>
              <a:ln w="28575">
                <a:solidFill>
                  <a:srgbClr val="160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63BC085F-911E-4599-8680-5FA638802577}"/>
                  </a:ext>
                </a:extLst>
              </p:cNvPr>
              <p:cNvCxnSpPr/>
              <p:nvPr/>
            </p:nvCxnSpPr>
            <p:spPr>
              <a:xfrm flipH="1">
                <a:off x="1279836" y="2457159"/>
                <a:ext cx="131929" cy="139295"/>
              </a:xfrm>
              <a:prstGeom prst="line">
                <a:avLst/>
              </a:prstGeom>
              <a:ln w="28575">
                <a:solidFill>
                  <a:srgbClr val="160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14BE633A-4B77-44A5-8F5E-A15719E885F2}"/>
                  </a:ext>
                </a:extLst>
              </p:cNvPr>
              <p:cNvCxnSpPr/>
              <p:nvPr/>
            </p:nvCxnSpPr>
            <p:spPr>
              <a:xfrm>
                <a:off x="1424545" y="2453989"/>
                <a:ext cx="131929" cy="139295"/>
              </a:xfrm>
              <a:prstGeom prst="line">
                <a:avLst/>
              </a:prstGeom>
              <a:ln w="28575">
                <a:solidFill>
                  <a:srgbClr val="160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15A158F9-930E-4D51-8DE5-228B1584FE86}"/>
                  </a:ext>
                </a:extLst>
              </p:cNvPr>
              <p:cNvCxnSpPr/>
              <p:nvPr/>
            </p:nvCxnSpPr>
            <p:spPr>
              <a:xfrm>
                <a:off x="1424326" y="2241187"/>
                <a:ext cx="0" cy="216000"/>
              </a:xfrm>
              <a:prstGeom prst="line">
                <a:avLst/>
              </a:prstGeom>
              <a:ln w="28575">
                <a:solidFill>
                  <a:srgbClr val="160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92">
            <a:extLst>
              <a:ext uri="{FF2B5EF4-FFF2-40B4-BE49-F238E27FC236}">
                <a16:creationId xmlns:a16="http://schemas.microsoft.com/office/drawing/2014/main" id="{0CBC1AC2-5AAB-4A90-B105-85DC780B1883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132584"/>
            <a:ext cx="8231187" cy="152400"/>
            <a:chOff x="0" y="0"/>
            <a:chExt cx="4320" cy="96"/>
          </a:xfrm>
        </p:grpSpPr>
        <p:sp>
          <p:nvSpPr>
            <p:cNvPr id="23" name="Line 93">
              <a:extLst>
                <a:ext uri="{FF2B5EF4-FFF2-40B4-BE49-F238E27FC236}">
                  <a16:creationId xmlns:a16="http://schemas.microsoft.com/office/drawing/2014/main" id="{3505D6EC-84E8-4EDB-97B1-9F6951E0E2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43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" name="Line 94">
              <a:extLst>
                <a:ext uri="{FF2B5EF4-FFF2-40B4-BE49-F238E27FC236}">
                  <a16:creationId xmlns:a16="http://schemas.microsoft.com/office/drawing/2014/main" id="{85E17DD3-90B1-4933-B6DC-68F7FF24A3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5" name="Line 95">
              <a:extLst>
                <a:ext uri="{FF2B5EF4-FFF2-40B4-BE49-F238E27FC236}">
                  <a16:creationId xmlns:a16="http://schemas.microsoft.com/office/drawing/2014/main" id="{347F1675-9826-497D-84FC-00D1A1BD6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6" name="Line 96">
              <a:extLst>
                <a:ext uri="{FF2B5EF4-FFF2-40B4-BE49-F238E27FC236}">
                  <a16:creationId xmlns:a16="http://schemas.microsoft.com/office/drawing/2014/main" id="{7C95879F-5BE8-480C-ABCD-A309135108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7" name="Line 97">
              <a:extLst>
                <a:ext uri="{FF2B5EF4-FFF2-40B4-BE49-F238E27FC236}">
                  <a16:creationId xmlns:a16="http://schemas.microsoft.com/office/drawing/2014/main" id="{B7DE77E1-C2E3-4D6C-A058-517F92BC9D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8" name="Line 98">
              <a:extLst>
                <a:ext uri="{FF2B5EF4-FFF2-40B4-BE49-F238E27FC236}">
                  <a16:creationId xmlns:a16="http://schemas.microsoft.com/office/drawing/2014/main" id="{611D3FFC-F711-4B35-8BB0-FE046EF14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9" name="Line 99">
              <a:extLst>
                <a:ext uri="{FF2B5EF4-FFF2-40B4-BE49-F238E27FC236}">
                  <a16:creationId xmlns:a16="http://schemas.microsoft.com/office/drawing/2014/main" id="{961C092C-5F8B-4380-B22D-37D01D414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0" name="Line 100">
              <a:extLst>
                <a:ext uri="{FF2B5EF4-FFF2-40B4-BE49-F238E27FC236}">
                  <a16:creationId xmlns:a16="http://schemas.microsoft.com/office/drawing/2014/main" id="{C63BA323-A40F-46F1-AE64-F95C07FE9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1" name="Line 101">
              <a:extLst>
                <a:ext uri="{FF2B5EF4-FFF2-40B4-BE49-F238E27FC236}">
                  <a16:creationId xmlns:a16="http://schemas.microsoft.com/office/drawing/2014/main" id="{DF08BFCF-71FD-49F1-9B24-9B7934AC2C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2" name="Line 102">
              <a:extLst>
                <a:ext uri="{FF2B5EF4-FFF2-40B4-BE49-F238E27FC236}">
                  <a16:creationId xmlns:a16="http://schemas.microsoft.com/office/drawing/2014/main" id="{61F3839C-59ED-44AF-A08D-35843A82B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3" name="Line 103">
              <a:extLst>
                <a:ext uri="{FF2B5EF4-FFF2-40B4-BE49-F238E27FC236}">
                  <a16:creationId xmlns:a16="http://schemas.microsoft.com/office/drawing/2014/main" id="{C1534E25-8EF0-4D5D-8F74-A6444AE9F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4" name="Line 104">
              <a:extLst>
                <a:ext uri="{FF2B5EF4-FFF2-40B4-BE49-F238E27FC236}">
                  <a16:creationId xmlns:a16="http://schemas.microsoft.com/office/drawing/2014/main" id="{4520CC1C-E4A6-4713-9401-E8E836184B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5" name="Line 105">
              <a:extLst>
                <a:ext uri="{FF2B5EF4-FFF2-40B4-BE49-F238E27FC236}">
                  <a16:creationId xmlns:a16="http://schemas.microsoft.com/office/drawing/2014/main" id="{C50465FF-5EAE-4A80-AA3F-00B0558F2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6" name="Line 106">
              <a:extLst>
                <a:ext uri="{FF2B5EF4-FFF2-40B4-BE49-F238E27FC236}">
                  <a16:creationId xmlns:a16="http://schemas.microsoft.com/office/drawing/2014/main" id="{F816BBEB-B620-4F83-979A-BC8309B0D8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7" name="Line 107">
              <a:extLst>
                <a:ext uri="{FF2B5EF4-FFF2-40B4-BE49-F238E27FC236}">
                  <a16:creationId xmlns:a16="http://schemas.microsoft.com/office/drawing/2014/main" id="{65609080-EBEF-442B-B988-67A45896BA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8" name="Line 108">
              <a:extLst>
                <a:ext uri="{FF2B5EF4-FFF2-40B4-BE49-F238E27FC236}">
                  <a16:creationId xmlns:a16="http://schemas.microsoft.com/office/drawing/2014/main" id="{CC2D8488-E612-42AE-85C5-C970A3B09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9" name="Line 109">
              <a:extLst>
                <a:ext uri="{FF2B5EF4-FFF2-40B4-BE49-F238E27FC236}">
                  <a16:creationId xmlns:a16="http://schemas.microsoft.com/office/drawing/2014/main" id="{182C10C0-2141-421E-8D10-2EE7C2AC0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0" name="Line 110">
              <a:extLst>
                <a:ext uri="{FF2B5EF4-FFF2-40B4-BE49-F238E27FC236}">
                  <a16:creationId xmlns:a16="http://schemas.microsoft.com/office/drawing/2014/main" id="{79031C98-CE87-49C4-8A91-F7A12FAC0E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1" name="Line 111">
              <a:extLst>
                <a:ext uri="{FF2B5EF4-FFF2-40B4-BE49-F238E27FC236}">
                  <a16:creationId xmlns:a16="http://schemas.microsoft.com/office/drawing/2014/main" id="{61ADF67F-15D7-4331-AF70-4F00D56A08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2" name="Line 112">
              <a:extLst>
                <a:ext uri="{FF2B5EF4-FFF2-40B4-BE49-F238E27FC236}">
                  <a16:creationId xmlns:a16="http://schemas.microsoft.com/office/drawing/2014/main" id="{B3E5211D-1E30-427C-A51A-F309EDDCA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3" name="Line 113">
              <a:extLst>
                <a:ext uri="{FF2B5EF4-FFF2-40B4-BE49-F238E27FC236}">
                  <a16:creationId xmlns:a16="http://schemas.microsoft.com/office/drawing/2014/main" id="{E424FAAD-A99F-4B35-9AB5-DC173877AC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4" name="Line 114">
              <a:extLst>
                <a:ext uri="{FF2B5EF4-FFF2-40B4-BE49-F238E27FC236}">
                  <a16:creationId xmlns:a16="http://schemas.microsoft.com/office/drawing/2014/main" id="{B66DCC45-11D9-4A52-8FA7-3D1C6E6033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5" name="Line 115">
              <a:extLst>
                <a:ext uri="{FF2B5EF4-FFF2-40B4-BE49-F238E27FC236}">
                  <a16:creationId xmlns:a16="http://schemas.microsoft.com/office/drawing/2014/main" id="{6EA09ED1-6F52-49E4-8065-DCEA4985DE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6" name="Line 116">
              <a:extLst>
                <a:ext uri="{FF2B5EF4-FFF2-40B4-BE49-F238E27FC236}">
                  <a16:creationId xmlns:a16="http://schemas.microsoft.com/office/drawing/2014/main" id="{E8D7BD46-8A1F-4704-A5FB-A6B78AC76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7" name="Line 117">
              <a:extLst>
                <a:ext uri="{FF2B5EF4-FFF2-40B4-BE49-F238E27FC236}">
                  <a16:creationId xmlns:a16="http://schemas.microsoft.com/office/drawing/2014/main" id="{4DEF40BD-66A0-4FC8-9367-7EF3491C23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8" name="Line 118">
              <a:extLst>
                <a:ext uri="{FF2B5EF4-FFF2-40B4-BE49-F238E27FC236}">
                  <a16:creationId xmlns:a16="http://schemas.microsoft.com/office/drawing/2014/main" id="{0BC83603-2ACF-4FA7-9A4B-E0C6953395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9" name="Line 119">
              <a:extLst>
                <a:ext uri="{FF2B5EF4-FFF2-40B4-BE49-F238E27FC236}">
                  <a16:creationId xmlns:a16="http://schemas.microsoft.com/office/drawing/2014/main" id="{8BBDD9F0-8EBA-4C4A-AA6B-FD1E732F6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0" name="Line 120">
              <a:extLst>
                <a:ext uri="{FF2B5EF4-FFF2-40B4-BE49-F238E27FC236}">
                  <a16:creationId xmlns:a16="http://schemas.microsoft.com/office/drawing/2014/main" id="{EC0DED33-97B4-4942-8EC3-3DECAF8CFF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1" name="Line 121">
              <a:extLst>
                <a:ext uri="{FF2B5EF4-FFF2-40B4-BE49-F238E27FC236}">
                  <a16:creationId xmlns:a16="http://schemas.microsoft.com/office/drawing/2014/main" id="{261003DF-6E8E-4F0A-82C7-0619516A97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2" name="Line 122">
              <a:extLst>
                <a:ext uri="{FF2B5EF4-FFF2-40B4-BE49-F238E27FC236}">
                  <a16:creationId xmlns:a16="http://schemas.microsoft.com/office/drawing/2014/main" id="{8BDF5451-6B01-40D3-BEE9-014FF62564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3" name="Line 123">
              <a:extLst>
                <a:ext uri="{FF2B5EF4-FFF2-40B4-BE49-F238E27FC236}">
                  <a16:creationId xmlns:a16="http://schemas.microsoft.com/office/drawing/2014/main" id="{02C819BB-6FC3-434E-ADE2-61E23E4087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8" name="Group 128">
            <a:extLst>
              <a:ext uri="{FF2B5EF4-FFF2-40B4-BE49-F238E27FC236}">
                <a16:creationId xmlns:a16="http://schemas.microsoft.com/office/drawing/2014/main" id="{E5D08AFA-81C0-41B7-8F62-B041B5D4696E}"/>
              </a:ext>
            </a:extLst>
          </p:cNvPr>
          <p:cNvGrpSpPr>
            <a:grpSpLocks/>
          </p:cNvGrpSpPr>
          <p:nvPr/>
        </p:nvGrpSpPr>
        <p:grpSpPr bwMode="auto">
          <a:xfrm>
            <a:off x="1192981" y="2602359"/>
            <a:ext cx="2874963" cy="522288"/>
            <a:chOff x="0" y="0"/>
            <a:chExt cx="11164" cy="2404"/>
          </a:xfrm>
        </p:grpSpPr>
        <p:sp>
          <p:nvSpPr>
            <p:cNvPr id="59" name="AutoShape 129">
              <a:extLst>
                <a:ext uri="{FF2B5EF4-FFF2-40B4-BE49-F238E27FC236}">
                  <a16:creationId xmlns:a16="http://schemas.microsoft.com/office/drawing/2014/main" id="{521990D4-9FCF-4BB2-943F-98E0C9D11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884"/>
              <a:ext cx="1552" cy="15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9 w 21600"/>
                <a:gd name="T25" fmla="*/ 3167 h 21600"/>
                <a:gd name="T26" fmla="*/ 18441 w 21600"/>
                <a:gd name="T27" fmla="*/ 1843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0" name="AutoShape 130">
              <a:extLst>
                <a:ext uri="{FF2B5EF4-FFF2-40B4-BE49-F238E27FC236}">
                  <a16:creationId xmlns:a16="http://schemas.microsoft.com/office/drawing/2014/main" id="{26C04AAB-7E3C-4EBF-801F-1EA053E4F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1" y="873"/>
              <a:ext cx="1552" cy="15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9 w 21600"/>
                <a:gd name="T25" fmla="*/ 3167 h 21600"/>
                <a:gd name="T26" fmla="*/ 18441 w 21600"/>
                <a:gd name="T27" fmla="*/ 1843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" name="Rectangle 131">
              <a:extLst>
                <a:ext uri="{FF2B5EF4-FFF2-40B4-BE49-F238E27FC236}">
                  <a16:creationId xmlns:a16="http://schemas.microsoft.com/office/drawing/2014/main" id="{38D630C6-58FA-4D69-B499-C27CEA68A9F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0" y="0"/>
              <a:ext cx="11164" cy="862"/>
            </a:xfrm>
            <a:prstGeom prst="rect">
              <a:avLst/>
            </a:prstGeom>
            <a:solidFill>
              <a:srgbClr val="FFFF00"/>
            </a:solidFill>
            <a:ln w="9525" cmpd="sng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63" name="Group 134">
            <a:extLst>
              <a:ext uri="{FF2B5EF4-FFF2-40B4-BE49-F238E27FC236}">
                <a16:creationId xmlns:a16="http://schemas.microsoft.com/office/drawing/2014/main" id="{1C48EAE9-7937-4043-BCD0-D8C370719AAA}"/>
              </a:ext>
            </a:extLst>
          </p:cNvPr>
          <p:cNvGrpSpPr>
            <a:grpSpLocks/>
          </p:cNvGrpSpPr>
          <p:nvPr/>
        </p:nvGrpSpPr>
        <p:grpSpPr bwMode="auto">
          <a:xfrm>
            <a:off x="1776557" y="2046226"/>
            <a:ext cx="1173166" cy="523875"/>
            <a:chOff x="63" y="203"/>
            <a:chExt cx="739" cy="330"/>
          </a:xfrm>
        </p:grpSpPr>
        <p:sp>
          <p:nvSpPr>
            <p:cNvPr id="64" name="Line 135">
              <a:extLst>
                <a:ext uri="{FF2B5EF4-FFF2-40B4-BE49-F238E27FC236}">
                  <a16:creationId xmlns:a16="http://schemas.microsoft.com/office/drawing/2014/main" id="{3C714136-F8D1-4DBC-A3F5-DDC5C283B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" y="420"/>
              <a:ext cx="363" cy="0"/>
            </a:xfrm>
            <a:prstGeom prst="line">
              <a:avLst/>
            </a:prstGeom>
            <a:noFill/>
            <a:ln w="19050">
              <a:solidFill>
                <a:srgbClr val="160498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5" name="Text Box 136">
              <a:extLst>
                <a:ext uri="{FF2B5EF4-FFF2-40B4-BE49-F238E27FC236}">
                  <a16:creationId xmlns:a16="http://schemas.microsoft.com/office/drawing/2014/main" id="{D00C1644-F657-44E6-8FCC-F9310ADDE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" y="203"/>
              <a:ext cx="35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 i="1" dirty="0">
                  <a:solidFill>
                    <a:srgbClr val="160498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  <a:r>
                <a:rPr lang="en-US" altLang="zh-CN" sz="2800" i="1" baseline="-25000" dirty="0">
                  <a:solidFill>
                    <a:srgbClr val="160498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pc</a:t>
              </a:r>
              <a:endParaRPr lang="zh-CN" altLang="en-US" sz="2800" i="1" baseline="-25000" dirty="0">
                <a:solidFill>
                  <a:srgbClr val="160498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66" name="Group 137">
            <a:extLst>
              <a:ext uri="{FF2B5EF4-FFF2-40B4-BE49-F238E27FC236}">
                <a16:creationId xmlns:a16="http://schemas.microsoft.com/office/drawing/2014/main" id="{249D4A2D-A221-4A86-B9EF-6CB8A9633073}"/>
              </a:ext>
            </a:extLst>
          </p:cNvPr>
          <p:cNvGrpSpPr>
            <a:grpSpLocks/>
          </p:cNvGrpSpPr>
          <p:nvPr/>
        </p:nvGrpSpPr>
        <p:grpSpPr bwMode="auto">
          <a:xfrm>
            <a:off x="4126618" y="2356863"/>
            <a:ext cx="973455" cy="523875"/>
            <a:chOff x="0" y="126"/>
            <a:chExt cx="438" cy="330"/>
          </a:xfrm>
        </p:grpSpPr>
        <p:sp>
          <p:nvSpPr>
            <p:cNvPr id="67" name="Line 138">
              <a:extLst>
                <a:ext uri="{FF2B5EF4-FFF2-40B4-BE49-F238E27FC236}">
                  <a16:creationId xmlns:a16="http://schemas.microsoft.com/office/drawing/2014/main" id="{42708BEB-375E-4637-B2B6-F10ED4B85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8"/>
              <a:ext cx="211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8" name="Text Box 139">
              <a:extLst>
                <a:ext uri="{FF2B5EF4-FFF2-40B4-BE49-F238E27FC236}">
                  <a16:creationId xmlns:a16="http://schemas.microsoft.com/office/drawing/2014/main" id="{7FF3888D-52F0-4606-9AF6-2EE642DC3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" y="126"/>
              <a:ext cx="23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 i="1" dirty="0">
                  <a:solidFill>
                    <a:srgbClr val="FF66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  <a:r>
                <a:rPr lang="en-US" altLang="zh-CN" sz="2800" i="1" baseline="-25000" dirty="0" err="1">
                  <a:solidFill>
                    <a:srgbClr val="FF66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cf</a:t>
              </a:r>
              <a:endParaRPr lang="zh-CN" altLang="en-US" sz="1400" i="1" baseline="-25000" dirty="0">
                <a:solidFill>
                  <a:srgbClr val="FF66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75" name="TextBox 17">
            <a:extLst>
              <a:ext uri="{FF2B5EF4-FFF2-40B4-BE49-F238E27FC236}">
                <a16:creationId xmlns:a16="http://schemas.microsoft.com/office/drawing/2014/main" id="{D1127722-D809-477D-9289-3BB388B77520}"/>
              </a:ext>
            </a:extLst>
          </p:cNvPr>
          <p:cNvSpPr txBox="1"/>
          <p:nvPr/>
        </p:nvSpPr>
        <p:spPr>
          <a:xfrm>
            <a:off x="179512" y="3852337"/>
            <a:ext cx="2392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同平面：</a:t>
            </a: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6387FF3C-5BBF-4269-8F4A-4E07B7C8FB9A}"/>
              </a:ext>
            </a:extLst>
          </p:cNvPr>
          <p:cNvGrpSpPr/>
          <p:nvPr/>
        </p:nvGrpSpPr>
        <p:grpSpPr>
          <a:xfrm>
            <a:off x="5681398" y="2219265"/>
            <a:ext cx="2133978" cy="551705"/>
            <a:chOff x="5681398" y="2219265"/>
            <a:chExt cx="2133978" cy="551705"/>
          </a:xfrm>
        </p:grpSpPr>
        <p:sp>
          <p:nvSpPr>
            <p:cNvPr id="74" name="Text Box 136">
              <a:extLst>
                <a:ext uri="{FF2B5EF4-FFF2-40B4-BE49-F238E27FC236}">
                  <a16:creationId xmlns:a16="http://schemas.microsoft.com/office/drawing/2014/main" id="{1C990239-BAC7-4A28-9BAC-A7F634D7D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1398" y="2219265"/>
              <a:ext cx="213397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  <a:r>
                <a:rPr lang="en-US" altLang="zh-CN" sz="2800" i="1" baseline="-250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pf </a:t>
              </a:r>
              <a:r>
                <a:rPr lang="en-US" altLang="zh-CN" sz="2800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= </a:t>
              </a:r>
              <a:r>
                <a:rPr lang="zh-CN" altLang="en-US" sz="2800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  <a:r>
                <a:rPr lang="en-US" altLang="zh-CN" sz="2800" i="1" baseline="-250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pc </a:t>
              </a:r>
              <a:r>
                <a:rPr lang="en-US" altLang="zh-CN" sz="2800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+ </a:t>
              </a:r>
              <a:r>
                <a:rPr lang="zh-CN" altLang="en-US" sz="2800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  <a:r>
                <a:rPr lang="en-US" altLang="zh-CN" sz="2800" i="1" baseline="-25000" dirty="0" err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cf</a:t>
              </a:r>
              <a:endParaRPr lang="zh-CN" altLang="en-US" sz="2800" i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8AF3AEE4-AFCB-44A8-94F0-300A11A5C3A8}"/>
                </a:ext>
              </a:extLst>
            </p:cNvPr>
            <p:cNvSpPr/>
            <p:nvPr/>
          </p:nvSpPr>
          <p:spPr>
            <a:xfrm>
              <a:off x="5696135" y="2338201"/>
              <a:ext cx="2001623" cy="4327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5" name="图片 84">
            <a:extLst>
              <a:ext uri="{FF2B5EF4-FFF2-40B4-BE49-F238E27FC236}">
                <a16:creationId xmlns:a16="http://schemas.microsoft.com/office/drawing/2014/main" id="{FBE4FE1F-21AF-4C68-8C53-613A28C4F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41" y="4235098"/>
            <a:ext cx="3294001" cy="21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31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203968"/>
              </p:ext>
            </p:extLst>
          </p:nvPr>
        </p:nvGraphicFramePr>
        <p:xfrm>
          <a:off x="683568" y="1202184"/>
          <a:ext cx="7798072" cy="4361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4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4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47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520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0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0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0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20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20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20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20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23820" y="1196752"/>
            <a:ext cx="9108000" cy="0"/>
          </a:xfrm>
          <a:prstGeom prst="line">
            <a:avLst/>
          </a:prstGeom>
          <a:ln w="317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5496" y="5563840"/>
            <a:ext cx="9108000" cy="0"/>
          </a:xfrm>
          <a:prstGeom prst="line">
            <a:avLst/>
          </a:prstGeom>
          <a:ln w="317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539552" y="5263108"/>
            <a:ext cx="245697" cy="360040"/>
            <a:chOff x="6774575" y="548680"/>
            <a:chExt cx="245685" cy="444775"/>
          </a:xfrm>
        </p:grpSpPr>
        <p:sp>
          <p:nvSpPr>
            <p:cNvPr id="12" name="弦形 11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直角三角形 14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522183" y="4725144"/>
            <a:ext cx="245697" cy="360040"/>
            <a:chOff x="6774575" y="548680"/>
            <a:chExt cx="245685" cy="444775"/>
          </a:xfrm>
        </p:grpSpPr>
        <p:sp>
          <p:nvSpPr>
            <p:cNvPr id="18" name="弦形 17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直角三角形 19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500703" y="4182988"/>
            <a:ext cx="245697" cy="360040"/>
            <a:chOff x="6774575" y="548680"/>
            <a:chExt cx="245685" cy="444775"/>
          </a:xfrm>
        </p:grpSpPr>
        <p:sp>
          <p:nvSpPr>
            <p:cNvPr id="22" name="弦形 21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直角三角形 23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474907" y="3632324"/>
            <a:ext cx="245697" cy="360040"/>
            <a:chOff x="6774575" y="548680"/>
            <a:chExt cx="245685" cy="444775"/>
          </a:xfrm>
        </p:grpSpPr>
        <p:sp>
          <p:nvSpPr>
            <p:cNvPr id="26" name="弦形 25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59632" y="5579948"/>
            <a:ext cx="804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4×1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843760"/>
            <a:ext cx="75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3×1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9752" y="5579948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4×2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308640"/>
            <a:ext cx="75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3×2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5856" y="5557956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4×3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44930" y="5566464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4×4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31834" y="5570656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4×5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0884" y="5569872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4×6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63350" y="5579948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4×7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72400" y="5579164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4×8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3754348"/>
            <a:ext cx="760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3×3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219228"/>
            <a:ext cx="760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3×4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2666104"/>
            <a:ext cx="75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3×5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117336"/>
            <a:ext cx="75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3×6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1572336"/>
            <a:ext cx="75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3×7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1023568"/>
            <a:ext cx="75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3×8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449192" y="3090168"/>
            <a:ext cx="245697" cy="360040"/>
            <a:chOff x="6774575" y="548680"/>
            <a:chExt cx="245685" cy="444775"/>
          </a:xfrm>
        </p:grpSpPr>
        <p:sp>
          <p:nvSpPr>
            <p:cNvPr id="46" name="弦形 45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直角三角形 47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431823" y="2552204"/>
            <a:ext cx="245697" cy="360040"/>
            <a:chOff x="6774575" y="548680"/>
            <a:chExt cx="245685" cy="444775"/>
          </a:xfrm>
        </p:grpSpPr>
        <p:sp>
          <p:nvSpPr>
            <p:cNvPr id="50" name="弦形 49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直角三角形 51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410343" y="2010048"/>
            <a:ext cx="245697" cy="360040"/>
            <a:chOff x="6774575" y="548680"/>
            <a:chExt cx="245685" cy="444775"/>
          </a:xfrm>
        </p:grpSpPr>
        <p:sp>
          <p:nvSpPr>
            <p:cNvPr id="54" name="弦形 53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直角三角形 55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371847" y="1459384"/>
            <a:ext cx="245697" cy="360040"/>
            <a:chOff x="6774575" y="548680"/>
            <a:chExt cx="245685" cy="444775"/>
          </a:xfrm>
        </p:grpSpPr>
        <p:sp>
          <p:nvSpPr>
            <p:cNvPr id="58" name="弦形 57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直角三角形 59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337624" y="908720"/>
            <a:ext cx="245697" cy="360040"/>
            <a:chOff x="6774575" y="548680"/>
            <a:chExt cx="245685" cy="444775"/>
          </a:xfrm>
        </p:grpSpPr>
        <p:sp>
          <p:nvSpPr>
            <p:cNvPr id="62" name="弦形 61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直角三角形 63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5" name="直接连接符 64"/>
          <p:cNvCxnSpPr/>
          <p:nvPr/>
        </p:nvCxnSpPr>
        <p:spPr>
          <a:xfrm flipV="1">
            <a:off x="670868" y="1196752"/>
            <a:ext cx="7789564" cy="434588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1619672" y="5057888"/>
            <a:ext cx="1224136" cy="338554"/>
            <a:chOff x="1619672" y="5345920"/>
            <a:chExt cx="1224136" cy="338554"/>
          </a:xfrm>
        </p:grpSpPr>
        <p:cxnSp>
          <p:nvCxnSpPr>
            <p:cNvPr id="67" name="直接箭头连接符 66"/>
            <p:cNvCxnSpPr/>
            <p:nvPr/>
          </p:nvCxnSpPr>
          <p:spPr>
            <a:xfrm>
              <a:off x="1794752" y="5661248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619672" y="5345920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zh-CN" altLang="en-US" sz="1600" b="1" baseline="-25000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水</a:t>
              </a:r>
              <a:r>
                <a:rPr lang="zh-CN" altLang="en-US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1600" b="1" dirty="0">
                  <a:latin typeface="Times New Roman" pitchFamily="18" charset="0"/>
                  <a:cs typeface="Times New Roman" pitchFamily="18" charset="0"/>
                </a:rPr>
                <a:t>= 4 m/s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68528" y="4149080"/>
            <a:ext cx="1224136" cy="540000"/>
            <a:chOff x="868528" y="4437112"/>
            <a:chExt cx="1224136" cy="540000"/>
          </a:xfrm>
        </p:grpSpPr>
        <p:cxnSp>
          <p:nvCxnSpPr>
            <p:cNvPr id="69" name="直接箭头连接符 68"/>
            <p:cNvCxnSpPr/>
            <p:nvPr/>
          </p:nvCxnSpPr>
          <p:spPr>
            <a:xfrm rot="-5400000">
              <a:off x="629592" y="4707112"/>
              <a:ext cx="540000" cy="0"/>
            </a:xfrm>
            <a:prstGeom prst="straightConnector1">
              <a:avLst/>
            </a:prstGeom>
            <a:ln w="19050">
              <a:solidFill>
                <a:srgbClr val="16049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868528" y="4509120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>
                  <a:solidFill>
                    <a:srgbClr val="160498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zh-CN" altLang="en-US" sz="1600" b="1" baseline="-25000" dirty="0" smtClean="0">
                  <a:solidFill>
                    <a:srgbClr val="160498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船</a:t>
              </a:r>
              <a:r>
                <a:rPr lang="zh-CN" altLang="en-US" sz="1600" b="1" i="1" dirty="0" smtClean="0">
                  <a:solidFill>
                    <a:srgbClr val="16049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1600" b="1" dirty="0">
                  <a:solidFill>
                    <a:srgbClr val="160498"/>
                  </a:solidFill>
                  <a:latin typeface="Times New Roman" pitchFamily="18" charset="0"/>
                  <a:cs typeface="Times New Roman" pitchFamily="18" charset="0"/>
                </a:rPr>
                <a:t>= 3 m/s</a:t>
              </a:r>
              <a:endParaRPr lang="zh-CN" altLang="en-US" sz="1600" b="1" i="1" dirty="0">
                <a:solidFill>
                  <a:srgbClr val="16049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65047" y="598578"/>
            <a:ext cx="1319346" cy="432769"/>
            <a:chOff x="3451095" y="483325"/>
            <a:chExt cx="1319346" cy="432769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8AF3AEE4-AFCB-44A8-94F0-300A11A5C3A8}"/>
                </a:ext>
              </a:extLst>
            </p:cNvPr>
            <p:cNvSpPr/>
            <p:nvPr/>
          </p:nvSpPr>
          <p:spPr>
            <a:xfrm>
              <a:off x="3451095" y="483325"/>
              <a:ext cx="1319346" cy="4327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75" name="对象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9346503"/>
                </p:ext>
              </p:extLst>
            </p:nvPr>
          </p:nvGraphicFramePr>
          <p:xfrm>
            <a:off x="3515020" y="504144"/>
            <a:ext cx="1212385" cy="3991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711000" imgH="241200" progId="Equation.DSMT4">
                    <p:embed/>
                  </p:oleObj>
                </mc:Choice>
                <mc:Fallback>
                  <p:oleObj name="Equation" r:id="rId4" imgW="711000" imgH="241200" progId="Equation.DSMT4">
                    <p:embed/>
                    <p:pic>
                      <p:nvPicPr>
                        <p:cNvPr id="60" name="对象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020" y="504144"/>
                          <a:ext cx="1212385" cy="39912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1911</TotalTime>
  <Words>481</Words>
  <Application>Microsoft Office PowerPoint</Application>
  <PresentationFormat>全屏显示(4:3)</PresentationFormat>
  <Paragraphs>120</Paragraphs>
  <Slides>13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黑体</vt:lpstr>
      <vt:lpstr>华文新魏</vt:lpstr>
      <vt:lpstr>楷体</vt:lpstr>
      <vt:lpstr>宋体</vt:lpstr>
      <vt:lpstr>Arial</vt:lpstr>
      <vt:lpstr>Calibri</vt:lpstr>
      <vt:lpstr>Times New Roman</vt:lpstr>
      <vt:lpstr>Wingdings</vt:lpstr>
      <vt:lpstr>Office 主题</vt:lpstr>
      <vt:lpstr>MathType 6.0 Equation</vt:lpstr>
      <vt:lpstr>§5 曲线运动 (Curvilinear Motion)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Yes or No</vt:lpstr>
      <vt:lpstr>PowerPoint 演示文稿</vt:lpstr>
      <vt:lpstr>PowerPoint 演示文稿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第五章  曲线运动</dc:title>
  <dc:creator>ADMINIBM</dc:creator>
  <cp:lastModifiedBy>admin</cp:lastModifiedBy>
  <cp:revision>111</cp:revision>
  <dcterms:created xsi:type="dcterms:W3CDTF">2013-12-22T07:16:15Z</dcterms:created>
  <dcterms:modified xsi:type="dcterms:W3CDTF">2019-02-24T03:07:18Z</dcterms:modified>
</cp:coreProperties>
</file>