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325" r:id="rId3"/>
    <p:sldId id="328" r:id="rId4"/>
    <p:sldId id="326" r:id="rId5"/>
    <p:sldId id="314" r:id="rId6"/>
    <p:sldId id="327" r:id="rId7"/>
    <p:sldId id="288" r:id="rId8"/>
    <p:sldId id="315" r:id="rId9"/>
    <p:sldId id="309" r:id="rId10"/>
    <p:sldId id="319" r:id="rId11"/>
    <p:sldId id="310" r:id="rId12"/>
    <p:sldId id="296" r:id="rId13"/>
    <p:sldId id="323" r:id="rId14"/>
    <p:sldId id="329" r:id="rId15"/>
    <p:sldId id="307" r:id="rId16"/>
    <p:sldId id="32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FF00"/>
    <a:srgbClr val="390EF0"/>
    <a:srgbClr val="9900FF"/>
    <a:srgbClr val="414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25" autoAdjust="0"/>
  </p:normalViewPr>
  <p:slideViewPr>
    <p:cSldViewPr>
      <p:cViewPr varScale="1">
        <p:scale>
          <a:sx n="62" d="100"/>
          <a:sy n="62" d="100"/>
        </p:scale>
        <p:origin x="20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58.wmf"/><Relationship Id="rId3" Type="http://schemas.openxmlformats.org/officeDocument/2006/relationships/image" Target="../media/image27.wmf"/><Relationship Id="rId7" Type="http://schemas.openxmlformats.org/officeDocument/2006/relationships/image" Target="../media/image32.wmf"/><Relationship Id="rId12" Type="http://schemas.openxmlformats.org/officeDocument/2006/relationships/image" Target="../media/image57.wmf"/><Relationship Id="rId2" Type="http://schemas.openxmlformats.org/officeDocument/2006/relationships/image" Target="../media/image26.wmf"/><Relationship Id="rId1" Type="http://schemas.openxmlformats.org/officeDocument/2006/relationships/image" Target="../media/image52.wmf"/><Relationship Id="rId6" Type="http://schemas.openxmlformats.org/officeDocument/2006/relationships/image" Target="../media/image55.wmf"/><Relationship Id="rId11" Type="http://schemas.openxmlformats.org/officeDocument/2006/relationships/image" Target="../media/image36.wmf"/><Relationship Id="rId5" Type="http://schemas.openxmlformats.org/officeDocument/2006/relationships/image" Target="../media/image54.wmf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image" Target="../media/image34.wmf"/><Relationship Id="rId1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672D-3C08-4A87-B11E-F2B3608DE061}" type="datetimeFigureOut">
              <a:rPr lang="zh-CN" altLang="en-US" smtClean="0"/>
              <a:pPr/>
              <a:t>2019/3/30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DC15-342A-46CF-8316-9D34BC3A3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3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618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89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5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83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40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64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872E95-8AE7-4606-8FF7-119EF9A79CF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649E-FB69-46AC-94F4-2825E88BE932}" type="datetimeFigureOut">
              <a:rPr lang="zh-CN" altLang="en-US" smtClean="0"/>
              <a:pPr/>
              <a:t>2019/3/30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51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0.wmf"/><Relationship Id="rId5" Type="http://schemas.openxmlformats.org/officeDocument/2006/relationships/image" Target="../media/image48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" Type="http://schemas.openxmlformats.org/officeDocument/2006/relationships/oleObject" Target="../embeddings/oleObject31.bin"/><Relationship Id="rId21" Type="http://schemas.openxmlformats.org/officeDocument/2006/relationships/image" Target="../media/image34.w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4.wmf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5.bin"/><Relationship Id="rId24" Type="http://schemas.openxmlformats.org/officeDocument/2006/relationships/oleObject" Target="../embeddings/oleObject41.bin"/><Relationship Id="rId32" Type="http://schemas.openxmlformats.org/officeDocument/2006/relationships/image" Target="../media/image61.png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60.png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43.bin"/><Relationship Id="rId10" Type="http://schemas.openxmlformats.org/officeDocument/2006/relationships/image" Target="../media/image53.wmf"/><Relationship Id="rId19" Type="http://schemas.openxmlformats.org/officeDocument/2006/relationships/image" Target="../media/image33.wmf"/><Relationship Id="rId31" Type="http://schemas.openxmlformats.org/officeDocument/2006/relationships/image" Target="../media/image59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5.wmf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hyperlink" Target="../../../tanliyanzheng.swf" TargetMode="External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g"/><Relationship Id="rId12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7.wmf"/><Relationship Id="rId4" Type="http://schemas.openxmlformats.org/officeDocument/2006/relationships/hyperlink" Target="../../../tanliyanzheng.swf" TargetMode="Externa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ss3.baidu.com/-fo3dSag_xI4khGko9WTAnF6hhy/zhidao/pic/item/cf1b9d16fdfaaf51cd08e42d8e5494eef11f7abc.jpg"/>
          <p:cNvPicPr>
            <a:picLocks noChangeAspect="1" noChangeArrowheads="1"/>
          </p:cNvPicPr>
          <p:nvPr/>
        </p:nvPicPr>
        <p:blipFill>
          <a:blip r:embed="rId2" cstate="print"/>
          <a:srcRect r="17949"/>
          <a:stretch>
            <a:fillRect/>
          </a:stretch>
        </p:blipFill>
        <p:spPr bwMode="auto">
          <a:xfrm>
            <a:off x="0" y="-107205"/>
            <a:ext cx="9144000" cy="6965205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2476" y="3786190"/>
            <a:ext cx="8352928" cy="99898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§6   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万有引力与航天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4306" y="5429264"/>
            <a:ext cx="8350250" cy="771568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4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6.3</a:t>
            </a:r>
            <a:r>
              <a:rPr lang="zh-CN" altLang="en-US" sz="4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万有引力定律之应用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三颗同步卫星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42910" y="500042"/>
            <a:ext cx="7824000" cy="58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9144032" cy="6858000"/>
            <a:chOff x="1042707" y="945085"/>
            <a:chExt cx="7058585" cy="4967830"/>
          </a:xfrm>
        </p:grpSpPr>
        <p:pic>
          <p:nvPicPr>
            <p:cNvPr id="13" name="图片 12" descr="图片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707" y="945085"/>
              <a:ext cx="7058585" cy="496783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858016" y="5214950"/>
              <a:ext cx="1071570" cy="64294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10262" y="2814634"/>
            <a:ext cx="704548" cy="1143008"/>
            <a:chOff x="3510262" y="2814634"/>
            <a:chExt cx="704548" cy="1143008"/>
          </a:xfrm>
        </p:grpSpPr>
        <p:cxnSp>
          <p:nvCxnSpPr>
            <p:cNvPr id="17" name="直接箭头连接符 16"/>
            <p:cNvCxnSpPr/>
            <p:nvPr/>
          </p:nvCxnSpPr>
          <p:spPr>
            <a:xfrm>
              <a:off x="3929058" y="3357562"/>
              <a:ext cx="285752" cy="214314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510262" y="2814634"/>
              <a:ext cx="461665" cy="114300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92D050"/>
                  </a:solidFill>
                  <a:latin typeface="楷体" pitchFamily="49" charset="-122"/>
                  <a:ea typeface="楷体" pitchFamily="49" charset="-122"/>
                </a:rPr>
                <a:t>停泊轨道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71934" y="4786322"/>
            <a:ext cx="1214446" cy="655084"/>
            <a:chOff x="4071934" y="4786322"/>
            <a:chExt cx="1214446" cy="655084"/>
          </a:xfrm>
        </p:grpSpPr>
        <p:cxnSp>
          <p:nvCxnSpPr>
            <p:cNvPr id="20" name="直接箭头连接符 19"/>
            <p:cNvCxnSpPr/>
            <p:nvPr/>
          </p:nvCxnSpPr>
          <p:spPr>
            <a:xfrm rot="16200000" flipV="1">
              <a:off x="4250529" y="4822041"/>
              <a:ext cx="285752" cy="214314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071934" y="507207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92D050"/>
                  </a:solidFill>
                  <a:latin typeface="楷体" pitchFamily="49" charset="-122"/>
                  <a:ea typeface="楷体" pitchFamily="49" charset="-122"/>
                </a:rPr>
                <a:t>转移轨道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58082" y="4071942"/>
            <a:ext cx="1214446" cy="583646"/>
            <a:chOff x="7358082" y="4071942"/>
            <a:chExt cx="1214446" cy="583646"/>
          </a:xfrm>
        </p:grpSpPr>
        <p:cxnSp>
          <p:nvCxnSpPr>
            <p:cNvPr id="24" name="直接箭头连接符 23"/>
            <p:cNvCxnSpPr/>
            <p:nvPr/>
          </p:nvCxnSpPr>
          <p:spPr>
            <a:xfrm rot="16200000" flipV="1">
              <a:off x="7429520" y="4071942"/>
              <a:ext cx="214314" cy="214314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358082" y="428625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92D050"/>
                  </a:solidFill>
                  <a:latin typeface="楷体" pitchFamily="49" charset="-122"/>
                  <a:ea typeface="楷体" pitchFamily="49" charset="-122"/>
                </a:rPr>
                <a:t>同步轨道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572132" y="3424237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99"/>
                </a:solidFill>
                <a:latin typeface="楷体" pitchFamily="49" charset="-122"/>
                <a:ea typeface="楷体" pitchFamily="49" charset="-122"/>
              </a:rPr>
              <a:t>点火加速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72119" y="3200398"/>
            <a:ext cx="34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b="1" dirty="0">
              <a:solidFill>
                <a:srgbClr val="FFC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28794" y="3286124"/>
            <a:ext cx="34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endParaRPr lang="zh-CN" altLang="en-US" b="1" dirty="0">
              <a:solidFill>
                <a:srgbClr val="FFC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2065" y="3714752"/>
            <a:ext cx="73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99"/>
                </a:solidFill>
                <a:latin typeface="楷体" pitchFamily="49" charset="-122"/>
                <a:ea typeface="楷体" pitchFamily="49" charset="-122"/>
              </a:rPr>
              <a:t>再次点火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86446" y="2928934"/>
            <a:ext cx="1143008" cy="369332"/>
          </a:xfrm>
          <a:prstGeom prst="rect">
            <a:avLst/>
          </a:prstGeom>
          <a:noFill/>
          <a:ln>
            <a:solidFill>
              <a:srgbClr val="FFFF9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b="1" baseline="-25000" dirty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b="1" dirty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&lt; </a:t>
            </a:r>
            <a:r>
              <a:rPr lang="en-US" altLang="zh-CN" b="1" i="1" dirty="0" err="1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b="1" i="1" baseline="-25000" dirty="0" err="1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en-US" altLang="zh-CN" b="1" baseline="-25000" dirty="0" err="1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b="1" baseline="-25000" dirty="0">
              <a:solidFill>
                <a:srgbClr val="FFFF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5786" y="3286124"/>
            <a:ext cx="1143008" cy="369332"/>
          </a:xfrm>
          <a:prstGeom prst="rect">
            <a:avLst/>
          </a:prstGeom>
          <a:noFill/>
          <a:ln>
            <a:solidFill>
              <a:srgbClr val="FFFF9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b="1" baseline="-25000" dirty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b="1" dirty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&gt; </a:t>
            </a:r>
            <a:r>
              <a:rPr lang="en-US" altLang="zh-CN" b="1" i="1" dirty="0" err="1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b="1" i="1" baseline="-25000" dirty="0" err="1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en-US" altLang="zh-CN" b="1" baseline="-25000" dirty="0" err="1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endParaRPr lang="zh-CN" altLang="en-US" b="1" baseline="-25000" dirty="0">
              <a:solidFill>
                <a:srgbClr val="FFFF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57686" y="2059536"/>
            <a:ext cx="900000" cy="369332"/>
          </a:xfrm>
          <a:prstGeom prst="rect">
            <a:avLst/>
          </a:prstGeom>
          <a:noFill/>
          <a:ln>
            <a:solidFill>
              <a:srgbClr val="FFFF9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 err="1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b="1" baseline="-25000" dirty="0" err="1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b="1" dirty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&gt; </a:t>
            </a:r>
            <a:r>
              <a:rPr lang="en-US" altLang="zh-CN" b="1" i="1" dirty="0" err="1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b="1" baseline="-25000" dirty="0" err="1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endParaRPr lang="zh-CN" altLang="en-US" b="1" baseline="-25000" dirty="0">
              <a:solidFill>
                <a:srgbClr val="FFFF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7" name="燕尾形箭头 46"/>
          <p:cNvSpPr/>
          <p:nvPr/>
        </p:nvSpPr>
        <p:spPr>
          <a:xfrm rot="5400000">
            <a:off x="1014166" y="3948752"/>
            <a:ext cx="720000" cy="25200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785786" y="4488428"/>
            <a:ext cx="1143008" cy="369332"/>
          </a:xfrm>
          <a:prstGeom prst="rect">
            <a:avLst/>
          </a:prstGeom>
          <a:noFill/>
          <a:ln>
            <a:solidFill>
              <a:srgbClr val="FFFF9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b="1" baseline="-25000" dirty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b="1" dirty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</a:t>
            </a:r>
            <a:r>
              <a:rPr lang="en-US" altLang="zh-CN" b="1" i="1" dirty="0" err="1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b="1" i="1" baseline="-25000" dirty="0" err="1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en-US" altLang="zh-CN" b="1" baseline="-25000" dirty="0" err="1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endParaRPr lang="zh-CN" altLang="en-US" b="1" baseline="-25000" dirty="0">
              <a:solidFill>
                <a:srgbClr val="FFFF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6" grpId="0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" y="568013"/>
            <a:ext cx="8964488" cy="5478423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、人造地球卫星在绕地球做圆周运动的过程中，下列说法中正确的是（    ）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卫星离地球越远，角速度越小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同一圆轨道上运行的两颗卫星，线速度的大小不一定相同</a:t>
            </a:r>
            <a:endParaRPr lang="en-US" altLang="zh-CN" sz="28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一切地球卫星运行的瞬时速度都大于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7.9 km/s</a:t>
            </a:r>
            <a:endParaRPr lang="en-US" altLang="zh-CN" sz="28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地球同步卫星可以在地心为圆心、离地高度为固定值的一切圆轨道上运行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022136" y="1310288"/>
            <a:ext cx="719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08104" y="1700808"/>
            <a:ext cx="1508506" cy="972000"/>
            <a:chOff x="7795426" y="1531391"/>
            <a:chExt cx="1508506" cy="972000"/>
          </a:xfrm>
        </p:grpSpPr>
        <p:sp>
          <p:nvSpPr>
            <p:cNvPr id="9" name="云形 8"/>
            <p:cNvSpPr/>
            <p:nvPr/>
          </p:nvSpPr>
          <p:spPr>
            <a:xfrm>
              <a:off x="7795426" y="1531391"/>
              <a:ext cx="1404000" cy="972000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4368" y="1640994"/>
              <a:ext cx="14195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远 慢 长</a:t>
              </a:r>
              <a:endPara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近 快 短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 autoUpdateAnimBg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" y="568013"/>
            <a:ext cx="8964488" cy="5262979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、两颗人造卫星绕地球做匀速圆周运动，它们质量之比为</a:t>
            </a:r>
            <a:r>
              <a:rPr lang="en-US" altLang="zh-CN" sz="28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sz="2800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8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  <a:r>
              <a:rPr lang="en-US" altLang="zh-CN" sz="28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sz="2800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1:2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，轨道半径之比</a:t>
            </a:r>
            <a:r>
              <a:rPr lang="en-US" altLang="zh-CN" sz="28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800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8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  <a:r>
              <a:rPr lang="en-US" altLang="zh-CN" sz="28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800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3:1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，则下列说法中正确的是（         ）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它们的线速度之比</a:t>
            </a:r>
            <a:r>
              <a:rPr lang="en-US" altLang="zh-CN" sz="28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800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8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  <a:r>
              <a:rPr lang="en-US" altLang="zh-CN" sz="28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800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</a:t>
            </a: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它们的向心加速度之比</a:t>
            </a:r>
            <a:r>
              <a:rPr lang="en-US" altLang="zh-CN" sz="28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800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800" b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  <a:r>
              <a:rPr lang="en-US" altLang="zh-CN" sz="28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800" b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1:9</a:t>
            </a:r>
            <a:endParaRPr lang="en-US" altLang="zh-CN" sz="28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它们的向心力之比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1:18</a:t>
            </a:r>
            <a:endParaRPr lang="en-US" altLang="zh-CN" sz="28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它们的周期之比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8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8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3:1</a:t>
            </a:r>
          </a:p>
          <a:p>
            <a:pPr marL="514350" indent="-514350" algn="just">
              <a:spcBef>
                <a:spcPct val="50000"/>
              </a:spcBef>
            </a:pP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632288" y="1950574"/>
            <a:ext cx="1000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</a:t>
            </a:r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4665668" y="2731628"/>
          <a:ext cx="6921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4" name="公式" r:id="rId3" imgW="380880" imgH="228600" progId="Equation.3">
                  <p:embed/>
                </p:oleObj>
              </mc:Choice>
              <mc:Fallback>
                <p:oleObj name="公式" r:id="rId3" imgW="3808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8" y="2731628"/>
                        <a:ext cx="6921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组合 36"/>
          <p:cNvGrpSpPr/>
          <p:nvPr/>
        </p:nvGrpSpPr>
        <p:grpSpPr>
          <a:xfrm>
            <a:off x="6451160" y="2247212"/>
            <a:ext cx="2407120" cy="2052000"/>
            <a:chOff x="6451160" y="2247212"/>
            <a:chExt cx="2407120" cy="2052000"/>
          </a:xfrm>
        </p:grpSpPr>
        <p:grpSp>
          <p:nvGrpSpPr>
            <p:cNvPr id="34" name="组合 33"/>
            <p:cNvGrpSpPr/>
            <p:nvPr/>
          </p:nvGrpSpPr>
          <p:grpSpPr>
            <a:xfrm>
              <a:off x="6451160" y="2247212"/>
              <a:ext cx="2407120" cy="2052000"/>
              <a:chOff x="6072198" y="2247212"/>
              <a:chExt cx="2407120" cy="2052000"/>
            </a:xfrm>
          </p:grpSpPr>
          <p:sp>
            <p:nvSpPr>
              <p:cNvPr id="120837" name="Oval 5"/>
              <p:cNvSpPr>
                <a:spLocks noChangeAspect="1" noChangeArrowheads="1"/>
              </p:cNvSpPr>
              <p:nvPr/>
            </p:nvSpPr>
            <p:spPr bwMode="auto">
              <a:xfrm>
                <a:off x="6890644" y="3071780"/>
                <a:ext cx="396000" cy="396000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25" name="直接箭头连接符 24"/>
              <p:cNvCxnSpPr/>
              <p:nvPr/>
            </p:nvCxnSpPr>
            <p:spPr>
              <a:xfrm rot="5400000" flipH="1" flipV="1">
                <a:off x="7080337" y="3009373"/>
                <a:ext cx="286746" cy="2687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836" name="Oval 4"/>
              <p:cNvSpPr>
                <a:spLocks noChangeAspect="1" noChangeArrowheads="1"/>
              </p:cNvSpPr>
              <p:nvPr/>
            </p:nvSpPr>
            <p:spPr bwMode="auto">
              <a:xfrm>
                <a:off x="6717064" y="2898949"/>
                <a:ext cx="756000" cy="75525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38" name="Oval 6"/>
              <p:cNvSpPr>
                <a:spLocks noChangeAspect="1" noChangeArrowheads="1"/>
              </p:cNvSpPr>
              <p:nvPr/>
            </p:nvSpPr>
            <p:spPr bwMode="auto">
              <a:xfrm>
                <a:off x="7273826" y="2921978"/>
                <a:ext cx="144000" cy="14408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39" name="Oval 7"/>
              <p:cNvSpPr>
                <a:spLocks noChangeAspect="1" noChangeArrowheads="1"/>
              </p:cNvSpPr>
              <p:nvPr/>
            </p:nvSpPr>
            <p:spPr bwMode="auto">
              <a:xfrm>
                <a:off x="6072198" y="2247212"/>
                <a:ext cx="2052000" cy="20520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40" name="Oval 8"/>
              <p:cNvSpPr>
                <a:spLocks noChangeAspect="1" noChangeArrowheads="1"/>
              </p:cNvSpPr>
              <p:nvPr/>
            </p:nvSpPr>
            <p:spPr bwMode="auto">
              <a:xfrm>
                <a:off x="8072462" y="3214686"/>
                <a:ext cx="108000" cy="10963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45" name="Text Box 13"/>
              <p:cNvSpPr txBox="1">
                <a:spLocks noChangeArrowheads="1"/>
              </p:cNvSpPr>
              <p:nvPr/>
            </p:nvSpPr>
            <p:spPr bwMode="auto">
              <a:xfrm>
                <a:off x="8122128" y="3088818"/>
                <a:ext cx="357190" cy="266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A</a:t>
                </a:r>
                <a:endParaRPr kumimoji="0" lang="zh-CN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3" name="椭圆 22"/>
              <p:cNvSpPr>
                <a:spLocks noChangeAspect="1"/>
              </p:cNvSpPr>
              <p:nvPr/>
            </p:nvSpPr>
            <p:spPr>
              <a:xfrm>
                <a:off x="7078452" y="3258230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 rot="10800000" flipH="1">
                <a:off x="7102468" y="3276230"/>
                <a:ext cx="9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7358082" y="2714620"/>
                <a:ext cx="357190" cy="266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B</a:t>
                </a:r>
                <a:endParaRPr kumimoji="0" lang="zh-CN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7858148" y="3214686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600" b="1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endParaRPr kumimoji="0" lang="zh-CN" sz="1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7325424" y="2868382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600" b="1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endParaRPr kumimoji="0" lang="zh-CN" sz="1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 autoUpdateAnimBg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1520" y="714356"/>
            <a:ext cx="532061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引力场 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(Gravitational Field)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9460"/>
          <a:stretch>
            <a:fillRect/>
          </a:stretch>
        </p:blipFill>
        <p:spPr bwMode="auto">
          <a:xfrm>
            <a:off x="4283968" y="1928802"/>
            <a:ext cx="4786314" cy="304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150017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质量为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的天体产生的引力场：</a:t>
            </a:r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939800" y="2428875"/>
          <a:ext cx="10382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name="公式" r:id="rId5" imgW="571320" imgH="393480" progId="Equation.3">
                  <p:embed/>
                </p:oleObj>
              </mc:Choice>
              <mc:Fallback>
                <p:oleObj name="公式" r:id="rId5" imgW="571320" imgH="393480" progId="Equation.3">
                  <p:embed/>
                  <p:pic>
                    <p:nvPicPr>
                      <p:cNvPr id="1157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2428875"/>
                        <a:ext cx="1038225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5069815"/>
            <a:ext cx="2928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SI unit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200" b="1" dirty="0">
                <a:solidFill>
                  <a:srgbClr val="530ABE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m/s</a:t>
            </a:r>
            <a:r>
              <a:rPr lang="en-US" altLang="zh-CN" sz="2200" b="1" baseline="30000" dirty="0">
                <a:solidFill>
                  <a:srgbClr val="530ABE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5643578"/>
            <a:ext cx="2928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方向：指向天体中心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42976" y="3286124"/>
            <a:ext cx="1785950" cy="828000"/>
            <a:chOff x="1971656" y="3854226"/>
            <a:chExt cx="1785950" cy="828000"/>
          </a:xfrm>
        </p:grpSpPr>
        <p:sp>
          <p:nvSpPr>
            <p:cNvPr id="13" name="云形标注 12"/>
            <p:cNvSpPr/>
            <p:nvPr/>
          </p:nvSpPr>
          <p:spPr>
            <a:xfrm>
              <a:off x="1971656" y="3854226"/>
              <a:ext cx="1764000" cy="828000"/>
            </a:xfrm>
            <a:prstGeom prst="cloudCallout">
              <a:avLst>
                <a:gd name="adj1" fmla="val -16395"/>
                <a:gd name="adj2" fmla="val -71035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1670" y="3929066"/>
              <a:ext cx="1685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待测点到天体中心的距离</a:t>
              </a:r>
            </a:p>
          </p:txBody>
        </p:sp>
      </p:grpSp>
      <p:sp>
        <p:nvSpPr>
          <p:cNvPr id="15" name="椭圆 14"/>
          <p:cNvSpPr/>
          <p:nvPr/>
        </p:nvSpPr>
        <p:spPr>
          <a:xfrm>
            <a:off x="1495404" y="2867021"/>
            <a:ext cx="216000" cy="288000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燕尾形箭头 15"/>
          <p:cNvSpPr/>
          <p:nvPr/>
        </p:nvSpPr>
        <p:spPr>
          <a:xfrm>
            <a:off x="928662" y="4500570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85720" y="4357694"/>
            <a:ext cx="428628" cy="461665"/>
            <a:chOff x="2285984" y="5357826"/>
            <a:chExt cx="428628" cy="461665"/>
          </a:xfrm>
        </p:grpSpPr>
        <p:sp>
          <p:nvSpPr>
            <p:cNvPr id="18" name="矩形 17"/>
            <p:cNvSpPr/>
            <p:nvPr/>
          </p:nvSpPr>
          <p:spPr>
            <a:xfrm>
              <a:off x="2285984" y="5357826"/>
              <a:ext cx="4191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CN" alt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2562212" y="5464644"/>
              <a:ext cx="152400" cy="250372"/>
            </a:xfrm>
            <a:custGeom>
              <a:avLst/>
              <a:gdLst>
                <a:gd name="connsiteX0" fmla="*/ 0 w 152400"/>
                <a:gd name="connsiteY0" fmla="*/ 250372 h 250372"/>
                <a:gd name="connsiteX1" fmla="*/ 97971 w 152400"/>
                <a:gd name="connsiteY1" fmla="*/ 195943 h 250372"/>
                <a:gd name="connsiteX2" fmla="*/ 152400 w 152400"/>
                <a:gd name="connsiteY2" fmla="*/ 0 h 25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250372">
                  <a:moveTo>
                    <a:pt x="0" y="250372"/>
                  </a:moveTo>
                  <a:cubicBezTo>
                    <a:pt x="36285" y="244022"/>
                    <a:pt x="72571" y="237672"/>
                    <a:pt x="97971" y="195943"/>
                  </a:cubicBezTo>
                  <a:cubicBezTo>
                    <a:pt x="123371" y="154214"/>
                    <a:pt x="137885" y="77107"/>
                    <a:pt x="152400" y="0"/>
                  </a:cubicBez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47751" y="4348470"/>
            <a:ext cx="419104" cy="461665"/>
            <a:chOff x="1247751" y="4348470"/>
            <a:chExt cx="419104" cy="461665"/>
          </a:xfrm>
        </p:grpSpPr>
        <p:sp>
          <p:nvSpPr>
            <p:cNvPr id="20" name="任意多边形 19"/>
            <p:cNvSpPr/>
            <p:nvPr/>
          </p:nvSpPr>
          <p:spPr>
            <a:xfrm>
              <a:off x="1571604" y="4467233"/>
              <a:ext cx="79828" cy="330200"/>
            </a:xfrm>
            <a:custGeom>
              <a:avLst/>
              <a:gdLst>
                <a:gd name="connsiteX0" fmla="*/ 0 w 79828"/>
                <a:gd name="connsiteY0" fmla="*/ 0 h 330200"/>
                <a:gd name="connsiteX1" fmla="*/ 54429 w 79828"/>
                <a:gd name="connsiteY1" fmla="*/ 87085 h 330200"/>
                <a:gd name="connsiteX2" fmla="*/ 76200 w 79828"/>
                <a:gd name="connsiteY2" fmla="*/ 293914 h 330200"/>
                <a:gd name="connsiteX3" fmla="*/ 76200 w 79828"/>
                <a:gd name="connsiteY3" fmla="*/ 3048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28" h="330200">
                  <a:moveTo>
                    <a:pt x="0" y="0"/>
                  </a:moveTo>
                  <a:cubicBezTo>
                    <a:pt x="20864" y="19049"/>
                    <a:pt x="41729" y="38099"/>
                    <a:pt x="54429" y="87085"/>
                  </a:cubicBezTo>
                  <a:cubicBezTo>
                    <a:pt x="67129" y="136071"/>
                    <a:pt x="72572" y="257628"/>
                    <a:pt x="76200" y="293914"/>
                  </a:cubicBezTo>
                  <a:cubicBezTo>
                    <a:pt x="79828" y="330200"/>
                    <a:pt x="78014" y="317500"/>
                    <a:pt x="76200" y="304800"/>
                  </a:cubicBez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247751" y="4348470"/>
              <a:ext cx="4191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000496" y="607220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地球表面：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86380" y="607220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9.8 m/s</a:t>
            </a:r>
            <a:r>
              <a:rPr lang="en-US" altLang="zh-CN" sz="20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，方向指向地心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53089"/>
            <a:ext cx="3351268" cy="2513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5714" name="Picture 2" descr="https://timgsa.baidu.com/timg?image&amp;quality=80&amp;size=b9999_10000&amp;sec=1489922555462&amp;di=282f56aee954629162b54e1945851120&amp;imgtype=0&amp;src=http%3A%2F%2Fwww.allzhishi.cn%2Flmdmtzy%2Fimages%2Fguangyixiangduilun20130501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46" y="1643050"/>
            <a:ext cx="5929354" cy="436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37346" y="1579550"/>
            <a:ext cx="2357454" cy="224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85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5" grpId="0" animBg="1"/>
      <p:bldP spid="16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812562" y="17789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§6  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万有引力与航天　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84119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6.3  </a:t>
            </a: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万有引力定律之应用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111" name="Rectangle 2"/>
          <p:cNvSpPr txBox="1">
            <a:spLocks noRot="1" noChangeArrowheads="1"/>
          </p:cNvSpPr>
          <p:nvPr/>
        </p:nvSpPr>
        <p:spPr>
          <a:xfrm>
            <a:off x="251520" y="1340768"/>
            <a:ext cx="144016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称量地球</a:t>
            </a:r>
          </a:p>
        </p:txBody>
      </p:sp>
      <p:graphicFrame>
        <p:nvGraphicFramePr>
          <p:cNvPr id="1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62692"/>
              </p:ext>
            </p:extLst>
          </p:nvPr>
        </p:nvGraphicFramePr>
        <p:xfrm>
          <a:off x="730907" y="2414785"/>
          <a:ext cx="1464829" cy="71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8" name="Equation" r:id="rId4" imgW="876240" imgH="431640" progId="Equation.DSMT4">
                  <p:embed/>
                </p:oleObj>
              </mc:Choice>
              <mc:Fallback>
                <p:oleObj name="Equation" r:id="rId4" imgW="87624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907" y="2414785"/>
                        <a:ext cx="1464829" cy="7187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燕尾形箭头 112"/>
          <p:cNvSpPr/>
          <p:nvPr/>
        </p:nvSpPr>
        <p:spPr>
          <a:xfrm>
            <a:off x="2303776" y="2641720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003289"/>
              </p:ext>
            </p:extLst>
          </p:nvPr>
        </p:nvGraphicFramePr>
        <p:xfrm>
          <a:off x="2645235" y="2519705"/>
          <a:ext cx="1366694" cy="40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9" name="Equation" r:id="rId6" imgW="812520" imgH="241200" progId="Equation.DSMT4">
                  <p:embed/>
                </p:oleObj>
              </mc:Choice>
              <mc:Fallback>
                <p:oleObj name="Equation" r:id="rId6" imgW="81252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235" y="2519705"/>
                        <a:ext cx="1366694" cy="404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13"/>
          <p:cNvSpPr txBox="1"/>
          <p:nvPr/>
        </p:nvSpPr>
        <p:spPr>
          <a:xfrm>
            <a:off x="395536" y="1917993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地球表面附近（忽略自转）：</a:t>
            </a:r>
          </a:p>
        </p:txBody>
      </p:sp>
      <p:sp>
        <p:nvSpPr>
          <p:cNvPr id="49" name="燕尾形箭头 48"/>
          <p:cNvSpPr/>
          <p:nvPr/>
        </p:nvSpPr>
        <p:spPr>
          <a:xfrm rot="5400000">
            <a:off x="3136303" y="2985887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723190"/>
              </p:ext>
            </p:extLst>
          </p:nvPr>
        </p:nvGraphicFramePr>
        <p:xfrm>
          <a:off x="2142214" y="3308299"/>
          <a:ext cx="1277658" cy="65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0" name="公式" r:id="rId8" imgW="838080" imgH="431640" progId="Equation.3">
                  <p:embed/>
                </p:oleObj>
              </mc:Choice>
              <mc:Fallback>
                <p:oleObj name="公式" r:id="rId8" imgW="838080" imgH="431640" progId="Equation.3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214" y="3308299"/>
                        <a:ext cx="1277658" cy="6555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064533"/>
              </p:ext>
            </p:extLst>
          </p:nvPr>
        </p:nvGraphicFramePr>
        <p:xfrm>
          <a:off x="3444875" y="3313113"/>
          <a:ext cx="37163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1" name="Equation" r:id="rId10" imgW="2349360" imgH="419040" progId="Equation.DSMT4">
                  <p:embed/>
                </p:oleObj>
              </mc:Choice>
              <mc:Fallback>
                <p:oleObj name="Equation" r:id="rId10" imgW="2349360" imgH="41904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3313113"/>
                        <a:ext cx="3716338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251520" y="4191471"/>
            <a:ext cx="208823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称量中心天体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4245" y="4726305"/>
            <a:ext cx="5535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太阳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行星系统 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or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行星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卫星系统：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620901"/>
              </p:ext>
            </p:extLst>
          </p:nvPr>
        </p:nvGraphicFramePr>
        <p:xfrm>
          <a:off x="827584" y="5157192"/>
          <a:ext cx="1626859" cy="661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2" name="公式" r:id="rId12" imgW="1028520" imgH="419040" progId="Equation.3">
                  <p:embed/>
                </p:oleObj>
              </mc:Choice>
              <mc:Fallback>
                <p:oleObj name="公式" r:id="rId12" imgW="1028520" imgH="419040" progId="Equation.3">
                  <p:embed/>
                  <p:pic>
                    <p:nvPicPr>
                      <p:cNvPr id="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157192"/>
                        <a:ext cx="1626859" cy="6619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燕尾形箭头 14"/>
          <p:cNvSpPr/>
          <p:nvPr/>
        </p:nvSpPr>
        <p:spPr>
          <a:xfrm>
            <a:off x="2627784" y="5404759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155296"/>
              </p:ext>
            </p:extLst>
          </p:nvPr>
        </p:nvGraphicFramePr>
        <p:xfrm>
          <a:off x="2987824" y="5187678"/>
          <a:ext cx="133494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3" name="Equation" r:id="rId14" imgW="876240" imgH="419040" progId="Equation.DSMT4">
                  <p:embed/>
                </p:oleObj>
              </mc:Choice>
              <mc:Fallback>
                <p:oleObj name="Equation" r:id="rId14" imgW="876240" imgH="419040" progId="Equation.DSMT4">
                  <p:embed/>
                  <p:pic>
                    <p:nvPicPr>
                      <p:cNvPr id="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187678"/>
                        <a:ext cx="1334943" cy="635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燕尾形箭头 16"/>
          <p:cNvSpPr/>
          <p:nvPr/>
        </p:nvSpPr>
        <p:spPr>
          <a:xfrm rot="5400000">
            <a:off x="3473880" y="5923967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880072"/>
              </p:ext>
            </p:extLst>
          </p:nvPr>
        </p:nvGraphicFramePr>
        <p:xfrm>
          <a:off x="3131840" y="6218634"/>
          <a:ext cx="9683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4" name="Equation" r:id="rId16" imgW="634680" imgH="419040" progId="Equation.DSMT4">
                  <p:embed/>
                </p:oleObj>
              </mc:Choice>
              <mc:Fallback>
                <p:oleObj name="Equation" r:id="rId16" imgW="634680" imgH="419040" progId="Equation.DSMT4">
                  <p:embed/>
                  <p:pic>
                    <p:nvPicPr>
                      <p:cNvPr id="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6218634"/>
                        <a:ext cx="968375" cy="635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021858"/>
              </p:ext>
            </p:extLst>
          </p:nvPr>
        </p:nvGraphicFramePr>
        <p:xfrm>
          <a:off x="4067944" y="6449255"/>
          <a:ext cx="734579" cy="23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5" name="Equation" r:id="rId18" imgW="482400" imgH="152280" progId="Equation.DSMT4">
                  <p:embed/>
                </p:oleObj>
              </mc:Choice>
              <mc:Fallback>
                <p:oleObj name="Equation" r:id="rId18" imgW="482400" imgH="15228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6449255"/>
                        <a:ext cx="734579" cy="2309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28" y="4519313"/>
            <a:ext cx="2160852" cy="21608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Rot="1" noChangeArrowheads="1"/>
          </p:cNvSpPr>
          <p:nvPr/>
        </p:nvSpPr>
        <p:spPr>
          <a:xfrm>
            <a:off x="251520" y="214290"/>
            <a:ext cx="153439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卫星运行</a:t>
            </a:r>
          </a:p>
        </p:txBody>
      </p:sp>
      <p:graphicFrame>
        <p:nvGraphicFramePr>
          <p:cNvPr id="47" name="Object 1"/>
          <p:cNvGraphicFramePr>
            <a:graphicFrameLocks noChangeAspect="1"/>
          </p:cNvGraphicFramePr>
          <p:nvPr/>
        </p:nvGraphicFramePr>
        <p:xfrm>
          <a:off x="428596" y="785794"/>
          <a:ext cx="1500198" cy="716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51" name="公式" r:id="rId3" imgW="876240" imgH="419040" progId="Equation.3">
                  <p:embed/>
                </p:oleObj>
              </mc:Choice>
              <mc:Fallback>
                <p:oleObj name="公式" r:id="rId3" imgW="87624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785794"/>
                        <a:ext cx="1500198" cy="716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785786" y="1571612"/>
          <a:ext cx="690333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52" name="公式" r:id="rId5" imgW="368280" imgH="152280" progId="Equation.3">
                  <p:embed/>
                </p:oleObj>
              </mc:Choice>
              <mc:Fallback>
                <p:oleObj name="公式" r:id="rId5" imgW="368280" imgH="152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571612"/>
                        <a:ext cx="690333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燕尾形箭头 48"/>
          <p:cNvSpPr/>
          <p:nvPr/>
        </p:nvSpPr>
        <p:spPr>
          <a:xfrm>
            <a:off x="2143108" y="1285860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2500298" y="1000108"/>
          <a:ext cx="1071570" cy="70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53" name="公式" r:id="rId7" imgW="672840" imgH="444240" progId="Equation.3">
                  <p:embed/>
                </p:oleObj>
              </mc:Choice>
              <mc:Fallback>
                <p:oleObj name="公式" r:id="rId7" imgW="67284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1000108"/>
                        <a:ext cx="1071570" cy="7059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右大括号 50"/>
          <p:cNvSpPr/>
          <p:nvPr/>
        </p:nvSpPr>
        <p:spPr>
          <a:xfrm>
            <a:off x="1857356" y="1000108"/>
            <a:ext cx="142876" cy="79200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graphicFrame>
        <p:nvGraphicFramePr>
          <p:cNvPr id="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73630"/>
              </p:ext>
            </p:extLst>
          </p:nvPr>
        </p:nvGraphicFramePr>
        <p:xfrm>
          <a:off x="2663825" y="1714500"/>
          <a:ext cx="10779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54" name="Equation" r:id="rId9" imgW="774360" imgH="203040" progId="Equation.DSMT4">
                  <p:embed/>
                </p:oleObj>
              </mc:Choice>
              <mc:Fallback>
                <p:oleObj name="Equation" r:id="rId9" imgW="77436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1714500"/>
                        <a:ext cx="10779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矩形 52"/>
          <p:cNvSpPr/>
          <p:nvPr/>
        </p:nvSpPr>
        <p:spPr>
          <a:xfrm>
            <a:off x="2500298" y="1000108"/>
            <a:ext cx="1260000" cy="1080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grpSp>
        <p:nvGrpSpPr>
          <p:cNvPr id="54" name="组合 53"/>
          <p:cNvGrpSpPr/>
          <p:nvPr/>
        </p:nvGrpSpPr>
        <p:grpSpPr>
          <a:xfrm>
            <a:off x="2500298" y="214290"/>
            <a:ext cx="2000264" cy="612648"/>
            <a:chOff x="1971656" y="3854226"/>
            <a:chExt cx="2000264" cy="612648"/>
          </a:xfrm>
        </p:grpSpPr>
        <p:sp>
          <p:nvSpPr>
            <p:cNvPr id="55" name="云形标注 54"/>
            <p:cNvSpPr/>
            <p:nvPr/>
          </p:nvSpPr>
          <p:spPr>
            <a:xfrm>
              <a:off x="1971656" y="3854226"/>
              <a:ext cx="1872000" cy="612648"/>
            </a:xfrm>
            <a:prstGeom prst="cloudCallout">
              <a:avLst>
                <a:gd name="adj1" fmla="val -36070"/>
                <a:gd name="adj2" fmla="val 95446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71670" y="3929066"/>
              <a:ext cx="1900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第一宇宙速度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57158" y="2069419"/>
            <a:ext cx="2286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200" b="1" dirty="0">
                <a:latin typeface="+mn-ea"/>
                <a:cs typeface="Times New Roman" pitchFamily="18" charset="0"/>
              </a:rPr>
              <a:t> 第一宇宙速度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2910" y="2607886"/>
            <a:ext cx="285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近地卫星环绕速度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2910" y="3071810"/>
            <a:ext cx="285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卫星最</a:t>
            </a:r>
            <a:r>
              <a:rPr lang="zh-CN" altLang="en-US" sz="22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</a:t>
            </a:r>
            <a:r>
              <a:rPr lang="zh-CN" altLang="en-US" sz="22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环绕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速度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2910" y="6141385"/>
            <a:ext cx="285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卫星最</a:t>
            </a:r>
            <a:r>
              <a:rPr lang="zh-CN" altLang="en-US" sz="22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</a:t>
            </a:r>
            <a:r>
              <a:rPr lang="zh-CN" altLang="en-US" sz="22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发射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速度</a:t>
            </a:r>
          </a:p>
        </p:txBody>
      </p:sp>
      <p:sp>
        <p:nvSpPr>
          <p:cNvPr id="61" name="燕尾形箭头 60"/>
          <p:cNvSpPr/>
          <p:nvPr/>
        </p:nvSpPr>
        <p:spPr>
          <a:xfrm rot="5400000">
            <a:off x="1339290" y="4278676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grpSp>
        <p:nvGrpSpPr>
          <p:cNvPr id="62" name="组合 61"/>
          <p:cNvGrpSpPr/>
          <p:nvPr/>
        </p:nvGrpSpPr>
        <p:grpSpPr>
          <a:xfrm>
            <a:off x="785786" y="4546428"/>
            <a:ext cx="1151389" cy="739960"/>
            <a:chOff x="2857498" y="3598398"/>
            <a:chExt cx="1151389" cy="739960"/>
          </a:xfrm>
        </p:grpSpPr>
        <p:graphicFrame>
          <p:nvGraphicFramePr>
            <p:cNvPr id="63" name="Object 1"/>
            <p:cNvGraphicFramePr>
              <a:graphicFrameLocks noChangeAspect="1"/>
            </p:cNvGraphicFramePr>
            <p:nvPr/>
          </p:nvGraphicFramePr>
          <p:xfrm>
            <a:off x="2857498" y="3598398"/>
            <a:ext cx="1000123" cy="739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655" name="公式" r:id="rId11" imgW="672840" imgH="444240" progId="Equation.3">
                    <p:embed/>
                  </p:oleObj>
                </mc:Choice>
                <mc:Fallback>
                  <p:oleObj name="公式" r:id="rId11" imgW="672840" imgH="4442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498" y="3598398"/>
                          <a:ext cx="1000123" cy="739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任意多边形 63"/>
            <p:cNvSpPr/>
            <p:nvPr/>
          </p:nvSpPr>
          <p:spPr>
            <a:xfrm>
              <a:off x="3929059" y="3876895"/>
              <a:ext cx="79828" cy="330200"/>
            </a:xfrm>
            <a:custGeom>
              <a:avLst/>
              <a:gdLst>
                <a:gd name="connsiteX0" fmla="*/ 0 w 79828"/>
                <a:gd name="connsiteY0" fmla="*/ 0 h 330200"/>
                <a:gd name="connsiteX1" fmla="*/ 54429 w 79828"/>
                <a:gd name="connsiteY1" fmla="*/ 87085 h 330200"/>
                <a:gd name="connsiteX2" fmla="*/ 76200 w 79828"/>
                <a:gd name="connsiteY2" fmla="*/ 293914 h 330200"/>
                <a:gd name="connsiteX3" fmla="*/ 76200 w 79828"/>
                <a:gd name="connsiteY3" fmla="*/ 3048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28" h="330200">
                  <a:moveTo>
                    <a:pt x="0" y="0"/>
                  </a:moveTo>
                  <a:cubicBezTo>
                    <a:pt x="20864" y="19049"/>
                    <a:pt x="41729" y="38099"/>
                    <a:pt x="54429" y="87085"/>
                  </a:cubicBezTo>
                  <a:cubicBezTo>
                    <a:pt x="67129" y="136071"/>
                    <a:pt x="72572" y="257628"/>
                    <a:pt x="76200" y="293914"/>
                  </a:cubicBezTo>
                  <a:cubicBezTo>
                    <a:pt x="79828" y="330200"/>
                    <a:pt x="78014" y="317500"/>
                    <a:pt x="76200" y="304800"/>
                  </a:cubicBez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214414" y="3800856"/>
            <a:ext cx="419104" cy="369332"/>
            <a:chOff x="2285984" y="5357826"/>
            <a:chExt cx="419104" cy="369332"/>
          </a:xfrm>
        </p:grpSpPr>
        <p:sp>
          <p:nvSpPr>
            <p:cNvPr id="66" name="矩形 65"/>
            <p:cNvSpPr/>
            <p:nvPr/>
          </p:nvSpPr>
          <p:spPr>
            <a:xfrm>
              <a:off x="2285984" y="5357826"/>
              <a:ext cx="4191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2500298" y="5431523"/>
              <a:ext cx="152400" cy="250372"/>
            </a:xfrm>
            <a:custGeom>
              <a:avLst/>
              <a:gdLst>
                <a:gd name="connsiteX0" fmla="*/ 0 w 152400"/>
                <a:gd name="connsiteY0" fmla="*/ 250372 h 250372"/>
                <a:gd name="connsiteX1" fmla="*/ 97971 w 152400"/>
                <a:gd name="connsiteY1" fmla="*/ 195943 h 250372"/>
                <a:gd name="connsiteX2" fmla="*/ 152400 w 152400"/>
                <a:gd name="connsiteY2" fmla="*/ 0 h 25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250372">
                  <a:moveTo>
                    <a:pt x="0" y="250372"/>
                  </a:moveTo>
                  <a:cubicBezTo>
                    <a:pt x="36285" y="244022"/>
                    <a:pt x="72571" y="237672"/>
                    <a:pt x="97971" y="195943"/>
                  </a:cubicBezTo>
                  <a:cubicBezTo>
                    <a:pt x="123371" y="154214"/>
                    <a:pt x="137885" y="77107"/>
                    <a:pt x="152400" y="0"/>
                  </a:cubicBez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</p:grpSp>
      <p:sp>
        <p:nvSpPr>
          <p:cNvPr id="68" name="矩形 67"/>
          <p:cNvSpPr/>
          <p:nvPr/>
        </p:nvSpPr>
        <p:spPr>
          <a:xfrm>
            <a:off x="1142976" y="3429000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= R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graphicFrame>
        <p:nvGraphicFramePr>
          <p:cNvPr id="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38003"/>
              </p:ext>
            </p:extLst>
          </p:nvPr>
        </p:nvGraphicFramePr>
        <p:xfrm>
          <a:off x="777875" y="5357813"/>
          <a:ext cx="22145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56" name="Equation" r:id="rId13" imgW="1587240" imgH="444240" progId="Equation.DSMT4">
                  <p:embed/>
                </p:oleObj>
              </mc:Choice>
              <mc:Fallback>
                <p:oleObj name="Equation" r:id="rId13" imgW="158724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5357813"/>
                        <a:ext cx="2214563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" name="图片 69" descr="图片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00298" y="3571876"/>
            <a:ext cx="2014994" cy="1928826"/>
          </a:xfrm>
          <a:prstGeom prst="rect">
            <a:avLst/>
          </a:prstGeom>
        </p:spPr>
      </p:pic>
      <p:cxnSp>
        <p:nvCxnSpPr>
          <p:cNvPr id="71" name="直接连接符 70"/>
          <p:cNvCxnSpPr/>
          <p:nvPr/>
        </p:nvCxnSpPr>
        <p:spPr>
          <a:xfrm rot="5400000">
            <a:off x="1000124" y="3429000"/>
            <a:ext cx="6858000" cy="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4567364" y="6237312"/>
            <a:ext cx="3100980" cy="468000"/>
            <a:chOff x="285720" y="5827412"/>
            <a:chExt cx="3100980" cy="468000"/>
          </a:xfrm>
        </p:grpSpPr>
        <p:sp>
          <p:nvSpPr>
            <p:cNvPr id="75" name="矩形 74"/>
            <p:cNvSpPr/>
            <p:nvPr/>
          </p:nvSpPr>
          <p:spPr>
            <a:xfrm>
              <a:off x="285720" y="5827412"/>
              <a:ext cx="3075362" cy="46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303506" y="5857892"/>
              <a:ext cx="30831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同步卫星</a:t>
              </a:r>
              <a:r>
                <a:rPr lang="en-US" altLang="zh-CN" sz="20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r</a:t>
              </a:r>
              <a:r>
                <a:rPr lang="zh-CN" alt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、</a:t>
              </a:r>
              <a:r>
                <a:rPr lang="en-US" altLang="zh-CN" sz="20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v</a:t>
              </a:r>
              <a:r>
                <a:rPr lang="zh-CN" alt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、</a:t>
              </a:r>
              <a:r>
                <a:rPr lang="en-US" altLang="zh-CN" sz="20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ω</a:t>
              </a:r>
              <a:r>
                <a:rPr lang="zh-CN" alt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、</a:t>
              </a:r>
              <a:r>
                <a:rPr lang="en-US" altLang="zh-CN" sz="20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T</a:t>
              </a:r>
              <a:r>
                <a:rPr lang="zh-CN" alt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固定</a:t>
              </a:r>
            </a:p>
          </p:txBody>
        </p:sp>
      </p:grpSp>
      <p:sp>
        <p:nvSpPr>
          <p:cNvPr id="77" name="Rectangle 2"/>
          <p:cNvSpPr txBox="1">
            <a:spLocks noRot="1" noChangeArrowheads="1"/>
          </p:cNvSpPr>
          <p:nvPr/>
        </p:nvSpPr>
        <p:spPr>
          <a:xfrm>
            <a:off x="4466362" y="181253"/>
            <a:ext cx="153439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同步卫星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57686" y="642918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特点：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43438" y="1181385"/>
            <a:ext cx="2286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相对地面静止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643438" y="1681451"/>
            <a:ext cx="2357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赤道轨道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643438" y="2181517"/>
            <a:ext cx="2357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高度固定</a:t>
            </a:r>
          </a:p>
        </p:txBody>
      </p:sp>
      <p:sp>
        <p:nvSpPr>
          <p:cNvPr id="85" name="燕尾形箭头 84"/>
          <p:cNvSpPr/>
          <p:nvPr/>
        </p:nvSpPr>
        <p:spPr>
          <a:xfrm>
            <a:off x="6643702" y="1285860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/>
          </a:p>
        </p:txBody>
      </p:sp>
      <p:sp>
        <p:nvSpPr>
          <p:cNvPr id="87" name="TextBox 86"/>
          <p:cNvSpPr txBox="1"/>
          <p:nvPr/>
        </p:nvSpPr>
        <p:spPr>
          <a:xfrm>
            <a:off x="6858016" y="1185847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24 h</a:t>
            </a:r>
            <a:endParaRPr lang="zh-CN" altLang="en-US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133" name="Object 2"/>
          <p:cNvGraphicFramePr>
            <a:graphicFrameLocks noChangeAspect="1"/>
          </p:cNvGraphicFramePr>
          <p:nvPr/>
        </p:nvGraphicFramePr>
        <p:xfrm>
          <a:off x="4500562" y="3214686"/>
          <a:ext cx="695221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57" name="公式" r:id="rId16" imgW="444240" imgH="228600" progId="Equation.3">
                  <p:embed/>
                </p:oleObj>
              </mc:Choice>
              <mc:Fallback>
                <p:oleObj name="公式" r:id="rId16" imgW="44424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3214686"/>
                        <a:ext cx="695221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燕尾形箭头 133"/>
          <p:cNvSpPr/>
          <p:nvPr/>
        </p:nvSpPr>
        <p:spPr>
          <a:xfrm>
            <a:off x="5214942" y="3276599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35" name="Object 3"/>
          <p:cNvGraphicFramePr>
            <a:graphicFrameLocks noChangeAspect="1"/>
          </p:cNvGraphicFramePr>
          <p:nvPr/>
        </p:nvGraphicFramePr>
        <p:xfrm>
          <a:off x="5500694" y="3071810"/>
          <a:ext cx="1447810" cy="60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58" name="公式" r:id="rId18" imgW="1002960" imgH="419040" progId="Equation.3">
                  <p:embed/>
                </p:oleObj>
              </mc:Choice>
              <mc:Fallback>
                <p:oleObj name="公式" r:id="rId18" imgW="1002960" imgH="4190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3071810"/>
                        <a:ext cx="1447810" cy="603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燕尾形箭头 135"/>
          <p:cNvSpPr/>
          <p:nvPr/>
        </p:nvSpPr>
        <p:spPr>
          <a:xfrm rot="7659043">
            <a:off x="5765771" y="3686758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37" name="Object 4"/>
          <p:cNvGraphicFramePr>
            <a:graphicFrameLocks noChangeAspect="1"/>
          </p:cNvGraphicFramePr>
          <p:nvPr/>
        </p:nvGraphicFramePr>
        <p:xfrm>
          <a:off x="4643438" y="4000504"/>
          <a:ext cx="1143008" cy="63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59" name="公式" r:id="rId20" imgW="749160" imgH="419040" progId="Equation.3">
                  <p:embed/>
                </p:oleObj>
              </mc:Choice>
              <mc:Fallback>
                <p:oleObj name="公式" r:id="rId20" imgW="749160" imgH="4190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000504"/>
                        <a:ext cx="1143008" cy="639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燕尾形箭头 137"/>
          <p:cNvSpPr/>
          <p:nvPr/>
        </p:nvSpPr>
        <p:spPr>
          <a:xfrm rot="5400000">
            <a:off x="5072066" y="4643446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48493"/>
              </p:ext>
            </p:extLst>
          </p:nvPr>
        </p:nvGraphicFramePr>
        <p:xfrm>
          <a:off x="4572000" y="4843463"/>
          <a:ext cx="155257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0" name="Equation" r:id="rId22" imgW="1015920" imgH="203040" progId="Equation.DSMT4">
                  <p:embed/>
                </p:oleObj>
              </mc:Choice>
              <mc:Fallback>
                <p:oleObj name="Equation" r:id="rId22" imgW="1015920" imgH="20304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43463"/>
                        <a:ext cx="1552575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6"/>
          <p:cNvGraphicFramePr>
            <a:graphicFrameLocks noChangeAspect="1"/>
          </p:cNvGraphicFramePr>
          <p:nvPr/>
        </p:nvGraphicFramePr>
        <p:xfrm>
          <a:off x="4786314" y="5214950"/>
          <a:ext cx="1000132" cy="297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1" name="公式" r:id="rId24" imgW="596880" imgH="177480" progId="Equation.3">
                  <p:embed/>
                </p:oleObj>
              </mc:Choice>
              <mc:Fallback>
                <p:oleObj name="公式" r:id="rId24" imgW="596880" imgH="1774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5214950"/>
                        <a:ext cx="1000132" cy="297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右大括号 140"/>
          <p:cNvSpPr/>
          <p:nvPr/>
        </p:nvSpPr>
        <p:spPr>
          <a:xfrm>
            <a:off x="6072198" y="4929198"/>
            <a:ext cx="142876" cy="50400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燕尾形箭头 141"/>
          <p:cNvSpPr/>
          <p:nvPr/>
        </p:nvSpPr>
        <p:spPr>
          <a:xfrm>
            <a:off x="6320264" y="5070121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610667"/>
              </p:ext>
            </p:extLst>
          </p:nvPr>
        </p:nvGraphicFramePr>
        <p:xfrm>
          <a:off x="6597650" y="4959350"/>
          <a:ext cx="15668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2" name="Equation" r:id="rId26" imgW="952200" imgH="203040" progId="Equation.DSMT4">
                  <p:embed/>
                </p:oleObj>
              </mc:Choice>
              <mc:Fallback>
                <p:oleObj name="Equation" r:id="rId26" imgW="952200" imgH="20304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4959350"/>
                        <a:ext cx="156686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325214"/>
              </p:ext>
            </p:extLst>
          </p:nvPr>
        </p:nvGraphicFramePr>
        <p:xfrm>
          <a:off x="6536858" y="5662628"/>
          <a:ext cx="688975" cy="276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3" name="公式" r:id="rId28" imgW="444240" imgH="177480" progId="Equation.3">
                  <p:embed/>
                </p:oleObj>
              </mc:Choice>
              <mc:Fallback>
                <p:oleObj name="公式" r:id="rId28" imgW="444240" imgH="1774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858" y="5662628"/>
                        <a:ext cx="688975" cy="276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燕尾形箭头 145"/>
          <p:cNvSpPr/>
          <p:nvPr/>
        </p:nvSpPr>
        <p:spPr>
          <a:xfrm>
            <a:off x="7335039" y="5705491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328663"/>
              </p:ext>
            </p:extLst>
          </p:nvPr>
        </p:nvGraphicFramePr>
        <p:xfrm>
          <a:off x="7675314" y="5653088"/>
          <a:ext cx="107315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4" name="Equation" r:id="rId30" imgW="863280" imgH="203040" progId="Equation.DSMT4">
                  <p:embed/>
                </p:oleObj>
              </mc:Choice>
              <mc:Fallback>
                <p:oleObj name="Equation" r:id="rId30" imgW="863280" imgH="20304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5314" y="5653088"/>
                        <a:ext cx="1073150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矩形 147"/>
          <p:cNvSpPr/>
          <p:nvPr/>
        </p:nvSpPr>
        <p:spPr>
          <a:xfrm>
            <a:off x="6516216" y="5679032"/>
            <a:ext cx="684000" cy="252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直角上箭头 71"/>
          <p:cNvSpPr/>
          <p:nvPr/>
        </p:nvSpPr>
        <p:spPr>
          <a:xfrm rot="5400000">
            <a:off x="5818894" y="5312493"/>
            <a:ext cx="649481" cy="55637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E82E96-FFF4-4B82-B80C-BC5DB981DAB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42" y="1700808"/>
            <a:ext cx="2495943" cy="118872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1520" y="714356"/>
            <a:ext cx="1728192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称量地球</a:t>
            </a:r>
          </a:p>
        </p:txBody>
      </p:sp>
      <p:sp>
        <p:nvSpPr>
          <p:cNvPr id="4" name="TextBox 13"/>
          <p:cNvSpPr txBox="1"/>
          <p:nvPr/>
        </p:nvSpPr>
        <p:spPr>
          <a:xfrm>
            <a:off x="260229" y="1395358"/>
            <a:ext cx="474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地球表面附近（忽略自转）：</a:t>
            </a: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978519"/>
              </p:ext>
            </p:extLst>
          </p:nvPr>
        </p:nvGraphicFramePr>
        <p:xfrm>
          <a:off x="885825" y="1911350"/>
          <a:ext cx="15255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45" name="Equation" r:id="rId4" imgW="876240" imgH="431640" progId="Equation.DSMT4">
                  <p:embed/>
                </p:oleObj>
              </mc:Choice>
              <mc:Fallback>
                <p:oleObj name="Equation" r:id="rId4" imgW="876240" imgH="431640" progId="Equation.DSMT4">
                  <p:embed/>
                  <p:pic>
                    <p:nvPicPr>
                      <p:cNvPr id="583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911350"/>
                        <a:ext cx="15255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箭头 5"/>
          <p:cNvSpPr/>
          <p:nvPr/>
        </p:nvSpPr>
        <p:spPr>
          <a:xfrm>
            <a:off x="2519800" y="2173933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923959"/>
              </p:ext>
            </p:extLst>
          </p:nvPr>
        </p:nvGraphicFramePr>
        <p:xfrm>
          <a:off x="2859088" y="2058988"/>
          <a:ext cx="1412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46" name="Equation" r:id="rId6" imgW="812520" imgH="241200" progId="Equation.DSMT4">
                  <p:embed/>
                </p:oleObj>
              </mc:Choice>
              <mc:Fallback>
                <p:oleObj name="Equation" r:id="rId6" imgW="812520" imgH="241200" progId="Equation.DSMT4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2058988"/>
                        <a:ext cx="14128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燕尾形箭头 8"/>
          <p:cNvSpPr/>
          <p:nvPr/>
        </p:nvSpPr>
        <p:spPr>
          <a:xfrm rot="5400000">
            <a:off x="3432672" y="2525652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724665"/>
              </p:ext>
            </p:extLst>
          </p:nvPr>
        </p:nvGraphicFramePr>
        <p:xfrm>
          <a:off x="2124392" y="2815289"/>
          <a:ext cx="1405424" cy="72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47" name="公式" r:id="rId8" imgW="838080" imgH="431640" progId="Equation.3">
                  <p:embed/>
                </p:oleObj>
              </mc:Choice>
              <mc:Fallback>
                <p:oleObj name="公式" r:id="rId8" imgW="838080" imgH="431640" progId="Equation.3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392" y="2815289"/>
                        <a:ext cx="1405424" cy="7210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52067"/>
              </p:ext>
            </p:extLst>
          </p:nvPr>
        </p:nvGraphicFramePr>
        <p:xfrm>
          <a:off x="3556000" y="2819400"/>
          <a:ext cx="408781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48" name="Equation" r:id="rId10" imgW="2349360" imgH="419040" progId="Equation.DSMT4">
                  <p:embed/>
                </p:oleObj>
              </mc:Choice>
              <mc:Fallback>
                <p:oleObj name="Equation" r:id="rId10" imgW="2349360" imgH="419040" progId="Equation.DSMT4">
                  <p:embed/>
                  <p:pic>
                    <p:nvPicPr>
                      <p:cNvPr id="58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819400"/>
                        <a:ext cx="4087813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251520" y="3595082"/>
            <a:ext cx="2629539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称量中心天体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0228" y="4293096"/>
            <a:ext cx="553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太阳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行星系统 </a:t>
            </a:r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or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行星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卫星系统：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052057" y="3793465"/>
            <a:ext cx="2912431" cy="2659871"/>
            <a:chOff x="5298141" y="728255"/>
            <a:chExt cx="2912431" cy="2659871"/>
          </a:xfrm>
        </p:grpSpPr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5298141" y="976141"/>
              <a:ext cx="2412000" cy="241198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6132338" y="1823704"/>
              <a:ext cx="720000" cy="71999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Rectangle 3"/>
            <p:cNvSpPr txBox="1">
              <a:spLocks noRot="1" noChangeArrowheads="1"/>
            </p:cNvSpPr>
            <p:nvPr/>
          </p:nvSpPr>
          <p:spPr>
            <a:xfrm>
              <a:off x="6465159" y="2425494"/>
              <a:ext cx="774357" cy="356453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Earth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hlinkClick r:id="rId12" action="ppaction://hlinkfile"/>
              </a:endParaRPr>
            </a:p>
          </p:txBody>
        </p:sp>
        <p:sp>
          <p:nvSpPr>
            <p:cNvPr id="19" name="TextBox 5"/>
            <p:cNvSpPr txBox="1"/>
            <p:nvPr/>
          </p:nvSpPr>
          <p:spPr>
            <a:xfrm rot="2614630">
              <a:off x="6773439" y="1049210"/>
              <a:ext cx="1437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Satellite orbit</a:t>
              </a:r>
              <a:endParaRPr lang="zh-CN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3"/>
            <p:cNvSpPr txBox="1">
              <a:spLocks noRot="1" noChangeArrowheads="1"/>
            </p:cNvSpPr>
            <p:nvPr/>
          </p:nvSpPr>
          <p:spPr>
            <a:xfrm>
              <a:off x="6555282" y="1363193"/>
              <a:ext cx="371480" cy="356453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zh-CN" altLang="en-US" sz="1600" b="1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hlinkClick r:id="rId12" action="ppaction://hlinkfile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6474655" y="2155828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003977" y="728255"/>
              <a:ext cx="3209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T</a:t>
              </a:r>
              <a:endParaRPr lang="zh-CN" altLang="en-US" sz="1600" dirty="0"/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6496064" y="957507"/>
              <a:ext cx="0" cy="1224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6382579" y="862812"/>
              <a:ext cx="206809" cy="20680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13138"/>
              </p:ext>
            </p:extLst>
          </p:nvPr>
        </p:nvGraphicFramePr>
        <p:xfrm>
          <a:off x="971600" y="4777738"/>
          <a:ext cx="1789545" cy="72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49" name="公式" r:id="rId13" imgW="1028520" imgH="419040" progId="Equation.3">
                  <p:embed/>
                </p:oleObj>
              </mc:Choice>
              <mc:Fallback>
                <p:oleObj name="公式" r:id="rId13" imgW="1028520" imgH="419040" progId="Equation.3">
                  <p:embed/>
                  <p:pic>
                    <p:nvPicPr>
                      <p:cNvPr id="983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777738"/>
                        <a:ext cx="1789545" cy="72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燕尾形箭头 37"/>
          <p:cNvSpPr/>
          <p:nvPr/>
        </p:nvSpPr>
        <p:spPr>
          <a:xfrm>
            <a:off x="2872186" y="5058403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34444"/>
              </p:ext>
            </p:extLst>
          </p:nvPr>
        </p:nvGraphicFramePr>
        <p:xfrm>
          <a:off x="3224164" y="4809572"/>
          <a:ext cx="14684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50" name="Equation" r:id="rId15" imgW="876240" imgH="419040" progId="Equation.DSMT4">
                  <p:embed/>
                </p:oleObj>
              </mc:Choice>
              <mc:Fallback>
                <p:oleObj name="Equation" r:id="rId15" imgW="876240" imgH="41904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164" y="4809572"/>
                        <a:ext cx="1468437" cy="698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燕尾形箭头 39"/>
          <p:cNvSpPr/>
          <p:nvPr/>
        </p:nvSpPr>
        <p:spPr>
          <a:xfrm rot="5400000">
            <a:off x="3724382" y="5577611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7079"/>
              </p:ext>
            </p:extLst>
          </p:nvPr>
        </p:nvGraphicFramePr>
        <p:xfrm>
          <a:off x="3387725" y="5862638"/>
          <a:ext cx="10652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51" name="Equation" r:id="rId17" imgW="634680" imgH="419040" progId="Equation.DSMT4">
                  <p:embed/>
                </p:oleObj>
              </mc:Choice>
              <mc:Fallback>
                <p:oleObj name="Equation" r:id="rId17" imgW="634680" imgH="419040" progId="Equation.DSMT4">
                  <p:embed/>
                  <p:pic>
                    <p:nvPicPr>
                      <p:cNvPr id="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5862638"/>
                        <a:ext cx="1065213" cy="698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234512"/>
              </p:ext>
            </p:extLst>
          </p:nvPr>
        </p:nvGraphicFramePr>
        <p:xfrm>
          <a:off x="4464993" y="6113463"/>
          <a:ext cx="80803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52" name="Equation" r:id="rId19" imgW="482400" imgH="152280" progId="Equation.DSMT4">
                  <p:embed/>
                </p:oleObj>
              </mc:Choice>
              <mc:Fallback>
                <p:oleObj name="Equation" r:id="rId19" imgW="482400" imgH="152280" progId="Equation.DSMT4">
                  <p:embed/>
                  <p:pic>
                    <p:nvPicPr>
                      <p:cNvPr id="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993" y="6113463"/>
                        <a:ext cx="808037" cy="254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6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2" grpId="0" animBg="1"/>
      <p:bldP spid="38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C9904A6-3091-4FF5-900A-1544DDB09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6152"/>
            <a:ext cx="8496000" cy="3481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D12BC04-06BE-4549-A7C7-A135B348E5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68" y="1296753"/>
            <a:ext cx="1825008" cy="102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95E4EA8-F17F-481B-830C-6CE69935C95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38980" y="332656"/>
            <a:ext cx="188474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彗星回归</a:t>
            </a: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F831A6BF-6E0E-453B-AC9C-E8B2B4B96E7E}"/>
              </a:ext>
            </a:extLst>
          </p:cNvPr>
          <p:cNvSpPr txBox="1"/>
          <p:nvPr/>
        </p:nvSpPr>
        <p:spPr>
          <a:xfrm>
            <a:off x="467544" y="5415607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1682 - 1607 - 1531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TextBox 40">
            <a:extLst>
              <a:ext uri="{FF2B5EF4-FFF2-40B4-BE49-F238E27FC236}">
                <a16:creationId xmlns:a16="http://schemas.microsoft.com/office/drawing/2014/main" id="{48D5C297-964F-44E9-98EB-F23A45AB4A24}"/>
              </a:ext>
            </a:extLst>
          </p:cNvPr>
          <p:cNvSpPr txBox="1"/>
          <p:nvPr/>
        </p:nvSpPr>
        <p:spPr>
          <a:xfrm>
            <a:off x="467544" y="5919663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周期：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75~76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</a:t>
            </a:r>
          </a:p>
        </p:txBody>
      </p:sp>
      <p:sp>
        <p:nvSpPr>
          <p:cNvPr id="11" name="TextBox 40">
            <a:extLst>
              <a:ext uri="{FF2B5EF4-FFF2-40B4-BE49-F238E27FC236}">
                <a16:creationId xmlns:a16="http://schemas.microsoft.com/office/drawing/2014/main" id="{7E41B057-1538-4E84-8B66-A5928EEAE62B}"/>
              </a:ext>
            </a:extLst>
          </p:cNvPr>
          <p:cNvSpPr txBox="1"/>
          <p:nvPr/>
        </p:nvSpPr>
        <p:spPr>
          <a:xfrm>
            <a:off x="467544" y="491155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1705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《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天文学对彗星的研究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》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"/>
          <a:stretch/>
        </p:blipFill>
        <p:spPr>
          <a:xfrm>
            <a:off x="216024" y="1237828"/>
            <a:ext cx="8676456" cy="5143500"/>
          </a:xfrm>
          <a:prstGeom prst="rect">
            <a:avLst/>
          </a:prstGeom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238980" y="404664"/>
            <a:ext cx="27488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发现未知行星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1539343" y="4242574"/>
            <a:ext cx="1016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Mercury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2270660" y="3937250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Venus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2930702" y="3643314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Earth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3446092" y="3167049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Mars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4419706" y="3598696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Jupiter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26"/>
          <p:cNvSpPr txBox="1"/>
          <p:nvPr/>
        </p:nvSpPr>
        <p:spPr>
          <a:xfrm>
            <a:off x="5715008" y="3090446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Saturn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28"/>
          <p:cNvSpPr txBox="1"/>
          <p:nvPr/>
        </p:nvSpPr>
        <p:spPr>
          <a:xfrm>
            <a:off x="6588224" y="2458421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Uranus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6" descr="https://imgsa.baidu.com/baike/c0%3Dbaike72%2C5%2C5%2C72%2C24/sign=c71e66443cc79f3d9becec62dbc8a674/10dfa9ec8a1363276cf3e188968fa0ec08fac76a.jpg"/>
          <p:cNvPicPr>
            <a:picLocks noChangeAspect="1" noChangeArrowheads="1"/>
          </p:cNvPicPr>
          <p:nvPr/>
        </p:nvPicPr>
        <p:blipFill>
          <a:blip r:embed="rId4" cstate="print"/>
          <a:srcRect b="9756"/>
          <a:stretch>
            <a:fillRect/>
          </a:stretch>
        </p:blipFill>
        <p:spPr bwMode="auto">
          <a:xfrm>
            <a:off x="7403189" y="4589595"/>
            <a:ext cx="146076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https://imgsa.baidu.com/baike/c0%3Dbaike80%2C5%2C5%2C80%2C26/sign=cdd1a1ab7cd98d1062d904634056d36b/34fae6cd7b899e51ecbf0d4342a7d933c8950db7.jpg"/>
          <p:cNvPicPr>
            <a:picLocks noChangeAspect="1" noChangeArrowheads="1"/>
          </p:cNvPicPr>
          <p:nvPr/>
        </p:nvPicPr>
        <p:blipFill>
          <a:blip r:embed="rId5" cstate="print"/>
          <a:srcRect b="7734"/>
          <a:stretch>
            <a:fillRect/>
          </a:stretch>
        </p:blipFill>
        <p:spPr bwMode="auto">
          <a:xfrm>
            <a:off x="5940152" y="4581128"/>
            <a:ext cx="1536118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组合 15"/>
          <p:cNvGrpSpPr/>
          <p:nvPr/>
        </p:nvGrpSpPr>
        <p:grpSpPr>
          <a:xfrm>
            <a:off x="7388238" y="2412775"/>
            <a:ext cx="1620000" cy="864000"/>
            <a:chOff x="1971656" y="3854226"/>
            <a:chExt cx="1620000" cy="864000"/>
          </a:xfrm>
        </p:grpSpPr>
        <p:sp>
          <p:nvSpPr>
            <p:cNvPr id="17" name="云形标注 16"/>
            <p:cNvSpPr/>
            <p:nvPr/>
          </p:nvSpPr>
          <p:spPr>
            <a:xfrm>
              <a:off x="1971656" y="3854226"/>
              <a:ext cx="1620000" cy="864000"/>
            </a:xfrm>
            <a:prstGeom prst="cloudCallout">
              <a:avLst>
                <a:gd name="adj1" fmla="val -24683"/>
                <a:gd name="adj2" fmla="val -8845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997239" y="3929066"/>
              <a:ext cx="1543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笔尖下发现的行星</a:t>
              </a:r>
            </a:p>
          </p:txBody>
        </p:sp>
      </p:grpSp>
      <p:sp>
        <p:nvSpPr>
          <p:cNvPr id="15" name="TextBox 27"/>
          <p:cNvSpPr txBox="1"/>
          <p:nvPr/>
        </p:nvSpPr>
        <p:spPr>
          <a:xfrm>
            <a:off x="7269544" y="1975551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Neptune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8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1643063" y="981223"/>
            <a:ext cx="5472112" cy="5472113"/>
          </a:xfrm>
          <a:prstGeom prst="ellipse">
            <a:avLst/>
          </a:prstGeom>
          <a:noFill/>
          <a:ln w="317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 rot="851993">
            <a:off x="3359150" y="1073298"/>
            <a:ext cx="2609850" cy="3498850"/>
          </a:xfrm>
          <a:prstGeom prst="arc">
            <a:avLst>
              <a:gd name="adj1" fmla="val 16088247"/>
              <a:gd name="adj2" fmla="val 20155187"/>
            </a:avLst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弧形 13"/>
          <p:cNvSpPr/>
          <p:nvPr/>
        </p:nvSpPr>
        <p:spPr>
          <a:xfrm rot="209375">
            <a:off x="3370263" y="1146323"/>
            <a:ext cx="3189287" cy="4195763"/>
          </a:xfrm>
          <a:prstGeom prst="arc">
            <a:avLst>
              <a:gd name="adj1" fmla="val 16122365"/>
              <a:gd name="adj2" fmla="val 3289313"/>
            </a:avLst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415952" y="527652"/>
            <a:ext cx="3960000" cy="5115926"/>
            <a:chOff x="2339752" y="328858"/>
            <a:chExt cx="3960000" cy="5115926"/>
          </a:xfrm>
        </p:grpSpPr>
        <p:pic>
          <p:nvPicPr>
            <p:cNvPr id="16" name="Picture 4" descr="https://timgsa.baidu.com/timg?image&amp;quality=80&amp;size=b9999_10000&amp;sec=1489134573068&amp;di=d85be096bd4cf7df17cf551758d10fbc&amp;imgtype=0&amp;src=http%3A%2F%2Fpic33.photophoto.cn%2F20141224%2F0005018495168029_b.jpg"/>
            <p:cNvPicPr>
              <a:picLocks noChangeAspect="1" noChangeArrowheads="1"/>
            </p:cNvPicPr>
            <p:nvPr/>
          </p:nvPicPr>
          <p:blipFill>
            <a:blip r:embed="rId3" cstate="print"/>
            <a:srcRect b="13248"/>
            <a:stretch>
              <a:fillRect/>
            </a:stretch>
          </p:blipFill>
          <p:spPr bwMode="auto">
            <a:xfrm>
              <a:off x="3735382" y="328858"/>
              <a:ext cx="1363333" cy="1153502"/>
            </a:xfrm>
            <a:prstGeom prst="rect">
              <a:avLst/>
            </a:prstGeom>
            <a:noFill/>
          </p:spPr>
        </p:pic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2339752" y="1484784"/>
              <a:ext cx="3960000" cy="39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 descr="u=3785736198,2208960489&amp;fm=23&amp;gp=0.jpg"/>
          <p:cNvPicPr>
            <a:picLocks noChangeAspect="1"/>
          </p:cNvPicPr>
          <p:nvPr/>
        </p:nvPicPr>
        <p:blipFill>
          <a:blip r:embed="rId4" cstate="print"/>
          <a:srcRect l="2737" t="2500" r="1459" b="2499"/>
          <a:stretch>
            <a:fillRect/>
          </a:stretch>
        </p:blipFill>
        <p:spPr>
          <a:xfrm>
            <a:off x="4786314" y="863729"/>
            <a:ext cx="180000" cy="195428"/>
          </a:xfrm>
          <a:prstGeom prst="ellipse">
            <a:avLst/>
          </a:prstGeom>
        </p:spPr>
      </p:pic>
      <p:pic>
        <p:nvPicPr>
          <p:cNvPr id="19" name="图片 18" descr="u=3785736198,2208960489&amp;fm=23&amp;gp=0.jpg"/>
          <p:cNvPicPr>
            <a:picLocks noChangeAspect="1"/>
          </p:cNvPicPr>
          <p:nvPr/>
        </p:nvPicPr>
        <p:blipFill>
          <a:blip r:embed="rId4" cstate="print"/>
          <a:srcRect l="2737" t="2500" r="1459" b="2499"/>
          <a:stretch>
            <a:fillRect/>
          </a:stretch>
        </p:blipFill>
        <p:spPr>
          <a:xfrm>
            <a:off x="4786314" y="869932"/>
            <a:ext cx="180000" cy="195428"/>
          </a:xfrm>
          <a:prstGeom prst="ellipse">
            <a:avLst/>
          </a:prstGeom>
        </p:spPr>
      </p:pic>
      <p:pic>
        <p:nvPicPr>
          <p:cNvPr id="20" name="图片 19" descr="u=3785736198,2208960489&amp;fm=23&amp;gp=0.jpg"/>
          <p:cNvPicPr>
            <a:picLocks noChangeAspect="1"/>
          </p:cNvPicPr>
          <p:nvPr/>
        </p:nvPicPr>
        <p:blipFill>
          <a:blip r:embed="rId4" cstate="print"/>
          <a:srcRect l="2737" t="2500" r="1459" b="2499"/>
          <a:stretch>
            <a:fillRect/>
          </a:stretch>
        </p:blipFill>
        <p:spPr>
          <a:xfrm>
            <a:off x="4786314" y="876118"/>
            <a:ext cx="180000" cy="19542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394 C 0.01719 0.00625 0.02691 0.00949 0.03646 0.01713 C 0.04549 0.02431 0.05451 0.03611 0.06319 0.04769 C 0.07187 0.05903 0.08142 0.07523 0.08819 0.08658 C 0.09479 0.09838 0.10035 0.10533 0.10434 0.1176 C 0.10833 0.12986 0.11076 0.15162 0.11267 0.15996 C 0.11458 0.16829 0.11424 0.16111 0.11545 0.16736 C 0.11667 0.17361 0.1184 0.18704 0.11962 0.19699 C 0.12083 0.20695 0.12187 0.22037 0.1224 0.22662 " pathEditMode="relative" rAng="0" ptsTypes="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C 0.00573 1.48148E-6 0.01181 1.48148E-6 0.01858 0.00185 C 0.02465 0.00393 0.03142 0.00833 0.03872 0.01273 C 0.04566 0.01713 0.05226 0.01967 0.06181 0.02824 C 0.07118 0.03704 0.08559 0.05231 0.09635 0.06574 C 0.10712 0.07917 0.11667 0.09259 0.12656 0.10903 C 0.13646 0.12546 0.14722 0.13819 0.15573 0.16458 C 0.16424 0.19097 0.17396 0.23125 0.17795 0.26805 C 0.18194 0.30463 0.18194 0.34954 0.17934 0.38495 C 0.17674 0.42037 0.16858 0.46088 0.16267 0.48125 C 0.15677 0.50162 0.14792 0.50208 0.1441 0.50741 " pathEditMode="relative" rAng="0" ptsTypes="aaaaaaaaa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007 0.01112 C 0.17066 0.05973 0.27535 0.27176 0.23993 0.48496 C 0.20382 0.6963 0.0434 0.83727 -0.11858 0.79098 C -0.28142 0.74028 -0.38594 0.51945 -0.34861 0.30741 C -0.31319 0.09491 -0.15382 -0.0375 0.01007 0.01112 Z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389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51520" y="714356"/>
            <a:ext cx="187220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人造卫星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71682" y="1556792"/>
            <a:ext cx="3824116" cy="3132000"/>
            <a:chOff x="4414079" y="3087136"/>
            <a:chExt cx="3824116" cy="3132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079" y="3087136"/>
              <a:ext cx="3824116" cy="31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71"/>
            <p:cNvSpPr txBox="1"/>
            <p:nvPr/>
          </p:nvSpPr>
          <p:spPr>
            <a:xfrm>
              <a:off x="6406536" y="5753855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</a:rPr>
                <a:t>1957.10 Sputnik 1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71682" y="1556792"/>
            <a:ext cx="3888432" cy="3132000"/>
            <a:chOff x="5076056" y="1579550"/>
            <a:chExt cx="3888432" cy="3132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3" r="8568"/>
            <a:stretch/>
          </p:blipFill>
          <p:spPr>
            <a:xfrm>
              <a:off x="5076056" y="1579550"/>
              <a:ext cx="3888432" cy="31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71"/>
            <p:cNvSpPr txBox="1"/>
            <p:nvPr/>
          </p:nvSpPr>
          <p:spPr>
            <a:xfrm>
              <a:off x="7092280" y="4221088"/>
              <a:ext cx="184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</a:rPr>
                <a:t>1958.01 Explorer 1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2195" y="1594478"/>
            <a:ext cx="3816424" cy="3132000"/>
            <a:chOff x="5436096" y="2657511"/>
            <a:chExt cx="3816424" cy="3132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9" r="12002"/>
            <a:stretch/>
          </p:blipFill>
          <p:spPr>
            <a:xfrm>
              <a:off x="5436096" y="2657511"/>
              <a:ext cx="3816424" cy="31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72"/>
            <p:cNvSpPr txBox="1"/>
            <p:nvPr/>
          </p:nvSpPr>
          <p:spPr>
            <a:xfrm>
              <a:off x="7345992" y="5343740"/>
              <a:ext cx="19044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</a:rPr>
                <a:t>1970.04 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东方红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号</a:t>
              </a:r>
            </a:p>
          </p:txBody>
        </p:sp>
      </p:grpSp>
      <p:sp>
        <p:nvSpPr>
          <p:cNvPr id="19" name="Rectangle 2"/>
          <p:cNvSpPr txBox="1">
            <a:spLocks noRot="1" noChangeArrowheads="1"/>
          </p:cNvSpPr>
          <p:nvPr/>
        </p:nvSpPr>
        <p:spPr>
          <a:xfrm>
            <a:off x="258200" y="4915927"/>
            <a:ext cx="187220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卫星轨道</a:t>
            </a:r>
          </a:p>
        </p:txBody>
      </p: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5929322" y="642918"/>
            <a:ext cx="2052000" cy="4036412"/>
            <a:chOff x="1187624" y="1793246"/>
            <a:chExt cx="2810252" cy="5527942"/>
          </a:xfrm>
        </p:grpSpPr>
        <p:sp>
          <p:nvSpPr>
            <p:cNvPr id="21" name="Rectangle 116"/>
            <p:cNvSpPr>
              <a:spLocks noChangeArrowheads="1"/>
            </p:cNvSpPr>
            <p:nvPr/>
          </p:nvSpPr>
          <p:spPr bwMode="auto">
            <a:xfrm>
              <a:off x="2949724" y="2593479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ω</a:t>
              </a:r>
            </a:p>
          </p:txBody>
        </p:sp>
        <p:sp>
          <p:nvSpPr>
            <p:cNvPr id="22" name="弧形 21"/>
            <p:cNvSpPr/>
            <p:nvPr/>
          </p:nvSpPr>
          <p:spPr>
            <a:xfrm>
              <a:off x="2212894" y="2474526"/>
              <a:ext cx="792088" cy="432048"/>
            </a:xfrm>
            <a:prstGeom prst="arc">
              <a:avLst>
                <a:gd name="adj1" fmla="val 951306"/>
                <a:gd name="adj2" fmla="val 10090218"/>
              </a:avLst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弧形 22"/>
            <p:cNvSpPr/>
            <p:nvPr/>
          </p:nvSpPr>
          <p:spPr>
            <a:xfrm>
              <a:off x="1187624" y="3933160"/>
              <a:ext cx="2808312" cy="936000"/>
            </a:xfrm>
            <a:prstGeom prst="arc">
              <a:avLst>
                <a:gd name="adj1" fmla="val 10855993"/>
                <a:gd name="adj2" fmla="val 0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弧形 23"/>
            <p:cNvSpPr/>
            <p:nvPr/>
          </p:nvSpPr>
          <p:spPr>
            <a:xfrm>
              <a:off x="1187624" y="3933056"/>
              <a:ext cx="2808312" cy="936000"/>
            </a:xfrm>
            <a:prstGeom prst="arc">
              <a:avLst>
                <a:gd name="adj1" fmla="val 21541460"/>
                <a:gd name="adj2" fmla="val 10891074"/>
              </a:avLst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1187624" y="3021335"/>
              <a:ext cx="2808000" cy="280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599209" y="1793246"/>
              <a:ext cx="0" cy="2613042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603401" y="4905358"/>
              <a:ext cx="0" cy="241583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2580159" y="438415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2593876" y="4399012"/>
              <a:ext cx="140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81"/>
            <p:cNvSpPr>
              <a:spLocks noChangeArrowheads="1"/>
            </p:cNvSpPr>
            <p:nvPr/>
          </p:nvSpPr>
          <p:spPr bwMode="auto">
            <a:xfrm>
              <a:off x="3165653" y="4408537"/>
              <a:ext cx="431002" cy="398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zh-CN" sz="1600" b="1" i="1" dirty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 altLang="zh-CN" sz="1600" b="1" i="1" baseline="-25000" dirty="0">
                <a:latin typeface="Arial" charset="0"/>
              </a:endParaRPr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5170490" y="2005536"/>
            <a:ext cx="3608847" cy="1152000"/>
            <a:chOff x="5132390" y="1915866"/>
            <a:chExt cx="3608847" cy="1152000"/>
          </a:xfrm>
        </p:grpSpPr>
        <p:sp>
          <p:nvSpPr>
            <p:cNvPr id="32" name="弧形 31"/>
            <p:cNvSpPr/>
            <p:nvPr/>
          </p:nvSpPr>
          <p:spPr>
            <a:xfrm>
              <a:off x="5132390" y="1915866"/>
              <a:ext cx="3532216" cy="1152000"/>
            </a:xfrm>
            <a:prstGeom prst="arc">
              <a:avLst>
                <a:gd name="adj1" fmla="val 19953378"/>
                <a:gd name="adj2" fmla="val 12537671"/>
              </a:avLst>
            </a:prstGeom>
            <a:ln w="19050">
              <a:solidFill>
                <a:srgbClr val="390E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8534428" y="2339685"/>
              <a:ext cx="206809" cy="20680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15074" y="681018"/>
            <a:ext cx="1476000" cy="3610843"/>
            <a:chOff x="6175795" y="894922"/>
            <a:chExt cx="1476000" cy="3610843"/>
          </a:xfrm>
        </p:grpSpPr>
        <p:sp>
          <p:nvSpPr>
            <p:cNvPr id="36" name="弧形 35"/>
            <p:cNvSpPr/>
            <p:nvPr/>
          </p:nvSpPr>
          <p:spPr>
            <a:xfrm rot="5400000">
              <a:off x="5147687" y="1923030"/>
              <a:ext cx="3532216" cy="1476000"/>
            </a:xfrm>
            <a:prstGeom prst="arc">
              <a:avLst>
                <a:gd name="adj1" fmla="val 19625142"/>
                <a:gd name="adj2" fmla="val 13544061"/>
              </a:avLst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 rot="5400000">
              <a:off x="6811978" y="4298956"/>
              <a:ext cx="206809" cy="20680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22236" y="714356"/>
            <a:ext cx="2033594" cy="3532216"/>
            <a:chOff x="6131542" y="695745"/>
            <a:chExt cx="2033594" cy="3532216"/>
          </a:xfrm>
        </p:grpSpPr>
        <p:sp>
          <p:nvSpPr>
            <p:cNvPr id="40" name="弧形 39"/>
            <p:cNvSpPr/>
            <p:nvPr/>
          </p:nvSpPr>
          <p:spPr>
            <a:xfrm rot="8051092">
              <a:off x="5103434" y="1723853"/>
              <a:ext cx="3532216" cy="1476000"/>
            </a:xfrm>
            <a:prstGeom prst="arc">
              <a:avLst>
                <a:gd name="adj1" fmla="val 19532723"/>
                <a:gd name="adj2" fmla="val 13299036"/>
              </a:avLst>
            </a:prstGeom>
            <a:ln w="190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 rot="6578441">
              <a:off x="7958327" y="1041548"/>
              <a:ext cx="206809" cy="2068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TextBox 45"/>
          <p:cNvSpPr txBox="1"/>
          <p:nvPr/>
        </p:nvSpPr>
        <p:spPr>
          <a:xfrm>
            <a:off x="311558" y="5732522"/>
            <a:ext cx="3252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轨道平面圆心：地心</a:t>
            </a:r>
          </a:p>
        </p:txBody>
      </p:sp>
      <p:sp>
        <p:nvSpPr>
          <p:cNvPr id="44" name="TextBox 46"/>
          <p:cNvSpPr txBox="1"/>
          <p:nvPr/>
        </p:nvSpPr>
        <p:spPr>
          <a:xfrm>
            <a:off x="5929322" y="4786322"/>
            <a:ext cx="2000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赤道轨道</a:t>
            </a:r>
          </a:p>
        </p:txBody>
      </p:sp>
      <p:sp>
        <p:nvSpPr>
          <p:cNvPr id="45" name="TextBox 47"/>
          <p:cNvSpPr txBox="1"/>
          <p:nvPr/>
        </p:nvSpPr>
        <p:spPr>
          <a:xfrm>
            <a:off x="5929322" y="5299088"/>
            <a:ext cx="2000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极地轨道</a:t>
            </a:r>
          </a:p>
        </p:txBody>
      </p:sp>
      <p:sp>
        <p:nvSpPr>
          <p:cNvPr id="46" name="TextBox 48"/>
          <p:cNvSpPr txBox="1"/>
          <p:nvPr/>
        </p:nvSpPr>
        <p:spPr>
          <a:xfrm>
            <a:off x="5929322" y="5803960"/>
            <a:ext cx="2000264" cy="50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倾斜轨道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028384" y="2544311"/>
            <a:ext cx="546391" cy="328684"/>
            <a:chOff x="8028384" y="2544311"/>
            <a:chExt cx="546391" cy="328684"/>
          </a:xfrm>
        </p:grpSpPr>
        <p:cxnSp>
          <p:nvCxnSpPr>
            <p:cNvPr id="48" name="直接箭头连接符 47"/>
            <p:cNvCxnSpPr/>
            <p:nvPr/>
          </p:nvCxnSpPr>
          <p:spPr>
            <a:xfrm flipH="1">
              <a:off x="8106775" y="2544311"/>
              <a:ext cx="4680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81"/>
            <p:cNvSpPr>
              <a:spLocks noChangeArrowheads="1"/>
            </p:cNvSpPr>
            <p:nvPr/>
          </p:nvSpPr>
          <p:spPr bwMode="auto">
            <a:xfrm>
              <a:off x="8028384" y="2581838"/>
              <a:ext cx="314711" cy="29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zh-CN" sz="1600" b="1" i="1" dirty="0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endParaRPr lang="en-US" altLang="zh-CN" sz="1600" b="1" i="1" baseline="-25000" dirty="0">
                <a:solidFill>
                  <a:srgbClr val="0000FF"/>
                </a:solidFill>
                <a:latin typeface="Arial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956731" y="3573016"/>
            <a:ext cx="386719" cy="504056"/>
            <a:chOff x="6956731" y="3573016"/>
            <a:chExt cx="386719" cy="504056"/>
          </a:xfrm>
        </p:grpSpPr>
        <p:cxnSp>
          <p:nvCxnSpPr>
            <p:cNvPr id="51" name="直接箭头连接符 50"/>
            <p:cNvCxnSpPr/>
            <p:nvPr/>
          </p:nvCxnSpPr>
          <p:spPr>
            <a:xfrm flipV="1">
              <a:off x="6956731" y="3645024"/>
              <a:ext cx="0" cy="43204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7028739" y="3573016"/>
              <a:ext cx="314711" cy="29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zh-CN" sz="1600" b="1" i="1" dirty="0">
                  <a:solidFill>
                    <a:srgbClr val="C00000"/>
                  </a:solidFill>
                  <a:latin typeface="Times New Roman" pitchFamily="18" charset="0"/>
                </a:rPr>
                <a:t>F</a:t>
              </a:r>
              <a:endParaRPr lang="en-US" altLang="zh-CN" sz="1600" b="1" i="1" baseline="-25000" dirty="0">
                <a:solidFill>
                  <a:srgbClr val="C00000"/>
                </a:solidFill>
                <a:latin typeface="Arial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20827" y="1239087"/>
            <a:ext cx="323178" cy="558060"/>
            <a:chOff x="7820827" y="1239087"/>
            <a:chExt cx="323178" cy="558060"/>
          </a:xfrm>
        </p:grpSpPr>
        <p:cxnSp>
          <p:nvCxnSpPr>
            <p:cNvPr id="54" name="直接箭头连接符 53"/>
            <p:cNvCxnSpPr>
              <a:cxnSpLocks noChangeAspect="1"/>
            </p:cNvCxnSpPr>
            <p:nvPr/>
          </p:nvCxnSpPr>
          <p:spPr>
            <a:xfrm flipH="1">
              <a:off x="7820827" y="1239087"/>
              <a:ext cx="252000" cy="29265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81"/>
            <p:cNvSpPr>
              <a:spLocks noChangeArrowheads="1"/>
            </p:cNvSpPr>
            <p:nvPr/>
          </p:nvSpPr>
          <p:spPr bwMode="auto">
            <a:xfrm>
              <a:off x="7829294" y="1505990"/>
              <a:ext cx="314711" cy="29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zh-CN" sz="1600" b="1" i="1" dirty="0">
                  <a:solidFill>
                    <a:srgbClr val="00B050"/>
                  </a:solidFill>
                  <a:latin typeface="Times New Roman" pitchFamily="18" charset="0"/>
                </a:rPr>
                <a:t>F</a:t>
              </a:r>
              <a:endParaRPr lang="en-US" altLang="zh-CN" sz="1600" b="1" i="1" baseline="-25000" dirty="0">
                <a:solidFill>
                  <a:srgbClr val="00B050"/>
                </a:solidFill>
                <a:latin typeface="Arial" charset="0"/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2" y="1651517"/>
            <a:ext cx="391500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4" y="1889841"/>
            <a:ext cx="4023506" cy="221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37" y="2041453"/>
            <a:ext cx="3377787" cy="196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8899" r="1117" b="6491"/>
          <a:stretch/>
        </p:blipFill>
        <p:spPr>
          <a:xfrm>
            <a:off x="4424737" y="1574094"/>
            <a:ext cx="450644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7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1520" y="714356"/>
            <a:ext cx="187220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卫星运行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143504" y="928670"/>
            <a:ext cx="3761862" cy="3241356"/>
            <a:chOff x="1142976" y="2818025"/>
            <a:chExt cx="3761862" cy="3241356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2781288" y="2818025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1142976" y="2819396"/>
              <a:ext cx="3240000" cy="323998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1596991" y="3270240"/>
              <a:ext cx="2340005" cy="234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3"/>
            <p:cNvSpPr txBox="1">
              <a:spLocks noRot="1" noChangeArrowheads="1"/>
            </p:cNvSpPr>
            <p:nvPr/>
          </p:nvSpPr>
          <p:spPr>
            <a:xfrm>
              <a:off x="2500298" y="4603975"/>
              <a:ext cx="774357" cy="356453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Earth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2614630">
              <a:off x="3467705" y="3020496"/>
              <a:ext cx="1437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Satellite orbit</a:t>
              </a:r>
              <a:endParaRPr lang="zh-CN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3"/>
            <p:cNvSpPr txBox="1">
              <a:spLocks noRot="1" noChangeArrowheads="1"/>
            </p:cNvSpPr>
            <p:nvPr/>
          </p:nvSpPr>
          <p:spPr>
            <a:xfrm>
              <a:off x="2857488" y="2890834"/>
              <a:ext cx="857256" cy="356453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CN" sz="1600" b="1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 &lt;&lt;</a:t>
              </a:r>
              <a:r>
                <a:rPr kumimoji="0" lang="en-US" altLang="zh-CN" sz="1600" b="1" u="none" strike="noStrike" kern="1200" cap="none" spc="0" normalizeH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zh-CN" sz="1600" b="1" i="1" u="none" strike="noStrike" kern="1200" cap="none" spc="0" normalizeH="0" noProof="0" dirty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zh-CN" altLang="en-US" sz="1600" b="1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hlinkClick r:id="rId4" action="ppaction://hlinkfile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2768588" y="443858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166808" y="4073747"/>
              <a:ext cx="3209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R</a:t>
              </a:r>
              <a:endParaRPr lang="zh-CN" altLang="en-US" sz="1600" dirty="0"/>
            </a:p>
          </p:txBody>
        </p:sp>
        <p:cxnSp>
          <p:nvCxnSpPr>
            <p:cNvPr id="20" name="直接箭头连接符 19"/>
            <p:cNvCxnSpPr>
              <a:stCxn id="18" idx="4"/>
              <a:endCxn id="13" idx="7"/>
            </p:cNvCxnSpPr>
            <p:nvPr/>
          </p:nvCxnSpPr>
          <p:spPr>
            <a:xfrm rot="5400000" flipH="1" flipV="1">
              <a:off x="2759621" y="3639892"/>
              <a:ext cx="861655" cy="807722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5"/>
          <p:cNvSpPr>
            <a:spLocks noChangeAspect="1"/>
          </p:cNvSpPr>
          <p:nvPr/>
        </p:nvSpPr>
        <p:spPr>
          <a:xfrm>
            <a:off x="6677040" y="825265"/>
            <a:ext cx="206809" cy="2068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428596" y="1571625"/>
          <a:ext cx="18446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50" name="公式" r:id="rId5" imgW="876240" imgH="419040" progId="Equation.3">
                  <p:embed/>
                </p:oleObj>
              </mc:Choice>
              <mc:Fallback>
                <p:oleObj name="公式" r:id="rId5" imgW="876240" imgH="419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571625"/>
                        <a:ext cx="1844675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928662" y="2643182"/>
          <a:ext cx="774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51" name="公式" r:id="rId7" imgW="368280" imgH="152280" progId="Equation.3">
                  <p:embed/>
                </p:oleObj>
              </mc:Choice>
              <mc:Fallback>
                <p:oleObj name="公式" r:id="rId7" imgW="368280" imgH="152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643182"/>
                        <a:ext cx="7747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燕尾形箭头 30"/>
          <p:cNvSpPr/>
          <p:nvPr/>
        </p:nvSpPr>
        <p:spPr>
          <a:xfrm>
            <a:off x="2592788" y="2255830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2928926" y="1897063"/>
          <a:ext cx="141446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52" name="公式" r:id="rId9" imgW="672840" imgH="444240" progId="Equation.3">
                  <p:embed/>
                </p:oleObj>
              </mc:Choice>
              <mc:Fallback>
                <p:oleObj name="公式" r:id="rId9" imgW="67284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1897063"/>
                        <a:ext cx="1414462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右大括号 32"/>
          <p:cNvSpPr/>
          <p:nvPr/>
        </p:nvSpPr>
        <p:spPr>
          <a:xfrm>
            <a:off x="2344722" y="1793864"/>
            <a:ext cx="142876" cy="115200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702053"/>
              </p:ext>
            </p:extLst>
          </p:nvPr>
        </p:nvGraphicFramePr>
        <p:xfrm>
          <a:off x="3138488" y="2857500"/>
          <a:ext cx="14827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53" name="Equation" r:id="rId11" imgW="774360" imgH="203040" progId="Equation.DSMT4">
                  <p:embed/>
                </p:oleObj>
              </mc:Choice>
              <mc:Fallback>
                <p:oleObj name="Equation" r:id="rId11" imgW="7743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2857500"/>
                        <a:ext cx="148272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矩形 34"/>
          <p:cNvSpPr/>
          <p:nvPr/>
        </p:nvSpPr>
        <p:spPr>
          <a:xfrm>
            <a:off x="2928926" y="1857364"/>
            <a:ext cx="1764000" cy="1476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3857620" y="785794"/>
            <a:ext cx="2000264" cy="612648"/>
            <a:chOff x="1971656" y="3854226"/>
            <a:chExt cx="2000264" cy="612648"/>
          </a:xfrm>
        </p:grpSpPr>
        <p:sp>
          <p:nvSpPr>
            <p:cNvPr id="38" name="云形标注 37"/>
            <p:cNvSpPr/>
            <p:nvPr/>
          </p:nvSpPr>
          <p:spPr>
            <a:xfrm>
              <a:off x="1971656" y="3854226"/>
              <a:ext cx="1872000" cy="612648"/>
            </a:xfrm>
            <a:prstGeom prst="cloudCallout">
              <a:avLst>
                <a:gd name="adj1" fmla="val -24367"/>
                <a:gd name="adj2" fmla="val 11254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71670" y="3929066"/>
              <a:ext cx="1900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第一宇宙速度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57158" y="3714752"/>
            <a:ext cx="2857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600" b="1" dirty="0">
                <a:latin typeface="+mn-ea"/>
                <a:cs typeface="Times New Roman" pitchFamily="18" charset="0"/>
              </a:rPr>
              <a:t> 第一宇宙速度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2910" y="4253219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近地卫星环绕速度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2910" y="4751599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卫星最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环绕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速度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2910" y="607220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卫星最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发射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速度</a:t>
            </a:r>
          </a:p>
        </p:txBody>
      </p:sp>
      <p:sp>
        <p:nvSpPr>
          <p:cNvPr id="47" name="燕尾形箭头 46"/>
          <p:cNvSpPr/>
          <p:nvPr/>
        </p:nvSpPr>
        <p:spPr>
          <a:xfrm>
            <a:off x="3846790" y="5418137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3203848" y="5275261"/>
            <a:ext cx="428628" cy="461665"/>
            <a:chOff x="2285984" y="5357826"/>
            <a:chExt cx="428628" cy="461665"/>
          </a:xfrm>
        </p:grpSpPr>
        <p:sp>
          <p:nvSpPr>
            <p:cNvPr id="45" name="矩形 44"/>
            <p:cNvSpPr/>
            <p:nvPr/>
          </p:nvSpPr>
          <p:spPr>
            <a:xfrm>
              <a:off x="2285984" y="5357826"/>
              <a:ext cx="4191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i="1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2562212" y="5464644"/>
              <a:ext cx="152400" cy="250372"/>
            </a:xfrm>
            <a:custGeom>
              <a:avLst/>
              <a:gdLst>
                <a:gd name="connsiteX0" fmla="*/ 0 w 152400"/>
                <a:gd name="connsiteY0" fmla="*/ 250372 h 250372"/>
                <a:gd name="connsiteX1" fmla="*/ 97971 w 152400"/>
                <a:gd name="connsiteY1" fmla="*/ 195943 h 250372"/>
                <a:gd name="connsiteX2" fmla="*/ 152400 w 152400"/>
                <a:gd name="connsiteY2" fmla="*/ 0 h 25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250372">
                  <a:moveTo>
                    <a:pt x="0" y="250372"/>
                  </a:moveTo>
                  <a:cubicBezTo>
                    <a:pt x="36285" y="244022"/>
                    <a:pt x="72571" y="237672"/>
                    <a:pt x="97971" y="195943"/>
                  </a:cubicBezTo>
                  <a:cubicBezTo>
                    <a:pt x="123371" y="154214"/>
                    <a:pt x="137885" y="77107"/>
                    <a:pt x="152400" y="0"/>
                  </a:cubicBez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>
            <a:off x="2195736" y="5300662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R,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2216145" y="357166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58" name="椭圆 57"/>
          <p:cNvSpPr>
            <a:spLocks noChangeAspect="1"/>
          </p:cNvSpPr>
          <p:nvPr/>
        </p:nvSpPr>
        <p:spPr>
          <a:xfrm>
            <a:off x="4822332" y="548680"/>
            <a:ext cx="3960000" cy="3960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>
            <a:spLocks noChangeAspect="1"/>
          </p:cNvSpPr>
          <p:nvPr/>
        </p:nvSpPr>
        <p:spPr>
          <a:xfrm>
            <a:off x="8629849" y="1988840"/>
            <a:ext cx="206809" cy="20680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076580"/>
              </p:ext>
            </p:extLst>
          </p:nvPr>
        </p:nvGraphicFramePr>
        <p:xfrm>
          <a:off x="874713" y="5122763"/>
          <a:ext cx="12842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54" name="公式" r:id="rId13" imgW="711000" imgH="444240" progId="Equation.3">
                  <p:embed/>
                </p:oleObj>
              </mc:Choice>
              <mc:Fallback>
                <p:oleObj name="公式" r:id="rId13" imgW="71100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122763"/>
                        <a:ext cx="1284287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组合 51"/>
          <p:cNvGrpSpPr/>
          <p:nvPr/>
        </p:nvGrpSpPr>
        <p:grpSpPr>
          <a:xfrm>
            <a:off x="4103267" y="5290651"/>
            <a:ext cx="419104" cy="461665"/>
            <a:chOff x="4216437" y="5373216"/>
            <a:chExt cx="419104" cy="461665"/>
          </a:xfrm>
        </p:grpSpPr>
        <p:sp>
          <p:nvSpPr>
            <p:cNvPr id="50" name="任意多边形 49"/>
            <p:cNvSpPr/>
            <p:nvPr/>
          </p:nvSpPr>
          <p:spPr>
            <a:xfrm>
              <a:off x="4539341" y="5475227"/>
              <a:ext cx="79828" cy="330200"/>
            </a:xfrm>
            <a:custGeom>
              <a:avLst/>
              <a:gdLst>
                <a:gd name="connsiteX0" fmla="*/ 0 w 79828"/>
                <a:gd name="connsiteY0" fmla="*/ 0 h 330200"/>
                <a:gd name="connsiteX1" fmla="*/ 54429 w 79828"/>
                <a:gd name="connsiteY1" fmla="*/ 87085 h 330200"/>
                <a:gd name="connsiteX2" fmla="*/ 76200 w 79828"/>
                <a:gd name="connsiteY2" fmla="*/ 293914 h 330200"/>
                <a:gd name="connsiteX3" fmla="*/ 76200 w 79828"/>
                <a:gd name="connsiteY3" fmla="*/ 3048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28" h="330200">
                  <a:moveTo>
                    <a:pt x="0" y="0"/>
                  </a:moveTo>
                  <a:cubicBezTo>
                    <a:pt x="20864" y="19049"/>
                    <a:pt x="41729" y="38099"/>
                    <a:pt x="54429" y="87085"/>
                  </a:cubicBezTo>
                  <a:cubicBezTo>
                    <a:pt x="67129" y="136071"/>
                    <a:pt x="72572" y="257628"/>
                    <a:pt x="76200" y="293914"/>
                  </a:cubicBezTo>
                  <a:cubicBezTo>
                    <a:pt x="79828" y="330200"/>
                    <a:pt x="78014" y="317500"/>
                    <a:pt x="76200" y="304800"/>
                  </a:cubicBez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216437" y="5373216"/>
              <a:ext cx="4191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i="1" dirty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208 C 0.1 0.00208 0.17379 0.11042 0.17379 0.23912 C 0.17379 0.36782 0.09844 0.47268 -3.05556E-6 0.47268 C -0.09878 0.47268 -0.17864 0.36759 -0.17864 0.23889 C -0.17864 0.11018 -0.09722 0.00208 0.00157 0.00208 Z " pathEditMode="relative" rAng="0" ptsTypes="fffff">
                                      <p:cBhvr>
                                        <p:cTn id="27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0.02882 0.15162 -0.04166 0.30695 -0.15746 0.3463 C -0.27309 0.38542 -0.39079 0.29375 -0.41944 0.1419 C -0.44861 -0.00926 -0.37881 -0.17453 -0.26336 -0.21365 C -0.14739 -0.25278 -0.02899 -0.15162 -4.72222E-6 -2.59259E-6 Z " pathEditMode="relative" rAng="0" ptsTypes="fffff">
                                      <p:cBhvr>
                                        <p:cTn id="108" dur="375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6" grpId="1" animBg="1"/>
      <p:bldP spid="31" grpId="0" animBg="1"/>
      <p:bldP spid="33" grpId="0" animBg="1"/>
      <p:bldP spid="35" grpId="0" animBg="1"/>
      <p:bldP spid="47" grpId="0" animBg="1"/>
      <p:bldP spid="54" grpId="0"/>
      <p:bldP spid="44" grpId="0"/>
      <p:bldP spid="58" grpId="0" animBg="1"/>
      <p:bldP spid="59" grpId="0" animBg="1"/>
      <p:bldP spid="5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57158" y="857232"/>
            <a:ext cx="2857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600" b="1" dirty="0">
                <a:latin typeface="+mn-ea"/>
                <a:cs typeface="Times New Roman" pitchFamily="18" charset="0"/>
              </a:rPr>
              <a:t> 第二宇宙速度 </a:t>
            </a:r>
          </a:p>
        </p:txBody>
      </p:sp>
      <p:grpSp>
        <p:nvGrpSpPr>
          <p:cNvPr id="54" name="组合 53"/>
          <p:cNvGrpSpPr>
            <a:grpSpLocks noChangeAspect="1"/>
          </p:cNvGrpSpPr>
          <p:nvPr/>
        </p:nvGrpSpPr>
        <p:grpSpPr>
          <a:xfrm>
            <a:off x="4068788" y="2622544"/>
            <a:ext cx="1259472" cy="1259467"/>
            <a:chOff x="1175647" y="2884738"/>
            <a:chExt cx="3240000" cy="3239985"/>
          </a:xfrm>
        </p:grpSpPr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1175647" y="2884738"/>
              <a:ext cx="3240000" cy="3239985"/>
            </a:xfrm>
            <a:prstGeom prst="ellipse">
              <a:avLst/>
            </a:prstGeom>
            <a:noFill/>
            <a:ln w="158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1596991" y="3270240"/>
              <a:ext cx="2340005" cy="234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2768588" y="443858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椭圆 69"/>
          <p:cNvSpPr/>
          <p:nvPr/>
        </p:nvSpPr>
        <p:spPr>
          <a:xfrm>
            <a:off x="4070280" y="2365368"/>
            <a:ext cx="2988000" cy="1800000"/>
          </a:xfrm>
          <a:prstGeom prst="ellipse">
            <a:avLst/>
          </a:prstGeom>
          <a:noFill/>
          <a:ln w="158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070280" y="2181216"/>
            <a:ext cx="4788000" cy="2176478"/>
          </a:xfrm>
          <a:prstGeom prst="ellipse">
            <a:avLst/>
          </a:prstGeom>
          <a:noFill/>
          <a:ln w="15875">
            <a:solidFill>
              <a:srgbClr val="99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>
            <a:spLocks noChangeAspect="1"/>
          </p:cNvSpPr>
          <p:nvPr/>
        </p:nvSpPr>
        <p:spPr>
          <a:xfrm>
            <a:off x="4046516" y="-142900"/>
            <a:ext cx="1865693" cy="3348000"/>
          </a:xfrm>
          <a:custGeom>
            <a:avLst/>
            <a:gdLst>
              <a:gd name="connsiteX0" fmla="*/ 23283 w 1153583"/>
              <a:gd name="connsiteY0" fmla="*/ 2070100 h 2070100"/>
              <a:gd name="connsiteX1" fmla="*/ 188383 w 1153583"/>
              <a:gd name="connsiteY1" fmla="*/ 1460500 h 2070100"/>
              <a:gd name="connsiteX2" fmla="*/ 1153583 w 1153583"/>
              <a:gd name="connsiteY2" fmla="*/ 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3583" h="2070100">
                <a:moveTo>
                  <a:pt x="23283" y="2070100"/>
                </a:moveTo>
                <a:cubicBezTo>
                  <a:pt x="11641" y="1937808"/>
                  <a:pt x="0" y="1805517"/>
                  <a:pt x="188383" y="1460500"/>
                </a:cubicBezTo>
                <a:cubicBezTo>
                  <a:pt x="376766" y="1115483"/>
                  <a:pt x="765174" y="557741"/>
                  <a:pt x="1153583" y="0"/>
                </a:cubicBezTo>
              </a:path>
            </a:pathLst>
          </a:custGeom>
          <a:ln w="15875">
            <a:solidFill>
              <a:schemeClr val="tx1"/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60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91148"/>
              </p:ext>
            </p:extLst>
          </p:nvPr>
        </p:nvGraphicFramePr>
        <p:xfrm>
          <a:off x="989013" y="1487488"/>
          <a:ext cx="17875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5" name="Equation" r:id="rId4" imgW="990360" imgH="241200" progId="Equation.DSMT4">
                  <p:embed/>
                </p:oleObj>
              </mc:Choice>
              <mc:Fallback>
                <p:oleObj name="Equation" r:id="rId4" imgW="990360" imgH="241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1487488"/>
                        <a:ext cx="17875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785786" y="2143116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逃离地球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束缚所需最小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发射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速度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158" y="3786190"/>
            <a:ext cx="2857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600" b="1" dirty="0">
                <a:latin typeface="+mn-ea"/>
                <a:cs typeface="Times New Roman" pitchFamily="18" charset="0"/>
              </a:rPr>
              <a:t> 第三宇宙速度 </a:t>
            </a:r>
          </a:p>
        </p:txBody>
      </p:sp>
      <p:graphicFrame>
        <p:nvGraphicFramePr>
          <p:cNvPr id="860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241955"/>
              </p:ext>
            </p:extLst>
          </p:nvPr>
        </p:nvGraphicFramePr>
        <p:xfrm>
          <a:off x="989013" y="4383088"/>
          <a:ext cx="17875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6" name="Equation" r:id="rId6" imgW="990360" imgH="241200" progId="Equation.DSMT4">
                  <p:embed/>
                </p:oleObj>
              </mc:Choice>
              <mc:Fallback>
                <p:oleObj name="Equation" r:id="rId6" imgW="990360" imgH="241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4383088"/>
                        <a:ext cx="17875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7224" y="5098333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solidFill>
                  <a:srgbClr val="00B0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逃离太阳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束缚所需最小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发射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速度 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4043359" y="-19050"/>
            <a:ext cx="416526" cy="3230880"/>
          </a:xfrm>
          <a:custGeom>
            <a:avLst/>
            <a:gdLst>
              <a:gd name="connsiteX0" fmla="*/ 93980 w 749300"/>
              <a:gd name="connsiteY0" fmla="*/ 3230880 h 3230880"/>
              <a:gd name="connsiteX1" fmla="*/ 109220 w 749300"/>
              <a:gd name="connsiteY1" fmla="*/ 2103120 h 3230880"/>
              <a:gd name="connsiteX2" fmla="*/ 749300 w 749300"/>
              <a:gd name="connsiteY2" fmla="*/ 0 h 3230880"/>
              <a:gd name="connsiteX0" fmla="*/ 46990 w 416526"/>
              <a:gd name="connsiteY0" fmla="*/ 3230880 h 3230880"/>
              <a:gd name="connsiteX1" fmla="*/ 62230 w 416526"/>
              <a:gd name="connsiteY1" fmla="*/ 2103120 h 3230880"/>
              <a:gd name="connsiteX2" fmla="*/ 416526 w 416526"/>
              <a:gd name="connsiteY2" fmla="*/ 0 h 3230880"/>
              <a:gd name="connsiteX0" fmla="*/ 46990 w 416526"/>
              <a:gd name="connsiteY0" fmla="*/ 3230880 h 3230880"/>
              <a:gd name="connsiteX1" fmla="*/ 62230 w 416526"/>
              <a:gd name="connsiteY1" fmla="*/ 2103120 h 3230880"/>
              <a:gd name="connsiteX2" fmla="*/ 416526 w 416526"/>
              <a:gd name="connsiteY2" fmla="*/ 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526" h="3230880">
                <a:moveTo>
                  <a:pt x="46990" y="3230880"/>
                </a:moveTo>
                <a:cubicBezTo>
                  <a:pt x="0" y="2936240"/>
                  <a:pt x="641" y="2641600"/>
                  <a:pt x="62230" y="2103120"/>
                </a:cubicBezTo>
                <a:cubicBezTo>
                  <a:pt x="123819" y="1564640"/>
                  <a:pt x="174917" y="810914"/>
                  <a:pt x="416526" y="0"/>
                </a:cubicBezTo>
              </a:path>
            </a:pathLst>
          </a:custGeom>
          <a:ln w="15875">
            <a:solidFill>
              <a:schemeClr val="bg2">
                <a:lumMod val="25000"/>
              </a:schemeClr>
            </a:solidFill>
            <a:prstDash val="lg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291143" y="3071810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7.9 km/s</a:t>
            </a:r>
            <a:endParaRPr lang="zh-CN" altLang="en-US" sz="1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00628" y="1104884"/>
            <a:ext cx="1006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11.2 km/s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86116" y="714356"/>
            <a:ext cx="1018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16.7 km/s</a:t>
            </a:r>
            <a:endParaRPr lang="zh-CN" altLang="en-US" sz="1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椭圆 70"/>
          <p:cNvSpPr>
            <a:spLocks noChangeAspect="1"/>
          </p:cNvSpPr>
          <p:nvPr/>
        </p:nvSpPr>
        <p:spPr>
          <a:xfrm>
            <a:off x="3990904" y="3135310"/>
            <a:ext cx="180000" cy="1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91 0.01921 C -0.00781 -0.03009 0.01875 -0.07639 0.05764 -0.08357 C 0.09601 -0.09167 0.13229 -0.05833 0.13785 -0.00995 C 0.14306 0.03889 0.11667 0.0838 0.07813 0.09167 C 0.03941 0.09977 0.00365 0.06782 -0.00191 0.01921 Z " pathEditMode="relative" rAng="-5929266" ptsTypes="fffff">
                                      <p:cBhvr>
                                        <p:cTn id="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0.00694 C -0.00052 -0.06667 0.07257 -0.12662 0.16215 -0.12662 C 0.25191 -0.12662 0.32483 -0.06667 0.32483 0.00694 C 0.32483 0.08078 0.25191 0.14004 0.16215 0.14004 C 0.07257 0.14004 -0.00052 0.08078 -0.00052 0.00694 Z " pathEditMode="relative" rAng="16200000" ptsTypes="fffff">
                                      <p:cBhvr>
                                        <p:cTn id="1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repeatCount="indefinite" fill="hold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0.00555 C -0.00035 -0.08125 0.11771 -0.15232 0.26285 -0.15186 C 0.40885 -0.15232 0.52604 -0.08195 0.52604 0.00555 C 0.52604 0.09259 0.40868 0.1625 0.26285 0.1625 C 0.11771 0.1625 -0.00069 0.09236 -5.55556E-7 0.00555 Z " pathEditMode="relative" rAng="16200000" ptsTypes="fffff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0.00087 -0.02616 0.0033 -0.0507 0.01302 -0.08565 C 0.0224 -0.12083 0.03958 -0.17014 0.05729 -0.21111 C 0.075 -0.25232 0.09306 -0.28195 0.11858 -0.33195 C 0.14427 -0.38195 0.1941 -0.48102 0.21042 -0.51134 C 0.22708 -0.54375 0.2151 -0.51829 0.21615 -0.52014 " pathEditMode="relative" rAng="0" ptsTypes="aaaaaa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27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1713 C -0.00069 0.00046 -0.00503 -0.04977 -0.00417 -0.08264 C -0.0033 -0.11551 0.00208 -0.14491 0.00521 -0.18148 C 0.00833 -0.21806 0.01111 -0.27199 0.01424 -0.30208 C 0.01736 -0.33218 0.01997 -0.33889 0.02361 -0.36181 C 0.02726 -0.38472 0.03125 -0.41551 0.03611 -0.43958 C 0.04097 -0.46366 0.04931 -0.49236 0.05278 -0.50625 " pathEditMode="relative" rAng="0" ptsTypes="aaaaaaa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6" grpId="0" animBg="1"/>
      <p:bldP spid="80" grpId="0" animBg="1"/>
      <p:bldP spid="19" grpId="0" animBg="1"/>
      <p:bldP spid="20" grpId="0"/>
      <p:bldP spid="21" grpId="0"/>
      <p:bldP spid="22" grpId="0"/>
      <p:bldP spid="71" grpId="0" animBg="1"/>
      <p:bldP spid="71" grpId="1" animBg="1"/>
      <p:bldP spid="71" grpId="2" animBg="1"/>
      <p:bldP spid="71" grpId="3" animBg="1"/>
      <p:bldP spid="71" grpId="4" animBg="1"/>
      <p:bldP spid="71" grpId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组合 121"/>
          <p:cNvGrpSpPr/>
          <p:nvPr/>
        </p:nvGrpSpPr>
        <p:grpSpPr>
          <a:xfrm>
            <a:off x="7101158" y="2794056"/>
            <a:ext cx="1548000" cy="331222"/>
            <a:chOff x="7092280" y="3143248"/>
            <a:chExt cx="1548000" cy="331222"/>
          </a:xfrm>
        </p:grpSpPr>
        <p:cxnSp>
          <p:nvCxnSpPr>
            <p:cNvPr id="118" name="直接连接符 117"/>
            <p:cNvCxnSpPr/>
            <p:nvPr/>
          </p:nvCxnSpPr>
          <p:spPr>
            <a:xfrm>
              <a:off x="7092280" y="3474470"/>
              <a:ext cx="1548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dash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81"/>
            <p:cNvSpPr>
              <a:spLocks noChangeArrowheads="1"/>
            </p:cNvSpPr>
            <p:nvPr/>
          </p:nvSpPr>
          <p:spPr bwMode="auto">
            <a:xfrm>
              <a:off x="7884368" y="3143248"/>
              <a:ext cx="314711" cy="29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zh-CN" sz="1600" b="1" i="1" dirty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en-US" altLang="zh-CN" sz="1600" b="1" i="1" baseline="-25000" dirty="0">
                <a:latin typeface="Arial" charset="0"/>
              </a:endParaRPr>
            </a:p>
          </p:txBody>
        </p:sp>
      </p:grpSp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1520" y="714356"/>
            <a:ext cx="674937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同步卫星 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(Geosynchronous satellites)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000892" y="469887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7158" y="1500174"/>
            <a:ext cx="142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特点：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2910" y="2038641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相对地面静止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2910" y="2538707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赤道轨道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2910" y="3038773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高度固定</a:t>
            </a:r>
          </a:p>
        </p:txBody>
      </p:sp>
      <p:grpSp>
        <p:nvGrpSpPr>
          <p:cNvPr id="90" name="组合 89"/>
          <p:cNvGrpSpPr>
            <a:grpSpLocks noChangeAspect="1"/>
          </p:cNvGrpSpPr>
          <p:nvPr/>
        </p:nvGrpSpPr>
        <p:grpSpPr>
          <a:xfrm>
            <a:off x="6048109" y="2202045"/>
            <a:ext cx="1296000" cy="1948257"/>
            <a:chOff x="1187624" y="2406352"/>
            <a:chExt cx="2810252" cy="4224601"/>
          </a:xfrm>
        </p:grpSpPr>
        <p:sp>
          <p:nvSpPr>
            <p:cNvPr id="91" name="Rectangle 116"/>
            <p:cNvSpPr>
              <a:spLocks noChangeArrowheads="1"/>
            </p:cNvSpPr>
            <p:nvPr/>
          </p:nvSpPr>
          <p:spPr bwMode="auto">
            <a:xfrm>
              <a:off x="2949724" y="2593479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ω</a:t>
              </a:r>
            </a:p>
          </p:txBody>
        </p:sp>
        <p:sp>
          <p:nvSpPr>
            <p:cNvPr id="92" name="弧形 91"/>
            <p:cNvSpPr/>
            <p:nvPr/>
          </p:nvSpPr>
          <p:spPr>
            <a:xfrm>
              <a:off x="2212894" y="2474526"/>
              <a:ext cx="792088" cy="432048"/>
            </a:xfrm>
            <a:prstGeom prst="arc">
              <a:avLst>
                <a:gd name="adj1" fmla="val 951306"/>
                <a:gd name="adj2" fmla="val 10090218"/>
              </a:avLst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弧形 92"/>
            <p:cNvSpPr/>
            <p:nvPr/>
          </p:nvSpPr>
          <p:spPr>
            <a:xfrm>
              <a:off x="1187624" y="3933160"/>
              <a:ext cx="2808312" cy="936000"/>
            </a:xfrm>
            <a:prstGeom prst="arc">
              <a:avLst>
                <a:gd name="adj1" fmla="val 10855993"/>
                <a:gd name="adj2" fmla="val 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弧形 93"/>
            <p:cNvSpPr/>
            <p:nvPr/>
          </p:nvSpPr>
          <p:spPr>
            <a:xfrm>
              <a:off x="1187624" y="3933056"/>
              <a:ext cx="2808312" cy="936000"/>
            </a:xfrm>
            <a:prstGeom prst="arc">
              <a:avLst>
                <a:gd name="adj1" fmla="val 21541460"/>
                <a:gd name="adj2" fmla="val 10891074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1187624" y="3021335"/>
              <a:ext cx="2808000" cy="280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6" name="直接连接符 95"/>
            <p:cNvCxnSpPr/>
            <p:nvPr/>
          </p:nvCxnSpPr>
          <p:spPr>
            <a:xfrm>
              <a:off x="2599209" y="2406352"/>
              <a:ext cx="0" cy="1972106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2603401" y="4905359"/>
              <a:ext cx="0" cy="1725594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2580159" y="4384154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9" name="直接连接符 98"/>
            <p:cNvCxnSpPr/>
            <p:nvPr/>
          </p:nvCxnSpPr>
          <p:spPr>
            <a:xfrm flipV="1">
              <a:off x="2593876" y="4399012"/>
              <a:ext cx="140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81"/>
            <p:cNvSpPr>
              <a:spLocks noChangeArrowheads="1"/>
            </p:cNvSpPr>
            <p:nvPr/>
          </p:nvSpPr>
          <p:spPr bwMode="auto">
            <a:xfrm>
              <a:off x="3165653" y="4408537"/>
              <a:ext cx="431002" cy="398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zh-CN" sz="1600" b="1" i="1" dirty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 altLang="zh-CN" sz="1600" b="1" i="1" baseline="-25000" dirty="0">
                <a:latin typeface="Arial" charset="0"/>
              </a:endParaRPr>
            </a:p>
          </p:txBody>
        </p:sp>
      </p:grpSp>
      <p:grpSp>
        <p:nvGrpSpPr>
          <p:cNvPr id="101" name="组合 100"/>
          <p:cNvGrpSpPr>
            <a:grpSpLocks noChangeAspect="1"/>
          </p:cNvGrpSpPr>
          <p:nvPr/>
        </p:nvGrpSpPr>
        <p:grpSpPr>
          <a:xfrm>
            <a:off x="4687710" y="2537110"/>
            <a:ext cx="4034125" cy="1172485"/>
            <a:chOff x="5196214" y="2183755"/>
            <a:chExt cx="3605055" cy="973800"/>
          </a:xfrm>
        </p:grpSpPr>
        <p:sp>
          <p:nvSpPr>
            <p:cNvPr id="102" name="弧形 101"/>
            <p:cNvSpPr/>
            <p:nvPr/>
          </p:nvSpPr>
          <p:spPr>
            <a:xfrm>
              <a:off x="5196214" y="2183755"/>
              <a:ext cx="3532215" cy="973800"/>
            </a:xfrm>
            <a:prstGeom prst="arc">
              <a:avLst>
                <a:gd name="adj1" fmla="val 18112089"/>
                <a:gd name="adj2" fmla="val 14569805"/>
              </a:avLst>
            </a:prstGeom>
            <a:ln w="19050">
              <a:solidFill>
                <a:srgbClr val="390E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8594460" y="2575897"/>
              <a:ext cx="206809" cy="20680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燕尾形箭头 119"/>
          <p:cNvSpPr/>
          <p:nvPr/>
        </p:nvSpPr>
        <p:spPr>
          <a:xfrm>
            <a:off x="2896002" y="2143116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3214678" y="2043103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24 h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285720" y="3714752"/>
            <a:ext cx="4932000" cy="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>
            <a:off x="8225276" y="3122671"/>
            <a:ext cx="395547" cy="385765"/>
            <a:chOff x="8296300" y="3471863"/>
            <a:chExt cx="395547" cy="385765"/>
          </a:xfrm>
        </p:grpSpPr>
        <p:cxnSp>
          <p:nvCxnSpPr>
            <p:cNvPr id="131" name="直接箭头连接符 130"/>
            <p:cNvCxnSpPr/>
            <p:nvPr/>
          </p:nvCxnSpPr>
          <p:spPr>
            <a:xfrm rot="10800000" flipV="1">
              <a:off x="8296302" y="3471863"/>
              <a:ext cx="395545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81"/>
            <p:cNvSpPr>
              <a:spLocks noChangeArrowheads="1"/>
            </p:cNvSpPr>
            <p:nvPr/>
          </p:nvSpPr>
          <p:spPr bwMode="auto">
            <a:xfrm>
              <a:off x="8296300" y="3566471"/>
              <a:ext cx="314711" cy="29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zh-CN" sz="1600" b="1" i="1" dirty="0">
                  <a:solidFill>
                    <a:srgbClr val="C00000"/>
                  </a:solidFill>
                  <a:latin typeface="Times New Roman" pitchFamily="18" charset="0"/>
                </a:rPr>
                <a:t>F</a:t>
              </a:r>
              <a:endParaRPr lang="en-US" altLang="zh-CN" sz="1600" b="1" i="1" baseline="-25000" dirty="0">
                <a:solidFill>
                  <a:srgbClr val="C00000"/>
                </a:solidFill>
                <a:latin typeface="Arial" charset="0"/>
              </a:endParaRPr>
            </a:p>
          </p:txBody>
        </p:sp>
      </p:grpSp>
      <p:graphicFrame>
        <p:nvGraphicFramePr>
          <p:cNvPr id="134" name="Object 2"/>
          <p:cNvGraphicFramePr>
            <a:graphicFrameLocks noChangeAspect="1"/>
          </p:cNvGraphicFramePr>
          <p:nvPr/>
        </p:nvGraphicFramePr>
        <p:xfrm>
          <a:off x="428596" y="3929066"/>
          <a:ext cx="8064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8" name="公式" r:id="rId4" imgW="444240" imgH="228600" progId="Equation.3">
                  <p:embed/>
                </p:oleObj>
              </mc:Choice>
              <mc:Fallback>
                <p:oleObj name="公式" r:id="rId4" imgW="4442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929066"/>
                        <a:ext cx="80645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燕尾形箭头 134"/>
          <p:cNvSpPr/>
          <p:nvPr/>
        </p:nvSpPr>
        <p:spPr>
          <a:xfrm>
            <a:off x="1391042" y="4000504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785918" y="3741745"/>
          <a:ext cx="18208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9" name="公式" r:id="rId6" imgW="1002960" imgH="419040" progId="Equation.3">
                  <p:embed/>
                </p:oleObj>
              </mc:Choice>
              <mc:Fallback>
                <p:oleObj name="公式" r:id="rId6" imgW="10029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3741745"/>
                        <a:ext cx="182086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燕尾形箭头 135"/>
          <p:cNvSpPr/>
          <p:nvPr/>
        </p:nvSpPr>
        <p:spPr>
          <a:xfrm rot="5400000">
            <a:off x="2428860" y="4510095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2014536" y="4833938"/>
          <a:ext cx="13589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0" name="公式" r:id="rId8" imgW="749160" imgH="419040" progId="Equation.3">
                  <p:embed/>
                </p:oleObj>
              </mc:Choice>
              <mc:Fallback>
                <p:oleObj name="公式" r:id="rId8" imgW="7491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6" y="4833938"/>
                        <a:ext cx="135890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燕尾形箭头 136"/>
          <p:cNvSpPr/>
          <p:nvPr/>
        </p:nvSpPr>
        <p:spPr>
          <a:xfrm>
            <a:off x="3428992" y="5143512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465485"/>
              </p:ext>
            </p:extLst>
          </p:nvPr>
        </p:nvGraphicFramePr>
        <p:xfrm>
          <a:off x="3800475" y="4964113"/>
          <a:ext cx="18430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1" name="Equation" r:id="rId10" imgW="1015920" imgH="203040" progId="Equation.DSMT4">
                  <p:embed/>
                </p:oleObj>
              </mc:Choice>
              <mc:Fallback>
                <p:oleObj name="Equation" r:id="rId10" imgW="101592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4964113"/>
                        <a:ext cx="1843088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4165599" y="5548313"/>
          <a:ext cx="10826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2" name="公式" r:id="rId12" imgW="596880" imgH="177480" progId="Equation.3">
                  <p:embed/>
                </p:oleObj>
              </mc:Choice>
              <mc:Fallback>
                <p:oleObj name="公式" r:id="rId12" imgW="5968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599" y="5548313"/>
                        <a:ext cx="10826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右大括号 137"/>
          <p:cNvSpPr/>
          <p:nvPr/>
        </p:nvSpPr>
        <p:spPr>
          <a:xfrm>
            <a:off x="5643570" y="5121740"/>
            <a:ext cx="142876" cy="71438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燕尾形箭头 138"/>
          <p:cNvSpPr/>
          <p:nvPr/>
        </p:nvSpPr>
        <p:spPr>
          <a:xfrm>
            <a:off x="5876934" y="5367351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57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555141"/>
              </p:ext>
            </p:extLst>
          </p:nvPr>
        </p:nvGraphicFramePr>
        <p:xfrm>
          <a:off x="6200775" y="5210175"/>
          <a:ext cx="172878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3" name="Equation" r:id="rId14" imgW="952200" imgH="203040" progId="Equation.DSMT4">
                  <p:embed/>
                </p:oleObj>
              </mc:Choice>
              <mc:Fallback>
                <p:oleObj name="Equation" r:id="rId14" imgW="95220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5210175"/>
                        <a:ext cx="1728788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094111"/>
              </p:ext>
            </p:extLst>
          </p:nvPr>
        </p:nvGraphicFramePr>
        <p:xfrm>
          <a:off x="6051835" y="6035675"/>
          <a:ext cx="806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4" name="Equation" r:id="rId16" imgW="444240" imgH="177480" progId="Equation.DSMT4">
                  <p:embed/>
                </p:oleObj>
              </mc:Choice>
              <mc:Fallback>
                <p:oleObj name="Equation" r:id="rId16" imgW="44424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835" y="6035675"/>
                        <a:ext cx="8064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矩形 140"/>
          <p:cNvSpPr/>
          <p:nvPr/>
        </p:nvSpPr>
        <p:spPr>
          <a:xfrm>
            <a:off x="6012160" y="6023887"/>
            <a:ext cx="828000" cy="360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2" name="组合 141"/>
          <p:cNvGrpSpPr/>
          <p:nvPr/>
        </p:nvGrpSpPr>
        <p:grpSpPr>
          <a:xfrm>
            <a:off x="285720" y="5960834"/>
            <a:ext cx="3782224" cy="540000"/>
            <a:chOff x="285720" y="5827412"/>
            <a:chExt cx="3782224" cy="540000"/>
          </a:xfrm>
        </p:grpSpPr>
        <p:sp>
          <p:nvSpPr>
            <p:cNvPr id="143" name="矩形 142"/>
            <p:cNvSpPr/>
            <p:nvPr/>
          </p:nvSpPr>
          <p:spPr>
            <a:xfrm>
              <a:off x="285720" y="5827412"/>
              <a:ext cx="3638208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303505" y="5857892"/>
              <a:ext cx="376443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同步卫星</a:t>
              </a:r>
              <a:r>
                <a:rPr lang="en-US" altLang="zh-CN" sz="2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r</a:t>
              </a:r>
              <a:r>
                <a:rPr lang="zh-CN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、</a:t>
              </a:r>
              <a:r>
                <a:rPr lang="en-US" altLang="zh-CN" sz="2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v</a:t>
              </a:r>
              <a:r>
                <a:rPr lang="zh-CN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、</a:t>
              </a:r>
              <a:r>
                <a:rPr lang="en-US" altLang="zh-CN" sz="2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ω</a:t>
              </a:r>
              <a:r>
                <a:rPr lang="zh-CN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、</a:t>
              </a:r>
              <a:r>
                <a:rPr lang="en-US" altLang="zh-CN" sz="24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T</a:t>
              </a:r>
              <a:r>
                <a:rPr lang="zh-CN" alt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固定</a:t>
              </a:r>
            </a:p>
          </p:txBody>
        </p:sp>
      </p:grpSp>
      <p:sp>
        <p:nvSpPr>
          <p:cNvPr id="145" name="燕尾形箭头 144"/>
          <p:cNvSpPr/>
          <p:nvPr/>
        </p:nvSpPr>
        <p:spPr>
          <a:xfrm>
            <a:off x="6983717" y="6081731"/>
            <a:ext cx="252000" cy="216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57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980985"/>
              </p:ext>
            </p:extLst>
          </p:nvPr>
        </p:nvGraphicFramePr>
        <p:xfrm>
          <a:off x="7245635" y="5969000"/>
          <a:ext cx="13398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5" name="Equation" r:id="rId18" imgW="863280" imgH="203040" progId="Equation.DSMT4">
                  <p:embed/>
                </p:oleObj>
              </mc:Choice>
              <mc:Fallback>
                <p:oleObj name="Equation" r:id="rId18" imgW="86328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635" y="5969000"/>
                        <a:ext cx="133985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直角上箭头 2"/>
          <p:cNvSpPr/>
          <p:nvPr/>
        </p:nvSpPr>
        <p:spPr>
          <a:xfrm rot="5400000">
            <a:off x="5129216" y="5612214"/>
            <a:ext cx="929138" cy="55637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20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1" grpId="0" animBg="1"/>
      <p:bldP spid="145" grpId="0" animBg="1"/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10573</TotalTime>
  <Words>560</Words>
  <Application>Microsoft Office PowerPoint</Application>
  <PresentationFormat>全屏显示(4:3)</PresentationFormat>
  <Paragraphs>142</Paragraphs>
  <Slides>16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华文楷体</vt:lpstr>
      <vt:lpstr>华文新魏</vt:lpstr>
      <vt:lpstr>楷体</vt:lpstr>
      <vt:lpstr>宋体</vt:lpstr>
      <vt:lpstr>Arial</vt:lpstr>
      <vt:lpstr>Calibri</vt:lpstr>
      <vt:lpstr>Times New Roman</vt:lpstr>
      <vt:lpstr>Wingdings</vt:lpstr>
      <vt:lpstr>Office 主题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zhangyu</dc:creator>
  <cp:lastModifiedBy>张 小鱼</cp:lastModifiedBy>
  <cp:revision>499</cp:revision>
  <dcterms:created xsi:type="dcterms:W3CDTF">2014-10-19T02:03:18Z</dcterms:created>
  <dcterms:modified xsi:type="dcterms:W3CDTF">2019-03-30T09:06:50Z</dcterms:modified>
</cp:coreProperties>
</file>