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83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2" r:id="rId2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36" autoAdjust="0"/>
    <p:restoredTop sz="94660"/>
  </p:normalViewPr>
  <p:slideViewPr>
    <p:cSldViewPr snapToGrid="0">
      <p:cViewPr varScale="1">
        <p:scale>
          <a:sx n="68" d="100"/>
          <a:sy n="68" d="100"/>
        </p:scale>
        <p:origin x="66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329313-3E99-4CF1-97ED-C430C96DD7AE}" type="datetimeFigureOut">
              <a:rPr lang="zh-CN" altLang="en-US" smtClean="0"/>
              <a:t>2017/6/12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A4662F-FADA-4EF7-8114-118BE9EF86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0008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34FFE0-61EC-440E-877C-9F492FE461BC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84991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5F382-9F9C-4EF2-8B2B-0C830B3D097C}" type="datetimeFigureOut">
              <a:rPr lang="zh-CN" altLang="en-US" smtClean="0"/>
              <a:t>2017/6/12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8B3AC-7C10-4334-A962-D6F042B72B8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9303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5F382-9F9C-4EF2-8B2B-0C830B3D097C}" type="datetimeFigureOut">
              <a:rPr lang="zh-CN" altLang="en-US" smtClean="0"/>
              <a:t>2017/6/12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8B3AC-7C10-4334-A962-D6F042B72B8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8006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5F382-9F9C-4EF2-8B2B-0C830B3D097C}" type="datetimeFigureOut">
              <a:rPr lang="zh-CN" altLang="en-US" smtClean="0"/>
              <a:t>2017/6/12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8B3AC-7C10-4334-A962-D6F042B72B8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645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5F382-9F9C-4EF2-8B2B-0C830B3D097C}" type="datetimeFigureOut">
              <a:rPr lang="zh-CN" altLang="en-US" smtClean="0"/>
              <a:t>2017/6/12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8B3AC-7C10-4334-A962-D6F042B72B8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3432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5F382-9F9C-4EF2-8B2B-0C830B3D097C}" type="datetimeFigureOut">
              <a:rPr lang="zh-CN" altLang="en-US" smtClean="0"/>
              <a:t>2017/6/12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8B3AC-7C10-4334-A962-D6F042B72B8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9484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5F382-9F9C-4EF2-8B2B-0C830B3D097C}" type="datetimeFigureOut">
              <a:rPr lang="zh-CN" altLang="en-US" smtClean="0"/>
              <a:t>2017/6/12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8B3AC-7C10-4334-A962-D6F042B72B8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3952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5F382-9F9C-4EF2-8B2B-0C830B3D097C}" type="datetimeFigureOut">
              <a:rPr lang="zh-CN" altLang="en-US" smtClean="0"/>
              <a:t>2017/6/12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8B3AC-7C10-4334-A962-D6F042B72B8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8028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5F382-9F9C-4EF2-8B2B-0C830B3D097C}" type="datetimeFigureOut">
              <a:rPr lang="zh-CN" altLang="en-US" smtClean="0"/>
              <a:t>2017/6/12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8B3AC-7C10-4334-A962-D6F042B72B8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9802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5F382-9F9C-4EF2-8B2B-0C830B3D097C}" type="datetimeFigureOut">
              <a:rPr lang="zh-CN" altLang="en-US" smtClean="0"/>
              <a:t>2017/6/12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8B3AC-7C10-4334-A962-D6F042B72B8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4875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5F382-9F9C-4EF2-8B2B-0C830B3D097C}" type="datetimeFigureOut">
              <a:rPr lang="zh-CN" altLang="en-US" smtClean="0"/>
              <a:t>2017/6/12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8B3AC-7C10-4334-A962-D6F042B72B8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085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5F382-9F9C-4EF2-8B2B-0C830B3D097C}" type="datetimeFigureOut">
              <a:rPr lang="zh-CN" altLang="en-US" smtClean="0"/>
              <a:t>2017/6/12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8B3AC-7C10-4334-A962-D6F042B72B8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7799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55F382-9F9C-4EF2-8B2B-0C830B3D097C}" type="datetimeFigureOut">
              <a:rPr lang="zh-CN" altLang="en-US" smtClean="0"/>
              <a:t>2017/6/12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A8B3AC-7C10-4334-A962-D6F042B72B8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5752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817563"/>
            <a:ext cx="9144000" cy="2387600"/>
          </a:xfrm>
        </p:spPr>
        <p:txBody>
          <a:bodyPr>
            <a:normAutofit/>
          </a:bodyPr>
          <a:lstStyle/>
          <a:p>
            <a:r>
              <a:rPr lang="zh-CN" altLang="en-US" sz="6600" b="1" dirty="0">
                <a:solidFill>
                  <a:schemeClr val="bg1"/>
                </a:solidFill>
              </a:rPr>
              <a:t>天文学入门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4429352"/>
            <a:ext cx="9144000" cy="1655762"/>
          </a:xfrm>
        </p:spPr>
        <p:txBody>
          <a:bodyPr>
            <a:normAutofit/>
          </a:bodyPr>
          <a:lstStyle/>
          <a:p>
            <a:r>
              <a:rPr lang="zh-CN" altLang="en-US" sz="3900" dirty="0">
                <a:solidFill>
                  <a:schemeClr val="bg1"/>
                </a:solidFill>
              </a:rPr>
              <a:t>第</a:t>
            </a:r>
            <a:r>
              <a:rPr lang="en-US" altLang="zh-CN" sz="3900" dirty="0">
                <a:solidFill>
                  <a:schemeClr val="bg1"/>
                </a:solidFill>
              </a:rPr>
              <a:t>7</a:t>
            </a:r>
            <a:r>
              <a:rPr lang="zh-CN" altLang="en-US" sz="3900" dirty="0">
                <a:solidFill>
                  <a:schemeClr val="bg1"/>
                </a:solidFill>
              </a:rPr>
              <a:t>课，天体测距</a:t>
            </a:r>
            <a:endParaRPr lang="en-US" altLang="zh-CN" sz="3900" dirty="0">
              <a:solidFill>
                <a:schemeClr val="bg1"/>
              </a:solidFill>
            </a:endParaRPr>
          </a:p>
          <a:p>
            <a:pPr algn="r"/>
            <a:r>
              <a:rPr lang="zh-CN" altLang="en-US" sz="3900" dirty="0">
                <a:solidFill>
                  <a:schemeClr val="bg1"/>
                </a:solidFill>
              </a:rPr>
              <a:t>张帅</a:t>
            </a:r>
            <a:endParaRPr lang="en-US" altLang="zh-CN" sz="3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9952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38200" y="4562573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4000" dirty="0">
              <a:solidFill>
                <a:schemeClr val="bg1"/>
              </a:solidFill>
            </a:endParaRPr>
          </a:p>
        </p:txBody>
      </p:sp>
      <p:sp>
        <p:nvSpPr>
          <p:cNvPr id="8" name="内容占位符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9830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38200" y="4562573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4000" dirty="0">
              <a:solidFill>
                <a:schemeClr val="bg1"/>
              </a:solidFill>
            </a:endParaRPr>
          </a:p>
        </p:txBody>
      </p:sp>
      <p:sp>
        <p:nvSpPr>
          <p:cNvPr id="8" name="内容占位符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8054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38200" y="4562573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4000" dirty="0">
              <a:solidFill>
                <a:schemeClr val="bg1"/>
              </a:solidFill>
            </a:endParaRPr>
          </a:p>
        </p:txBody>
      </p:sp>
      <p:sp>
        <p:nvSpPr>
          <p:cNvPr id="8" name="内容占位符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2783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38200" y="4562573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4000" dirty="0">
              <a:solidFill>
                <a:schemeClr val="bg1"/>
              </a:solidFill>
            </a:endParaRPr>
          </a:p>
        </p:txBody>
      </p:sp>
      <p:sp>
        <p:nvSpPr>
          <p:cNvPr id="8" name="内容占位符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9614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38200" y="4562573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4000" dirty="0">
              <a:solidFill>
                <a:schemeClr val="bg1"/>
              </a:solidFill>
            </a:endParaRPr>
          </a:p>
        </p:txBody>
      </p:sp>
      <p:sp>
        <p:nvSpPr>
          <p:cNvPr id="8" name="内容占位符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0832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38200" y="4562573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4000" dirty="0">
              <a:solidFill>
                <a:schemeClr val="bg1"/>
              </a:solidFill>
            </a:endParaRPr>
          </a:p>
        </p:txBody>
      </p:sp>
      <p:sp>
        <p:nvSpPr>
          <p:cNvPr id="8" name="内容占位符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0721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38200" y="4562573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4000" dirty="0">
              <a:solidFill>
                <a:schemeClr val="bg1"/>
              </a:solidFill>
            </a:endParaRPr>
          </a:p>
        </p:txBody>
      </p:sp>
      <p:sp>
        <p:nvSpPr>
          <p:cNvPr id="8" name="内容占位符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6742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38200" y="4562573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4000" dirty="0">
              <a:solidFill>
                <a:schemeClr val="bg1"/>
              </a:solidFill>
            </a:endParaRPr>
          </a:p>
        </p:txBody>
      </p:sp>
      <p:sp>
        <p:nvSpPr>
          <p:cNvPr id="8" name="内容占位符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7710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38200" y="4562573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4000" dirty="0">
              <a:solidFill>
                <a:schemeClr val="bg1"/>
              </a:solidFill>
            </a:endParaRPr>
          </a:p>
        </p:txBody>
      </p:sp>
      <p:sp>
        <p:nvSpPr>
          <p:cNvPr id="8" name="内容占位符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686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38200" y="4562573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4000" dirty="0">
              <a:solidFill>
                <a:schemeClr val="bg1"/>
              </a:solidFill>
            </a:endParaRPr>
          </a:p>
        </p:txBody>
      </p:sp>
      <p:sp>
        <p:nvSpPr>
          <p:cNvPr id="8" name="内容占位符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1615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b="1" dirty="0">
                <a:solidFill>
                  <a:schemeClr val="bg1"/>
                </a:solidFill>
              </a:rPr>
              <a:t>四大天体测距方法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838200" y="4562573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4000" dirty="0">
              <a:solidFill>
                <a:schemeClr val="bg1"/>
              </a:solidFill>
            </a:endParaRPr>
          </a:p>
        </p:txBody>
      </p:sp>
      <p:sp>
        <p:nvSpPr>
          <p:cNvPr id="8" name="内容占位符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solidFill>
                  <a:schemeClr val="bg1"/>
                </a:solidFill>
              </a:rPr>
              <a:t>1. </a:t>
            </a:r>
            <a:r>
              <a:rPr lang="zh-CN" altLang="en-US" dirty="0">
                <a:solidFill>
                  <a:schemeClr val="bg1"/>
                </a:solidFill>
              </a:rPr>
              <a:t>视差法（</a:t>
            </a:r>
            <a:r>
              <a:rPr lang="en-US" altLang="zh-CN" dirty="0">
                <a:solidFill>
                  <a:schemeClr val="bg1"/>
                </a:solidFill>
              </a:rPr>
              <a:t>0-3ly</a:t>
            </a:r>
            <a:r>
              <a:rPr lang="zh-CN" altLang="en-US" dirty="0">
                <a:solidFill>
                  <a:schemeClr val="bg1"/>
                </a:solidFill>
              </a:rPr>
              <a:t>）</a:t>
            </a:r>
            <a:endParaRPr lang="en-US" altLang="zh-CN" dirty="0">
              <a:solidFill>
                <a:schemeClr val="bg1"/>
              </a:solidFill>
            </a:endParaRPr>
          </a:p>
          <a:p>
            <a:r>
              <a:rPr lang="en-US" altLang="zh-CN" dirty="0">
                <a:solidFill>
                  <a:schemeClr val="bg1"/>
                </a:solidFill>
              </a:rPr>
              <a:t>2. </a:t>
            </a:r>
            <a:r>
              <a:rPr lang="zh-CN" altLang="en-US" dirty="0">
                <a:solidFill>
                  <a:schemeClr val="bg1"/>
                </a:solidFill>
              </a:rPr>
              <a:t>造父变星法</a:t>
            </a:r>
            <a:r>
              <a:rPr lang="en-US" altLang="zh-CN" dirty="0">
                <a:solidFill>
                  <a:schemeClr val="bg1"/>
                </a:solidFill>
              </a:rPr>
              <a:t>(&lt;90Mly)</a:t>
            </a:r>
          </a:p>
          <a:p>
            <a:r>
              <a:rPr lang="en-US" altLang="zh-CN" dirty="0">
                <a:solidFill>
                  <a:schemeClr val="bg1"/>
                </a:solidFill>
              </a:rPr>
              <a:t>3. la</a:t>
            </a:r>
            <a:r>
              <a:rPr lang="zh-CN" altLang="en-US" dirty="0">
                <a:solidFill>
                  <a:schemeClr val="bg1"/>
                </a:solidFill>
              </a:rPr>
              <a:t>超新星法</a:t>
            </a:r>
            <a:r>
              <a:rPr lang="en-US" altLang="zh-CN" dirty="0">
                <a:solidFill>
                  <a:schemeClr val="bg1"/>
                </a:solidFill>
              </a:rPr>
              <a:t>(&lt;21Gly)</a:t>
            </a:r>
          </a:p>
          <a:p>
            <a:r>
              <a:rPr lang="en-US" altLang="zh-CN" dirty="0">
                <a:solidFill>
                  <a:schemeClr val="bg1"/>
                </a:solidFill>
              </a:rPr>
              <a:t>4. </a:t>
            </a:r>
            <a:r>
              <a:rPr lang="zh-CN" altLang="en-US" dirty="0">
                <a:solidFill>
                  <a:schemeClr val="bg1"/>
                </a:solidFill>
              </a:rPr>
              <a:t>哈勃常数法</a:t>
            </a:r>
            <a:r>
              <a:rPr lang="en-US" altLang="zh-CN" dirty="0">
                <a:solidFill>
                  <a:schemeClr val="bg1"/>
                </a:solidFill>
              </a:rPr>
              <a:t>(&gt;30Mly)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6247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38200" y="4562573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4000" dirty="0">
              <a:solidFill>
                <a:schemeClr val="bg1"/>
              </a:solidFill>
            </a:endParaRPr>
          </a:p>
        </p:txBody>
      </p:sp>
      <p:sp>
        <p:nvSpPr>
          <p:cNvPr id="8" name="内容占位符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478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38200" y="4562573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4000" dirty="0">
              <a:solidFill>
                <a:schemeClr val="bg1"/>
              </a:solidFill>
            </a:endParaRPr>
          </a:p>
        </p:txBody>
      </p:sp>
      <p:sp>
        <p:nvSpPr>
          <p:cNvPr id="8" name="内容占位符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6771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38200" y="4562573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4000" dirty="0">
              <a:solidFill>
                <a:schemeClr val="bg1"/>
              </a:solidFill>
            </a:endParaRPr>
          </a:p>
        </p:txBody>
      </p:sp>
      <p:sp>
        <p:nvSpPr>
          <p:cNvPr id="8" name="内容占位符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7667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38200" y="4562573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4000" dirty="0">
              <a:solidFill>
                <a:schemeClr val="bg1"/>
              </a:solidFill>
            </a:endParaRPr>
          </a:p>
        </p:txBody>
      </p:sp>
      <p:sp>
        <p:nvSpPr>
          <p:cNvPr id="8" name="内容占位符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4610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38200" y="4562573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4000" dirty="0">
              <a:solidFill>
                <a:schemeClr val="bg1"/>
              </a:solidFill>
            </a:endParaRPr>
          </a:p>
        </p:txBody>
      </p:sp>
      <p:sp>
        <p:nvSpPr>
          <p:cNvPr id="8" name="内容占位符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0443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38200" y="4562573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4000" dirty="0">
              <a:solidFill>
                <a:schemeClr val="bg1"/>
              </a:solidFill>
            </a:endParaRPr>
          </a:p>
        </p:txBody>
      </p:sp>
      <p:sp>
        <p:nvSpPr>
          <p:cNvPr id="8" name="内容占位符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3813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38200" y="4562573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4000" dirty="0">
              <a:solidFill>
                <a:schemeClr val="bg1"/>
              </a:solidFill>
            </a:endParaRPr>
          </a:p>
        </p:txBody>
      </p:sp>
      <p:sp>
        <p:nvSpPr>
          <p:cNvPr id="8" name="内容占位符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5709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38200" y="4562573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4000" dirty="0">
              <a:solidFill>
                <a:schemeClr val="bg1"/>
              </a:solidFill>
            </a:endParaRPr>
          </a:p>
        </p:txBody>
      </p:sp>
      <p:sp>
        <p:nvSpPr>
          <p:cNvPr id="8" name="内容占位符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7264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b="1" dirty="0">
                <a:solidFill>
                  <a:schemeClr val="bg1"/>
                </a:solidFill>
              </a:rPr>
              <a:t>视差法之一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838200" y="4562573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4000" dirty="0">
              <a:solidFill>
                <a:schemeClr val="bg1"/>
              </a:solidFill>
            </a:endParaRPr>
          </a:p>
        </p:txBody>
      </p:sp>
      <p:sp>
        <p:nvSpPr>
          <p:cNvPr id="8" name="内容占位符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2854" y="0"/>
            <a:ext cx="3029146" cy="684627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889886"/>
            <a:ext cx="9162854" cy="3956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7432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b="1" dirty="0">
                <a:solidFill>
                  <a:schemeClr val="bg1"/>
                </a:solidFill>
              </a:rPr>
              <a:t>视差法之二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838200" y="4562573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4000" dirty="0">
              <a:solidFill>
                <a:schemeClr val="bg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solidFill>
                  <a:schemeClr val="bg1"/>
                </a:solidFill>
              </a:rPr>
              <a:t>1. </a:t>
            </a:r>
            <a:r>
              <a:rPr lang="zh-CN" altLang="en-US" dirty="0">
                <a:solidFill>
                  <a:schemeClr val="bg1"/>
                </a:solidFill>
              </a:rPr>
              <a:t>远处恒星非常远，自己的视差可忽略</a:t>
            </a:r>
            <a:endParaRPr lang="en-US" altLang="zh-CN" dirty="0">
              <a:solidFill>
                <a:schemeClr val="bg1"/>
              </a:solidFill>
            </a:endParaRPr>
          </a:p>
          <a:p>
            <a:r>
              <a:rPr lang="en-US" altLang="zh-CN" dirty="0">
                <a:solidFill>
                  <a:schemeClr val="bg1"/>
                </a:solidFill>
              </a:rPr>
              <a:t>2. </a:t>
            </a:r>
            <a:r>
              <a:rPr lang="zh-CN" altLang="en-US">
                <a:solidFill>
                  <a:schemeClr val="bg1"/>
                </a:solidFill>
              </a:rPr>
              <a:t>测量目标恒星与远处恒星的角度</a:t>
            </a:r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9" name="内容占位符 6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7829622" y="583315"/>
            <a:ext cx="3524178" cy="584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3885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b="1" dirty="0">
                <a:solidFill>
                  <a:schemeClr val="bg1"/>
                </a:solidFill>
              </a:rPr>
              <a:t>哈勃常数法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838200" y="4562573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4000" dirty="0">
              <a:solidFill>
                <a:schemeClr val="bg1"/>
              </a:solidFill>
            </a:endParaRPr>
          </a:p>
        </p:txBody>
      </p:sp>
      <p:sp>
        <p:nvSpPr>
          <p:cNvPr id="8" name="内容占位符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>
                <a:solidFill>
                  <a:schemeClr val="bg1"/>
                </a:solidFill>
              </a:rPr>
              <a:t>细节下几节课讲</a:t>
            </a:r>
            <a:endParaRPr lang="en-US" altLang="zh-CN" dirty="0">
              <a:solidFill>
                <a:schemeClr val="bg1"/>
              </a:solidFill>
            </a:endParaRPr>
          </a:p>
          <a:p>
            <a:r>
              <a:rPr lang="zh-CN" altLang="en-US" dirty="0">
                <a:solidFill>
                  <a:schemeClr val="bg1"/>
                </a:solidFill>
              </a:rPr>
              <a:t>大概就是：</a:t>
            </a:r>
            <a:endParaRPr lang="en-US" altLang="zh-CN" dirty="0">
              <a:solidFill>
                <a:schemeClr val="bg1"/>
              </a:solidFill>
            </a:endParaRPr>
          </a:p>
          <a:p>
            <a:r>
              <a:rPr lang="en-US" altLang="zh-CN" dirty="0">
                <a:solidFill>
                  <a:schemeClr val="bg1"/>
                </a:solidFill>
              </a:rPr>
              <a:t>1. </a:t>
            </a:r>
            <a:r>
              <a:rPr lang="zh-CN" altLang="en-US" dirty="0">
                <a:solidFill>
                  <a:schemeClr val="bg1"/>
                </a:solidFill>
              </a:rPr>
              <a:t>几乎所有的星星都在红移（远离）</a:t>
            </a:r>
            <a:endParaRPr lang="en-US" altLang="zh-CN" dirty="0">
              <a:solidFill>
                <a:schemeClr val="bg1"/>
              </a:solidFill>
            </a:endParaRPr>
          </a:p>
          <a:p>
            <a:r>
              <a:rPr lang="en-US" altLang="zh-CN" dirty="0">
                <a:solidFill>
                  <a:schemeClr val="bg1"/>
                </a:solidFill>
              </a:rPr>
              <a:t>2. </a:t>
            </a:r>
            <a:r>
              <a:rPr lang="zh-CN" altLang="en-US" dirty="0">
                <a:solidFill>
                  <a:schemeClr val="bg1"/>
                </a:solidFill>
              </a:rPr>
              <a:t>越远的星星，红移速度越快</a:t>
            </a:r>
            <a:endParaRPr lang="en-US" altLang="zh-CN" dirty="0">
              <a:solidFill>
                <a:schemeClr val="bg1"/>
              </a:solidFill>
            </a:endParaRPr>
          </a:p>
          <a:p>
            <a:r>
              <a:rPr lang="en-US" altLang="zh-CN" dirty="0">
                <a:solidFill>
                  <a:schemeClr val="bg1"/>
                </a:solidFill>
              </a:rPr>
              <a:t>3. </a:t>
            </a:r>
            <a:r>
              <a:rPr lang="zh-CN" altLang="en-US" dirty="0">
                <a:solidFill>
                  <a:schemeClr val="bg1"/>
                </a:solidFill>
              </a:rPr>
              <a:t>红移速度</a:t>
            </a:r>
            <a:r>
              <a:rPr lang="en-US" altLang="zh-CN" dirty="0">
                <a:solidFill>
                  <a:schemeClr val="bg1"/>
                </a:solidFill>
              </a:rPr>
              <a:t>=</a:t>
            </a:r>
            <a:r>
              <a:rPr lang="zh-CN" altLang="en-US" dirty="0">
                <a:solidFill>
                  <a:schemeClr val="bg1"/>
                </a:solidFill>
              </a:rPr>
              <a:t>哈勃常数*距离</a:t>
            </a:r>
            <a:endParaRPr lang="en-US" altLang="zh-CN" dirty="0">
              <a:solidFill>
                <a:schemeClr val="bg1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8921" y="3622634"/>
            <a:ext cx="4314825" cy="164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1676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b="1" dirty="0">
                <a:solidFill>
                  <a:schemeClr val="bg1"/>
                </a:solidFill>
              </a:rPr>
              <a:t>外出测量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838200" y="4562573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4000" dirty="0">
              <a:solidFill>
                <a:schemeClr val="bg1"/>
              </a:solidFill>
            </a:endParaRPr>
          </a:p>
        </p:txBody>
      </p:sp>
      <p:sp>
        <p:nvSpPr>
          <p:cNvPr id="8" name="内容占位符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solidFill>
                  <a:schemeClr val="bg1"/>
                </a:solidFill>
              </a:rPr>
              <a:t>1. </a:t>
            </a:r>
            <a:r>
              <a:rPr lang="zh-CN" altLang="en-US" dirty="0">
                <a:solidFill>
                  <a:schemeClr val="bg1"/>
                </a:solidFill>
              </a:rPr>
              <a:t>全班分</a:t>
            </a:r>
            <a:r>
              <a:rPr lang="en-US" altLang="zh-CN" dirty="0">
                <a:solidFill>
                  <a:schemeClr val="bg1"/>
                </a:solidFill>
              </a:rPr>
              <a:t>4</a:t>
            </a:r>
            <a:r>
              <a:rPr lang="zh-CN" altLang="en-US" dirty="0">
                <a:solidFill>
                  <a:schemeClr val="bg1"/>
                </a:solidFill>
              </a:rPr>
              <a:t>组（先编号）</a:t>
            </a:r>
            <a:endParaRPr lang="en-US" altLang="zh-CN" dirty="0">
              <a:solidFill>
                <a:schemeClr val="bg1"/>
              </a:solidFill>
            </a:endParaRPr>
          </a:p>
          <a:p>
            <a:r>
              <a:rPr lang="en-US" altLang="zh-CN" dirty="0">
                <a:solidFill>
                  <a:schemeClr val="bg1"/>
                </a:solidFill>
              </a:rPr>
              <a:t>2. 1,2</a:t>
            </a:r>
            <a:r>
              <a:rPr lang="zh-CN" altLang="en-US" dirty="0">
                <a:solidFill>
                  <a:schemeClr val="bg1"/>
                </a:solidFill>
              </a:rPr>
              <a:t>组去操场西边测量，</a:t>
            </a:r>
            <a:r>
              <a:rPr lang="en-US" altLang="zh-CN" dirty="0">
                <a:solidFill>
                  <a:schemeClr val="bg1"/>
                </a:solidFill>
              </a:rPr>
              <a:t>3,4</a:t>
            </a:r>
            <a:r>
              <a:rPr lang="zh-CN" altLang="en-US" dirty="0">
                <a:solidFill>
                  <a:schemeClr val="bg1"/>
                </a:solidFill>
              </a:rPr>
              <a:t>组去东边测量</a:t>
            </a:r>
            <a:endParaRPr lang="en-US" altLang="zh-CN" dirty="0">
              <a:solidFill>
                <a:schemeClr val="bg1"/>
              </a:solidFill>
            </a:endParaRPr>
          </a:p>
          <a:p>
            <a:r>
              <a:rPr lang="en-US" altLang="zh-CN" dirty="0">
                <a:solidFill>
                  <a:schemeClr val="bg1"/>
                </a:solidFill>
              </a:rPr>
              <a:t>3. 1,3</a:t>
            </a:r>
            <a:r>
              <a:rPr lang="zh-CN" altLang="en-US" dirty="0">
                <a:solidFill>
                  <a:schemeClr val="bg1"/>
                </a:solidFill>
              </a:rPr>
              <a:t>组先开始测量，记录数据，然后打乱量角器，离开，让</a:t>
            </a:r>
            <a:r>
              <a:rPr lang="en-US" altLang="zh-CN" dirty="0">
                <a:solidFill>
                  <a:schemeClr val="bg1"/>
                </a:solidFill>
              </a:rPr>
              <a:t>2,4</a:t>
            </a:r>
            <a:r>
              <a:rPr lang="zh-CN" altLang="en-US" dirty="0">
                <a:solidFill>
                  <a:schemeClr val="bg1"/>
                </a:solidFill>
              </a:rPr>
              <a:t>组测量</a:t>
            </a:r>
            <a:endParaRPr lang="en-US" altLang="zh-CN" dirty="0">
              <a:solidFill>
                <a:schemeClr val="bg1"/>
              </a:solidFill>
            </a:endParaRPr>
          </a:p>
          <a:p>
            <a:r>
              <a:rPr lang="en-US" altLang="zh-CN" dirty="0">
                <a:solidFill>
                  <a:schemeClr val="bg1"/>
                </a:solidFill>
              </a:rPr>
              <a:t>4. </a:t>
            </a:r>
            <a:r>
              <a:rPr lang="zh-CN" altLang="en-US" dirty="0">
                <a:solidFill>
                  <a:schemeClr val="bg1"/>
                </a:solidFill>
              </a:rPr>
              <a:t>每组测量完毕后去操场的另一边等候，测量</a:t>
            </a:r>
            <a:endParaRPr lang="en-US" altLang="zh-CN" dirty="0">
              <a:solidFill>
                <a:schemeClr val="bg1"/>
              </a:solidFill>
            </a:endParaRPr>
          </a:p>
          <a:p>
            <a:r>
              <a:rPr lang="en-US" altLang="zh-CN" dirty="0">
                <a:solidFill>
                  <a:schemeClr val="bg1"/>
                </a:solidFill>
              </a:rPr>
              <a:t>5. </a:t>
            </a:r>
            <a:r>
              <a:rPr lang="zh-CN" altLang="en-US" dirty="0">
                <a:solidFill>
                  <a:schemeClr val="bg1"/>
                </a:solidFill>
              </a:rPr>
              <a:t>测量结束后回教室计算，什么时候算完什么时候吃饭</a:t>
            </a:r>
          </a:p>
        </p:txBody>
      </p:sp>
    </p:spTree>
    <p:extLst>
      <p:ext uri="{BB962C8B-B14F-4D97-AF65-F5344CB8AC3E}">
        <p14:creationId xmlns:p14="http://schemas.microsoft.com/office/powerpoint/2010/main" val="31855530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/>
          <p:cNvSpPr/>
          <p:nvPr/>
        </p:nvSpPr>
        <p:spPr>
          <a:xfrm>
            <a:off x="1109843" y="1619395"/>
            <a:ext cx="9988599" cy="3873985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Rectangle: Rounded Corners 5"/>
          <p:cNvSpPr/>
          <p:nvPr/>
        </p:nvSpPr>
        <p:spPr>
          <a:xfrm>
            <a:off x="446730" y="977221"/>
            <a:ext cx="11321807" cy="5172294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Rectangle 6"/>
          <p:cNvSpPr/>
          <p:nvPr/>
        </p:nvSpPr>
        <p:spPr>
          <a:xfrm>
            <a:off x="3196910" y="1724098"/>
            <a:ext cx="5772919" cy="36925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Oval 11"/>
          <p:cNvSpPr/>
          <p:nvPr/>
        </p:nvSpPr>
        <p:spPr>
          <a:xfrm>
            <a:off x="5599571" y="3062839"/>
            <a:ext cx="972030" cy="97203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Rectangle 12"/>
          <p:cNvSpPr/>
          <p:nvPr/>
        </p:nvSpPr>
        <p:spPr>
          <a:xfrm>
            <a:off x="1619395" y="2336930"/>
            <a:ext cx="1368110" cy="243051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Rectangle 13"/>
          <p:cNvSpPr/>
          <p:nvPr/>
        </p:nvSpPr>
        <p:spPr>
          <a:xfrm>
            <a:off x="9817586" y="2761556"/>
            <a:ext cx="827147" cy="159405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7" name="Group 16"/>
          <p:cNvGrpSpPr/>
          <p:nvPr/>
        </p:nvGrpSpPr>
        <p:grpSpPr>
          <a:xfrm>
            <a:off x="3196910" y="2499347"/>
            <a:ext cx="1296450" cy="2086613"/>
            <a:chOff x="3196910" y="2499347"/>
            <a:chExt cx="1296450" cy="2086613"/>
          </a:xfrm>
        </p:grpSpPr>
        <p:sp>
          <p:nvSpPr>
            <p:cNvPr id="9" name="Partial Circle 8"/>
            <p:cNvSpPr/>
            <p:nvPr/>
          </p:nvSpPr>
          <p:spPr>
            <a:xfrm rot="10800000">
              <a:off x="3547771" y="3069858"/>
              <a:ext cx="945589" cy="945589"/>
            </a:xfrm>
            <a:prstGeom prst="pie">
              <a:avLst>
                <a:gd name="adj1" fmla="val 5410546"/>
                <a:gd name="adj2" fmla="val 16200000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196910" y="2499347"/>
              <a:ext cx="823656" cy="2086613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196910" y="2932115"/>
              <a:ext cx="453708" cy="118268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Group 17"/>
          <p:cNvGrpSpPr/>
          <p:nvPr/>
        </p:nvGrpSpPr>
        <p:grpSpPr>
          <a:xfrm rot="10800000">
            <a:off x="7675671" y="2515278"/>
            <a:ext cx="1296450" cy="2086613"/>
            <a:chOff x="3196910" y="2499347"/>
            <a:chExt cx="1296450" cy="2086613"/>
          </a:xfrm>
        </p:grpSpPr>
        <p:sp>
          <p:nvSpPr>
            <p:cNvPr id="19" name="Partial Circle 18"/>
            <p:cNvSpPr/>
            <p:nvPr/>
          </p:nvSpPr>
          <p:spPr>
            <a:xfrm rot="10800000">
              <a:off x="3547771" y="3069858"/>
              <a:ext cx="945589" cy="945589"/>
            </a:xfrm>
            <a:prstGeom prst="pie">
              <a:avLst>
                <a:gd name="adj1" fmla="val 5410546"/>
                <a:gd name="adj2" fmla="val 16200000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196910" y="2499347"/>
              <a:ext cx="823656" cy="2086613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3196910" y="2932115"/>
              <a:ext cx="453708" cy="118268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23" name="Straight Connector 22"/>
          <p:cNvCxnSpPr>
            <a:stCxn id="7" idx="0"/>
            <a:endCxn id="7" idx="2"/>
          </p:cNvCxnSpPr>
          <p:nvPr/>
        </p:nvCxnSpPr>
        <p:spPr>
          <a:xfrm>
            <a:off x="6083370" y="1724098"/>
            <a:ext cx="0" cy="36925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9363877" y="1834940"/>
            <a:ext cx="269065" cy="349906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Rectangle 29"/>
          <p:cNvSpPr/>
          <p:nvPr/>
        </p:nvSpPr>
        <p:spPr>
          <a:xfrm>
            <a:off x="1810430" y="6229883"/>
            <a:ext cx="7933863" cy="3947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tx1"/>
                </a:solidFill>
              </a:rPr>
              <a:t>工程部</a:t>
            </a:r>
          </a:p>
        </p:txBody>
      </p:sp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833003" y="139847"/>
            <a:ext cx="10515600" cy="823070"/>
          </a:xfrm>
        </p:spPr>
        <p:txBody>
          <a:bodyPr/>
          <a:lstStyle/>
          <a:p>
            <a:r>
              <a:rPr lang="zh-CN" altLang="en-US" b="1" dirty="0"/>
              <a:t>←北</a:t>
            </a:r>
          </a:p>
        </p:txBody>
      </p:sp>
      <p:sp>
        <p:nvSpPr>
          <p:cNvPr id="4" name="等腰三角形 3"/>
          <p:cNvSpPr/>
          <p:nvPr/>
        </p:nvSpPr>
        <p:spPr>
          <a:xfrm>
            <a:off x="8770129" y="1548058"/>
            <a:ext cx="342783" cy="35207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等腰三角形 7"/>
          <p:cNvSpPr/>
          <p:nvPr/>
        </p:nvSpPr>
        <p:spPr>
          <a:xfrm>
            <a:off x="8796064" y="5184528"/>
            <a:ext cx="316848" cy="29894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星形: 五角 1"/>
          <p:cNvSpPr/>
          <p:nvPr/>
        </p:nvSpPr>
        <p:spPr>
          <a:xfrm>
            <a:off x="273377" y="1979629"/>
            <a:ext cx="405353" cy="44306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星形: 六角 2"/>
          <p:cNvSpPr/>
          <p:nvPr/>
        </p:nvSpPr>
        <p:spPr>
          <a:xfrm>
            <a:off x="1993121" y="3354117"/>
            <a:ext cx="320512" cy="377072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1" name="直接连接符 10"/>
          <p:cNvCxnSpPr>
            <a:endCxn id="4" idx="5"/>
          </p:cNvCxnSpPr>
          <p:nvPr/>
        </p:nvCxnSpPr>
        <p:spPr>
          <a:xfrm flipV="1">
            <a:off x="537328" y="1724098"/>
            <a:ext cx="8489888" cy="4817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>
            <a:endCxn id="4" idx="1"/>
          </p:cNvCxnSpPr>
          <p:nvPr/>
        </p:nvCxnSpPr>
        <p:spPr>
          <a:xfrm flipV="1">
            <a:off x="2168165" y="1724098"/>
            <a:ext cx="6687660" cy="18462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>
            <a:endCxn id="8" idx="5"/>
          </p:cNvCxnSpPr>
          <p:nvPr/>
        </p:nvCxnSpPr>
        <p:spPr>
          <a:xfrm>
            <a:off x="2153377" y="3542653"/>
            <a:ext cx="6880323" cy="17913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>
            <a:endCxn id="8" idx="5"/>
          </p:cNvCxnSpPr>
          <p:nvPr/>
        </p:nvCxnSpPr>
        <p:spPr>
          <a:xfrm>
            <a:off x="476053" y="2336930"/>
            <a:ext cx="8557647" cy="29970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04659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38200" y="4562573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4000" dirty="0">
              <a:solidFill>
                <a:schemeClr val="bg1"/>
              </a:solidFill>
            </a:endParaRPr>
          </a:p>
        </p:txBody>
      </p:sp>
      <p:sp>
        <p:nvSpPr>
          <p:cNvPr id="8" name="内容占位符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1972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38200" y="4562573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4000" dirty="0">
              <a:solidFill>
                <a:schemeClr val="bg1"/>
              </a:solidFill>
            </a:endParaRPr>
          </a:p>
        </p:txBody>
      </p:sp>
      <p:sp>
        <p:nvSpPr>
          <p:cNvPr id="8" name="内容占位符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3929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198</Words>
  <Application>Microsoft Office PowerPoint</Application>
  <PresentationFormat>宽屏</PresentationFormat>
  <Paragraphs>27</Paragraphs>
  <Slides>27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1" baseType="lpstr">
      <vt:lpstr>等线</vt:lpstr>
      <vt:lpstr>等线 Light</vt:lpstr>
      <vt:lpstr>Arial</vt:lpstr>
      <vt:lpstr>Office 主题​​</vt:lpstr>
      <vt:lpstr>天文学入门</vt:lpstr>
      <vt:lpstr>四大天体测距方法</vt:lpstr>
      <vt:lpstr>视差法之一</vt:lpstr>
      <vt:lpstr>视差法之二</vt:lpstr>
      <vt:lpstr>哈勃常数法</vt:lpstr>
      <vt:lpstr>外出测量</vt:lpstr>
      <vt:lpstr>←北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天文学入门</dc:title>
  <dc:creator>张帅</dc:creator>
  <cp:lastModifiedBy>张帅</cp:lastModifiedBy>
  <cp:revision>3</cp:revision>
  <dcterms:created xsi:type="dcterms:W3CDTF">2017-05-15T07:22:43Z</dcterms:created>
  <dcterms:modified xsi:type="dcterms:W3CDTF">2017-06-12T05:40:42Z</dcterms:modified>
</cp:coreProperties>
</file>