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8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29313-3E99-4CF1-97ED-C430C96DD7AE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4662F-FADA-4EF7-8114-118BE9EF86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00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4FFE0-61EC-440E-877C-9F492FE461B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49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930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006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45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43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48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95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02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802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87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8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799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5F382-9F9C-4EF2-8B2B-0C830B3D097C}" type="datetimeFigureOut">
              <a:rPr lang="zh-CN" altLang="en-US" smtClean="0"/>
              <a:t>2017/6/12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8B3AC-7C10-4334-A962-D6F042B72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75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7</a:t>
            </a:r>
            <a:r>
              <a:rPr lang="zh-CN" altLang="en-US" sz="3900" dirty="0">
                <a:solidFill>
                  <a:schemeClr val="bg1"/>
                </a:solidFill>
              </a:rPr>
              <a:t>课，天体测距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983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80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78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961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083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72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74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771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8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61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四大天体测距方法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视差法（</a:t>
            </a:r>
            <a:r>
              <a:rPr lang="en-US" altLang="zh-CN" dirty="0">
                <a:solidFill>
                  <a:schemeClr val="bg1"/>
                </a:solidFill>
              </a:rPr>
              <a:t>0-3ly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造父变星法</a:t>
            </a:r>
            <a:r>
              <a:rPr lang="en-US" altLang="zh-CN" dirty="0">
                <a:solidFill>
                  <a:schemeClr val="bg1"/>
                </a:solidFill>
              </a:rPr>
              <a:t>(&lt;90Mly)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3. la</a:t>
            </a:r>
            <a:r>
              <a:rPr lang="zh-CN" altLang="en-US" dirty="0">
                <a:solidFill>
                  <a:schemeClr val="bg1"/>
                </a:solidFill>
              </a:rPr>
              <a:t>超新星法</a:t>
            </a:r>
            <a:r>
              <a:rPr lang="en-US" altLang="zh-CN" dirty="0">
                <a:solidFill>
                  <a:schemeClr val="bg1"/>
                </a:solidFill>
              </a:rPr>
              <a:t>(&lt;21Gly)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4. </a:t>
            </a:r>
            <a:r>
              <a:rPr lang="zh-CN" altLang="en-US" dirty="0">
                <a:solidFill>
                  <a:schemeClr val="bg1"/>
                </a:solidFill>
              </a:rPr>
              <a:t>哈勃常数法</a:t>
            </a:r>
            <a:r>
              <a:rPr lang="en-US" altLang="zh-CN" dirty="0">
                <a:solidFill>
                  <a:schemeClr val="bg1"/>
                </a:solidFill>
              </a:rPr>
              <a:t>(&gt;30Mly)</a:t>
            </a:r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24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47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677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66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461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44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81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570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2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视差法之一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854" y="0"/>
            <a:ext cx="3029146" cy="68462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89886"/>
            <a:ext cx="9162854" cy="39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43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视差法之二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远处恒星非常远，自己的视差可忽略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>
                <a:solidFill>
                  <a:schemeClr val="bg1"/>
                </a:solidFill>
              </a:rPr>
              <a:t>测量目标恒星与远处恒星的角度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9" name="内容占位符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829622" y="583315"/>
            <a:ext cx="3524178" cy="58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8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哈勃常数法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细节下几节课讲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大概就是：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几乎所有的星星都在红移（远离）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越远的星星，红移速度越快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红移速度</a:t>
            </a:r>
            <a:r>
              <a:rPr lang="en-US" altLang="zh-CN" dirty="0">
                <a:solidFill>
                  <a:schemeClr val="bg1"/>
                </a:solidFill>
              </a:rPr>
              <a:t>=</a:t>
            </a:r>
            <a:r>
              <a:rPr lang="zh-CN" altLang="en-US" dirty="0">
                <a:solidFill>
                  <a:schemeClr val="bg1"/>
                </a:solidFill>
              </a:rPr>
              <a:t>哈勃常数*距离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921" y="3622634"/>
            <a:ext cx="43148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6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外出测量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全班分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组（先编号）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2. 1,2</a:t>
            </a:r>
            <a:r>
              <a:rPr lang="zh-CN" altLang="en-US" dirty="0">
                <a:solidFill>
                  <a:schemeClr val="bg1"/>
                </a:solidFill>
              </a:rPr>
              <a:t>组去操场西边测量，</a:t>
            </a:r>
            <a:r>
              <a:rPr lang="en-US" altLang="zh-CN" dirty="0">
                <a:solidFill>
                  <a:schemeClr val="bg1"/>
                </a:solidFill>
              </a:rPr>
              <a:t>3,4</a:t>
            </a:r>
            <a:r>
              <a:rPr lang="zh-CN" altLang="en-US" dirty="0">
                <a:solidFill>
                  <a:schemeClr val="bg1"/>
                </a:solidFill>
              </a:rPr>
              <a:t>组去东边测量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3. 1,3</a:t>
            </a:r>
            <a:r>
              <a:rPr lang="zh-CN" altLang="en-US" dirty="0">
                <a:solidFill>
                  <a:schemeClr val="bg1"/>
                </a:solidFill>
              </a:rPr>
              <a:t>组先开始测量，记录数据，然后打乱量角器，离开，让</a:t>
            </a:r>
            <a:r>
              <a:rPr lang="en-US" altLang="zh-CN" dirty="0">
                <a:solidFill>
                  <a:schemeClr val="bg1"/>
                </a:solidFill>
              </a:rPr>
              <a:t>2,4</a:t>
            </a:r>
            <a:r>
              <a:rPr lang="zh-CN" altLang="en-US" dirty="0">
                <a:solidFill>
                  <a:schemeClr val="bg1"/>
                </a:solidFill>
              </a:rPr>
              <a:t>组测量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4. </a:t>
            </a:r>
            <a:r>
              <a:rPr lang="zh-CN" altLang="en-US" dirty="0">
                <a:solidFill>
                  <a:schemeClr val="bg1"/>
                </a:solidFill>
              </a:rPr>
              <a:t>每组测量完毕后去操场的另一边等候，测量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5. </a:t>
            </a:r>
            <a:r>
              <a:rPr lang="zh-CN" altLang="en-US" dirty="0">
                <a:solidFill>
                  <a:schemeClr val="bg1"/>
                </a:solidFill>
              </a:rPr>
              <a:t>测量结束后回教室计算，什么时候算完什么时候吃饭</a:t>
            </a:r>
          </a:p>
        </p:txBody>
      </p:sp>
    </p:spTree>
    <p:extLst>
      <p:ext uri="{BB962C8B-B14F-4D97-AF65-F5344CB8AC3E}">
        <p14:creationId xmlns:p14="http://schemas.microsoft.com/office/powerpoint/2010/main" val="3185553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/>
          <p:cNvSpPr/>
          <p:nvPr/>
        </p:nvSpPr>
        <p:spPr>
          <a:xfrm>
            <a:off x="1109843" y="1619395"/>
            <a:ext cx="9988599" cy="3873985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: Rounded Corners 5"/>
          <p:cNvSpPr/>
          <p:nvPr/>
        </p:nvSpPr>
        <p:spPr>
          <a:xfrm>
            <a:off x="446730" y="977221"/>
            <a:ext cx="11321807" cy="5172294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3196910" y="1724098"/>
            <a:ext cx="5772919" cy="36925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5599571" y="3062839"/>
            <a:ext cx="972030" cy="97203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Rectangle 12"/>
          <p:cNvSpPr/>
          <p:nvPr/>
        </p:nvSpPr>
        <p:spPr>
          <a:xfrm>
            <a:off x="1619395" y="2336930"/>
            <a:ext cx="1368110" cy="243051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Rectangle 13"/>
          <p:cNvSpPr/>
          <p:nvPr/>
        </p:nvSpPr>
        <p:spPr>
          <a:xfrm>
            <a:off x="9817586" y="2761556"/>
            <a:ext cx="827147" cy="159405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196910" y="2499347"/>
            <a:ext cx="1296450" cy="2086613"/>
            <a:chOff x="3196910" y="2499347"/>
            <a:chExt cx="1296450" cy="2086613"/>
          </a:xfrm>
        </p:grpSpPr>
        <p:sp>
          <p:nvSpPr>
            <p:cNvPr id="9" name="Partial Circle 8"/>
            <p:cNvSpPr/>
            <p:nvPr/>
          </p:nvSpPr>
          <p:spPr>
            <a:xfrm rot="10800000">
              <a:off x="3547771" y="3069858"/>
              <a:ext cx="945589" cy="945589"/>
            </a:xfrm>
            <a:prstGeom prst="pie">
              <a:avLst>
                <a:gd name="adj1" fmla="val 5410546"/>
                <a:gd name="adj2" fmla="val 162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196910" y="2499347"/>
              <a:ext cx="823656" cy="20866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196910" y="2932115"/>
              <a:ext cx="453708" cy="11826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 rot="10800000">
            <a:off x="7675671" y="2515278"/>
            <a:ext cx="1296450" cy="2086613"/>
            <a:chOff x="3196910" y="2499347"/>
            <a:chExt cx="1296450" cy="2086613"/>
          </a:xfrm>
        </p:grpSpPr>
        <p:sp>
          <p:nvSpPr>
            <p:cNvPr id="19" name="Partial Circle 18"/>
            <p:cNvSpPr/>
            <p:nvPr/>
          </p:nvSpPr>
          <p:spPr>
            <a:xfrm rot="10800000">
              <a:off x="3547771" y="3069858"/>
              <a:ext cx="945589" cy="945589"/>
            </a:xfrm>
            <a:prstGeom prst="pie">
              <a:avLst>
                <a:gd name="adj1" fmla="val 5410546"/>
                <a:gd name="adj2" fmla="val 16200000"/>
              </a:avLst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196910" y="2499347"/>
              <a:ext cx="823656" cy="2086613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196910" y="2932115"/>
              <a:ext cx="453708" cy="11826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3" name="Straight Connector 22"/>
          <p:cNvCxnSpPr>
            <a:stCxn id="7" idx="0"/>
            <a:endCxn id="7" idx="2"/>
          </p:cNvCxnSpPr>
          <p:nvPr/>
        </p:nvCxnSpPr>
        <p:spPr>
          <a:xfrm>
            <a:off x="6083370" y="1724098"/>
            <a:ext cx="0" cy="3692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363877" y="1834940"/>
            <a:ext cx="269065" cy="34990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29"/>
          <p:cNvSpPr/>
          <p:nvPr/>
        </p:nvSpPr>
        <p:spPr>
          <a:xfrm>
            <a:off x="1810430" y="6229883"/>
            <a:ext cx="7933863" cy="3947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</a:rPr>
              <a:t>工程部</a:t>
            </a:r>
          </a:p>
        </p:txBody>
      </p: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833003" y="139847"/>
            <a:ext cx="10515600" cy="823070"/>
          </a:xfrm>
        </p:spPr>
        <p:txBody>
          <a:bodyPr/>
          <a:lstStyle/>
          <a:p>
            <a:r>
              <a:rPr lang="zh-CN" altLang="en-US" b="1" dirty="0"/>
              <a:t>←北</a:t>
            </a:r>
          </a:p>
        </p:txBody>
      </p:sp>
      <p:sp>
        <p:nvSpPr>
          <p:cNvPr id="4" name="等腰三角形 3"/>
          <p:cNvSpPr/>
          <p:nvPr/>
        </p:nvSpPr>
        <p:spPr>
          <a:xfrm>
            <a:off x="8770129" y="1548058"/>
            <a:ext cx="342783" cy="35207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/>
        </p:nvSpPr>
        <p:spPr>
          <a:xfrm>
            <a:off x="8796064" y="5184528"/>
            <a:ext cx="316848" cy="29894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星形: 五角 1"/>
          <p:cNvSpPr/>
          <p:nvPr/>
        </p:nvSpPr>
        <p:spPr>
          <a:xfrm>
            <a:off x="273377" y="1979629"/>
            <a:ext cx="405353" cy="4430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六角 2"/>
          <p:cNvSpPr/>
          <p:nvPr/>
        </p:nvSpPr>
        <p:spPr>
          <a:xfrm>
            <a:off x="1993121" y="3354117"/>
            <a:ext cx="320512" cy="37707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>
            <a:endCxn id="4" idx="5"/>
          </p:cNvCxnSpPr>
          <p:nvPr/>
        </p:nvCxnSpPr>
        <p:spPr>
          <a:xfrm flipV="1">
            <a:off x="537328" y="1724098"/>
            <a:ext cx="8489888" cy="481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endCxn id="4" idx="1"/>
          </p:cNvCxnSpPr>
          <p:nvPr/>
        </p:nvCxnSpPr>
        <p:spPr>
          <a:xfrm flipV="1">
            <a:off x="2168165" y="1724098"/>
            <a:ext cx="6687660" cy="1846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endCxn id="8" idx="5"/>
          </p:cNvCxnSpPr>
          <p:nvPr/>
        </p:nvCxnSpPr>
        <p:spPr>
          <a:xfrm>
            <a:off x="2153377" y="3542653"/>
            <a:ext cx="6880323" cy="1791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endCxn id="8" idx="5"/>
          </p:cNvCxnSpPr>
          <p:nvPr/>
        </p:nvCxnSpPr>
        <p:spPr>
          <a:xfrm>
            <a:off x="476053" y="2336930"/>
            <a:ext cx="8557647" cy="2997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0465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19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392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198</Words>
  <Application>Microsoft Office PowerPoint</Application>
  <PresentationFormat>宽屏</PresentationFormat>
  <Paragraphs>27</Paragraphs>
  <Slides>27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1" baseType="lpstr">
      <vt:lpstr>等线</vt:lpstr>
      <vt:lpstr>等线 Light</vt:lpstr>
      <vt:lpstr>Arial</vt:lpstr>
      <vt:lpstr>Office 主题​​</vt:lpstr>
      <vt:lpstr>天文学入门</vt:lpstr>
      <vt:lpstr>四大天体测距方法</vt:lpstr>
      <vt:lpstr>视差法之一</vt:lpstr>
      <vt:lpstr>视差法之二</vt:lpstr>
      <vt:lpstr>哈勃常数法</vt:lpstr>
      <vt:lpstr>外出测量</vt:lpstr>
      <vt:lpstr>←北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3</cp:revision>
  <dcterms:created xsi:type="dcterms:W3CDTF">2017-05-15T07:22:43Z</dcterms:created>
  <dcterms:modified xsi:type="dcterms:W3CDTF">2017-06-12T05:40:42Z</dcterms:modified>
</cp:coreProperties>
</file>