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7"/>
  </p:notesMasterIdLst>
  <p:sldIdLst>
    <p:sldId id="269" r:id="rId2"/>
    <p:sldId id="279" r:id="rId3"/>
    <p:sldId id="281" r:id="rId4"/>
    <p:sldId id="282" r:id="rId5"/>
    <p:sldId id="283" r:id="rId6"/>
    <p:sldId id="288" r:id="rId7"/>
    <p:sldId id="284" r:id="rId8"/>
    <p:sldId id="285" r:id="rId9"/>
    <p:sldId id="286" r:id="rId10"/>
    <p:sldId id="287" r:id="rId11"/>
    <p:sldId id="289" r:id="rId12"/>
    <p:sldId id="290" r:id="rId13"/>
    <p:sldId id="294" r:id="rId14"/>
    <p:sldId id="291" r:id="rId15"/>
    <p:sldId id="292" r:id="rId16"/>
    <p:sldId id="293" r:id="rId17"/>
    <p:sldId id="295" r:id="rId18"/>
    <p:sldId id="296" r:id="rId19"/>
    <p:sldId id="297" r:id="rId20"/>
    <p:sldId id="298" r:id="rId21"/>
    <p:sldId id="300" r:id="rId22"/>
    <p:sldId id="301" r:id="rId23"/>
    <p:sldId id="302" r:id="rId24"/>
    <p:sldId id="304" r:id="rId25"/>
    <p:sldId id="299" r:id="rId26"/>
    <p:sldId id="305" r:id="rId27"/>
    <p:sldId id="306" r:id="rId28"/>
    <p:sldId id="308" r:id="rId29"/>
    <p:sldId id="309" r:id="rId30"/>
    <p:sldId id="312" r:id="rId31"/>
    <p:sldId id="313" r:id="rId32"/>
    <p:sldId id="314" r:id="rId33"/>
    <p:sldId id="311" r:id="rId34"/>
    <p:sldId id="315" r:id="rId35"/>
    <p:sldId id="310" r:id="rId3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王长春" initials="wang" lastIdx="1" clrIdx="0">
    <p:extLst>
      <p:ext uri="{19B8F6BF-5375-455C-9EA6-DF929625EA0E}">
        <p15:presenceInfo xmlns:p15="http://schemas.microsoft.com/office/powerpoint/2012/main" userId="王长春"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4B5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74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BC2C0-B604-465F-BEDD-B052D8399F6D}" type="datetimeFigureOut">
              <a:rPr lang="zh-CN" altLang="en-US" smtClean="0"/>
              <a:t>2017/11/29</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AC3094-27D4-4AE7-975A-C27276A70857}" type="slidenum">
              <a:rPr lang="zh-CN" altLang="en-US" smtClean="0"/>
              <a:t>‹#›</a:t>
            </a:fld>
            <a:endParaRPr lang="zh-CN" altLang="en-US"/>
          </a:p>
        </p:txBody>
      </p:sp>
    </p:spTree>
    <p:extLst>
      <p:ext uri="{BB962C8B-B14F-4D97-AF65-F5344CB8AC3E}">
        <p14:creationId xmlns:p14="http://schemas.microsoft.com/office/powerpoint/2010/main" val="1731622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1AC3094-27D4-4AE7-975A-C27276A70857}" type="slidenum">
              <a:rPr lang="zh-CN" altLang="en-US" smtClean="0"/>
              <a:t>29</a:t>
            </a:fld>
            <a:endParaRPr lang="zh-CN" altLang="en-US"/>
          </a:p>
        </p:txBody>
      </p:sp>
    </p:spTree>
    <p:extLst>
      <p:ext uri="{BB962C8B-B14F-4D97-AF65-F5344CB8AC3E}">
        <p14:creationId xmlns:p14="http://schemas.microsoft.com/office/powerpoint/2010/main" val="2229184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014F14D-7609-43D8-8AE7-055ABF4A6681}" type="datetimeFigureOut">
              <a:rPr lang="zh-CN" altLang="en-US" smtClean="0"/>
              <a:t>2017/11/29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4C8C20-23EF-484B-896F-CBD97F0AFF41}" type="slidenum">
              <a:rPr lang="zh-CN" altLang="en-US" smtClean="0"/>
              <a:t>‹#›</a:t>
            </a:fld>
            <a:endParaRPr lang="zh-CN" altLang="en-US"/>
          </a:p>
        </p:txBody>
      </p:sp>
    </p:spTree>
    <p:extLst>
      <p:ext uri="{BB962C8B-B14F-4D97-AF65-F5344CB8AC3E}">
        <p14:creationId xmlns:p14="http://schemas.microsoft.com/office/powerpoint/2010/main" val="1890200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014F14D-7609-43D8-8AE7-055ABF4A6681}" type="datetimeFigureOut">
              <a:rPr lang="zh-CN" altLang="en-US" smtClean="0"/>
              <a:t>2017/11/29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4C8C20-23EF-484B-896F-CBD97F0AFF41}" type="slidenum">
              <a:rPr lang="zh-CN" altLang="en-US" smtClean="0"/>
              <a:t>‹#›</a:t>
            </a:fld>
            <a:endParaRPr lang="zh-CN" altLang="en-US"/>
          </a:p>
        </p:txBody>
      </p:sp>
    </p:spTree>
    <p:extLst>
      <p:ext uri="{BB962C8B-B14F-4D97-AF65-F5344CB8AC3E}">
        <p14:creationId xmlns:p14="http://schemas.microsoft.com/office/powerpoint/2010/main" val="2445985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014F14D-7609-43D8-8AE7-055ABF4A6681}" type="datetimeFigureOut">
              <a:rPr lang="zh-CN" altLang="en-US" smtClean="0"/>
              <a:t>2017/11/29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4C8C20-23EF-484B-896F-CBD97F0AFF41}" type="slidenum">
              <a:rPr lang="zh-CN" altLang="en-US" smtClean="0"/>
              <a:t>‹#›</a:t>
            </a:fld>
            <a:endParaRPr lang="zh-CN" altLang="en-US"/>
          </a:p>
        </p:txBody>
      </p:sp>
    </p:spTree>
    <p:extLst>
      <p:ext uri="{BB962C8B-B14F-4D97-AF65-F5344CB8AC3E}">
        <p14:creationId xmlns:p14="http://schemas.microsoft.com/office/powerpoint/2010/main" val="2331817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014F14D-7609-43D8-8AE7-055ABF4A6681}" type="datetimeFigureOut">
              <a:rPr lang="zh-CN" altLang="en-US" smtClean="0"/>
              <a:t>2017/11/29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4C8C20-23EF-484B-896F-CBD97F0AFF41}" type="slidenum">
              <a:rPr lang="zh-CN" altLang="en-US" smtClean="0"/>
              <a:t>‹#›</a:t>
            </a:fld>
            <a:endParaRPr lang="zh-CN" altLang="en-US"/>
          </a:p>
        </p:txBody>
      </p:sp>
    </p:spTree>
    <p:extLst>
      <p:ext uri="{BB962C8B-B14F-4D97-AF65-F5344CB8AC3E}">
        <p14:creationId xmlns:p14="http://schemas.microsoft.com/office/powerpoint/2010/main" val="1393600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014F14D-7609-43D8-8AE7-055ABF4A6681}" type="datetimeFigureOut">
              <a:rPr lang="zh-CN" altLang="en-US" smtClean="0"/>
              <a:t>2017/11/29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4C8C20-23EF-484B-896F-CBD97F0AFF41}" type="slidenum">
              <a:rPr lang="zh-CN" altLang="en-US" smtClean="0"/>
              <a:t>‹#›</a:t>
            </a:fld>
            <a:endParaRPr lang="zh-CN" altLang="en-US"/>
          </a:p>
        </p:txBody>
      </p:sp>
    </p:spTree>
    <p:extLst>
      <p:ext uri="{BB962C8B-B14F-4D97-AF65-F5344CB8AC3E}">
        <p14:creationId xmlns:p14="http://schemas.microsoft.com/office/powerpoint/2010/main" val="148334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014F14D-7609-43D8-8AE7-055ABF4A6681}" type="datetimeFigureOut">
              <a:rPr lang="zh-CN" altLang="en-US" smtClean="0"/>
              <a:t>2017/11/29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4C8C20-23EF-484B-896F-CBD97F0AFF41}" type="slidenum">
              <a:rPr lang="zh-CN" altLang="en-US" smtClean="0"/>
              <a:t>‹#›</a:t>
            </a:fld>
            <a:endParaRPr lang="zh-CN" altLang="en-US"/>
          </a:p>
        </p:txBody>
      </p:sp>
    </p:spTree>
    <p:extLst>
      <p:ext uri="{BB962C8B-B14F-4D97-AF65-F5344CB8AC3E}">
        <p14:creationId xmlns:p14="http://schemas.microsoft.com/office/powerpoint/2010/main" val="317173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014F14D-7609-43D8-8AE7-055ABF4A6681}" type="datetimeFigureOut">
              <a:rPr lang="zh-CN" altLang="en-US" smtClean="0"/>
              <a:t>2017/11/29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64C8C20-23EF-484B-896F-CBD97F0AFF41}" type="slidenum">
              <a:rPr lang="zh-CN" altLang="en-US" smtClean="0"/>
              <a:t>‹#›</a:t>
            </a:fld>
            <a:endParaRPr lang="zh-CN" altLang="en-US"/>
          </a:p>
        </p:txBody>
      </p:sp>
    </p:spTree>
    <p:extLst>
      <p:ext uri="{BB962C8B-B14F-4D97-AF65-F5344CB8AC3E}">
        <p14:creationId xmlns:p14="http://schemas.microsoft.com/office/powerpoint/2010/main" val="3953406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014F14D-7609-43D8-8AE7-055ABF4A6681}" type="datetimeFigureOut">
              <a:rPr lang="zh-CN" altLang="en-US" smtClean="0"/>
              <a:t>2017/11/29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64C8C20-23EF-484B-896F-CBD97F0AFF41}" type="slidenum">
              <a:rPr lang="zh-CN" altLang="en-US" smtClean="0"/>
              <a:t>‹#›</a:t>
            </a:fld>
            <a:endParaRPr lang="zh-CN" altLang="en-US"/>
          </a:p>
        </p:txBody>
      </p:sp>
    </p:spTree>
    <p:extLst>
      <p:ext uri="{BB962C8B-B14F-4D97-AF65-F5344CB8AC3E}">
        <p14:creationId xmlns:p14="http://schemas.microsoft.com/office/powerpoint/2010/main" val="3065805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014F14D-7609-43D8-8AE7-055ABF4A6681}" type="datetimeFigureOut">
              <a:rPr lang="zh-CN" altLang="en-US" smtClean="0"/>
              <a:t>2017/11/29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64C8C20-23EF-484B-896F-CBD97F0AFF41}" type="slidenum">
              <a:rPr lang="zh-CN" altLang="en-US" smtClean="0"/>
              <a:t>‹#›</a:t>
            </a:fld>
            <a:endParaRPr lang="zh-CN" altLang="en-US"/>
          </a:p>
        </p:txBody>
      </p:sp>
    </p:spTree>
    <p:extLst>
      <p:ext uri="{BB962C8B-B14F-4D97-AF65-F5344CB8AC3E}">
        <p14:creationId xmlns:p14="http://schemas.microsoft.com/office/powerpoint/2010/main" val="1916784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014F14D-7609-43D8-8AE7-055ABF4A6681}" type="datetimeFigureOut">
              <a:rPr lang="zh-CN" altLang="en-US" smtClean="0"/>
              <a:t>2017/11/29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4C8C20-23EF-484B-896F-CBD97F0AFF41}" type="slidenum">
              <a:rPr lang="zh-CN" altLang="en-US" smtClean="0"/>
              <a:t>‹#›</a:t>
            </a:fld>
            <a:endParaRPr lang="zh-CN" altLang="en-US"/>
          </a:p>
        </p:txBody>
      </p:sp>
    </p:spTree>
    <p:extLst>
      <p:ext uri="{BB962C8B-B14F-4D97-AF65-F5344CB8AC3E}">
        <p14:creationId xmlns:p14="http://schemas.microsoft.com/office/powerpoint/2010/main" val="28782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014F14D-7609-43D8-8AE7-055ABF4A6681}" type="datetimeFigureOut">
              <a:rPr lang="zh-CN" altLang="en-US" smtClean="0"/>
              <a:t>2017/11/29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4C8C20-23EF-484B-896F-CBD97F0AFF41}" type="slidenum">
              <a:rPr lang="zh-CN" altLang="en-US" smtClean="0"/>
              <a:t>‹#›</a:t>
            </a:fld>
            <a:endParaRPr lang="zh-CN" altLang="en-US"/>
          </a:p>
        </p:txBody>
      </p:sp>
    </p:spTree>
    <p:extLst>
      <p:ext uri="{BB962C8B-B14F-4D97-AF65-F5344CB8AC3E}">
        <p14:creationId xmlns:p14="http://schemas.microsoft.com/office/powerpoint/2010/main" val="1574397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14F14D-7609-43D8-8AE7-055ABF4A6681}" type="datetimeFigureOut">
              <a:rPr lang="zh-CN" altLang="en-US" smtClean="0"/>
              <a:t>2017/11/29</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64C8C20-23EF-484B-896F-CBD97F0AFF41}" type="slidenum">
              <a:rPr lang="zh-CN" altLang="en-US" smtClean="0"/>
              <a:t>‹#›</a:t>
            </a:fld>
            <a:endParaRPr lang="zh-CN" altLang="en-US"/>
          </a:p>
        </p:txBody>
      </p:sp>
    </p:spTree>
    <p:extLst>
      <p:ext uri="{BB962C8B-B14F-4D97-AF65-F5344CB8AC3E}">
        <p14:creationId xmlns:p14="http://schemas.microsoft.com/office/powerpoint/2010/main" val="178505598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462822"/>
            <a:ext cx="9144000" cy="5322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398892" y="1986721"/>
            <a:ext cx="6421272" cy="2308324"/>
          </a:xfrm>
          <a:prstGeom prst="rect">
            <a:avLst/>
          </a:prstGeom>
        </p:spPr>
        <p:txBody>
          <a:bodyPr wrap="square">
            <a:spAutoFit/>
          </a:bodyPr>
          <a:lstStyle/>
          <a:p>
            <a:pPr algn="ctr"/>
            <a:r>
              <a:rPr lang="en-US" altLang="zh-CN" sz="7200" b="1" i="0" u="none" strike="noStrike" baseline="0" dirty="0">
                <a:solidFill>
                  <a:srgbClr val="002060"/>
                </a:solidFill>
                <a:effectLst>
                  <a:outerShdw blurRad="38100" dist="38100" dir="2700000" algn="tl">
                    <a:srgbClr val="000000">
                      <a:alpha val="43137"/>
                    </a:srgbClr>
                  </a:outerShdw>
                </a:effectLst>
                <a:latin typeface="Stencil" panose="040409050D0802020404" pitchFamily="82" charset="0"/>
              </a:rPr>
              <a:t>Organic  Chemistry</a:t>
            </a:r>
            <a:endParaRPr lang="zh-CN" altLang="en-US" sz="7200" dirty="0">
              <a:solidFill>
                <a:srgbClr val="002060"/>
              </a:solidFill>
              <a:effectLst>
                <a:outerShdw blurRad="38100" dist="38100" dir="2700000" algn="tl">
                  <a:srgbClr val="000000">
                    <a:alpha val="43137"/>
                  </a:srgbClr>
                </a:outerShdw>
              </a:effectLst>
              <a:latin typeface="Stencil" panose="040409050D0802020404" pitchFamily="82" charset="0"/>
            </a:endParaRPr>
          </a:p>
        </p:txBody>
      </p:sp>
    </p:spTree>
    <p:extLst>
      <p:ext uri="{BB962C8B-B14F-4D97-AF65-F5344CB8AC3E}">
        <p14:creationId xmlns:p14="http://schemas.microsoft.com/office/powerpoint/2010/main" val="92569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1409355-7FA1-41A9-BCC7-F8FC4AD256FF}"/>
              </a:ext>
            </a:extLst>
          </p:cNvPr>
          <p:cNvPicPr>
            <a:picLocks noChangeAspect="1"/>
          </p:cNvPicPr>
          <p:nvPr/>
        </p:nvPicPr>
        <p:blipFill rotWithShape="1">
          <a:blip r:embed="rId2"/>
          <a:srcRect l="13838" r="13333"/>
          <a:stretch/>
        </p:blipFill>
        <p:spPr>
          <a:xfrm>
            <a:off x="432285" y="231630"/>
            <a:ext cx="8279430" cy="6394740"/>
          </a:xfrm>
          <a:prstGeom prst="rect">
            <a:avLst/>
          </a:prstGeom>
        </p:spPr>
      </p:pic>
    </p:spTree>
    <p:extLst>
      <p:ext uri="{BB962C8B-B14F-4D97-AF65-F5344CB8AC3E}">
        <p14:creationId xmlns:p14="http://schemas.microsoft.com/office/powerpoint/2010/main" val="2037742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1440" tIns="45720" rIns="91440" bIns="45720" rtlCol="0" anchor="ctr">
            <a:normAutofit/>
          </a:bodyPr>
          <a:lstStyle/>
          <a:p>
            <a:r>
              <a:rPr lang="en-US" altLang="zh-CN" sz="4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4</a:t>
            </a:r>
            <a:r>
              <a:rPr lang="zh-CN" altLang="en-US" sz="4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r>
              <a:rPr lang="en-US" altLang="zh-CN" sz="4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Hydrocarbon Rings</a:t>
            </a:r>
            <a:endParaRPr lang="zh-CN" altLang="en-US" sz="4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内容占位符 2"/>
          <p:cNvSpPr>
            <a:spLocks noGrp="1"/>
          </p:cNvSpPr>
          <p:nvPr>
            <p:ph idx="1"/>
          </p:nvPr>
        </p:nvSpPr>
        <p:spPr>
          <a:xfrm>
            <a:off x="628650" y="1825625"/>
            <a:ext cx="8382000" cy="4351338"/>
          </a:xfrm>
        </p:spPr>
        <p:txBody>
          <a:bodyPr>
            <a:normAutofit/>
          </a:bodyPr>
          <a:lstStyle/>
          <a:p>
            <a:r>
              <a:rPr lang="en-US" altLang="zh-CN" sz="2800" b="1" dirty="0">
                <a:effectLst>
                  <a:outerShdw blurRad="38100" dist="38100" dir="2700000" algn="tl">
                    <a:srgbClr val="000000">
                      <a:alpha val="43137"/>
                    </a:srgbClr>
                  </a:outerShdw>
                </a:effectLst>
              </a:rPr>
              <a:t>Many hydrocarbons form rings instead of chains. They can be saturated or unsaturated hydrocarbons.</a:t>
            </a:r>
            <a:endParaRPr lang="zh-CN" altLang="en-US" sz="2800" b="1" dirty="0">
              <a:effectLst>
                <a:outerShdw blurRad="38100" dist="38100" dir="2700000" algn="tl">
                  <a:srgbClr val="000000">
                    <a:alpha val="43137"/>
                  </a:srgbClr>
                </a:outerShdw>
              </a:effectLst>
            </a:endParaRPr>
          </a:p>
        </p:txBody>
      </p:sp>
      <p:sp>
        <p:nvSpPr>
          <p:cNvPr id="4" name="矩形 3"/>
          <p:cNvSpPr/>
          <p:nvPr/>
        </p:nvSpPr>
        <p:spPr>
          <a:xfrm>
            <a:off x="0" y="1433014"/>
            <a:ext cx="9144000" cy="2047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a:srcRect l="23938" t="46093" r="25256" b="6250"/>
          <a:stretch/>
        </p:blipFill>
        <p:spPr>
          <a:xfrm>
            <a:off x="933449" y="2819400"/>
            <a:ext cx="7441160" cy="3924300"/>
          </a:xfrm>
          <a:prstGeom prst="rect">
            <a:avLst/>
          </a:prstGeom>
        </p:spPr>
      </p:pic>
    </p:spTree>
    <p:extLst>
      <p:ext uri="{BB962C8B-B14F-4D97-AF65-F5344CB8AC3E}">
        <p14:creationId xmlns:p14="http://schemas.microsoft.com/office/powerpoint/2010/main" val="381684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12168"/>
            <a:ext cx="7886700" cy="1325563"/>
          </a:xfrm>
        </p:spPr>
        <p:txBody>
          <a:bodyPr vert="horz" lIns="91440" tIns="45720" rIns="91440" bIns="45720" rtlCol="0" anchor="ctr">
            <a:normAutofit/>
          </a:bodyPr>
          <a:lstStyle/>
          <a:p>
            <a:r>
              <a:rPr lang="en-US" altLang="zh-CN" sz="4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3. Functional Groups</a:t>
            </a:r>
            <a:r>
              <a:rPr lang="zh-CN" altLang="en-US" sz="4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官能团</a:t>
            </a:r>
            <a:r>
              <a:rPr lang="en-US" altLang="zh-CN" sz="4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endParaRPr lang="zh-CN" altLang="en-US" sz="4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内容占位符 2"/>
          <p:cNvSpPr>
            <a:spLocks noGrp="1"/>
          </p:cNvSpPr>
          <p:nvPr>
            <p:ph idx="1"/>
          </p:nvPr>
        </p:nvSpPr>
        <p:spPr>
          <a:xfrm>
            <a:off x="628650" y="2442664"/>
            <a:ext cx="7886700" cy="3043736"/>
          </a:xfrm>
        </p:spPr>
        <p:txBody>
          <a:bodyPr>
            <a:normAutofit lnSpcReduction="10000"/>
          </a:bodyPr>
          <a:lstStyle/>
          <a:p>
            <a:r>
              <a:rPr lang="zh-CN" altLang="en-US" sz="4400" b="1" dirty="0">
                <a:solidFill>
                  <a:srgbClr val="FF0000"/>
                </a:solidFill>
                <a:effectLst>
                  <a:outerShdw blurRad="38100" dist="38100" dir="2700000" algn="tl">
                    <a:srgbClr val="000000">
                      <a:alpha val="43137"/>
                    </a:srgbClr>
                  </a:outerShdw>
                </a:effectLst>
              </a:rPr>
              <a:t>决定物质性质的关键结构</a:t>
            </a:r>
            <a:endParaRPr lang="en-US" altLang="zh-CN" sz="4400" b="1" dirty="0">
              <a:solidFill>
                <a:srgbClr val="FF0000"/>
              </a:solidFill>
              <a:effectLst>
                <a:outerShdw blurRad="38100" dist="38100" dir="2700000" algn="tl">
                  <a:srgbClr val="000000">
                    <a:alpha val="43137"/>
                  </a:srgbClr>
                </a:outerShdw>
              </a:effectLst>
            </a:endParaRPr>
          </a:p>
          <a:p>
            <a:endParaRPr lang="en-US" altLang="zh-CN" sz="4400" b="1" dirty="0">
              <a:solidFill>
                <a:srgbClr val="FF0000"/>
              </a:solidFill>
              <a:effectLst>
                <a:outerShdw blurRad="38100" dist="38100" dir="2700000" algn="tl">
                  <a:srgbClr val="000000">
                    <a:alpha val="43137"/>
                  </a:srgbClr>
                </a:outerShdw>
              </a:effectLst>
            </a:endParaRPr>
          </a:p>
          <a:p>
            <a:r>
              <a:rPr lang="zh-CN" altLang="en-US" sz="4400" b="1" dirty="0">
                <a:solidFill>
                  <a:srgbClr val="002060"/>
                </a:solidFill>
                <a:effectLst>
                  <a:outerShdw blurRad="38100" dist="38100" dir="2700000" algn="tl">
                    <a:srgbClr val="000000">
                      <a:alpha val="43137"/>
                    </a:srgbClr>
                  </a:outerShdw>
                </a:effectLst>
                <a:latin typeface="方正兰亭黑简体" panose="02000000000000000000" pitchFamily="2" charset="-122"/>
                <a:ea typeface="方正兰亭黑简体" panose="02000000000000000000" pitchFamily="2" charset="-122"/>
              </a:rPr>
              <a:t>碳碳双键、碳碳三键、卤原子、羟基、醛基、羧基、酯基、羰基、氨基、醚键</a:t>
            </a:r>
          </a:p>
        </p:txBody>
      </p:sp>
      <p:sp>
        <p:nvSpPr>
          <p:cNvPr id="4" name="矩形 3"/>
          <p:cNvSpPr/>
          <p:nvPr/>
        </p:nvSpPr>
        <p:spPr>
          <a:xfrm>
            <a:off x="0" y="1433014"/>
            <a:ext cx="9144000" cy="2047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0691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6250" y="365126"/>
            <a:ext cx="7886700" cy="1325563"/>
          </a:xfrm>
        </p:spPr>
        <p:txBody>
          <a:bodyPr>
            <a:normAutofit/>
          </a:bodyPr>
          <a:lstStyle/>
          <a:p>
            <a:r>
              <a:rPr lang="en-US" altLang="zh-CN" sz="4000" b="1" dirty="0">
                <a:effectLst>
                  <a:outerShdw blurRad="38100" dist="38100" dir="2700000" algn="tl">
                    <a:srgbClr val="000000">
                      <a:alpha val="43137"/>
                    </a:srgbClr>
                  </a:outerShdw>
                </a:effectLst>
              </a:rPr>
              <a:t>1</a:t>
            </a:r>
            <a:r>
              <a:rPr lang="zh-CN" altLang="en-US" sz="4000" b="1" dirty="0">
                <a:effectLst>
                  <a:outerShdw blurRad="38100" dist="38100" dir="2700000" algn="tl">
                    <a:srgbClr val="000000">
                      <a:alpha val="43137"/>
                    </a:srgbClr>
                  </a:outerShdw>
                </a:effectLst>
              </a:rPr>
              <a:t>）</a:t>
            </a:r>
            <a:r>
              <a:rPr lang="en-US" altLang="zh-CN" sz="4000" b="1" dirty="0">
                <a:effectLst>
                  <a:outerShdw blurRad="38100" dist="38100" dir="2700000" algn="tl">
                    <a:srgbClr val="000000">
                      <a:alpha val="43137"/>
                    </a:srgbClr>
                  </a:outerShdw>
                </a:effectLst>
              </a:rPr>
              <a:t> </a:t>
            </a:r>
            <a:r>
              <a:rPr lang="zh-CN" altLang="en-US" sz="4000" b="1" dirty="0">
                <a:effectLst>
                  <a:outerShdw blurRad="38100" dist="38100" dir="2700000" algn="tl">
                    <a:srgbClr val="000000">
                      <a:alpha val="43137"/>
                    </a:srgbClr>
                  </a:outerShdw>
                </a:effectLst>
              </a:rPr>
              <a:t>卤代烃 </a:t>
            </a:r>
            <a:r>
              <a:rPr lang="en-US" altLang="zh-CN" sz="4000" b="1" dirty="0">
                <a:effectLst>
                  <a:outerShdw blurRad="38100" dist="38100" dir="2700000" algn="tl">
                    <a:srgbClr val="000000">
                      <a:alpha val="43137"/>
                    </a:srgbClr>
                  </a:outerShdw>
                </a:effectLst>
              </a:rPr>
              <a:t>Halides</a:t>
            </a:r>
            <a:endParaRPr lang="zh-CN" altLang="en-US" sz="4000" dirty="0">
              <a:effectLst>
                <a:outerShdw blurRad="38100" dist="38100" dir="2700000" algn="tl">
                  <a:srgbClr val="000000">
                    <a:alpha val="43137"/>
                  </a:srgbClr>
                </a:outerShdw>
              </a:effectLst>
              <a:latin typeface="Verdana" panose="020B0604030504040204" pitchFamily="34" charset="0"/>
              <a:ea typeface="GungsuhChe" panose="02030609000101010101" pitchFamily="49" charset="-127"/>
              <a:cs typeface="Verdana" panose="020B0604030504040204" pitchFamily="34" charset="0"/>
            </a:endParaRPr>
          </a:p>
        </p:txBody>
      </p:sp>
      <p:sp>
        <p:nvSpPr>
          <p:cNvPr id="3" name="内容占位符 2"/>
          <p:cNvSpPr>
            <a:spLocks noGrp="1"/>
          </p:cNvSpPr>
          <p:nvPr>
            <p:ph idx="1"/>
          </p:nvPr>
        </p:nvSpPr>
        <p:spPr>
          <a:xfrm>
            <a:off x="400050" y="1882775"/>
            <a:ext cx="8515350" cy="4351338"/>
          </a:xfrm>
        </p:spPr>
        <p:txBody>
          <a:bodyPr>
            <a:normAutofit/>
          </a:bodyPr>
          <a:lstStyle/>
          <a:p>
            <a:r>
              <a:rPr lang="zh-CN" altLang="en-US" sz="2800" b="1" dirty="0">
                <a:effectLst>
                  <a:outerShdw blurRad="38100" dist="38100" dir="2700000" algn="tl">
                    <a:srgbClr val="000000">
                      <a:alpha val="43137"/>
                    </a:srgbClr>
                  </a:outerShdw>
                </a:effectLst>
              </a:rPr>
              <a:t>卤代烃是指有机化合物中的氢被卤族元素 </a:t>
            </a:r>
            <a:r>
              <a:rPr lang="en-US" altLang="zh-CN" sz="2800" b="1" dirty="0">
                <a:effectLst>
                  <a:outerShdw blurRad="38100" dist="38100" dir="2700000" algn="tl">
                    <a:srgbClr val="000000">
                      <a:alpha val="43137"/>
                    </a:srgbClr>
                  </a:outerShdw>
                </a:effectLst>
              </a:rPr>
              <a:t>(halogens) </a:t>
            </a:r>
            <a:r>
              <a:rPr lang="zh-CN" altLang="en-US" sz="2800" b="1" dirty="0">
                <a:effectLst>
                  <a:outerShdw blurRad="38100" dist="38100" dir="2700000" algn="tl">
                    <a:srgbClr val="000000">
                      <a:alpha val="43137"/>
                    </a:srgbClr>
                  </a:outerShdw>
                </a:effectLst>
              </a:rPr>
              <a:t>包括</a:t>
            </a:r>
            <a:r>
              <a:rPr lang="zh-CN" altLang="en-US" sz="2800" b="1" dirty="0">
                <a:solidFill>
                  <a:srgbClr val="FF0000"/>
                </a:solidFill>
                <a:effectLst>
                  <a:outerShdw blurRad="38100" dist="38100" dir="2700000" algn="tl">
                    <a:srgbClr val="000000">
                      <a:alpha val="43137"/>
                    </a:srgbClr>
                  </a:outerShdw>
                </a:effectLst>
              </a:rPr>
              <a:t>氟</a:t>
            </a:r>
            <a:r>
              <a:rPr lang="en-US" altLang="zh-CN" sz="2800" b="1" dirty="0">
                <a:solidFill>
                  <a:srgbClr val="FF0000"/>
                </a:solidFill>
                <a:effectLst>
                  <a:outerShdw blurRad="38100" dist="38100" dir="2700000" algn="tl">
                    <a:srgbClr val="000000">
                      <a:alpha val="43137"/>
                    </a:srgbClr>
                  </a:outerShdw>
                </a:effectLst>
              </a:rPr>
              <a:t>(fluorine)</a:t>
            </a:r>
            <a:r>
              <a:rPr lang="zh-CN" altLang="en-US" sz="2800" b="1" dirty="0">
                <a:solidFill>
                  <a:srgbClr val="FF0000"/>
                </a:solidFill>
                <a:effectLst>
                  <a:outerShdw blurRad="38100" dist="38100" dir="2700000" algn="tl">
                    <a:srgbClr val="000000">
                      <a:alpha val="43137"/>
                    </a:srgbClr>
                  </a:outerShdw>
                </a:effectLst>
              </a:rPr>
              <a:t>、氯</a:t>
            </a:r>
            <a:r>
              <a:rPr lang="en-US" altLang="zh-CN" sz="2800" b="1" dirty="0">
                <a:solidFill>
                  <a:srgbClr val="FF0000"/>
                </a:solidFill>
                <a:effectLst>
                  <a:outerShdw blurRad="38100" dist="38100" dir="2700000" algn="tl">
                    <a:srgbClr val="000000">
                      <a:alpha val="43137"/>
                    </a:srgbClr>
                  </a:outerShdw>
                </a:effectLst>
              </a:rPr>
              <a:t>(chlorine)</a:t>
            </a:r>
            <a:r>
              <a:rPr lang="zh-CN" altLang="en-US" sz="2800" b="1" dirty="0">
                <a:solidFill>
                  <a:srgbClr val="FF0000"/>
                </a:solidFill>
                <a:effectLst>
                  <a:outerShdw blurRad="38100" dist="38100" dir="2700000" algn="tl">
                    <a:srgbClr val="000000">
                      <a:alpha val="43137"/>
                    </a:srgbClr>
                  </a:outerShdw>
                </a:effectLst>
              </a:rPr>
              <a:t>溴 </a:t>
            </a:r>
            <a:r>
              <a:rPr lang="en-US" altLang="zh-CN" sz="2800" b="1" dirty="0">
                <a:solidFill>
                  <a:srgbClr val="FF0000"/>
                </a:solidFill>
                <a:effectLst>
                  <a:outerShdw blurRad="38100" dist="38100" dir="2700000" algn="tl">
                    <a:srgbClr val="000000">
                      <a:alpha val="43137"/>
                    </a:srgbClr>
                  </a:outerShdw>
                </a:effectLst>
              </a:rPr>
              <a:t>(bromine) </a:t>
            </a:r>
            <a:r>
              <a:rPr lang="zh-CN" altLang="en-US" sz="2800" b="1" dirty="0">
                <a:solidFill>
                  <a:srgbClr val="FF0000"/>
                </a:solidFill>
                <a:effectLst>
                  <a:outerShdw blurRad="38100" dist="38100" dir="2700000" algn="tl">
                    <a:srgbClr val="000000">
                      <a:alpha val="43137"/>
                    </a:srgbClr>
                  </a:outerShdw>
                </a:effectLst>
              </a:rPr>
              <a:t>碘 </a:t>
            </a:r>
            <a:r>
              <a:rPr lang="en-US" altLang="zh-CN" sz="2800" b="1" dirty="0">
                <a:solidFill>
                  <a:srgbClr val="FF0000"/>
                </a:solidFill>
                <a:effectLst>
                  <a:outerShdw blurRad="38100" dist="38100" dir="2700000" algn="tl">
                    <a:srgbClr val="000000">
                      <a:alpha val="43137"/>
                    </a:srgbClr>
                  </a:outerShdw>
                </a:effectLst>
              </a:rPr>
              <a:t>(iodine) </a:t>
            </a:r>
            <a:r>
              <a:rPr lang="zh-CN" altLang="en-US" sz="2800" b="1" dirty="0">
                <a:effectLst>
                  <a:outerShdw blurRad="38100" dist="38100" dir="2700000" algn="tl">
                    <a:srgbClr val="000000">
                      <a:alpha val="43137"/>
                    </a:srgbClr>
                  </a:outerShdw>
                </a:effectLst>
              </a:rPr>
              <a:t>取代所形成的化合物。</a:t>
            </a:r>
          </a:p>
        </p:txBody>
      </p:sp>
      <p:sp>
        <p:nvSpPr>
          <p:cNvPr id="4" name="矩形 3"/>
          <p:cNvSpPr/>
          <p:nvPr/>
        </p:nvSpPr>
        <p:spPr>
          <a:xfrm>
            <a:off x="0" y="1433014"/>
            <a:ext cx="9144000" cy="2047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a:srcRect l="30820" t="57031" r="20717" b="12760"/>
          <a:stretch/>
        </p:blipFill>
        <p:spPr>
          <a:xfrm>
            <a:off x="580860" y="3376613"/>
            <a:ext cx="8153730" cy="2857500"/>
          </a:xfrm>
          <a:prstGeom prst="rect">
            <a:avLst/>
          </a:prstGeom>
        </p:spPr>
      </p:pic>
    </p:spTree>
    <p:extLst>
      <p:ext uri="{BB962C8B-B14F-4D97-AF65-F5344CB8AC3E}">
        <p14:creationId xmlns:p14="http://schemas.microsoft.com/office/powerpoint/2010/main" val="21499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b="1" dirty="0">
                <a:effectLst>
                  <a:outerShdw blurRad="38100" dist="38100" dir="2700000" algn="tl">
                    <a:srgbClr val="000000">
                      <a:alpha val="43137"/>
                    </a:srgbClr>
                  </a:outerShdw>
                </a:effectLst>
              </a:rPr>
              <a:t>2</a:t>
            </a:r>
            <a:r>
              <a:rPr lang="zh-CN" altLang="en-US" sz="4000" b="1" dirty="0">
                <a:effectLst>
                  <a:outerShdw blurRad="38100" dist="38100" dir="2700000" algn="tl">
                    <a:srgbClr val="000000">
                      <a:alpha val="43137"/>
                    </a:srgbClr>
                  </a:outerShdw>
                </a:effectLst>
              </a:rPr>
              <a:t>） 醇 </a:t>
            </a:r>
            <a:r>
              <a:rPr lang="en-US" altLang="zh-CN" sz="4000" b="1" dirty="0">
                <a:effectLst>
                  <a:outerShdw blurRad="38100" dist="38100" dir="2700000" algn="tl">
                    <a:srgbClr val="000000">
                      <a:alpha val="43137"/>
                    </a:srgbClr>
                  </a:outerShdw>
                </a:effectLst>
              </a:rPr>
              <a:t>(Alcohols)</a:t>
            </a:r>
            <a:endParaRPr lang="zh-CN" altLang="en-US" sz="4000" b="1" dirty="0">
              <a:effectLst>
                <a:outerShdw blurRad="38100" dist="38100" dir="2700000" algn="tl">
                  <a:srgbClr val="000000">
                    <a:alpha val="43137"/>
                  </a:srgbClr>
                </a:outerShdw>
              </a:effectLst>
              <a:latin typeface="Verdana" panose="020B0604030504040204" pitchFamily="34" charset="0"/>
              <a:ea typeface="GungsuhChe" panose="02030609000101010101" pitchFamily="49" charset="-127"/>
              <a:cs typeface="Verdana" panose="020B0604030504040204" pitchFamily="34" charset="0"/>
            </a:endParaRPr>
          </a:p>
        </p:txBody>
      </p:sp>
      <p:sp>
        <p:nvSpPr>
          <p:cNvPr id="3" name="内容占位符 2"/>
          <p:cNvSpPr>
            <a:spLocks noGrp="1"/>
          </p:cNvSpPr>
          <p:nvPr>
            <p:ph idx="1"/>
          </p:nvPr>
        </p:nvSpPr>
        <p:spPr/>
        <p:txBody>
          <a:bodyPr>
            <a:normAutofit/>
          </a:bodyPr>
          <a:lstStyle/>
          <a:p>
            <a:r>
              <a:rPr lang="zh-CN" altLang="en-US" sz="2800" b="1" dirty="0">
                <a:effectLst>
                  <a:outerShdw blurRad="38100" dist="38100" dir="2700000" algn="tl">
                    <a:srgbClr val="000000">
                      <a:alpha val="43137"/>
                    </a:srgbClr>
                  </a:outerShdw>
                </a:effectLst>
              </a:rPr>
              <a:t>指含有</a:t>
            </a:r>
            <a:r>
              <a:rPr lang="zh-CN" altLang="en-US" sz="2800" b="1" dirty="0">
                <a:solidFill>
                  <a:srgbClr val="FF0000"/>
                </a:solidFill>
                <a:effectLst>
                  <a:outerShdw blurRad="38100" dist="38100" dir="2700000" algn="tl">
                    <a:srgbClr val="000000">
                      <a:alpha val="43137"/>
                    </a:srgbClr>
                  </a:outerShdw>
                </a:effectLst>
              </a:rPr>
              <a:t>羟基 </a:t>
            </a:r>
            <a:r>
              <a:rPr lang="en-US" altLang="zh-CN" sz="2800" b="1" dirty="0">
                <a:solidFill>
                  <a:srgbClr val="FF0000"/>
                </a:solidFill>
                <a:effectLst>
                  <a:outerShdw blurRad="38100" dist="38100" dir="2700000" algn="tl">
                    <a:srgbClr val="000000">
                      <a:alpha val="43137"/>
                    </a:srgbClr>
                  </a:outerShdw>
                </a:effectLst>
              </a:rPr>
              <a:t>(Hydroxyl</a:t>
            </a:r>
            <a:r>
              <a:rPr lang="zh-CN" altLang="en-US" sz="2800" b="1" dirty="0">
                <a:solidFill>
                  <a:srgbClr val="FF0000"/>
                </a:solidFill>
                <a:effectLst>
                  <a:outerShdw blurRad="38100" dist="38100" dir="2700000" algn="tl">
                    <a:srgbClr val="000000">
                      <a:alpha val="43137"/>
                    </a:srgbClr>
                  </a:outerShdw>
                </a:effectLst>
              </a:rPr>
              <a:t>，</a:t>
            </a:r>
            <a:r>
              <a:rPr lang="en-US" altLang="zh-CN" sz="2800" b="1" dirty="0">
                <a:solidFill>
                  <a:srgbClr val="FF0000"/>
                </a:solidFill>
                <a:effectLst>
                  <a:outerShdw blurRad="38100" dist="38100" dir="2700000" algn="tl">
                    <a:srgbClr val="000000">
                      <a:alpha val="43137"/>
                    </a:srgbClr>
                  </a:outerShdw>
                </a:effectLst>
              </a:rPr>
              <a:t>-OH)</a:t>
            </a:r>
            <a:r>
              <a:rPr lang="zh-CN" altLang="en-US" sz="2800" b="1" dirty="0">
                <a:effectLst>
                  <a:outerShdw blurRad="38100" dist="38100" dir="2700000" algn="tl">
                    <a:srgbClr val="000000">
                      <a:alpha val="43137"/>
                    </a:srgbClr>
                  </a:outerShdw>
                </a:effectLst>
              </a:rPr>
              <a:t>，并且羟基连在碳链上的有机物。</a:t>
            </a:r>
            <a:endParaRPr lang="en-US" altLang="zh-CN" sz="2800" b="1" dirty="0">
              <a:effectLst>
                <a:outerShdw blurRad="38100" dist="38100" dir="2700000" algn="tl">
                  <a:srgbClr val="000000">
                    <a:alpha val="43137"/>
                  </a:srgbClr>
                </a:outerShdw>
              </a:effectLst>
            </a:endParaRPr>
          </a:p>
          <a:p>
            <a:r>
              <a:rPr lang="zh-CN" altLang="en-US" sz="2800" b="1" dirty="0">
                <a:effectLst>
                  <a:outerShdw blurRad="38100" dist="38100" dir="2700000" algn="tl">
                    <a:srgbClr val="000000">
                      <a:alpha val="43137"/>
                    </a:srgbClr>
                  </a:outerShdw>
                </a:effectLst>
              </a:rPr>
              <a:t>醇含有羟基可以形成氢键，导致熔沸点比不含羟基的分子量接近的碳氢化合物高。</a:t>
            </a:r>
          </a:p>
        </p:txBody>
      </p:sp>
      <p:sp>
        <p:nvSpPr>
          <p:cNvPr id="4" name="矩形 3"/>
          <p:cNvSpPr/>
          <p:nvPr/>
        </p:nvSpPr>
        <p:spPr>
          <a:xfrm>
            <a:off x="0" y="1433014"/>
            <a:ext cx="9144000" cy="2047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a:srcRect l="29649" t="66146" r="21742" b="6511"/>
          <a:stretch/>
        </p:blipFill>
        <p:spPr>
          <a:xfrm>
            <a:off x="800099" y="3911599"/>
            <a:ext cx="7890693" cy="2495550"/>
          </a:xfrm>
          <a:prstGeom prst="rect">
            <a:avLst/>
          </a:prstGeom>
        </p:spPr>
      </p:pic>
    </p:spTree>
    <p:extLst>
      <p:ext uri="{BB962C8B-B14F-4D97-AF65-F5344CB8AC3E}">
        <p14:creationId xmlns:p14="http://schemas.microsoft.com/office/powerpoint/2010/main" val="115993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b="1" dirty="0">
                <a:effectLst>
                  <a:outerShdw blurRad="38100" dist="38100" dir="2700000" algn="tl">
                    <a:srgbClr val="000000">
                      <a:alpha val="43137"/>
                    </a:srgbClr>
                  </a:outerShdw>
                </a:effectLst>
              </a:rPr>
              <a:t>3</a:t>
            </a:r>
            <a:r>
              <a:rPr lang="zh-CN" altLang="en-US" sz="4000" b="1" dirty="0">
                <a:effectLst>
                  <a:outerShdw blurRad="38100" dist="38100" dir="2700000" algn="tl">
                    <a:srgbClr val="000000">
                      <a:alpha val="43137"/>
                    </a:srgbClr>
                  </a:outerShdw>
                </a:effectLst>
              </a:rPr>
              <a:t>）有机酸</a:t>
            </a:r>
            <a:r>
              <a:rPr lang="en-US" altLang="zh-CN" sz="4000" b="1" dirty="0">
                <a:effectLst>
                  <a:outerShdw blurRad="38100" dist="38100" dir="2700000" algn="tl">
                    <a:srgbClr val="000000">
                      <a:alpha val="43137"/>
                    </a:srgbClr>
                  </a:outerShdw>
                </a:effectLst>
              </a:rPr>
              <a:t> Organic Acid</a:t>
            </a:r>
            <a:endParaRPr lang="zh-CN" altLang="en-US" sz="4000" dirty="0">
              <a:effectLst>
                <a:outerShdw blurRad="38100" dist="38100" dir="2700000" algn="tl">
                  <a:srgbClr val="000000">
                    <a:alpha val="43137"/>
                  </a:srgbClr>
                </a:outerShdw>
              </a:effectLst>
              <a:latin typeface="Verdana" panose="020B0604030504040204" pitchFamily="34" charset="0"/>
              <a:ea typeface="GungsuhChe" panose="02030609000101010101" pitchFamily="49" charset="-127"/>
              <a:cs typeface="Verdana" panose="020B0604030504040204" pitchFamily="34" charset="0"/>
            </a:endParaRPr>
          </a:p>
        </p:txBody>
      </p:sp>
      <p:sp>
        <p:nvSpPr>
          <p:cNvPr id="3" name="内容占位符 2"/>
          <p:cNvSpPr>
            <a:spLocks noGrp="1"/>
          </p:cNvSpPr>
          <p:nvPr>
            <p:ph idx="1"/>
          </p:nvPr>
        </p:nvSpPr>
        <p:spPr/>
        <p:txBody>
          <a:bodyPr>
            <a:normAutofit/>
          </a:bodyPr>
          <a:lstStyle/>
          <a:p>
            <a:r>
              <a:rPr lang="zh-CN" altLang="en-US" sz="3200" b="1" dirty="0">
                <a:effectLst>
                  <a:outerShdw blurRad="38100" dist="38100" dir="2700000" algn="tl">
                    <a:srgbClr val="000000">
                      <a:alpha val="43137"/>
                    </a:srgbClr>
                  </a:outerShdw>
                </a:effectLst>
              </a:rPr>
              <a:t>含有</a:t>
            </a:r>
            <a:r>
              <a:rPr lang="zh-CN" altLang="en-US" sz="3200" b="1" dirty="0">
                <a:solidFill>
                  <a:srgbClr val="FF0000"/>
                </a:solidFill>
                <a:effectLst>
                  <a:outerShdw blurRad="38100" dist="38100" dir="2700000" algn="tl">
                    <a:srgbClr val="000000">
                      <a:alpha val="43137"/>
                    </a:srgbClr>
                  </a:outerShdw>
                </a:effectLst>
              </a:rPr>
              <a:t>羧基 </a:t>
            </a:r>
            <a:r>
              <a:rPr lang="en-US" altLang="zh-CN" sz="3200" b="1" dirty="0">
                <a:solidFill>
                  <a:srgbClr val="FF0000"/>
                </a:solidFill>
                <a:effectLst>
                  <a:outerShdw blurRad="38100" dist="38100" dir="2700000" algn="tl">
                    <a:srgbClr val="000000">
                      <a:alpha val="43137"/>
                    </a:srgbClr>
                  </a:outerShdw>
                </a:effectLst>
              </a:rPr>
              <a:t>(carboxyl, -COOH) </a:t>
            </a:r>
            <a:r>
              <a:rPr lang="zh-CN" altLang="en-US" sz="3200" b="1" dirty="0">
                <a:effectLst>
                  <a:outerShdw blurRad="38100" dist="38100" dir="2700000" algn="tl">
                    <a:srgbClr val="000000">
                      <a:alpha val="43137"/>
                    </a:srgbClr>
                  </a:outerShdw>
                </a:effectLst>
              </a:rPr>
              <a:t>的有机物，结构通式为</a:t>
            </a:r>
            <a:r>
              <a:rPr lang="en-US" altLang="zh-CN" sz="3200" b="1" dirty="0">
                <a:effectLst>
                  <a:outerShdw blurRad="38100" dist="38100" dir="2700000" algn="tl">
                    <a:srgbClr val="000000">
                      <a:alpha val="43137"/>
                    </a:srgbClr>
                  </a:outerShdw>
                </a:effectLst>
              </a:rPr>
              <a:t>RCOOH</a:t>
            </a:r>
            <a:r>
              <a:rPr lang="zh-CN" altLang="en-US" sz="3200" b="1" dirty="0">
                <a:effectLst>
                  <a:outerShdw blurRad="38100" dist="38100" dir="2700000" algn="tl">
                    <a:srgbClr val="000000">
                      <a:alpha val="43137"/>
                    </a:srgbClr>
                  </a:outerShdw>
                </a:effectLst>
              </a:rPr>
              <a:t>，具有酸性。</a:t>
            </a:r>
          </a:p>
        </p:txBody>
      </p:sp>
      <p:sp>
        <p:nvSpPr>
          <p:cNvPr id="4" name="矩形 3"/>
          <p:cNvSpPr/>
          <p:nvPr/>
        </p:nvSpPr>
        <p:spPr>
          <a:xfrm>
            <a:off x="0" y="1433014"/>
            <a:ext cx="9144000" cy="2047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a:srcRect l="23939" t="52082" r="19399" b="6771"/>
          <a:stretch/>
        </p:blipFill>
        <p:spPr>
          <a:xfrm>
            <a:off x="628650" y="3257106"/>
            <a:ext cx="7886700" cy="3219893"/>
          </a:xfrm>
          <a:prstGeom prst="rect">
            <a:avLst/>
          </a:prstGeom>
        </p:spPr>
      </p:pic>
    </p:spTree>
    <p:extLst>
      <p:ext uri="{BB962C8B-B14F-4D97-AF65-F5344CB8AC3E}">
        <p14:creationId xmlns:p14="http://schemas.microsoft.com/office/powerpoint/2010/main" val="421680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srcRect l="33895" t="34375" r="24378" b="7032"/>
          <a:stretch/>
        </p:blipFill>
        <p:spPr>
          <a:xfrm>
            <a:off x="794113" y="323850"/>
            <a:ext cx="7890511" cy="6229350"/>
          </a:xfrm>
          <a:prstGeom prst="rect">
            <a:avLst/>
          </a:prstGeom>
        </p:spPr>
      </p:pic>
    </p:spTree>
    <p:extLst>
      <p:ext uri="{BB962C8B-B14F-4D97-AF65-F5344CB8AC3E}">
        <p14:creationId xmlns:p14="http://schemas.microsoft.com/office/powerpoint/2010/main" val="2171897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b="1" dirty="0">
                <a:effectLst>
                  <a:outerShdw blurRad="38100" dist="38100" dir="2700000" algn="tl">
                    <a:srgbClr val="000000">
                      <a:alpha val="43137"/>
                    </a:srgbClr>
                  </a:outerShdw>
                </a:effectLst>
              </a:rPr>
              <a:t>4</a:t>
            </a:r>
            <a:r>
              <a:rPr lang="zh-CN" altLang="en-US" sz="4000" b="1" dirty="0">
                <a:effectLst>
                  <a:outerShdw blurRad="38100" dist="38100" dir="2700000" algn="tl">
                    <a:srgbClr val="000000">
                      <a:alpha val="43137"/>
                    </a:srgbClr>
                  </a:outerShdw>
                </a:effectLst>
              </a:rPr>
              <a:t>）</a:t>
            </a:r>
            <a:r>
              <a:rPr lang="en-US" altLang="zh-CN" sz="4000" b="1" dirty="0">
                <a:effectLst>
                  <a:outerShdw blurRad="38100" dist="38100" dir="2700000" algn="tl">
                    <a:srgbClr val="000000">
                      <a:alpha val="43137"/>
                    </a:srgbClr>
                  </a:outerShdw>
                </a:effectLst>
              </a:rPr>
              <a:t> </a:t>
            </a:r>
            <a:r>
              <a:rPr lang="zh-CN" altLang="en-US" sz="4000" b="1" dirty="0">
                <a:effectLst>
                  <a:outerShdw blurRad="38100" dist="38100" dir="2700000" algn="tl">
                    <a:srgbClr val="000000">
                      <a:alpha val="43137"/>
                    </a:srgbClr>
                  </a:outerShdw>
                </a:effectLst>
              </a:rPr>
              <a:t>醛 </a:t>
            </a:r>
            <a:r>
              <a:rPr lang="en-US" altLang="zh-CN" sz="4000" b="1" dirty="0">
                <a:effectLst>
                  <a:outerShdw blurRad="38100" dist="38100" dir="2700000" algn="tl">
                    <a:srgbClr val="000000">
                      <a:alpha val="43137"/>
                    </a:srgbClr>
                  </a:outerShdw>
                </a:effectLst>
              </a:rPr>
              <a:t>Aldehydes</a:t>
            </a:r>
            <a:endParaRPr lang="zh-CN" altLang="en-US" sz="4000" dirty="0">
              <a:effectLst>
                <a:outerShdw blurRad="38100" dist="38100" dir="2700000" algn="tl">
                  <a:srgbClr val="000000">
                    <a:alpha val="43137"/>
                  </a:srgbClr>
                </a:outerShdw>
              </a:effectLst>
              <a:latin typeface="Verdana" panose="020B0604030504040204" pitchFamily="34" charset="0"/>
              <a:ea typeface="GungsuhChe" panose="02030609000101010101" pitchFamily="49" charset="-127"/>
              <a:cs typeface="Verdana" panose="020B0604030504040204" pitchFamily="34" charset="0"/>
            </a:endParaRPr>
          </a:p>
        </p:txBody>
      </p:sp>
      <p:sp>
        <p:nvSpPr>
          <p:cNvPr id="3" name="内容占位符 2"/>
          <p:cNvSpPr>
            <a:spLocks noGrp="1"/>
          </p:cNvSpPr>
          <p:nvPr>
            <p:ph idx="1"/>
          </p:nvPr>
        </p:nvSpPr>
        <p:spPr>
          <a:xfrm>
            <a:off x="381000" y="1825625"/>
            <a:ext cx="8515350" cy="4351338"/>
          </a:xfrm>
        </p:spPr>
        <p:txBody>
          <a:bodyPr>
            <a:normAutofit/>
          </a:bodyPr>
          <a:lstStyle/>
          <a:p>
            <a:r>
              <a:rPr lang="zh-CN" altLang="en-US" sz="3600" b="1" dirty="0">
                <a:effectLst>
                  <a:outerShdw blurRad="38100" dist="38100" dir="2700000" algn="tl">
                    <a:srgbClr val="000000">
                      <a:alpha val="43137"/>
                    </a:srgbClr>
                  </a:outerShdw>
                </a:effectLst>
              </a:rPr>
              <a:t>醛是指含有</a:t>
            </a:r>
            <a:r>
              <a:rPr lang="zh-CN" altLang="en-US" sz="3600" b="1" dirty="0">
                <a:solidFill>
                  <a:srgbClr val="FF0000"/>
                </a:solidFill>
                <a:effectLst>
                  <a:outerShdw blurRad="38100" dist="38100" dir="2700000" algn="tl">
                    <a:srgbClr val="000000">
                      <a:alpha val="43137"/>
                    </a:srgbClr>
                  </a:outerShdw>
                </a:effectLst>
              </a:rPr>
              <a:t>醛基 </a:t>
            </a:r>
            <a:r>
              <a:rPr lang="en-US" altLang="zh-CN" sz="3600" b="1" dirty="0">
                <a:solidFill>
                  <a:srgbClr val="FF0000"/>
                </a:solidFill>
                <a:effectLst>
                  <a:outerShdw blurRad="38100" dist="38100" dir="2700000" algn="tl">
                    <a:srgbClr val="000000">
                      <a:alpha val="43137"/>
                    </a:srgbClr>
                  </a:outerShdw>
                </a:effectLst>
              </a:rPr>
              <a:t>(aldehyde—CHO) </a:t>
            </a:r>
            <a:r>
              <a:rPr lang="zh-CN" altLang="en-US" sz="3600" b="1" dirty="0">
                <a:effectLst>
                  <a:outerShdw blurRad="38100" dist="38100" dir="2700000" algn="tl">
                    <a:srgbClr val="000000">
                      <a:alpha val="43137"/>
                    </a:srgbClr>
                  </a:outerShdw>
                </a:effectLst>
              </a:rPr>
              <a:t>的有机物。醛基碳与氧以双键相连接，双键由一个</a:t>
            </a:r>
            <a:r>
              <a:rPr lang="en-US" altLang="zh-CN" sz="3600" b="1" dirty="0">
                <a:effectLst>
                  <a:outerShdw blurRad="38100" dist="38100" dir="2700000" algn="tl">
                    <a:srgbClr val="000000">
                      <a:alpha val="43137"/>
                    </a:srgbClr>
                  </a:outerShdw>
                </a:effectLst>
              </a:rPr>
              <a:t>α</a:t>
            </a:r>
            <a:r>
              <a:rPr lang="zh-CN" altLang="en-US" sz="3600" b="1" dirty="0">
                <a:effectLst>
                  <a:outerShdw blurRad="38100" dist="38100" dir="2700000" algn="tl">
                    <a:srgbClr val="000000">
                      <a:alpha val="43137"/>
                    </a:srgbClr>
                  </a:outerShdw>
                </a:effectLst>
              </a:rPr>
              <a:t>键和一个</a:t>
            </a:r>
            <a:r>
              <a:rPr lang="en-US" altLang="zh-CN" sz="3600" b="1" dirty="0">
                <a:effectLst>
                  <a:outerShdw blurRad="38100" dist="38100" dir="2700000" algn="tl">
                    <a:srgbClr val="000000">
                      <a:alpha val="43137"/>
                    </a:srgbClr>
                  </a:outerShdw>
                </a:effectLst>
              </a:rPr>
              <a:t>π</a:t>
            </a:r>
            <a:r>
              <a:rPr lang="zh-CN" altLang="en-US" sz="3600" b="1" dirty="0">
                <a:effectLst>
                  <a:outerShdw blurRad="38100" dist="38100" dir="2700000" algn="tl">
                    <a:srgbClr val="000000">
                      <a:alpha val="43137"/>
                    </a:srgbClr>
                  </a:outerShdw>
                </a:effectLst>
              </a:rPr>
              <a:t>键组成。</a:t>
            </a:r>
          </a:p>
        </p:txBody>
      </p:sp>
      <p:sp>
        <p:nvSpPr>
          <p:cNvPr id="4" name="矩形 3"/>
          <p:cNvSpPr/>
          <p:nvPr/>
        </p:nvSpPr>
        <p:spPr>
          <a:xfrm>
            <a:off x="0" y="1433014"/>
            <a:ext cx="9144000" cy="2047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5A05A4CB-1C8F-4A67-B895-6396E0FBB813}"/>
              </a:ext>
            </a:extLst>
          </p:cNvPr>
          <p:cNvPicPr>
            <a:picLocks noChangeAspect="1"/>
          </p:cNvPicPr>
          <p:nvPr/>
        </p:nvPicPr>
        <p:blipFill rotWithShape="1">
          <a:blip r:embed="rId2"/>
          <a:srcRect l="14647" t="53727" r="13232" b="6588"/>
          <a:stretch/>
        </p:blipFill>
        <p:spPr>
          <a:xfrm>
            <a:off x="628650" y="3829625"/>
            <a:ext cx="8139010" cy="2519218"/>
          </a:xfrm>
          <a:prstGeom prst="rect">
            <a:avLst/>
          </a:prstGeom>
        </p:spPr>
      </p:pic>
    </p:spTree>
    <p:extLst>
      <p:ext uri="{BB962C8B-B14F-4D97-AF65-F5344CB8AC3E}">
        <p14:creationId xmlns:p14="http://schemas.microsoft.com/office/powerpoint/2010/main" val="230145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5</a:t>
            </a:r>
            <a:r>
              <a:rPr lang="zh-CN" altLang="en-US" sz="4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）酮 </a:t>
            </a:r>
            <a:r>
              <a:rPr lang="en-US" altLang="zh-CN" sz="4000" b="1" dirty="0">
                <a:effectLst>
                  <a:outerShdw blurRad="38100" dist="38100" dir="2700000" algn="tl">
                    <a:srgbClr val="000000">
                      <a:alpha val="43137"/>
                    </a:srgbClr>
                  </a:outerShdw>
                </a:effectLst>
              </a:rPr>
              <a:t>Ketones</a:t>
            </a:r>
            <a:endParaRPr lang="zh-CN" altLang="en-US" sz="4000" b="1" dirty="0">
              <a:effectLst>
                <a:outerShdw blurRad="38100" dist="38100" dir="2700000" algn="tl">
                  <a:srgbClr val="000000">
                    <a:alpha val="43137"/>
                  </a:srgbClr>
                </a:outerShdw>
              </a:effectLst>
              <a:latin typeface="Verdana" panose="020B0604030504040204" pitchFamily="34" charset="0"/>
              <a:ea typeface="GungsuhChe" panose="02030609000101010101" pitchFamily="49" charset="-127"/>
              <a:cs typeface="Verdana" panose="020B0604030504040204" pitchFamily="34" charset="0"/>
            </a:endParaRPr>
          </a:p>
        </p:txBody>
      </p:sp>
      <p:sp>
        <p:nvSpPr>
          <p:cNvPr id="3" name="内容占位符 2"/>
          <p:cNvSpPr>
            <a:spLocks noGrp="1"/>
          </p:cNvSpPr>
          <p:nvPr>
            <p:ph idx="1"/>
          </p:nvPr>
        </p:nvSpPr>
        <p:spPr>
          <a:xfrm>
            <a:off x="628650" y="1825625"/>
            <a:ext cx="8515350" cy="4351338"/>
          </a:xfrm>
        </p:spPr>
        <p:txBody>
          <a:bodyPr>
            <a:normAutofit/>
          </a:bodyPr>
          <a:lstStyle/>
          <a:p>
            <a:r>
              <a:rPr lang="zh-CN" altLang="en-US" sz="3200" b="1" dirty="0">
                <a:effectLst>
                  <a:outerShdw blurRad="38100" dist="38100" dir="2700000" algn="tl">
                    <a:srgbClr val="000000">
                      <a:alpha val="43137"/>
                    </a:srgbClr>
                  </a:outerShdw>
                </a:effectLst>
              </a:rPr>
              <a:t>酮是指含有</a:t>
            </a:r>
            <a:r>
              <a:rPr lang="zh-CN" altLang="en-US" sz="3200" b="1" dirty="0">
                <a:solidFill>
                  <a:srgbClr val="FF0000"/>
                </a:solidFill>
                <a:effectLst>
                  <a:outerShdw blurRad="38100" dist="38100" dir="2700000" algn="tl">
                    <a:srgbClr val="000000">
                      <a:alpha val="43137"/>
                    </a:srgbClr>
                  </a:outerShdw>
                </a:effectLst>
              </a:rPr>
              <a:t>羰基 </a:t>
            </a:r>
            <a:r>
              <a:rPr lang="en-US" altLang="zh-CN" sz="3200" b="1" dirty="0">
                <a:solidFill>
                  <a:srgbClr val="FF0000"/>
                </a:solidFill>
                <a:effectLst>
                  <a:outerShdw blurRad="38100" dist="38100" dir="2700000" algn="tl">
                    <a:srgbClr val="000000">
                      <a:alpha val="43137"/>
                    </a:srgbClr>
                  </a:outerShdw>
                </a:effectLst>
              </a:rPr>
              <a:t>(carbonyl, C=O)</a:t>
            </a:r>
            <a:r>
              <a:rPr lang="en-US" altLang="zh-CN" sz="3200" b="1" dirty="0">
                <a:effectLst>
                  <a:outerShdw blurRad="38100" dist="38100" dir="2700000" algn="tl">
                    <a:srgbClr val="000000">
                      <a:alpha val="43137"/>
                    </a:srgbClr>
                  </a:outerShdw>
                </a:effectLst>
              </a:rPr>
              <a:t> </a:t>
            </a:r>
            <a:r>
              <a:rPr lang="zh-CN" altLang="en-US" sz="3200" b="1" dirty="0">
                <a:effectLst>
                  <a:outerShdw blurRad="38100" dist="38100" dir="2700000" algn="tl">
                    <a:srgbClr val="000000">
                      <a:alpha val="43137"/>
                    </a:srgbClr>
                  </a:outerShdw>
                </a:effectLst>
              </a:rPr>
              <a:t>的有机物。</a:t>
            </a:r>
          </a:p>
        </p:txBody>
      </p:sp>
      <p:sp>
        <p:nvSpPr>
          <p:cNvPr id="4" name="矩形 3"/>
          <p:cNvSpPr/>
          <p:nvPr/>
        </p:nvSpPr>
        <p:spPr>
          <a:xfrm>
            <a:off x="0" y="1433014"/>
            <a:ext cx="9144000" cy="2047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a:srcRect l="30088" t="52082" r="20571" b="10417"/>
          <a:stretch/>
        </p:blipFill>
        <p:spPr>
          <a:xfrm>
            <a:off x="414119" y="2811535"/>
            <a:ext cx="8315762" cy="3553322"/>
          </a:xfrm>
          <a:prstGeom prst="rect">
            <a:avLst/>
          </a:prstGeom>
        </p:spPr>
      </p:pic>
    </p:spTree>
    <p:extLst>
      <p:ext uri="{BB962C8B-B14F-4D97-AF65-F5344CB8AC3E}">
        <p14:creationId xmlns:p14="http://schemas.microsoft.com/office/powerpoint/2010/main" val="192002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b="1" dirty="0">
                <a:effectLst>
                  <a:outerShdw blurRad="38100" dist="38100" dir="2700000" algn="tl">
                    <a:srgbClr val="000000">
                      <a:alpha val="43137"/>
                    </a:srgbClr>
                  </a:outerShdw>
                </a:effectLst>
              </a:rPr>
              <a:t>6</a:t>
            </a:r>
            <a:r>
              <a:rPr lang="zh-CN" altLang="en-US" sz="4000" b="1" dirty="0">
                <a:effectLst>
                  <a:outerShdw blurRad="38100" dist="38100" dir="2700000" algn="tl">
                    <a:srgbClr val="000000">
                      <a:alpha val="43137"/>
                    </a:srgbClr>
                  </a:outerShdw>
                </a:effectLst>
              </a:rPr>
              <a:t>）醚</a:t>
            </a:r>
            <a:r>
              <a:rPr lang="en-US" altLang="zh-CN" sz="4000" b="1" dirty="0">
                <a:effectLst>
                  <a:outerShdw blurRad="38100" dist="38100" dir="2700000" algn="tl">
                    <a:srgbClr val="000000">
                      <a:alpha val="43137"/>
                    </a:srgbClr>
                  </a:outerShdw>
                </a:effectLst>
              </a:rPr>
              <a:t> Ethers</a:t>
            </a:r>
            <a:endParaRPr lang="zh-CN" altLang="en-US" sz="4000" b="1" dirty="0">
              <a:effectLst>
                <a:outerShdw blurRad="38100" dist="38100" dir="2700000" algn="tl">
                  <a:srgbClr val="000000">
                    <a:alpha val="43137"/>
                  </a:srgbClr>
                </a:outerShdw>
              </a:effectLst>
              <a:latin typeface="Verdana" panose="020B0604030504040204" pitchFamily="34" charset="0"/>
              <a:ea typeface="GungsuhChe" panose="02030609000101010101" pitchFamily="49" charset="-127"/>
              <a:cs typeface="Verdana" panose="020B0604030504040204" pitchFamily="34" charset="0"/>
            </a:endParaRPr>
          </a:p>
        </p:txBody>
      </p:sp>
      <p:sp>
        <p:nvSpPr>
          <p:cNvPr id="3" name="内容占位符 2"/>
          <p:cNvSpPr>
            <a:spLocks noGrp="1"/>
          </p:cNvSpPr>
          <p:nvPr>
            <p:ph idx="1"/>
          </p:nvPr>
        </p:nvSpPr>
        <p:spPr/>
        <p:txBody>
          <a:bodyPr>
            <a:normAutofit/>
          </a:bodyPr>
          <a:lstStyle/>
          <a:p>
            <a:r>
              <a:rPr lang="zh-CN" altLang="en-US" sz="3600" dirty="0"/>
              <a:t>醚是氧原子与两个烃基相连所形成的有机物。</a:t>
            </a:r>
          </a:p>
        </p:txBody>
      </p:sp>
      <p:sp>
        <p:nvSpPr>
          <p:cNvPr id="4" name="矩形 3"/>
          <p:cNvSpPr/>
          <p:nvPr/>
        </p:nvSpPr>
        <p:spPr>
          <a:xfrm>
            <a:off x="0" y="1433014"/>
            <a:ext cx="9144000" cy="2047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a:srcRect l="23354" t="54428" r="19253" b="9635"/>
          <a:stretch/>
        </p:blipFill>
        <p:spPr>
          <a:xfrm>
            <a:off x="438149" y="3266395"/>
            <a:ext cx="8267701" cy="2910568"/>
          </a:xfrm>
          <a:prstGeom prst="rect">
            <a:avLst/>
          </a:prstGeom>
        </p:spPr>
      </p:pic>
    </p:spTree>
    <p:extLst>
      <p:ext uri="{BB962C8B-B14F-4D97-AF65-F5344CB8AC3E}">
        <p14:creationId xmlns:p14="http://schemas.microsoft.com/office/powerpoint/2010/main" val="411695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31776"/>
            <a:ext cx="7886700" cy="1325563"/>
          </a:xfrm>
        </p:spPr>
        <p:txBody>
          <a:bodyPr>
            <a:normAutofit/>
          </a:bodyPr>
          <a:lstStyle/>
          <a:p>
            <a:r>
              <a:rPr lang="en-US" altLang="zh-CN" sz="44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1. Organic Compound</a:t>
            </a:r>
            <a:endParaRPr lang="zh-CN" altLang="en-US" sz="4400" b="1" dirty="0">
              <a:effectLst>
                <a:outerShdw blurRad="38100" dist="38100" dir="2700000" algn="tl">
                  <a:srgbClr val="000000">
                    <a:alpha val="43137"/>
                  </a:srgbClr>
                </a:outerShdw>
              </a:effectLst>
              <a:latin typeface="Verdana" panose="020B0604030504040204" pitchFamily="34" charset="0"/>
              <a:ea typeface="GungsuhChe" panose="02030609000101010101" pitchFamily="49" charset="-127"/>
              <a:cs typeface="Verdana" panose="020B0604030504040204" pitchFamily="34" charset="0"/>
            </a:endParaRPr>
          </a:p>
        </p:txBody>
      </p:sp>
      <p:sp>
        <p:nvSpPr>
          <p:cNvPr id="3" name="内容占位符 2"/>
          <p:cNvSpPr>
            <a:spLocks noGrp="1"/>
          </p:cNvSpPr>
          <p:nvPr>
            <p:ph idx="1"/>
          </p:nvPr>
        </p:nvSpPr>
        <p:spPr/>
        <p:txBody>
          <a:bodyPr>
            <a:normAutofit/>
          </a:bodyPr>
          <a:lstStyle/>
          <a:p>
            <a:r>
              <a:rPr lang="en-US" altLang="zh-CN" sz="3200" b="1" dirty="0">
                <a:effectLst>
                  <a:outerShdw blurRad="38100" dist="38100" dir="2700000" algn="tl">
                    <a:srgbClr val="000000">
                      <a:alpha val="43137"/>
                    </a:srgbClr>
                  </a:outerShdw>
                </a:effectLst>
              </a:rPr>
              <a:t>Organic compound is usually composed of </a:t>
            </a:r>
            <a:r>
              <a:rPr lang="en-US" altLang="zh-CN" sz="3200" b="1" dirty="0">
                <a:solidFill>
                  <a:srgbClr val="FF0000"/>
                </a:solidFill>
                <a:effectLst>
                  <a:outerShdw blurRad="38100" dist="38100" dir="2700000" algn="tl">
                    <a:srgbClr val="000000">
                      <a:alpha val="43137"/>
                    </a:srgbClr>
                  </a:outerShdw>
                </a:effectLst>
              </a:rPr>
              <a:t>Carbon, </a:t>
            </a:r>
            <a:r>
              <a:rPr lang="en-US" altLang="zh-CN" sz="3200" b="1" dirty="0" err="1">
                <a:solidFill>
                  <a:srgbClr val="FF0000"/>
                </a:solidFill>
                <a:effectLst>
                  <a:outerShdw blurRad="38100" dist="38100" dir="2700000" algn="tl">
                    <a:srgbClr val="000000">
                      <a:alpha val="43137"/>
                    </a:srgbClr>
                  </a:outerShdw>
                </a:effectLst>
              </a:rPr>
              <a:t>Hydrogen,Oxygen</a:t>
            </a:r>
            <a:r>
              <a:rPr lang="en-US" altLang="zh-CN" sz="3200" b="1" dirty="0">
                <a:solidFill>
                  <a:srgbClr val="FF0000"/>
                </a:solidFill>
                <a:effectLst>
                  <a:outerShdw blurRad="38100" dist="38100" dir="2700000" algn="tl">
                    <a:srgbClr val="000000">
                      <a:alpha val="43137"/>
                    </a:srgbClr>
                  </a:outerShdw>
                </a:effectLst>
              </a:rPr>
              <a:t> </a:t>
            </a:r>
            <a:r>
              <a:rPr lang="en-US" altLang="zh-CN" sz="3200" b="1" dirty="0">
                <a:effectLst>
                  <a:outerShdw blurRad="38100" dist="38100" dir="2700000" algn="tl">
                    <a:srgbClr val="000000">
                      <a:alpha val="43137"/>
                    </a:srgbClr>
                  </a:outerShdw>
                </a:effectLst>
              </a:rPr>
              <a:t>elements.</a:t>
            </a:r>
          </a:p>
          <a:p>
            <a:r>
              <a:rPr lang="en-US" altLang="zh-CN" sz="3200" b="1" dirty="0">
                <a:effectLst>
                  <a:outerShdw blurRad="38100" dist="38100" dir="2700000" algn="tl">
                    <a:srgbClr val="000000">
                      <a:alpha val="43137"/>
                    </a:srgbClr>
                  </a:outerShdw>
                </a:effectLst>
              </a:rPr>
              <a:t>Organic compounds are generally nonpolar and covalent with </a:t>
            </a:r>
            <a:r>
              <a:rPr lang="en-US" altLang="zh-CN" sz="3200" b="1" dirty="0">
                <a:solidFill>
                  <a:srgbClr val="FF0000"/>
                </a:solidFill>
                <a:effectLst>
                  <a:outerShdw blurRad="38100" dist="38100" dir="2700000" algn="tl">
                    <a:srgbClr val="000000">
                      <a:alpha val="43137"/>
                    </a:srgbClr>
                  </a:outerShdw>
                </a:effectLst>
              </a:rPr>
              <a:t>little polarity</a:t>
            </a:r>
            <a:r>
              <a:rPr lang="en-US" altLang="zh-CN" sz="3200" b="1" dirty="0">
                <a:effectLst>
                  <a:outerShdw blurRad="38100" dist="38100" dir="2700000" algn="tl">
                    <a:srgbClr val="000000">
                      <a:alpha val="43137"/>
                    </a:srgbClr>
                  </a:outerShdw>
                </a:effectLst>
              </a:rPr>
              <a:t>. Most of organic compounds are not soluble in water, but soluble in nonpolar solvents. </a:t>
            </a:r>
          </a:p>
          <a:p>
            <a:r>
              <a:rPr lang="en-US" altLang="zh-CN" sz="3200" b="1" dirty="0">
                <a:effectLst>
                  <a:outerShdw blurRad="38100" dist="38100" dir="2700000" algn="tl">
                    <a:srgbClr val="000000">
                      <a:alpha val="43137"/>
                    </a:srgbClr>
                  </a:outerShdw>
                </a:effectLst>
              </a:rPr>
              <a:t>Generally, </a:t>
            </a:r>
            <a:r>
              <a:rPr lang="en-US" altLang="zh-CN" sz="3200" b="1" dirty="0">
                <a:solidFill>
                  <a:srgbClr val="FF0000"/>
                </a:solidFill>
                <a:effectLst>
                  <a:outerShdw blurRad="38100" dist="38100" dir="2700000" algn="tl">
                    <a:srgbClr val="000000">
                      <a:alpha val="43137"/>
                    </a:srgbClr>
                  </a:outerShdw>
                </a:effectLst>
              </a:rPr>
              <a:t>the larger </a:t>
            </a:r>
            <a:r>
              <a:rPr lang="en-US" altLang="zh-CN" sz="3200" b="1" dirty="0">
                <a:effectLst>
                  <a:outerShdw blurRad="38100" dist="38100" dir="2700000" algn="tl">
                    <a:srgbClr val="000000">
                      <a:alpha val="43137"/>
                    </a:srgbClr>
                  </a:outerShdw>
                </a:effectLst>
              </a:rPr>
              <a:t>and more complicated the molecules of an organic substance</a:t>
            </a:r>
            <a:r>
              <a:rPr lang="en-US" altLang="zh-CN" sz="3200" b="1" dirty="0">
                <a:solidFill>
                  <a:srgbClr val="FF0000"/>
                </a:solidFill>
                <a:effectLst>
                  <a:outerShdw blurRad="38100" dist="38100" dir="2700000" algn="tl">
                    <a:srgbClr val="000000">
                      <a:alpha val="43137"/>
                    </a:srgbClr>
                  </a:outerShdw>
                </a:effectLst>
              </a:rPr>
              <a:t>, the higher </a:t>
            </a:r>
            <a:r>
              <a:rPr lang="en-US" altLang="zh-CN" sz="3200" b="1" dirty="0">
                <a:effectLst>
                  <a:outerShdw blurRad="38100" dist="38100" dir="2700000" algn="tl">
                    <a:srgbClr val="000000">
                      <a:alpha val="43137"/>
                    </a:srgbClr>
                  </a:outerShdw>
                </a:effectLst>
              </a:rPr>
              <a:t>its boiling and melting points will be.</a:t>
            </a:r>
            <a:endParaRPr lang="zh-CN" altLang="en-US" sz="3200" b="1" dirty="0">
              <a:effectLst>
                <a:outerShdw blurRad="38100" dist="38100" dir="2700000" algn="tl">
                  <a:srgbClr val="000000">
                    <a:alpha val="43137"/>
                  </a:srgbClr>
                </a:outerShdw>
              </a:effectLst>
            </a:endParaRPr>
          </a:p>
        </p:txBody>
      </p:sp>
      <p:sp>
        <p:nvSpPr>
          <p:cNvPr id="4" name="矩形 3"/>
          <p:cNvSpPr/>
          <p:nvPr/>
        </p:nvSpPr>
        <p:spPr>
          <a:xfrm>
            <a:off x="0" y="1433014"/>
            <a:ext cx="9144000" cy="2047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4320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b="1" dirty="0">
                <a:effectLst>
                  <a:outerShdw blurRad="38100" dist="38100" dir="2700000" algn="tl">
                    <a:srgbClr val="000000">
                      <a:alpha val="43137"/>
                    </a:srgbClr>
                  </a:outerShdw>
                </a:effectLst>
              </a:rPr>
              <a:t>7</a:t>
            </a:r>
            <a:r>
              <a:rPr lang="zh-CN" altLang="en-US" sz="4000" b="1" dirty="0">
                <a:effectLst>
                  <a:outerShdw blurRad="38100" dist="38100" dir="2700000" algn="tl">
                    <a:srgbClr val="000000">
                      <a:alpha val="43137"/>
                    </a:srgbClr>
                  </a:outerShdw>
                </a:effectLst>
              </a:rPr>
              <a:t>）酯</a:t>
            </a:r>
            <a:r>
              <a:rPr lang="en-US" altLang="zh-CN" sz="4000" b="1" dirty="0">
                <a:effectLst>
                  <a:outerShdw blurRad="38100" dist="38100" dir="2700000" algn="tl">
                    <a:srgbClr val="000000">
                      <a:alpha val="43137"/>
                    </a:srgbClr>
                  </a:outerShdw>
                </a:effectLst>
              </a:rPr>
              <a:t> Esters</a:t>
            </a:r>
            <a:endParaRPr lang="zh-CN" altLang="en-US" sz="4000" dirty="0">
              <a:effectLst>
                <a:outerShdw blurRad="38100" dist="38100" dir="2700000" algn="tl">
                  <a:srgbClr val="000000">
                    <a:alpha val="43137"/>
                  </a:srgbClr>
                </a:outerShdw>
              </a:effectLst>
              <a:latin typeface="Verdana" panose="020B0604030504040204" pitchFamily="34" charset="0"/>
              <a:ea typeface="GungsuhChe" panose="02030609000101010101" pitchFamily="49" charset="-127"/>
              <a:cs typeface="Verdana" panose="020B0604030504040204" pitchFamily="34" charset="0"/>
            </a:endParaRPr>
          </a:p>
        </p:txBody>
      </p:sp>
      <p:sp>
        <p:nvSpPr>
          <p:cNvPr id="3" name="内容占位符 2"/>
          <p:cNvSpPr>
            <a:spLocks noGrp="1"/>
          </p:cNvSpPr>
          <p:nvPr>
            <p:ph idx="1"/>
          </p:nvPr>
        </p:nvSpPr>
        <p:spPr/>
        <p:txBody>
          <a:bodyPr>
            <a:normAutofit/>
          </a:bodyPr>
          <a:lstStyle/>
          <a:p>
            <a:r>
              <a:rPr lang="zh-CN" altLang="en-US" sz="3200" b="1" dirty="0">
                <a:effectLst>
                  <a:outerShdw blurRad="38100" dist="38100" dir="2700000" algn="tl">
                    <a:srgbClr val="000000">
                      <a:alpha val="43137"/>
                    </a:srgbClr>
                  </a:outerShdw>
                </a:effectLst>
              </a:rPr>
              <a:t>酯是指含有</a:t>
            </a:r>
            <a:r>
              <a:rPr lang="zh-CN" altLang="en-US" sz="3200" b="1" dirty="0">
                <a:solidFill>
                  <a:srgbClr val="FF0000"/>
                </a:solidFill>
                <a:effectLst>
                  <a:outerShdw blurRad="38100" dist="38100" dir="2700000" algn="tl">
                    <a:srgbClr val="000000">
                      <a:alpha val="43137"/>
                    </a:srgbClr>
                  </a:outerShdw>
                </a:effectLst>
              </a:rPr>
              <a:t>酯基 </a:t>
            </a:r>
            <a:r>
              <a:rPr lang="en-US" altLang="zh-CN" sz="3200" b="1" dirty="0">
                <a:solidFill>
                  <a:srgbClr val="FF0000"/>
                </a:solidFill>
                <a:effectLst>
                  <a:outerShdw blurRad="38100" dist="38100" dir="2700000" algn="tl">
                    <a:srgbClr val="000000">
                      <a:alpha val="43137"/>
                    </a:srgbClr>
                  </a:outerShdw>
                </a:effectLst>
              </a:rPr>
              <a:t>(—COOR) </a:t>
            </a:r>
            <a:r>
              <a:rPr lang="zh-CN" altLang="en-US" sz="3200" b="1" dirty="0">
                <a:effectLst>
                  <a:outerShdw blurRad="38100" dist="38100" dir="2700000" algn="tl">
                    <a:srgbClr val="000000">
                      <a:alpha val="43137"/>
                    </a:srgbClr>
                  </a:outerShdw>
                </a:effectLst>
              </a:rPr>
              <a:t>的有机物，往往是酸与醇反应的产物。</a:t>
            </a:r>
          </a:p>
        </p:txBody>
      </p:sp>
      <p:sp>
        <p:nvSpPr>
          <p:cNvPr id="4" name="矩形 3"/>
          <p:cNvSpPr/>
          <p:nvPr/>
        </p:nvSpPr>
        <p:spPr>
          <a:xfrm>
            <a:off x="0" y="1433014"/>
            <a:ext cx="9144000" cy="2047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a:srcRect l="23206" t="55729" r="19693" b="14062"/>
          <a:stretch/>
        </p:blipFill>
        <p:spPr>
          <a:xfrm>
            <a:off x="628650" y="3143250"/>
            <a:ext cx="8262117" cy="2578098"/>
          </a:xfrm>
          <a:prstGeom prst="rect">
            <a:avLst/>
          </a:prstGeom>
        </p:spPr>
      </p:pic>
    </p:spTree>
    <p:extLst>
      <p:ext uri="{BB962C8B-B14F-4D97-AF65-F5344CB8AC3E}">
        <p14:creationId xmlns:p14="http://schemas.microsoft.com/office/powerpoint/2010/main" val="248882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b="1" dirty="0">
                <a:effectLst>
                  <a:outerShdw blurRad="38100" dist="38100" dir="2700000" algn="tl">
                    <a:srgbClr val="000000">
                      <a:alpha val="43137"/>
                    </a:srgbClr>
                  </a:outerShdw>
                </a:effectLst>
              </a:rPr>
              <a:t>8</a:t>
            </a:r>
            <a:r>
              <a:rPr lang="zh-CN" altLang="en-US" sz="4000" b="1" dirty="0">
                <a:effectLst>
                  <a:outerShdw blurRad="38100" dist="38100" dir="2700000" algn="tl">
                    <a:srgbClr val="000000">
                      <a:alpha val="43137"/>
                    </a:srgbClr>
                  </a:outerShdw>
                </a:effectLst>
              </a:rPr>
              <a:t>）胺</a:t>
            </a:r>
            <a:r>
              <a:rPr lang="en-US" altLang="zh-CN" sz="4000" b="1" dirty="0">
                <a:effectLst>
                  <a:outerShdw blurRad="38100" dist="38100" dir="2700000" algn="tl">
                    <a:srgbClr val="000000">
                      <a:alpha val="43137"/>
                    </a:srgbClr>
                  </a:outerShdw>
                </a:effectLst>
              </a:rPr>
              <a:t>Amines</a:t>
            </a:r>
            <a:endParaRPr lang="zh-CN" altLang="en-US" sz="4000" dirty="0">
              <a:effectLst>
                <a:outerShdw blurRad="38100" dist="38100" dir="2700000" algn="tl">
                  <a:srgbClr val="000000">
                    <a:alpha val="43137"/>
                  </a:srgbClr>
                </a:outerShdw>
              </a:effectLst>
              <a:latin typeface="Verdana" panose="020B0604030504040204" pitchFamily="34" charset="0"/>
              <a:ea typeface="GungsuhChe" panose="02030609000101010101" pitchFamily="49" charset="-127"/>
              <a:cs typeface="Verdana" panose="020B0604030504040204" pitchFamily="34" charset="0"/>
            </a:endParaRPr>
          </a:p>
        </p:txBody>
      </p:sp>
      <p:sp>
        <p:nvSpPr>
          <p:cNvPr id="3" name="内容占位符 2"/>
          <p:cNvSpPr>
            <a:spLocks noGrp="1"/>
          </p:cNvSpPr>
          <p:nvPr>
            <p:ph idx="1"/>
          </p:nvPr>
        </p:nvSpPr>
        <p:spPr/>
        <p:txBody>
          <a:bodyPr>
            <a:normAutofit/>
          </a:bodyPr>
          <a:lstStyle/>
          <a:p>
            <a:r>
              <a:rPr lang="zh-CN" altLang="en-US" sz="3200" b="1" dirty="0">
                <a:effectLst>
                  <a:outerShdw blurRad="38100" dist="38100" dir="2700000" algn="tl">
                    <a:srgbClr val="000000">
                      <a:alpha val="43137"/>
                    </a:srgbClr>
                  </a:outerShdw>
                </a:effectLst>
              </a:rPr>
              <a:t>胺是指有机化合物中的氢被</a:t>
            </a:r>
            <a:r>
              <a:rPr lang="zh-CN" altLang="en-US" sz="3200" b="1" dirty="0">
                <a:solidFill>
                  <a:srgbClr val="FF0000"/>
                </a:solidFill>
                <a:effectLst>
                  <a:outerShdw blurRad="38100" dist="38100" dir="2700000" algn="tl">
                    <a:srgbClr val="000000">
                      <a:alpha val="43137"/>
                    </a:srgbClr>
                  </a:outerShdw>
                </a:effectLst>
              </a:rPr>
              <a:t>氨基 </a:t>
            </a:r>
            <a:r>
              <a:rPr lang="en-US" altLang="zh-CN" sz="3200" b="1" dirty="0">
                <a:solidFill>
                  <a:srgbClr val="FF0000"/>
                </a:solidFill>
                <a:effectLst>
                  <a:outerShdw blurRad="38100" dist="38100" dir="2700000" algn="tl">
                    <a:srgbClr val="000000">
                      <a:alpha val="43137"/>
                    </a:srgbClr>
                  </a:outerShdw>
                </a:effectLst>
              </a:rPr>
              <a:t>(-NH2) </a:t>
            </a:r>
            <a:r>
              <a:rPr lang="zh-CN" altLang="en-US" sz="3200" b="1" dirty="0">
                <a:effectLst>
                  <a:outerShdw blurRad="38100" dist="38100" dir="2700000" algn="tl">
                    <a:srgbClr val="000000">
                      <a:alpha val="43137"/>
                    </a:srgbClr>
                  </a:outerShdw>
                </a:effectLst>
              </a:rPr>
              <a:t>取代所形成的化合物。</a:t>
            </a:r>
          </a:p>
        </p:txBody>
      </p:sp>
      <p:sp>
        <p:nvSpPr>
          <p:cNvPr id="4" name="矩形 3"/>
          <p:cNvSpPr/>
          <p:nvPr/>
        </p:nvSpPr>
        <p:spPr>
          <a:xfrm>
            <a:off x="0" y="1433014"/>
            <a:ext cx="9144000" cy="2047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a:srcRect l="19986" t="48958" r="19253" b="20052"/>
          <a:stretch/>
        </p:blipFill>
        <p:spPr>
          <a:xfrm>
            <a:off x="476249" y="3124200"/>
            <a:ext cx="8370795" cy="2400300"/>
          </a:xfrm>
          <a:prstGeom prst="rect">
            <a:avLst/>
          </a:prstGeom>
        </p:spPr>
      </p:pic>
      <p:sp>
        <p:nvSpPr>
          <p:cNvPr id="6" name="矩形 5"/>
          <p:cNvSpPr/>
          <p:nvPr/>
        </p:nvSpPr>
        <p:spPr>
          <a:xfrm>
            <a:off x="133350" y="5749248"/>
            <a:ext cx="8839200" cy="830997"/>
          </a:xfrm>
          <a:prstGeom prst="rect">
            <a:avLst/>
          </a:prstGeom>
        </p:spPr>
        <p:txBody>
          <a:bodyPr wrap="square">
            <a:spAutoFit/>
          </a:bodyPr>
          <a:lstStyle/>
          <a:p>
            <a:r>
              <a:rPr lang="zh-CN" altLang="en-US" sz="2400" b="1" i="0" u="none" strike="noStrike" baseline="0" dirty="0">
                <a:effectLst>
                  <a:outerShdw blurRad="38100" dist="38100" dir="2700000" algn="tl">
                    <a:srgbClr val="000000">
                      <a:alpha val="43137"/>
                    </a:srgbClr>
                  </a:outerShdw>
                </a:effectLst>
                <a:latin typeface="华文仿宋" panose="02010600040101010101" pitchFamily="2" charset="-122"/>
                <a:ea typeface="华文仿宋" panose="02010600040101010101" pitchFamily="2" charset="-122"/>
              </a:rPr>
              <a:t>甲胺与乙胺的</a:t>
            </a:r>
            <a:r>
              <a:rPr lang="en-US" altLang="zh-CN" sz="2400" b="1" i="0" u="none" strike="noStrike" baseline="0" dirty="0">
                <a:effectLst>
                  <a:outerShdw blurRad="38100" dist="38100" dir="2700000" algn="tl">
                    <a:srgbClr val="000000">
                      <a:alpha val="43137"/>
                    </a:srgbClr>
                  </a:outerShdw>
                </a:effectLst>
                <a:latin typeface="TwCenMT-Regular"/>
                <a:ea typeface="华文仿宋" panose="02010600040101010101" pitchFamily="2" charset="-122"/>
              </a:rPr>
              <a:t>—NH</a:t>
            </a:r>
            <a:r>
              <a:rPr lang="en-US" altLang="zh-CN" sz="1600" b="1" i="0" u="none" strike="noStrike" baseline="0" dirty="0">
                <a:effectLst>
                  <a:outerShdw blurRad="38100" dist="38100" dir="2700000" algn="tl">
                    <a:srgbClr val="000000">
                      <a:alpha val="43137"/>
                    </a:srgbClr>
                  </a:outerShdw>
                </a:effectLst>
                <a:latin typeface="TwCenMT-Regular"/>
                <a:ea typeface="华文仿宋" panose="02010600040101010101" pitchFamily="2" charset="-122"/>
              </a:rPr>
              <a:t>2</a:t>
            </a:r>
            <a:r>
              <a:rPr lang="zh-CN" altLang="en-US" sz="2400" b="1" i="0" u="none" strike="noStrike" baseline="0" dirty="0">
                <a:effectLst>
                  <a:outerShdw blurRad="38100" dist="38100" dir="2700000" algn="tl">
                    <a:srgbClr val="000000">
                      <a:alpha val="43137"/>
                    </a:srgbClr>
                  </a:outerShdw>
                </a:effectLst>
                <a:latin typeface="华文仿宋" panose="02010600040101010101" pitchFamily="2" charset="-122"/>
                <a:ea typeface="华文仿宋" panose="02010600040101010101" pitchFamily="2" charset="-122"/>
              </a:rPr>
              <a:t>基团同样能与水分子形成氢键，可以与水以任意比例互溶。并且由于它们是弱碱，溶于水后会发生水解反应。</a:t>
            </a:r>
            <a:endParaRPr lang="zh-CN" alt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189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6143"/>
            <a:ext cx="7886700" cy="1325563"/>
          </a:xfrm>
        </p:spPr>
        <p:txBody>
          <a:bodyPr>
            <a:normAutofit/>
          </a:bodyPr>
          <a:lstStyle/>
          <a:p>
            <a:r>
              <a:rPr lang="en-US" altLang="zh-CN" sz="4800" b="1" dirty="0">
                <a:effectLst>
                  <a:outerShdw blurRad="38100" dist="38100" dir="2700000" algn="tl">
                    <a:srgbClr val="000000">
                      <a:alpha val="43137"/>
                    </a:srgbClr>
                  </a:outerShdw>
                </a:effectLst>
              </a:rPr>
              <a:t>EX</a:t>
            </a:r>
            <a:endParaRPr lang="zh-CN" altLang="en-US" sz="4800" b="1" dirty="0">
              <a:effectLst>
                <a:outerShdw blurRad="38100" dist="38100" dir="2700000" algn="tl">
                  <a:srgbClr val="000000">
                    <a:alpha val="43137"/>
                  </a:srgbClr>
                </a:outerShdw>
              </a:effectLst>
              <a:latin typeface="Verdana" panose="020B0604030504040204" pitchFamily="34" charset="0"/>
              <a:ea typeface="GungsuhChe" panose="02030609000101010101" pitchFamily="49" charset="-127"/>
              <a:cs typeface="Verdana" panose="020B0604030504040204" pitchFamily="34" charset="0"/>
            </a:endParaRPr>
          </a:p>
        </p:txBody>
      </p:sp>
      <p:sp>
        <p:nvSpPr>
          <p:cNvPr id="3" name="内容占位符 2"/>
          <p:cNvSpPr>
            <a:spLocks noGrp="1"/>
          </p:cNvSpPr>
          <p:nvPr>
            <p:ph idx="1"/>
          </p:nvPr>
        </p:nvSpPr>
        <p:spPr>
          <a:xfrm>
            <a:off x="819150" y="2073275"/>
            <a:ext cx="7886700" cy="4351338"/>
          </a:xfrm>
        </p:spPr>
        <p:txBody>
          <a:bodyPr>
            <a:normAutofit/>
          </a:bodyPr>
          <a:lstStyle/>
          <a:p>
            <a:pPr marL="0" indent="0">
              <a:buNone/>
            </a:pPr>
            <a:r>
              <a:rPr lang="en-US" altLang="zh-CN" sz="3600" b="1" dirty="0">
                <a:effectLst>
                  <a:outerShdw blurRad="38100" dist="38100" dir="2700000" algn="tl">
                    <a:srgbClr val="000000">
                      <a:alpha val="43137"/>
                    </a:srgbClr>
                  </a:outerShdw>
                </a:effectLst>
              </a:rPr>
              <a:t>Which of the substances listed below will exhibit hydrogen bonding?</a:t>
            </a:r>
          </a:p>
          <a:p>
            <a:pPr marL="0" indent="0">
              <a:buNone/>
            </a:pPr>
            <a:r>
              <a:rPr lang="en-US" altLang="zh-CN" sz="3200" dirty="0"/>
              <a:t>  (A) Butane</a:t>
            </a:r>
          </a:p>
          <a:p>
            <a:pPr marL="0" indent="0">
              <a:buNone/>
            </a:pPr>
            <a:r>
              <a:rPr lang="en-US" altLang="zh-CN" sz="3200" dirty="0"/>
              <a:t>  (B) Butanone</a:t>
            </a:r>
          </a:p>
          <a:p>
            <a:pPr marL="0" indent="0">
              <a:buNone/>
            </a:pPr>
            <a:r>
              <a:rPr lang="en-US" altLang="zh-CN" sz="3200" dirty="0"/>
              <a:t>  (C) Butanol</a:t>
            </a:r>
          </a:p>
          <a:p>
            <a:pPr marL="0" indent="0">
              <a:buNone/>
            </a:pPr>
            <a:r>
              <a:rPr lang="en-US" altLang="zh-CN" sz="3200" dirty="0"/>
              <a:t>  (D) </a:t>
            </a:r>
            <a:r>
              <a:rPr lang="en-US" altLang="zh-CN" sz="3200" dirty="0" err="1"/>
              <a:t>Butanoic</a:t>
            </a:r>
            <a:r>
              <a:rPr lang="en-US" altLang="zh-CN" sz="3200" dirty="0"/>
              <a:t> acid</a:t>
            </a:r>
          </a:p>
          <a:p>
            <a:pPr marL="0" indent="0">
              <a:buNone/>
            </a:pPr>
            <a:r>
              <a:rPr lang="en-US" altLang="zh-CN" sz="3200" dirty="0"/>
              <a:t>  (E) Methyl butanoate</a:t>
            </a:r>
            <a:endParaRPr lang="en-US" altLang="zh-CN" sz="3200" b="1" dirty="0">
              <a:effectLst>
                <a:outerShdw blurRad="38100" dist="38100" dir="2700000" algn="tl">
                  <a:srgbClr val="000000">
                    <a:alpha val="43137"/>
                  </a:srgbClr>
                </a:outerShdw>
              </a:effectLst>
            </a:endParaRPr>
          </a:p>
          <a:p>
            <a:endParaRPr lang="zh-CN" altLang="en-US" sz="3200" b="1" dirty="0">
              <a:effectLst>
                <a:outerShdw blurRad="38100" dist="38100" dir="2700000" algn="tl">
                  <a:srgbClr val="000000">
                    <a:alpha val="43137"/>
                  </a:srgbClr>
                </a:outerShdw>
              </a:effectLst>
            </a:endParaRPr>
          </a:p>
        </p:txBody>
      </p:sp>
      <p:sp>
        <p:nvSpPr>
          <p:cNvPr id="4" name="矩形 3"/>
          <p:cNvSpPr/>
          <p:nvPr/>
        </p:nvSpPr>
        <p:spPr>
          <a:xfrm>
            <a:off x="0" y="1433014"/>
            <a:ext cx="9144000" cy="2047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13909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b="1" dirty="0">
                <a:effectLst>
                  <a:outerShdw blurRad="38100" dist="38100" dir="2700000" algn="tl">
                    <a:srgbClr val="000000">
                      <a:alpha val="43137"/>
                    </a:srgbClr>
                  </a:outerShdw>
                </a:effectLst>
              </a:rPr>
              <a:t>4.</a:t>
            </a:r>
            <a:r>
              <a:rPr lang="zh-CN" altLang="en-US" sz="4000" b="1" dirty="0">
                <a:effectLst>
                  <a:outerShdw blurRad="38100" dist="38100" dir="2700000" algn="tl">
                    <a:srgbClr val="000000">
                      <a:alpha val="43137"/>
                    </a:srgbClr>
                  </a:outerShdw>
                </a:effectLst>
              </a:rPr>
              <a:t>同分异构 </a:t>
            </a:r>
            <a:r>
              <a:rPr lang="en-US" altLang="zh-CN" sz="4000" b="1" dirty="0">
                <a:effectLst>
                  <a:outerShdw blurRad="38100" dist="38100" dir="2700000" algn="tl">
                    <a:srgbClr val="000000">
                      <a:alpha val="43137"/>
                    </a:srgbClr>
                  </a:outerShdw>
                </a:effectLst>
              </a:rPr>
              <a:t>Isomers</a:t>
            </a:r>
            <a:endParaRPr lang="zh-CN" altLang="en-US" sz="4000" dirty="0">
              <a:effectLst>
                <a:outerShdw blurRad="38100" dist="38100" dir="2700000" algn="tl">
                  <a:srgbClr val="000000">
                    <a:alpha val="43137"/>
                  </a:srgbClr>
                </a:outerShdw>
              </a:effectLst>
              <a:latin typeface="Verdana" panose="020B0604030504040204" pitchFamily="34" charset="0"/>
              <a:ea typeface="GungsuhChe" panose="02030609000101010101" pitchFamily="49" charset="-127"/>
              <a:cs typeface="Verdana" panose="020B0604030504040204" pitchFamily="34" charset="0"/>
            </a:endParaRPr>
          </a:p>
        </p:txBody>
      </p:sp>
      <p:sp>
        <p:nvSpPr>
          <p:cNvPr id="4" name="矩形 3"/>
          <p:cNvSpPr/>
          <p:nvPr/>
        </p:nvSpPr>
        <p:spPr>
          <a:xfrm>
            <a:off x="0" y="1433014"/>
            <a:ext cx="9144000" cy="2047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28650" y="1696825"/>
            <a:ext cx="8305800" cy="954107"/>
          </a:xfrm>
          <a:prstGeom prst="rect">
            <a:avLst/>
          </a:prstGeom>
        </p:spPr>
        <p:txBody>
          <a:bodyPr wrap="square">
            <a:spAutoFit/>
          </a:bodyPr>
          <a:lstStyle/>
          <a:p>
            <a:r>
              <a:rPr lang="zh-CN" altLang="en-US" sz="2800" b="1" i="0" u="none" strike="noStrike" baseline="0" dirty="0">
                <a:effectLst>
                  <a:outerShdw blurRad="38100" dist="38100" dir="2700000" algn="tl">
                    <a:srgbClr val="000000">
                      <a:alpha val="43137"/>
                    </a:srgbClr>
                  </a:outerShdw>
                </a:effectLst>
                <a:latin typeface="华文仿宋" panose="02010600040101010101" pitchFamily="2" charset="-122"/>
                <a:ea typeface="华文仿宋" panose="02010600040101010101" pitchFamily="2" charset="-122"/>
              </a:rPr>
              <a:t>正戊烷</a:t>
            </a:r>
            <a:r>
              <a:rPr lang="en-US" altLang="zh-CN" sz="2800" b="1" i="0" u="none" strike="noStrike" baseline="0" dirty="0">
                <a:effectLst>
                  <a:outerShdw blurRad="38100" dist="38100" dir="2700000" algn="tl">
                    <a:srgbClr val="000000">
                      <a:alpha val="43137"/>
                    </a:srgbClr>
                  </a:outerShdw>
                </a:effectLst>
                <a:latin typeface="TwCenMT-Regular"/>
                <a:ea typeface="华文仿宋" panose="02010600040101010101" pitchFamily="2" charset="-122"/>
              </a:rPr>
              <a:t>n-pentane</a:t>
            </a:r>
            <a:r>
              <a:rPr lang="zh-CN" altLang="en-US" sz="2800" b="1" i="0" u="none" strike="noStrike" baseline="0" dirty="0">
                <a:effectLst>
                  <a:outerShdw blurRad="38100" dist="38100" dir="2700000" algn="tl">
                    <a:srgbClr val="000000">
                      <a:alpha val="43137"/>
                    </a:srgbClr>
                  </a:outerShdw>
                </a:effectLst>
                <a:latin typeface="华文仿宋" panose="02010600040101010101" pitchFamily="2" charset="-122"/>
                <a:ea typeface="华文仿宋" panose="02010600040101010101" pitchFamily="2" charset="-122"/>
              </a:rPr>
              <a:t>、异戊烷</a:t>
            </a:r>
            <a:r>
              <a:rPr lang="en-US" altLang="zh-CN" sz="2800" b="1" i="0" u="none" strike="noStrike" baseline="0" dirty="0" err="1">
                <a:effectLst>
                  <a:outerShdw blurRad="38100" dist="38100" dir="2700000" algn="tl">
                    <a:srgbClr val="000000">
                      <a:alpha val="43137"/>
                    </a:srgbClr>
                  </a:outerShdw>
                </a:effectLst>
                <a:latin typeface="TwCenMT-Regular"/>
                <a:ea typeface="华文仿宋" panose="02010600040101010101" pitchFamily="2" charset="-122"/>
              </a:rPr>
              <a:t>isopentane</a:t>
            </a:r>
            <a:r>
              <a:rPr lang="zh-CN" altLang="en-US" sz="2800" b="1" i="0" u="none" strike="noStrike" baseline="0" dirty="0">
                <a:effectLst>
                  <a:outerShdw blurRad="38100" dist="38100" dir="2700000" algn="tl">
                    <a:srgbClr val="000000">
                      <a:alpha val="43137"/>
                    </a:srgbClr>
                  </a:outerShdw>
                </a:effectLst>
                <a:latin typeface="华文仿宋" panose="02010600040101010101" pitchFamily="2" charset="-122"/>
                <a:ea typeface="华文仿宋" panose="02010600040101010101" pitchFamily="2" charset="-122"/>
              </a:rPr>
              <a:t>和新戊烷</a:t>
            </a:r>
            <a:r>
              <a:rPr lang="en-US" altLang="zh-CN" sz="2800" b="1" i="0" u="none" strike="noStrike" baseline="0" dirty="0" err="1">
                <a:effectLst>
                  <a:outerShdw blurRad="38100" dist="38100" dir="2700000" algn="tl">
                    <a:srgbClr val="000000">
                      <a:alpha val="43137"/>
                    </a:srgbClr>
                  </a:outerShdw>
                </a:effectLst>
                <a:latin typeface="TwCenMT-Regular"/>
                <a:ea typeface="华文仿宋" panose="02010600040101010101" pitchFamily="2" charset="-122"/>
              </a:rPr>
              <a:t>neopentane</a:t>
            </a:r>
            <a:r>
              <a:rPr lang="zh-CN" altLang="en-US" sz="2800" b="1" i="0" u="none" strike="noStrike" baseline="0" dirty="0">
                <a:effectLst>
                  <a:outerShdw blurRad="38100" dist="38100" dir="2700000" algn="tl">
                    <a:srgbClr val="000000">
                      <a:alpha val="43137"/>
                    </a:srgbClr>
                  </a:outerShdw>
                </a:effectLst>
                <a:latin typeface="华文仿宋" panose="02010600040101010101" pitchFamily="2" charset="-122"/>
                <a:ea typeface="华文仿宋" panose="02010600040101010101" pitchFamily="2" charset="-122"/>
              </a:rPr>
              <a:t>，它们的分子式均为</a:t>
            </a:r>
            <a:r>
              <a:rPr lang="en-US" altLang="zh-CN" sz="2800" b="1" i="0" u="none" strike="noStrike" baseline="0" dirty="0">
                <a:effectLst>
                  <a:outerShdw blurRad="38100" dist="38100" dir="2700000" algn="tl">
                    <a:srgbClr val="000000">
                      <a:alpha val="43137"/>
                    </a:srgbClr>
                  </a:outerShdw>
                </a:effectLst>
                <a:latin typeface="TwCenMT-Regular"/>
                <a:ea typeface="华文仿宋" panose="02010600040101010101" pitchFamily="2" charset="-122"/>
              </a:rPr>
              <a:t>C</a:t>
            </a:r>
            <a:r>
              <a:rPr lang="en-US" altLang="zh-CN" sz="2800" b="1" i="0" u="none" strike="noStrike" baseline="-25000" dirty="0">
                <a:effectLst>
                  <a:outerShdw blurRad="38100" dist="38100" dir="2700000" algn="tl">
                    <a:srgbClr val="000000">
                      <a:alpha val="43137"/>
                    </a:srgbClr>
                  </a:outerShdw>
                </a:effectLst>
                <a:latin typeface="TwCenMT-Regular"/>
                <a:ea typeface="华文仿宋" panose="02010600040101010101" pitchFamily="2" charset="-122"/>
              </a:rPr>
              <a:t>5</a:t>
            </a:r>
            <a:r>
              <a:rPr lang="en-US" altLang="zh-CN" sz="2800" b="1" i="0" u="none" strike="noStrike" baseline="0" dirty="0">
                <a:effectLst>
                  <a:outerShdw blurRad="38100" dist="38100" dir="2700000" algn="tl">
                    <a:srgbClr val="000000">
                      <a:alpha val="43137"/>
                    </a:srgbClr>
                  </a:outerShdw>
                </a:effectLst>
                <a:latin typeface="TwCenMT-Regular"/>
                <a:ea typeface="华文仿宋" panose="02010600040101010101" pitchFamily="2" charset="-122"/>
              </a:rPr>
              <a:t>H</a:t>
            </a:r>
            <a:r>
              <a:rPr lang="en-US" altLang="zh-CN" sz="2800" b="1" i="0" u="none" strike="noStrike" baseline="-25000" dirty="0">
                <a:effectLst>
                  <a:outerShdw blurRad="38100" dist="38100" dir="2700000" algn="tl">
                    <a:srgbClr val="000000">
                      <a:alpha val="43137"/>
                    </a:srgbClr>
                  </a:outerShdw>
                </a:effectLst>
                <a:latin typeface="TwCenMT-Regular"/>
                <a:ea typeface="华文仿宋" panose="02010600040101010101" pitchFamily="2" charset="-122"/>
              </a:rPr>
              <a:t>12</a:t>
            </a:r>
            <a:r>
              <a:rPr lang="zh-CN" altLang="en-US" sz="2800" b="1" i="0" u="none" strike="noStrike" baseline="0" dirty="0">
                <a:effectLst>
                  <a:outerShdw blurRad="38100" dist="38100" dir="2700000" algn="tl">
                    <a:srgbClr val="000000">
                      <a:alpha val="43137"/>
                    </a:srgbClr>
                  </a:outerShdw>
                </a:effectLst>
                <a:latin typeface="TwCenMT-Regular"/>
                <a:ea typeface="华文仿宋" panose="02010600040101010101" pitchFamily="2" charset="-122"/>
              </a:rPr>
              <a:t>。</a:t>
            </a:r>
            <a:endParaRPr lang="zh-CN" altLang="en-US" sz="2800" b="1" dirty="0">
              <a:effectLst>
                <a:outerShdw blurRad="38100" dist="38100" dir="2700000" algn="tl">
                  <a:srgbClr val="000000">
                    <a:alpha val="43137"/>
                  </a:srgbClr>
                </a:outerShdw>
              </a:effectLst>
            </a:endParaRPr>
          </a:p>
        </p:txBody>
      </p:sp>
      <p:pic>
        <p:nvPicPr>
          <p:cNvPr id="6" name="图片 5"/>
          <p:cNvPicPr>
            <a:picLocks noChangeAspect="1"/>
          </p:cNvPicPr>
          <p:nvPr/>
        </p:nvPicPr>
        <p:blipFill rotWithShape="1">
          <a:blip r:embed="rId2"/>
          <a:srcRect l="23353" t="30209" r="20278" b="6250"/>
          <a:stretch/>
        </p:blipFill>
        <p:spPr>
          <a:xfrm>
            <a:off x="1390649" y="2648470"/>
            <a:ext cx="6551912" cy="4152380"/>
          </a:xfrm>
          <a:prstGeom prst="rect">
            <a:avLst/>
          </a:prstGeom>
        </p:spPr>
      </p:pic>
    </p:spTree>
    <p:extLst>
      <p:ext uri="{BB962C8B-B14F-4D97-AF65-F5344CB8AC3E}">
        <p14:creationId xmlns:p14="http://schemas.microsoft.com/office/powerpoint/2010/main" val="150237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b="1" dirty="0">
                <a:effectLst>
                  <a:outerShdw blurRad="38100" dist="38100" dir="2700000" algn="tl">
                    <a:srgbClr val="000000">
                      <a:alpha val="43137"/>
                    </a:srgbClr>
                  </a:outerShdw>
                </a:effectLst>
              </a:rPr>
              <a:t>*</a:t>
            </a:r>
            <a:r>
              <a:rPr lang="en-US" altLang="zh-CN" sz="3600" b="1" dirty="0">
                <a:effectLst>
                  <a:outerShdw blurRad="38100" dist="38100" dir="2700000" algn="tl">
                    <a:srgbClr val="000000">
                      <a:alpha val="43137"/>
                    </a:srgbClr>
                  </a:outerShdw>
                </a:effectLst>
              </a:rPr>
              <a:t>Cis-trans isomerism </a:t>
            </a:r>
            <a:r>
              <a:rPr lang="zh-CN" altLang="en-US" sz="3600" b="1" dirty="0">
                <a:effectLst>
                  <a:outerShdw blurRad="38100" dist="38100" dir="2700000" algn="tl">
                    <a:srgbClr val="000000">
                      <a:alpha val="43137"/>
                    </a:srgbClr>
                  </a:outerShdw>
                </a:effectLst>
              </a:rPr>
              <a:t>顺反异构</a:t>
            </a:r>
            <a:endParaRPr lang="zh-CN" altLang="en-US" sz="3600" b="1" dirty="0">
              <a:effectLst>
                <a:outerShdw blurRad="38100" dist="38100" dir="2700000" algn="tl">
                  <a:srgbClr val="000000">
                    <a:alpha val="43137"/>
                  </a:srgbClr>
                </a:outerShdw>
              </a:effectLst>
              <a:latin typeface="Verdana" panose="020B0604030504040204" pitchFamily="34" charset="0"/>
              <a:ea typeface="GungsuhChe" panose="02030609000101010101" pitchFamily="49" charset="-127"/>
              <a:cs typeface="Verdana" panose="020B0604030504040204" pitchFamily="34" charset="0"/>
            </a:endParaRPr>
          </a:p>
        </p:txBody>
      </p:sp>
      <p:sp>
        <p:nvSpPr>
          <p:cNvPr id="3" name="内容占位符 2"/>
          <p:cNvSpPr>
            <a:spLocks noGrp="1"/>
          </p:cNvSpPr>
          <p:nvPr>
            <p:ph idx="1"/>
          </p:nvPr>
        </p:nvSpPr>
        <p:spPr/>
        <p:txBody>
          <a:bodyPr/>
          <a:lstStyle/>
          <a:p>
            <a:endParaRPr lang="zh-CN" altLang="en-US" dirty="0"/>
          </a:p>
        </p:txBody>
      </p:sp>
      <p:sp>
        <p:nvSpPr>
          <p:cNvPr id="4" name="矩形 3"/>
          <p:cNvSpPr/>
          <p:nvPr/>
        </p:nvSpPr>
        <p:spPr>
          <a:xfrm>
            <a:off x="0" y="1433014"/>
            <a:ext cx="9144000" cy="2047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a:srcRect l="25402" t="30729" r="23792" b="6250"/>
          <a:stretch/>
        </p:blipFill>
        <p:spPr>
          <a:xfrm>
            <a:off x="1209675" y="1825625"/>
            <a:ext cx="7038975" cy="4909025"/>
          </a:xfrm>
          <a:prstGeom prst="rect">
            <a:avLst/>
          </a:prstGeom>
        </p:spPr>
      </p:pic>
    </p:spTree>
    <p:extLst>
      <p:ext uri="{BB962C8B-B14F-4D97-AF65-F5344CB8AC3E}">
        <p14:creationId xmlns:p14="http://schemas.microsoft.com/office/powerpoint/2010/main" val="948911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EX</a:t>
            </a:r>
            <a:endParaRPr lang="zh-CN" altLang="en-US" sz="4000" dirty="0">
              <a:effectLst>
                <a:outerShdw blurRad="38100" dist="38100" dir="2700000" algn="tl">
                  <a:srgbClr val="000000">
                    <a:alpha val="43137"/>
                  </a:srgbClr>
                </a:outerShdw>
              </a:effectLst>
              <a:latin typeface="Verdana" panose="020B0604030504040204" pitchFamily="34" charset="0"/>
              <a:ea typeface="GungsuhChe" panose="02030609000101010101" pitchFamily="49" charset="-127"/>
              <a:cs typeface="Verdana" panose="020B0604030504040204" pitchFamily="34" charset="0"/>
            </a:endParaRPr>
          </a:p>
        </p:txBody>
      </p:sp>
      <p:pic>
        <p:nvPicPr>
          <p:cNvPr id="5" name="图片 4"/>
          <p:cNvPicPr>
            <a:picLocks noChangeAspect="1"/>
          </p:cNvPicPr>
          <p:nvPr/>
        </p:nvPicPr>
        <p:blipFill rotWithShape="1">
          <a:blip r:embed="rId2"/>
          <a:srcRect l="25549" t="30469" r="24231" b="35600"/>
          <a:stretch/>
        </p:blipFill>
        <p:spPr>
          <a:xfrm>
            <a:off x="530125" y="1866900"/>
            <a:ext cx="8274580" cy="3143250"/>
          </a:xfrm>
          <a:prstGeom prst="rect">
            <a:avLst/>
          </a:prstGeom>
        </p:spPr>
      </p:pic>
      <p:sp>
        <p:nvSpPr>
          <p:cNvPr id="6" name="矩形 5"/>
          <p:cNvSpPr/>
          <p:nvPr/>
        </p:nvSpPr>
        <p:spPr>
          <a:xfrm>
            <a:off x="0" y="1433014"/>
            <a:ext cx="9144000" cy="2047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2"/>
          <a:srcRect l="25549" t="69514" r="24231" b="11196"/>
          <a:stretch/>
        </p:blipFill>
        <p:spPr>
          <a:xfrm>
            <a:off x="1063525" y="5067300"/>
            <a:ext cx="7321750" cy="1581150"/>
          </a:xfrm>
          <a:prstGeom prst="rect">
            <a:avLst/>
          </a:prstGeom>
        </p:spPr>
      </p:pic>
    </p:spTree>
    <p:extLst>
      <p:ext uri="{BB962C8B-B14F-4D97-AF65-F5344CB8AC3E}">
        <p14:creationId xmlns:p14="http://schemas.microsoft.com/office/powerpoint/2010/main" val="244518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327026"/>
            <a:ext cx="7886700" cy="1325563"/>
          </a:xfrm>
        </p:spPr>
        <p:txBody>
          <a:bodyPr>
            <a:normAutofit/>
          </a:bodyPr>
          <a:lstStyle/>
          <a:p>
            <a:r>
              <a:rPr lang="en-US" altLang="zh-CN" sz="4000" b="1" dirty="0">
                <a:effectLst>
                  <a:outerShdw blurRad="38100" dist="38100" dir="2700000" algn="tl">
                    <a:srgbClr val="000000">
                      <a:alpha val="43137"/>
                    </a:srgbClr>
                  </a:outerShdw>
                </a:effectLst>
              </a:rPr>
              <a:t>5.</a:t>
            </a:r>
            <a:r>
              <a:rPr lang="zh-CN" altLang="en-US" sz="4000" b="1" dirty="0">
                <a:effectLst>
                  <a:outerShdw blurRad="38100" dist="38100" dir="2700000" algn="tl">
                    <a:srgbClr val="000000">
                      <a:alpha val="43137"/>
                    </a:srgbClr>
                  </a:outerShdw>
                </a:effectLst>
              </a:rPr>
              <a:t>有机反应类型 </a:t>
            </a:r>
            <a:r>
              <a:rPr lang="en-US" altLang="zh-CN" sz="4000" b="1" dirty="0">
                <a:effectLst>
                  <a:outerShdw blurRad="38100" dist="38100" dir="2700000" algn="tl">
                    <a:srgbClr val="000000">
                      <a:alpha val="43137"/>
                    </a:srgbClr>
                  </a:outerShdw>
                </a:effectLst>
              </a:rPr>
              <a:t>Organic Reactions</a:t>
            </a:r>
            <a:endParaRPr lang="zh-CN" altLang="en-US" sz="4000" dirty="0">
              <a:effectLst>
                <a:outerShdw blurRad="38100" dist="38100" dir="2700000" algn="tl">
                  <a:srgbClr val="000000">
                    <a:alpha val="43137"/>
                  </a:srgbClr>
                </a:outerShdw>
              </a:effectLst>
              <a:latin typeface="Verdana" panose="020B0604030504040204" pitchFamily="34" charset="0"/>
              <a:ea typeface="GungsuhChe" panose="02030609000101010101" pitchFamily="49" charset="-127"/>
              <a:cs typeface="Verdana" panose="020B0604030504040204" pitchFamily="34" charset="0"/>
            </a:endParaRPr>
          </a:p>
        </p:txBody>
      </p:sp>
      <p:sp>
        <p:nvSpPr>
          <p:cNvPr id="3" name="内容占位符 2"/>
          <p:cNvSpPr>
            <a:spLocks noGrp="1"/>
          </p:cNvSpPr>
          <p:nvPr>
            <p:ph idx="1"/>
          </p:nvPr>
        </p:nvSpPr>
        <p:spPr>
          <a:xfrm>
            <a:off x="765130" y="1825625"/>
            <a:ext cx="7886700" cy="4351338"/>
          </a:xfrm>
        </p:spPr>
        <p:txBody>
          <a:bodyPr>
            <a:normAutofit/>
          </a:bodyPr>
          <a:lstStyle/>
          <a:p>
            <a:pPr marL="0" indent="0">
              <a:buNone/>
            </a:pPr>
            <a:r>
              <a:rPr lang="en-US" altLang="zh-CN" sz="3200" b="1" dirty="0">
                <a:solidFill>
                  <a:srgbClr val="FF0000"/>
                </a:solidFill>
                <a:effectLst>
                  <a:outerShdw blurRad="38100" dist="38100" dir="2700000" algn="tl">
                    <a:srgbClr val="000000">
                      <a:alpha val="43137"/>
                    </a:srgbClr>
                  </a:outerShdw>
                </a:effectLst>
              </a:rPr>
              <a:t>1) </a:t>
            </a:r>
            <a:r>
              <a:rPr lang="zh-CN" altLang="en-US" sz="3200" b="1" dirty="0">
                <a:solidFill>
                  <a:srgbClr val="FF0000"/>
                </a:solidFill>
                <a:effectLst>
                  <a:outerShdw blurRad="38100" dist="38100" dir="2700000" algn="tl">
                    <a:srgbClr val="000000">
                      <a:alpha val="43137"/>
                    </a:srgbClr>
                  </a:outerShdw>
                </a:effectLst>
              </a:rPr>
              <a:t>取代反应</a:t>
            </a:r>
            <a:r>
              <a:rPr lang="en-US" altLang="zh-CN" sz="3200" b="1" dirty="0">
                <a:solidFill>
                  <a:srgbClr val="FF0000"/>
                </a:solidFill>
                <a:effectLst>
                  <a:outerShdw blurRad="38100" dist="38100" dir="2700000" algn="tl">
                    <a:srgbClr val="000000">
                      <a:alpha val="43137"/>
                    </a:srgbClr>
                  </a:outerShdw>
                </a:effectLst>
              </a:rPr>
              <a:t>substitution reaction</a:t>
            </a:r>
            <a:endParaRPr lang="zh-CN" altLang="en-US" sz="3200" b="1" dirty="0">
              <a:solidFill>
                <a:srgbClr val="FF0000"/>
              </a:solidFill>
              <a:effectLst>
                <a:outerShdw blurRad="38100" dist="38100" dir="2700000" algn="tl">
                  <a:srgbClr val="000000">
                    <a:alpha val="43137"/>
                  </a:srgbClr>
                </a:outerShdw>
              </a:effectLst>
            </a:endParaRPr>
          </a:p>
        </p:txBody>
      </p:sp>
      <p:sp>
        <p:nvSpPr>
          <p:cNvPr id="4" name="矩形 3"/>
          <p:cNvSpPr/>
          <p:nvPr/>
        </p:nvSpPr>
        <p:spPr>
          <a:xfrm>
            <a:off x="0" y="1433014"/>
            <a:ext cx="9144000" cy="2047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69829" y="2512886"/>
            <a:ext cx="4172937" cy="461665"/>
          </a:xfrm>
          <a:prstGeom prst="rect">
            <a:avLst/>
          </a:prstGeom>
        </p:spPr>
        <p:txBody>
          <a:bodyPr wrap="none">
            <a:spAutoFit/>
          </a:bodyPr>
          <a:lstStyle/>
          <a:p>
            <a:r>
              <a:rPr lang="en-US" altLang="zh-CN" sz="2400" b="1" dirty="0">
                <a:effectLst>
                  <a:outerShdw blurRad="38100" dist="38100" dir="2700000" algn="tl">
                    <a:srgbClr val="000000">
                      <a:alpha val="43137"/>
                    </a:srgbClr>
                  </a:outerShdw>
                </a:effectLst>
                <a:latin typeface="华文仿宋" panose="02010600040101010101" pitchFamily="2" charset="-122"/>
                <a:ea typeface="华文仿宋" panose="02010600040101010101" pitchFamily="2" charset="-122"/>
              </a:rPr>
              <a:t>a.</a:t>
            </a:r>
            <a:r>
              <a:rPr lang="zh-CN" altLang="en-US" sz="2400" b="1" dirty="0">
                <a:effectLst>
                  <a:outerShdw blurRad="38100" dist="38100" dir="2700000" algn="tl">
                    <a:srgbClr val="000000">
                      <a:alpha val="43137"/>
                    </a:srgbClr>
                  </a:outerShdw>
                </a:effectLst>
                <a:latin typeface="华文仿宋" panose="02010600040101010101" pitchFamily="2" charset="-122"/>
                <a:ea typeface="华文仿宋" panose="02010600040101010101" pitchFamily="2" charset="-122"/>
              </a:rPr>
              <a:t>酯化反应 </a:t>
            </a:r>
            <a:r>
              <a:rPr lang="en-US" altLang="zh-CN" sz="2400" b="1" dirty="0">
                <a:effectLst>
                  <a:outerShdw blurRad="38100" dist="38100" dir="2700000" algn="tl">
                    <a:srgbClr val="000000">
                      <a:alpha val="43137"/>
                    </a:srgbClr>
                  </a:outerShdw>
                </a:effectLst>
                <a:latin typeface="TimesNewRomanPSMT"/>
                <a:ea typeface="华文仿宋" panose="02010600040101010101" pitchFamily="2" charset="-122"/>
              </a:rPr>
              <a:t>(Esterification)</a:t>
            </a:r>
            <a:endParaRPr lang="zh-CN" altLang="en-US" sz="2400" b="1" dirty="0">
              <a:effectLst>
                <a:outerShdw blurRad="38100" dist="38100" dir="2700000" algn="tl">
                  <a:srgbClr val="000000">
                    <a:alpha val="43137"/>
                  </a:srgbClr>
                </a:outerShdw>
              </a:effectLst>
            </a:endParaRPr>
          </a:p>
        </p:txBody>
      </p:sp>
      <p:pic>
        <p:nvPicPr>
          <p:cNvPr id="6" name="图片 5"/>
          <p:cNvPicPr>
            <a:picLocks noChangeAspect="1"/>
          </p:cNvPicPr>
          <p:nvPr/>
        </p:nvPicPr>
        <p:blipFill rotWithShape="1">
          <a:blip r:embed="rId2"/>
          <a:srcRect l="14749" t="60834" r="30255" b="20288"/>
          <a:stretch/>
        </p:blipFill>
        <p:spPr>
          <a:xfrm>
            <a:off x="317907" y="3093388"/>
            <a:ext cx="8702847" cy="1679561"/>
          </a:xfrm>
          <a:prstGeom prst="rect">
            <a:avLst/>
          </a:prstGeom>
        </p:spPr>
      </p:pic>
      <p:sp>
        <p:nvSpPr>
          <p:cNvPr id="7" name="矩形 6"/>
          <p:cNvSpPr/>
          <p:nvPr/>
        </p:nvSpPr>
        <p:spPr>
          <a:xfrm>
            <a:off x="869829" y="4997918"/>
            <a:ext cx="3871573" cy="461665"/>
          </a:xfrm>
          <a:prstGeom prst="rect">
            <a:avLst/>
          </a:prstGeom>
        </p:spPr>
        <p:txBody>
          <a:bodyPr wrap="none">
            <a:spAutoFit/>
          </a:bodyPr>
          <a:lstStyle/>
          <a:p>
            <a:r>
              <a:rPr lang="en-US" altLang="zh-CN" sz="2400" b="1" dirty="0">
                <a:effectLst>
                  <a:outerShdw blurRad="38100" dist="38100" dir="2700000" algn="tl">
                    <a:srgbClr val="000000">
                      <a:alpha val="43137"/>
                    </a:srgbClr>
                  </a:outerShdw>
                </a:effectLst>
                <a:latin typeface="华文仿宋" panose="02010600040101010101" pitchFamily="2" charset="-122"/>
                <a:ea typeface="华文仿宋" panose="02010600040101010101" pitchFamily="2" charset="-122"/>
              </a:rPr>
              <a:t>b.</a:t>
            </a:r>
            <a:r>
              <a:rPr lang="zh-CN" altLang="en-US" sz="2400" b="1" dirty="0">
                <a:effectLst>
                  <a:outerShdw blurRad="38100" dist="38100" dir="2700000" algn="tl">
                    <a:srgbClr val="000000">
                      <a:alpha val="43137"/>
                    </a:srgbClr>
                  </a:outerShdw>
                </a:effectLst>
                <a:latin typeface="华文仿宋" panose="02010600040101010101" pitchFamily="2" charset="-122"/>
                <a:ea typeface="华文仿宋" panose="02010600040101010101" pitchFamily="2" charset="-122"/>
              </a:rPr>
              <a:t>卤代反应 </a:t>
            </a:r>
            <a:r>
              <a:rPr lang="en-US" altLang="zh-CN" sz="2400" b="1" dirty="0">
                <a:effectLst>
                  <a:outerShdw blurRad="38100" dist="38100" dir="2700000" algn="tl">
                    <a:srgbClr val="000000">
                      <a:alpha val="43137"/>
                    </a:srgbClr>
                  </a:outerShdw>
                </a:effectLst>
                <a:latin typeface="TimesNewRomanPSMT"/>
                <a:ea typeface="华文仿宋" panose="02010600040101010101" pitchFamily="2" charset="-122"/>
              </a:rPr>
              <a:t>(Halogenation)</a:t>
            </a:r>
            <a:endParaRPr lang="zh-CN" altLang="en-US" sz="2400" b="1" dirty="0">
              <a:effectLst>
                <a:outerShdw blurRad="38100" dist="38100" dir="2700000" algn="tl">
                  <a:srgbClr val="000000">
                    <a:alpha val="43137"/>
                  </a:srgbClr>
                </a:outerShdw>
              </a:effectLst>
            </a:endParaRPr>
          </a:p>
        </p:txBody>
      </p:sp>
      <p:pic>
        <p:nvPicPr>
          <p:cNvPr id="8" name="图片 7"/>
          <p:cNvPicPr>
            <a:picLocks noChangeAspect="1"/>
          </p:cNvPicPr>
          <p:nvPr/>
        </p:nvPicPr>
        <p:blipFill rotWithShape="1">
          <a:blip r:embed="rId3"/>
          <a:srcRect l="30924" t="67014" r="44088" b="26835"/>
          <a:stretch/>
        </p:blipFill>
        <p:spPr>
          <a:xfrm>
            <a:off x="1065393" y="5720276"/>
            <a:ext cx="5712778" cy="790608"/>
          </a:xfrm>
          <a:prstGeom prst="rect">
            <a:avLst/>
          </a:prstGeom>
        </p:spPr>
      </p:pic>
    </p:spTree>
    <p:extLst>
      <p:ext uri="{BB962C8B-B14F-4D97-AF65-F5344CB8AC3E}">
        <p14:creationId xmlns:p14="http://schemas.microsoft.com/office/powerpoint/2010/main" val="165680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4136" y="2267"/>
            <a:ext cx="7886700" cy="1325563"/>
          </a:xfrm>
        </p:spPr>
        <p:txBody>
          <a:bodyPr>
            <a:normAutofit/>
          </a:bodyPr>
          <a:lstStyle/>
          <a:p>
            <a:r>
              <a:rPr lang="en-US" altLang="zh-CN" sz="4000" b="1" dirty="0">
                <a:solidFill>
                  <a:srgbClr val="FF0000"/>
                </a:solidFill>
                <a:effectLst>
                  <a:outerShdw blurRad="38100" dist="38100" dir="2700000" algn="tl">
                    <a:srgbClr val="000000">
                      <a:alpha val="43137"/>
                    </a:srgbClr>
                  </a:outerShdw>
                </a:effectLst>
              </a:rPr>
              <a:t>2) </a:t>
            </a:r>
            <a:r>
              <a:rPr lang="zh-CN" altLang="en-US" sz="4000" b="1" dirty="0">
                <a:solidFill>
                  <a:srgbClr val="FF0000"/>
                </a:solidFill>
                <a:effectLst>
                  <a:outerShdw blurRad="38100" dist="38100" dir="2700000" algn="tl">
                    <a:srgbClr val="000000">
                      <a:alpha val="43137"/>
                    </a:srgbClr>
                  </a:outerShdw>
                </a:effectLst>
              </a:rPr>
              <a:t>加成反应 </a:t>
            </a:r>
            <a:r>
              <a:rPr lang="en-US" altLang="zh-CN" sz="4000" b="1" dirty="0">
                <a:solidFill>
                  <a:srgbClr val="FF0000"/>
                </a:solidFill>
                <a:effectLst>
                  <a:outerShdw blurRad="38100" dist="38100" dir="2700000" algn="tl">
                    <a:srgbClr val="000000">
                      <a:alpha val="43137"/>
                    </a:srgbClr>
                  </a:outerShdw>
                </a:effectLst>
              </a:rPr>
              <a:t> Addition</a:t>
            </a:r>
          </a:p>
        </p:txBody>
      </p:sp>
      <p:sp>
        <p:nvSpPr>
          <p:cNvPr id="3" name="内容占位符 2"/>
          <p:cNvSpPr>
            <a:spLocks noGrp="1"/>
          </p:cNvSpPr>
          <p:nvPr>
            <p:ph idx="1"/>
          </p:nvPr>
        </p:nvSpPr>
        <p:spPr>
          <a:xfrm>
            <a:off x="614136" y="1172491"/>
            <a:ext cx="7886700" cy="1483632"/>
          </a:xfrm>
        </p:spPr>
        <p:txBody>
          <a:bodyPr>
            <a:noAutofit/>
          </a:bodyPr>
          <a:lstStyle/>
          <a:p>
            <a:r>
              <a:rPr lang="zh-CN" altLang="en-US" sz="2800" dirty="0">
                <a:effectLst>
                  <a:outerShdw blurRad="38100" dist="38100" dir="2700000" algn="tl">
                    <a:srgbClr val="000000">
                      <a:alpha val="43137"/>
                    </a:srgbClr>
                  </a:outerShdw>
                </a:effectLst>
              </a:rPr>
              <a:t>具有</a:t>
            </a:r>
            <a:r>
              <a:rPr lang="en-US" altLang="zh-CN" sz="2800" dirty="0">
                <a:effectLst>
                  <a:outerShdw blurRad="38100" dist="38100" dir="2700000" algn="tl">
                    <a:srgbClr val="000000">
                      <a:alpha val="43137"/>
                    </a:srgbClr>
                  </a:outerShdw>
                </a:effectLst>
              </a:rPr>
              <a:t>C=C</a:t>
            </a:r>
            <a:r>
              <a:rPr lang="zh-CN" altLang="en-US" sz="2800" dirty="0">
                <a:effectLst>
                  <a:outerShdw blurRad="38100" dist="38100" dir="2700000" algn="tl">
                    <a:srgbClr val="000000">
                      <a:alpha val="43137"/>
                    </a:srgbClr>
                  </a:outerShdw>
                </a:effectLst>
              </a:rPr>
              <a:t>双键或</a:t>
            </a:r>
            <a:r>
              <a:rPr lang="en-US" altLang="zh-CN" sz="2800" dirty="0">
                <a:effectLst>
                  <a:outerShdw blurRad="38100" dist="38100" dir="2700000" algn="tl">
                    <a:srgbClr val="000000">
                      <a:alpha val="43137"/>
                    </a:srgbClr>
                  </a:outerShdw>
                </a:effectLst>
              </a:rPr>
              <a:t>C</a:t>
            </a:r>
            <a:r>
              <a:rPr lang="zh-CN" altLang="en-US" sz="2800" dirty="0">
                <a:effectLst>
                  <a:outerShdw blurRad="38100" dist="38100" dir="2700000" algn="tl">
                    <a:srgbClr val="000000">
                      <a:alpha val="43137"/>
                    </a:srgbClr>
                  </a:outerShdw>
                </a:effectLst>
              </a:rPr>
              <a:t>≡</a:t>
            </a:r>
            <a:r>
              <a:rPr lang="en-US" altLang="zh-CN" sz="2800" dirty="0">
                <a:effectLst>
                  <a:outerShdw blurRad="38100" dist="38100" dir="2700000" algn="tl">
                    <a:srgbClr val="000000">
                      <a:alpha val="43137"/>
                    </a:srgbClr>
                  </a:outerShdw>
                </a:effectLst>
              </a:rPr>
              <a:t>C</a:t>
            </a:r>
            <a:r>
              <a:rPr lang="zh-CN" altLang="en-US" sz="2800" dirty="0">
                <a:effectLst>
                  <a:outerShdw blurRad="38100" dist="38100" dir="2700000" algn="tl">
                    <a:srgbClr val="000000">
                      <a:alpha val="43137"/>
                    </a:srgbClr>
                  </a:outerShdw>
                </a:effectLst>
              </a:rPr>
              <a:t>三键的物质加成反应进行后，双键或三键打开，原来双或三键两端的原子各连接上一个新的基团。</a:t>
            </a:r>
          </a:p>
        </p:txBody>
      </p:sp>
      <p:sp>
        <p:nvSpPr>
          <p:cNvPr id="5" name="内容占位符 2"/>
          <p:cNvSpPr txBox="1">
            <a:spLocks/>
          </p:cNvSpPr>
          <p:nvPr/>
        </p:nvSpPr>
        <p:spPr>
          <a:xfrm>
            <a:off x="1557564" y="2498054"/>
            <a:ext cx="6265635" cy="61277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zh-CN" sz="3600" dirty="0">
                <a:effectLst>
                  <a:outerShdw blurRad="38100" dist="38100" dir="2700000" algn="tl">
                    <a:srgbClr val="000000">
                      <a:alpha val="43137"/>
                    </a:srgbClr>
                  </a:outerShdw>
                </a:effectLst>
              </a:rPr>
              <a:t>CH</a:t>
            </a:r>
            <a:r>
              <a:rPr lang="en-US" altLang="zh-CN" sz="3600" baseline="-25000" dirty="0">
                <a:effectLst>
                  <a:outerShdw blurRad="38100" dist="38100" dir="2700000" algn="tl">
                    <a:srgbClr val="000000">
                      <a:alpha val="43137"/>
                    </a:srgbClr>
                  </a:outerShdw>
                </a:effectLst>
              </a:rPr>
              <a:t>2</a:t>
            </a:r>
            <a:r>
              <a:rPr lang="en-US" altLang="zh-CN" sz="3600" dirty="0">
                <a:effectLst>
                  <a:outerShdw blurRad="38100" dist="38100" dir="2700000" algn="tl">
                    <a:srgbClr val="000000">
                      <a:alpha val="43137"/>
                    </a:srgbClr>
                  </a:outerShdw>
                </a:effectLst>
              </a:rPr>
              <a:t>=CH</a:t>
            </a:r>
            <a:r>
              <a:rPr lang="en-US" altLang="zh-CN" sz="3600" baseline="-25000" dirty="0">
                <a:effectLst>
                  <a:outerShdw blurRad="38100" dist="38100" dir="2700000" algn="tl">
                    <a:srgbClr val="000000">
                      <a:alpha val="43137"/>
                    </a:srgbClr>
                  </a:outerShdw>
                </a:effectLst>
              </a:rPr>
              <a:t>2 </a:t>
            </a:r>
            <a:r>
              <a:rPr lang="en-US" altLang="zh-CN" sz="3600" dirty="0">
                <a:effectLst>
                  <a:outerShdw blurRad="38100" dist="38100" dir="2700000" algn="tl">
                    <a:srgbClr val="000000">
                      <a:alpha val="43137"/>
                    </a:srgbClr>
                  </a:outerShdw>
                </a:effectLst>
              </a:rPr>
              <a:t>+ Br</a:t>
            </a:r>
            <a:r>
              <a:rPr lang="en-US" altLang="zh-CN" sz="3600" baseline="-25000" dirty="0">
                <a:effectLst>
                  <a:outerShdw blurRad="38100" dist="38100" dir="2700000" algn="tl">
                    <a:srgbClr val="000000">
                      <a:alpha val="43137"/>
                    </a:srgbClr>
                  </a:outerShdw>
                </a:effectLst>
              </a:rPr>
              <a:t>2  </a:t>
            </a:r>
            <a:r>
              <a:rPr lang="zh-CN" altLang="en-US" sz="3600" dirty="0">
                <a:effectLst>
                  <a:outerShdw blurRad="38100" dist="38100" dir="2700000" algn="tl">
                    <a:srgbClr val="000000">
                      <a:alpha val="43137"/>
                    </a:srgbClr>
                  </a:outerShdw>
                </a:effectLst>
              </a:rPr>
              <a:t>→  </a:t>
            </a:r>
            <a:r>
              <a:rPr lang="en-US" altLang="zh-CN" sz="3600" dirty="0">
                <a:effectLst>
                  <a:outerShdw blurRad="38100" dist="38100" dir="2700000" algn="tl">
                    <a:srgbClr val="000000">
                      <a:alpha val="43137"/>
                    </a:srgbClr>
                  </a:outerShdw>
                </a:effectLst>
              </a:rPr>
              <a:t>CH</a:t>
            </a:r>
            <a:r>
              <a:rPr lang="en-US" altLang="zh-CN" sz="3600" baseline="-25000" dirty="0">
                <a:effectLst>
                  <a:outerShdw blurRad="38100" dist="38100" dir="2700000" algn="tl">
                    <a:srgbClr val="000000">
                      <a:alpha val="43137"/>
                    </a:srgbClr>
                  </a:outerShdw>
                </a:effectLst>
              </a:rPr>
              <a:t>2</a:t>
            </a:r>
            <a:r>
              <a:rPr lang="en-US" altLang="zh-CN" sz="3600" dirty="0">
                <a:effectLst>
                  <a:outerShdw blurRad="38100" dist="38100" dir="2700000" algn="tl">
                    <a:srgbClr val="000000">
                      <a:alpha val="43137"/>
                    </a:srgbClr>
                  </a:outerShdw>
                </a:effectLst>
              </a:rPr>
              <a:t>Br-CH</a:t>
            </a:r>
            <a:r>
              <a:rPr lang="en-US" altLang="zh-CN" sz="3600" baseline="-25000" dirty="0">
                <a:effectLst>
                  <a:outerShdw blurRad="38100" dist="38100" dir="2700000" algn="tl">
                    <a:srgbClr val="000000">
                      <a:alpha val="43137"/>
                    </a:srgbClr>
                  </a:outerShdw>
                </a:effectLst>
              </a:rPr>
              <a:t>2</a:t>
            </a:r>
            <a:r>
              <a:rPr lang="en-US" altLang="zh-CN" sz="3600" dirty="0">
                <a:effectLst>
                  <a:outerShdw blurRad="38100" dist="38100" dir="2700000" algn="tl">
                    <a:srgbClr val="000000">
                      <a:alpha val="43137"/>
                    </a:srgbClr>
                  </a:outerShdw>
                </a:effectLst>
              </a:rPr>
              <a:t>Br</a:t>
            </a:r>
            <a:r>
              <a:rPr lang="zh-CN" altLang="en-US" sz="3600" dirty="0">
                <a:effectLst>
                  <a:outerShdw blurRad="38100" dist="38100" dir="2700000" algn="tl">
                    <a:srgbClr val="000000">
                      <a:alpha val="43137"/>
                    </a:srgbClr>
                  </a:outerShdw>
                </a:effectLst>
              </a:rPr>
              <a:t> </a:t>
            </a:r>
            <a:endParaRPr lang="en-US" altLang="zh-CN" sz="3600" dirty="0">
              <a:effectLst>
                <a:outerShdw blurRad="38100" dist="38100" dir="2700000" algn="tl">
                  <a:srgbClr val="000000">
                    <a:alpha val="43137"/>
                  </a:srgbClr>
                </a:outerShdw>
              </a:effectLst>
            </a:endParaRPr>
          </a:p>
        </p:txBody>
      </p:sp>
      <p:sp>
        <p:nvSpPr>
          <p:cNvPr id="6" name="内容占位符 2"/>
          <p:cNvSpPr txBox="1">
            <a:spLocks/>
          </p:cNvSpPr>
          <p:nvPr/>
        </p:nvSpPr>
        <p:spPr>
          <a:xfrm>
            <a:off x="1557564" y="3213572"/>
            <a:ext cx="6265635" cy="61277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zh-CN" sz="3600" dirty="0">
                <a:effectLst>
                  <a:outerShdw blurRad="38100" dist="38100" dir="2700000" algn="tl">
                    <a:srgbClr val="000000">
                      <a:alpha val="43137"/>
                    </a:srgbClr>
                  </a:outerShdw>
                </a:effectLst>
              </a:rPr>
              <a:t>CH</a:t>
            </a:r>
            <a:r>
              <a:rPr lang="en-US" altLang="zh-CN" sz="3600" baseline="-25000" dirty="0">
                <a:effectLst>
                  <a:outerShdw blurRad="38100" dist="38100" dir="2700000" algn="tl">
                    <a:srgbClr val="000000">
                      <a:alpha val="43137"/>
                    </a:srgbClr>
                  </a:outerShdw>
                </a:effectLst>
              </a:rPr>
              <a:t>2</a:t>
            </a:r>
            <a:r>
              <a:rPr lang="en-US" altLang="zh-CN" sz="3600" dirty="0">
                <a:effectLst>
                  <a:outerShdw blurRad="38100" dist="38100" dir="2700000" algn="tl">
                    <a:srgbClr val="000000">
                      <a:alpha val="43137"/>
                    </a:srgbClr>
                  </a:outerShdw>
                </a:effectLst>
              </a:rPr>
              <a:t>=CH</a:t>
            </a:r>
            <a:r>
              <a:rPr lang="en-US" altLang="zh-CN" sz="3600" baseline="-25000" dirty="0">
                <a:effectLst>
                  <a:outerShdw blurRad="38100" dist="38100" dir="2700000" algn="tl">
                    <a:srgbClr val="000000">
                      <a:alpha val="43137"/>
                    </a:srgbClr>
                  </a:outerShdw>
                </a:effectLst>
              </a:rPr>
              <a:t>2 </a:t>
            </a:r>
            <a:r>
              <a:rPr lang="en-US" altLang="zh-CN" sz="3600" dirty="0">
                <a:effectLst>
                  <a:outerShdw blurRad="38100" dist="38100" dir="2700000" algn="tl">
                    <a:srgbClr val="000000">
                      <a:alpha val="43137"/>
                    </a:srgbClr>
                  </a:outerShdw>
                </a:effectLst>
              </a:rPr>
              <a:t>+ H</a:t>
            </a:r>
            <a:r>
              <a:rPr lang="en-US" altLang="zh-CN" sz="3600" baseline="-25000" dirty="0">
                <a:effectLst>
                  <a:outerShdw blurRad="38100" dist="38100" dir="2700000" algn="tl">
                    <a:srgbClr val="000000">
                      <a:alpha val="43137"/>
                    </a:srgbClr>
                  </a:outerShdw>
                </a:effectLst>
              </a:rPr>
              <a:t>2</a:t>
            </a:r>
            <a:r>
              <a:rPr lang="en-US" altLang="zh-CN" sz="3600" dirty="0">
                <a:effectLst>
                  <a:outerShdw blurRad="38100" dist="38100" dir="2700000" algn="tl">
                    <a:srgbClr val="000000">
                      <a:alpha val="43137"/>
                    </a:srgbClr>
                  </a:outerShdw>
                </a:effectLst>
              </a:rPr>
              <a:t>O</a:t>
            </a:r>
            <a:r>
              <a:rPr lang="en-US" altLang="zh-CN" sz="3600" baseline="-25000" dirty="0">
                <a:effectLst>
                  <a:outerShdw blurRad="38100" dist="38100" dir="2700000" algn="tl">
                    <a:srgbClr val="000000">
                      <a:alpha val="43137"/>
                    </a:srgbClr>
                  </a:outerShdw>
                </a:effectLst>
              </a:rPr>
              <a:t> </a:t>
            </a:r>
            <a:r>
              <a:rPr lang="zh-CN" altLang="en-US" sz="3600" dirty="0">
                <a:effectLst>
                  <a:outerShdw blurRad="38100" dist="38100" dir="2700000" algn="tl">
                    <a:srgbClr val="000000">
                      <a:alpha val="43137"/>
                    </a:srgbClr>
                  </a:outerShdw>
                </a:effectLst>
              </a:rPr>
              <a:t>→  </a:t>
            </a:r>
            <a:r>
              <a:rPr lang="en-US" altLang="zh-CN" sz="3600" dirty="0">
                <a:effectLst>
                  <a:outerShdw blurRad="38100" dist="38100" dir="2700000" algn="tl">
                    <a:srgbClr val="000000">
                      <a:alpha val="43137"/>
                    </a:srgbClr>
                  </a:outerShdw>
                </a:effectLst>
              </a:rPr>
              <a:t>CH</a:t>
            </a:r>
            <a:r>
              <a:rPr lang="en-US" altLang="zh-CN" sz="3600" baseline="-25000" dirty="0">
                <a:effectLst>
                  <a:outerShdw blurRad="38100" dist="38100" dir="2700000" algn="tl">
                    <a:srgbClr val="000000">
                      <a:alpha val="43137"/>
                    </a:srgbClr>
                  </a:outerShdw>
                </a:effectLst>
              </a:rPr>
              <a:t>3</a:t>
            </a:r>
            <a:r>
              <a:rPr lang="en-US" altLang="zh-CN" sz="3600" dirty="0">
                <a:effectLst>
                  <a:outerShdw blurRad="38100" dist="38100" dir="2700000" algn="tl">
                    <a:srgbClr val="000000">
                      <a:alpha val="43137"/>
                    </a:srgbClr>
                  </a:outerShdw>
                </a:effectLst>
              </a:rPr>
              <a:t>-CH</a:t>
            </a:r>
            <a:r>
              <a:rPr lang="en-US" altLang="zh-CN" sz="3600" baseline="-25000" dirty="0">
                <a:effectLst>
                  <a:outerShdw blurRad="38100" dist="38100" dir="2700000" algn="tl">
                    <a:srgbClr val="000000">
                      <a:alpha val="43137"/>
                    </a:srgbClr>
                  </a:outerShdw>
                </a:effectLst>
              </a:rPr>
              <a:t>2</a:t>
            </a:r>
            <a:r>
              <a:rPr lang="en-US" altLang="zh-CN" sz="3600" dirty="0">
                <a:effectLst>
                  <a:outerShdw blurRad="38100" dist="38100" dir="2700000" algn="tl">
                    <a:srgbClr val="000000">
                      <a:alpha val="43137"/>
                    </a:srgbClr>
                  </a:outerShdw>
                </a:effectLst>
              </a:rPr>
              <a:t>OH</a:t>
            </a:r>
            <a:r>
              <a:rPr lang="zh-CN" altLang="en-US" sz="3600" dirty="0">
                <a:effectLst>
                  <a:outerShdw blurRad="38100" dist="38100" dir="2700000" algn="tl">
                    <a:srgbClr val="000000">
                      <a:alpha val="43137"/>
                    </a:srgbClr>
                  </a:outerShdw>
                </a:effectLst>
              </a:rPr>
              <a:t> </a:t>
            </a:r>
            <a:endParaRPr lang="en-US" altLang="zh-CN" sz="3600" dirty="0">
              <a:effectLst>
                <a:outerShdw blurRad="38100" dist="38100" dir="2700000" algn="tl">
                  <a:srgbClr val="000000">
                    <a:alpha val="43137"/>
                  </a:srgbClr>
                </a:outerShdw>
              </a:effectLst>
            </a:endParaRPr>
          </a:p>
        </p:txBody>
      </p:sp>
      <p:sp>
        <p:nvSpPr>
          <p:cNvPr id="7" name="标题 1"/>
          <p:cNvSpPr txBox="1">
            <a:spLocks/>
          </p:cNvSpPr>
          <p:nvPr/>
        </p:nvSpPr>
        <p:spPr>
          <a:xfrm>
            <a:off x="614136" y="4030688"/>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zh-CN" sz="4000" b="1" dirty="0">
                <a:solidFill>
                  <a:srgbClr val="FF0000"/>
                </a:solidFill>
                <a:effectLst>
                  <a:outerShdw blurRad="38100" dist="38100" dir="2700000" algn="tl">
                    <a:srgbClr val="000000">
                      <a:alpha val="43137"/>
                    </a:srgbClr>
                  </a:outerShdw>
                </a:effectLst>
              </a:rPr>
              <a:t>3) </a:t>
            </a:r>
            <a:r>
              <a:rPr lang="zh-CN" altLang="en-US" sz="4000" b="1" dirty="0">
                <a:solidFill>
                  <a:srgbClr val="FF0000"/>
                </a:solidFill>
                <a:effectLst>
                  <a:outerShdw blurRad="38100" dist="38100" dir="2700000" algn="tl">
                    <a:srgbClr val="000000">
                      <a:alpha val="43137"/>
                    </a:srgbClr>
                  </a:outerShdw>
                </a:effectLst>
              </a:rPr>
              <a:t>消去反应 </a:t>
            </a:r>
            <a:r>
              <a:rPr lang="en-US" altLang="zh-CN" sz="4000" b="1" dirty="0">
                <a:solidFill>
                  <a:srgbClr val="FF0000"/>
                </a:solidFill>
                <a:effectLst>
                  <a:outerShdw blurRad="38100" dist="38100" dir="2700000" algn="tl">
                    <a:srgbClr val="000000">
                      <a:alpha val="43137"/>
                    </a:srgbClr>
                  </a:outerShdw>
                </a:effectLst>
              </a:rPr>
              <a:t>elimination</a:t>
            </a:r>
            <a:endParaRPr lang="zh-CN" altLang="en-US" sz="4000" b="1" dirty="0">
              <a:solidFill>
                <a:srgbClr val="FF0000"/>
              </a:solidFill>
              <a:effectLst>
                <a:outerShdw blurRad="38100" dist="38100" dir="2700000" algn="tl">
                  <a:srgbClr val="000000">
                    <a:alpha val="43137"/>
                  </a:srgbClr>
                </a:outerShdw>
              </a:effectLst>
              <a:latin typeface="Verdana" panose="020B0604030504040204" pitchFamily="34" charset="0"/>
              <a:ea typeface="GungsuhChe" panose="02030609000101010101" pitchFamily="49" charset="-127"/>
              <a:cs typeface="Verdana" panose="020B0604030504040204" pitchFamily="34" charset="0"/>
            </a:endParaRPr>
          </a:p>
        </p:txBody>
      </p:sp>
      <p:sp>
        <p:nvSpPr>
          <p:cNvPr id="8" name="内容占位符 2"/>
          <p:cNvSpPr txBox="1">
            <a:spLocks/>
          </p:cNvSpPr>
          <p:nvPr/>
        </p:nvSpPr>
        <p:spPr>
          <a:xfrm>
            <a:off x="1717221" y="5283681"/>
            <a:ext cx="7049408" cy="61277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zh-CN" sz="3600" dirty="0">
                <a:effectLst>
                  <a:outerShdw blurRad="38100" dist="38100" dir="2700000" algn="tl">
                    <a:srgbClr val="000000">
                      <a:alpha val="43137"/>
                    </a:srgbClr>
                  </a:outerShdw>
                </a:effectLst>
              </a:rPr>
              <a:t>CH</a:t>
            </a:r>
            <a:r>
              <a:rPr lang="en-US" altLang="zh-CN" sz="3600" baseline="-25000" dirty="0">
                <a:effectLst>
                  <a:outerShdw blurRad="38100" dist="38100" dir="2700000" algn="tl">
                    <a:srgbClr val="000000">
                      <a:alpha val="43137"/>
                    </a:srgbClr>
                  </a:outerShdw>
                </a:effectLst>
              </a:rPr>
              <a:t>3</a:t>
            </a:r>
            <a:r>
              <a:rPr lang="en-US" altLang="zh-CN" sz="3600" dirty="0">
                <a:effectLst>
                  <a:outerShdw blurRad="38100" dist="38100" dir="2700000" algn="tl">
                    <a:srgbClr val="000000">
                      <a:alpha val="43137"/>
                    </a:srgbClr>
                  </a:outerShdw>
                </a:effectLst>
              </a:rPr>
              <a:t>-CH</a:t>
            </a:r>
            <a:r>
              <a:rPr lang="en-US" altLang="zh-CN" sz="3600" baseline="-25000" dirty="0">
                <a:effectLst>
                  <a:outerShdw blurRad="38100" dist="38100" dir="2700000" algn="tl">
                    <a:srgbClr val="000000">
                      <a:alpha val="43137"/>
                    </a:srgbClr>
                  </a:outerShdw>
                </a:effectLst>
              </a:rPr>
              <a:t>2</a:t>
            </a:r>
            <a:r>
              <a:rPr lang="en-US" altLang="zh-CN" sz="3600" dirty="0">
                <a:effectLst>
                  <a:outerShdw blurRad="38100" dist="38100" dir="2700000" algn="tl">
                    <a:srgbClr val="000000">
                      <a:alpha val="43137"/>
                    </a:srgbClr>
                  </a:outerShdw>
                </a:effectLst>
              </a:rPr>
              <a:t>OH</a:t>
            </a:r>
            <a:r>
              <a:rPr lang="zh-CN" altLang="en-US" sz="3600" dirty="0">
                <a:effectLst>
                  <a:outerShdw blurRad="38100" dist="38100" dir="2700000" algn="tl">
                    <a:srgbClr val="000000">
                      <a:alpha val="43137"/>
                    </a:srgbClr>
                  </a:outerShdw>
                </a:effectLst>
              </a:rPr>
              <a:t> →   </a:t>
            </a:r>
            <a:r>
              <a:rPr lang="en-US" altLang="zh-CN" sz="3600" dirty="0">
                <a:effectLst>
                  <a:outerShdw blurRad="38100" dist="38100" dir="2700000" algn="tl">
                    <a:srgbClr val="000000">
                      <a:alpha val="43137"/>
                    </a:srgbClr>
                  </a:outerShdw>
                </a:effectLst>
              </a:rPr>
              <a:t>CH</a:t>
            </a:r>
            <a:r>
              <a:rPr lang="en-US" altLang="zh-CN" sz="3600" baseline="-25000" dirty="0">
                <a:effectLst>
                  <a:outerShdw blurRad="38100" dist="38100" dir="2700000" algn="tl">
                    <a:srgbClr val="000000">
                      <a:alpha val="43137"/>
                    </a:srgbClr>
                  </a:outerShdw>
                </a:effectLst>
              </a:rPr>
              <a:t>2</a:t>
            </a:r>
            <a:r>
              <a:rPr lang="en-US" altLang="zh-CN" sz="3600" dirty="0">
                <a:effectLst>
                  <a:outerShdw blurRad="38100" dist="38100" dir="2700000" algn="tl">
                    <a:srgbClr val="000000">
                      <a:alpha val="43137"/>
                    </a:srgbClr>
                  </a:outerShdw>
                </a:effectLst>
              </a:rPr>
              <a:t>=CH</a:t>
            </a:r>
            <a:r>
              <a:rPr lang="en-US" altLang="zh-CN" sz="3600" baseline="-25000" dirty="0">
                <a:effectLst>
                  <a:outerShdw blurRad="38100" dist="38100" dir="2700000" algn="tl">
                    <a:srgbClr val="000000">
                      <a:alpha val="43137"/>
                    </a:srgbClr>
                  </a:outerShdw>
                </a:effectLst>
              </a:rPr>
              <a:t>2 </a:t>
            </a:r>
            <a:r>
              <a:rPr lang="en-US" altLang="zh-CN" sz="3600" dirty="0">
                <a:effectLst>
                  <a:outerShdw blurRad="38100" dist="38100" dir="2700000" algn="tl">
                    <a:srgbClr val="000000">
                      <a:alpha val="43137"/>
                    </a:srgbClr>
                  </a:outerShdw>
                </a:effectLst>
              </a:rPr>
              <a:t>+ H</a:t>
            </a:r>
            <a:r>
              <a:rPr lang="en-US" altLang="zh-CN" sz="3600" baseline="-25000" dirty="0">
                <a:effectLst>
                  <a:outerShdw blurRad="38100" dist="38100" dir="2700000" algn="tl">
                    <a:srgbClr val="000000">
                      <a:alpha val="43137"/>
                    </a:srgbClr>
                  </a:outerShdw>
                </a:effectLst>
              </a:rPr>
              <a:t>2</a:t>
            </a:r>
            <a:r>
              <a:rPr lang="en-US" altLang="zh-CN" sz="3600" dirty="0">
                <a:effectLst>
                  <a:outerShdw blurRad="38100" dist="38100" dir="2700000" algn="tl">
                    <a:srgbClr val="000000">
                      <a:alpha val="43137"/>
                    </a:srgbClr>
                  </a:outerShdw>
                </a:effectLst>
              </a:rPr>
              <a:t>O</a:t>
            </a:r>
          </a:p>
        </p:txBody>
      </p:sp>
    </p:spTree>
    <p:extLst>
      <p:ext uri="{BB962C8B-B14F-4D97-AF65-F5344CB8AC3E}">
        <p14:creationId xmlns:p14="http://schemas.microsoft.com/office/powerpoint/2010/main" val="304033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additive="base">
                                        <p:cTn id="2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b="1" dirty="0">
                <a:solidFill>
                  <a:srgbClr val="FF0000"/>
                </a:solidFill>
                <a:effectLst>
                  <a:outerShdw blurRad="38100" dist="38100" dir="2700000" algn="tl">
                    <a:srgbClr val="000000">
                      <a:alpha val="43137"/>
                    </a:srgbClr>
                  </a:outerShdw>
                </a:effectLst>
              </a:rPr>
              <a:t>4) </a:t>
            </a:r>
            <a:r>
              <a:rPr lang="zh-CN" altLang="en-US" sz="4000" b="1" dirty="0">
                <a:solidFill>
                  <a:srgbClr val="FF0000"/>
                </a:solidFill>
                <a:effectLst>
                  <a:outerShdw blurRad="38100" dist="38100" dir="2700000" algn="tl">
                    <a:srgbClr val="000000">
                      <a:alpha val="43137"/>
                    </a:srgbClr>
                  </a:outerShdw>
                </a:effectLst>
              </a:rPr>
              <a:t>聚合反应 </a:t>
            </a:r>
            <a:r>
              <a:rPr lang="en-US" altLang="zh-CN" sz="4000" b="1" dirty="0">
                <a:solidFill>
                  <a:srgbClr val="FF0000"/>
                </a:solidFill>
                <a:effectLst>
                  <a:outerShdw blurRad="38100" dist="38100" dir="2700000" algn="tl">
                    <a:srgbClr val="000000">
                      <a:alpha val="43137"/>
                    </a:srgbClr>
                  </a:outerShdw>
                </a:effectLst>
              </a:rPr>
              <a:t>Polymerization</a:t>
            </a:r>
            <a:endParaRPr lang="zh-CN" altLang="en-US" sz="4000" b="1" dirty="0">
              <a:solidFill>
                <a:srgbClr val="FF0000"/>
              </a:solidFill>
              <a:effectLst>
                <a:outerShdw blurRad="38100" dist="38100" dir="2700000" algn="tl">
                  <a:srgbClr val="000000">
                    <a:alpha val="43137"/>
                  </a:srgbClr>
                </a:outerShdw>
              </a:effectLst>
              <a:latin typeface="Verdana" panose="020B0604030504040204" pitchFamily="34" charset="0"/>
              <a:ea typeface="GungsuhChe" panose="02030609000101010101" pitchFamily="49" charset="-127"/>
              <a:cs typeface="Verdana" panose="020B0604030504040204" pitchFamily="34" charset="0"/>
            </a:endParaRPr>
          </a:p>
        </p:txBody>
      </p:sp>
      <p:sp>
        <p:nvSpPr>
          <p:cNvPr id="3" name="内容占位符 2"/>
          <p:cNvSpPr>
            <a:spLocks noGrp="1"/>
          </p:cNvSpPr>
          <p:nvPr>
            <p:ph idx="1"/>
          </p:nvPr>
        </p:nvSpPr>
        <p:spPr/>
        <p:txBody>
          <a:bodyPr>
            <a:normAutofit/>
          </a:bodyPr>
          <a:lstStyle/>
          <a:p>
            <a:r>
              <a:rPr lang="zh-CN" altLang="en-US" sz="3200" b="1" dirty="0">
                <a:effectLst>
                  <a:outerShdw blurRad="38100" dist="38100" dir="2700000" algn="tl">
                    <a:srgbClr val="000000">
                      <a:alpha val="43137"/>
                    </a:srgbClr>
                  </a:outerShdw>
                </a:effectLst>
              </a:rPr>
              <a:t>聚合反应是由单体合成聚合物的反应，生成物叫做聚合物，如聚乙烯和聚氯乙烯。</a:t>
            </a:r>
          </a:p>
        </p:txBody>
      </p:sp>
      <p:sp>
        <p:nvSpPr>
          <p:cNvPr id="4" name="矩形 3"/>
          <p:cNvSpPr/>
          <p:nvPr/>
        </p:nvSpPr>
        <p:spPr>
          <a:xfrm>
            <a:off x="0" y="1433014"/>
            <a:ext cx="9144000" cy="2047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a:srcRect l="35276" t="74752" r="50892" b="6795"/>
          <a:stretch/>
        </p:blipFill>
        <p:spPr>
          <a:xfrm>
            <a:off x="4470399" y="3294743"/>
            <a:ext cx="2883505" cy="2162629"/>
          </a:xfrm>
          <a:prstGeom prst="rect">
            <a:avLst/>
          </a:prstGeom>
        </p:spPr>
      </p:pic>
      <p:sp>
        <p:nvSpPr>
          <p:cNvPr id="6" name="矩形 5"/>
          <p:cNvSpPr/>
          <p:nvPr/>
        </p:nvSpPr>
        <p:spPr>
          <a:xfrm>
            <a:off x="1984564" y="4212548"/>
            <a:ext cx="2659702" cy="646331"/>
          </a:xfrm>
          <a:prstGeom prst="rect">
            <a:avLst/>
          </a:prstGeom>
        </p:spPr>
        <p:txBody>
          <a:bodyPr wrap="none">
            <a:spAutoFit/>
          </a:bodyPr>
          <a:lstStyle/>
          <a:p>
            <a:r>
              <a:rPr lang="en-US" altLang="zh-CN" sz="3600" dirty="0">
                <a:effectLst>
                  <a:outerShdw blurRad="38100" dist="38100" dir="2700000" algn="tl">
                    <a:srgbClr val="000000">
                      <a:alpha val="43137"/>
                    </a:srgbClr>
                  </a:outerShdw>
                </a:effectLst>
              </a:rPr>
              <a:t>nCH</a:t>
            </a:r>
            <a:r>
              <a:rPr lang="en-US" altLang="zh-CN" sz="3600" baseline="-25000" dirty="0">
                <a:effectLst>
                  <a:outerShdw blurRad="38100" dist="38100" dir="2700000" algn="tl">
                    <a:srgbClr val="000000">
                      <a:alpha val="43137"/>
                    </a:srgbClr>
                  </a:outerShdw>
                </a:effectLst>
              </a:rPr>
              <a:t>2</a:t>
            </a:r>
            <a:r>
              <a:rPr lang="en-US" altLang="zh-CN" sz="3600" dirty="0">
                <a:effectLst>
                  <a:outerShdw blurRad="38100" dist="38100" dir="2700000" algn="tl">
                    <a:srgbClr val="000000">
                      <a:alpha val="43137"/>
                    </a:srgbClr>
                  </a:outerShdw>
                </a:effectLst>
              </a:rPr>
              <a:t>=CH</a:t>
            </a:r>
            <a:r>
              <a:rPr lang="en-US" altLang="zh-CN" sz="3600" baseline="-25000" dirty="0">
                <a:effectLst>
                  <a:outerShdw blurRad="38100" dist="38100" dir="2700000" algn="tl">
                    <a:srgbClr val="000000">
                      <a:alpha val="43137"/>
                    </a:srgbClr>
                  </a:outerShdw>
                </a:effectLst>
              </a:rPr>
              <a:t>2   </a:t>
            </a:r>
            <a:r>
              <a:rPr lang="zh-CN" altLang="en-US" sz="3600" dirty="0">
                <a:effectLst>
                  <a:outerShdw blurRad="38100" dist="38100" dir="2700000" algn="tl">
                    <a:srgbClr val="000000">
                      <a:alpha val="43137"/>
                    </a:srgbClr>
                  </a:outerShdw>
                </a:effectLst>
              </a:rPr>
              <a:t>→</a:t>
            </a:r>
            <a:endParaRPr lang="zh-CN" altLang="en-US" sz="3600" dirty="0"/>
          </a:p>
        </p:txBody>
      </p:sp>
    </p:spTree>
    <p:extLst>
      <p:ext uri="{BB962C8B-B14F-4D97-AF65-F5344CB8AC3E}">
        <p14:creationId xmlns:p14="http://schemas.microsoft.com/office/powerpoint/2010/main" val="362109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1712" y="755027"/>
            <a:ext cx="8498116" cy="5078313"/>
          </a:xfrm>
          <a:prstGeom prst="rect">
            <a:avLst/>
          </a:prstGeom>
        </p:spPr>
        <p:txBody>
          <a:bodyPr wrap="square">
            <a:spAutoFit/>
          </a:bodyPr>
          <a:lstStyle/>
          <a:p>
            <a:r>
              <a:rPr lang="en-US" altLang="zh-CN" sz="3600" b="1" dirty="0">
                <a:solidFill>
                  <a:srgbClr val="FF0000"/>
                </a:solidFill>
                <a:effectLst>
                  <a:outerShdw blurRad="38100" dist="38100" dir="2700000" algn="tl">
                    <a:srgbClr val="000000">
                      <a:alpha val="43137"/>
                    </a:srgbClr>
                  </a:outerShdw>
                </a:effectLst>
                <a:latin typeface="TwCenMT-Regular"/>
              </a:rPr>
              <a:t>5</a:t>
            </a:r>
            <a:r>
              <a:rPr lang="zh-CN" altLang="en-US" sz="3600" b="1" dirty="0">
                <a:solidFill>
                  <a:srgbClr val="FF0000"/>
                </a:solidFill>
                <a:effectLst>
                  <a:outerShdw blurRad="38100" dist="38100" dir="2700000" algn="tl">
                    <a:srgbClr val="000000">
                      <a:alpha val="43137"/>
                    </a:srgbClr>
                  </a:outerShdw>
                </a:effectLst>
                <a:latin typeface="TwCenMT-Regular"/>
              </a:rPr>
              <a:t>）</a:t>
            </a:r>
            <a:r>
              <a:rPr lang="zh-CN" altLang="en-US" sz="3600" b="1" dirty="0">
                <a:solidFill>
                  <a:srgbClr val="FF0000"/>
                </a:solidFill>
                <a:effectLst>
                  <a:outerShdw blurRad="38100" dist="38100" dir="2700000" algn="tl">
                    <a:srgbClr val="000000">
                      <a:alpha val="43137"/>
                    </a:srgbClr>
                  </a:outerShdw>
                </a:effectLst>
                <a:latin typeface="华文仿宋" panose="02010600040101010101" pitchFamily="2" charset="-122"/>
                <a:ea typeface="华文仿宋" panose="02010600040101010101" pitchFamily="2" charset="-122"/>
              </a:rPr>
              <a:t>裂解反应 </a:t>
            </a:r>
            <a:r>
              <a:rPr lang="en-US" altLang="zh-CN" sz="3600" b="1" dirty="0">
                <a:solidFill>
                  <a:srgbClr val="FF0000"/>
                </a:solidFill>
                <a:effectLst>
                  <a:outerShdw blurRad="38100" dist="38100" dir="2700000" algn="tl">
                    <a:srgbClr val="000000">
                      <a:alpha val="43137"/>
                    </a:srgbClr>
                  </a:outerShdw>
                </a:effectLst>
                <a:latin typeface="TwCenMT-Regular"/>
                <a:ea typeface="华文仿宋" panose="02010600040101010101" pitchFamily="2" charset="-122"/>
              </a:rPr>
              <a:t>Cracking</a:t>
            </a:r>
          </a:p>
          <a:p>
            <a:r>
              <a:rPr lang="zh-CN" altLang="en-US" sz="3600" dirty="0">
                <a:solidFill>
                  <a:srgbClr val="000000"/>
                </a:solidFill>
                <a:latin typeface="华文仿宋" panose="02010600040101010101" pitchFamily="2" charset="-122"/>
                <a:ea typeface="华文仿宋" panose="02010600040101010101" pitchFamily="2" charset="-122"/>
              </a:rPr>
              <a:t>通过化学键断裂使得分子量较大的化合物分解成数个分子量较小的化合物。</a:t>
            </a:r>
            <a:endParaRPr lang="en-US" altLang="zh-CN" sz="3600" dirty="0">
              <a:solidFill>
                <a:srgbClr val="000000"/>
              </a:solidFill>
              <a:latin typeface="华文仿宋" panose="02010600040101010101" pitchFamily="2" charset="-122"/>
              <a:ea typeface="华文仿宋" panose="02010600040101010101" pitchFamily="2" charset="-122"/>
            </a:endParaRPr>
          </a:p>
          <a:p>
            <a:endParaRPr lang="en-US" altLang="zh-CN" sz="3600" dirty="0">
              <a:solidFill>
                <a:srgbClr val="000000"/>
              </a:solidFill>
              <a:latin typeface="华文仿宋" panose="02010600040101010101" pitchFamily="2" charset="-122"/>
              <a:ea typeface="华文仿宋" panose="02010600040101010101" pitchFamily="2" charset="-122"/>
            </a:endParaRPr>
          </a:p>
          <a:p>
            <a:endParaRPr lang="en-US" altLang="zh-CN" sz="3600" dirty="0">
              <a:solidFill>
                <a:srgbClr val="000000"/>
              </a:solidFill>
              <a:latin typeface="华文仿宋" panose="02010600040101010101" pitchFamily="2" charset="-122"/>
              <a:ea typeface="华文仿宋" panose="02010600040101010101" pitchFamily="2" charset="-122"/>
            </a:endParaRPr>
          </a:p>
          <a:p>
            <a:endParaRPr lang="en-US" altLang="zh-CN" sz="3600" dirty="0">
              <a:solidFill>
                <a:srgbClr val="000000"/>
              </a:solidFill>
              <a:latin typeface="华文仿宋" panose="02010600040101010101" pitchFamily="2" charset="-122"/>
              <a:ea typeface="华文仿宋" panose="02010600040101010101" pitchFamily="2" charset="-122"/>
            </a:endParaRPr>
          </a:p>
          <a:p>
            <a:r>
              <a:rPr lang="en-US" altLang="zh-CN" sz="3600" b="1" dirty="0">
                <a:solidFill>
                  <a:srgbClr val="FF0000"/>
                </a:solidFill>
                <a:effectLst>
                  <a:outerShdw blurRad="38100" dist="38100" dir="2700000" algn="tl">
                    <a:srgbClr val="000000">
                      <a:alpha val="43137"/>
                    </a:srgbClr>
                  </a:outerShdw>
                </a:effectLst>
                <a:latin typeface="TwCenMT-Regular"/>
              </a:rPr>
              <a:t>6</a:t>
            </a:r>
            <a:r>
              <a:rPr lang="zh-CN" altLang="en-US" sz="3600" b="1" dirty="0">
                <a:solidFill>
                  <a:srgbClr val="FF0000"/>
                </a:solidFill>
                <a:effectLst>
                  <a:outerShdw blurRad="38100" dist="38100" dir="2700000" algn="tl">
                    <a:srgbClr val="000000">
                      <a:alpha val="43137"/>
                    </a:srgbClr>
                  </a:outerShdw>
                </a:effectLst>
                <a:latin typeface="TwCenMT-Regular"/>
              </a:rPr>
              <a:t>）</a:t>
            </a:r>
            <a:r>
              <a:rPr lang="zh-CN" altLang="en-US" sz="3600" b="1" dirty="0">
                <a:solidFill>
                  <a:srgbClr val="FF0000"/>
                </a:solidFill>
                <a:effectLst>
                  <a:outerShdw blurRad="38100" dist="38100" dir="2700000" algn="tl">
                    <a:srgbClr val="000000">
                      <a:alpha val="43137"/>
                    </a:srgbClr>
                  </a:outerShdw>
                </a:effectLst>
                <a:latin typeface="华文仿宋" panose="02010600040101010101" pitchFamily="2" charset="-122"/>
                <a:ea typeface="华文仿宋" panose="02010600040101010101" pitchFamily="2" charset="-122"/>
              </a:rPr>
              <a:t>发酵 </a:t>
            </a:r>
            <a:r>
              <a:rPr lang="en-US" altLang="zh-CN" sz="3600" b="1" dirty="0">
                <a:solidFill>
                  <a:srgbClr val="FF0000"/>
                </a:solidFill>
                <a:effectLst>
                  <a:outerShdw blurRad="38100" dist="38100" dir="2700000" algn="tl">
                    <a:srgbClr val="000000">
                      <a:alpha val="43137"/>
                    </a:srgbClr>
                  </a:outerShdw>
                </a:effectLst>
                <a:latin typeface="TwCenMT-Regular"/>
                <a:ea typeface="华文仿宋" panose="02010600040101010101" pitchFamily="2" charset="-122"/>
              </a:rPr>
              <a:t>Fermentation</a:t>
            </a:r>
          </a:p>
          <a:p>
            <a:r>
              <a:rPr lang="zh-CN" altLang="en-US" sz="3600" dirty="0">
                <a:solidFill>
                  <a:srgbClr val="000000"/>
                </a:solidFill>
                <a:latin typeface="华文仿宋" panose="02010600040101010101" pitchFamily="2" charset="-122"/>
                <a:ea typeface="华文仿宋" panose="02010600040101010101" pitchFamily="2" charset="-122"/>
              </a:rPr>
              <a:t>细菌和酵母等微生物在无氧条件下，降解糖分子产生</a:t>
            </a:r>
            <a:r>
              <a:rPr lang="en-US" altLang="zh-CN" sz="3600" dirty="0">
                <a:solidFill>
                  <a:srgbClr val="000000"/>
                </a:solidFill>
                <a:latin typeface="TwCenMT-Regular"/>
              </a:rPr>
              <a:t>CH</a:t>
            </a:r>
            <a:r>
              <a:rPr lang="en-US" altLang="zh-CN" sz="2400" dirty="0">
                <a:solidFill>
                  <a:srgbClr val="000000"/>
                </a:solidFill>
                <a:latin typeface="TwCenMT-Regular"/>
              </a:rPr>
              <a:t>3</a:t>
            </a:r>
            <a:r>
              <a:rPr lang="en-US" altLang="zh-CN" sz="3600" dirty="0">
                <a:solidFill>
                  <a:srgbClr val="000000"/>
                </a:solidFill>
                <a:latin typeface="TwCenMT-Regular"/>
              </a:rPr>
              <a:t>CH</a:t>
            </a:r>
            <a:r>
              <a:rPr lang="en-US" altLang="zh-CN" sz="2400" dirty="0">
                <a:solidFill>
                  <a:srgbClr val="000000"/>
                </a:solidFill>
                <a:latin typeface="TwCenMT-Regular"/>
              </a:rPr>
              <a:t>2</a:t>
            </a:r>
            <a:r>
              <a:rPr lang="en-US" altLang="zh-CN" sz="3600" dirty="0">
                <a:solidFill>
                  <a:srgbClr val="000000"/>
                </a:solidFill>
                <a:latin typeface="TwCenMT-Regular"/>
              </a:rPr>
              <a:t>OH</a:t>
            </a:r>
            <a:r>
              <a:rPr lang="zh-CN" altLang="en-US" sz="3600" dirty="0">
                <a:solidFill>
                  <a:srgbClr val="000000"/>
                </a:solidFill>
                <a:latin typeface="华文仿宋" panose="02010600040101010101" pitchFamily="2" charset="-122"/>
                <a:ea typeface="华文仿宋" panose="02010600040101010101" pitchFamily="2" charset="-122"/>
              </a:rPr>
              <a:t>和</a:t>
            </a:r>
            <a:r>
              <a:rPr lang="en-US" altLang="zh-CN" sz="3600" dirty="0">
                <a:solidFill>
                  <a:srgbClr val="000000"/>
                </a:solidFill>
                <a:latin typeface="TwCenMT-Regular"/>
                <a:ea typeface="华文仿宋" panose="02010600040101010101" pitchFamily="2" charset="-122"/>
              </a:rPr>
              <a:t>CO</a:t>
            </a:r>
            <a:r>
              <a:rPr lang="en-US" altLang="zh-CN" sz="2400" dirty="0">
                <a:solidFill>
                  <a:srgbClr val="000000"/>
                </a:solidFill>
                <a:latin typeface="TwCenMT-Regular"/>
                <a:ea typeface="华文仿宋" panose="02010600040101010101" pitchFamily="2" charset="-122"/>
              </a:rPr>
              <a:t>2</a:t>
            </a:r>
            <a:r>
              <a:rPr lang="zh-CN" altLang="en-US" sz="3600" dirty="0">
                <a:solidFill>
                  <a:srgbClr val="000000"/>
                </a:solidFill>
                <a:latin typeface="华文仿宋" panose="02010600040101010101" pitchFamily="2" charset="-122"/>
                <a:ea typeface="华文仿宋" panose="02010600040101010101" pitchFamily="2" charset="-122"/>
              </a:rPr>
              <a:t>并释放能量。</a:t>
            </a:r>
            <a:endParaRPr lang="zh-CN" altLang="en-US" sz="3600" dirty="0"/>
          </a:p>
        </p:txBody>
      </p:sp>
      <p:sp>
        <p:nvSpPr>
          <p:cNvPr id="7" name="内容占位符 2"/>
          <p:cNvSpPr txBox="1">
            <a:spLocks/>
          </p:cNvSpPr>
          <p:nvPr/>
        </p:nvSpPr>
        <p:spPr>
          <a:xfrm>
            <a:off x="2442935" y="2871681"/>
            <a:ext cx="6265635" cy="61277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zh-CN" sz="3600" dirty="0">
                <a:effectLst>
                  <a:outerShdw blurRad="38100" dist="38100" dir="2700000" algn="tl">
                    <a:srgbClr val="000000">
                      <a:alpha val="43137"/>
                    </a:srgbClr>
                  </a:outerShdw>
                </a:effectLst>
              </a:rPr>
              <a:t>C</a:t>
            </a:r>
            <a:r>
              <a:rPr lang="en-US" altLang="zh-CN" sz="3600" baseline="-25000" dirty="0">
                <a:effectLst>
                  <a:outerShdw blurRad="38100" dist="38100" dir="2700000" algn="tl">
                    <a:srgbClr val="000000">
                      <a:alpha val="43137"/>
                    </a:srgbClr>
                  </a:outerShdw>
                </a:effectLst>
              </a:rPr>
              <a:t>8</a:t>
            </a:r>
            <a:r>
              <a:rPr lang="en-US" altLang="zh-CN" sz="3600" dirty="0">
                <a:effectLst>
                  <a:outerShdw blurRad="38100" dist="38100" dir="2700000" algn="tl">
                    <a:srgbClr val="000000">
                      <a:alpha val="43137"/>
                    </a:srgbClr>
                  </a:outerShdw>
                </a:effectLst>
              </a:rPr>
              <a:t>H</a:t>
            </a:r>
            <a:r>
              <a:rPr lang="en-US" altLang="zh-CN" sz="3600" baseline="-25000" dirty="0">
                <a:effectLst>
                  <a:outerShdw blurRad="38100" dist="38100" dir="2700000" algn="tl">
                    <a:srgbClr val="000000">
                      <a:alpha val="43137"/>
                    </a:srgbClr>
                  </a:outerShdw>
                </a:effectLst>
              </a:rPr>
              <a:t>18  </a:t>
            </a:r>
            <a:r>
              <a:rPr lang="zh-CN" altLang="en-US" sz="3600" dirty="0">
                <a:effectLst>
                  <a:outerShdw blurRad="38100" dist="38100" dir="2700000" algn="tl">
                    <a:srgbClr val="000000">
                      <a:alpha val="43137"/>
                    </a:srgbClr>
                  </a:outerShdw>
                </a:effectLst>
              </a:rPr>
              <a:t>→  </a:t>
            </a:r>
            <a:r>
              <a:rPr lang="en-US" altLang="zh-CN" sz="3600" dirty="0">
                <a:effectLst>
                  <a:outerShdw blurRad="38100" dist="38100" dir="2700000" algn="tl">
                    <a:srgbClr val="000000">
                      <a:alpha val="43137"/>
                    </a:srgbClr>
                  </a:outerShdw>
                </a:effectLst>
              </a:rPr>
              <a:t>C</a:t>
            </a:r>
            <a:r>
              <a:rPr lang="en-US" altLang="zh-CN" sz="3600" baseline="-25000" dirty="0">
                <a:effectLst>
                  <a:outerShdw blurRad="38100" dist="38100" dir="2700000" algn="tl">
                    <a:srgbClr val="000000">
                      <a:alpha val="43137"/>
                    </a:srgbClr>
                  </a:outerShdw>
                </a:effectLst>
              </a:rPr>
              <a:t>4</a:t>
            </a:r>
            <a:r>
              <a:rPr lang="en-US" altLang="zh-CN" sz="3600" dirty="0">
                <a:effectLst>
                  <a:outerShdw blurRad="38100" dist="38100" dir="2700000" algn="tl">
                    <a:srgbClr val="000000">
                      <a:alpha val="43137"/>
                    </a:srgbClr>
                  </a:outerShdw>
                </a:effectLst>
              </a:rPr>
              <a:t>H</a:t>
            </a:r>
            <a:r>
              <a:rPr lang="en-US" altLang="zh-CN" sz="3600" baseline="-25000" dirty="0">
                <a:effectLst>
                  <a:outerShdw blurRad="38100" dist="38100" dir="2700000" algn="tl">
                    <a:srgbClr val="000000">
                      <a:alpha val="43137"/>
                    </a:srgbClr>
                  </a:outerShdw>
                </a:effectLst>
              </a:rPr>
              <a:t>8  </a:t>
            </a:r>
            <a:r>
              <a:rPr lang="en-US" altLang="zh-CN" sz="3600" dirty="0">
                <a:effectLst>
                  <a:outerShdw blurRad="38100" dist="38100" dir="2700000" algn="tl">
                    <a:srgbClr val="000000">
                      <a:alpha val="43137"/>
                    </a:srgbClr>
                  </a:outerShdw>
                </a:effectLst>
              </a:rPr>
              <a:t>+ C</a:t>
            </a:r>
            <a:r>
              <a:rPr lang="en-US" altLang="zh-CN" sz="3600" baseline="-25000" dirty="0">
                <a:effectLst>
                  <a:outerShdw blurRad="38100" dist="38100" dir="2700000" algn="tl">
                    <a:srgbClr val="000000">
                      <a:alpha val="43137"/>
                    </a:srgbClr>
                  </a:outerShdw>
                </a:effectLst>
              </a:rPr>
              <a:t>4</a:t>
            </a:r>
            <a:r>
              <a:rPr lang="en-US" altLang="zh-CN" sz="3600" dirty="0">
                <a:effectLst>
                  <a:outerShdw blurRad="38100" dist="38100" dir="2700000" algn="tl">
                    <a:srgbClr val="000000">
                      <a:alpha val="43137"/>
                    </a:srgbClr>
                  </a:outerShdw>
                </a:effectLst>
              </a:rPr>
              <a:t>H</a:t>
            </a:r>
            <a:r>
              <a:rPr lang="en-US" altLang="zh-CN" sz="3600" baseline="-25000" dirty="0">
                <a:effectLst>
                  <a:outerShdw blurRad="38100" dist="38100" dir="2700000" algn="tl">
                    <a:srgbClr val="000000">
                      <a:alpha val="43137"/>
                    </a:srgbClr>
                  </a:outerShdw>
                </a:effectLst>
              </a:rPr>
              <a:t>10 </a:t>
            </a:r>
            <a:endParaRPr lang="en-US" altLang="zh-CN"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298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500"/>
                                        <p:tgtEl>
                                          <p:spTgt spid="6">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fade">
                                      <p:cBhvr>
                                        <p:cTn id="1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69876"/>
            <a:ext cx="7886700" cy="1325563"/>
          </a:xfrm>
        </p:spPr>
        <p:txBody>
          <a:bodyPr vert="horz" lIns="91440" tIns="45720" rIns="91440" bIns="45720" rtlCol="0" anchor="ctr">
            <a:normAutofit/>
          </a:bodyPr>
          <a:lstStyle/>
          <a:p>
            <a:r>
              <a:rPr lang="en-US" altLang="zh-CN" sz="48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2.Hydrocarbons </a:t>
            </a:r>
            <a:r>
              <a:rPr lang="zh-CN" altLang="en-US" sz="48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烃</a:t>
            </a:r>
          </a:p>
        </p:txBody>
      </p:sp>
      <p:sp>
        <p:nvSpPr>
          <p:cNvPr id="3" name="内容占位符 2"/>
          <p:cNvSpPr>
            <a:spLocks noGrp="1"/>
          </p:cNvSpPr>
          <p:nvPr>
            <p:ph idx="1"/>
          </p:nvPr>
        </p:nvSpPr>
        <p:spPr>
          <a:xfrm>
            <a:off x="628650" y="2549525"/>
            <a:ext cx="8248650" cy="2784475"/>
          </a:xfrm>
        </p:spPr>
        <p:txBody>
          <a:bodyPr>
            <a:normAutofit lnSpcReduction="10000"/>
          </a:bodyPr>
          <a:lstStyle/>
          <a:p>
            <a:r>
              <a:rPr lang="en-US" altLang="zh-CN" sz="4000" b="1" dirty="0">
                <a:effectLst>
                  <a:outerShdw blurRad="38100" dist="38100" dir="2700000" algn="tl">
                    <a:srgbClr val="000000">
                      <a:alpha val="43137"/>
                    </a:srgbClr>
                  </a:outerShdw>
                </a:effectLst>
              </a:rPr>
              <a:t>Organic Compounds that contain only carbon and hydrogen</a:t>
            </a:r>
          </a:p>
          <a:p>
            <a:endParaRPr lang="en-US" altLang="zh-CN" sz="4000" b="1" dirty="0">
              <a:effectLst>
                <a:outerShdw blurRad="38100" dist="38100" dir="2700000" algn="tl">
                  <a:srgbClr val="000000">
                    <a:alpha val="43137"/>
                  </a:srgbClr>
                </a:outerShdw>
              </a:effectLst>
            </a:endParaRPr>
          </a:p>
          <a:p>
            <a:r>
              <a:rPr lang="zh-CN" altLang="en-US" sz="4000" b="1" dirty="0">
                <a:effectLst>
                  <a:outerShdw blurRad="38100" dist="38100" dir="2700000" algn="tl">
                    <a:srgbClr val="000000">
                      <a:alpha val="43137"/>
                    </a:srgbClr>
                  </a:outerShdw>
                </a:effectLst>
              </a:rPr>
              <a:t>碳氢化合物也叫烃，根据饱和度的不同，分为烷烃、烯烃和炔烃等</a:t>
            </a:r>
          </a:p>
        </p:txBody>
      </p:sp>
      <p:sp>
        <p:nvSpPr>
          <p:cNvPr id="4" name="矩形 3"/>
          <p:cNvSpPr/>
          <p:nvPr/>
        </p:nvSpPr>
        <p:spPr>
          <a:xfrm>
            <a:off x="0" y="1433014"/>
            <a:ext cx="9144000" cy="2047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99625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88926"/>
            <a:ext cx="7886700" cy="1325563"/>
          </a:xfrm>
        </p:spPr>
        <p:txBody>
          <a:bodyPr/>
          <a:lstStyle/>
          <a:p>
            <a:r>
              <a:rPr lang="en-US" altLang="zh-CN" b="1" dirty="0">
                <a:effectLst>
                  <a:outerShdw blurRad="38100" dist="38100" dir="2700000" algn="tl">
                    <a:srgbClr val="000000">
                      <a:alpha val="43137"/>
                    </a:srgbClr>
                  </a:outerShdw>
                </a:effectLst>
              </a:rPr>
              <a:t>6.</a:t>
            </a:r>
            <a:r>
              <a:rPr lang="zh-CN" altLang="en-US" b="1" dirty="0">
                <a:effectLst>
                  <a:outerShdw blurRad="38100" dist="38100" dir="2700000" algn="tl">
                    <a:srgbClr val="000000">
                      <a:alpha val="43137"/>
                    </a:srgbClr>
                  </a:outerShdw>
                </a:effectLst>
              </a:rPr>
              <a:t>生命产生的物质基础</a:t>
            </a:r>
            <a:endParaRPr lang="zh-CN" altLang="en-US" b="1" dirty="0">
              <a:effectLst>
                <a:outerShdw blurRad="38100" dist="38100" dir="2700000" algn="tl">
                  <a:srgbClr val="000000">
                    <a:alpha val="43137"/>
                  </a:srgbClr>
                </a:outerShdw>
              </a:effectLst>
              <a:latin typeface="Verdana" panose="020B0604030504040204" pitchFamily="34" charset="0"/>
              <a:ea typeface="GungsuhChe" panose="02030609000101010101" pitchFamily="49" charset="-127"/>
              <a:cs typeface="Verdana" panose="020B0604030504040204" pitchFamily="34" charset="0"/>
            </a:endParaRPr>
          </a:p>
        </p:txBody>
      </p:sp>
      <p:sp>
        <p:nvSpPr>
          <p:cNvPr id="4" name="矩形 3"/>
          <p:cNvSpPr/>
          <p:nvPr/>
        </p:nvSpPr>
        <p:spPr>
          <a:xfrm>
            <a:off x="0" y="1433014"/>
            <a:ext cx="9144000" cy="2047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a:srcRect l="29853" t="46006" r="27375" b="8581"/>
          <a:stretch/>
        </p:blipFill>
        <p:spPr>
          <a:xfrm>
            <a:off x="628650" y="1924049"/>
            <a:ext cx="8010114" cy="4781551"/>
          </a:xfrm>
          <a:prstGeom prst="rect">
            <a:avLst/>
          </a:prstGeom>
        </p:spPr>
      </p:pic>
    </p:spTree>
    <p:extLst>
      <p:ext uri="{BB962C8B-B14F-4D97-AF65-F5344CB8AC3E}">
        <p14:creationId xmlns:p14="http://schemas.microsoft.com/office/powerpoint/2010/main" val="341556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01353"/>
            <a:ext cx="7886700" cy="1325563"/>
          </a:xfrm>
        </p:spPr>
        <p:txBody>
          <a:bodyPr/>
          <a:lstStyle/>
          <a:p>
            <a:r>
              <a:rPr lang="zh-CN" altLang="en-US" b="1" dirty="0">
                <a:effectLst>
                  <a:outerShdw blurRad="38100" dist="38100" dir="2700000" algn="tl">
                    <a:srgbClr val="000000">
                      <a:alpha val="43137"/>
                    </a:srgbClr>
                  </a:outerShdw>
                </a:effectLst>
              </a:rPr>
              <a:t>脂肪（</a:t>
            </a:r>
            <a:r>
              <a:rPr lang="en-US" altLang="zh-CN" b="1" dirty="0">
                <a:effectLst>
                  <a:outerShdw blurRad="38100" dist="38100" dir="2700000" algn="tl">
                    <a:srgbClr val="000000">
                      <a:alpha val="43137"/>
                    </a:srgbClr>
                  </a:outerShdw>
                </a:effectLst>
              </a:rPr>
              <a:t>lipid</a:t>
            </a:r>
            <a:r>
              <a:rPr lang="zh-CN" altLang="en-US" b="1" dirty="0">
                <a:effectLst>
                  <a:outerShdw blurRad="38100" dist="38100" dir="2700000" algn="tl">
                    <a:srgbClr val="000000">
                      <a:alpha val="43137"/>
                    </a:srgbClr>
                  </a:outerShdw>
                </a:effectLst>
              </a:rPr>
              <a:t>）又称</a:t>
            </a:r>
            <a:r>
              <a:rPr lang="zh-CN" altLang="zh-CN" b="1" dirty="0">
                <a:effectLst>
                  <a:outerShdw blurRad="38100" dist="38100" dir="2700000" algn="tl">
                    <a:srgbClr val="000000">
                      <a:alpha val="43137"/>
                    </a:srgbClr>
                  </a:outerShdw>
                </a:effectLst>
              </a:rPr>
              <a:t>甘油三酯（</a:t>
            </a:r>
            <a:r>
              <a:rPr lang="en-US" altLang="zh-CN" b="1" dirty="0">
                <a:effectLst>
                  <a:outerShdw blurRad="38100" dist="38100" dir="2700000" algn="tl">
                    <a:srgbClr val="000000">
                      <a:alpha val="43137"/>
                    </a:srgbClr>
                  </a:outerShdw>
                </a:effectLst>
              </a:rPr>
              <a:t>triglyceride</a:t>
            </a:r>
            <a:r>
              <a:rPr lang="zh-CN" altLang="zh-CN" b="1" dirty="0">
                <a:effectLst>
                  <a:outerShdw blurRad="38100" dist="38100" dir="2700000" algn="tl">
                    <a:srgbClr val="000000">
                      <a:alpha val="43137"/>
                    </a:srgbClr>
                  </a:outerShdw>
                </a:effectLst>
              </a:rPr>
              <a:t>），包括油和脂两种，不溶于水</a:t>
            </a:r>
            <a:r>
              <a:rPr lang="zh-CN" altLang="en-US" b="1" dirty="0">
                <a:effectLst>
                  <a:outerShdw blurRad="38100" dist="38100" dir="2700000" algn="tl">
                    <a:srgbClr val="000000">
                      <a:alpha val="43137"/>
                    </a:srgbClr>
                  </a:outerShdw>
                </a:effectLst>
              </a:rPr>
              <a:t>。</a:t>
            </a:r>
          </a:p>
        </p:txBody>
      </p:sp>
      <p:pic>
        <p:nvPicPr>
          <p:cNvPr id="4" name="图片 3"/>
          <p:cNvPicPr>
            <a:picLocks noChangeAspect="1"/>
          </p:cNvPicPr>
          <p:nvPr/>
        </p:nvPicPr>
        <p:blipFill rotWithShape="1">
          <a:blip r:embed="rId2"/>
          <a:srcRect l="37727" t="37267" r="40560" b="30084"/>
          <a:stretch/>
        </p:blipFill>
        <p:spPr>
          <a:xfrm>
            <a:off x="2380322" y="2129052"/>
            <a:ext cx="4568569" cy="3862316"/>
          </a:xfrm>
          <a:prstGeom prst="rect">
            <a:avLst/>
          </a:prstGeom>
        </p:spPr>
      </p:pic>
      <p:sp>
        <p:nvSpPr>
          <p:cNvPr id="5" name="矩形 4"/>
          <p:cNvSpPr/>
          <p:nvPr/>
        </p:nvSpPr>
        <p:spPr>
          <a:xfrm>
            <a:off x="0" y="1433014"/>
            <a:ext cx="9144000" cy="2047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4262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effectLst>
                  <a:outerShdw blurRad="38100" dist="38100" dir="2700000" algn="tl">
                    <a:srgbClr val="000000">
                      <a:alpha val="43137"/>
                    </a:srgbClr>
                  </a:outerShdw>
                </a:effectLst>
              </a:rPr>
              <a:t>糖类</a:t>
            </a:r>
            <a:r>
              <a:rPr lang="en-US" altLang="zh-CN" b="1" dirty="0">
                <a:effectLst>
                  <a:outerShdw blurRad="38100" dist="38100" dir="2700000" algn="tl">
                    <a:srgbClr val="000000">
                      <a:alpha val="43137"/>
                    </a:srgbClr>
                  </a:outerShdw>
                </a:effectLst>
              </a:rPr>
              <a:t>carbohydrate</a:t>
            </a:r>
            <a:r>
              <a:rPr lang="zh-CN" altLang="en-US" b="1" dirty="0">
                <a:effectLst>
                  <a:outerShdw blurRad="38100" dist="38100" dir="2700000" algn="tl">
                    <a:srgbClr val="000000">
                      <a:alpha val="43137"/>
                    </a:srgbClr>
                  </a:outerShdw>
                </a:effectLst>
              </a:rPr>
              <a:t>，又称碳水化合物</a:t>
            </a:r>
            <a:endParaRPr lang="zh-CN" altLang="en-US" dirty="0">
              <a:effectLst>
                <a:outerShdw blurRad="38100" dist="38100" dir="2700000" algn="tl">
                  <a:srgbClr val="000000">
                    <a:alpha val="43137"/>
                  </a:srgbClr>
                </a:outerShdw>
              </a:effectLst>
            </a:endParaRPr>
          </a:p>
        </p:txBody>
      </p:sp>
      <p:sp>
        <p:nvSpPr>
          <p:cNvPr id="3" name="内容占位符 2"/>
          <p:cNvSpPr>
            <a:spLocks noGrp="1"/>
          </p:cNvSpPr>
          <p:nvPr>
            <p:ph idx="1"/>
          </p:nvPr>
        </p:nvSpPr>
        <p:spPr>
          <a:xfrm>
            <a:off x="887958" y="2153177"/>
            <a:ext cx="7886700" cy="3619826"/>
          </a:xfrm>
        </p:spPr>
        <p:txBody>
          <a:bodyPr>
            <a:normAutofit/>
          </a:bodyPr>
          <a:lstStyle/>
          <a:p>
            <a:pPr marL="171450" lvl="2">
              <a:spcBef>
                <a:spcPts val="750"/>
              </a:spcBef>
            </a:pPr>
            <a:r>
              <a:rPr lang="zh-CN" altLang="zh-CN" sz="3200" b="1" dirty="0">
                <a:effectLst>
                  <a:outerShdw blurRad="38100" dist="38100" dir="2700000" algn="tl">
                    <a:srgbClr val="000000">
                      <a:alpha val="43137"/>
                    </a:srgbClr>
                  </a:outerShdw>
                </a:effectLst>
              </a:rPr>
              <a:t>单糖（</a:t>
            </a:r>
            <a:r>
              <a:rPr lang="en-US" altLang="zh-CN" sz="3200" b="1" dirty="0">
                <a:effectLst>
                  <a:outerShdw blurRad="38100" dist="38100" dir="2700000" algn="tl">
                    <a:srgbClr val="000000">
                      <a:alpha val="43137"/>
                    </a:srgbClr>
                  </a:outerShdw>
                </a:effectLst>
              </a:rPr>
              <a:t>monosaccharide</a:t>
            </a:r>
            <a:r>
              <a:rPr lang="zh-CN" altLang="zh-CN" sz="3200" b="1" dirty="0">
                <a:effectLst>
                  <a:outerShdw blurRad="38100" dist="38100" dir="2700000" algn="tl">
                    <a:srgbClr val="000000">
                      <a:alpha val="43137"/>
                    </a:srgbClr>
                  </a:outerShdw>
                </a:effectLst>
              </a:rPr>
              <a:t>）：</a:t>
            </a:r>
            <a:endParaRPr lang="en-US" altLang="zh-CN" sz="3200" b="1" dirty="0">
              <a:effectLst>
                <a:outerShdw blurRad="38100" dist="38100" dir="2700000" algn="tl">
                  <a:srgbClr val="000000">
                    <a:alpha val="43137"/>
                  </a:srgbClr>
                </a:outerShdw>
              </a:effectLst>
            </a:endParaRPr>
          </a:p>
          <a:p>
            <a:pPr marL="0" lvl="2" indent="0">
              <a:spcBef>
                <a:spcPts val="750"/>
              </a:spcBef>
              <a:buNone/>
            </a:pPr>
            <a:r>
              <a:rPr lang="en-US" altLang="zh-CN" sz="3200" b="1" dirty="0">
                <a:effectLst>
                  <a:outerShdw blurRad="38100" dist="38100" dir="2700000" algn="tl">
                    <a:srgbClr val="000000">
                      <a:alpha val="43137"/>
                    </a:srgbClr>
                  </a:outerShdw>
                </a:effectLst>
              </a:rPr>
              <a:t>  </a:t>
            </a:r>
            <a:r>
              <a:rPr lang="zh-CN" altLang="zh-CN" sz="3200" b="1" dirty="0">
                <a:effectLst>
                  <a:outerShdw blurRad="38100" dist="38100" dir="2700000" algn="tl">
                    <a:srgbClr val="000000">
                      <a:alpha val="43137"/>
                    </a:srgbClr>
                  </a:outerShdw>
                </a:effectLst>
              </a:rPr>
              <a:t>如葡萄糖（</a:t>
            </a:r>
            <a:r>
              <a:rPr lang="en-US" altLang="zh-CN" sz="3200" b="1" dirty="0">
                <a:effectLst>
                  <a:outerShdw blurRad="38100" dist="38100" dir="2700000" algn="tl">
                    <a:srgbClr val="000000">
                      <a:alpha val="43137"/>
                    </a:srgbClr>
                  </a:outerShdw>
                </a:effectLst>
              </a:rPr>
              <a:t>glucose</a:t>
            </a:r>
            <a:r>
              <a:rPr lang="zh-CN" altLang="zh-CN" sz="3200" b="1" dirty="0">
                <a:effectLst>
                  <a:outerShdw blurRad="38100" dist="38100" dir="2700000" algn="tl">
                    <a:srgbClr val="000000">
                      <a:alpha val="43137"/>
                    </a:srgbClr>
                  </a:outerShdw>
                </a:effectLst>
              </a:rPr>
              <a:t>）。</a:t>
            </a:r>
            <a:endParaRPr lang="en-US" altLang="zh-CN" sz="3200" b="1" dirty="0">
              <a:effectLst>
                <a:outerShdw blurRad="38100" dist="38100" dir="2700000" algn="tl">
                  <a:srgbClr val="000000">
                    <a:alpha val="43137"/>
                  </a:srgbClr>
                </a:outerShdw>
              </a:effectLst>
            </a:endParaRPr>
          </a:p>
          <a:p>
            <a:pPr marL="0" lvl="2" indent="0">
              <a:spcBef>
                <a:spcPts val="750"/>
              </a:spcBef>
              <a:buNone/>
            </a:pPr>
            <a:endParaRPr lang="en-US" altLang="zh-CN" sz="3200" b="1" dirty="0">
              <a:effectLst>
                <a:outerShdw blurRad="38100" dist="38100" dir="2700000" algn="tl">
                  <a:srgbClr val="000000">
                    <a:alpha val="43137"/>
                  </a:srgbClr>
                </a:outerShdw>
              </a:effectLst>
            </a:endParaRPr>
          </a:p>
          <a:p>
            <a:pPr marL="171450" lvl="2">
              <a:spcBef>
                <a:spcPts val="750"/>
              </a:spcBef>
            </a:pPr>
            <a:r>
              <a:rPr lang="zh-CN" altLang="zh-CN" sz="3200" b="1" dirty="0">
                <a:effectLst>
                  <a:outerShdw blurRad="38100" dist="38100" dir="2700000" algn="tl">
                    <a:srgbClr val="000000">
                      <a:alpha val="43137"/>
                    </a:srgbClr>
                  </a:outerShdw>
                </a:effectLst>
              </a:rPr>
              <a:t>多糖（</a:t>
            </a:r>
            <a:r>
              <a:rPr lang="en-US" altLang="zh-CN" sz="3200" b="1" dirty="0">
                <a:effectLst>
                  <a:outerShdw blurRad="38100" dist="38100" dir="2700000" algn="tl">
                    <a:srgbClr val="000000">
                      <a:alpha val="43137"/>
                    </a:srgbClr>
                  </a:outerShdw>
                </a:effectLst>
              </a:rPr>
              <a:t>polysaccharide</a:t>
            </a:r>
            <a:r>
              <a:rPr lang="zh-CN" altLang="zh-CN" sz="3200" b="1" dirty="0">
                <a:effectLst>
                  <a:outerShdw blurRad="38100" dist="38100" dir="2700000" algn="tl">
                    <a:srgbClr val="000000">
                      <a:alpha val="43137"/>
                    </a:srgbClr>
                  </a:outerShdw>
                </a:effectLst>
              </a:rPr>
              <a:t>）：</a:t>
            </a:r>
            <a:endParaRPr lang="en-US" altLang="zh-CN" sz="3200" b="1" dirty="0">
              <a:effectLst>
                <a:outerShdw blurRad="38100" dist="38100" dir="2700000" algn="tl">
                  <a:srgbClr val="000000">
                    <a:alpha val="43137"/>
                  </a:srgbClr>
                </a:outerShdw>
              </a:effectLst>
            </a:endParaRPr>
          </a:p>
          <a:p>
            <a:pPr marL="0" lvl="2" indent="0">
              <a:spcBef>
                <a:spcPts val="750"/>
              </a:spcBef>
              <a:buNone/>
            </a:pPr>
            <a:r>
              <a:rPr lang="en-US" altLang="zh-CN" sz="3200" b="1" dirty="0">
                <a:effectLst>
                  <a:outerShdw blurRad="38100" dist="38100" dir="2700000" algn="tl">
                    <a:srgbClr val="000000">
                      <a:alpha val="43137"/>
                    </a:srgbClr>
                  </a:outerShdw>
                </a:effectLst>
              </a:rPr>
              <a:t>  </a:t>
            </a:r>
            <a:r>
              <a:rPr lang="zh-CN" altLang="zh-CN" sz="3200" b="1" dirty="0">
                <a:effectLst>
                  <a:outerShdw blurRad="38100" dist="38100" dir="2700000" algn="tl">
                    <a:srgbClr val="000000">
                      <a:alpha val="43137"/>
                    </a:srgbClr>
                  </a:outerShdw>
                </a:effectLst>
              </a:rPr>
              <a:t>如淀粉（</a:t>
            </a:r>
            <a:r>
              <a:rPr lang="en-US" altLang="zh-CN" sz="3200" b="1" dirty="0">
                <a:effectLst>
                  <a:outerShdw blurRad="38100" dist="38100" dir="2700000" algn="tl">
                    <a:srgbClr val="000000">
                      <a:alpha val="43137"/>
                    </a:srgbClr>
                  </a:outerShdw>
                </a:effectLst>
              </a:rPr>
              <a:t>starch</a:t>
            </a:r>
            <a:r>
              <a:rPr lang="zh-CN" altLang="zh-CN" sz="3200" b="1" dirty="0">
                <a:effectLst>
                  <a:outerShdw blurRad="38100" dist="38100" dir="2700000" algn="tl">
                    <a:srgbClr val="000000">
                      <a:alpha val="43137"/>
                    </a:srgbClr>
                  </a:outerShdw>
                </a:effectLst>
              </a:rPr>
              <a:t>）和纤维素（</a:t>
            </a:r>
            <a:r>
              <a:rPr lang="en-US" altLang="zh-CN" sz="3200" b="1" dirty="0">
                <a:effectLst>
                  <a:outerShdw blurRad="38100" dist="38100" dir="2700000" algn="tl">
                    <a:srgbClr val="000000">
                      <a:alpha val="43137"/>
                    </a:srgbClr>
                  </a:outerShdw>
                </a:effectLst>
              </a:rPr>
              <a:t>cellulose</a:t>
            </a:r>
            <a:r>
              <a:rPr lang="zh-CN" altLang="zh-CN" sz="3200" b="1" dirty="0">
                <a:effectLst>
                  <a:outerShdw blurRad="38100" dist="38100" dir="2700000" algn="tl">
                    <a:srgbClr val="000000">
                      <a:alpha val="43137"/>
                    </a:srgbClr>
                  </a:outerShdw>
                </a:effectLst>
              </a:rPr>
              <a:t>）</a:t>
            </a:r>
            <a:endParaRPr lang="en-US" altLang="zh-CN" sz="3200" b="1" dirty="0">
              <a:effectLst>
                <a:outerShdw blurRad="38100" dist="38100" dir="2700000" algn="tl">
                  <a:srgbClr val="000000">
                    <a:alpha val="43137"/>
                  </a:srgbClr>
                </a:outerShdw>
              </a:effectLst>
            </a:endParaRPr>
          </a:p>
          <a:p>
            <a:pPr marL="171450" lvl="2">
              <a:spcBef>
                <a:spcPts val="750"/>
              </a:spcBef>
            </a:pPr>
            <a:endParaRPr lang="zh-CN" altLang="zh-CN" sz="3200" b="1" dirty="0">
              <a:effectLst>
                <a:outerShdw blurRad="38100" dist="38100" dir="2700000" algn="tl">
                  <a:srgbClr val="000000">
                    <a:alpha val="43137"/>
                  </a:srgbClr>
                </a:outerShdw>
              </a:effectLst>
            </a:endParaRPr>
          </a:p>
          <a:p>
            <a:endParaRPr lang="zh-CN" altLang="en-US" sz="3200" b="1" dirty="0">
              <a:effectLst>
                <a:outerShdw blurRad="38100" dist="38100" dir="2700000" algn="tl">
                  <a:srgbClr val="000000">
                    <a:alpha val="43137"/>
                  </a:srgbClr>
                </a:outerShdw>
              </a:effectLst>
            </a:endParaRPr>
          </a:p>
        </p:txBody>
      </p:sp>
      <p:sp>
        <p:nvSpPr>
          <p:cNvPr id="4" name="矩形 3"/>
          <p:cNvSpPr/>
          <p:nvPr/>
        </p:nvSpPr>
        <p:spPr>
          <a:xfrm>
            <a:off x="0" y="1433014"/>
            <a:ext cx="9144000" cy="2047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7590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462822"/>
            <a:ext cx="9144000" cy="5322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344300" y="2041313"/>
            <a:ext cx="7062720" cy="2308324"/>
          </a:xfrm>
          <a:prstGeom prst="rect">
            <a:avLst/>
          </a:prstGeom>
        </p:spPr>
        <p:txBody>
          <a:bodyPr wrap="square">
            <a:spAutoFit/>
          </a:bodyPr>
          <a:lstStyle/>
          <a:p>
            <a:pPr algn="ctr"/>
            <a:r>
              <a:rPr lang="en-US" altLang="zh-CN" sz="7200" b="1" i="0" u="none" strike="noStrike" baseline="0" dirty="0">
                <a:solidFill>
                  <a:srgbClr val="002060"/>
                </a:solidFill>
                <a:effectLst>
                  <a:outerShdw blurRad="38100" dist="38100" dir="2700000" algn="tl">
                    <a:srgbClr val="000000">
                      <a:alpha val="43137"/>
                    </a:srgbClr>
                  </a:outerShdw>
                </a:effectLst>
                <a:latin typeface="Stencil" panose="040409050D0802020404" pitchFamily="82" charset="0"/>
              </a:rPr>
              <a:t>environment  Chemistry</a:t>
            </a:r>
            <a:endParaRPr lang="zh-CN" altLang="en-US" sz="7200" dirty="0">
              <a:solidFill>
                <a:srgbClr val="002060"/>
              </a:solidFill>
              <a:effectLst>
                <a:outerShdw blurRad="38100" dist="38100" dir="2700000" algn="tl">
                  <a:srgbClr val="000000">
                    <a:alpha val="43137"/>
                  </a:srgbClr>
                </a:outerShdw>
              </a:effectLst>
              <a:latin typeface="Stencil" panose="040409050D0802020404" pitchFamily="82" charset="0"/>
            </a:endParaRPr>
          </a:p>
        </p:txBody>
      </p:sp>
    </p:spTree>
    <p:extLst>
      <p:ext uri="{BB962C8B-B14F-4D97-AF65-F5344CB8AC3E}">
        <p14:creationId xmlns:p14="http://schemas.microsoft.com/office/powerpoint/2010/main" val="2958651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b="1" dirty="0">
                <a:effectLst>
                  <a:outerShdw blurRad="38100" dist="38100" dir="2700000" algn="tl">
                    <a:srgbClr val="000000">
                      <a:alpha val="43137"/>
                    </a:srgbClr>
                  </a:outerShdw>
                </a:effectLst>
              </a:rPr>
              <a:t>大气</a:t>
            </a:r>
            <a:r>
              <a:rPr lang="en-US" altLang="zh-CN" sz="4000" b="1" dirty="0">
                <a:effectLst>
                  <a:outerShdw blurRad="38100" dist="38100" dir="2700000" algn="tl">
                    <a:srgbClr val="000000">
                      <a:alpha val="43137"/>
                    </a:srgbClr>
                  </a:outerShdw>
                </a:effectLst>
              </a:rPr>
              <a:t>atmosphere </a:t>
            </a:r>
            <a:endParaRPr lang="zh-CN" altLang="en-US" sz="4000" b="1" dirty="0">
              <a:effectLst>
                <a:outerShdw blurRad="38100" dist="38100" dir="2700000" algn="tl">
                  <a:srgbClr val="000000">
                    <a:alpha val="43137"/>
                  </a:srgbClr>
                </a:outerShdw>
              </a:effectLst>
            </a:endParaRPr>
          </a:p>
        </p:txBody>
      </p:sp>
      <p:sp>
        <p:nvSpPr>
          <p:cNvPr id="3" name="内容占位符 2"/>
          <p:cNvSpPr>
            <a:spLocks noGrp="1"/>
          </p:cNvSpPr>
          <p:nvPr>
            <p:ph idx="1"/>
          </p:nvPr>
        </p:nvSpPr>
        <p:spPr>
          <a:xfrm>
            <a:off x="887958" y="2671792"/>
            <a:ext cx="7886700" cy="3619826"/>
          </a:xfrm>
        </p:spPr>
        <p:txBody>
          <a:bodyPr>
            <a:normAutofit/>
          </a:bodyPr>
          <a:lstStyle/>
          <a:p>
            <a:pPr marL="342900" lvl="1" indent="0">
              <a:buNone/>
            </a:pPr>
            <a:r>
              <a:rPr lang="en-US" altLang="zh-CN" sz="3600" dirty="0">
                <a:effectLst>
                  <a:outerShdw blurRad="38100" dist="38100" dir="2700000" algn="tl">
                    <a:srgbClr val="000000">
                      <a:alpha val="43137"/>
                    </a:srgbClr>
                  </a:outerShdw>
                </a:effectLst>
              </a:rPr>
              <a:t>The earth’s atmosphere is about </a:t>
            </a:r>
            <a:r>
              <a:rPr lang="en-US" altLang="zh-CN" sz="3600" dirty="0">
                <a:solidFill>
                  <a:srgbClr val="FF0000"/>
                </a:solidFill>
                <a:effectLst>
                  <a:outerShdw blurRad="38100" dist="38100" dir="2700000" algn="tl">
                    <a:srgbClr val="000000">
                      <a:alpha val="43137"/>
                    </a:srgbClr>
                  </a:outerShdw>
                </a:effectLst>
              </a:rPr>
              <a:t>78% nitrogen ,20% oxygen</a:t>
            </a:r>
            <a:r>
              <a:rPr lang="en-US" altLang="zh-CN" sz="3600" dirty="0">
                <a:effectLst>
                  <a:outerShdw blurRad="38100" dist="38100" dir="2700000" algn="tl">
                    <a:srgbClr val="000000">
                      <a:alpha val="43137"/>
                    </a:srgbClr>
                  </a:outerShdw>
                </a:effectLst>
              </a:rPr>
              <a:t>, and less than 1% argon. Carbon dioxide ,neon, helium, methane, krypton ,</a:t>
            </a:r>
            <a:r>
              <a:rPr lang="en-US" altLang="zh-CN" sz="3600" dirty="0" err="1">
                <a:effectLst>
                  <a:outerShdw blurRad="38100" dist="38100" dir="2700000" algn="tl">
                    <a:srgbClr val="000000">
                      <a:alpha val="43137"/>
                    </a:srgbClr>
                  </a:outerShdw>
                </a:effectLst>
              </a:rPr>
              <a:t>hyzdrogen</a:t>
            </a:r>
            <a:r>
              <a:rPr lang="en-US" altLang="zh-CN" sz="3600" dirty="0">
                <a:effectLst>
                  <a:outerShdw blurRad="38100" dist="38100" dir="2700000" algn="tl">
                    <a:srgbClr val="000000">
                      <a:alpha val="43137"/>
                    </a:srgbClr>
                  </a:outerShdw>
                </a:effectLst>
              </a:rPr>
              <a:t>, nitrous oxide, and xenon are also present in trace amounts.</a:t>
            </a:r>
            <a:endParaRPr lang="zh-CN" altLang="zh-CN" sz="3600" b="1" dirty="0">
              <a:effectLst>
                <a:outerShdw blurRad="38100" dist="38100" dir="2700000" algn="tl">
                  <a:srgbClr val="000000">
                    <a:alpha val="43137"/>
                  </a:srgbClr>
                </a:outerShdw>
              </a:effectLst>
            </a:endParaRPr>
          </a:p>
          <a:p>
            <a:endParaRPr lang="zh-CN" altLang="en-US" sz="3600" b="1" dirty="0">
              <a:effectLst>
                <a:outerShdw blurRad="38100" dist="38100" dir="2700000" algn="tl">
                  <a:srgbClr val="000000">
                    <a:alpha val="43137"/>
                  </a:srgbClr>
                </a:outerShdw>
              </a:effectLst>
            </a:endParaRPr>
          </a:p>
        </p:txBody>
      </p:sp>
      <p:sp>
        <p:nvSpPr>
          <p:cNvPr id="4" name="矩形 3"/>
          <p:cNvSpPr/>
          <p:nvPr/>
        </p:nvSpPr>
        <p:spPr>
          <a:xfrm>
            <a:off x="0" y="1433014"/>
            <a:ext cx="9144000" cy="2047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68718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10534"/>
            <a:ext cx="7886700" cy="6335925"/>
          </a:xfrm>
        </p:spPr>
        <p:txBody>
          <a:bodyPr>
            <a:noAutofit/>
          </a:bodyPr>
          <a:lstStyle/>
          <a:p>
            <a:pPr lvl="1" algn="l" defTabSz="685800" rtl="0">
              <a:lnSpc>
                <a:spcPct val="90000"/>
              </a:lnSpc>
              <a:spcBef>
                <a:spcPct val="0"/>
              </a:spcBef>
            </a:pPr>
            <a:r>
              <a:rPr lang="zh-CN" altLang="en-US" sz="2400" b="1" dirty="0">
                <a:effectLst>
                  <a:outerShdw blurRad="38100" dist="38100" dir="2700000" algn="tl">
                    <a:srgbClr val="000000">
                      <a:alpha val="43137"/>
                    </a:srgbClr>
                  </a:outerShdw>
                </a:effectLst>
              </a:rPr>
              <a:t>臭氧层空洞</a:t>
            </a:r>
            <a:br>
              <a:rPr lang="en-US" altLang="zh-CN" sz="2400" b="1" dirty="0">
                <a:effectLst>
                  <a:outerShdw blurRad="38100" dist="38100" dir="2700000" algn="tl">
                    <a:srgbClr val="000000">
                      <a:alpha val="43137"/>
                    </a:srgbClr>
                  </a:outerShdw>
                </a:effectLst>
              </a:rPr>
            </a:br>
            <a:r>
              <a:rPr lang="en-US" altLang="zh-CN" sz="2400" dirty="0"/>
              <a:t>Ozone ,O3, protects the earth by absorbing high-energy radiation from the sun. It is destroyed by chlorofluorocarbons released into the atmosphere by spray cans and car air conditioners.</a:t>
            </a:r>
            <a:br>
              <a:rPr lang="zh-CN" altLang="zh-CN" sz="2400" dirty="0"/>
            </a:br>
            <a:br>
              <a:rPr lang="en-US" altLang="zh-CN" sz="2400" b="1" dirty="0">
                <a:effectLst>
                  <a:outerShdw blurRad="38100" dist="38100" dir="2700000" algn="tl">
                    <a:srgbClr val="000000">
                      <a:alpha val="43137"/>
                    </a:srgbClr>
                  </a:outerShdw>
                </a:effectLst>
              </a:rPr>
            </a:br>
            <a:r>
              <a:rPr lang="zh-CN" altLang="en-US" sz="2400" b="1" dirty="0">
                <a:effectLst>
                  <a:outerShdw blurRad="38100" dist="38100" dir="2700000" algn="tl">
                    <a:srgbClr val="000000">
                      <a:alpha val="43137"/>
                    </a:srgbClr>
                  </a:outerShdw>
                </a:effectLst>
              </a:rPr>
              <a:t>温室效应 </a:t>
            </a:r>
            <a:r>
              <a:rPr lang="en-US" altLang="zh-CN" sz="2400" dirty="0"/>
              <a:t>greenhouse effect </a:t>
            </a:r>
            <a:br>
              <a:rPr lang="en-US" altLang="zh-CN" sz="2400" b="1" dirty="0">
                <a:effectLst>
                  <a:outerShdw blurRad="38100" dist="38100" dir="2700000" algn="tl">
                    <a:srgbClr val="000000">
                      <a:alpha val="43137"/>
                    </a:srgbClr>
                  </a:outerShdw>
                </a:effectLst>
              </a:rPr>
            </a:br>
            <a:r>
              <a:rPr lang="en-US" altLang="zh-CN" sz="2400" dirty="0"/>
              <a:t>The greenhouse effect refers to the build up of CO</a:t>
            </a:r>
            <a:r>
              <a:rPr lang="en-US" altLang="zh-CN" sz="2400" baseline="-25000" dirty="0"/>
              <a:t>2</a:t>
            </a:r>
            <a:r>
              <a:rPr lang="en-US" altLang="zh-CN" sz="2400" dirty="0"/>
              <a:t>,and other carbon gases in the atmospheres .As the earth’s surface absorbs solar radiation, it warms and radiates infrared back into the atmospheres .The extra CO</a:t>
            </a:r>
            <a:r>
              <a:rPr lang="en-US" altLang="zh-CN" sz="2400" baseline="-25000" dirty="0"/>
              <a:t>2</a:t>
            </a:r>
            <a:r>
              <a:rPr lang="en-US" altLang="zh-CN" sz="2400" dirty="0"/>
              <a:t> reflects and traps this radiation ,causing the earth warm.</a:t>
            </a:r>
            <a:br>
              <a:rPr lang="zh-CN" altLang="zh-CN" sz="2400" dirty="0"/>
            </a:br>
            <a:br>
              <a:rPr lang="zh-CN" altLang="en-US" sz="2400" b="1" dirty="0">
                <a:effectLst>
                  <a:outerShdw blurRad="38100" dist="38100" dir="2700000" algn="tl">
                    <a:srgbClr val="000000">
                      <a:alpha val="43137"/>
                    </a:srgbClr>
                  </a:outerShdw>
                </a:effectLst>
              </a:rPr>
            </a:br>
            <a:r>
              <a:rPr lang="zh-CN" altLang="en-US" sz="2400" b="1" dirty="0">
                <a:effectLst>
                  <a:outerShdw blurRad="38100" dist="38100" dir="2700000" algn="tl">
                    <a:srgbClr val="000000">
                      <a:alpha val="43137"/>
                    </a:srgbClr>
                  </a:outerShdw>
                </a:effectLst>
              </a:rPr>
              <a:t>酸雨 </a:t>
            </a:r>
            <a:r>
              <a:rPr lang="en-US" altLang="zh-CN" sz="2400" dirty="0"/>
              <a:t>acid rain</a:t>
            </a:r>
            <a:br>
              <a:rPr lang="en-US" altLang="zh-CN" sz="2400" b="1" dirty="0">
                <a:effectLst>
                  <a:outerShdw blurRad="38100" dist="38100" dir="2700000" algn="tl">
                    <a:srgbClr val="000000">
                      <a:alpha val="43137"/>
                    </a:srgbClr>
                  </a:outerShdw>
                </a:effectLst>
              </a:rPr>
            </a:br>
            <a:r>
              <a:rPr lang="en-US" altLang="zh-CN" sz="2400" dirty="0"/>
              <a:t>Nitrogen and sulfur oxides produced by pollution interact with water in the atmosphere to produce acid rain which harmful to organisms and human-made </a:t>
            </a:r>
            <a:r>
              <a:rPr lang="en-US" altLang="zh-CN" sz="2400" dirty="0" err="1"/>
              <a:t>structures.The</a:t>
            </a:r>
            <a:r>
              <a:rPr lang="en-US" altLang="zh-CN" sz="2400" dirty="0"/>
              <a:t> pH of acid rain is less than 5.6.</a:t>
            </a:r>
            <a:endParaRPr lang="zh-CN" alt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6380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69876"/>
            <a:ext cx="7886700" cy="1325563"/>
          </a:xfrm>
        </p:spPr>
        <p:txBody>
          <a:bodyPr vert="horz" lIns="91440" tIns="45720" rIns="91440" bIns="45720" rtlCol="0" anchor="ctr">
            <a:normAutofit/>
          </a:bodyPr>
          <a:lstStyle/>
          <a:p>
            <a:r>
              <a:rPr lang="en-US" altLang="zh-CN" sz="4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1)  Alkanes </a:t>
            </a:r>
            <a:r>
              <a:rPr lang="zh-CN" altLang="en-US" sz="4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烷烃</a:t>
            </a:r>
          </a:p>
        </p:txBody>
      </p:sp>
      <p:sp>
        <p:nvSpPr>
          <p:cNvPr id="3" name="内容占位符 2"/>
          <p:cNvSpPr>
            <a:spLocks noGrp="1"/>
          </p:cNvSpPr>
          <p:nvPr>
            <p:ph idx="1"/>
          </p:nvPr>
        </p:nvSpPr>
        <p:spPr>
          <a:xfrm>
            <a:off x="628650" y="1844675"/>
            <a:ext cx="8382000" cy="932952"/>
          </a:xfrm>
        </p:spPr>
        <p:txBody>
          <a:bodyPr>
            <a:normAutofit/>
          </a:bodyPr>
          <a:lstStyle/>
          <a:p>
            <a:r>
              <a:rPr lang="en-US" altLang="zh-CN" sz="2800" b="1" dirty="0">
                <a:effectLst>
                  <a:outerShdw blurRad="38100" dist="38100" dir="2700000" algn="tl">
                    <a:srgbClr val="000000">
                      <a:alpha val="43137"/>
                    </a:srgbClr>
                  </a:outerShdw>
                </a:effectLst>
              </a:rPr>
              <a:t>Alkanes are hydrocarbons that contain only </a:t>
            </a:r>
            <a:r>
              <a:rPr lang="en-US" altLang="zh-CN" sz="2800" b="1" dirty="0">
                <a:solidFill>
                  <a:srgbClr val="FF0000"/>
                </a:solidFill>
                <a:effectLst>
                  <a:outerShdw blurRad="38100" dist="38100" dir="2700000" algn="tl">
                    <a:srgbClr val="000000">
                      <a:alpha val="43137"/>
                    </a:srgbClr>
                  </a:outerShdw>
                </a:effectLst>
              </a:rPr>
              <a:t>single bonds</a:t>
            </a:r>
            <a:r>
              <a:rPr lang="en-US" altLang="zh-CN" sz="2800" b="1" dirty="0">
                <a:effectLst>
                  <a:outerShdw blurRad="38100" dist="38100" dir="2700000" algn="tl">
                    <a:srgbClr val="000000">
                      <a:alpha val="43137"/>
                    </a:srgbClr>
                  </a:outerShdw>
                </a:effectLst>
              </a:rPr>
              <a:t>. They are known as </a:t>
            </a:r>
            <a:r>
              <a:rPr lang="en-US" altLang="zh-CN" sz="2800" b="1" dirty="0">
                <a:solidFill>
                  <a:srgbClr val="FF0000"/>
                </a:solidFill>
                <a:effectLst>
                  <a:outerShdw blurRad="38100" dist="38100" dir="2700000" algn="tl">
                    <a:srgbClr val="000000">
                      <a:alpha val="43137"/>
                    </a:srgbClr>
                  </a:outerShdw>
                </a:effectLst>
              </a:rPr>
              <a:t>saturated hydrocarbons</a:t>
            </a:r>
            <a:r>
              <a:rPr lang="en-US" altLang="zh-CN" sz="2800" b="1" dirty="0">
                <a:effectLst>
                  <a:outerShdw blurRad="38100" dist="38100" dir="2700000" algn="tl">
                    <a:srgbClr val="000000">
                      <a:alpha val="43137"/>
                    </a:srgbClr>
                  </a:outerShdw>
                </a:effectLst>
              </a:rPr>
              <a:t>.</a:t>
            </a:r>
            <a:endParaRPr lang="zh-CN" altLang="en-US" sz="2800" b="1" dirty="0">
              <a:effectLst>
                <a:outerShdw blurRad="38100" dist="38100" dir="2700000" algn="tl">
                  <a:srgbClr val="000000">
                    <a:alpha val="43137"/>
                  </a:srgbClr>
                </a:outerShdw>
              </a:effectLst>
            </a:endParaRPr>
          </a:p>
        </p:txBody>
      </p:sp>
      <p:sp>
        <p:nvSpPr>
          <p:cNvPr id="4" name="矩形 3"/>
          <p:cNvSpPr/>
          <p:nvPr/>
        </p:nvSpPr>
        <p:spPr>
          <a:xfrm>
            <a:off x="0" y="1433014"/>
            <a:ext cx="9144000" cy="2047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343150" y="2984571"/>
            <a:ext cx="6038850" cy="2554545"/>
          </a:xfrm>
          <a:prstGeom prst="rect">
            <a:avLst/>
          </a:prstGeom>
        </p:spPr>
        <p:txBody>
          <a:bodyPr wrap="square">
            <a:spAutoFit/>
          </a:bodyPr>
          <a:lstStyle/>
          <a:p>
            <a:r>
              <a:rPr lang="zh-CN" altLang="en-US" sz="32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华文仿宋" panose="02010600040101010101" pitchFamily="2" charset="-122"/>
                <a:cs typeface="Verdana" panose="020B0604030504040204" pitchFamily="34" charset="0"/>
              </a:rPr>
              <a:t>甲烷 </a:t>
            </a:r>
            <a:r>
              <a:rPr lang="en-US" altLang="zh-CN" sz="32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(methane) CH</a:t>
            </a:r>
            <a:r>
              <a:rPr lang="en-US" altLang="zh-CN" sz="20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4</a:t>
            </a:r>
          </a:p>
          <a:p>
            <a:r>
              <a:rPr lang="zh-CN" altLang="en-US" sz="32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华文仿宋" panose="02010600040101010101" pitchFamily="2" charset="-122"/>
                <a:cs typeface="Verdana" panose="020B0604030504040204" pitchFamily="34" charset="0"/>
              </a:rPr>
              <a:t>乙烷 </a:t>
            </a:r>
            <a:r>
              <a:rPr lang="en-US" altLang="zh-CN" sz="32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(ethane) C</a:t>
            </a:r>
            <a:r>
              <a:rPr lang="en-US" altLang="zh-CN" sz="20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2</a:t>
            </a:r>
            <a:r>
              <a:rPr lang="en-US" altLang="zh-CN" sz="32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a:t>
            </a:r>
            <a:r>
              <a:rPr lang="en-US" altLang="zh-CN" sz="20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6</a:t>
            </a:r>
          </a:p>
          <a:p>
            <a:r>
              <a:rPr lang="zh-CN" altLang="en-US" sz="32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华文仿宋" panose="02010600040101010101" pitchFamily="2" charset="-122"/>
                <a:cs typeface="Verdana" panose="020B0604030504040204" pitchFamily="34" charset="0"/>
              </a:rPr>
              <a:t>丙烷 </a:t>
            </a:r>
            <a:r>
              <a:rPr lang="en-US" altLang="zh-CN" sz="32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(propane) C</a:t>
            </a:r>
            <a:r>
              <a:rPr lang="en-US" altLang="zh-CN" sz="20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3</a:t>
            </a:r>
            <a:r>
              <a:rPr lang="en-US" altLang="zh-CN" sz="32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a:t>
            </a:r>
            <a:r>
              <a:rPr lang="en-US" altLang="zh-CN" sz="20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8</a:t>
            </a:r>
          </a:p>
          <a:p>
            <a:r>
              <a:rPr lang="zh-CN" altLang="en-US" sz="32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华文仿宋" panose="02010600040101010101" pitchFamily="2" charset="-122"/>
                <a:cs typeface="Verdana" panose="020B0604030504040204" pitchFamily="34" charset="0"/>
              </a:rPr>
              <a:t>丁烷 </a:t>
            </a:r>
            <a:r>
              <a:rPr lang="en-US" altLang="zh-CN" sz="32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(butane) C</a:t>
            </a:r>
            <a:r>
              <a:rPr lang="en-US" altLang="zh-CN" sz="20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4</a:t>
            </a:r>
            <a:r>
              <a:rPr lang="en-US" altLang="zh-CN" sz="32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a:t>
            </a:r>
            <a:r>
              <a:rPr lang="en-US" altLang="zh-CN" sz="20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10</a:t>
            </a:r>
          </a:p>
          <a:p>
            <a:r>
              <a:rPr lang="zh-CN" altLang="en-US" sz="32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华文仿宋" panose="02010600040101010101" pitchFamily="2" charset="-122"/>
                <a:cs typeface="Verdana" panose="020B0604030504040204" pitchFamily="34" charset="0"/>
              </a:rPr>
              <a:t>戊烷 </a:t>
            </a:r>
            <a:r>
              <a:rPr lang="en-US" altLang="zh-CN" sz="32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(pentane) C</a:t>
            </a:r>
            <a:r>
              <a:rPr lang="en-US" altLang="zh-CN" sz="20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5</a:t>
            </a:r>
            <a:r>
              <a:rPr lang="en-US" altLang="zh-CN" sz="32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a:t>
            </a:r>
            <a:r>
              <a:rPr lang="en-US" altLang="zh-CN" sz="20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12</a:t>
            </a:r>
            <a:endParaRPr lang="zh-CN" altLang="en-US" sz="3200" b="1" dirty="0">
              <a:effectLst>
                <a:outerShdw blurRad="38100" dist="38100" dir="2700000" algn="tl">
                  <a:srgbClr val="000000">
                    <a:alpha val="43137"/>
                  </a:srgbClr>
                </a:outerShdw>
              </a:effectLst>
              <a:latin typeface="Verdana" panose="020B0604030504040204" pitchFamily="34" charset="0"/>
              <a:cs typeface="Verdana" panose="020B0604030504040204" pitchFamily="34" charset="0"/>
            </a:endParaRPr>
          </a:p>
        </p:txBody>
      </p:sp>
      <p:sp>
        <p:nvSpPr>
          <p:cNvPr id="6" name="矩形 5"/>
          <p:cNvSpPr/>
          <p:nvPr/>
        </p:nvSpPr>
        <p:spPr>
          <a:xfrm>
            <a:off x="2546829" y="5712768"/>
            <a:ext cx="4166525" cy="769441"/>
          </a:xfrm>
          <a:prstGeom prst="rect">
            <a:avLst/>
          </a:prstGeom>
        </p:spPr>
        <p:txBody>
          <a:bodyPr wrap="none">
            <a:spAutoFit/>
          </a:bodyPr>
          <a:lstStyle/>
          <a:p>
            <a:r>
              <a:rPr lang="zh-CN" altLang="en-US" sz="36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华文仿宋" panose="02010600040101010101" pitchFamily="2" charset="-122"/>
                <a:cs typeface="Verdana" panose="020B0604030504040204" pitchFamily="34" charset="0"/>
              </a:rPr>
              <a:t>通式为</a:t>
            </a:r>
            <a:r>
              <a:rPr lang="en-US" altLang="zh-CN" sz="4400" b="1" i="0" u="none" strike="noStrike" baseline="0"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a:t>
            </a:r>
            <a:r>
              <a:rPr lang="en-US" altLang="zh-CN" sz="3600" b="1" i="0" u="none" strike="noStrike" baseline="0"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n</a:t>
            </a:r>
            <a:r>
              <a:rPr lang="en-US" altLang="zh-CN" sz="4400" b="1" i="0" u="none" strike="noStrike" baseline="0"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a:t>
            </a:r>
            <a:r>
              <a:rPr lang="en-US" altLang="zh-CN" sz="3600" b="1" i="0" u="none" strike="noStrike" baseline="0"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2n+2</a:t>
            </a:r>
          </a:p>
        </p:txBody>
      </p:sp>
    </p:spTree>
    <p:extLst>
      <p:ext uri="{BB962C8B-B14F-4D97-AF65-F5344CB8AC3E}">
        <p14:creationId xmlns:p14="http://schemas.microsoft.com/office/powerpoint/2010/main" val="77187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srcRect l="26867" t="49218" r="25695" b="6250"/>
          <a:stretch/>
        </p:blipFill>
        <p:spPr>
          <a:xfrm>
            <a:off x="228599" y="1123156"/>
            <a:ext cx="8700336" cy="4591843"/>
          </a:xfrm>
          <a:prstGeom prst="rect">
            <a:avLst/>
          </a:prstGeom>
        </p:spPr>
      </p:pic>
    </p:spTree>
    <p:extLst>
      <p:ext uri="{BB962C8B-B14F-4D97-AF65-F5344CB8AC3E}">
        <p14:creationId xmlns:p14="http://schemas.microsoft.com/office/powerpoint/2010/main" val="2156365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l="30380" t="16927" r="28624" b="22656"/>
          <a:stretch/>
        </p:blipFill>
        <p:spPr>
          <a:xfrm>
            <a:off x="1000124" y="1008857"/>
            <a:ext cx="7324726" cy="5653956"/>
          </a:xfrm>
          <a:prstGeom prst="rect">
            <a:avLst/>
          </a:prstGeom>
        </p:spPr>
      </p:pic>
      <p:sp>
        <p:nvSpPr>
          <p:cNvPr id="5" name="标题 1"/>
          <p:cNvSpPr>
            <a:spLocks noGrp="1"/>
          </p:cNvSpPr>
          <p:nvPr>
            <p:ph type="title"/>
          </p:nvPr>
        </p:nvSpPr>
        <p:spPr>
          <a:xfrm>
            <a:off x="3829050" y="38100"/>
            <a:ext cx="1638300" cy="982663"/>
          </a:xfrm>
        </p:spPr>
        <p:txBody>
          <a:bodyPr vert="horz" lIns="91440" tIns="45720" rIns="91440" bIns="45720" rtlCol="0" anchor="ctr">
            <a:normAutofit/>
          </a:bodyPr>
          <a:lstStyle/>
          <a:p>
            <a:pPr algn="ctr"/>
            <a:r>
              <a:rPr lang="zh-CN" altLang="en-US" sz="4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命名</a:t>
            </a:r>
          </a:p>
        </p:txBody>
      </p:sp>
    </p:spTree>
    <p:extLst>
      <p:ext uri="{BB962C8B-B14F-4D97-AF65-F5344CB8AC3E}">
        <p14:creationId xmlns:p14="http://schemas.microsoft.com/office/powerpoint/2010/main" val="1077963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1440" tIns="45720" rIns="91440" bIns="45720" rtlCol="0" anchor="ctr">
            <a:normAutofit/>
          </a:bodyPr>
          <a:lstStyle/>
          <a:p>
            <a:r>
              <a:rPr lang="en-US" altLang="zh-CN" sz="4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2</a:t>
            </a:r>
            <a:r>
              <a:rPr lang="zh-CN" altLang="en-US" sz="4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r>
              <a:rPr lang="en-US" altLang="zh-CN" sz="4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Alkenes </a:t>
            </a:r>
            <a:r>
              <a:rPr lang="zh-CN" altLang="en-US" sz="4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烯烃</a:t>
            </a:r>
          </a:p>
        </p:txBody>
      </p:sp>
      <p:sp>
        <p:nvSpPr>
          <p:cNvPr id="3" name="内容占位符 2"/>
          <p:cNvSpPr>
            <a:spLocks noGrp="1"/>
          </p:cNvSpPr>
          <p:nvPr>
            <p:ph idx="1"/>
          </p:nvPr>
        </p:nvSpPr>
        <p:spPr>
          <a:xfrm>
            <a:off x="628650" y="1825625"/>
            <a:ext cx="8515350" cy="4351338"/>
          </a:xfrm>
        </p:spPr>
        <p:txBody>
          <a:bodyPr>
            <a:normAutofit/>
          </a:bodyPr>
          <a:lstStyle/>
          <a:p>
            <a:r>
              <a:rPr lang="en-US" altLang="zh-CN" sz="2800" b="1" dirty="0">
                <a:effectLst>
                  <a:outerShdw blurRad="38100" dist="38100" dir="2700000" algn="tl">
                    <a:srgbClr val="000000">
                      <a:alpha val="43137"/>
                    </a:srgbClr>
                  </a:outerShdw>
                </a:effectLst>
              </a:rPr>
              <a:t>Alkenes are hydrocarbons that contain </a:t>
            </a:r>
            <a:r>
              <a:rPr lang="en-US" altLang="zh-CN" sz="2800" b="1" dirty="0">
                <a:solidFill>
                  <a:srgbClr val="FF0000"/>
                </a:solidFill>
                <a:effectLst>
                  <a:outerShdw blurRad="38100" dist="38100" dir="2700000" algn="tl">
                    <a:srgbClr val="000000">
                      <a:alpha val="43137"/>
                    </a:srgbClr>
                  </a:outerShdw>
                </a:effectLst>
              </a:rPr>
              <a:t>double bonds </a:t>
            </a:r>
            <a:r>
              <a:rPr lang="en-US" altLang="zh-CN" sz="2800" b="1" dirty="0">
                <a:effectLst>
                  <a:outerShdw blurRad="38100" dist="38100" dir="2700000" algn="tl">
                    <a:srgbClr val="000000">
                      <a:alpha val="43137"/>
                    </a:srgbClr>
                  </a:outerShdw>
                </a:effectLst>
              </a:rPr>
              <a:t>(</a:t>
            </a:r>
            <a:r>
              <a:rPr lang="en-US" altLang="zh-CN" sz="2800" b="1" dirty="0">
                <a:solidFill>
                  <a:srgbClr val="FF0000"/>
                </a:solidFill>
                <a:effectLst>
                  <a:outerShdw blurRad="38100" dist="38100" dir="2700000" algn="tl">
                    <a:srgbClr val="000000">
                      <a:alpha val="43137"/>
                    </a:srgbClr>
                  </a:outerShdw>
                </a:effectLst>
              </a:rPr>
              <a:t>C=C</a:t>
            </a:r>
            <a:r>
              <a:rPr lang="en-US" altLang="zh-CN" sz="2800" b="1" dirty="0">
                <a:effectLst>
                  <a:outerShdw blurRad="38100" dist="38100" dir="2700000" algn="tl">
                    <a:srgbClr val="000000">
                      <a:alpha val="43137"/>
                    </a:srgbClr>
                  </a:outerShdw>
                </a:effectLst>
              </a:rPr>
              <a:t>). They are known as unsaturated hydrocarbons.</a:t>
            </a:r>
            <a:endParaRPr lang="zh-CN" altLang="en-US" sz="2800" b="1" dirty="0">
              <a:effectLst>
                <a:outerShdw blurRad="38100" dist="38100" dir="2700000" algn="tl">
                  <a:srgbClr val="000000">
                    <a:alpha val="43137"/>
                  </a:srgbClr>
                </a:outerShdw>
              </a:effectLst>
            </a:endParaRPr>
          </a:p>
        </p:txBody>
      </p:sp>
      <p:sp>
        <p:nvSpPr>
          <p:cNvPr id="4" name="矩形 3"/>
          <p:cNvSpPr/>
          <p:nvPr/>
        </p:nvSpPr>
        <p:spPr>
          <a:xfrm>
            <a:off x="0" y="1433014"/>
            <a:ext cx="9144000" cy="2047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14500" y="3329970"/>
            <a:ext cx="6477000" cy="2677656"/>
          </a:xfrm>
          <a:prstGeom prst="rect">
            <a:avLst/>
          </a:prstGeom>
        </p:spPr>
        <p:txBody>
          <a:bodyPr wrap="square">
            <a:spAutoFit/>
          </a:bodyPr>
          <a:lstStyle/>
          <a:p>
            <a:r>
              <a:rPr lang="zh-CN" altLang="en-US" sz="32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华文仿宋" panose="02010600040101010101" pitchFamily="2" charset="-122"/>
                <a:cs typeface="Verdana" panose="020B0604030504040204" pitchFamily="34" charset="0"/>
              </a:rPr>
              <a:t>通式为</a:t>
            </a:r>
            <a:r>
              <a:rPr lang="en-US" altLang="zh-CN" sz="4000" b="1" i="0" u="none" strike="noStrike" baseline="0"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a:t>
            </a:r>
            <a:r>
              <a:rPr lang="en-US" altLang="zh-CN" sz="3200" b="1" i="0" u="none" strike="noStrike" baseline="0"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n</a:t>
            </a:r>
            <a:r>
              <a:rPr lang="en-US" altLang="zh-CN" sz="4000" b="1" i="0" u="none" strike="noStrike" baseline="0"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a:t>
            </a:r>
            <a:r>
              <a:rPr lang="en-US" altLang="zh-CN" sz="3200" b="1" i="0" u="none" strike="noStrike" baseline="0"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2n</a:t>
            </a:r>
          </a:p>
          <a:p>
            <a:r>
              <a:rPr lang="zh-CN" altLang="en-US" sz="32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华文仿宋" panose="02010600040101010101" pitchFamily="2" charset="-122"/>
                <a:cs typeface="Verdana" panose="020B0604030504040204" pitchFamily="34" charset="0"/>
              </a:rPr>
              <a:t>乙烯 </a:t>
            </a:r>
            <a:r>
              <a:rPr lang="en-US" altLang="zh-CN" sz="32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r>
              <a:rPr lang="en-US" altLang="zh-CN" sz="3200" b="1" i="0" u="none" strike="noStrike" baseline="0" dirty="0" err="1">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ethene</a:t>
            </a:r>
            <a:r>
              <a:rPr lang="en-US" altLang="zh-CN" sz="32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ethylene) C</a:t>
            </a:r>
            <a:r>
              <a:rPr lang="en-US" altLang="zh-CN" sz="20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2</a:t>
            </a:r>
            <a:r>
              <a:rPr lang="en-US" altLang="zh-CN" sz="32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a:t>
            </a:r>
            <a:r>
              <a:rPr lang="en-US" altLang="zh-CN" sz="20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4</a:t>
            </a:r>
          </a:p>
          <a:p>
            <a:r>
              <a:rPr lang="zh-CN" altLang="en-US" sz="32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华文仿宋" panose="02010600040101010101" pitchFamily="2" charset="-122"/>
                <a:cs typeface="Verdana" panose="020B0604030504040204" pitchFamily="34" charset="0"/>
              </a:rPr>
              <a:t>丙烯 </a:t>
            </a:r>
            <a:r>
              <a:rPr lang="en-US" altLang="zh-CN" sz="32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(propene) C</a:t>
            </a:r>
            <a:r>
              <a:rPr lang="en-US" altLang="zh-CN" sz="20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3</a:t>
            </a:r>
            <a:r>
              <a:rPr lang="en-US" altLang="zh-CN" sz="32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a:t>
            </a:r>
            <a:r>
              <a:rPr lang="en-US" altLang="zh-CN" sz="20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6</a:t>
            </a:r>
          </a:p>
          <a:p>
            <a:r>
              <a:rPr lang="zh-CN" altLang="en-US" sz="32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华文仿宋" panose="02010600040101010101" pitchFamily="2" charset="-122"/>
                <a:cs typeface="Verdana" panose="020B0604030504040204" pitchFamily="34" charset="0"/>
              </a:rPr>
              <a:t>丁烯 </a:t>
            </a:r>
            <a:r>
              <a:rPr lang="en-US" altLang="zh-CN" sz="32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r>
              <a:rPr lang="en-US" altLang="zh-CN" sz="3200" b="1" i="0" u="none" strike="noStrike" baseline="0" dirty="0" err="1">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butene</a:t>
            </a:r>
            <a:r>
              <a:rPr lang="en-US" altLang="zh-CN" sz="32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C</a:t>
            </a:r>
            <a:r>
              <a:rPr lang="en-US" altLang="zh-CN" sz="20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4</a:t>
            </a:r>
            <a:r>
              <a:rPr lang="en-US" altLang="zh-CN" sz="32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a:t>
            </a:r>
            <a:r>
              <a:rPr lang="en-US" altLang="zh-CN" sz="20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8</a:t>
            </a:r>
          </a:p>
          <a:p>
            <a:r>
              <a:rPr lang="zh-CN" altLang="en-US" sz="32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华文仿宋" panose="02010600040101010101" pitchFamily="2" charset="-122"/>
                <a:cs typeface="Verdana" panose="020B0604030504040204" pitchFamily="34" charset="0"/>
              </a:rPr>
              <a:t>戊烯 </a:t>
            </a:r>
            <a:r>
              <a:rPr lang="en-US" altLang="zh-CN" sz="32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(pentene) C</a:t>
            </a:r>
            <a:r>
              <a:rPr lang="en-US" altLang="zh-CN" sz="20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5</a:t>
            </a:r>
            <a:r>
              <a:rPr lang="en-US" altLang="zh-CN" sz="32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a:t>
            </a:r>
            <a:r>
              <a:rPr lang="en-US" altLang="zh-CN" sz="20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10</a:t>
            </a:r>
            <a:endParaRPr lang="zh-CN" altLang="en-US" sz="3200" b="1" dirty="0">
              <a:effectLst>
                <a:outerShdw blurRad="38100" dist="38100" dir="2700000" algn="tl">
                  <a:srgbClr val="000000">
                    <a:alpha val="43137"/>
                  </a:srgbClr>
                </a:outerShdw>
              </a:effectLst>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72097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srcRect l="23353" t="29949" r="22767" b="6770"/>
          <a:stretch/>
        </p:blipFill>
        <p:spPr>
          <a:xfrm>
            <a:off x="152399" y="460375"/>
            <a:ext cx="8820151" cy="5824175"/>
          </a:xfrm>
          <a:prstGeom prst="rect">
            <a:avLst/>
          </a:prstGeom>
        </p:spPr>
      </p:pic>
    </p:spTree>
    <p:extLst>
      <p:ext uri="{BB962C8B-B14F-4D97-AF65-F5344CB8AC3E}">
        <p14:creationId xmlns:p14="http://schemas.microsoft.com/office/powerpoint/2010/main" val="1466656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1440" tIns="45720" rIns="91440" bIns="45720" rtlCol="0" anchor="ctr">
            <a:normAutofit/>
          </a:bodyPr>
          <a:lstStyle/>
          <a:p>
            <a:r>
              <a:rPr lang="en-US" altLang="zh-CN" sz="4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3) Alkynes </a:t>
            </a:r>
            <a:r>
              <a:rPr lang="zh-CN" altLang="en-US" sz="4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炔烃</a:t>
            </a:r>
          </a:p>
        </p:txBody>
      </p:sp>
      <p:sp>
        <p:nvSpPr>
          <p:cNvPr id="3" name="内容占位符 2"/>
          <p:cNvSpPr>
            <a:spLocks noGrp="1"/>
          </p:cNvSpPr>
          <p:nvPr>
            <p:ph idx="1"/>
          </p:nvPr>
        </p:nvSpPr>
        <p:spPr>
          <a:xfrm>
            <a:off x="628650" y="1825625"/>
            <a:ext cx="8515350" cy="4351338"/>
          </a:xfrm>
        </p:spPr>
        <p:txBody>
          <a:bodyPr>
            <a:normAutofit/>
          </a:bodyPr>
          <a:lstStyle/>
          <a:p>
            <a:r>
              <a:rPr lang="en-US" altLang="zh-CN" sz="2800" b="1" dirty="0">
                <a:effectLst>
                  <a:outerShdw blurRad="38100" dist="38100" dir="2700000" algn="tl">
                    <a:srgbClr val="000000">
                      <a:alpha val="43137"/>
                    </a:srgbClr>
                  </a:outerShdw>
                </a:effectLst>
              </a:rPr>
              <a:t>Alkenes are hydrocarbons that </a:t>
            </a:r>
            <a:r>
              <a:rPr lang="en-US" altLang="zh-CN" sz="2800" b="1" dirty="0">
                <a:solidFill>
                  <a:srgbClr val="FF0000"/>
                </a:solidFill>
                <a:effectLst>
                  <a:outerShdw blurRad="38100" dist="38100" dir="2700000" algn="tl">
                    <a:srgbClr val="000000">
                      <a:alpha val="43137"/>
                    </a:srgbClr>
                  </a:outerShdw>
                </a:effectLst>
              </a:rPr>
              <a:t>contain triple bonds (C</a:t>
            </a:r>
            <a:r>
              <a:rPr lang="zh-CN"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zh-CN" sz="2800" b="1" dirty="0">
                <a:solidFill>
                  <a:srgbClr val="FF0000"/>
                </a:solidFill>
                <a:effectLst>
                  <a:outerShdw blurRad="38100" dist="38100" dir="2700000" algn="tl">
                    <a:srgbClr val="000000">
                      <a:alpha val="43137"/>
                    </a:srgbClr>
                  </a:outerShdw>
                </a:effectLst>
              </a:rPr>
              <a:t>C)</a:t>
            </a:r>
            <a:r>
              <a:rPr lang="en-US" altLang="zh-CN" sz="2800" b="1" dirty="0">
                <a:effectLst>
                  <a:outerShdw blurRad="38100" dist="38100" dir="2700000" algn="tl">
                    <a:srgbClr val="000000">
                      <a:alpha val="43137"/>
                    </a:srgbClr>
                  </a:outerShdw>
                </a:effectLst>
              </a:rPr>
              <a:t>. They are known as unsaturated hydrocarbons.</a:t>
            </a:r>
            <a:endParaRPr lang="zh-CN" altLang="en-US" sz="2800" b="1" dirty="0">
              <a:effectLst>
                <a:outerShdw blurRad="38100" dist="38100" dir="2700000" algn="tl">
                  <a:srgbClr val="000000">
                    <a:alpha val="43137"/>
                  </a:srgbClr>
                </a:outerShdw>
              </a:effectLst>
            </a:endParaRPr>
          </a:p>
        </p:txBody>
      </p:sp>
      <p:sp>
        <p:nvSpPr>
          <p:cNvPr id="4" name="矩形 3"/>
          <p:cNvSpPr/>
          <p:nvPr/>
        </p:nvSpPr>
        <p:spPr>
          <a:xfrm>
            <a:off x="0" y="1433014"/>
            <a:ext cx="9144000" cy="2047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86000" y="3349020"/>
            <a:ext cx="6477000" cy="2985433"/>
          </a:xfrm>
          <a:prstGeom prst="rect">
            <a:avLst/>
          </a:prstGeom>
        </p:spPr>
        <p:txBody>
          <a:bodyPr wrap="square">
            <a:spAutoFit/>
          </a:bodyPr>
          <a:lstStyle/>
          <a:p>
            <a:r>
              <a:rPr lang="zh-CN" altLang="en-US" sz="36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华文仿宋" panose="02010600040101010101" pitchFamily="2" charset="-122"/>
                <a:cs typeface="Verdana" panose="020B0604030504040204" pitchFamily="34" charset="0"/>
              </a:rPr>
              <a:t>通式为</a:t>
            </a:r>
            <a:r>
              <a:rPr lang="en-US" altLang="zh-CN" sz="4400" b="1" i="0" u="none" strike="noStrike" baseline="0"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a:t>
            </a:r>
            <a:r>
              <a:rPr lang="en-US" altLang="zh-CN" sz="3600" b="1" i="0" u="none" strike="noStrike" baseline="0"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n</a:t>
            </a:r>
            <a:r>
              <a:rPr lang="en-US" altLang="zh-CN" sz="4400" b="1" i="0" u="none" strike="noStrike" baseline="0"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a:t>
            </a:r>
            <a:r>
              <a:rPr lang="en-US" altLang="zh-CN" sz="3600" b="1" i="0" u="none" strike="noStrike" baseline="0"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2n-2</a:t>
            </a:r>
          </a:p>
          <a:p>
            <a:r>
              <a:rPr lang="zh-CN" altLang="en-US" sz="36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华文仿宋" panose="02010600040101010101" pitchFamily="2" charset="-122"/>
                <a:cs typeface="Verdana" panose="020B0604030504040204" pitchFamily="34" charset="0"/>
              </a:rPr>
              <a:t>乙炔 </a:t>
            </a:r>
            <a:r>
              <a:rPr lang="en-US" altLang="zh-CN" sz="36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r>
              <a:rPr lang="en-US" altLang="zh-CN" sz="3600" b="1" i="0" u="none" strike="noStrike" baseline="0" dirty="0" err="1">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ethyne</a:t>
            </a:r>
            <a:r>
              <a:rPr lang="en-US" altLang="zh-CN" sz="36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C</a:t>
            </a:r>
            <a:r>
              <a:rPr lang="en-US" altLang="zh-CN" sz="24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2</a:t>
            </a:r>
            <a:r>
              <a:rPr lang="en-US" altLang="zh-CN" sz="36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a:t>
            </a:r>
            <a:r>
              <a:rPr lang="en-US" altLang="zh-CN" sz="24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2</a:t>
            </a:r>
          </a:p>
          <a:p>
            <a:r>
              <a:rPr lang="zh-CN" altLang="en-US" sz="36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华文仿宋" panose="02010600040101010101" pitchFamily="2" charset="-122"/>
                <a:cs typeface="Verdana" panose="020B0604030504040204" pitchFamily="34" charset="0"/>
              </a:rPr>
              <a:t>丙炔 </a:t>
            </a:r>
            <a:r>
              <a:rPr lang="en-US" altLang="zh-CN" sz="36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r>
              <a:rPr lang="en-US" altLang="zh-CN" sz="3600" b="1" i="0" u="none" strike="noStrike" baseline="0" dirty="0" err="1">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propyne</a:t>
            </a:r>
            <a:r>
              <a:rPr lang="en-US" altLang="zh-CN" sz="36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C</a:t>
            </a:r>
            <a:r>
              <a:rPr lang="en-US" altLang="zh-CN" sz="24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3</a:t>
            </a:r>
            <a:r>
              <a:rPr lang="en-US" altLang="zh-CN" sz="36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a:t>
            </a:r>
            <a:r>
              <a:rPr lang="en-US" altLang="zh-CN" sz="24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4</a:t>
            </a:r>
          </a:p>
          <a:p>
            <a:r>
              <a:rPr lang="zh-CN" altLang="en-US" sz="36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华文仿宋" panose="02010600040101010101" pitchFamily="2" charset="-122"/>
                <a:cs typeface="Verdana" panose="020B0604030504040204" pitchFamily="34" charset="0"/>
              </a:rPr>
              <a:t>丁炔 </a:t>
            </a:r>
            <a:r>
              <a:rPr lang="en-US" altLang="zh-CN" sz="36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r>
              <a:rPr lang="en-US" altLang="zh-CN" sz="3600" b="1" i="0" u="none" strike="noStrike" baseline="0" dirty="0" err="1">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butyne</a:t>
            </a:r>
            <a:r>
              <a:rPr lang="en-US" altLang="zh-CN" sz="36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C</a:t>
            </a:r>
            <a:r>
              <a:rPr lang="en-US" altLang="zh-CN" sz="24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4</a:t>
            </a:r>
            <a:r>
              <a:rPr lang="en-US" altLang="zh-CN" sz="36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a:t>
            </a:r>
            <a:r>
              <a:rPr lang="en-US" altLang="zh-CN" sz="24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6</a:t>
            </a:r>
          </a:p>
          <a:p>
            <a:r>
              <a:rPr lang="zh-CN" altLang="en-US" sz="36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华文仿宋" panose="02010600040101010101" pitchFamily="2" charset="-122"/>
                <a:cs typeface="Verdana" panose="020B0604030504040204" pitchFamily="34" charset="0"/>
              </a:rPr>
              <a:t>戊炔 </a:t>
            </a:r>
            <a:r>
              <a:rPr lang="en-US" altLang="zh-CN" sz="36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r>
              <a:rPr lang="en-US" altLang="zh-CN" sz="3600" b="1" i="0" u="none" strike="noStrike" baseline="0" dirty="0" err="1">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pentyne</a:t>
            </a:r>
            <a:r>
              <a:rPr lang="en-US" altLang="zh-CN" sz="36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C</a:t>
            </a:r>
            <a:r>
              <a:rPr lang="en-US" altLang="zh-CN" sz="24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5</a:t>
            </a:r>
            <a:r>
              <a:rPr lang="en-US" altLang="zh-CN" sz="36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a:t>
            </a:r>
            <a:r>
              <a:rPr lang="en-US" altLang="zh-CN" sz="2400" b="1" i="0" u="none" strike="noStrike" baseline="0" dirty="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8</a:t>
            </a:r>
            <a:endParaRPr lang="zh-CN" altLang="en-US" sz="3600" b="1" dirty="0">
              <a:effectLst>
                <a:outerShdw blurRad="38100" dist="38100" dir="2700000" algn="tl">
                  <a:srgbClr val="000000">
                    <a:alpha val="43137"/>
                  </a:srgbClr>
                </a:outerShdw>
              </a:effectLst>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9291027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528</TotalTime>
  <Words>938</Words>
  <Application>Microsoft Office PowerPoint</Application>
  <PresentationFormat>全屏显示(4:3)</PresentationFormat>
  <Paragraphs>101</Paragraphs>
  <Slides>35</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35</vt:i4>
      </vt:variant>
    </vt:vector>
  </HeadingPairs>
  <TitlesOfParts>
    <vt:vector size="48" baseType="lpstr">
      <vt:lpstr>GungsuhChe</vt:lpstr>
      <vt:lpstr>TimesNewRomanPSMT</vt:lpstr>
      <vt:lpstr>TwCenMT-Regular</vt:lpstr>
      <vt:lpstr>方正兰亭黑简体</vt:lpstr>
      <vt:lpstr>华文仿宋</vt:lpstr>
      <vt:lpstr>宋体</vt:lpstr>
      <vt:lpstr>Arial</vt:lpstr>
      <vt:lpstr>Calibri</vt:lpstr>
      <vt:lpstr>Calibri Light</vt:lpstr>
      <vt:lpstr>Stencil</vt:lpstr>
      <vt:lpstr>Times New Roman</vt:lpstr>
      <vt:lpstr>Verdana</vt:lpstr>
      <vt:lpstr>Office 主题</vt:lpstr>
      <vt:lpstr>PowerPoint 演示文稿</vt:lpstr>
      <vt:lpstr>1. Organic Compound</vt:lpstr>
      <vt:lpstr>2.Hydrocarbons 烃</vt:lpstr>
      <vt:lpstr>1)  Alkanes 烷烃</vt:lpstr>
      <vt:lpstr>PowerPoint 演示文稿</vt:lpstr>
      <vt:lpstr>命名</vt:lpstr>
      <vt:lpstr>2） Alkenes 烯烃</vt:lpstr>
      <vt:lpstr>PowerPoint 演示文稿</vt:lpstr>
      <vt:lpstr>3) Alkynes 炔烃</vt:lpstr>
      <vt:lpstr>PowerPoint 演示文稿</vt:lpstr>
      <vt:lpstr>4）Hydrocarbon Rings</vt:lpstr>
      <vt:lpstr>3. Functional Groups官能团 </vt:lpstr>
      <vt:lpstr>1） 卤代烃 Halides</vt:lpstr>
      <vt:lpstr>2） 醇 (Alcohols)</vt:lpstr>
      <vt:lpstr>3）有机酸 Organic Acid</vt:lpstr>
      <vt:lpstr>PowerPoint 演示文稿</vt:lpstr>
      <vt:lpstr>4） 醛 Aldehydes</vt:lpstr>
      <vt:lpstr>5）酮 Ketones</vt:lpstr>
      <vt:lpstr>6）醚 Ethers</vt:lpstr>
      <vt:lpstr>7）酯 Esters</vt:lpstr>
      <vt:lpstr>8）胺Amines</vt:lpstr>
      <vt:lpstr>EX</vt:lpstr>
      <vt:lpstr>4.同分异构 Isomers</vt:lpstr>
      <vt:lpstr>*Cis-trans isomerism 顺反异构</vt:lpstr>
      <vt:lpstr>EX</vt:lpstr>
      <vt:lpstr>5.有机反应类型 Organic Reactions</vt:lpstr>
      <vt:lpstr>2) 加成反应  Addition</vt:lpstr>
      <vt:lpstr>4) 聚合反应 Polymerization</vt:lpstr>
      <vt:lpstr>PowerPoint 演示文稿</vt:lpstr>
      <vt:lpstr>6.生命产生的物质基础</vt:lpstr>
      <vt:lpstr>脂肪（lipid）又称甘油三酯（triglyceride），包括油和脂两种，不溶于水。</vt:lpstr>
      <vt:lpstr>糖类carbohydrate，又称碳水化合物</vt:lpstr>
      <vt:lpstr>PowerPoint 演示文稿</vt:lpstr>
      <vt:lpstr>大气atmosphere </vt:lpstr>
      <vt:lpstr>臭氧层空洞 Ozone ,O3, protects the earth by absorbing high-energy radiation from the sun. It is destroyed by chlorofluorocarbons released into the atmosphere by spray cans and car air conditioners.  温室效应 greenhouse effect  The greenhouse effect refers to the build up of CO2,and other carbon gases in the atmospheres .As the earth’s surface absorbs solar radiation, it warms and radiates infrared back into the atmospheres .The extra CO2 reflects and traps this radiation ,causing the earth warm.  酸雨 acid rain Nitrogen and sulfur oxides produced by pollution interact with water in the atmosphere to produce acid rain which harmful to organisms and human-made structures.The pH of acid rain is less than 5.6.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dc:creator>
  <cp:lastModifiedBy>王长春</cp:lastModifiedBy>
  <cp:revision>32</cp:revision>
  <dcterms:created xsi:type="dcterms:W3CDTF">2015-12-13T06:21:35Z</dcterms:created>
  <dcterms:modified xsi:type="dcterms:W3CDTF">2017-11-29T05:41:45Z</dcterms:modified>
</cp:coreProperties>
</file>