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ink/inkAction1.xml" ContentType="application/vnd.ms-office.inkAction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7" r:id="rId9"/>
    <p:sldId id="264" r:id="rId10"/>
    <p:sldId id="266" r:id="rId11"/>
    <p:sldId id="268" r:id="rId12"/>
    <p:sldId id="269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56"/>
    <p:restoredTop sz="95859"/>
  </p:normalViewPr>
  <p:slideViewPr>
    <p:cSldViewPr snapToGrid="0" snapToObjects="1">
      <p:cViewPr varScale="1">
        <p:scale>
          <a:sx n="112" d="100"/>
          <a:sy n="112" d="100"/>
        </p:scale>
        <p:origin x="33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T" type="integer" max="2.14748E9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1-08-21T06:26:05.26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377943">
    <iact:property name="dataType"/>
    <iact:actionData xml:id="d0">
      <inkml:trace xmlns:inkml="http://www.w3.org/2003/InkML" xml:id="stk0" contextRef="#ctx0" brushRef="#br0">29924 9048 24575 0,'-19'-23'0'10,"15"4"0"1,-15 19 0 0,19 0 0 0,-18 0 0-1,13 0 0 1,-13 0 0 0,-1 0 0 0,-4-18 0-1,-18 13 0 1,-1-32 0 0,19 14 0 0,-14 0 0-1,14-14 0 1,-18 33 0 0,-1-33 0 0,1 32 0-1,-1-32 0 1,1 33 0 0,-1-33 0 0,19 14 0-1,-14 0 0 1,14 4 0 0,-18 1 0 0,-1 13 0-1,1-32 0 1,18 33 0 0,-14-15 0 0,14 1 0-1,-19 13 0 1,19-13 0 0,-14 18 0 0,33 0 0-1,-33-19 0 1,32 15 0 0,-32-15 0 0,14 19 0-1,0 0 0 1,-14-18 0 0,14 13 0 0,-18-13 0-1,18 18 0 1,-14-19 0 0,14 15 0 0,-19-15 0-1,1 19 0 1,18 0 0 0,-14 0 0 0,14-18 0-1,-19 13 0 1,19-13 0 0,-14 18 0 0,14 0 0-1,0 0 0 1,5 0 0 0,-1 0 0 0,-4 0 0-1,0 0 0 1,5 0 0 0,-1 0 0 0,15 0 0-1,-33 0 0 1,32 0 0 0,-13 0 0 0,18 0 0-1,-19 0 0 1,15 0 0 0,-15 0 0 0,1 0 0-1,13 0 0 1,-32 18 0 0,33-13 0 0,-33 13 0-1,14 1 0 1,-19-15 0 0,19 33 0 0,-14-32 0-1,33 13 0 1,-33 1 0 0,32-15 0 0,-13 15 0-1,18-19 0 1,0 18 0 0,0-13 0 0,0 13 0-1,-19-18 0 1,15 19 0 0,-15-15 0 0,19 15 0-1,0-19 0 1,0 18 0 0,0-13 0 0,0 13 0-1,0-18 0 1,0 19 0 0,0-15 0 0,0 15 0-1,0-19 0 1,0 18 0 0,0-13 0 0,0 32 0-1,0-33 0 1,0 15 0 0,0-19 0 0,0 18 0-1,0-13 0 1,0 13 0 0,0 1 0 0,0-15 0-1,0 15 0 1,19-19 0 0,-15 18 0 0,52-13 0-1,-47 32 0 1,65-14 0 0,-47 18 0 0,52 1 0-1,-33-1 0 1,32 1 0 0,-13-1 0 0,-1 1 0-1,-4-1 0 1,-18-18 0 0,-1-4 0 0,1-1 0-1,-1-13 0 1,-18 13 0 0,14-18 0 0,-32 0 0-1,32 0 0 1,-14 0 0 0,0 0 0 0,14 19 0-1,-33-15 0 1,33 15 0 0,-32-19 0 0,32 0 0-1,-14 0 0 1,0 0 0 0,14 0 0 0,-33 0 0-1,33 0 0 1,-14 0 0 0,19 0 0 0,-19 0 0-1,14 0 0 1,-14-19 0 0,0 15 0 0,14-15 0-1,-14 1 0 1,18 13 0 0,1-13 0 0,-1-1 0-1,1 15 0 1,-1-33 0 0,1 32 0 0,-1-32 0-1,19 33 0 1,-14-33 0 0,14 32 0 0,-37-32 0-1,14 33 0 1,-32-33 0 0,32 32 0 0,-33-32 0-1,15 33 0 1,-19-15 0 0,0 1 0 0,0 13 0-1,18-13 0 1,-13-1 0 0,13 15 0 0,-18-15 0-1,0 19 0 1,0-18 0 0,0 13 0 0,0-32 0-1,0 33 0 1,19-15 0 0,-15 1 0 0,15 13 0-1,-19-13 0 1,0 18 0 0,0 0 0 0,0 0 0 0</inkml:trace>
    </iact:actionData>
  </iact:action>
</iact:action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8/21/21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全景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8/21/21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描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引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zh-CN" altLang="en-US"/>
              <a:t>单击此处编辑母版文本样式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8/21/21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图片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8/21/21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8/21/21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8/21/21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8/21/21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8/21/21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8/21/21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8/21/21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8/21/21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8/21/21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3.png"/><Relationship Id="rId12" Type="http://schemas.openxmlformats.org/officeDocument/2006/relationships/image" Target="../media/image57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52.png"/><Relationship Id="rId11" Type="http://schemas.microsoft.com/office/2011/relationships/inkAction" Target="../ink/inkAction1.xml"/><Relationship Id="rId5" Type="http://schemas.openxmlformats.org/officeDocument/2006/relationships/image" Target="../media/image51.png"/><Relationship Id="rId10" Type="http://schemas.openxmlformats.org/officeDocument/2006/relationships/image" Target="../media/image56.jpe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media11.m4a"/><Relationship Id="rId7" Type="http://schemas.openxmlformats.org/officeDocument/2006/relationships/image" Target="../media/image4.png"/><Relationship Id="rId12" Type="http://schemas.openxmlformats.org/officeDocument/2006/relationships/image" Target="../media/image6.png"/><Relationship Id="rId2" Type="http://schemas.microsoft.com/office/2007/relationships/media" Target="../media/media11.m4a"/><Relationship Id="rId1" Type="http://schemas.openxmlformats.org/officeDocument/2006/relationships/tags" Target="../tags/tag4.xml"/><Relationship Id="rId6" Type="http://schemas.openxmlformats.org/officeDocument/2006/relationships/image" Target="../media/image3.png"/><Relationship Id="rId11" Type="http://schemas.openxmlformats.org/officeDocument/2006/relationships/image" Target="../media/image60.png"/><Relationship Id="rId5" Type="http://schemas.openxmlformats.org/officeDocument/2006/relationships/image" Target="../media/image2.png"/><Relationship Id="rId10" Type="http://schemas.openxmlformats.org/officeDocument/2006/relationships/image" Target="../media/image59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5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74.png"/><Relationship Id="rId3" Type="http://schemas.openxmlformats.org/officeDocument/2006/relationships/audio" Target="../media/media12.m4a"/><Relationship Id="rId7" Type="http://schemas.openxmlformats.org/officeDocument/2006/relationships/image" Target="../media/image3.png"/><Relationship Id="rId12" Type="http://schemas.openxmlformats.org/officeDocument/2006/relationships/image" Target="../media/image63.png"/><Relationship Id="rId2" Type="http://schemas.microsoft.com/office/2007/relationships/media" Target="../media/media12.m4a"/><Relationship Id="rId1" Type="http://schemas.openxmlformats.org/officeDocument/2006/relationships/tags" Target="../tags/tag5.xml"/><Relationship Id="rId6" Type="http://schemas.openxmlformats.org/officeDocument/2006/relationships/image" Target="../media/image2.png"/><Relationship Id="rId11" Type="http://schemas.openxmlformats.org/officeDocument/2006/relationships/image" Target="../media/image62.png"/><Relationship Id="rId5" Type="http://schemas.openxmlformats.org/officeDocument/2006/relationships/image" Target="../media/image1.jpeg"/><Relationship Id="rId15" Type="http://schemas.openxmlformats.org/officeDocument/2006/relationships/image" Target="../media/image6.png"/><Relationship Id="rId10" Type="http://schemas.openxmlformats.org/officeDocument/2006/relationships/image" Target="../media/image61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5.png"/><Relationship Id="rId14" Type="http://schemas.openxmlformats.org/officeDocument/2006/relationships/image" Target="../media/image6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5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6.png"/><Relationship Id="rId11" Type="http://schemas.openxmlformats.org/officeDocument/2006/relationships/image" Target="../media/image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3.jpe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7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26.png"/><Relationship Id="rId11" Type="http://schemas.openxmlformats.org/officeDocument/2006/relationships/image" Target="../media/image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6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audio" Target="../media/media7.m4a"/><Relationship Id="rId7" Type="http://schemas.openxmlformats.org/officeDocument/2006/relationships/image" Target="../media/image25.png"/><Relationship Id="rId2" Type="http://schemas.microsoft.com/office/2007/relationships/media" Target="../media/media7.m4a"/><Relationship Id="rId1" Type="http://schemas.openxmlformats.org/officeDocument/2006/relationships/tags" Target="../tags/tag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audio" Target="../media/media8.m4a"/><Relationship Id="rId7" Type="http://schemas.openxmlformats.org/officeDocument/2006/relationships/image" Target="../media/image37.png"/><Relationship Id="rId12" Type="http://schemas.openxmlformats.org/officeDocument/2006/relationships/image" Target="../media/image6.png"/><Relationship Id="rId2" Type="http://schemas.microsoft.com/office/2007/relationships/media" Target="../media/media8.m4a"/><Relationship Id="rId1" Type="http://schemas.openxmlformats.org/officeDocument/2006/relationships/tags" Target="../tags/tag2.xml"/><Relationship Id="rId6" Type="http://schemas.openxmlformats.org/officeDocument/2006/relationships/image" Target="../media/image36.png"/><Relationship Id="rId11" Type="http://schemas.microsoft.com/office/2007/relationships/hdphoto" Target="../media/hdphoto1.wdp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3" Type="http://schemas.openxmlformats.org/officeDocument/2006/relationships/audio" Target="../media/media9.m4a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microsoft.com/office/2007/relationships/media" Target="../media/media9.m4a"/><Relationship Id="rId1" Type="http://schemas.openxmlformats.org/officeDocument/2006/relationships/tags" Target="../tags/tag3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1.jpeg"/><Relationship Id="rId15" Type="http://schemas.openxmlformats.org/officeDocument/2006/relationships/image" Target="../media/image6.png"/><Relationship Id="rId10" Type="http://schemas.openxmlformats.org/officeDocument/2006/relationships/image" Target="../media/image45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44.png"/><Relationship Id="rId14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00840A3-F0F6-7C44-A499-400FF7880D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4" y="1447800"/>
            <a:ext cx="10450023" cy="3329581"/>
          </a:xfrm>
        </p:spPr>
        <p:txBody>
          <a:bodyPr/>
          <a:lstStyle/>
          <a:p>
            <a:r>
              <a:rPr kumimoji="1" lang="zh-CN" altLang="en-US" dirty="0"/>
              <a:t>第十五节</a:t>
            </a:r>
            <a:r>
              <a:rPr kumimoji="1" lang="en-US" altLang="zh-CN" dirty="0"/>
              <a:t>—</a:t>
            </a:r>
            <a:r>
              <a:rPr kumimoji="1" lang="zh-CN" altLang="en-US" dirty="0"/>
              <a:t>化学平衡（下）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91FA826-A0A0-AB4E-B6CD-4FD421DBEB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5" name="音频 4">
            <a:hlinkClick r:id="" action="ppaction://media"/>
            <a:extLst>
              <a:ext uri="{FF2B5EF4-FFF2-40B4-BE49-F238E27FC236}">
                <a16:creationId xmlns:a16="http://schemas.microsoft.com/office/drawing/2014/main" id="{1EA720B3-E37A-F045-ADA5-55CA47A425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3911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607"/>
    </mc:Choice>
    <mc:Fallback>
      <p:transition spd="slow" advTm="316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F3FC718-FDE3-4EF7-921E-A5F374EAF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0538246E-3D6B-7442-A0FC-E9935E6DE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198" y="420624"/>
            <a:ext cx="3863727" cy="1444752"/>
          </a:xfrm>
        </p:spPr>
        <p:txBody>
          <a:bodyPr anchor="b">
            <a:noAutofit/>
          </a:bodyPr>
          <a:lstStyle/>
          <a:p>
            <a:r>
              <a:rPr kumimoji="1" lang="zh-CN" altLang="en-US" sz="3600" dirty="0">
                <a:solidFill>
                  <a:srgbClr val="EBEBEB"/>
                </a:solidFill>
              </a:rPr>
              <a:t>指示剂（下）</a:t>
            </a:r>
            <a:r>
              <a:rPr kumimoji="1" lang="en-US" altLang="zh-CN" sz="3600" dirty="0">
                <a:solidFill>
                  <a:srgbClr val="EBEBEB"/>
                </a:solidFill>
              </a:rPr>
              <a:t>—indicator</a:t>
            </a:r>
            <a:endParaRPr kumimoji="1" lang="zh-CN" altLang="en-US" sz="3600" dirty="0">
              <a:solidFill>
                <a:srgbClr val="EBEBEB"/>
              </a:solidFill>
            </a:endParaRP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FAA0F719-3DC8-4F08-AD8F-5A845658CB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7DCB61BE-FA0F-4EFB-BE0E-268BAD8E30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4747655" y="-586345"/>
            <a:ext cx="6858001" cy="8030691"/>
          </a:xfrm>
          <a:custGeom>
            <a:avLst/>
            <a:gdLst>
              <a:gd name="connsiteX0" fmla="*/ 6858001 w 6858001"/>
              <a:gd name="connsiteY0" fmla="*/ 1177 h 8030691"/>
              <a:gd name="connsiteX1" fmla="*/ 6858001 w 6858001"/>
              <a:gd name="connsiteY1" fmla="*/ 1344715 h 8030691"/>
              <a:gd name="connsiteX2" fmla="*/ 6858000 w 6858001"/>
              <a:gd name="connsiteY2" fmla="*/ 1344715 h 8030691"/>
              <a:gd name="connsiteX3" fmla="*/ 6858000 w 6858001"/>
              <a:gd name="connsiteY3" fmla="*/ 8030691 h 8030691"/>
              <a:gd name="connsiteX4" fmla="*/ 0 w 6858001"/>
              <a:gd name="connsiteY4" fmla="*/ 8030690 h 8030691"/>
              <a:gd name="connsiteX5" fmla="*/ 0 w 6858001"/>
              <a:gd name="connsiteY5" fmla="*/ 477747 h 8030691"/>
              <a:gd name="connsiteX6" fmla="*/ 1 w 6858001"/>
              <a:gd name="connsiteY6" fmla="*/ 477747 h 8030691"/>
              <a:gd name="connsiteX7" fmla="*/ 1 w 6858001"/>
              <a:gd name="connsiteY7" fmla="*/ 0 h 8030691"/>
              <a:gd name="connsiteX8" fmla="*/ 40463 w 6858001"/>
              <a:gd name="connsiteY8" fmla="*/ 5883 h 8030691"/>
              <a:gd name="connsiteX9" fmla="*/ 159107 w 6858001"/>
              <a:gd name="connsiteY9" fmla="*/ 23196 h 8030691"/>
              <a:gd name="connsiteX10" fmla="*/ 245518 w 6858001"/>
              <a:gd name="connsiteY10" fmla="*/ 35299 h 8030691"/>
              <a:gd name="connsiteX11" fmla="*/ 348388 w 6858001"/>
              <a:gd name="connsiteY11" fmla="*/ 48074 h 8030691"/>
              <a:gd name="connsiteX12" fmla="*/ 470460 w 6858001"/>
              <a:gd name="connsiteY12" fmla="*/ 63370 h 8030691"/>
              <a:gd name="connsiteX13" fmla="*/ 605563 w 6858001"/>
              <a:gd name="connsiteY13" fmla="*/ 79507 h 8030691"/>
              <a:gd name="connsiteX14" fmla="*/ 757810 w 6858001"/>
              <a:gd name="connsiteY14" fmla="*/ 96484 h 8030691"/>
              <a:gd name="connsiteX15" fmla="*/ 923774 w 6858001"/>
              <a:gd name="connsiteY15" fmla="*/ 114469 h 8030691"/>
              <a:gd name="connsiteX16" fmla="*/ 1104139 w 6858001"/>
              <a:gd name="connsiteY16" fmla="*/ 132455 h 8030691"/>
              <a:gd name="connsiteX17" fmla="*/ 1296163 w 6858001"/>
              <a:gd name="connsiteY17" fmla="*/ 150776 h 8030691"/>
              <a:gd name="connsiteX18" fmla="*/ 1503275 w 6858001"/>
              <a:gd name="connsiteY18" fmla="*/ 167753 h 8030691"/>
              <a:gd name="connsiteX19" fmla="*/ 1719988 w 6858001"/>
              <a:gd name="connsiteY19" fmla="*/ 184058 h 8030691"/>
              <a:gd name="connsiteX20" fmla="*/ 1949045 w 6858001"/>
              <a:gd name="connsiteY20" fmla="*/ 198850 h 8030691"/>
              <a:gd name="connsiteX21" fmla="*/ 2187703 w 6858001"/>
              <a:gd name="connsiteY21" fmla="*/ 212969 h 8030691"/>
              <a:gd name="connsiteX22" fmla="*/ 2436649 w 6858001"/>
              <a:gd name="connsiteY22" fmla="*/ 226249 h 8030691"/>
              <a:gd name="connsiteX23" fmla="*/ 2564208 w 6858001"/>
              <a:gd name="connsiteY23" fmla="*/ 230955 h 8030691"/>
              <a:gd name="connsiteX24" fmla="*/ 2694509 w 6858001"/>
              <a:gd name="connsiteY24" fmla="*/ 236166 h 8030691"/>
              <a:gd name="connsiteX25" fmla="*/ 2826869 w 6858001"/>
              <a:gd name="connsiteY25" fmla="*/ 241040 h 8030691"/>
              <a:gd name="connsiteX26" fmla="*/ 2959914 w 6858001"/>
              <a:gd name="connsiteY26" fmla="*/ 244234 h 8030691"/>
              <a:gd name="connsiteX27" fmla="*/ 3095702 w 6858001"/>
              <a:gd name="connsiteY27" fmla="*/ 247092 h 8030691"/>
              <a:gd name="connsiteX28" fmla="*/ 3232862 w 6858001"/>
              <a:gd name="connsiteY28" fmla="*/ 250117 h 8030691"/>
              <a:gd name="connsiteX29" fmla="*/ 3372766 w 6858001"/>
              <a:gd name="connsiteY29" fmla="*/ 252134 h 8030691"/>
              <a:gd name="connsiteX30" fmla="*/ 3514040 w 6858001"/>
              <a:gd name="connsiteY30" fmla="*/ 252134 h 8030691"/>
              <a:gd name="connsiteX31" fmla="*/ 3656686 w 6858001"/>
              <a:gd name="connsiteY31" fmla="*/ 253143 h 8030691"/>
              <a:gd name="connsiteX32" fmla="*/ 3800705 w 6858001"/>
              <a:gd name="connsiteY32" fmla="*/ 252134 h 8030691"/>
              <a:gd name="connsiteX33" fmla="*/ 3946780 w 6858001"/>
              <a:gd name="connsiteY33" fmla="*/ 250117 h 8030691"/>
              <a:gd name="connsiteX34" fmla="*/ 4092856 w 6858001"/>
              <a:gd name="connsiteY34" fmla="*/ 248268 h 8030691"/>
              <a:gd name="connsiteX35" fmla="*/ 4240988 w 6858001"/>
              <a:gd name="connsiteY35" fmla="*/ 244234 h 8030691"/>
              <a:gd name="connsiteX36" fmla="*/ 4390492 w 6858001"/>
              <a:gd name="connsiteY36" fmla="*/ 240032 h 8030691"/>
              <a:gd name="connsiteX37" fmla="*/ 4539997 w 6858001"/>
              <a:gd name="connsiteY37" fmla="*/ 235157 h 8030691"/>
              <a:gd name="connsiteX38" fmla="*/ 4690873 w 6858001"/>
              <a:gd name="connsiteY38" fmla="*/ 228266 h 8030691"/>
              <a:gd name="connsiteX39" fmla="*/ 4843120 w 6858001"/>
              <a:gd name="connsiteY39" fmla="*/ 220029 h 8030691"/>
              <a:gd name="connsiteX40" fmla="*/ 4996054 w 6858001"/>
              <a:gd name="connsiteY40" fmla="*/ 212129 h 8030691"/>
              <a:gd name="connsiteX41" fmla="*/ 5148987 w 6858001"/>
              <a:gd name="connsiteY41" fmla="*/ 202044 h 8030691"/>
              <a:gd name="connsiteX42" fmla="*/ 5303978 w 6858001"/>
              <a:gd name="connsiteY42" fmla="*/ 189941 h 8030691"/>
              <a:gd name="connsiteX43" fmla="*/ 5456911 w 6858001"/>
              <a:gd name="connsiteY43" fmla="*/ 177839 h 8030691"/>
              <a:gd name="connsiteX44" fmla="*/ 5612588 w 6858001"/>
              <a:gd name="connsiteY44" fmla="*/ 163887 h 8030691"/>
              <a:gd name="connsiteX45" fmla="*/ 5768950 w 6858001"/>
              <a:gd name="connsiteY45" fmla="*/ 148591 h 8030691"/>
              <a:gd name="connsiteX46" fmla="*/ 5923255 w 6858001"/>
              <a:gd name="connsiteY46" fmla="*/ 132455 h 8030691"/>
              <a:gd name="connsiteX47" fmla="*/ 6079618 w 6858001"/>
              <a:gd name="connsiteY47" fmla="*/ 113629 h 8030691"/>
              <a:gd name="connsiteX48" fmla="*/ 6235294 w 6858001"/>
              <a:gd name="connsiteY48" fmla="*/ 93458 h 8030691"/>
              <a:gd name="connsiteX49" fmla="*/ 6391657 w 6858001"/>
              <a:gd name="connsiteY49" fmla="*/ 73455 h 8030691"/>
              <a:gd name="connsiteX50" fmla="*/ 6547333 w 6858001"/>
              <a:gd name="connsiteY50" fmla="*/ 50091 h 8030691"/>
              <a:gd name="connsiteX51" fmla="*/ 6702324 w 6858001"/>
              <a:gd name="connsiteY51" fmla="*/ 26222 h 8030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8030691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8030691"/>
                </a:lnTo>
                <a:lnTo>
                  <a:pt x="0" y="8030690"/>
                </a:lnTo>
                <a:lnTo>
                  <a:pt x="0" y="477747"/>
                </a:lnTo>
                <a:lnTo>
                  <a:pt x="1" y="477747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4"/>
                </a:lnTo>
                <a:lnTo>
                  <a:pt x="470460" y="63370"/>
                </a:lnTo>
                <a:lnTo>
                  <a:pt x="605563" y="79507"/>
                </a:lnTo>
                <a:lnTo>
                  <a:pt x="757810" y="96484"/>
                </a:lnTo>
                <a:lnTo>
                  <a:pt x="923774" y="114469"/>
                </a:lnTo>
                <a:lnTo>
                  <a:pt x="1104139" y="132455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50"/>
                </a:lnTo>
                <a:lnTo>
                  <a:pt x="2187703" y="212969"/>
                </a:lnTo>
                <a:lnTo>
                  <a:pt x="2436649" y="226249"/>
                </a:lnTo>
                <a:lnTo>
                  <a:pt x="2564208" y="230955"/>
                </a:lnTo>
                <a:lnTo>
                  <a:pt x="2694509" y="236166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2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3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4B31EAA-7423-46F7-9B90-4AB2B09C35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C5DA9541-E885-8B4D-B5CC-D6A174BCE6E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43855" y="2114989"/>
                <a:ext cx="3517454" cy="2947415"/>
              </a:xfrm>
            </p:spPr>
            <p:txBody>
              <a:bodyPr>
                <a:noAutofit/>
              </a:bodyPr>
              <a:lstStyle/>
              <a:p>
                <a:r>
                  <a:rPr kumimoji="1" lang="zh-CN" altLang="en-US" dirty="0">
                    <a:solidFill>
                      <a:srgbClr val="FFFFFF"/>
                    </a:solidFill>
                  </a:rPr>
                  <a:t>碱滴定酸时，</a:t>
                </a:r>
                <a:r>
                  <a:rPr kumimoji="1" lang="en-US" altLang="zh-CN" dirty="0">
                    <a:solidFill>
                      <a:srgbClr val="FFFFFF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zh-CN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𝐼</m:t>
                    </m:r>
                    <m:sSup>
                      <m:sSupPr>
                        <m:ctrlPr>
                          <a:rPr kumimoji="1" lang="en-US" altLang="zh-CN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kumimoji="1" lang="en-US" altLang="zh-CN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kumimoji="1" lang="en-US" altLang="zh-CN" dirty="0">
                    <a:solidFill>
                      <a:srgbClr val="FFFFFF"/>
                    </a:solidFill>
                  </a:rPr>
                  <a:t>/ </a:t>
                </a:r>
                <a14:m>
                  <m:oMath xmlns:m="http://schemas.openxmlformats.org/officeDocument/2006/math">
                    <m:r>
                      <a:rPr kumimoji="1" lang="en-US" altLang="zh-CN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𝐻𝐼𝑛</m:t>
                    </m:r>
                    <m:r>
                      <a:rPr kumimoji="1" lang="zh-CN" altLang="en-US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等于</m:t>
                    </m:r>
                  </m:oMath>
                </a14:m>
                <a:r>
                  <a:rPr kumimoji="1" lang="en-US" altLang="zh-CN" dirty="0">
                    <a:solidFill>
                      <a:srgbClr val="FFFFFF"/>
                    </a:solidFill>
                  </a:rPr>
                  <a:t>1/10</a:t>
                </a:r>
                <a:r>
                  <a:rPr kumimoji="1" lang="zh-CN" altLang="en-US" dirty="0">
                    <a:solidFill>
                      <a:srgbClr val="FFFFFF"/>
                    </a:solidFill>
                  </a:rPr>
                  <a:t> 的时候发生肉眼可见的颜色变化</a:t>
                </a:r>
                <a:endParaRPr kumimoji="1" lang="en-US" altLang="zh-CN" dirty="0">
                  <a:solidFill>
                    <a:srgbClr val="FFFFFF"/>
                  </a:solidFill>
                </a:endParaRPr>
              </a:p>
              <a:p>
                <a:r>
                  <a:rPr kumimoji="1" lang="zh-CN" altLang="en-US" dirty="0">
                    <a:solidFill>
                      <a:srgbClr val="FFFFFF"/>
                    </a:solidFill>
                  </a:rPr>
                  <a:t>酸滴定碱时，</a:t>
                </a:r>
                <a:r>
                  <a:rPr kumimoji="1" lang="en-US" altLang="zh-CN" dirty="0">
                    <a:solidFill>
                      <a:srgbClr val="FFFFFF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zh-CN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𝐼</m:t>
                    </m:r>
                    <m:sSup>
                      <m:sSupPr>
                        <m:ctrlPr>
                          <a:rPr kumimoji="1" lang="en-US" altLang="zh-CN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kumimoji="1" lang="en-US" altLang="zh-CN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kumimoji="1" lang="en-US" altLang="zh-CN" dirty="0">
                    <a:solidFill>
                      <a:srgbClr val="FFFFFF"/>
                    </a:solidFill>
                  </a:rPr>
                  <a:t>/ </a:t>
                </a:r>
                <a14:m>
                  <m:oMath xmlns:m="http://schemas.openxmlformats.org/officeDocument/2006/math">
                    <m:r>
                      <a:rPr kumimoji="1" lang="en-US" altLang="zh-CN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𝐻𝐼𝑛</m:t>
                    </m:r>
                    <m:r>
                      <a:rPr kumimoji="1" lang="zh-CN" altLang="en-US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等于</m:t>
                    </m:r>
                    <m:r>
                      <a:rPr kumimoji="1" lang="en-US" altLang="zh-CN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10</m:t>
                    </m:r>
                  </m:oMath>
                </a14:m>
                <a:r>
                  <a:rPr kumimoji="1" lang="zh-CN" altLang="en-US" dirty="0">
                    <a:solidFill>
                      <a:srgbClr val="FFFFFF"/>
                    </a:solidFill>
                  </a:rPr>
                  <a:t> 的时候发生肉眼可见的颜色变化</a:t>
                </a:r>
                <a:endParaRPr kumimoji="1" lang="en-US" altLang="zh-CN" dirty="0">
                  <a:solidFill>
                    <a:srgbClr val="FFFFFF"/>
                  </a:solidFill>
                </a:endParaRPr>
              </a:p>
              <a:p>
                <a:r>
                  <a:rPr kumimoji="1" lang="zh-CN" altLang="en-US" dirty="0">
                    <a:solidFill>
                      <a:srgbClr val="FFFFFF"/>
                    </a:solidFill>
                  </a:rPr>
                  <a:t>选择指示剂时要考虑三点</a:t>
                </a:r>
                <a:r>
                  <a:rPr kumimoji="1" lang="en-US" altLang="zh-CN" dirty="0">
                    <a:solidFill>
                      <a:srgbClr val="FFFFFF"/>
                    </a:solidFill>
                  </a:rPr>
                  <a:t>——</a:t>
                </a:r>
              </a:p>
              <a:p>
                <a:r>
                  <a:rPr kumimoji="1" lang="en-US" altLang="zh-CN" dirty="0">
                    <a:solidFill>
                      <a:srgbClr val="FFFFFF"/>
                    </a:solidFill>
                  </a:rPr>
                  <a:t>1.</a:t>
                </a:r>
                <a:r>
                  <a:rPr kumimoji="1" lang="zh-CN" altLang="en-US" dirty="0">
                    <a:solidFill>
                      <a:srgbClr val="FFFFFF"/>
                    </a:solidFill>
                  </a:rPr>
                  <a:t> 滴定反应类型</a:t>
                </a:r>
                <a:endParaRPr kumimoji="1" lang="en-US" altLang="zh-CN" dirty="0">
                  <a:solidFill>
                    <a:srgbClr val="FFFFFF"/>
                  </a:solidFill>
                </a:endParaRPr>
              </a:p>
              <a:p>
                <a:r>
                  <a:rPr kumimoji="1" lang="en-US" altLang="zh-CN" dirty="0">
                    <a:solidFill>
                      <a:srgbClr val="FFFFFF"/>
                    </a:solidFill>
                  </a:rPr>
                  <a:t>2.</a:t>
                </a:r>
                <a:r>
                  <a:rPr kumimoji="1" lang="zh-CN" altLang="en-US" dirty="0">
                    <a:solidFill>
                      <a:srgbClr val="FFFFFF"/>
                    </a:solidFill>
                  </a:rPr>
                  <a:t> 均衡点</a:t>
                </a:r>
                <a:r>
                  <a:rPr lang="en-US" altLang="zh-CN" dirty="0">
                    <a:solidFill>
                      <a:srgbClr val="EBEBEB"/>
                    </a:solidFill>
                  </a:rPr>
                  <a:t>pH</a:t>
                </a:r>
                <a:r>
                  <a:rPr lang="zh-CN" altLang="en-US" dirty="0">
                    <a:solidFill>
                      <a:srgbClr val="EBEBEB"/>
                    </a:solidFill>
                  </a:rPr>
                  <a:t>值</a:t>
                </a:r>
                <a:endParaRPr lang="en-US" altLang="zh-CN" dirty="0">
                  <a:solidFill>
                    <a:srgbClr val="EBEBEB"/>
                  </a:solidFill>
                </a:endParaRPr>
              </a:p>
              <a:p>
                <a:r>
                  <a:rPr kumimoji="1" lang="en-US" altLang="zh-CN" dirty="0">
                    <a:solidFill>
                      <a:srgbClr val="EBEBEB"/>
                    </a:solidFill>
                  </a:rPr>
                  <a:t>4.</a:t>
                </a:r>
                <a:r>
                  <a:rPr kumimoji="1" lang="zh-CN" altLang="en-US" dirty="0">
                    <a:solidFill>
                      <a:srgbClr val="EBEBEB"/>
                    </a:solidFill>
                  </a:rPr>
                  <a:t> 指示剂的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" altLang="zh-C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lang="en-US" altLang="zh-C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sub>
                    </m:sSub>
                    <m:r>
                      <a:rPr lang="en-US" altLang="zh-CN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zh-CN" altLang="en-US" dirty="0">
                    <a:solidFill>
                      <a:schemeClr val="bg1"/>
                    </a:solidFill>
                  </a:rPr>
                  <a:t>值</a:t>
                </a:r>
                <a:endParaRPr lang="en-US" altLang="zh-CN" dirty="0">
                  <a:solidFill>
                    <a:schemeClr val="bg1"/>
                  </a:solidFill>
                </a:endParaRPr>
              </a:p>
              <a:p>
                <a:endParaRPr kumimoji="1" lang="zh-CN" altLang="en-US" dirty="0">
                  <a:solidFill>
                    <a:srgbClr val="FFFFFF"/>
                  </a:solidFill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C5DA9541-E885-8B4D-B5CC-D6A174BCE6E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43855" y="2114989"/>
                <a:ext cx="3517454" cy="2947415"/>
              </a:xfrm>
              <a:blipFill>
                <a:blip r:embed="rId4"/>
                <a:stretch>
                  <a:fillRect l="-719" t="-1717" b="-4206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图片 9" descr="图示&#10;&#10;描述已自动生成">
            <a:extLst>
              <a:ext uri="{FF2B5EF4-FFF2-40B4-BE49-F238E27FC236}">
                <a16:creationId xmlns:a16="http://schemas.microsoft.com/office/drawing/2014/main" id="{20E6ECB2-8310-584E-BFC8-AD0591AA9D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3499" y="693509"/>
            <a:ext cx="1745801" cy="900466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636E4CB8-C17B-B145-95EB-59E9F892C188}"/>
              </a:ext>
            </a:extLst>
          </p:cNvPr>
          <p:cNvSpPr txBox="1"/>
          <p:nvPr/>
        </p:nvSpPr>
        <p:spPr>
          <a:xfrm>
            <a:off x="4500465" y="192686"/>
            <a:ext cx="2720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碱滴定酸颜色变化</a:t>
            </a:r>
            <a:r>
              <a:rPr kumimoji="1" lang="en-US" altLang="zh-CN" dirty="0"/>
              <a:t>when</a:t>
            </a:r>
            <a:endParaRPr kumimoji="1" lang="zh-CN" altLang="en-US" dirty="0"/>
          </a:p>
        </p:txBody>
      </p:sp>
      <p:pic>
        <p:nvPicPr>
          <p:cNvPr id="12" name="图片 11" descr="图示&#10;&#10;描述已自动生成">
            <a:extLst>
              <a:ext uri="{FF2B5EF4-FFF2-40B4-BE49-F238E27FC236}">
                <a16:creationId xmlns:a16="http://schemas.microsoft.com/office/drawing/2014/main" id="{50F96A5C-FEFC-7D45-BA7B-C2E0CE783A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56125" y="1686503"/>
            <a:ext cx="2641427" cy="798571"/>
          </a:xfrm>
          <a:prstGeom prst="rect">
            <a:avLst/>
          </a:prstGeom>
        </p:spPr>
      </p:pic>
      <p:pic>
        <p:nvPicPr>
          <p:cNvPr id="14" name="图片 13" descr="徽标&#10;&#10;中度可信度描述已自动生成">
            <a:extLst>
              <a:ext uri="{FF2B5EF4-FFF2-40B4-BE49-F238E27FC236}">
                <a16:creationId xmlns:a16="http://schemas.microsoft.com/office/drawing/2014/main" id="{0770BE90-B70D-C249-928E-C344DACB28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42925" y="5986934"/>
            <a:ext cx="3649050" cy="543115"/>
          </a:xfrm>
          <a:prstGeom prst="rect">
            <a:avLst/>
          </a:prstGeom>
        </p:spPr>
      </p:pic>
      <p:pic>
        <p:nvPicPr>
          <p:cNvPr id="7" name="图片 6" descr="图示&#10;&#10;中度可信度描述已自动生成">
            <a:extLst>
              <a:ext uri="{FF2B5EF4-FFF2-40B4-BE49-F238E27FC236}">
                <a16:creationId xmlns:a16="http://schemas.microsoft.com/office/drawing/2014/main" id="{BC0FECAE-68AC-2945-8E00-EF775FB9CDB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00167" y="3735407"/>
            <a:ext cx="1745801" cy="1043881"/>
          </a:xfrm>
          <a:prstGeom prst="rect">
            <a:avLst/>
          </a:prstGeom>
        </p:spPr>
      </p:pic>
      <p:pic>
        <p:nvPicPr>
          <p:cNvPr id="16" name="图片 15" descr="图片包含 文本&#10;&#10;描述已自动生成">
            <a:extLst>
              <a:ext uri="{FF2B5EF4-FFF2-40B4-BE49-F238E27FC236}">
                <a16:creationId xmlns:a16="http://schemas.microsoft.com/office/drawing/2014/main" id="{D0330E94-2950-BA4C-B86B-58A1417C7C6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60155" y="2663373"/>
            <a:ext cx="3549264" cy="464390"/>
          </a:xfrm>
          <a:prstGeom prst="rect">
            <a:avLst/>
          </a:prstGeom>
        </p:spPr>
      </p:pic>
      <p:pic>
        <p:nvPicPr>
          <p:cNvPr id="18" name="图片 17" descr="图示&#10;&#10;描述已自动生成">
            <a:extLst>
              <a:ext uri="{FF2B5EF4-FFF2-40B4-BE49-F238E27FC236}">
                <a16:creationId xmlns:a16="http://schemas.microsoft.com/office/drawing/2014/main" id="{24C2CCC1-35AC-1D4F-BF1C-E275E6A67F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64586" y="4978197"/>
            <a:ext cx="2745249" cy="829959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548E1A5A-CD42-B04C-B610-D13C4AF1F229}"/>
              </a:ext>
            </a:extLst>
          </p:cNvPr>
          <p:cNvSpPr txBox="1"/>
          <p:nvPr/>
        </p:nvSpPr>
        <p:spPr>
          <a:xfrm>
            <a:off x="4564586" y="3306062"/>
            <a:ext cx="2656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酸滴定碱颜色变化</a:t>
            </a:r>
            <a:r>
              <a:rPr kumimoji="1" lang="en-US" altLang="zh-CN" dirty="0"/>
              <a:t>when</a:t>
            </a:r>
            <a:endParaRPr kumimoji="1" lang="zh-CN" altLang="en-US" dirty="0"/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C967D542-F08C-3D4E-90DD-C62A63BB46D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91975" y="981487"/>
            <a:ext cx="4091695" cy="3575861"/>
          </a:xfrm>
          <a:prstGeom prst="rect">
            <a:avLst/>
          </a:prstGeom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C7796848-DE8A-A948-9B78-DE26B46D7417}"/>
              </a:ext>
            </a:extLst>
          </p:cNvPr>
          <p:cNvSpPr txBox="1"/>
          <p:nvPr/>
        </p:nvSpPr>
        <p:spPr>
          <a:xfrm>
            <a:off x="8861034" y="4779288"/>
            <a:ext cx="2492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各种指示剂的变色区域</a:t>
            </a:r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11">
            <p14:nvContentPartPr>
              <p14:cNvPr id="4" name="墨迹 3">
                <a:extLst>
                  <a:ext uri="{FF2B5EF4-FFF2-40B4-BE49-F238E27FC236}">
                    <a16:creationId xmlns:a16="http://schemas.microsoft.com/office/drawing/2014/main" id="{0862D07D-B93E-F544-BA55-522A7E7766D7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10010520" y="3018240"/>
              <a:ext cx="762480" cy="358920"/>
            </p14:xfrm>
          </p:contentPart>
        </mc:Choice>
        <mc:Fallback>
          <p:pic>
            <p:nvPicPr>
              <p:cNvPr id="4" name="墨迹 3">
                <a:extLst>
                  <a:ext uri="{FF2B5EF4-FFF2-40B4-BE49-F238E27FC236}">
                    <a16:creationId xmlns:a16="http://schemas.microsoft.com/office/drawing/2014/main" id="{0862D07D-B93E-F544-BA55-522A7E7766D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0001160" y="3008880"/>
                <a:ext cx="781200" cy="37764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音频 5">
            <a:hlinkClick r:id="" action="ppaction://media"/>
            <a:extLst>
              <a:ext uri="{FF2B5EF4-FFF2-40B4-BE49-F238E27FC236}">
                <a16:creationId xmlns:a16="http://schemas.microsoft.com/office/drawing/2014/main" id="{C63334E5-A369-AF42-8094-E9ED96A9E2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9414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 advTm="392932"/>
    </mc:Choice>
    <mc:Fallback>
      <p:transition spd="slow" advTm="3929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1B68C77-138E-4BF7-A276-BD0C78A42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C268552-D473-46ED-B1B8-422042C4DE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4AC0CD9D-7610-4620-93B4-798CCD9AB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9238B3E-24AA-439A-B527-6C5DF6D72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9F01145-BEA3-4CBF-AA21-10077B948C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E4D62F9-188E-4530-84C2-24BDEE4BE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57B325C-3E35-45CF-9D07-3BCB281F3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643489CE-386F-504A-AFAC-7A36BDD35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6037" y="-2277253"/>
            <a:ext cx="3352375" cy="306650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kumimoji="1" lang="en-US" altLang="zh-CN" sz="3600" b="0" i="0" kern="1200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Practice 1 </a:t>
            </a:r>
          </a:p>
        </p:txBody>
      </p:sp>
      <p:sp>
        <p:nvSpPr>
          <p:cNvPr id="23" name="Freeform 36">
            <a:extLst>
              <a:ext uri="{FF2B5EF4-FFF2-40B4-BE49-F238E27FC236}">
                <a16:creationId xmlns:a16="http://schemas.microsoft.com/office/drawing/2014/main" id="{C24BEC42-AFF3-40D1-93A2-A27A42E1E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463681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5" name="Freeform: Shape 24">
            <a:extLst>
              <a:ext uri="{FF2B5EF4-FFF2-40B4-BE49-F238E27FC236}">
                <a16:creationId xmlns:a16="http://schemas.microsoft.com/office/drawing/2014/main" id="{608F427C-1EC9-4280-9367-F2B3AA063E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809954" cy="6858000"/>
          </a:xfrm>
          <a:custGeom>
            <a:avLst/>
            <a:gdLst>
              <a:gd name="connsiteX0" fmla="*/ 6465239 w 7809954"/>
              <a:gd name="connsiteY0" fmla="*/ 0 h 6858000"/>
              <a:gd name="connsiteX1" fmla="*/ 7808777 w 7809954"/>
              <a:gd name="connsiteY1" fmla="*/ 0 h 6858000"/>
              <a:gd name="connsiteX2" fmla="*/ 7783732 w 7809954"/>
              <a:gd name="connsiteY2" fmla="*/ 155676 h 6858000"/>
              <a:gd name="connsiteX3" fmla="*/ 7759863 w 7809954"/>
              <a:gd name="connsiteY3" fmla="*/ 310667 h 6858000"/>
              <a:gd name="connsiteX4" fmla="*/ 7736499 w 7809954"/>
              <a:gd name="connsiteY4" fmla="*/ 466344 h 6858000"/>
              <a:gd name="connsiteX5" fmla="*/ 7716496 w 7809954"/>
              <a:gd name="connsiteY5" fmla="*/ 622706 h 6858000"/>
              <a:gd name="connsiteX6" fmla="*/ 7696325 w 7809954"/>
              <a:gd name="connsiteY6" fmla="*/ 778383 h 6858000"/>
              <a:gd name="connsiteX7" fmla="*/ 7677499 w 7809954"/>
              <a:gd name="connsiteY7" fmla="*/ 934745 h 6858000"/>
              <a:gd name="connsiteX8" fmla="*/ 7661363 w 7809954"/>
              <a:gd name="connsiteY8" fmla="*/ 1089050 h 6858000"/>
              <a:gd name="connsiteX9" fmla="*/ 7646067 w 7809954"/>
              <a:gd name="connsiteY9" fmla="*/ 1245413 h 6858000"/>
              <a:gd name="connsiteX10" fmla="*/ 7632115 w 7809954"/>
              <a:gd name="connsiteY10" fmla="*/ 1401089 h 6858000"/>
              <a:gd name="connsiteX11" fmla="*/ 7620013 w 7809954"/>
              <a:gd name="connsiteY11" fmla="*/ 1554023 h 6858000"/>
              <a:gd name="connsiteX12" fmla="*/ 7607910 w 7809954"/>
              <a:gd name="connsiteY12" fmla="*/ 1709013 h 6858000"/>
              <a:gd name="connsiteX13" fmla="*/ 7597825 w 7809954"/>
              <a:gd name="connsiteY13" fmla="*/ 1861947 h 6858000"/>
              <a:gd name="connsiteX14" fmla="*/ 7589925 w 7809954"/>
              <a:gd name="connsiteY14" fmla="*/ 2014880 h 6858000"/>
              <a:gd name="connsiteX15" fmla="*/ 7581688 w 7809954"/>
              <a:gd name="connsiteY15" fmla="*/ 2167128 h 6858000"/>
              <a:gd name="connsiteX16" fmla="*/ 7574797 w 7809954"/>
              <a:gd name="connsiteY16" fmla="*/ 2318004 h 6858000"/>
              <a:gd name="connsiteX17" fmla="*/ 7569922 w 7809954"/>
              <a:gd name="connsiteY17" fmla="*/ 2467508 h 6858000"/>
              <a:gd name="connsiteX18" fmla="*/ 7565720 w 7809954"/>
              <a:gd name="connsiteY18" fmla="*/ 2617013 h 6858000"/>
              <a:gd name="connsiteX19" fmla="*/ 7561686 w 7809954"/>
              <a:gd name="connsiteY19" fmla="*/ 2765145 h 6858000"/>
              <a:gd name="connsiteX20" fmla="*/ 7559837 w 7809954"/>
              <a:gd name="connsiteY20" fmla="*/ 2911221 h 6858000"/>
              <a:gd name="connsiteX21" fmla="*/ 7557820 w 7809954"/>
              <a:gd name="connsiteY21" fmla="*/ 3057296 h 6858000"/>
              <a:gd name="connsiteX22" fmla="*/ 7556811 w 7809954"/>
              <a:gd name="connsiteY22" fmla="*/ 3201314 h 6858000"/>
              <a:gd name="connsiteX23" fmla="*/ 7557820 w 7809954"/>
              <a:gd name="connsiteY23" fmla="*/ 3343960 h 6858000"/>
              <a:gd name="connsiteX24" fmla="*/ 7557820 w 7809954"/>
              <a:gd name="connsiteY24" fmla="*/ 3485235 h 6858000"/>
              <a:gd name="connsiteX25" fmla="*/ 7559837 w 7809954"/>
              <a:gd name="connsiteY25" fmla="*/ 3625138 h 6858000"/>
              <a:gd name="connsiteX26" fmla="*/ 7562862 w 7809954"/>
              <a:gd name="connsiteY26" fmla="*/ 3762298 h 6858000"/>
              <a:gd name="connsiteX27" fmla="*/ 7565720 w 7809954"/>
              <a:gd name="connsiteY27" fmla="*/ 3898087 h 6858000"/>
              <a:gd name="connsiteX28" fmla="*/ 7568914 w 7809954"/>
              <a:gd name="connsiteY28" fmla="*/ 4031132 h 6858000"/>
              <a:gd name="connsiteX29" fmla="*/ 7573788 w 7809954"/>
              <a:gd name="connsiteY29" fmla="*/ 4163491 h 6858000"/>
              <a:gd name="connsiteX30" fmla="*/ 7578999 w 7809954"/>
              <a:gd name="connsiteY30" fmla="*/ 4293793 h 6858000"/>
              <a:gd name="connsiteX31" fmla="*/ 7583705 w 7809954"/>
              <a:gd name="connsiteY31" fmla="*/ 4421352 h 6858000"/>
              <a:gd name="connsiteX32" fmla="*/ 7596985 w 7809954"/>
              <a:gd name="connsiteY32" fmla="*/ 4670298 h 6858000"/>
              <a:gd name="connsiteX33" fmla="*/ 7611104 w 7809954"/>
              <a:gd name="connsiteY33" fmla="*/ 4908956 h 6858000"/>
              <a:gd name="connsiteX34" fmla="*/ 7625896 w 7809954"/>
              <a:gd name="connsiteY34" fmla="*/ 5138013 h 6858000"/>
              <a:gd name="connsiteX35" fmla="*/ 7642201 w 7809954"/>
              <a:gd name="connsiteY35" fmla="*/ 5354726 h 6858000"/>
              <a:gd name="connsiteX36" fmla="*/ 7659178 w 7809954"/>
              <a:gd name="connsiteY36" fmla="*/ 5561838 h 6858000"/>
              <a:gd name="connsiteX37" fmla="*/ 7677499 w 7809954"/>
              <a:gd name="connsiteY37" fmla="*/ 5753862 h 6858000"/>
              <a:gd name="connsiteX38" fmla="*/ 7695485 w 7809954"/>
              <a:gd name="connsiteY38" fmla="*/ 5934227 h 6858000"/>
              <a:gd name="connsiteX39" fmla="*/ 7713470 w 7809954"/>
              <a:gd name="connsiteY39" fmla="*/ 6100191 h 6858000"/>
              <a:gd name="connsiteX40" fmla="*/ 7730447 w 7809954"/>
              <a:gd name="connsiteY40" fmla="*/ 6252438 h 6858000"/>
              <a:gd name="connsiteX41" fmla="*/ 7746584 w 7809954"/>
              <a:gd name="connsiteY41" fmla="*/ 6387541 h 6858000"/>
              <a:gd name="connsiteX42" fmla="*/ 7761880 w 7809954"/>
              <a:gd name="connsiteY42" fmla="*/ 6509613 h 6858000"/>
              <a:gd name="connsiteX43" fmla="*/ 7774655 w 7809954"/>
              <a:gd name="connsiteY43" fmla="*/ 6612483 h 6858000"/>
              <a:gd name="connsiteX44" fmla="*/ 7786757 w 7809954"/>
              <a:gd name="connsiteY44" fmla="*/ 6698894 h 6858000"/>
              <a:gd name="connsiteX45" fmla="*/ 7804071 w 7809954"/>
              <a:gd name="connsiteY45" fmla="*/ 6817538 h 6858000"/>
              <a:gd name="connsiteX46" fmla="*/ 7809954 w 7809954"/>
              <a:gd name="connsiteY46" fmla="*/ 6858000 h 6858000"/>
              <a:gd name="connsiteX47" fmla="*/ 7157124 w 7809954"/>
              <a:gd name="connsiteY47" fmla="*/ 6858000 h 6858000"/>
              <a:gd name="connsiteX48" fmla="*/ 7157124 w 7809954"/>
              <a:gd name="connsiteY48" fmla="*/ 6858000 h 6858000"/>
              <a:gd name="connsiteX49" fmla="*/ 0 w 7809954"/>
              <a:gd name="connsiteY49" fmla="*/ 6858000 h 6858000"/>
              <a:gd name="connsiteX50" fmla="*/ 0 w 7809954"/>
              <a:gd name="connsiteY50" fmla="*/ 0 h 6858000"/>
              <a:gd name="connsiteX51" fmla="*/ 6465239 w 7809954"/>
              <a:gd name="connsiteY5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7809954" h="6858000">
                <a:moveTo>
                  <a:pt x="6465239" y="0"/>
                </a:moveTo>
                <a:lnTo>
                  <a:pt x="7808777" y="0"/>
                </a:lnTo>
                <a:lnTo>
                  <a:pt x="7783732" y="155676"/>
                </a:lnTo>
                <a:lnTo>
                  <a:pt x="7759863" y="310667"/>
                </a:lnTo>
                <a:lnTo>
                  <a:pt x="7736499" y="466344"/>
                </a:lnTo>
                <a:lnTo>
                  <a:pt x="7716496" y="622706"/>
                </a:lnTo>
                <a:lnTo>
                  <a:pt x="7696325" y="778383"/>
                </a:lnTo>
                <a:lnTo>
                  <a:pt x="7677499" y="934745"/>
                </a:lnTo>
                <a:lnTo>
                  <a:pt x="7661363" y="1089050"/>
                </a:lnTo>
                <a:lnTo>
                  <a:pt x="7646067" y="1245413"/>
                </a:lnTo>
                <a:lnTo>
                  <a:pt x="7632115" y="1401089"/>
                </a:lnTo>
                <a:lnTo>
                  <a:pt x="7620013" y="1554023"/>
                </a:lnTo>
                <a:lnTo>
                  <a:pt x="7607910" y="1709013"/>
                </a:lnTo>
                <a:lnTo>
                  <a:pt x="7597825" y="1861947"/>
                </a:lnTo>
                <a:lnTo>
                  <a:pt x="7589925" y="2014880"/>
                </a:lnTo>
                <a:lnTo>
                  <a:pt x="7581688" y="2167128"/>
                </a:lnTo>
                <a:lnTo>
                  <a:pt x="7574797" y="2318004"/>
                </a:lnTo>
                <a:lnTo>
                  <a:pt x="7569922" y="2467508"/>
                </a:lnTo>
                <a:lnTo>
                  <a:pt x="7565720" y="2617013"/>
                </a:lnTo>
                <a:lnTo>
                  <a:pt x="7561686" y="2765145"/>
                </a:lnTo>
                <a:lnTo>
                  <a:pt x="7559837" y="2911221"/>
                </a:lnTo>
                <a:lnTo>
                  <a:pt x="7557820" y="3057296"/>
                </a:lnTo>
                <a:lnTo>
                  <a:pt x="7556811" y="3201314"/>
                </a:lnTo>
                <a:lnTo>
                  <a:pt x="7557820" y="3343960"/>
                </a:lnTo>
                <a:lnTo>
                  <a:pt x="7557820" y="3485235"/>
                </a:lnTo>
                <a:lnTo>
                  <a:pt x="7559837" y="3625138"/>
                </a:lnTo>
                <a:lnTo>
                  <a:pt x="7562862" y="3762298"/>
                </a:lnTo>
                <a:lnTo>
                  <a:pt x="7565720" y="3898087"/>
                </a:lnTo>
                <a:lnTo>
                  <a:pt x="7568914" y="4031132"/>
                </a:lnTo>
                <a:lnTo>
                  <a:pt x="7573788" y="4163491"/>
                </a:lnTo>
                <a:lnTo>
                  <a:pt x="7578999" y="4293793"/>
                </a:lnTo>
                <a:lnTo>
                  <a:pt x="7583705" y="4421352"/>
                </a:lnTo>
                <a:lnTo>
                  <a:pt x="7596985" y="4670298"/>
                </a:lnTo>
                <a:lnTo>
                  <a:pt x="7611104" y="4908956"/>
                </a:lnTo>
                <a:lnTo>
                  <a:pt x="7625896" y="5138013"/>
                </a:lnTo>
                <a:lnTo>
                  <a:pt x="7642201" y="5354726"/>
                </a:lnTo>
                <a:lnTo>
                  <a:pt x="7659178" y="5561838"/>
                </a:lnTo>
                <a:lnTo>
                  <a:pt x="7677499" y="5753862"/>
                </a:lnTo>
                <a:lnTo>
                  <a:pt x="7695485" y="5934227"/>
                </a:lnTo>
                <a:lnTo>
                  <a:pt x="7713470" y="6100191"/>
                </a:lnTo>
                <a:lnTo>
                  <a:pt x="7730447" y="6252438"/>
                </a:lnTo>
                <a:lnTo>
                  <a:pt x="7746584" y="6387541"/>
                </a:lnTo>
                <a:lnTo>
                  <a:pt x="7761880" y="6509613"/>
                </a:lnTo>
                <a:lnTo>
                  <a:pt x="7774655" y="6612483"/>
                </a:lnTo>
                <a:lnTo>
                  <a:pt x="7786757" y="6698894"/>
                </a:lnTo>
                <a:lnTo>
                  <a:pt x="7804071" y="6817538"/>
                </a:lnTo>
                <a:lnTo>
                  <a:pt x="7809954" y="6858000"/>
                </a:lnTo>
                <a:lnTo>
                  <a:pt x="7157124" y="6858000"/>
                </a:lnTo>
                <a:lnTo>
                  <a:pt x="7157124" y="6858000"/>
                </a:lnTo>
                <a:lnTo>
                  <a:pt x="0" y="6858000"/>
                </a:lnTo>
                <a:lnTo>
                  <a:pt x="0" y="0"/>
                </a:lnTo>
                <a:lnTo>
                  <a:pt x="6465239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98810A7-E114-447A-A7D6-69B27CFB56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5D2ECF24-DBEC-D645-86D7-3E5ADE63E50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63738" y="23615"/>
            <a:ext cx="4418983" cy="382978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6972A1D1-9B25-9744-A74E-E6CFF4C5441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46263" y="3963536"/>
            <a:ext cx="4449737" cy="1541854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4681BB22-4443-514C-9278-382F1552C3D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46263" y="5654970"/>
            <a:ext cx="4731263" cy="1092894"/>
          </a:xfrm>
          <a:prstGeom prst="rect">
            <a:avLst/>
          </a:prstGeom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C4C2CCF5-33DB-A348-9946-CCE83BE71FF4}"/>
              </a:ext>
            </a:extLst>
          </p:cNvPr>
          <p:cNvSpPr txBox="1"/>
          <p:nvPr/>
        </p:nvSpPr>
        <p:spPr>
          <a:xfrm>
            <a:off x="4177589" y="847320"/>
            <a:ext cx="356582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altLang="zh-CN" dirty="0"/>
              <a:t>A student titrates 10.0 mL samples of 1.0 </a:t>
            </a:r>
            <a:r>
              <a:rPr lang="en" altLang="zh-CN" i="1" dirty="0"/>
              <a:t>M </a:t>
            </a:r>
            <a:r>
              <a:rPr lang="en" altLang="zh-CN" dirty="0"/>
              <a:t>solutions of each of the </a:t>
            </a:r>
            <a:r>
              <a:rPr lang="en" altLang="zh-CN" dirty="0" err="1"/>
              <a:t>haloacetic</a:t>
            </a:r>
            <a:r>
              <a:rPr lang="en" altLang="zh-CN" dirty="0"/>
              <a:t> acids with a standard solution of NaOH. Which of the following statements correctly predicts the volume of NaOH(</a:t>
            </a:r>
            <a:r>
              <a:rPr lang="en" altLang="zh-CN" i="1" dirty="0" err="1"/>
              <a:t>aq</a:t>
            </a:r>
            <a:r>
              <a:rPr lang="en" altLang="zh-CN" dirty="0"/>
              <a:t>) needed to reach the equivalence point? </a:t>
            </a:r>
          </a:p>
          <a:p>
            <a:endParaRPr kumimoji="1" lang="zh-CN" altLang="en-US" dirty="0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1608265A-6AAF-534D-98AF-49D7269F0E46}"/>
              </a:ext>
            </a:extLst>
          </p:cNvPr>
          <p:cNvSpPr/>
          <p:nvPr/>
        </p:nvSpPr>
        <p:spPr>
          <a:xfrm>
            <a:off x="7873692" y="1259174"/>
            <a:ext cx="4148419" cy="54886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zh-CN" altLang="en-US" dirty="0"/>
              <a:t>因为弱酸和强碱滴定几乎是完全反应，因此与</a:t>
            </a:r>
            <a:r>
              <a:rPr kumimoji="1" lang="zh-CN" altLang="en" dirty="0"/>
              <a:t>酸性无关</a:t>
            </a:r>
            <a:r>
              <a:rPr kumimoji="1" lang="zh-CN" altLang="en-US" dirty="0"/>
              <a:t>，用化学计量学分析，相同量的酸与等体积的氢氧化钠反应。</a:t>
            </a:r>
          </a:p>
        </p:txBody>
      </p:sp>
      <p:sp>
        <p:nvSpPr>
          <p:cNvPr id="26" name="椭圆 25">
            <a:extLst>
              <a:ext uri="{FF2B5EF4-FFF2-40B4-BE49-F238E27FC236}">
                <a16:creationId xmlns:a16="http://schemas.microsoft.com/office/drawing/2014/main" id="{6E4F514C-23AE-F240-BDB6-899FF105AFCB}"/>
              </a:ext>
            </a:extLst>
          </p:cNvPr>
          <p:cNvSpPr/>
          <p:nvPr/>
        </p:nvSpPr>
        <p:spPr>
          <a:xfrm>
            <a:off x="1693393" y="5572548"/>
            <a:ext cx="452360" cy="452360"/>
          </a:xfrm>
          <a:prstGeom prst="ellipse">
            <a:avLst/>
          </a:prstGeom>
          <a:noFill/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56818443-FBA6-4340-9793-EA7370A32D1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221725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 advTm="213170"/>
    </mc:Choice>
    <mc:Fallback>
      <p:transition spd="slow" advTm="2131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4" grpId="0" animBg="1"/>
      <p:bldP spid="2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5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Picture 82">
            <a:extLst>
              <a:ext uri="{FF2B5EF4-FFF2-40B4-BE49-F238E27FC236}">
                <a16:creationId xmlns:a16="http://schemas.microsoft.com/office/drawing/2014/main" id="{0F7302AF-86B9-441B-8D24-AC382E2A43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99A2A6C2-D371-4C6B-B50F-CC71C6D010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87" name="Oval 86">
            <a:extLst>
              <a:ext uri="{FF2B5EF4-FFF2-40B4-BE49-F238E27FC236}">
                <a16:creationId xmlns:a16="http://schemas.microsoft.com/office/drawing/2014/main" id="{5F07A6A6-E44B-411E-AA18-65E481136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89" name="Picture 88">
            <a:extLst>
              <a:ext uri="{FF2B5EF4-FFF2-40B4-BE49-F238E27FC236}">
                <a16:creationId xmlns:a16="http://schemas.microsoft.com/office/drawing/2014/main" id="{8CC3468F-5EED-42B0-8507-F30360E1D5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91" name="Picture 90">
            <a:extLst>
              <a:ext uri="{FF2B5EF4-FFF2-40B4-BE49-F238E27FC236}">
                <a16:creationId xmlns:a16="http://schemas.microsoft.com/office/drawing/2014/main" id="{591711EE-029D-453C-9AE9-E87829F1D3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93" name="Rectangle 92">
            <a:extLst>
              <a:ext uri="{FF2B5EF4-FFF2-40B4-BE49-F238E27FC236}">
                <a16:creationId xmlns:a16="http://schemas.microsoft.com/office/drawing/2014/main" id="{5D5A8E14-301B-40C0-A174-D2232EF95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3ED1950E-DFEC-1A4B-8B5E-94B9CE6F5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90042" y="-2236195"/>
            <a:ext cx="3333676" cy="309698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kumimoji="1" lang="en-US" altLang="zh-CN" sz="3600" dirty="0"/>
              <a:t>Practice 2</a:t>
            </a:r>
          </a:p>
        </p:txBody>
      </p: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9484639B-D130-4FDF-9889-EA88D8CC9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400000" flipH="1">
            <a:off x="475977" y="-475977"/>
            <a:ext cx="6858000" cy="7809953"/>
          </a:xfrm>
          <a:custGeom>
            <a:avLst/>
            <a:gdLst>
              <a:gd name="connsiteX0" fmla="*/ 6858000 w 6858000"/>
              <a:gd name="connsiteY0" fmla="*/ 1344715 h 7809953"/>
              <a:gd name="connsiteX1" fmla="*/ 6858000 w 6858000"/>
              <a:gd name="connsiteY1" fmla="*/ 1177 h 7809953"/>
              <a:gd name="connsiteX2" fmla="*/ 6702323 w 6858000"/>
              <a:gd name="connsiteY2" fmla="*/ 26222 h 7809953"/>
              <a:gd name="connsiteX3" fmla="*/ 6547332 w 6858000"/>
              <a:gd name="connsiteY3" fmla="*/ 50091 h 7809953"/>
              <a:gd name="connsiteX4" fmla="*/ 6391656 w 6858000"/>
              <a:gd name="connsiteY4" fmla="*/ 73455 h 7809953"/>
              <a:gd name="connsiteX5" fmla="*/ 6235293 w 6858000"/>
              <a:gd name="connsiteY5" fmla="*/ 93458 h 7809953"/>
              <a:gd name="connsiteX6" fmla="*/ 6079617 w 6858000"/>
              <a:gd name="connsiteY6" fmla="*/ 113629 h 7809953"/>
              <a:gd name="connsiteX7" fmla="*/ 5923254 w 6858000"/>
              <a:gd name="connsiteY7" fmla="*/ 132455 h 7809953"/>
              <a:gd name="connsiteX8" fmla="*/ 5768949 w 6858000"/>
              <a:gd name="connsiteY8" fmla="*/ 148591 h 7809953"/>
              <a:gd name="connsiteX9" fmla="*/ 5612587 w 6858000"/>
              <a:gd name="connsiteY9" fmla="*/ 163887 h 7809953"/>
              <a:gd name="connsiteX10" fmla="*/ 5456910 w 6858000"/>
              <a:gd name="connsiteY10" fmla="*/ 177839 h 7809953"/>
              <a:gd name="connsiteX11" fmla="*/ 5303977 w 6858000"/>
              <a:gd name="connsiteY11" fmla="*/ 189941 h 7809953"/>
              <a:gd name="connsiteX12" fmla="*/ 5148986 w 6858000"/>
              <a:gd name="connsiteY12" fmla="*/ 202044 h 7809953"/>
              <a:gd name="connsiteX13" fmla="*/ 4996053 w 6858000"/>
              <a:gd name="connsiteY13" fmla="*/ 212129 h 7809953"/>
              <a:gd name="connsiteX14" fmla="*/ 4843119 w 6858000"/>
              <a:gd name="connsiteY14" fmla="*/ 220029 h 7809953"/>
              <a:gd name="connsiteX15" fmla="*/ 4690872 w 6858000"/>
              <a:gd name="connsiteY15" fmla="*/ 228266 h 7809953"/>
              <a:gd name="connsiteX16" fmla="*/ 4539996 w 6858000"/>
              <a:gd name="connsiteY16" fmla="*/ 235157 h 7809953"/>
              <a:gd name="connsiteX17" fmla="*/ 4390491 w 6858000"/>
              <a:gd name="connsiteY17" fmla="*/ 240032 h 7809953"/>
              <a:gd name="connsiteX18" fmla="*/ 4240987 w 6858000"/>
              <a:gd name="connsiteY18" fmla="*/ 244234 h 7809953"/>
              <a:gd name="connsiteX19" fmla="*/ 4092855 w 6858000"/>
              <a:gd name="connsiteY19" fmla="*/ 248268 h 7809953"/>
              <a:gd name="connsiteX20" fmla="*/ 3946779 w 6858000"/>
              <a:gd name="connsiteY20" fmla="*/ 250117 h 7809953"/>
              <a:gd name="connsiteX21" fmla="*/ 3800704 w 6858000"/>
              <a:gd name="connsiteY21" fmla="*/ 252134 h 7809953"/>
              <a:gd name="connsiteX22" fmla="*/ 3656685 w 6858000"/>
              <a:gd name="connsiteY22" fmla="*/ 253143 h 7809953"/>
              <a:gd name="connsiteX23" fmla="*/ 3514039 w 6858000"/>
              <a:gd name="connsiteY23" fmla="*/ 252134 h 7809953"/>
              <a:gd name="connsiteX24" fmla="*/ 3372765 w 6858000"/>
              <a:gd name="connsiteY24" fmla="*/ 252134 h 7809953"/>
              <a:gd name="connsiteX25" fmla="*/ 3232861 w 6858000"/>
              <a:gd name="connsiteY25" fmla="*/ 250117 h 7809953"/>
              <a:gd name="connsiteX26" fmla="*/ 3095701 w 6858000"/>
              <a:gd name="connsiteY26" fmla="*/ 247092 h 7809953"/>
              <a:gd name="connsiteX27" fmla="*/ 2959913 w 6858000"/>
              <a:gd name="connsiteY27" fmla="*/ 244234 h 7809953"/>
              <a:gd name="connsiteX28" fmla="*/ 2826868 w 6858000"/>
              <a:gd name="connsiteY28" fmla="*/ 241040 h 7809953"/>
              <a:gd name="connsiteX29" fmla="*/ 2694508 w 6858000"/>
              <a:gd name="connsiteY29" fmla="*/ 236166 h 7809953"/>
              <a:gd name="connsiteX30" fmla="*/ 2564207 w 6858000"/>
              <a:gd name="connsiteY30" fmla="*/ 230955 h 7809953"/>
              <a:gd name="connsiteX31" fmla="*/ 2436648 w 6858000"/>
              <a:gd name="connsiteY31" fmla="*/ 226249 h 7809953"/>
              <a:gd name="connsiteX32" fmla="*/ 2187702 w 6858000"/>
              <a:gd name="connsiteY32" fmla="*/ 212969 h 7809953"/>
              <a:gd name="connsiteX33" fmla="*/ 1949044 w 6858000"/>
              <a:gd name="connsiteY33" fmla="*/ 198850 h 7809953"/>
              <a:gd name="connsiteX34" fmla="*/ 1719987 w 6858000"/>
              <a:gd name="connsiteY34" fmla="*/ 184058 h 7809953"/>
              <a:gd name="connsiteX35" fmla="*/ 1503274 w 6858000"/>
              <a:gd name="connsiteY35" fmla="*/ 167753 h 7809953"/>
              <a:gd name="connsiteX36" fmla="*/ 1296162 w 6858000"/>
              <a:gd name="connsiteY36" fmla="*/ 150776 h 7809953"/>
              <a:gd name="connsiteX37" fmla="*/ 1104138 w 6858000"/>
              <a:gd name="connsiteY37" fmla="*/ 132455 h 7809953"/>
              <a:gd name="connsiteX38" fmla="*/ 923773 w 6858000"/>
              <a:gd name="connsiteY38" fmla="*/ 114469 h 7809953"/>
              <a:gd name="connsiteX39" fmla="*/ 757809 w 6858000"/>
              <a:gd name="connsiteY39" fmla="*/ 96484 h 7809953"/>
              <a:gd name="connsiteX40" fmla="*/ 605562 w 6858000"/>
              <a:gd name="connsiteY40" fmla="*/ 79507 h 7809953"/>
              <a:gd name="connsiteX41" fmla="*/ 470459 w 6858000"/>
              <a:gd name="connsiteY41" fmla="*/ 63370 h 7809953"/>
              <a:gd name="connsiteX42" fmla="*/ 348387 w 6858000"/>
              <a:gd name="connsiteY42" fmla="*/ 48074 h 7809953"/>
              <a:gd name="connsiteX43" fmla="*/ 245517 w 6858000"/>
              <a:gd name="connsiteY43" fmla="*/ 35299 h 7809953"/>
              <a:gd name="connsiteX44" fmla="*/ 159106 w 6858000"/>
              <a:gd name="connsiteY44" fmla="*/ 23197 h 7809953"/>
              <a:gd name="connsiteX45" fmla="*/ 40462 w 6858000"/>
              <a:gd name="connsiteY45" fmla="*/ 5883 h 7809953"/>
              <a:gd name="connsiteX46" fmla="*/ 0 w 6858000"/>
              <a:gd name="connsiteY46" fmla="*/ 0 h 7809953"/>
              <a:gd name="connsiteX47" fmla="*/ 0 w 6858000"/>
              <a:gd name="connsiteY47" fmla="*/ 652830 h 7809953"/>
              <a:gd name="connsiteX48" fmla="*/ 0 w 6858000"/>
              <a:gd name="connsiteY48" fmla="*/ 652830 h 7809953"/>
              <a:gd name="connsiteX49" fmla="*/ 0 w 6858000"/>
              <a:gd name="connsiteY49" fmla="*/ 7809953 h 7809953"/>
              <a:gd name="connsiteX50" fmla="*/ 6857999 w 6858000"/>
              <a:gd name="connsiteY50" fmla="*/ 7809953 h 7809953"/>
              <a:gd name="connsiteX51" fmla="*/ 6857999 w 6858000"/>
              <a:gd name="connsiteY51" fmla="*/ 1344715 h 7809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0" h="7809953">
                <a:moveTo>
                  <a:pt x="6858000" y="1344715"/>
                </a:moveTo>
                <a:lnTo>
                  <a:pt x="6858000" y="1177"/>
                </a:lnTo>
                <a:lnTo>
                  <a:pt x="6702323" y="26222"/>
                </a:lnTo>
                <a:lnTo>
                  <a:pt x="6547332" y="50091"/>
                </a:lnTo>
                <a:lnTo>
                  <a:pt x="6391656" y="73455"/>
                </a:lnTo>
                <a:lnTo>
                  <a:pt x="6235293" y="93458"/>
                </a:lnTo>
                <a:lnTo>
                  <a:pt x="6079617" y="113629"/>
                </a:lnTo>
                <a:lnTo>
                  <a:pt x="5923254" y="132455"/>
                </a:lnTo>
                <a:lnTo>
                  <a:pt x="5768949" y="148591"/>
                </a:lnTo>
                <a:lnTo>
                  <a:pt x="5612587" y="163887"/>
                </a:lnTo>
                <a:lnTo>
                  <a:pt x="5456910" y="177839"/>
                </a:lnTo>
                <a:lnTo>
                  <a:pt x="5303977" y="189941"/>
                </a:lnTo>
                <a:lnTo>
                  <a:pt x="5148986" y="202044"/>
                </a:lnTo>
                <a:lnTo>
                  <a:pt x="4996053" y="212129"/>
                </a:lnTo>
                <a:lnTo>
                  <a:pt x="4843119" y="220029"/>
                </a:lnTo>
                <a:lnTo>
                  <a:pt x="4690872" y="228266"/>
                </a:lnTo>
                <a:lnTo>
                  <a:pt x="4539996" y="235157"/>
                </a:lnTo>
                <a:lnTo>
                  <a:pt x="4390491" y="240032"/>
                </a:lnTo>
                <a:lnTo>
                  <a:pt x="4240987" y="244234"/>
                </a:lnTo>
                <a:lnTo>
                  <a:pt x="4092855" y="248268"/>
                </a:lnTo>
                <a:lnTo>
                  <a:pt x="3946779" y="250117"/>
                </a:lnTo>
                <a:lnTo>
                  <a:pt x="3800704" y="252134"/>
                </a:lnTo>
                <a:lnTo>
                  <a:pt x="3656685" y="253143"/>
                </a:lnTo>
                <a:lnTo>
                  <a:pt x="3514039" y="252134"/>
                </a:lnTo>
                <a:lnTo>
                  <a:pt x="3372765" y="252134"/>
                </a:lnTo>
                <a:lnTo>
                  <a:pt x="3232861" y="250117"/>
                </a:lnTo>
                <a:lnTo>
                  <a:pt x="3095701" y="247092"/>
                </a:lnTo>
                <a:lnTo>
                  <a:pt x="2959913" y="244234"/>
                </a:lnTo>
                <a:lnTo>
                  <a:pt x="2826868" y="241040"/>
                </a:lnTo>
                <a:lnTo>
                  <a:pt x="2694508" y="236166"/>
                </a:lnTo>
                <a:lnTo>
                  <a:pt x="2564207" y="230955"/>
                </a:lnTo>
                <a:lnTo>
                  <a:pt x="2436648" y="226249"/>
                </a:lnTo>
                <a:lnTo>
                  <a:pt x="2187702" y="212969"/>
                </a:lnTo>
                <a:lnTo>
                  <a:pt x="1949044" y="198850"/>
                </a:lnTo>
                <a:lnTo>
                  <a:pt x="1719987" y="184058"/>
                </a:lnTo>
                <a:lnTo>
                  <a:pt x="1503274" y="167753"/>
                </a:lnTo>
                <a:lnTo>
                  <a:pt x="1296162" y="150776"/>
                </a:lnTo>
                <a:lnTo>
                  <a:pt x="1104138" y="132455"/>
                </a:lnTo>
                <a:lnTo>
                  <a:pt x="923773" y="114469"/>
                </a:lnTo>
                <a:lnTo>
                  <a:pt x="757809" y="96484"/>
                </a:lnTo>
                <a:lnTo>
                  <a:pt x="605562" y="79507"/>
                </a:lnTo>
                <a:lnTo>
                  <a:pt x="470459" y="63370"/>
                </a:lnTo>
                <a:lnTo>
                  <a:pt x="348387" y="48074"/>
                </a:lnTo>
                <a:lnTo>
                  <a:pt x="245517" y="35299"/>
                </a:lnTo>
                <a:lnTo>
                  <a:pt x="159106" y="23197"/>
                </a:lnTo>
                <a:lnTo>
                  <a:pt x="40462" y="5883"/>
                </a:lnTo>
                <a:lnTo>
                  <a:pt x="0" y="0"/>
                </a:lnTo>
                <a:lnTo>
                  <a:pt x="0" y="652830"/>
                </a:lnTo>
                <a:lnTo>
                  <a:pt x="0" y="652830"/>
                </a:lnTo>
                <a:lnTo>
                  <a:pt x="0" y="7809953"/>
                </a:lnTo>
                <a:lnTo>
                  <a:pt x="6857999" y="7809953"/>
                </a:lnTo>
                <a:lnTo>
                  <a:pt x="6857999" y="134471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31" name="图片 30" descr="表格&#10;&#10;描述已自动生成">
            <a:extLst>
              <a:ext uri="{FF2B5EF4-FFF2-40B4-BE49-F238E27FC236}">
                <a16:creationId xmlns:a16="http://schemas.microsoft.com/office/drawing/2014/main" id="{977D6D3D-0358-234E-87FF-77F20975AF2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448" y="1981959"/>
            <a:ext cx="7476889" cy="3134815"/>
          </a:xfrm>
          <a:prstGeom prst="rect">
            <a:avLst/>
          </a:prstGeom>
        </p:spPr>
      </p:pic>
      <p:sp>
        <p:nvSpPr>
          <p:cNvPr id="97" name="Freeform 31">
            <a:extLst>
              <a:ext uri="{FF2B5EF4-FFF2-40B4-BE49-F238E27FC236}">
                <a16:creationId xmlns:a16="http://schemas.microsoft.com/office/drawing/2014/main" id="{1EBB90A2-2B0A-4F80-8F25-0403340654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463681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图片 28" descr="文本&#10;&#10;低可信度描述已自动生成">
            <a:extLst>
              <a:ext uri="{FF2B5EF4-FFF2-40B4-BE49-F238E27FC236}">
                <a16:creationId xmlns:a16="http://schemas.microsoft.com/office/drawing/2014/main" id="{20FB6036-9502-C449-B723-464E6F0B73E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448" y="261272"/>
            <a:ext cx="7625167" cy="1130899"/>
          </a:xfrm>
          <a:prstGeom prst="rect">
            <a:avLst/>
          </a:prstGeom>
        </p:spPr>
      </p:pic>
      <p:pic>
        <p:nvPicPr>
          <p:cNvPr id="35" name="图片 34" descr="文本&#10;&#10;描述已自动生成">
            <a:extLst>
              <a:ext uri="{FF2B5EF4-FFF2-40B4-BE49-F238E27FC236}">
                <a16:creationId xmlns:a16="http://schemas.microsoft.com/office/drawing/2014/main" id="{41A16CFE-E175-D44F-B304-B5A89F3A703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168" y="5216758"/>
            <a:ext cx="7595800" cy="1242016"/>
          </a:xfrm>
          <a:prstGeom prst="rect">
            <a:avLst/>
          </a:prstGeom>
        </p:spPr>
      </p:pic>
      <p:sp>
        <p:nvSpPr>
          <p:cNvPr id="39" name="文本框 38">
            <a:extLst>
              <a:ext uri="{FF2B5EF4-FFF2-40B4-BE49-F238E27FC236}">
                <a16:creationId xmlns:a16="http://schemas.microsoft.com/office/drawing/2014/main" id="{C357D26A-4D44-C445-9EA3-F4729587A815}"/>
              </a:ext>
            </a:extLst>
          </p:cNvPr>
          <p:cNvSpPr txBox="1"/>
          <p:nvPr/>
        </p:nvSpPr>
        <p:spPr>
          <a:xfrm>
            <a:off x="5131447" y="455143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FF0000"/>
                </a:solidFill>
              </a:rPr>
              <a:t>X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B1736507-48D8-A847-BA79-077D8E75144E}"/>
              </a:ext>
            </a:extLst>
          </p:cNvPr>
          <p:cNvSpPr txBox="1"/>
          <p:nvPr/>
        </p:nvSpPr>
        <p:spPr>
          <a:xfrm>
            <a:off x="1759913" y="4559542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FF0000"/>
                </a:solidFill>
              </a:rPr>
              <a:t>Y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E987AD18-43DD-4045-9207-C9ECD403244C}"/>
              </a:ext>
            </a:extLst>
          </p:cNvPr>
          <p:cNvSpPr txBox="1"/>
          <p:nvPr/>
        </p:nvSpPr>
        <p:spPr>
          <a:xfrm>
            <a:off x="3376912" y="4559542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FF0000"/>
                </a:solidFill>
              </a:rPr>
              <a:t>Z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文本框 44">
                <a:extLst>
                  <a:ext uri="{FF2B5EF4-FFF2-40B4-BE49-F238E27FC236}">
                    <a16:creationId xmlns:a16="http://schemas.microsoft.com/office/drawing/2014/main" id="{1714F977-1708-5242-99F5-B4DD175E6A35}"/>
                  </a:ext>
                </a:extLst>
              </p:cNvPr>
              <p:cNvSpPr txBox="1"/>
              <p:nvPr/>
            </p:nvSpPr>
            <p:spPr>
              <a:xfrm>
                <a:off x="2110992" y="5435168"/>
                <a:ext cx="403212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CN" dirty="0">
                    <a:solidFill>
                      <a:srgbClr val="FF0000"/>
                    </a:solidFill>
                  </a:rPr>
                  <a:t>Increase, because [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p>
                        <m:r>
                          <a:rPr kumimoji="1"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kumimoji="1" lang="en-US" altLang="zh-CN" dirty="0">
                    <a:solidFill>
                      <a:srgbClr val="FF0000"/>
                    </a:solidFill>
                  </a:rPr>
                  <a:t>] decreases</a:t>
                </a:r>
                <a:endParaRPr kumimoji="1"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5" name="文本框 44">
                <a:extLst>
                  <a:ext uri="{FF2B5EF4-FFF2-40B4-BE49-F238E27FC236}">
                    <a16:creationId xmlns:a16="http://schemas.microsoft.com/office/drawing/2014/main" id="{1714F977-1708-5242-99F5-B4DD175E6A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0992" y="5435168"/>
                <a:ext cx="4032129" cy="369332"/>
              </a:xfrm>
              <a:prstGeom prst="rect">
                <a:avLst/>
              </a:prstGeom>
              <a:blipFill>
                <a:blip r:embed="rId13"/>
                <a:stretch>
                  <a:fillRect l="-1258" t="-10345" r="-314" b="-275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文本框 46">
            <a:extLst>
              <a:ext uri="{FF2B5EF4-FFF2-40B4-BE49-F238E27FC236}">
                <a16:creationId xmlns:a16="http://schemas.microsoft.com/office/drawing/2014/main" id="{6F050760-193E-E044-A359-E39CB9EEC968}"/>
              </a:ext>
            </a:extLst>
          </p:cNvPr>
          <p:cNvSpPr txBox="1"/>
          <p:nvPr/>
        </p:nvSpPr>
        <p:spPr>
          <a:xfrm>
            <a:off x="2151721" y="6441287"/>
            <a:ext cx="4566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>
                <a:solidFill>
                  <a:srgbClr val="FF0000"/>
                </a:solidFill>
              </a:rPr>
              <a:t>Z is a buffer solution, while Y is not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A359E9D2-12D1-3941-994E-A749CADE6D9D}"/>
              </a:ext>
            </a:extLst>
          </p:cNvPr>
          <p:cNvSpPr/>
          <p:nvPr/>
        </p:nvSpPr>
        <p:spPr>
          <a:xfrm>
            <a:off x="7999412" y="1473370"/>
            <a:ext cx="4014859" cy="51525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(a).</a:t>
            </a:r>
            <a:r>
              <a:rPr kumimoji="1" lang="zh-CN" altLang="en-US" dirty="0"/>
              <a:t>因为</a:t>
            </a:r>
            <a:r>
              <a:rPr kumimoji="1" lang="en-US" altLang="zh-CN" dirty="0"/>
              <a:t>y</a:t>
            </a:r>
            <a:r>
              <a:rPr kumimoji="1" lang="zh-CN" altLang="en-US" dirty="0"/>
              <a:t>中有强酸和盐，所以氢离子浓度最高，</a:t>
            </a:r>
            <a:r>
              <a:rPr kumimoji="1" lang="en" altLang="zh-CN" dirty="0"/>
              <a:t>pH</a:t>
            </a:r>
            <a:r>
              <a:rPr kumimoji="1" lang="zh-CN" altLang="en-US" dirty="0"/>
              <a:t>最低</a:t>
            </a:r>
          </a:p>
          <a:p>
            <a:pPr algn="ctr"/>
            <a:r>
              <a:rPr kumimoji="1" lang="zh-CN" altLang="en-US" dirty="0"/>
              <a:t>；</a:t>
            </a:r>
            <a:r>
              <a:rPr kumimoji="1" lang="en-US" altLang="zh-CN" dirty="0"/>
              <a:t>x</a:t>
            </a:r>
            <a:r>
              <a:rPr kumimoji="1" lang="zh-CN" altLang="en-US" dirty="0"/>
              <a:t>会反应，中和氢离子和氢氧根离子，所以</a:t>
            </a:r>
            <a:r>
              <a:rPr kumimoji="1" lang="en" altLang="zh-CN" dirty="0"/>
              <a:t>pH</a:t>
            </a:r>
            <a:r>
              <a:rPr kumimoji="1" lang="zh-CN" altLang="en-US" dirty="0"/>
              <a:t>值</a:t>
            </a:r>
          </a:p>
          <a:p>
            <a:pPr algn="ctr"/>
            <a:r>
              <a:rPr kumimoji="1" lang="zh-CN" altLang="en-US" dirty="0"/>
              <a:t>为</a:t>
            </a:r>
            <a:r>
              <a:rPr kumimoji="1" lang="en-US" altLang="zh-CN" dirty="0"/>
              <a:t>7</a:t>
            </a:r>
            <a:r>
              <a:rPr kumimoji="1" lang="zh-CN" altLang="en-US" dirty="0"/>
              <a:t>，</a:t>
            </a:r>
            <a:r>
              <a:rPr kumimoji="1" lang="en-US" altLang="zh-CN" dirty="0"/>
              <a:t>Z</a:t>
            </a:r>
            <a:r>
              <a:rPr kumimoji="1" lang="zh-CN" altLang="en-US" dirty="0"/>
              <a:t>为缓冲液，</a:t>
            </a:r>
            <a:r>
              <a:rPr kumimoji="1" lang="en" altLang="zh-CN" dirty="0"/>
              <a:t>pH</a:t>
            </a:r>
            <a:r>
              <a:rPr kumimoji="1" lang="zh-CN" altLang="en-US" dirty="0"/>
              <a:t>值在</a:t>
            </a:r>
            <a:r>
              <a:rPr kumimoji="1" lang="en-US" altLang="zh-CN" dirty="0"/>
              <a:t>4.47</a:t>
            </a:r>
            <a:r>
              <a:rPr kumimoji="1" lang="zh-CN" altLang="en-US" dirty="0"/>
              <a:t>左右</a:t>
            </a:r>
          </a:p>
          <a:p>
            <a:pPr algn="ctr"/>
            <a:endParaRPr kumimoji="1" lang="zh-CN" altLang="en-US" dirty="0"/>
          </a:p>
        </p:txBody>
      </p:sp>
      <p:pic>
        <p:nvPicPr>
          <p:cNvPr id="1050" name="Picture 26" descr="page8image16322832">
            <a:extLst>
              <a:ext uri="{FF2B5EF4-FFF2-40B4-BE49-F238E27FC236}">
                <a16:creationId xmlns:a16="http://schemas.microsoft.com/office/drawing/2014/main" id="{162F1F61-3FD9-F849-8E87-C96BF8A992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7277" y="-1519011"/>
            <a:ext cx="4699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音频 6">
            <a:hlinkClick r:id="" action="ppaction://media"/>
            <a:extLst>
              <a:ext uri="{FF2B5EF4-FFF2-40B4-BE49-F238E27FC236}">
                <a16:creationId xmlns:a16="http://schemas.microsoft.com/office/drawing/2014/main" id="{0DC5C684-8192-DF4C-B51A-A59914DAF6F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589283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4651"/>
    </mc:Choice>
    <mc:Fallback>
      <p:transition spd="slow" advTm="4846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39" grpId="0"/>
      <p:bldP spid="41" grpId="0"/>
      <p:bldP spid="43" grpId="0"/>
      <p:bldP spid="45" grpId="0"/>
      <p:bldP spid="47" grpId="0"/>
      <p:bldP spid="4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F3FC718-FDE3-4EF7-921E-A5F374EAF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D6AE8FB1-04D2-FF40-B6EC-D769D5E67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782" y="234150"/>
            <a:ext cx="3973865" cy="1444752"/>
          </a:xfrm>
        </p:spPr>
        <p:txBody>
          <a:bodyPr anchor="b">
            <a:noAutofit/>
          </a:bodyPr>
          <a:lstStyle/>
          <a:p>
            <a:pPr>
              <a:lnSpc>
                <a:spcPct val="90000"/>
              </a:lnSpc>
            </a:pPr>
            <a:r>
              <a:rPr kumimoji="1" lang="zh-CN" altLang="en-US" sz="3600" dirty="0">
                <a:solidFill>
                  <a:srgbClr val="EBEBEB"/>
                </a:solidFill>
              </a:rPr>
              <a:t>溶度积</a:t>
            </a:r>
            <a:r>
              <a:rPr kumimoji="1" lang="en-US" altLang="zh-CN" sz="3600" dirty="0">
                <a:solidFill>
                  <a:srgbClr val="EBEBEB"/>
                </a:solidFill>
              </a:rPr>
              <a:t>—solubility</a:t>
            </a:r>
            <a:r>
              <a:rPr kumimoji="1" lang="zh-CN" altLang="en-US" sz="3600" dirty="0">
                <a:solidFill>
                  <a:srgbClr val="EBEBEB"/>
                </a:solidFill>
              </a:rPr>
              <a:t> </a:t>
            </a:r>
            <a:r>
              <a:rPr kumimoji="1" lang="en-US" altLang="zh-CN" sz="3600" dirty="0">
                <a:solidFill>
                  <a:srgbClr val="EBEBEB"/>
                </a:solidFill>
              </a:rPr>
              <a:t>product</a:t>
            </a:r>
            <a:endParaRPr kumimoji="1" lang="zh-CN" altLang="en-US" sz="3600" dirty="0">
              <a:solidFill>
                <a:srgbClr val="EBEBEB"/>
              </a:solidFill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FAA0F719-3DC8-4F08-AD8F-5A845658CB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7DCB61BE-FA0F-4EFB-BE0E-268BAD8E30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4747655" y="-586345"/>
            <a:ext cx="6858001" cy="8030691"/>
          </a:xfrm>
          <a:custGeom>
            <a:avLst/>
            <a:gdLst>
              <a:gd name="connsiteX0" fmla="*/ 6858001 w 6858001"/>
              <a:gd name="connsiteY0" fmla="*/ 1177 h 8030691"/>
              <a:gd name="connsiteX1" fmla="*/ 6858001 w 6858001"/>
              <a:gd name="connsiteY1" fmla="*/ 1344715 h 8030691"/>
              <a:gd name="connsiteX2" fmla="*/ 6858000 w 6858001"/>
              <a:gd name="connsiteY2" fmla="*/ 1344715 h 8030691"/>
              <a:gd name="connsiteX3" fmla="*/ 6858000 w 6858001"/>
              <a:gd name="connsiteY3" fmla="*/ 8030691 h 8030691"/>
              <a:gd name="connsiteX4" fmla="*/ 0 w 6858001"/>
              <a:gd name="connsiteY4" fmla="*/ 8030690 h 8030691"/>
              <a:gd name="connsiteX5" fmla="*/ 0 w 6858001"/>
              <a:gd name="connsiteY5" fmla="*/ 477747 h 8030691"/>
              <a:gd name="connsiteX6" fmla="*/ 1 w 6858001"/>
              <a:gd name="connsiteY6" fmla="*/ 477747 h 8030691"/>
              <a:gd name="connsiteX7" fmla="*/ 1 w 6858001"/>
              <a:gd name="connsiteY7" fmla="*/ 0 h 8030691"/>
              <a:gd name="connsiteX8" fmla="*/ 40463 w 6858001"/>
              <a:gd name="connsiteY8" fmla="*/ 5883 h 8030691"/>
              <a:gd name="connsiteX9" fmla="*/ 159107 w 6858001"/>
              <a:gd name="connsiteY9" fmla="*/ 23196 h 8030691"/>
              <a:gd name="connsiteX10" fmla="*/ 245518 w 6858001"/>
              <a:gd name="connsiteY10" fmla="*/ 35299 h 8030691"/>
              <a:gd name="connsiteX11" fmla="*/ 348388 w 6858001"/>
              <a:gd name="connsiteY11" fmla="*/ 48074 h 8030691"/>
              <a:gd name="connsiteX12" fmla="*/ 470460 w 6858001"/>
              <a:gd name="connsiteY12" fmla="*/ 63370 h 8030691"/>
              <a:gd name="connsiteX13" fmla="*/ 605563 w 6858001"/>
              <a:gd name="connsiteY13" fmla="*/ 79507 h 8030691"/>
              <a:gd name="connsiteX14" fmla="*/ 757810 w 6858001"/>
              <a:gd name="connsiteY14" fmla="*/ 96484 h 8030691"/>
              <a:gd name="connsiteX15" fmla="*/ 923774 w 6858001"/>
              <a:gd name="connsiteY15" fmla="*/ 114469 h 8030691"/>
              <a:gd name="connsiteX16" fmla="*/ 1104139 w 6858001"/>
              <a:gd name="connsiteY16" fmla="*/ 132455 h 8030691"/>
              <a:gd name="connsiteX17" fmla="*/ 1296163 w 6858001"/>
              <a:gd name="connsiteY17" fmla="*/ 150776 h 8030691"/>
              <a:gd name="connsiteX18" fmla="*/ 1503275 w 6858001"/>
              <a:gd name="connsiteY18" fmla="*/ 167753 h 8030691"/>
              <a:gd name="connsiteX19" fmla="*/ 1719988 w 6858001"/>
              <a:gd name="connsiteY19" fmla="*/ 184058 h 8030691"/>
              <a:gd name="connsiteX20" fmla="*/ 1949045 w 6858001"/>
              <a:gd name="connsiteY20" fmla="*/ 198850 h 8030691"/>
              <a:gd name="connsiteX21" fmla="*/ 2187703 w 6858001"/>
              <a:gd name="connsiteY21" fmla="*/ 212969 h 8030691"/>
              <a:gd name="connsiteX22" fmla="*/ 2436649 w 6858001"/>
              <a:gd name="connsiteY22" fmla="*/ 226249 h 8030691"/>
              <a:gd name="connsiteX23" fmla="*/ 2564208 w 6858001"/>
              <a:gd name="connsiteY23" fmla="*/ 230955 h 8030691"/>
              <a:gd name="connsiteX24" fmla="*/ 2694509 w 6858001"/>
              <a:gd name="connsiteY24" fmla="*/ 236166 h 8030691"/>
              <a:gd name="connsiteX25" fmla="*/ 2826869 w 6858001"/>
              <a:gd name="connsiteY25" fmla="*/ 241040 h 8030691"/>
              <a:gd name="connsiteX26" fmla="*/ 2959914 w 6858001"/>
              <a:gd name="connsiteY26" fmla="*/ 244234 h 8030691"/>
              <a:gd name="connsiteX27" fmla="*/ 3095702 w 6858001"/>
              <a:gd name="connsiteY27" fmla="*/ 247092 h 8030691"/>
              <a:gd name="connsiteX28" fmla="*/ 3232862 w 6858001"/>
              <a:gd name="connsiteY28" fmla="*/ 250117 h 8030691"/>
              <a:gd name="connsiteX29" fmla="*/ 3372766 w 6858001"/>
              <a:gd name="connsiteY29" fmla="*/ 252134 h 8030691"/>
              <a:gd name="connsiteX30" fmla="*/ 3514040 w 6858001"/>
              <a:gd name="connsiteY30" fmla="*/ 252134 h 8030691"/>
              <a:gd name="connsiteX31" fmla="*/ 3656686 w 6858001"/>
              <a:gd name="connsiteY31" fmla="*/ 253143 h 8030691"/>
              <a:gd name="connsiteX32" fmla="*/ 3800705 w 6858001"/>
              <a:gd name="connsiteY32" fmla="*/ 252134 h 8030691"/>
              <a:gd name="connsiteX33" fmla="*/ 3946780 w 6858001"/>
              <a:gd name="connsiteY33" fmla="*/ 250117 h 8030691"/>
              <a:gd name="connsiteX34" fmla="*/ 4092856 w 6858001"/>
              <a:gd name="connsiteY34" fmla="*/ 248268 h 8030691"/>
              <a:gd name="connsiteX35" fmla="*/ 4240988 w 6858001"/>
              <a:gd name="connsiteY35" fmla="*/ 244234 h 8030691"/>
              <a:gd name="connsiteX36" fmla="*/ 4390492 w 6858001"/>
              <a:gd name="connsiteY36" fmla="*/ 240032 h 8030691"/>
              <a:gd name="connsiteX37" fmla="*/ 4539997 w 6858001"/>
              <a:gd name="connsiteY37" fmla="*/ 235157 h 8030691"/>
              <a:gd name="connsiteX38" fmla="*/ 4690873 w 6858001"/>
              <a:gd name="connsiteY38" fmla="*/ 228266 h 8030691"/>
              <a:gd name="connsiteX39" fmla="*/ 4843120 w 6858001"/>
              <a:gd name="connsiteY39" fmla="*/ 220029 h 8030691"/>
              <a:gd name="connsiteX40" fmla="*/ 4996054 w 6858001"/>
              <a:gd name="connsiteY40" fmla="*/ 212129 h 8030691"/>
              <a:gd name="connsiteX41" fmla="*/ 5148987 w 6858001"/>
              <a:gd name="connsiteY41" fmla="*/ 202044 h 8030691"/>
              <a:gd name="connsiteX42" fmla="*/ 5303978 w 6858001"/>
              <a:gd name="connsiteY42" fmla="*/ 189941 h 8030691"/>
              <a:gd name="connsiteX43" fmla="*/ 5456911 w 6858001"/>
              <a:gd name="connsiteY43" fmla="*/ 177839 h 8030691"/>
              <a:gd name="connsiteX44" fmla="*/ 5612588 w 6858001"/>
              <a:gd name="connsiteY44" fmla="*/ 163887 h 8030691"/>
              <a:gd name="connsiteX45" fmla="*/ 5768950 w 6858001"/>
              <a:gd name="connsiteY45" fmla="*/ 148591 h 8030691"/>
              <a:gd name="connsiteX46" fmla="*/ 5923255 w 6858001"/>
              <a:gd name="connsiteY46" fmla="*/ 132455 h 8030691"/>
              <a:gd name="connsiteX47" fmla="*/ 6079618 w 6858001"/>
              <a:gd name="connsiteY47" fmla="*/ 113629 h 8030691"/>
              <a:gd name="connsiteX48" fmla="*/ 6235294 w 6858001"/>
              <a:gd name="connsiteY48" fmla="*/ 93458 h 8030691"/>
              <a:gd name="connsiteX49" fmla="*/ 6391657 w 6858001"/>
              <a:gd name="connsiteY49" fmla="*/ 73455 h 8030691"/>
              <a:gd name="connsiteX50" fmla="*/ 6547333 w 6858001"/>
              <a:gd name="connsiteY50" fmla="*/ 50091 h 8030691"/>
              <a:gd name="connsiteX51" fmla="*/ 6702324 w 6858001"/>
              <a:gd name="connsiteY51" fmla="*/ 26222 h 8030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8030691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8030691"/>
                </a:lnTo>
                <a:lnTo>
                  <a:pt x="0" y="8030690"/>
                </a:lnTo>
                <a:lnTo>
                  <a:pt x="0" y="477747"/>
                </a:lnTo>
                <a:lnTo>
                  <a:pt x="1" y="477747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4"/>
                </a:lnTo>
                <a:lnTo>
                  <a:pt x="470460" y="63370"/>
                </a:lnTo>
                <a:lnTo>
                  <a:pt x="605563" y="79507"/>
                </a:lnTo>
                <a:lnTo>
                  <a:pt x="757810" y="96484"/>
                </a:lnTo>
                <a:lnTo>
                  <a:pt x="923774" y="114469"/>
                </a:lnTo>
                <a:lnTo>
                  <a:pt x="1104139" y="132455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50"/>
                </a:lnTo>
                <a:lnTo>
                  <a:pt x="2187703" y="212969"/>
                </a:lnTo>
                <a:lnTo>
                  <a:pt x="2436649" y="226249"/>
                </a:lnTo>
                <a:lnTo>
                  <a:pt x="2564208" y="230955"/>
                </a:lnTo>
                <a:lnTo>
                  <a:pt x="2694509" y="236166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2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3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4B31EAA-7423-46F7-9B90-4AB2B09C35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5057ECB2-2CDD-2A4F-8E07-63DAB0C3EF1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81043" y="2097286"/>
                <a:ext cx="3374113" cy="2947415"/>
              </a:xfrm>
            </p:spPr>
            <p:txBody>
              <a:bodyPr>
                <a:no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kumimoji="1" lang="zh-CN" altLang="en-US" dirty="0">
                    <a:solidFill>
                      <a:srgbClr val="FFFFFF"/>
                    </a:solidFill>
                  </a:rPr>
                  <a:t>难溶物在水中建立化学平衡</a:t>
                </a:r>
                <a:endParaRPr kumimoji="1" lang="en-US" altLang="zh-CN" dirty="0">
                  <a:solidFill>
                    <a:srgbClr val="FFFFFF"/>
                  </a:solidFill>
                </a:endParaRPr>
              </a:p>
              <a:p>
                <a:pPr>
                  <a:lnSpc>
                    <a:spcPct val="90000"/>
                  </a:lnSpc>
                </a:pPr>
                <a:r>
                  <a:rPr kumimoji="1" lang="zh-CN" altLang="en-US" dirty="0">
                    <a:solidFill>
                      <a:srgbClr val="FFFFFF"/>
                    </a:solidFill>
                  </a:rPr>
                  <a:t>溶度积</a:t>
                </a:r>
                <a:r>
                  <a:rPr kumimoji="1" lang="en-US" altLang="zh-CN" dirty="0">
                    <a:solidFill>
                      <a:srgbClr val="FFFFFF"/>
                    </a:solidFill>
                  </a:rPr>
                  <a:t>—</a:t>
                </a:r>
                <a:r>
                  <a:rPr kumimoji="1" lang="zh-CN" altLang="en-US" dirty="0">
                    <a:solidFill>
                      <a:srgbClr val="FFFFFF"/>
                    </a:solidFill>
                  </a:rPr>
                  <a:t>平衡时的平衡系数，为解离的离子浓度之积</a:t>
                </a:r>
                <a:r>
                  <a:rPr kumimoji="1" lang="en-US" altLang="zh-CN" dirty="0">
                    <a:solidFill>
                      <a:srgbClr val="FFFFFF"/>
                    </a:solidFill>
                  </a:rPr>
                  <a:t>—</a:t>
                </a:r>
                <a:r>
                  <a:rPr kumimoji="1" lang="zh-CN" altLang="en-US" dirty="0">
                    <a:solidFill>
                      <a:srgbClr val="FFFFFF"/>
                    </a:solidFill>
                  </a:rPr>
                  <a:t>用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kumimoji="1" lang="en-US" altLang="zh-CN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𝑠𝑝</m:t>
                        </m:r>
                      </m:sub>
                    </m:sSub>
                  </m:oMath>
                </a14:m>
                <a:r>
                  <a:rPr kumimoji="1" lang="zh-CN" altLang="en-US" dirty="0">
                    <a:solidFill>
                      <a:srgbClr val="FFFFFF"/>
                    </a:solidFill>
                  </a:rPr>
                  <a:t>表示</a:t>
                </a:r>
                <a:endParaRPr kumimoji="1" lang="en-US" altLang="zh-CN" dirty="0">
                  <a:solidFill>
                    <a:srgbClr val="FFFFFF"/>
                  </a:solidFill>
                </a:endParaRPr>
              </a:p>
              <a:p>
                <a:pPr>
                  <a:lnSpc>
                    <a:spcPct val="90000"/>
                  </a:lnSpc>
                </a:pPr>
                <a:r>
                  <a:rPr kumimoji="1" lang="zh-CN" altLang="en-US" dirty="0">
                    <a:solidFill>
                      <a:srgbClr val="FFFFFF"/>
                    </a:solidFill>
                  </a:rPr>
                  <a:t>溶度积越大</a:t>
                </a:r>
                <a:r>
                  <a:rPr kumimoji="1" lang="en-US" altLang="zh-CN" dirty="0">
                    <a:solidFill>
                      <a:srgbClr val="FFFFFF"/>
                    </a:solidFill>
                  </a:rPr>
                  <a:t>—</a:t>
                </a:r>
                <a:r>
                  <a:rPr kumimoji="1" lang="zh-CN" altLang="en-US" dirty="0">
                    <a:solidFill>
                      <a:srgbClr val="FFFFFF"/>
                    </a:solidFill>
                  </a:rPr>
                  <a:t>反应越向右进行</a:t>
                </a:r>
                <a:r>
                  <a:rPr kumimoji="1" lang="en-US" altLang="zh-CN" dirty="0">
                    <a:solidFill>
                      <a:srgbClr val="FFFFFF"/>
                    </a:solidFill>
                  </a:rPr>
                  <a:t>—</a:t>
                </a:r>
                <a:r>
                  <a:rPr kumimoji="1" lang="zh-CN" altLang="en-US" dirty="0">
                    <a:solidFill>
                      <a:srgbClr val="FFFFFF"/>
                    </a:solidFill>
                  </a:rPr>
                  <a:t>溶解度更大</a:t>
                </a:r>
                <a:endParaRPr kumimoji="1" lang="en-US" altLang="zh-CN" dirty="0">
                  <a:solidFill>
                    <a:srgbClr val="FFFFFF"/>
                  </a:solidFill>
                </a:endParaRPr>
              </a:p>
              <a:p>
                <a:pPr>
                  <a:lnSpc>
                    <a:spcPct val="90000"/>
                  </a:lnSpc>
                </a:pPr>
                <a:r>
                  <a:rPr kumimoji="1" lang="zh-CN" altLang="en-US" dirty="0">
                    <a:solidFill>
                      <a:srgbClr val="FFFFFF"/>
                    </a:solidFill>
                  </a:rPr>
                  <a:t>溶度积越小</a:t>
                </a:r>
                <a:r>
                  <a:rPr kumimoji="1" lang="en-US" altLang="zh-CN" dirty="0">
                    <a:solidFill>
                      <a:srgbClr val="FFFFFF"/>
                    </a:solidFill>
                  </a:rPr>
                  <a:t>—</a:t>
                </a:r>
                <a:r>
                  <a:rPr kumimoji="1" lang="zh-CN" altLang="en-US" dirty="0">
                    <a:solidFill>
                      <a:srgbClr val="FFFFFF"/>
                    </a:solidFill>
                  </a:rPr>
                  <a:t>反应越向左进行</a:t>
                </a:r>
                <a:r>
                  <a:rPr kumimoji="1" lang="en-US" altLang="zh-CN" dirty="0">
                    <a:solidFill>
                      <a:srgbClr val="FFFFFF"/>
                    </a:solidFill>
                  </a:rPr>
                  <a:t>—</a:t>
                </a:r>
                <a:r>
                  <a:rPr kumimoji="1" lang="zh-CN" altLang="en-US" dirty="0">
                    <a:solidFill>
                      <a:srgbClr val="FFFFFF"/>
                    </a:solidFill>
                  </a:rPr>
                  <a:t>溶解度更小</a:t>
                </a:r>
                <a:endParaRPr kumimoji="1" lang="en-US" altLang="zh-CN" dirty="0">
                  <a:solidFill>
                    <a:srgbClr val="FFFFFF"/>
                  </a:solidFill>
                </a:endParaRPr>
              </a:p>
              <a:p>
                <a:pPr>
                  <a:lnSpc>
                    <a:spcPct val="90000"/>
                  </a:lnSpc>
                </a:pPr>
                <a:r>
                  <a:rPr kumimoji="1" lang="zh-CN" altLang="en-US" dirty="0">
                    <a:solidFill>
                      <a:srgbClr val="FFFFFF"/>
                    </a:solidFill>
                  </a:rPr>
                  <a:t>溶解度（</a:t>
                </a:r>
                <a:r>
                  <a:rPr kumimoji="1" lang="en-US" altLang="zh-CN" dirty="0">
                    <a:solidFill>
                      <a:srgbClr val="FFFFFF"/>
                    </a:solidFill>
                  </a:rPr>
                  <a:t>solubility</a:t>
                </a:r>
                <a:r>
                  <a:rPr kumimoji="1" lang="zh-CN" altLang="en-US" dirty="0">
                    <a:solidFill>
                      <a:srgbClr val="FFFFFF"/>
                    </a:solidFill>
                  </a:rPr>
                  <a:t>）</a:t>
                </a:r>
                <a:r>
                  <a:rPr kumimoji="1" lang="en-US" altLang="zh-CN" dirty="0">
                    <a:solidFill>
                      <a:srgbClr val="FFFFFF"/>
                    </a:solidFill>
                  </a:rPr>
                  <a:t>—</a:t>
                </a:r>
                <a:r>
                  <a:rPr kumimoji="1" lang="zh-CN" altLang="en-US" dirty="0">
                    <a:solidFill>
                      <a:srgbClr val="FFFFFF"/>
                    </a:solidFill>
                  </a:rPr>
                  <a:t>描述溶质在一定量的水中的量，</a:t>
                </a:r>
                <a:r>
                  <a:rPr kumimoji="1" lang="en-US" altLang="zh-CN" dirty="0">
                    <a:solidFill>
                      <a:srgbClr val="FFFFFF"/>
                    </a:solidFill>
                  </a:rPr>
                  <a:t>ap</a:t>
                </a:r>
                <a:r>
                  <a:rPr kumimoji="1" lang="zh-CN" altLang="en-US" dirty="0">
                    <a:solidFill>
                      <a:srgbClr val="FFFFFF"/>
                    </a:solidFill>
                  </a:rPr>
                  <a:t>化学以</a:t>
                </a:r>
                <a:r>
                  <a:rPr kumimoji="1" lang="en-US" altLang="zh-CN" dirty="0">
                    <a:solidFill>
                      <a:srgbClr val="FFFFFF"/>
                    </a:solidFill>
                  </a:rPr>
                  <a:t>M</a:t>
                </a:r>
                <a:r>
                  <a:rPr kumimoji="1" lang="zh-CN" altLang="en-US" dirty="0">
                    <a:solidFill>
                      <a:srgbClr val="FFFFFF"/>
                    </a:solidFill>
                  </a:rPr>
                  <a:t>（</a:t>
                </a:r>
                <a:r>
                  <a:rPr kumimoji="1" lang="en-US" altLang="zh-CN" dirty="0">
                    <a:solidFill>
                      <a:srgbClr val="FFFFFF"/>
                    </a:solidFill>
                  </a:rPr>
                  <a:t>mol/L</a:t>
                </a:r>
                <a:r>
                  <a:rPr kumimoji="1" lang="zh-CN" altLang="en-US" dirty="0">
                    <a:solidFill>
                      <a:srgbClr val="FFFFFF"/>
                    </a:solidFill>
                  </a:rPr>
                  <a:t>）为单位</a:t>
                </a:r>
                <a:endParaRPr kumimoji="1" lang="en-US" altLang="zh-CN" dirty="0">
                  <a:solidFill>
                    <a:srgbClr val="FFFFFF"/>
                  </a:solidFill>
                </a:endParaRPr>
              </a:p>
              <a:p>
                <a:pPr>
                  <a:lnSpc>
                    <a:spcPct val="90000"/>
                  </a:lnSpc>
                </a:pPr>
                <a:endParaRPr kumimoji="1" lang="zh-CN" altLang="en-US" dirty="0">
                  <a:solidFill>
                    <a:srgbClr val="FFFFFF"/>
                  </a:solidFill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5057ECB2-2CDD-2A4F-8E07-63DAB0C3EF1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1043" y="2097286"/>
                <a:ext cx="3374113" cy="2947415"/>
              </a:xfrm>
              <a:blipFill>
                <a:blip r:embed="rId4"/>
                <a:stretch>
                  <a:fillRect l="-749" t="-2575" r="-7491" b="-450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图片 4" descr="桌子上放了不同类型的饮料&#10;&#10;中度可信度描述已自动生成">
            <a:extLst>
              <a:ext uri="{FF2B5EF4-FFF2-40B4-BE49-F238E27FC236}">
                <a16:creationId xmlns:a16="http://schemas.microsoft.com/office/drawing/2014/main" id="{39BF1095-BF3C-564E-8988-00BD18BCB4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0782" y="152399"/>
            <a:ext cx="2130932" cy="2590800"/>
          </a:xfrm>
          <a:prstGeom prst="rect">
            <a:avLst/>
          </a:prstGeom>
          <a:effectLst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DDC8D231-AAD0-3A4B-A85C-88CAD979AA85}"/>
                  </a:ext>
                </a:extLst>
              </p:cNvPr>
              <p:cNvSpPr txBox="1"/>
              <p:nvPr/>
            </p:nvSpPr>
            <p:spPr>
              <a:xfrm>
                <a:off x="7029450" y="1405576"/>
                <a:ext cx="4303044" cy="12248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" altLang="zh-CN" dirty="0"/>
                  <a:t>Calculate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" altLang="zh-CN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𝑠𝑝</m:t>
                        </m:r>
                      </m:sub>
                    </m:sSub>
                  </m:oMath>
                </a14:m>
                <a:r>
                  <a:rPr lang="en" altLang="zh-CN" dirty="0"/>
                  <a:t> value for bismuth sulfide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" altLang="zh-CN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𝐵𝑖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" altLang="zh-CN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" altLang="zh-CN" dirty="0"/>
                  <a:t>), which has a solubility of </a:t>
                </a:r>
                <a14:m>
                  <m:oMath xmlns:m="http://schemas.openxmlformats.org/officeDocument/2006/math">
                    <m:r>
                      <a:rPr lang="en-US" altLang="zh-CN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1.0</m:t>
                    </m:r>
                    <m:r>
                      <a:rPr lang="en" altLang="zh-CN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" altLang="zh-CN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−15</m:t>
                        </m:r>
                      </m:sup>
                    </m:sSup>
                  </m:oMath>
                </a14:m>
                <a:r>
                  <a:rPr lang="en" altLang="zh-CN" dirty="0"/>
                  <a:t>mol/L at 25°C. </a:t>
                </a:r>
              </a:p>
              <a:p>
                <a:endParaRPr kumimoji="1" lang="zh-CN" altLang="en-US" dirty="0"/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DDC8D231-AAD0-3A4B-A85C-88CAD979AA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9450" y="1405576"/>
                <a:ext cx="4303044" cy="1224822"/>
              </a:xfrm>
              <a:prstGeom prst="rect">
                <a:avLst/>
              </a:prstGeom>
              <a:blipFill>
                <a:blip r:embed="rId6"/>
                <a:stretch>
                  <a:fillRect l="-1176" t="-309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图片 7">
            <a:extLst>
              <a:ext uri="{FF2B5EF4-FFF2-40B4-BE49-F238E27FC236}">
                <a16:creationId xmlns:a16="http://schemas.microsoft.com/office/drawing/2014/main" id="{BEE7B339-0E90-3E4D-8AAC-98E2CC346C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37210" y="956526"/>
            <a:ext cx="3624925" cy="369332"/>
          </a:xfrm>
          <a:prstGeom prst="rect">
            <a:avLst/>
          </a:prstGeom>
        </p:spPr>
      </p:pic>
      <p:pic>
        <p:nvPicPr>
          <p:cNvPr id="11" name="图片 10" descr="图片包含 图示&#10;&#10;描述已自动生成">
            <a:extLst>
              <a:ext uri="{FF2B5EF4-FFF2-40B4-BE49-F238E27FC236}">
                <a16:creationId xmlns:a16="http://schemas.microsoft.com/office/drawing/2014/main" id="{D3B5DDD4-39FF-5C43-B6FD-9911549D77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77703" y="3119782"/>
            <a:ext cx="2344176" cy="452091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272039F2-FE0C-FD48-9944-2BEF1C25EB54}"/>
              </a:ext>
            </a:extLst>
          </p:cNvPr>
          <p:cNvSpPr txBox="1"/>
          <p:nvPr/>
        </p:nvSpPr>
        <p:spPr>
          <a:xfrm>
            <a:off x="7435318" y="2658117"/>
            <a:ext cx="234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写出溶度积公式</a:t>
            </a:r>
          </a:p>
        </p:txBody>
      </p:sp>
      <p:pic>
        <p:nvPicPr>
          <p:cNvPr id="17" name="图片 16" descr="徽标, 公司名称&#10;&#10;描述已自动生成">
            <a:extLst>
              <a:ext uri="{FF2B5EF4-FFF2-40B4-BE49-F238E27FC236}">
                <a16:creationId xmlns:a16="http://schemas.microsoft.com/office/drawing/2014/main" id="{84C59153-5A12-8146-A74A-94F6ABA39BD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87834" y="4159646"/>
            <a:ext cx="2958985" cy="397713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D0AE0620-01DC-4843-9250-AB4059C0E65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37194" y="4675369"/>
            <a:ext cx="7278921" cy="369332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4F6B561F-7F40-0C42-B2B7-D581C966C7AB}"/>
              </a:ext>
            </a:extLst>
          </p:cNvPr>
          <p:cNvSpPr txBox="1"/>
          <p:nvPr/>
        </p:nvSpPr>
        <p:spPr>
          <a:xfrm>
            <a:off x="7435318" y="3630878"/>
            <a:ext cx="2200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各离子的浓度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A745CDE9-9762-6346-A656-89C0E954B278}"/>
              </a:ext>
            </a:extLst>
          </p:cNvPr>
          <p:cNvSpPr txBox="1"/>
          <p:nvPr/>
        </p:nvSpPr>
        <p:spPr>
          <a:xfrm>
            <a:off x="4731247" y="2815064"/>
            <a:ext cx="2298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dirty="0"/>
              <a:t>硫化铋沉淀</a:t>
            </a: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B994DF11-5913-5846-B48F-986376A3B02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84039" y="5854517"/>
            <a:ext cx="7352803" cy="446301"/>
          </a:xfrm>
          <a:prstGeom prst="rect">
            <a:avLst/>
          </a:prstGeom>
        </p:spPr>
      </p:pic>
      <p:sp>
        <p:nvSpPr>
          <p:cNvPr id="24" name="文本框 23">
            <a:extLst>
              <a:ext uri="{FF2B5EF4-FFF2-40B4-BE49-F238E27FC236}">
                <a16:creationId xmlns:a16="http://schemas.microsoft.com/office/drawing/2014/main" id="{0155918F-4268-0941-B622-DC192442D9CD}"/>
              </a:ext>
            </a:extLst>
          </p:cNvPr>
          <p:cNvSpPr txBox="1"/>
          <p:nvPr/>
        </p:nvSpPr>
        <p:spPr>
          <a:xfrm>
            <a:off x="7654413" y="5300519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计算溶度积</a:t>
            </a:r>
          </a:p>
        </p:txBody>
      </p:sp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76DA267E-65E0-A545-B796-7E9876211C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5061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 advTm="449636"/>
    </mc:Choice>
    <mc:Fallback>
      <p:transition spd="slow" advTm="4496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F3FC718-FDE3-4EF7-921E-A5F374EAF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A50EAA97-D4F9-D742-B04A-7539452A0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265" y="711135"/>
            <a:ext cx="3108057" cy="1444752"/>
          </a:xfrm>
        </p:spPr>
        <p:txBody>
          <a:bodyPr anchor="b">
            <a:noAutofit/>
          </a:bodyPr>
          <a:lstStyle/>
          <a:p>
            <a:pPr>
              <a:lnSpc>
                <a:spcPct val="90000"/>
              </a:lnSpc>
            </a:pPr>
            <a:r>
              <a:rPr kumimoji="1" lang="zh-CN" altLang="en-US" sz="3600" dirty="0">
                <a:solidFill>
                  <a:srgbClr val="EBEBEB"/>
                </a:solidFill>
              </a:rPr>
              <a:t>同离子效应</a:t>
            </a:r>
            <a:r>
              <a:rPr kumimoji="1" lang="en-US" altLang="zh-CN" sz="3600" dirty="0">
                <a:solidFill>
                  <a:srgbClr val="EBEBEB"/>
                </a:solidFill>
              </a:rPr>
              <a:t>—common</a:t>
            </a:r>
            <a:r>
              <a:rPr kumimoji="1" lang="zh-CN" altLang="en-US" sz="3600" dirty="0">
                <a:solidFill>
                  <a:srgbClr val="EBEBEB"/>
                </a:solidFill>
              </a:rPr>
              <a:t> </a:t>
            </a:r>
            <a:r>
              <a:rPr kumimoji="1" lang="en-US" altLang="zh-CN" sz="3600" dirty="0">
                <a:solidFill>
                  <a:srgbClr val="EBEBEB"/>
                </a:solidFill>
              </a:rPr>
              <a:t>ion</a:t>
            </a:r>
            <a:r>
              <a:rPr kumimoji="1" lang="zh-CN" altLang="en-US" sz="3600" dirty="0">
                <a:solidFill>
                  <a:srgbClr val="EBEBEB"/>
                </a:solidFill>
              </a:rPr>
              <a:t> </a:t>
            </a:r>
            <a:r>
              <a:rPr kumimoji="1" lang="en-US" altLang="zh-CN" sz="3600" dirty="0">
                <a:solidFill>
                  <a:srgbClr val="EBEBEB"/>
                </a:solidFill>
              </a:rPr>
              <a:t>effect</a:t>
            </a:r>
            <a:endParaRPr kumimoji="1" lang="zh-CN" altLang="en-US" sz="3600" dirty="0">
              <a:solidFill>
                <a:srgbClr val="EBEBEB"/>
              </a:solidFill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FAA0F719-3DC8-4F08-AD8F-5A845658CB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7DCB61BE-FA0F-4EFB-BE0E-268BAD8E30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4747655" y="-586345"/>
            <a:ext cx="6858001" cy="8030691"/>
          </a:xfrm>
          <a:custGeom>
            <a:avLst/>
            <a:gdLst>
              <a:gd name="connsiteX0" fmla="*/ 6858001 w 6858001"/>
              <a:gd name="connsiteY0" fmla="*/ 1177 h 8030691"/>
              <a:gd name="connsiteX1" fmla="*/ 6858001 w 6858001"/>
              <a:gd name="connsiteY1" fmla="*/ 1344715 h 8030691"/>
              <a:gd name="connsiteX2" fmla="*/ 6858000 w 6858001"/>
              <a:gd name="connsiteY2" fmla="*/ 1344715 h 8030691"/>
              <a:gd name="connsiteX3" fmla="*/ 6858000 w 6858001"/>
              <a:gd name="connsiteY3" fmla="*/ 8030691 h 8030691"/>
              <a:gd name="connsiteX4" fmla="*/ 0 w 6858001"/>
              <a:gd name="connsiteY4" fmla="*/ 8030690 h 8030691"/>
              <a:gd name="connsiteX5" fmla="*/ 0 w 6858001"/>
              <a:gd name="connsiteY5" fmla="*/ 477747 h 8030691"/>
              <a:gd name="connsiteX6" fmla="*/ 1 w 6858001"/>
              <a:gd name="connsiteY6" fmla="*/ 477747 h 8030691"/>
              <a:gd name="connsiteX7" fmla="*/ 1 w 6858001"/>
              <a:gd name="connsiteY7" fmla="*/ 0 h 8030691"/>
              <a:gd name="connsiteX8" fmla="*/ 40463 w 6858001"/>
              <a:gd name="connsiteY8" fmla="*/ 5883 h 8030691"/>
              <a:gd name="connsiteX9" fmla="*/ 159107 w 6858001"/>
              <a:gd name="connsiteY9" fmla="*/ 23196 h 8030691"/>
              <a:gd name="connsiteX10" fmla="*/ 245518 w 6858001"/>
              <a:gd name="connsiteY10" fmla="*/ 35299 h 8030691"/>
              <a:gd name="connsiteX11" fmla="*/ 348388 w 6858001"/>
              <a:gd name="connsiteY11" fmla="*/ 48074 h 8030691"/>
              <a:gd name="connsiteX12" fmla="*/ 470460 w 6858001"/>
              <a:gd name="connsiteY12" fmla="*/ 63370 h 8030691"/>
              <a:gd name="connsiteX13" fmla="*/ 605563 w 6858001"/>
              <a:gd name="connsiteY13" fmla="*/ 79507 h 8030691"/>
              <a:gd name="connsiteX14" fmla="*/ 757810 w 6858001"/>
              <a:gd name="connsiteY14" fmla="*/ 96484 h 8030691"/>
              <a:gd name="connsiteX15" fmla="*/ 923774 w 6858001"/>
              <a:gd name="connsiteY15" fmla="*/ 114469 h 8030691"/>
              <a:gd name="connsiteX16" fmla="*/ 1104139 w 6858001"/>
              <a:gd name="connsiteY16" fmla="*/ 132455 h 8030691"/>
              <a:gd name="connsiteX17" fmla="*/ 1296163 w 6858001"/>
              <a:gd name="connsiteY17" fmla="*/ 150776 h 8030691"/>
              <a:gd name="connsiteX18" fmla="*/ 1503275 w 6858001"/>
              <a:gd name="connsiteY18" fmla="*/ 167753 h 8030691"/>
              <a:gd name="connsiteX19" fmla="*/ 1719988 w 6858001"/>
              <a:gd name="connsiteY19" fmla="*/ 184058 h 8030691"/>
              <a:gd name="connsiteX20" fmla="*/ 1949045 w 6858001"/>
              <a:gd name="connsiteY20" fmla="*/ 198850 h 8030691"/>
              <a:gd name="connsiteX21" fmla="*/ 2187703 w 6858001"/>
              <a:gd name="connsiteY21" fmla="*/ 212969 h 8030691"/>
              <a:gd name="connsiteX22" fmla="*/ 2436649 w 6858001"/>
              <a:gd name="connsiteY22" fmla="*/ 226249 h 8030691"/>
              <a:gd name="connsiteX23" fmla="*/ 2564208 w 6858001"/>
              <a:gd name="connsiteY23" fmla="*/ 230955 h 8030691"/>
              <a:gd name="connsiteX24" fmla="*/ 2694509 w 6858001"/>
              <a:gd name="connsiteY24" fmla="*/ 236166 h 8030691"/>
              <a:gd name="connsiteX25" fmla="*/ 2826869 w 6858001"/>
              <a:gd name="connsiteY25" fmla="*/ 241040 h 8030691"/>
              <a:gd name="connsiteX26" fmla="*/ 2959914 w 6858001"/>
              <a:gd name="connsiteY26" fmla="*/ 244234 h 8030691"/>
              <a:gd name="connsiteX27" fmla="*/ 3095702 w 6858001"/>
              <a:gd name="connsiteY27" fmla="*/ 247092 h 8030691"/>
              <a:gd name="connsiteX28" fmla="*/ 3232862 w 6858001"/>
              <a:gd name="connsiteY28" fmla="*/ 250117 h 8030691"/>
              <a:gd name="connsiteX29" fmla="*/ 3372766 w 6858001"/>
              <a:gd name="connsiteY29" fmla="*/ 252134 h 8030691"/>
              <a:gd name="connsiteX30" fmla="*/ 3514040 w 6858001"/>
              <a:gd name="connsiteY30" fmla="*/ 252134 h 8030691"/>
              <a:gd name="connsiteX31" fmla="*/ 3656686 w 6858001"/>
              <a:gd name="connsiteY31" fmla="*/ 253143 h 8030691"/>
              <a:gd name="connsiteX32" fmla="*/ 3800705 w 6858001"/>
              <a:gd name="connsiteY32" fmla="*/ 252134 h 8030691"/>
              <a:gd name="connsiteX33" fmla="*/ 3946780 w 6858001"/>
              <a:gd name="connsiteY33" fmla="*/ 250117 h 8030691"/>
              <a:gd name="connsiteX34" fmla="*/ 4092856 w 6858001"/>
              <a:gd name="connsiteY34" fmla="*/ 248268 h 8030691"/>
              <a:gd name="connsiteX35" fmla="*/ 4240988 w 6858001"/>
              <a:gd name="connsiteY35" fmla="*/ 244234 h 8030691"/>
              <a:gd name="connsiteX36" fmla="*/ 4390492 w 6858001"/>
              <a:gd name="connsiteY36" fmla="*/ 240032 h 8030691"/>
              <a:gd name="connsiteX37" fmla="*/ 4539997 w 6858001"/>
              <a:gd name="connsiteY37" fmla="*/ 235157 h 8030691"/>
              <a:gd name="connsiteX38" fmla="*/ 4690873 w 6858001"/>
              <a:gd name="connsiteY38" fmla="*/ 228266 h 8030691"/>
              <a:gd name="connsiteX39" fmla="*/ 4843120 w 6858001"/>
              <a:gd name="connsiteY39" fmla="*/ 220029 h 8030691"/>
              <a:gd name="connsiteX40" fmla="*/ 4996054 w 6858001"/>
              <a:gd name="connsiteY40" fmla="*/ 212129 h 8030691"/>
              <a:gd name="connsiteX41" fmla="*/ 5148987 w 6858001"/>
              <a:gd name="connsiteY41" fmla="*/ 202044 h 8030691"/>
              <a:gd name="connsiteX42" fmla="*/ 5303978 w 6858001"/>
              <a:gd name="connsiteY42" fmla="*/ 189941 h 8030691"/>
              <a:gd name="connsiteX43" fmla="*/ 5456911 w 6858001"/>
              <a:gd name="connsiteY43" fmla="*/ 177839 h 8030691"/>
              <a:gd name="connsiteX44" fmla="*/ 5612588 w 6858001"/>
              <a:gd name="connsiteY44" fmla="*/ 163887 h 8030691"/>
              <a:gd name="connsiteX45" fmla="*/ 5768950 w 6858001"/>
              <a:gd name="connsiteY45" fmla="*/ 148591 h 8030691"/>
              <a:gd name="connsiteX46" fmla="*/ 5923255 w 6858001"/>
              <a:gd name="connsiteY46" fmla="*/ 132455 h 8030691"/>
              <a:gd name="connsiteX47" fmla="*/ 6079618 w 6858001"/>
              <a:gd name="connsiteY47" fmla="*/ 113629 h 8030691"/>
              <a:gd name="connsiteX48" fmla="*/ 6235294 w 6858001"/>
              <a:gd name="connsiteY48" fmla="*/ 93458 h 8030691"/>
              <a:gd name="connsiteX49" fmla="*/ 6391657 w 6858001"/>
              <a:gd name="connsiteY49" fmla="*/ 73455 h 8030691"/>
              <a:gd name="connsiteX50" fmla="*/ 6547333 w 6858001"/>
              <a:gd name="connsiteY50" fmla="*/ 50091 h 8030691"/>
              <a:gd name="connsiteX51" fmla="*/ 6702324 w 6858001"/>
              <a:gd name="connsiteY51" fmla="*/ 26222 h 8030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8030691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8030691"/>
                </a:lnTo>
                <a:lnTo>
                  <a:pt x="0" y="8030690"/>
                </a:lnTo>
                <a:lnTo>
                  <a:pt x="0" y="477747"/>
                </a:lnTo>
                <a:lnTo>
                  <a:pt x="1" y="477747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4"/>
                </a:lnTo>
                <a:lnTo>
                  <a:pt x="470460" y="63370"/>
                </a:lnTo>
                <a:lnTo>
                  <a:pt x="605563" y="79507"/>
                </a:lnTo>
                <a:lnTo>
                  <a:pt x="757810" y="96484"/>
                </a:lnTo>
                <a:lnTo>
                  <a:pt x="923774" y="114469"/>
                </a:lnTo>
                <a:lnTo>
                  <a:pt x="1104139" y="132455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50"/>
                </a:lnTo>
                <a:lnTo>
                  <a:pt x="2187703" y="212969"/>
                </a:lnTo>
                <a:lnTo>
                  <a:pt x="2436649" y="226249"/>
                </a:lnTo>
                <a:lnTo>
                  <a:pt x="2564208" y="230955"/>
                </a:lnTo>
                <a:lnTo>
                  <a:pt x="2694509" y="236166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2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3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4B31EAA-7423-46F7-9B90-4AB2B09C35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BD27B6A-E004-F948-8D97-B21A86B3BF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237" y="3326334"/>
            <a:ext cx="3108057" cy="2947415"/>
          </a:xfrm>
        </p:spPr>
        <p:txBody>
          <a:bodyPr>
            <a:normAutofit/>
          </a:bodyPr>
          <a:lstStyle/>
          <a:p>
            <a:r>
              <a:rPr kumimoji="1" lang="zh-CN" altLang="en-US" dirty="0">
                <a:solidFill>
                  <a:srgbClr val="FFFFFF"/>
                </a:solidFill>
              </a:rPr>
              <a:t>如果溶液中存在和固体共同离子，固体的溶解度会降低</a:t>
            </a:r>
            <a:endParaRPr kumimoji="1" lang="en-US" altLang="zh-CN" dirty="0">
              <a:solidFill>
                <a:srgbClr val="FFFFFF"/>
              </a:solidFill>
            </a:endParaRPr>
          </a:p>
          <a:p>
            <a:endParaRPr kumimoji="1" lang="zh-CN" altLang="en-US" dirty="0">
              <a:solidFill>
                <a:srgbClr val="FFFFFF"/>
              </a:solidFill>
            </a:endParaRPr>
          </a:p>
        </p:txBody>
      </p:sp>
      <p:pic>
        <p:nvPicPr>
          <p:cNvPr id="5" name="图片 4" descr="人手里拿着杯子&#10;&#10;低可信度描述已自动生成">
            <a:extLst>
              <a:ext uri="{FF2B5EF4-FFF2-40B4-BE49-F238E27FC236}">
                <a16:creationId xmlns:a16="http://schemas.microsoft.com/office/drawing/2014/main" id="{7FFDE552-F9D2-DD4F-B3BC-9DCC7E1399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7582" y="80961"/>
            <a:ext cx="2488691" cy="2705100"/>
          </a:xfrm>
          <a:prstGeom prst="rect">
            <a:avLst/>
          </a:prstGeom>
          <a:effectLst/>
        </p:spPr>
      </p:pic>
      <p:pic>
        <p:nvPicPr>
          <p:cNvPr id="7" name="图片 6" descr="图片包含 徽标&#10;&#10;描述已自动生成">
            <a:extLst>
              <a:ext uri="{FF2B5EF4-FFF2-40B4-BE49-F238E27FC236}">
                <a16:creationId xmlns:a16="http://schemas.microsoft.com/office/drawing/2014/main" id="{CCB314C5-9F4F-E74F-9F29-909775CA1C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6273" y="2726362"/>
            <a:ext cx="4377563" cy="7272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80FCF971-D1C1-9648-90E6-FD3F3FAEAC22}"/>
                  </a:ext>
                </a:extLst>
              </p:cNvPr>
              <p:cNvSpPr txBox="1"/>
              <p:nvPr/>
            </p:nvSpPr>
            <p:spPr>
              <a:xfrm>
                <a:off x="7004568" y="1071415"/>
                <a:ext cx="3845369" cy="17757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" altLang="zh-CN" dirty="0"/>
                  <a:t>Calculate the </a:t>
                </a:r>
                <a:r>
                  <a:rPr lang="en-US" altLang="zh-CN" dirty="0"/>
                  <a:t>solubility</a:t>
                </a:r>
                <a:r>
                  <a:rPr lang="zh-CN" altLang="en-US" dirty="0"/>
                  <a:t> </a:t>
                </a:r>
                <a:r>
                  <a:rPr lang="en" altLang="zh-CN" dirty="0"/>
                  <a:t>for silver chromate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" altLang="zh-CN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𝐴𝑔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" altLang="zh-CN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𝐶𝑟𝑂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" altLang="zh-CN" dirty="0"/>
                  <a:t>), which has 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𝑠𝑝</m:t>
                        </m:r>
                      </m:sub>
                    </m:sSub>
                    <m:r>
                      <a:rPr lang="en-US" altLang="zh-CN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" altLang="zh-CN" dirty="0"/>
                  <a:t>of </a:t>
                </a:r>
                <a14:m>
                  <m:oMath xmlns:m="http://schemas.openxmlformats.org/officeDocument/2006/math">
                    <m:r>
                      <a:rPr lang="en-US" altLang="zh-CN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9</m:t>
                    </m:r>
                    <m:r>
                      <a:rPr lang="en-US" altLang="zh-CN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.0</m:t>
                    </m:r>
                    <m:r>
                      <a:rPr lang="en" altLang="zh-CN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" altLang="zh-CN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−12</m:t>
                        </m:r>
                      </m:sup>
                    </m:sSup>
                  </m:oMath>
                </a14:m>
                <a:r>
                  <a:rPr lang="en" altLang="zh-CN" dirty="0"/>
                  <a:t>at 25°C,</a:t>
                </a:r>
                <a:r>
                  <a:rPr lang="en" altLang="zh-CN" b="1" dirty="0"/>
                  <a:t> in a 0.100 </a:t>
                </a:r>
                <a:r>
                  <a:rPr lang="en" altLang="zh-CN" b="1" i="1" dirty="0"/>
                  <a:t>M </a:t>
                </a:r>
                <a:r>
                  <a:rPr lang="en" altLang="zh-CN" b="1" dirty="0"/>
                  <a:t>solution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" altLang="zh-CN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1" i="1">
                            <a:latin typeface="Cambria Math" panose="02040503050406030204" pitchFamily="18" charset="0"/>
                          </a:rPr>
                          <m:t>𝑨𝒈</m:t>
                        </m:r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𝑵𝑶</m:t>
                        </m:r>
                      </m:e>
                      <m:sub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b>
                    </m:sSub>
                  </m:oMath>
                </a14:m>
                <a:endParaRPr lang="en" altLang="zh-CN" b="1" dirty="0"/>
              </a:p>
              <a:p>
                <a:endParaRPr lang="en" altLang="zh-CN" dirty="0"/>
              </a:p>
              <a:p>
                <a:endParaRPr kumimoji="1" lang="zh-CN" altLang="en-US" dirty="0"/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80FCF971-D1C1-9648-90E6-FD3F3FAEAC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4568" y="1071415"/>
                <a:ext cx="3845369" cy="1775743"/>
              </a:xfrm>
              <a:prstGeom prst="rect">
                <a:avLst/>
              </a:prstGeom>
              <a:blipFill>
                <a:blip r:embed="rId6"/>
                <a:stretch>
                  <a:fillRect l="-1316" t="-1418" r="-29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文本框 10">
            <a:extLst>
              <a:ext uri="{FF2B5EF4-FFF2-40B4-BE49-F238E27FC236}">
                <a16:creationId xmlns:a16="http://schemas.microsoft.com/office/drawing/2014/main" id="{C77B05D5-6282-344B-AFBC-C8DABBDFB325}"/>
              </a:ext>
            </a:extLst>
          </p:cNvPr>
          <p:cNvSpPr txBox="1"/>
          <p:nvPr/>
        </p:nvSpPr>
        <p:spPr>
          <a:xfrm>
            <a:off x="7972548" y="226292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初始浓度</a:t>
            </a: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28BC7E31-FB7D-254C-BAE2-D5B8E60F6B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45293" y="5656168"/>
            <a:ext cx="6462723" cy="727263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C27B7890-79D4-B649-A7F9-8111A6EFB278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61194" t="-7377" b="-1"/>
          <a:stretch/>
        </p:blipFill>
        <p:spPr>
          <a:xfrm>
            <a:off x="8782717" y="4558699"/>
            <a:ext cx="1811942" cy="482687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523F3588-03AE-9C40-B7D4-5DA28546782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88441" y="5112176"/>
            <a:ext cx="1438052" cy="343172"/>
          </a:xfrm>
          <a:prstGeom prst="rect">
            <a:avLst/>
          </a:prstGeom>
        </p:spPr>
      </p:pic>
      <p:pic>
        <p:nvPicPr>
          <p:cNvPr id="25" name="图片 24" descr="文本&#10;&#10;描述已自动生成">
            <a:extLst>
              <a:ext uri="{FF2B5EF4-FFF2-40B4-BE49-F238E27FC236}">
                <a16:creationId xmlns:a16="http://schemas.microsoft.com/office/drawing/2014/main" id="{2305DF77-ACCA-614E-8798-0BD0EF2AD83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36746" y="3796975"/>
            <a:ext cx="4313191" cy="896649"/>
          </a:xfrm>
          <a:prstGeom prst="rect">
            <a:avLst/>
          </a:prstGeom>
        </p:spPr>
      </p:pic>
      <p:sp>
        <p:nvSpPr>
          <p:cNvPr id="26" name="文本框 25">
            <a:extLst>
              <a:ext uri="{FF2B5EF4-FFF2-40B4-BE49-F238E27FC236}">
                <a16:creationId xmlns:a16="http://schemas.microsoft.com/office/drawing/2014/main" id="{1DCF93A7-616F-0942-8E56-CF8C63A95A64}"/>
              </a:ext>
            </a:extLst>
          </p:cNvPr>
          <p:cNvSpPr txBox="1"/>
          <p:nvPr/>
        </p:nvSpPr>
        <p:spPr>
          <a:xfrm>
            <a:off x="7913222" y="3405803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溶度积公式</a:t>
            </a:r>
          </a:p>
        </p:txBody>
      </p:sp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72553C55-DFC3-6A49-ADD0-A09444CC6F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0460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 advTm="354547"/>
    </mc:Choice>
    <mc:Fallback>
      <p:transition spd="slow" advTm="3545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CABA5C9-626D-7D42-8ADE-DB61772AB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362" y="305429"/>
            <a:ext cx="4946668" cy="1400530"/>
          </a:xfrm>
        </p:spPr>
        <p:txBody>
          <a:bodyPr>
            <a:normAutofit/>
          </a:bodyPr>
          <a:lstStyle/>
          <a:p>
            <a:r>
              <a:rPr kumimoji="1" lang="zh-CN" altLang="en-US" sz="3600" dirty="0"/>
              <a:t>酸碱滴定</a:t>
            </a:r>
            <a:r>
              <a:rPr kumimoji="1" lang="en-US" altLang="zh-CN" sz="3600" dirty="0"/>
              <a:t>—acid-base</a:t>
            </a:r>
            <a:r>
              <a:rPr kumimoji="1" lang="zh-CN" altLang="en-US" sz="3600" dirty="0"/>
              <a:t> </a:t>
            </a:r>
            <a:r>
              <a:rPr kumimoji="1" lang="en-US" altLang="zh-CN" sz="3600" dirty="0"/>
              <a:t>titration</a:t>
            </a:r>
            <a:endParaRPr kumimoji="1" lang="zh-CN" altLang="en-US" sz="3600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7DAA46B9-B7E8-4487-B28E-C63A6EB7AA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270819" y="-63600"/>
            <a:ext cx="6858001" cy="6985200"/>
          </a:xfrm>
          <a:custGeom>
            <a:avLst/>
            <a:gdLst>
              <a:gd name="connsiteX0" fmla="*/ 6858001 w 6858001"/>
              <a:gd name="connsiteY0" fmla="*/ 1177 h 6985200"/>
              <a:gd name="connsiteX1" fmla="*/ 6858001 w 6858001"/>
              <a:gd name="connsiteY1" fmla="*/ 1344715 h 6985200"/>
              <a:gd name="connsiteX2" fmla="*/ 6858000 w 6858001"/>
              <a:gd name="connsiteY2" fmla="*/ 1344715 h 6985200"/>
              <a:gd name="connsiteX3" fmla="*/ 6858000 w 6858001"/>
              <a:gd name="connsiteY3" fmla="*/ 6985200 h 6985200"/>
              <a:gd name="connsiteX4" fmla="*/ 0 w 6858001"/>
              <a:gd name="connsiteY4" fmla="*/ 6985199 h 6985200"/>
              <a:gd name="connsiteX5" fmla="*/ 0 w 6858001"/>
              <a:gd name="connsiteY5" fmla="*/ 887191 h 6985200"/>
              <a:gd name="connsiteX6" fmla="*/ 1 w 6858001"/>
              <a:gd name="connsiteY6" fmla="*/ 887191 h 6985200"/>
              <a:gd name="connsiteX7" fmla="*/ 1 w 6858001"/>
              <a:gd name="connsiteY7" fmla="*/ 0 h 6985200"/>
              <a:gd name="connsiteX8" fmla="*/ 40463 w 6858001"/>
              <a:gd name="connsiteY8" fmla="*/ 5883 h 6985200"/>
              <a:gd name="connsiteX9" fmla="*/ 159107 w 6858001"/>
              <a:gd name="connsiteY9" fmla="*/ 23196 h 6985200"/>
              <a:gd name="connsiteX10" fmla="*/ 245518 w 6858001"/>
              <a:gd name="connsiteY10" fmla="*/ 35299 h 6985200"/>
              <a:gd name="connsiteX11" fmla="*/ 348388 w 6858001"/>
              <a:gd name="connsiteY11" fmla="*/ 48073 h 6985200"/>
              <a:gd name="connsiteX12" fmla="*/ 470460 w 6858001"/>
              <a:gd name="connsiteY12" fmla="*/ 63369 h 6985200"/>
              <a:gd name="connsiteX13" fmla="*/ 605563 w 6858001"/>
              <a:gd name="connsiteY13" fmla="*/ 79506 h 6985200"/>
              <a:gd name="connsiteX14" fmla="*/ 757810 w 6858001"/>
              <a:gd name="connsiteY14" fmla="*/ 96483 h 6985200"/>
              <a:gd name="connsiteX15" fmla="*/ 923774 w 6858001"/>
              <a:gd name="connsiteY15" fmla="*/ 114469 h 6985200"/>
              <a:gd name="connsiteX16" fmla="*/ 1104139 w 6858001"/>
              <a:gd name="connsiteY16" fmla="*/ 132454 h 6985200"/>
              <a:gd name="connsiteX17" fmla="*/ 1296163 w 6858001"/>
              <a:gd name="connsiteY17" fmla="*/ 150776 h 6985200"/>
              <a:gd name="connsiteX18" fmla="*/ 1503275 w 6858001"/>
              <a:gd name="connsiteY18" fmla="*/ 167753 h 6985200"/>
              <a:gd name="connsiteX19" fmla="*/ 1719988 w 6858001"/>
              <a:gd name="connsiteY19" fmla="*/ 184058 h 6985200"/>
              <a:gd name="connsiteX20" fmla="*/ 1949045 w 6858001"/>
              <a:gd name="connsiteY20" fmla="*/ 198849 h 6985200"/>
              <a:gd name="connsiteX21" fmla="*/ 2187703 w 6858001"/>
              <a:gd name="connsiteY21" fmla="*/ 212969 h 6985200"/>
              <a:gd name="connsiteX22" fmla="*/ 2436649 w 6858001"/>
              <a:gd name="connsiteY22" fmla="*/ 226248 h 6985200"/>
              <a:gd name="connsiteX23" fmla="*/ 2564208 w 6858001"/>
              <a:gd name="connsiteY23" fmla="*/ 230955 h 6985200"/>
              <a:gd name="connsiteX24" fmla="*/ 2694509 w 6858001"/>
              <a:gd name="connsiteY24" fmla="*/ 236165 h 6985200"/>
              <a:gd name="connsiteX25" fmla="*/ 2826869 w 6858001"/>
              <a:gd name="connsiteY25" fmla="*/ 241040 h 6985200"/>
              <a:gd name="connsiteX26" fmla="*/ 2959914 w 6858001"/>
              <a:gd name="connsiteY26" fmla="*/ 244234 h 6985200"/>
              <a:gd name="connsiteX27" fmla="*/ 3095702 w 6858001"/>
              <a:gd name="connsiteY27" fmla="*/ 247091 h 6985200"/>
              <a:gd name="connsiteX28" fmla="*/ 3232862 w 6858001"/>
              <a:gd name="connsiteY28" fmla="*/ 250117 h 6985200"/>
              <a:gd name="connsiteX29" fmla="*/ 3372766 w 6858001"/>
              <a:gd name="connsiteY29" fmla="*/ 252134 h 6985200"/>
              <a:gd name="connsiteX30" fmla="*/ 3514040 w 6858001"/>
              <a:gd name="connsiteY30" fmla="*/ 252134 h 6985200"/>
              <a:gd name="connsiteX31" fmla="*/ 3656686 w 6858001"/>
              <a:gd name="connsiteY31" fmla="*/ 253142 h 6985200"/>
              <a:gd name="connsiteX32" fmla="*/ 3800705 w 6858001"/>
              <a:gd name="connsiteY32" fmla="*/ 252134 h 6985200"/>
              <a:gd name="connsiteX33" fmla="*/ 3946780 w 6858001"/>
              <a:gd name="connsiteY33" fmla="*/ 250117 h 6985200"/>
              <a:gd name="connsiteX34" fmla="*/ 4092856 w 6858001"/>
              <a:gd name="connsiteY34" fmla="*/ 248268 h 6985200"/>
              <a:gd name="connsiteX35" fmla="*/ 4240988 w 6858001"/>
              <a:gd name="connsiteY35" fmla="*/ 244234 h 6985200"/>
              <a:gd name="connsiteX36" fmla="*/ 4390492 w 6858001"/>
              <a:gd name="connsiteY36" fmla="*/ 240032 h 6985200"/>
              <a:gd name="connsiteX37" fmla="*/ 4539997 w 6858001"/>
              <a:gd name="connsiteY37" fmla="*/ 235157 h 6985200"/>
              <a:gd name="connsiteX38" fmla="*/ 4690873 w 6858001"/>
              <a:gd name="connsiteY38" fmla="*/ 228266 h 6985200"/>
              <a:gd name="connsiteX39" fmla="*/ 4843120 w 6858001"/>
              <a:gd name="connsiteY39" fmla="*/ 220029 h 6985200"/>
              <a:gd name="connsiteX40" fmla="*/ 4996054 w 6858001"/>
              <a:gd name="connsiteY40" fmla="*/ 212129 h 6985200"/>
              <a:gd name="connsiteX41" fmla="*/ 5148987 w 6858001"/>
              <a:gd name="connsiteY41" fmla="*/ 202044 h 6985200"/>
              <a:gd name="connsiteX42" fmla="*/ 5303978 w 6858001"/>
              <a:gd name="connsiteY42" fmla="*/ 189941 h 6985200"/>
              <a:gd name="connsiteX43" fmla="*/ 5456911 w 6858001"/>
              <a:gd name="connsiteY43" fmla="*/ 177839 h 6985200"/>
              <a:gd name="connsiteX44" fmla="*/ 5612588 w 6858001"/>
              <a:gd name="connsiteY44" fmla="*/ 163887 h 6985200"/>
              <a:gd name="connsiteX45" fmla="*/ 5768950 w 6858001"/>
              <a:gd name="connsiteY45" fmla="*/ 148591 h 6985200"/>
              <a:gd name="connsiteX46" fmla="*/ 5923255 w 6858001"/>
              <a:gd name="connsiteY46" fmla="*/ 132455 h 6985200"/>
              <a:gd name="connsiteX47" fmla="*/ 6079618 w 6858001"/>
              <a:gd name="connsiteY47" fmla="*/ 113629 h 6985200"/>
              <a:gd name="connsiteX48" fmla="*/ 6235294 w 6858001"/>
              <a:gd name="connsiteY48" fmla="*/ 93458 h 6985200"/>
              <a:gd name="connsiteX49" fmla="*/ 6391657 w 6858001"/>
              <a:gd name="connsiteY49" fmla="*/ 73455 h 6985200"/>
              <a:gd name="connsiteX50" fmla="*/ 6547333 w 6858001"/>
              <a:gd name="connsiteY50" fmla="*/ 50091 h 6985200"/>
              <a:gd name="connsiteX51" fmla="*/ 6702324 w 6858001"/>
              <a:gd name="connsiteY51" fmla="*/ 26222 h 698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85200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6985200"/>
                </a:lnTo>
                <a:lnTo>
                  <a:pt x="0" y="6985199"/>
                </a:lnTo>
                <a:lnTo>
                  <a:pt x="0" y="887191"/>
                </a:lnTo>
                <a:lnTo>
                  <a:pt x="1" y="887191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7" name="Freeform 23">
            <a:extLst>
              <a:ext uri="{FF2B5EF4-FFF2-40B4-BE49-F238E27FC236}">
                <a16:creationId xmlns:a16="http://schemas.microsoft.com/office/drawing/2014/main" id="{C866818C-1E5F-475A-B310-3C06B555FB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12AFDE8-E1ED-4A49-B8B3-4953F4B8A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F070DD9-60C7-3D48-8EF8-D96B642B2B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061" y="1611901"/>
            <a:ext cx="5141969" cy="4195481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kumimoji="1" lang="zh-CN" altLang="en-US" dirty="0"/>
              <a:t>用滴定管将已知物质的量浓度的酸（或碱）来测定未知物质的量浓度的碱（或酸）的方法</a:t>
            </a:r>
            <a:endParaRPr kumimoji="1" lang="en-US" altLang="zh-CN" dirty="0"/>
          </a:p>
          <a:p>
            <a:pPr>
              <a:lnSpc>
                <a:spcPct val="90000"/>
              </a:lnSpc>
            </a:pPr>
            <a:r>
              <a:rPr kumimoji="1" lang="zh-CN" altLang="en-US" dirty="0"/>
              <a:t>通过何时达到了均衡点（</a:t>
            </a:r>
            <a:r>
              <a:rPr kumimoji="1" lang="en-US" altLang="zh-CN" dirty="0"/>
              <a:t>equilibrium</a:t>
            </a:r>
            <a:r>
              <a:rPr kumimoji="1" lang="zh-CN" altLang="en-US" dirty="0"/>
              <a:t> </a:t>
            </a:r>
            <a:r>
              <a:rPr kumimoji="1" lang="en-US" altLang="zh-CN" dirty="0"/>
              <a:t>point</a:t>
            </a:r>
            <a:r>
              <a:rPr kumimoji="1" lang="zh-CN" altLang="en-US" dirty="0"/>
              <a:t>）</a:t>
            </a:r>
            <a:endParaRPr kumimoji="1" lang="en-US" altLang="zh-CN" dirty="0"/>
          </a:p>
          <a:p>
            <a:pPr>
              <a:lnSpc>
                <a:spcPct val="90000"/>
              </a:lnSpc>
            </a:pPr>
            <a:r>
              <a:rPr kumimoji="1" lang="zh-CN" altLang="en-US" dirty="0"/>
              <a:t>步骤</a:t>
            </a:r>
            <a:r>
              <a:rPr kumimoji="1" lang="en-US" altLang="zh-CN" dirty="0"/>
              <a:t>——</a:t>
            </a:r>
          </a:p>
          <a:p>
            <a:pPr>
              <a:lnSpc>
                <a:spcPct val="90000"/>
              </a:lnSpc>
            </a:pPr>
            <a:r>
              <a:rPr kumimoji="1" lang="en-US" altLang="zh-CN" dirty="0"/>
              <a:t>1.</a:t>
            </a:r>
            <a:r>
              <a:rPr kumimoji="1" lang="zh-CN" altLang="en-US" dirty="0"/>
              <a:t> 移液</a:t>
            </a:r>
            <a:r>
              <a:rPr kumimoji="1" lang="en-US" altLang="zh-CN" dirty="0"/>
              <a:t>—</a:t>
            </a:r>
            <a:r>
              <a:rPr kumimoji="1" lang="zh-CN" altLang="en-US" dirty="0"/>
              <a:t>将待测浓度液体用移液管移到锥形瓶里</a:t>
            </a:r>
            <a:endParaRPr kumimoji="1" lang="en-US" altLang="zh-CN" dirty="0"/>
          </a:p>
          <a:p>
            <a:pPr>
              <a:lnSpc>
                <a:spcPct val="90000"/>
              </a:lnSpc>
            </a:pPr>
            <a:r>
              <a:rPr kumimoji="1" lang="en-US" altLang="zh-CN" dirty="0"/>
              <a:t>2.</a:t>
            </a:r>
            <a:r>
              <a:rPr kumimoji="1" lang="zh-CN" altLang="en-US" dirty="0"/>
              <a:t> 加入指示剂</a:t>
            </a:r>
            <a:endParaRPr kumimoji="1" lang="en-US" altLang="zh-CN" dirty="0"/>
          </a:p>
          <a:p>
            <a:pPr>
              <a:lnSpc>
                <a:spcPct val="90000"/>
              </a:lnSpc>
            </a:pPr>
            <a:r>
              <a:rPr kumimoji="1" lang="en-US" altLang="zh-CN" dirty="0"/>
              <a:t>3.</a:t>
            </a:r>
            <a:r>
              <a:rPr kumimoji="1" lang="zh-CN" altLang="en-US" dirty="0"/>
              <a:t> 使用滴定管进行滴定</a:t>
            </a:r>
            <a:endParaRPr kumimoji="1" lang="en-US" altLang="zh-CN" dirty="0"/>
          </a:p>
          <a:p>
            <a:pPr>
              <a:lnSpc>
                <a:spcPct val="90000"/>
              </a:lnSpc>
            </a:pPr>
            <a:r>
              <a:rPr kumimoji="1" lang="en-US" altLang="zh-CN" dirty="0"/>
              <a:t>4.</a:t>
            </a:r>
            <a:r>
              <a:rPr kumimoji="1" lang="zh-CN" altLang="en-US" dirty="0"/>
              <a:t> 达到均衡点记录滴定管滴定液体的体积</a:t>
            </a:r>
            <a:endParaRPr kumimoji="1" lang="en-US" altLang="zh-CN" dirty="0"/>
          </a:p>
          <a:p>
            <a:pPr>
              <a:lnSpc>
                <a:spcPct val="90000"/>
              </a:lnSpc>
            </a:pPr>
            <a:r>
              <a:rPr kumimoji="1" lang="en-US" altLang="zh-CN" dirty="0"/>
              <a:t>5.</a:t>
            </a:r>
            <a:r>
              <a:rPr kumimoji="1" lang="zh-CN" altLang="en-US" dirty="0"/>
              <a:t>计算待测液体浓度</a:t>
            </a:r>
            <a:endParaRPr kumimoji="1" lang="en-US" altLang="zh-CN" dirty="0"/>
          </a:p>
          <a:p>
            <a:pPr>
              <a:lnSpc>
                <a:spcPct val="90000"/>
              </a:lnSpc>
            </a:pPr>
            <a:r>
              <a:rPr kumimoji="1" lang="zh-CN" altLang="en-US" dirty="0"/>
              <a:t>涉及到强酸或强碱的滴定用化学计量学分析</a:t>
            </a:r>
            <a:endParaRPr kumimoji="1" lang="en-US" altLang="zh-CN" dirty="0"/>
          </a:p>
          <a:p>
            <a:pPr>
              <a:lnSpc>
                <a:spcPct val="90000"/>
              </a:lnSpc>
            </a:pPr>
            <a:endParaRPr kumimoji="1" lang="en-US" altLang="zh-CN" dirty="0"/>
          </a:p>
          <a:p>
            <a:pPr>
              <a:lnSpc>
                <a:spcPct val="90000"/>
              </a:lnSpc>
            </a:pPr>
            <a:endParaRPr kumimoji="1"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0AEC3D35-E1C2-544C-8C70-3DB8EA0D8C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5472" y="3967376"/>
            <a:ext cx="2721427" cy="2721427"/>
          </a:xfrm>
          <a:prstGeom prst="rect">
            <a:avLst/>
          </a:prstGeom>
          <a:effectLst/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1260B1BE-AF7C-894B-A183-9898462A4B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46386" y="452718"/>
            <a:ext cx="5945518" cy="3061942"/>
          </a:xfrm>
          <a:prstGeom prst="rect">
            <a:avLst/>
          </a:prstGeom>
          <a:effectLst/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649DF8FD-E756-1543-8620-9CC9AFAA19DA}"/>
              </a:ext>
            </a:extLst>
          </p:cNvPr>
          <p:cNvSpPr txBox="1"/>
          <p:nvPr/>
        </p:nvSpPr>
        <p:spPr>
          <a:xfrm>
            <a:off x="9253456" y="5925233"/>
            <a:ext cx="2276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solidFill>
                  <a:schemeClr val="bg1"/>
                </a:solidFill>
              </a:rPr>
              <a:t>一个手缓慢调整活塞，另一个手旋转锥形瓶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32955DE8-CDB3-4F44-B0C4-7B7B19DBB1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44367" y="3699190"/>
            <a:ext cx="3041599" cy="1715774"/>
          </a:xfrm>
          <a:prstGeom prst="rect">
            <a:avLst/>
          </a:prstGeom>
        </p:spPr>
      </p:pic>
      <p:pic>
        <p:nvPicPr>
          <p:cNvPr id="8" name="音频 7">
            <a:hlinkClick r:id="" action="ppaction://media"/>
            <a:extLst>
              <a:ext uri="{FF2B5EF4-FFF2-40B4-BE49-F238E27FC236}">
                <a16:creationId xmlns:a16="http://schemas.microsoft.com/office/drawing/2014/main" id="{A67F444C-A828-BD48-8C23-8A8A35AF6A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0848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3333"/>
    </mc:Choice>
    <mc:Fallback>
      <p:transition spd="slow" advTm="3633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4AAD3FD-83A5-4B89-9F8F-01B887086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FC8D6F94-DF1A-2A44-BD98-C0F386039A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>
            <a:normAutofit/>
          </a:bodyPr>
          <a:lstStyle/>
          <a:p>
            <a:r>
              <a:rPr kumimoji="1" lang="zh-CN" altLang="en-US" sz="4000" dirty="0">
                <a:solidFill>
                  <a:srgbClr val="EBEBEB"/>
                </a:solidFill>
              </a:rPr>
              <a:t>缓冲液</a:t>
            </a:r>
            <a:r>
              <a:rPr kumimoji="1" lang="en-US" altLang="zh-CN" sz="4000" dirty="0">
                <a:solidFill>
                  <a:srgbClr val="EBEBEB"/>
                </a:solidFill>
              </a:rPr>
              <a:t>—buffer</a:t>
            </a:r>
            <a:r>
              <a:rPr kumimoji="1" lang="zh-CN" altLang="en-US" sz="4000" dirty="0">
                <a:solidFill>
                  <a:srgbClr val="EBEBEB"/>
                </a:solidFill>
              </a:rPr>
              <a:t> </a:t>
            </a:r>
            <a:r>
              <a:rPr kumimoji="1" lang="en-US" altLang="zh-CN" sz="4000" dirty="0">
                <a:solidFill>
                  <a:srgbClr val="EBEBEB"/>
                </a:solidFill>
              </a:rPr>
              <a:t>solution</a:t>
            </a:r>
            <a:endParaRPr kumimoji="1" lang="zh-CN" altLang="en-US" sz="4000" dirty="0">
              <a:solidFill>
                <a:srgbClr val="EBEBEB"/>
              </a:solidFill>
            </a:endParaRPr>
          </a:p>
        </p:txBody>
      </p:sp>
      <p:sp>
        <p:nvSpPr>
          <p:cNvPr id="12" name="Freeform 31">
            <a:extLst>
              <a:ext uri="{FF2B5EF4-FFF2-40B4-BE49-F238E27FC236}">
                <a16:creationId xmlns:a16="http://schemas.microsoft.com/office/drawing/2014/main" id="{61752F1D-FC0F-4103-9584-630E643CC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70151CB7-E7DE-4917-B831-01DF9CE013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270819" y="-63600"/>
            <a:ext cx="6858001" cy="6985200"/>
          </a:xfrm>
          <a:custGeom>
            <a:avLst/>
            <a:gdLst>
              <a:gd name="connsiteX0" fmla="*/ 6858001 w 6858001"/>
              <a:gd name="connsiteY0" fmla="*/ 1177 h 6985200"/>
              <a:gd name="connsiteX1" fmla="*/ 6858001 w 6858001"/>
              <a:gd name="connsiteY1" fmla="*/ 1344715 h 6985200"/>
              <a:gd name="connsiteX2" fmla="*/ 6858000 w 6858001"/>
              <a:gd name="connsiteY2" fmla="*/ 1344715 h 6985200"/>
              <a:gd name="connsiteX3" fmla="*/ 6858000 w 6858001"/>
              <a:gd name="connsiteY3" fmla="*/ 6985200 h 6985200"/>
              <a:gd name="connsiteX4" fmla="*/ 0 w 6858001"/>
              <a:gd name="connsiteY4" fmla="*/ 6985199 h 6985200"/>
              <a:gd name="connsiteX5" fmla="*/ 0 w 6858001"/>
              <a:gd name="connsiteY5" fmla="*/ 886772 h 6985200"/>
              <a:gd name="connsiteX6" fmla="*/ 1 w 6858001"/>
              <a:gd name="connsiteY6" fmla="*/ 886772 h 6985200"/>
              <a:gd name="connsiteX7" fmla="*/ 1 w 6858001"/>
              <a:gd name="connsiteY7" fmla="*/ 0 h 6985200"/>
              <a:gd name="connsiteX8" fmla="*/ 40463 w 6858001"/>
              <a:gd name="connsiteY8" fmla="*/ 5883 h 6985200"/>
              <a:gd name="connsiteX9" fmla="*/ 159107 w 6858001"/>
              <a:gd name="connsiteY9" fmla="*/ 23196 h 6985200"/>
              <a:gd name="connsiteX10" fmla="*/ 245518 w 6858001"/>
              <a:gd name="connsiteY10" fmla="*/ 35299 h 6985200"/>
              <a:gd name="connsiteX11" fmla="*/ 348388 w 6858001"/>
              <a:gd name="connsiteY11" fmla="*/ 48073 h 6985200"/>
              <a:gd name="connsiteX12" fmla="*/ 470460 w 6858001"/>
              <a:gd name="connsiteY12" fmla="*/ 63369 h 6985200"/>
              <a:gd name="connsiteX13" fmla="*/ 605563 w 6858001"/>
              <a:gd name="connsiteY13" fmla="*/ 79506 h 6985200"/>
              <a:gd name="connsiteX14" fmla="*/ 757810 w 6858001"/>
              <a:gd name="connsiteY14" fmla="*/ 96483 h 6985200"/>
              <a:gd name="connsiteX15" fmla="*/ 923774 w 6858001"/>
              <a:gd name="connsiteY15" fmla="*/ 114469 h 6985200"/>
              <a:gd name="connsiteX16" fmla="*/ 1104139 w 6858001"/>
              <a:gd name="connsiteY16" fmla="*/ 132454 h 6985200"/>
              <a:gd name="connsiteX17" fmla="*/ 1296163 w 6858001"/>
              <a:gd name="connsiteY17" fmla="*/ 150776 h 6985200"/>
              <a:gd name="connsiteX18" fmla="*/ 1503275 w 6858001"/>
              <a:gd name="connsiteY18" fmla="*/ 167753 h 6985200"/>
              <a:gd name="connsiteX19" fmla="*/ 1719988 w 6858001"/>
              <a:gd name="connsiteY19" fmla="*/ 184058 h 6985200"/>
              <a:gd name="connsiteX20" fmla="*/ 1949045 w 6858001"/>
              <a:gd name="connsiteY20" fmla="*/ 198849 h 6985200"/>
              <a:gd name="connsiteX21" fmla="*/ 2187703 w 6858001"/>
              <a:gd name="connsiteY21" fmla="*/ 212969 h 6985200"/>
              <a:gd name="connsiteX22" fmla="*/ 2436649 w 6858001"/>
              <a:gd name="connsiteY22" fmla="*/ 226248 h 6985200"/>
              <a:gd name="connsiteX23" fmla="*/ 2564208 w 6858001"/>
              <a:gd name="connsiteY23" fmla="*/ 230955 h 6985200"/>
              <a:gd name="connsiteX24" fmla="*/ 2694509 w 6858001"/>
              <a:gd name="connsiteY24" fmla="*/ 236165 h 6985200"/>
              <a:gd name="connsiteX25" fmla="*/ 2826869 w 6858001"/>
              <a:gd name="connsiteY25" fmla="*/ 241040 h 6985200"/>
              <a:gd name="connsiteX26" fmla="*/ 2959914 w 6858001"/>
              <a:gd name="connsiteY26" fmla="*/ 244234 h 6985200"/>
              <a:gd name="connsiteX27" fmla="*/ 3095702 w 6858001"/>
              <a:gd name="connsiteY27" fmla="*/ 247091 h 6985200"/>
              <a:gd name="connsiteX28" fmla="*/ 3232862 w 6858001"/>
              <a:gd name="connsiteY28" fmla="*/ 250117 h 6985200"/>
              <a:gd name="connsiteX29" fmla="*/ 3372766 w 6858001"/>
              <a:gd name="connsiteY29" fmla="*/ 252134 h 6985200"/>
              <a:gd name="connsiteX30" fmla="*/ 3514040 w 6858001"/>
              <a:gd name="connsiteY30" fmla="*/ 252134 h 6985200"/>
              <a:gd name="connsiteX31" fmla="*/ 3656686 w 6858001"/>
              <a:gd name="connsiteY31" fmla="*/ 253142 h 6985200"/>
              <a:gd name="connsiteX32" fmla="*/ 3800705 w 6858001"/>
              <a:gd name="connsiteY32" fmla="*/ 252134 h 6985200"/>
              <a:gd name="connsiteX33" fmla="*/ 3946780 w 6858001"/>
              <a:gd name="connsiteY33" fmla="*/ 250117 h 6985200"/>
              <a:gd name="connsiteX34" fmla="*/ 4092856 w 6858001"/>
              <a:gd name="connsiteY34" fmla="*/ 248268 h 6985200"/>
              <a:gd name="connsiteX35" fmla="*/ 4240988 w 6858001"/>
              <a:gd name="connsiteY35" fmla="*/ 244234 h 6985200"/>
              <a:gd name="connsiteX36" fmla="*/ 4390492 w 6858001"/>
              <a:gd name="connsiteY36" fmla="*/ 240032 h 6985200"/>
              <a:gd name="connsiteX37" fmla="*/ 4539997 w 6858001"/>
              <a:gd name="connsiteY37" fmla="*/ 235157 h 6985200"/>
              <a:gd name="connsiteX38" fmla="*/ 4690873 w 6858001"/>
              <a:gd name="connsiteY38" fmla="*/ 228266 h 6985200"/>
              <a:gd name="connsiteX39" fmla="*/ 4843120 w 6858001"/>
              <a:gd name="connsiteY39" fmla="*/ 220029 h 6985200"/>
              <a:gd name="connsiteX40" fmla="*/ 4996054 w 6858001"/>
              <a:gd name="connsiteY40" fmla="*/ 212129 h 6985200"/>
              <a:gd name="connsiteX41" fmla="*/ 5148987 w 6858001"/>
              <a:gd name="connsiteY41" fmla="*/ 202044 h 6985200"/>
              <a:gd name="connsiteX42" fmla="*/ 5303978 w 6858001"/>
              <a:gd name="connsiteY42" fmla="*/ 189941 h 6985200"/>
              <a:gd name="connsiteX43" fmla="*/ 5456911 w 6858001"/>
              <a:gd name="connsiteY43" fmla="*/ 177839 h 6985200"/>
              <a:gd name="connsiteX44" fmla="*/ 5612588 w 6858001"/>
              <a:gd name="connsiteY44" fmla="*/ 163887 h 6985200"/>
              <a:gd name="connsiteX45" fmla="*/ 5768950 w 6858001"/>
              <a:gd name="connsiteY45" fmla="*/ 148591 h 6985200"/>
              <a:gd name="connsiteX46" fmla="*/ 5923255 w 6858001"/>
              <a:gd name="connsiteY46" fmla="*/ 132455 h 6985200"/>
              <a:gd name="connsiteX47" fmla="*/ 6079618 w 6858001"/>
              <a:gd name="connsiteY47" fmla="*/ 113629 h 6985200"/>
              <a:gd name="connsiteX48" fmla="*/ 6235294 w 6858001"/>
              <a:gd name="connsiteY48" fmla="*/ 93458 h 6985200"/>
              <a:gd name="connsiteX49" fmla="*/ 6391657 w 6858001"/>
              <a:gd name="connsiteY49" fmla="*/ 73455 h 6985200"/>
              <a:gd name="connsiteX50" fmla="*/ 6547333 w 6858001"/>
              <a:gd name="connsiteY50" fmla="*/ 50091 h 6985200"/>
              <a:gd name="connsiteX51" fmla="*/ 6702324 w 6858001"/>
              <a:gd name="connsiteY51" fmla="*/ 26222 h 698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85200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6985200"/>
                </a:lnTo>
                <a:lnTo>
                  <a:pt x="0" y="6985199"/>
                </a:lnTo>
                <a:lnTo>
                  <a:pt x="0" y="886772"/>
                </a:lnTo>
                <a:lnTo>
                  <a:pt x="1" y="886772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92A1116-1C84-41DF-B803-1F7B0883EC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84F2CE20-ADE8-7145-BD8D-02CC7588B35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48931" y="2438400"/>
                <a:ext cx="4166509" cy="3785419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kumimoji="1" lang="zh-CN" altLang="en-US" dirty="0">
                    <a:solidFill>
                      <a:srgbClr val="EBEBEB"/>
                    </a:solidFill>
                  </a:rPr>
                  <a:t>缓冲液</a:t>
                </a:r>
                <a:r>
                  <a:rPr kumimoji="1" lang="en-US" altLang="zh-CN" dirty="0">
                    <a:solidFill>
                      <a:srgbClr val="EBEBEB"/>
                    </a:solidFill>
                  </a:rPr>
                  <a:t>—</a:t>
                </a:r>
                <a:r>
                  <a:rPr kumimoji="1" lang="zh-CN" altLang="en-US" dirty="0">
                    <a:solidFill>
                      <a:srgbClr val="EBEBEB"/>
                    </a:solidFill>
                  </a:rPr>
                  <a:t>无论加入氢离子或氢氧根离子</a:t>
                </a:r>
                <a:r>
                  <a:rPr lang="en-US" altLang="zh-CN" dirty="0">
                    <a:solidFill>
                      <a:srgbClr val="EBEBEB"/>
                    </a:solidFill>
                  </a:rPr>
                  <a:t>pH</a:t>
                </a:r>
                <a:r>
                  <a:rPr lang="zh-CN" altLang="en-US" dirty="0">
                    <a:solidFill>
                      <a:srgbClr val="EBEBEB"/>
                    </a:solidFill>
                  </a:rPr>
                  <a:t>值都不会发生明显变化的溶液</a:t>
                </a:r>
                <a:endParaRPr lang="en-US" altLang="zh-CN" dirty="0">
                  <a:solidFill>
                    <a:srgbClr val="EBEBEB"/>
                  </a:solidFill>
                </a:endParaRPr>
              </a:p>
              <a:p>
                <a:r>
                  <a:rPr kumimoji="1" lang="zh-CN" altLang="en-US" dirty="0">
                    <a:solidFill>
                      <a:srgbClr val="EBEBEB"/>
                    </a:solidFill>
                  </a:rPr>
                  <a:t>量接近的弱酸和其共轭碱可以组成缓冲液</a:t>
                </a:r>
                <a:endParaRPr kumimoji="1" lang="en-US" altLang="zh-CN" dirty="0">
                  <a:solidFill>
                    <a:srgbClr val="EBEBEB"/>
                  </a:solidFill>
                </a:endParaRPr>
              </a:p>
              <a:p>
                <a:r>
                  <a:rPr kumimoji="1" lang="en-US" altLang="zh-CN" dirty="0">
                    <a:solidFill>
                      <a:srgbClr val="EBEBEB"/>
                    </a:solidFill>
                  </a:rPr>
                  <a:t>e.g.</a:t>
                </a:r>
                <a:r>
                  <a:rPr kumimoji="1" lang="zh-CN" altLang="en-US" dirty="0">
                    <a:solidFill>
                      <a:srgbClr val="EBEBEB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zh-CN" b="0" i="1">
                        <a:solidFill>
                          <a:srgbClr val="EBEBEB"/>
                        </a:solidFill>
                        <a:latin typeface="Cambria Math" panose="02040503050406030204" pitchFamily="18" charset="0"/>
                      </a:rPr>
                      <m:t>𝐻</m:t>
                    </m:r>
                    <m:sSub>
                      <m:sSubPr>
                        <m:ctrlPr>
                          <a:rPr kumimoji="1" lang="en-US" altLang="zh-CN" b="0" i="1">
                            <a:solidFill>
                              <a:srgbClr val="EBEBEB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>
                            <a:solidFill>
                              <a:srgbClr val="EBEBEB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kumimoji="1" lang="en-US" altLang="zh-CN" b="0" i="1">
                            <a:solidFill>
                              <a:srgbClr val="EBEBEB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kumimoji="1" lang="en-US" altLang="zh-CN" b="0" i="1">
                            <a:solidFill>
                              <a:srgbClr val="EBEBEB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>
                            <a:solidFill>
                              <a:srgbClr val="EBEBEB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kumimoji="1" lang="en-US" altLang="zh-CN" b="0" i="1">
                            <a:solidFill>
                              <a:srgbClr val="EBEBEB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sSub>
                      <m:sSubPr>
                        <m:ctrlPr>
                          <a:rPr kumimoji="1" lang="en-US" altLang="zh-CN" b="0" i="1">
                            <a:solidFill>
                              <a:srgbClr val="EBEBEB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>
                            <a:solidFill>
                              <a:srgbClr val="EBEBEB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b>
                        <m:r>
                          <a:rPr kumimoji="1" lang="en-US" altLang="zh-CN" b="0" i="1">
                            <a:solidFill>
                              <a:srgbClr val="EBEBEB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kumimoji="1" lang="zh-CN" altLang="en-US" dirty="0">
                    <a:solidFill>
                      <a:srgbClr val="EBEBEB"/>
                    </a:solidFill>
                  </a:rPr>
                  <a:t>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i="1">
                            <a:solidFill>
                              <a:srgbClr val="EBEBEB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i="1">
                            <a:solidFill>
                              <a:srgbClr val="EBEBEB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kumimoji="1" lang="en-US" altLang="zh-CN" i="1">
                            <a:solidFill>
                              <a:srgbClr val="EBEBEB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kumimoji="1" lang="en-US" altLang="zh-CN" i="1">
                            <a:solidFill>
                              <a:srgbClr val="EBEBEB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i="1">
                            <a:solidFill>
                              <a:srgbClr val="EBEBEB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kumimoji="1" lang="en-US" altLang="zh-CN" i="1">
                            <a:solidFill>
                              <a:srgbClr val="EBEBEB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sSubSup>
                      <m:sSubSupPr>
                        <m:ctrlPr>
                          <a:rPr kumimoji="1" lang="en-US" altLang="zh-CN" i="1">
                            <a:solidFill>
                              <a:srgbClr val="EBEBEB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zh-CN" b="0" i="1">
                            <a:solidFill>
                              <a:srgbClr val="EBEBEB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b>
                        <m:r>
                          <a:rPr kumimoji="1" lang="en-US" altLang="zh-CN" b="0" i="1">
                            <a:solidFill>
                              <a:srgbClr val="EBEBEB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kumimoji="1" lang="en-US" altLang="zh-CN" b="0" i="1">
                            <a:solidFill>
                              <a:srgbClr val="EBEBEB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bSup>
                  </m:oMath>
                </a14:m>
                <a:endParaRPr kumimoji="1" lang="en-US" altLang="zh-CN" dirty="0">
                  <a:solidFill>
                    <a:srgbClr val="EBEBEB"/>
                  </a:solidFill>
                </a:endParaRPr>
              </a:p>
              <a:p>
                <a:r>
                  <a:rPr kumimoji="1" lang="zh-CN" altLang="en-US" dirty="0">
                    <a:solidFill>
                      <a:srgbClr val="EBEBEB"/>
                    </a:solidFill>
                  </a:rPr>
                  <a:t>氢离子会与共轭碱反应生成弱酸，造成少量氢离子解离</a:t>
                </a:r>
                <a:endParaRPr kumimoji="1" lang="en-US" altLang="zh-CN" dirty="0">
                  <a:solidFill>
                    <a:srgbClr val="EBEBEB"/>
                  </a:solidFill>
                </a:endParaRPr>
              </a:p>
              <a:p>
                <a:r>
                  <a:rPr kumimoji="1" lang="zh-CN" altLang="en-US" dirty="0">
                    <a:solidFill>
                      <a:srgbClr val="EBEBEB"/>
                    </a:solidFill>
                  </a:rPr>
                  <a:t>氢氧根离子会与弱酸反应生成共轭碱，减少少量氢离子解离</a:t>
                </a:r>
                <a:endParaRPr kumimoji="1" lang="en-US" altLang="zh-CN" dirty="0">
                  <a:solidFill>
                    <a:srgbClr val="EBEBEB"/>
                  </a:solidFill>
                </a:endParaRPr>
              </a:p>
              <a:p>
                <a:r>
                  <a:rPr kumimoji="1" lang="zh-CN" altLang="en-US" dirty="0">
                    <a:solidFill>
                      <a:srgbClr val="EBEBEB"/>
                    </a:solidFill>
                  </a:rPr>
                  <a:t>最理想的缓冲液</a:t>
                </a:r>
                <a:r>
                  <a:rPr kumimoji="1" lang="en-US" altLang="zh-CN" dirty="0">
                    <a:solidFill>
                      <a:srgbClr val="EBEBEB"/>
                    </a:solidFill>
                  </a:rPr>
                  <a:t>—</a:t>
                </a:r>
                <a:r>
                  <a:rPr kumimoji="1" lang="zh-CN" altLang="en-US" dirty="0">
                    <a:solidFill>
                      <a:srgbClr val="EBEBEB"/>
                    </a:solidFill>
                  </a:rPr>
                  <a:t>共轭碱浓度等于弱酸浓度</a:t>
                </a:r>
                <a:endParaRPr kumimoji="1" lang="en-US" altLang="zh-CN" dirty="0">
                  <a:solidFill>
                    <a:srgbClr val="EBEBEB"/>
                  </a:solidFill>
                </a:endParaRPr>
              </a:p>
              <a:p>
                <a:endParaRPr kumimoji="1" lang="en-US" altLang="zh-CN" dirty="0">
                  <a:solidFill>
                    <a:srgbClr val="EBEBEB"/>
                  </a:solidFill>
                </a:endParaRPr>
              </a:p>
              <a:p>
                <a:endParaRPr kumimoji="1" lang="zh-CN" altLang="en-US" dirty="0">
                  <a:solidFill>
                    <a:srgbClr val="EBEBEB"/>
                  </a:solidFill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84F2CE20-ADE8-7145-BD8D-02CC7588B35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48931" y="2438400"/>
                <a:ext cx="4166509" cy="3785419"/>
              </a:xfrm>
              <a:blipFill>
                <a:blip r:embed="rId4"/>
                <a:stretch>
                  <a:fillRect l="-303" t="-3010" r="-9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图片 6" descr="图片包含 游戏机, 物体, 钟表&#10;&#10;描述已自动生成">
            <a:extLst>
              <a:ext uri="{FF2B5EF4-FFF2-40B4-BE49-F238E27FC236}">
                <a16:creationId xmlns:a16="http://schemas.microsoft.com/office/drawing/2014/main" id="{3D828546-B5CE-CD49-8CF5-693C9C397F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4058" y="2438399"/>
            <a:ext cx="3360105" cy="492323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665122F1-A2CB-C34D-8C57-59551CC581A5}"/>
              </a:ext>
            </a:extLst>
          </p:cNvPr>
          <p:cNvSpPr txBox="1"/>
          <p:nvPr/>
        </p:nvSpPr>
        <p:spPr>
          <a:xfrm>
            <a:off x="5732071" y="1882255"/>
            <a:ext cx="2723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缓冲液中加入氢氧根离子</a:t>
            </a:r>
          </a:p>
        </p:txBody>
      </p:sp>
      <p:pic>
        <p:nvPicPr>
          <p:cNvPr id="11" name="图片 10" descr="图示&#10;&#10;中度可信度描述已自动生成">
            <a:extLst>
              <a:ext uri="{FF2B5EF4-FFF2-40B4-BE49-F238E27FC236}">
                <a16:creationId xmlns:a16="http://schemas.microsoft.com/office/drawing/2014/main" id="{4EB01A4A-4C33-E745-A894-02784E40DB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34191" y="600743"/>
            <a:ext cx="2575270" cy="1088873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6C1A67D5-7397-AD4C-97FC-377DD2A810FF}"/>
              </a:ext>
            </a:extLst>
          </p:cNvPr>
          <p:cNvSpPr txBox="1"/>
          <p:nvPr/>
        </p:nvSpPr>
        <p:spPr>
          <a:xfrm>
            <a:off x="7981359" y="143859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弱酸解离公式</a:t>
            </a:r>
          </a:p>
        </p:txBody>
      </p:sp>
      <p:pic>
        <p:nvPicPr>
          <p:cNvPr id="17" name="图片 16" descr="文本&#10;&#10;低可信度描述已自动生成">
            <a:extLst>
              <a:ext uri="{FF2B5EF4-FFF2-40B4-BE49-F238E27FC236}">
                <a16:creationId xmlns:a16="http://schemas.microsoft.com/office/drawing/2014/main" id="{FEABDCA4-6E84-0246-A2DE-7824039EAF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04080" y="2463449"/>
            <a:ext cx="2486863" cy="492323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8F8DAB7B-42DF-654F-99E7-8175FDF60560}"/>
              </a:ext>
            </a:extLst>
          </p:cNvPr>
          <p:cNvSpPr txBox="1"/>
          <p:nvPr/>
        </p:nvSpPr>
        <p:spPr>
          <a:xfrm>
            <a:off x="9416433" y="1864720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缓冲液中加入氢离子</a:t>
            </a:r>
          </a:p>
        </p:txBody>
      </p:sp>
      <p:pic>
        <p:nvPicPr>
          <p:cNvPr id="23" name="图片 22" descr="文本&#10;&#10;描述已自动生成">
            <a:extLst>
              <a:ext uri="{FF2B5EF4-FFF2-40B4-BE49-F238E27FC236}">
                <a16:creationId xmlns:a16="http://schemas.microsoft.com/office/drawing/2014/main" id="{3A221359-1CE0-1141-A0F0-EDBA45F5B9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97548" y="3891236"/>
            <a:ext cx="4330700" cy="990600"/>
          </a:xfrm>
          <a:prstGeom prst="rect">
            <a:avLst/>
          </a:prstGeom>
        </p:spPr>
      </p:pic>
      <p:pic>
        <p:nvPicPr>
          <p:cNvPr id="20" name="图片 19" descr="文本&#10;&#10;中度可信度描述已自动生成">
            <a:extLst>
              <a:ext uri="{FF2B5EF4-FFF2-40B4-BE49-F238E27FC236}">
                <a16:creationId xmlns:a16="http://schemas.microsoft.com/office/drawing/2014/main" id="{FB2DBCB3-5444-B44D-91A9-04A900A93FC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40960" y="3241069"/>
            <a:ext cx="2065621" cy="975076"/>
          </a:xfrm>
          <a:prstGeom prst="rect">
            <a:avLst/>
          </a:prstGeom>
        </p:spPr>
      </p:pic>
      <p:sp>
        <p:nvSpPr>
          <p:cNvPr id="21" name="文本框 20">
            <a:extLst>
              <a:ext uri="{FF2B5EF4-FFF2-40B4-BE49-F238E27FC236}">
                <a16:creationId xmlns:a16="http://schemas.microsoft.com/office/drawing/2014/main" id="{631ADDCF-BC70-524F-AE81-CC67388F5D18}"/>
              </a:ext>
            </a:extLst>
          </p:cNvPr>
          <p:cNvSpPr txBox="1"/>
          <p:nvPr/>
        </p:nvSpPr>
        <p:spPr>
          <a:xfrm>
            <a:off x="7629314" y="3031039"/>
            <a:ext cx="2486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dirty="0"/>
              <a:t>改写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23A2EB8A-E39C-A647-9F08-6ABB9A80AAF8}"/>
              </a:ext>
            </a:extLst>
          </p:cNvPr>
          <p:cNvSpPr/>
          <p:nvPr/>
        </p:nvSpPr>
        <p:spPr>
          <a:xfrm>
            <a:off x="7022481" y="4815626"/>
            <a:ext cx="3721535" cy="1978136"/>
          </a:xfrm>
          <a:prstGeom prst="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kumimoji="1" lang="en-US" altLang="zh-CN" dirty="0"/>
              <a:t>AP</a:t>
            </a:r>
            <a:r>
              <a:rPr kumimoji="1" lang="zh-CN" altLang="en-US" dirty="0"/>
              <a:t>化学重要公式</a:t>
            </a:r>
            <a:endParaRPr kumimoji="1" lang="en-US" altLang="zh-CN" dirty="0"/>
          </a:p>
          <a:p>
            <a:pPr algn="ctr">
              <a:spcAft>
                <a:spcPts val="600"/>
              </a:spcAft>
            </a:pPr>
            <a:endParaRPr kumimoji="1" lang="en-US" altLang="zh-CN" dirty="0">
              <a:solidFill>
                <a:srgbClr val="FF0000"/>
              </a:solidFill>
            </a:endParaRPr>
          </a:p>
          <a:p>
            <a:pPr algn="ctr">
              <a:spcAft>
                <a:spcPts val="600"/>
              </a:spcAft>
            </a:pPr>
            <a:endParaRPr kumimoji="1" lang="en-US" altLang="zh-CN" dirty="0"/>
          </a:p>
        </p:txBody>
      </p:sp>
      <p:pic>
        <p:nvPicPr>
          <p:cNvPr id="25" name="图片 24" descr="图示&#10;&#10;低可信度描述已自动生成">
            <a:extLst>
              <a:ext uri="{FF2B5EF4-FFF2-40B4-BE49-F238E27FC236}">
                <a16:creationId xmlns:a16="http://schemas.microsoft.com/office/drawing/2014/main" id="{2026D008-CB0A-7748-A20F-003D0A95F1A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46396" y="5796910"/>
            <a:ext cx="2873704" cy="685981"/>
          </a:xfrm>
          <a:prstGeom prst="rect">
            <a:avLst/>
          </a:prstGeom>
        </p:spPr>
      </p:pic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E101DEC7-2A22-984F-9825-F6CC7652C9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2601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 advTm="377138"/>
    </mc:Choice>
    <mc:Fallback>
      <p:transition spd="slow" advTm="3771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4AAD3FD-83A5-4B89-9F8F-01B887086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1A0866F7-8908-714E-9DD3-2D219FA03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>
            <a:normAutofit/>
          </a:bodyPr>
          <a:lstStyle/>
          <a:p>
            <a:r>
              <a:rPr kumimoji="1" lang="zh-CN" altLang="en-US" dirty="0">
                <a:solidFill>
                  <a:srgbClr val="EBEBEB"/>
                </a:solidFill>
              </a:rPr>
              <a:t>强酸强碱滴定</a:t>
            </a:r>
          </a:p>
        </p:txBody>
      </p:sp>
      <p:sp>
        <p:nvSpPr>
          <p:cNvPr id="14" name="Freeform 31">
            <a:extLst>
              <a:ext uri="{FF2B5EF4-FFF2-40B4-BE49-F238E27FC236}">
                <a16:creationId xmlns:a16="http://schemas.microsoft.com/office/drawing/2014/main" id="{61752F1D-FC0F-4103-9584-630E643CC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70151CB7-E7DE-4917-B831-01DF9CE013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270819" y="-63600"/>
            <a:ext cx="6858001" cy="6985200"/>
          </a:xfrm>
          <a:custGeom>
            <a:avLst/>
            <a:gdLst>
              <a:gd name="connsiteX0" fmla="*/ 6858001 w 6858001"/>
              <a:gd name="connsiteY0" fmla="*/ 1177 h 6985200"/>
              <a:gd name="connsiteX1" fmla="*/ 6858001 w 6858001"/>
              <a:gd name="connsiteY1" fmla="*/ 1344715 h 6985200"/>
              <a:gd name="connsiteX2" fmla="*/ 6858000 w 6858001"/>
              <a:gd name="connsiteY2" fmla="*/ 1344715 h 6985200"/>
              <a:gd name="connsiteX3" fmla="*/ 6858000 w 6858001"/>
              <a:gd name="connsiteY3" fmla="*/ 6985200 h 6985200"/>
              <a:gd name="connsiteX4" fmla="*/ 0 w 6858001"/>
              <a:gd name="connsiteY4" fmla="*/ 6985199 h 6985200"/>
              <a:gd name="connsiteX5" fmla="*/ 0 w 6858001"/>
              <a:gd name="connsiteY5" fmla="*/ 886772 h 6985200"/>
              <a:gd name="connsiteX6" fmla="*/ 1 w 6858001"/>
              <a:gd name="connsiteY6" fmla="*/ 886772 h 6985200"/>
              <a:gd name="connsiteX7" fmla="*/ 1 w 6858001"/>
              <a:gd name="connsiteY7" fmla="*/ 0 h 6985200"/>
              <a:gd name="connsiteX8" fmla="*/ 40463 w 6858001"/>
              <a:gd name="connsiteY8" fmla="*/ 5883 h 6985200"/>
              <a:gd name="connsiteX9" fmla="*/ 159107 w 6858001"/>
              <a:gd name="connsiteY9" fmla="*/ 23196 h 6985200"/>
              <a:gd name="connsiteX10" fmla="*/ 245518 w 6858001"/>
              <a:gd name="connsiteY10" fmla="*/ 35299 h 6985200"/>
              <a:gd name="connsiteX11" fmla="*/ 348388 w 6858001"/>
              <a:gd name="connsiteY11" fmla="*/ 48073 h 6985200"/>
              <a:gd name="connsiteX12" fmla="*/ 470460 w 6858001"/>
              <a:gd name="connsiteY12" fmla="*/ 63369 h 6985200"/>
              <a:gd name="connsiteX13" fmla="*/ 605563 w 6858001"/>
              <a:gd name="connsiteY13" fmla="*/ 79506 h 6985200"/>
              <a:gd name="connsiteX14" fmla="*/ 757810 w 6858001"/>
              <a:gd name="connsiteY14" fmla="*/ 96483 h 6985200"/>
              <a:gd name="connsiteX15" fmla="*/ 923774 w 6858001"/>
              <a:gd name="connsiteY15" fmla="*/ 114469 h 6985200"/>
              <a:gd name="connsiteX16" fmla="*/ 1104139 w 6858001"/>
              <a:gd name="connsiteY16" fmla="*/ 132454 h 6985200"/>
              <a:gd name="connsiteX17" fmla="*/ 1296163 w 6858001"/>
              <a:gd name="connsiteY17" fmla="*/ 150776 h 6985200"/>
              <a:gd name="connsiteX18" fmla="*/ 1503275 w 6858001"/>
              <a:gd name="connsiteY18" fmla="*/ 167753 h 6985200"/>
              <a:gd name="connsiteX19" fmla="*/ 1719988 w 6858001"/>
              <a:gd name="connsiteY19" fmla="*/ 184058 h 6985200"/>
              <a:gd name="connsiteX20" fmla="*/ 1949045 w 6858001"/>
              <a:gd name="connsiteY20" fmla="*/ 198849 h 6985200"/>
              <a:gd name="connsiteX21" fmla="*/ 2187703 w 6858001"/>
              <a:gd name="connsiteY21" fmla="*/ 212969 h 6985200"/>
              <a:gd name="connsiteX22" fmla="*/ 2436649 w 6858001"/>
              <a:gd name="connsiteY22" fmla="*/ 226248 h 6985200"/>
              <a:gd name="connsiteX23" fmla="*/ 2564208 w 6858001"/>
              <a:gd name="connsiteY23" fmla="*/ 230955 h 6985200"/>
              <a:gd name="connsiteX24" fmla="*/ 2694509 w 6858001"/>
              <a:gd name="connsiteY24" fmla="*/ 236165 h 6985200"/>
              <a:gd name="connsiteX25" fmla="*/ 2826869 w 6858001"/>
              <a:gd name="connsiteY25" fmla="*/ 241040 h 6985200"/>
              <a:gd name="connsiteX26" fmla="*/ 2959914 w 6858001"/>
              <a:gd name="connsiteY26" fmla="*/ 244234 h 6985200"/>
              <a:gd name="connsiteX27" fmla="*/ 3095702 w 6858001"/>
              <a:gd name="connsiteY27" fmla="*/ 247091 h 6985200"/>
              <a:gd name="connsiteX28" fmla="*/ 3232862 w 6858001"/>
              <a:gd name="connsiteY28" fmla="*/ 250117 h 6985200"/>
              <a:gd name="connsiteX29" fmla="*/ 3372766 w 6858001"/>
              <a:gd name="connsiteY29" fmla="*/ 252134 h 6985200"/>
              <a:gd name="connsiteX30" fmla="*/ 3514040 w 6858001"/>
              <a:gd name="connsiteY30" fmla="*/ 252134 h 6985200"/>
              <a:gd name="connsiteX31" fmla="*/ 3656686 w 6858001"/>
              <a:gd name="connsiteY31" fmla="*/ 253142 h 6985200"/>
              <a:gd name="connsiteX32" fmla="*/ 3800705 w 6858001"/>
              <a:gd name="connsiteY32" fmla="*/ 252134 h 6985200"/>
              <a:gd name="connsiteX33" fmla="*/ 3946780 w 6858001"/>
              <a:gd name="connsiteY33" fmla="*/ 250117 h 6985200"/>
              <a:gd name="connsiteX34" fmla="*/ 4092856 w 6858001"/>
              <a:gd name="connsiteY34" fmla="*/ 248268 h 6985200"/>
              <a:gd name="connsiteX35" fmla="*/ 4240988 w 6858001"/>
              <a:gd name="connsiteY35" fmla="*/ 244234 h 6985200"/>
              <a:gd name="connsiteX36" fmla="*/ 4390492 w 6858001"/>
              <a:gd name="connsiteY36" fmla="*/ 240032 h 6985200"/>
              <a:gd name="connsiteX37" fmla="*/ 4539997 w 6858001"/>
              <a:gd name="connsiteY37" fmla="*/ 235157 h 6985200"/>
              <a:gd name="connsiteX38" fmla="*/ 4690873 w 6858001"/>
              <a:gd name="connsiteY38" fmla="*/ 228266 h 6985200"/>
              <a:gd name="connsiteX39" fmla="*/ 4843120 w 6858001"/>
              <a:gd name="connsiteY39" fmla="*/ 220029 h 6985200"/>
              <a:gd name="connsiteX40" fmla="*/ 4996054 w 6858001"/>
              <a:gd name="connsiteY40" fmla="*/ 212129 h 6985200"/>
              <a:gd name="connsiteX41" fmla="*/ 5148987 w 6858001"/>
              <a:gd name="connsiteY41" fmla="*/ 202044 h 6985200"/>
              <a:gd name="connsiteX42" fmla="*/ 5303978 w 6858001"/>
              <a:gd name="connsiteY42" fmla="*/ 189941 h 6985200"/>
              <a:gd name="connsiteX43" fmla="*/ 5456911 w 6858001"/>
              <a:gd name="connsiteY43" fmla="*/ 177839 h 6985200"/>
              <a:gd name="connsiteX44" fmla="*/ 5612588 w 6858001"/>
              <a:gd name="connsiteY44" fmla="*/ 163887 h 6985200"/>
              <a:gd name="connsiteX45" fmla="*/ 5768950 w 6858001"/>
              <a:gd name="connsiteY45" fmla="*/ 148591 h 6985200"/>
              <a:gd name="connsiteX46" fmla="*/ 5923255 w 6858001"/>
              <a:gd name="connsiteY46" fmla="*/ 132455 h 6985200"/>
              <a:gd name="connsiteX47" fmla="*/ 6079618 w 6858001"/>
              <a:gd name="connsiteY47" fmla="*/ 113629 h 6985200"/>
              <a:gd name="connsiteX48" fmla="*/ 6235294 w 6858001"/>
              <a:gd name="connsiteY48" fmla="*/ 93458 h 6985200"/>
              <a:gd name="connsiteX49" fmla="*/ 6391657 w 6858001"/>
              <a:gd name="connsiteY49" fmla="*/ 73455 h 6985200"/>
              <a:gd name="connsiteX50" fmla="*/ 6547333 w 6858001"/>
              <a:gd name="connsiteY50" fmla="*/ 50091 h 6985200"/>
              <a:gd name="connsiteX51" fmla="*/ 6702324 w 6858001"/>
              <a:gd name="connsiteY51" fmla="*/ 26222 h 698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85200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6985200"/>
                </a:lnTo>
                <a:lnTo>
                  <a:pt x="0" y="6985199"/>
                </a:lnTo>
                <a:lnTo>
                  <a:pt x="0" y="886772"/>
                </a:lnTo>
                <a:lnTo>
                  <a:pt x="1" y="886772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</p:sp>
      <p:pic>
        <p:nvPicPr>
          <p:cNvPr id="5" name="内容占位符 4" descr="图表&#10;&#10;描述已自动生成">
            <a:extLst>
              <a:ext uri="{FF2B5EF4-FFF2-40B4-BE49-F238E27FC236}">
                <a16:creationId xmlns:a16="http://schemas.microsoft.com/office/drawing/2014/main" id="{08E4E869-8C7F-A14C-AF6F-ABF275EE4B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4399" y="1143000"/>
            <a:ext cx="4622660" cy="4171950"/>
          </a:xfrm>
          <a:prstGeom prst="rect">
            <a:avLst/>
          </a:prstGeom>
          <a:effectLst/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92A1116-1C84-41DF-B803-1F7B0883EC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F61135F-8E94-4DB0-B543-433A4ECF04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4166509" cy="3785419"/>
          </a:xfrm>
        </p:spPr>
        <p:txBody>
          <a:bodyPr>
            <a:normAutofit/>
          </a:bodyPr>
          <a:lstStyle/>
          <a:p>
            <a:r>
              <a:rPr lang="zh-CN" altLang="en-US" dirty="0">
                <a:solidFill>
                  <a:srgbClr val="EBEBEB"/>
                </a:solidFill>
              </a:rPr>
              <a:t>均衡点时</a:t>
            </a:r>
            <a:r>
              <a:rPr lang="en-US" altLang="zh-CN" dirty="0">
                <a:solidFill>
                  <a:srgbClr val="EBEBEB"/>
                </a:solidFill>
              </a:rPr>
              <a:t>pH</a:t>
            </a:r>
            <a:r>
              <a:rPr lang="zh-CN" altLang="en-US" dirty="0">
                <a:solidFill>
                  <a:srgbClr val="EBEBEB"/>
                </a:solidFill>
              </a:rPr>
              <a:t>值为</a:t>
            </a:r>
            <a:r>
              <a:rPr lang="en-US" altLang="zh-CN" dirty="0">
                <a:solidFill>
                  <a:srgbClr val="EBEBEB"/>
                </a:solidFill>
              </a:rPr>
              <a:t>7—</a:t>
            </a:r>
            <a:r>
              <a:rPr lang="zh-CN" altLang="en-US" dirty="0">
                <a:solidFill>
                  <a:srgbClr val="EBEBEB"/>
                </a:solidFill>
              </a:rPr>
              <a:t>此时溶液里氢离子和氢氧根离子结合成水</a:t>
            </a:r>
            <a:endParaRPr lang="en-US" altLang="zh-CN" dirty="0">
              <a:solidFill>
                <a:srgbClr val="EBEBEB"/>
              </a:solidFill>
            </a:endParaRPr>
          </a:p>
          <a:p>
            <a:r>
              <a:rPr lang="zh-CN" altLang="en-US" dirty="0">
                <a:solidFill>
                  <a:srgbClr val="EBEBEB"/>
                </a:solidFill>
              </a:rPr>
              <a:t>均衡点前</a:t>
            </a:r>
            <a:r>
              <a:rPr lang="en-US" altLang="zh-CN" dirty="0">
                <a:solidFill>
                  <a:srgbClr val="EBEBEB"/>
                </a:solidFill>
              </a:rPr>
              <a:t>pH</a:t>
            </a:r>
            <a:r>
              <a:rPr lang="zh-CN" altLang="en-US" dirty="0">
                <a:solidFill>
                  <a:srgbClr val="EBEBEB"/>
                </a:solidFill>
              </a:rPr>
              <a:t>上升缓慢</a:t>
            </a:r>
            <a:r>
              <a:rPr lang="en-US" altLang="zh-CN" dirty="0">
                <a:solidFill>
                  <a:srgbClr val="EBEBEB"/>
                </a:solidFill>
              </a:rPr>
              <a:t>—</a:t>
            </a:r>
            <a:r>
              <a:rPr lang="zh-CN" altLang="en-US" dirty="0">
                <a:solidFill>
                  <a:srgbClr val="EBEBEB"/>
                </a:solidFill>
              </a:rPr>
              <a:t>此时氢离子浓度大，氢氧根离子的加入对</a:t>
            </a:r>
            <a:r>
              <a:rPr lang="en-US" altLang="zh-CN" dirty="0">
                <a:solidFill>
                  <a:srgbClr val="EBEBEB"/>
                </a:solidFill>
              </a:rPr>
              <a:t>pH</a:t>
            </a:r>
            <a:r>
              <a:rPr lang="zh-CN" altLang="en-US" dirty="0">
                <a:solidFill>
                  <a:srgbClr val="EBEBEB"/>
                </a:solidFill>
              </a:rPr>
              <a:t>值影响不大</a:t>
            </a:r>
            <a:endParaRPr lang="en-US" altLang="zh-CN" dirty="0">
              <a:solidFill>
                <a:srgbClr val="EBEBEB"/>
              </a:solidFill>
            </a:endParaRPr>
          </a:p>
          <a:p>
            <a:r>
              <a:rPr lang="zh-CN" altLang="en-US" dirty="0">
                <a:solidFill>
                  <a:srgbClr val="EBEBEB"/>
                </a:solidFill>
              </a:rPr>
              <a:t>临近均衡点时</a:t>
            </a:r>
            <a:r>
              <a:rPr lang="en-US" altLang="zh-CN" dirty="0">
                <a:solidFill>
                  <a:srgbClr val="EBEBEB"/>
                </a:solidFill>
              </a:rPr>
              <a:t>pH</a:t>
            </a:r>
            <a:r>
              <a:rPr lang="zh-CN" altLang="en-US" dirty="0">
                <a:solidFill>
                  <a:srgbClr val="EBEBEB"/>
                </a:solidFill>
              </a:rPr>
              <a:t>上升迅速</a:t>
            </a:r>
            <a:r>
              <a:rPr lang="en-US" altLang="zh-CN" dirty="0">
                <a:solidFill>
                  <a:srgbClr val="EBEBEB"/>
                </a:solidFill>
              </a:rPr>
              <a:t>—</a:t>
            </a:r>
            <a:r>
              <a:rPr lang="zh-CN" altLang="en-US" dirty="0">
                <a:solidFill>
                  <a:srgbClr val="EBEBEB"/>
                </a:solidFill>
              </a:rPr>
              <a:t>此时氢离子浓度小，氢氧根离子的加入对</a:t>
            </a:r>
            <a:r>
              <a:rPr lang="en-US" altLang="zh-CN" dirty="0">
                <a:solidFill>
                  <a:srgbClr val="EBEBEB"/>
                </a:solidFill>
              </a:rPr>
              <a:t>pH</a:t>
            </a:r>
            <a:r>
              <a:rPr lang="zh-CN" altLang="en-US" dirty="0">
                <a:solidFill>
                  <a:srgbClr val="EBEBEB"/>
                </a:solidFill>
              </a:rPr>
              <a:t>值影响大</a:t>
            </a:r>
            <a:endParaRPr lang="en-US" altLang="zh-CN" dirty="0">
              <a:solidFill>
                <a:srgbClr val="EBEBEB"/>
              </a:solidFill>
            </a:endParaRPr>
          </a:p>
          <a:p>
            <a:endParaRPr lang="en-US" altLang="zh-CN" dirty="0">
              <a:solidFill>
                <a:srgbClr val="EBEBEB"/>
              </a:solidFill>
            </a:endParaRPr>
          </a:p>
          <a:p>
            <a:endParaRPr lang="en-US" dirty="0">
              <a:solidFill>
                <a:srgbClr val="EBEBEB"/>
              </a:solidFill>
            </a:endParaRPr>
          </a:p>
        </p:txBody>
      </p:sp>
      <p:pic>
        <p:nvPicPr>
          <p:cNvPr id="7" name="图片 6" descr="文本&#10;&#10;描述已自动生成">
            <a:extLst>
              <a:ext uri="{FF2B5EF4-FFF2-40B4-BE49-F238E27FC236}">
                <a16:creationId xmlns:a16="http://schemas.microsoft.com/office/drawing/2014/main" id="{64B70A74-6F2C-6645-8AE4-FE64D784E0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6269" y="469329"/>
            <a:ext cx="3467100" cy="520700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F01583CF-2F99-354C-9FC1-A3616DBB8173}"/>
              </a:ext>
            </a:extLst>
          </p:cNvPr>
          <p:cNvSpPr txBox="1"/>
          <p:nvPr/>
        </p:nvSpPr>
        <p:spPr>
          <a:xfrm>
            <a:off x="6513964" y="5348882"/>
            <a:ext cx="43717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0.1M</a:t>
            </a:r>
            <a:r>
              <a:rPr kumimoji="1" lang="zh-CN" altLang="en-US" dirty="0"/>
              <a:t>氢氧化钠溶液滴定</a:t>
            </a:r>
            <a:r>
              <a:rPr kumimoji="1" lang="en-US" altLang="zh-CN" dirty="0"/>
              <a:t>50ml</a:t>
            </a:r>
            <a:r>
              <a:rPr kumimoji="1" lang="zh-CN" altLang="en-US" dirty="0"/>
              <a:t> ，</a:t>
            </a:r>
            <a:r>
              <a:rPr kumimoji="1" lang="en-US" altLang="zh-CN" dirty="0"/>
              <a:t>0.2M</a:t>
            </a:r>
            <a:r>
              <a:rPr kumimoji="1" lang="zh-CN" altLang="en-US" dirty="0"/>
              <a:t>硝酸</a:t>
            </a:r>
          </a:p>
        </p:txBody>
      </p: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13CAFE89-F364-634B-8A52-57C6944680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142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 advTm="252746"/>
    </mc:Choice>
    <mc:Fallback>
      <p:transition spd="slow" advTm="2527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4AAD3FD-83A5-4B89-9F8F-01B887086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152907B9-DC7A-854B-A92E-40036CB80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>
            <a:normAutofit/>
          </a:bodyPr>
          <a:lstStyle/>
          <a:p>
            <a:r>
              <a:rPr kumimoji="1" lang="zh-CN" altLang="en-US">
                <a:solidFill>
                  <a:srgbClr val="EBEBEB"/>
                </a:solidFill>
              </a:rPr>
              <a:t>弱酸强碱滴定</a:t>
            </a:r>
          </a:p>
        </p:txBody>
      </p:sp>
      <p:sp>
        <p:nvSpPr>
          <p:cNvPr id="12" name="Freeform 31">
            <a:extLst>
              <a:ext uri="{FF2B5EF4-FFF2-40B4-BE49-F238E27FC236}">
                <a16:creationId xmlns:a16="http://schemas.microsoft.com/office/drawing/2014/main" id="{61752F1D-FC0F-4103-9584-630E643CC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70151CB7-E7DE-4917-B831-01DF9CE013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270819" y="-63600"/>
            <a:ext cx="6858001" cy="6985200"/>
          </a:xfrm>
          <a:custGeom>
            <a:avLst/>
            <a:gdLst>
              <a:gd name="connsiteX0" fmla="*/ 6858001 w 6858001"/>
              <a:gd name="connsiteY0" fmla="*/ 1177 h 6985200"/>
              <a:gd name="connsiteX1" fmla="*/ 6858001 w 6858001"/>
              <a:gd name="connsiteY1" fmla="*/ 1344715 h 6985200"/>
              <a:gd name="connsiteX2" fmla="*/ 6858000 w 6858001"/>
              <a:gd name="connsiteY2" fmla="*/ 1344715 h 6985200"/>
              <a:gd name="connsiteX3" fmla="*/ 6858000 w 6858001"/>
              <a:gd name="connsiteY3" fmla="*/ 6985200 h 6985200"/>
              <a:gd name="connsiteX4" fmla="*/ 0 w 6858001"/>
              <a:gd name="connsiteY4" fmla="*/ 6985199 h 6985200"/>
              <a:gd name="connsiteX5" fmla="*/ 0 w 6858001"/>
              <a:gd name="connsiteY5" fmla="*/ 886772 h 6985200"/>
              <a:gd name="connsiteX6" fmla="*/ 1 w 6858001"/>
              <a:gd name="connsiteY6" fmla="*/ 886772 h 6985200"/>
              <a:gd name="connsiteX7" fmla="*/ 1 w 6858001"/>
              <a:gd name="connsiteY7" fmla="*/ 0 h 6985200"/>
              <a:gd name="connsiteX8" fmla="*/ 40463 w 6858001"/>
              <a:gd name="connsiteY8" fmla="*/ 5883 h 6985200"/>
              <a:gd name="connsiteX9" fmla="*/ 159107 w 6858001"/>
              <a:gd name="connsiteY9" fmla="*/ 23196 h 6985200"/>
              <a:gd name="connsiteX10" fmla="*/ 245518 w 6858001"/>
              <a:gd name="connsiteY10" fmla="*/ 35299 h 6985200"/>
              <a:gd name="connsiteX11" fmla="*/ 348388 w 6858001"/>
              <a:gd name="connsiteY11" fmla="*/ 48073 h 6985200"/>
              <a:gd name="connsiteX12" fmla="*/ 470460 w 6858001"/>
              <a:gd name="connsiteY12" fmla="*/ 63369 h 6985200"/>
              <a:gd name="connsiteX13" fmla="*/ 605563 w 6858001"/>
              <a:gd name="connsiteY13" fmla="*/ 79506 h 6985200"/>
              <a:gd name="connsiteX14" fmla="*/ 757810 w 6858001"/>
              <a:gd name="connsiteY14" fmla="*/ 96483 h 6985200"/>
              <a:gd name="connsiteX15" fmla="*/ 923774 w 6858001"/>
              <a:gd name="connsiteY15" fmla="*/ 114469 h 6985200"/>
              <a:gd name="connsiteX16" fmla="*/ 1104139 w 6858001"/>
              <a:gd name="connsiteY16" fmla="*/ 132454 h 6985200"/>
              <a:gd name="connsiteX17" fmla="*/ 1296163 w 6858001"/>
              <a:gd name="connsiteY17" fmla="*/ 150776 h 6985200"/>
              <a:gd name="connsiteX18" fmla="*/ 1503275 w 6858001"/>
              <a:gd name="connsiteY18" fmla="*/ 167753 h 6985200"/>
              <a:gd name="connsiteX19" fmla="*/ 1719988 w 6858001"/>
              <a:gd name="connsiteY19" fmla="*/ 184058 h 6985200"/>
              <a:gd name="connsiteX20" fmla="*/ 1949045 w 6858001"/>
              <a:gd name="connsiteY20" fmla="*/ 198849 h 6985200"/>
              <a:gd name="connsiteX21" fmla="*/ 2187703 w 6858001"/>
              <a:gd name="connsiteY21" fmla="*/ 212969 h 6985200"/>
              <a:gd name="connsiteX22" fmla="*/ 2436649 w 6858001"/>
              <a:gd name="connsiteY22" fmla="*/ 226248 h 6985200"/>
              <a:gd name="connsiteX23" fmla="*/ 2564208 w 6858001"/>
              <a:gd name="connsiteY23" fmla="*/ 230955 h 6985200"/>
              <a:gd name="connsiteX24" fmla="*/ 2694509 w 6858001"/>
              <a:gd name="connsiteY24" fmla="*/ 236165 h 6985200"/>
              <a:gd name="connsiteX25" fmla="*/ 2826869 w 6858001"/>
              <a:gd name="connsiteY25" fmla="*/ 241040 h 6985200"/>
              <a:gd name="connsiteX26" fmla="*/ 2959914 w 6858001"/>
              <a:gd name="connsiteY26" fmla="*/ 244234 h 6985200"/>
              <a:gd name="connsiteX27" fmla="*/ 3095702 w 6858001"/>
              <a:gd name="connsiteY27" fmla="*/ 247091 h 6985200"/>
              <a:gd name="connsiteX28" fmla="*/ 3232862 w 6858001"/>
              <a:gd name="connsiteY28" fmla="*/ 250117 h 6985200"/>
              <a:gd name="connsiteX29" fmla="*/ 3372766 w 6858001"/>
              <a:gd name="connsiteY29" fmla="*/ 252134 h 6985200"/>
              <a:gd name="connsiteX30" fmla="*/ 3514040 w 6858001"/>
              <a:gd name="connsiteY30" fmla="*/ 252134 h 6985200"/>
              <a:gd name="connsiteX31" fmla="*/ 3656686 w 6858001"/>
              <a:gd name="connsiteY31" fmla="*/ 253142 h 6985200"/>
              <a:gd name="connsiteX32" fmla="*/ 3800705 w 6858001"/>
              <a:gd name="connsiteY32" fmla="*/ 252134 h 6985200"/>
              <a:gd name="connsiteX33" fmla="*/ 3946780 w 6858001"/>
              <a:gd name="connsiteY33" fmla="*/ 250117 h 6985200"/>
              <a:gd name="connsiteX34" fmla="*/ 4092856 w 6858001"/>
              <a:gd name="connsiteY34" fmla="*/ 248268 h 6985200"/>
              <a:gd name="connsiteX35" fmla="*/ 4240988 w 6858001"/>
              <a:gd name="connsiteY35" fmla="*/ 244234 h 6985200"/>
              <a:gd name="connsiteX36" fmla="*/ 4390492 w 6858001"/>
              <a:gd name="connsiteY36" fmla="*/ 240032 h 6985200"/>
              <a:gd name="connsiteX37" fmla="*/ 4539997 w 6858001"/>
              <a:gd name="connsiteY37" fmla="*/ 235157 h 6985200"/>
              <a:gd name="connsiteX38" fmla="*/ 4690873 w 6858001"/>
              <a:gd name="connsiteY38" fmla="*/ 228266 h 6985200"/>
              <a:gd name="connsiteX39" fmla="*/ 4843120 w 6858001"/>
              <a:gd name="connsiteY39" fmla="*/ 220029 h 6985200"/>
              <a:gd name="connsiteX40" fmla="*/ 4996054 w 6858001"/>
              <a:gd name="connsiteY40" fmla="*/ 212129 h 6985200"/>
              <a:gd name="connsiteX41" fmla="*/ 5148987 w 6858001"/>
              <a:gd name="connsiteY41" fmla="*/ 202044 h 6985200"/>
              <a:gd name="connsiteX42" fmla="*/ 5303978 w 6858001"/>
              <a:gd name="connsiteY42" fmla="*/ 189941 h 6985200"/>
              <a:gd name="connsiteX43" fmla="*/ 5456911 w 6858001"/>
              <a:gd name="connsiteY43" fmla="*/ 177839 h 6985200"/>
              <a:gd name="connsiteX44" fmla="*/ 5612588 w 6858001"/>
              <a:gd name="connsiteY44" fmla="*/ 163887 h 6985200"/>
              <a:gd name="connsiteX45" fmla="*/ 5768950 w 6858001"/>
              <a:gd name="connsiteY45" fmla="*/ 148591 h 6985200"/>
              <a:gd name="connsiteX46" fmla="*/ 5923255 w 6858001"/>
              <a:gd name="connsiteY46" fmla="*/ 132455 h 6985200"/>
              <a:gd name="connsiteX47" fmla="*/ 6079618 w 6858001"/>
              <a:gd name="connsiteY47" fmla="*/ 113629 h 6985200"/>
              <a:gd name="connsiteX48" fmla="*/ 6235294 w 6858001"/>
              <a:gd name="connsiteY48" fmla="*/ 93458 h 6985200"/>
              <a:gd name="connsiteX49" fmla="*/ 6391657 w 6858001"/>
              <a:gd name="connsiteY49" fmla="*/ 73455 h 6985200"/>
              <a:gd name="connsiteX50" fmla="*/ 6547333 w 6858001"/>
              <a:gd name="connsiteY50" fmla="*/ 50091 h 6985200"/>
              <a:gd name="connsiteX51" fmla="*/ 6702324 w 6858001"/>
              <a:gd name="connsiteY51" fmla="*/ 26222 h 698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85200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6985200"/>
                </a:lnTo>
                <a:lnTo>
                  <a:pt x="0" y="6985199"/>
                </a:lnTo>
                <a:lnTo>
                  <a:pt x="0" y="886772"/>
                </a:lnTo>
                <a:lnTo>
                  <a:pt x="1" y="886772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</p:sp>
      <p:pic>
        <p:nvPicPr>
          <p:cNvPr id="5" name="图片 4" descr="图表&#10;&#10;描述已自动生成">
            <a:extLst>
              <a:ext uri="{FF2B5EF4-FFF2-40B4-BE49-F238E27FC236}">
                <a16:creationId xmlns:a16="http://schemas.microsoft.com/office/drawing/2014/main" id="{A0555A08-2FDA-7841-B541-3D0D26FA12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7149" y="1469428"/>
            <a:ext cx="4345089" cy="4182147"/>
          </a:xfrm>
          <a:prstGeom prst="rect">
            <a:avLst/>
          </a:prstGeom>
          <a:effectLst/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92A1116-1C84-41DF-B803-1F7B0883EC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88A60153-0AEB-1443-8358-ED23D13BAB5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48931" y="1816578"/>
                <a:ext cx="4166509" cy="3785419"/>
              </a:xfrm>
            </p:spPr>
            <p:txBody>
              <a:bodyPr>
                <a:normAutofit/>
              </a:bodyPr>
              <a:lstStyle/>
              <a:p>
                <a:r>
                  <a:rPr kumimoji="1" lang="zh-CN" altLang="en-US" dirty="0">
                    <a:solidFill>
                      <a:srgbClr val="EBEBEB"/>
                    </a:solidFill>
                  </a:rPr>
                  <a:t>弱酸和氢氧根离子反应生成水和弱酸的共轭碱</a:t>
                </a:r>
                <a:endParaRPr kumimoji="1" lang="en-US" altLang="zh-CN" dirty="0">
                  <a:solidFill>
                    <a:srgbClr val="EBEBEB"/>
                  </a:solidFill>
                </a:endParaRPr>
              </a:p>
              <a:p>
                <a:r>
                  <a:rPr kumimoji="1" lang="zh-CN" altLang="en-US" dirty="0">
                    <a:solidFill>
                      <a:srgbClr val="EBEBEB"/>
                    </a:solidFill>
                  </a:rPr>
                  <a:t>均衡点</a:t>
                </a:r>
                <a:r>
                  <a:rPr lang="en-US" altLang="zh-CN" dirty="0">
                    <a:solidFill>
                      <a:srgbClr val="EBEBEB"/>
                    </a:solidFill>
                  </a:rPr>
                  <a:t>pH</a:t>
                </a:r>
                <a:r>
                  <a:rPr lang="zh-CN" altLang="en-US" dirty="0">
                    <a:solidFill>
                      <a:srgbClr val="EBEBEB"/>
                    </a:solidFill>
                  </a:rPr>
                  <a:t>值大于</a:t>
                </a:r>
                <a:r>
                  <a:rPr lang="en-US" altLang="zh-CN" dirty="0">
                    <a:solidFill>
                      <a:srgbClr val="EBEBEB"/>
                    </a:solidFill>
                  </a:rPr>
                  <a:t>7—</a:t>
                </a:r>
                <a:r>
                  <a:rPr lang="zh-CN" altLang="en-US" dirty="0">
                    <a:solidFill>
                      <a:srgbClr val="EBEBEB"/>
                    </a:solidFill>
                  </a:rPr>
                  <a:t>共轭碱乙酸根离子显碱性</a:t>
                </a:r>
                <a:endParaRPr lang="en-US" altLang="zh-CN" dirty="0">
                  <a:solidFill>
                    <a:srgbClr val="EBEBEB"/>
                  </a:solidFill>
                </a:endParaRPr>
              </a:p>
              <a:p>
                <a:r>
                  <a:rPr lang="zh-CN" altLang="en-US" dirty="0">
                    <a:solidFill>
                      <a:srgbClr val="EBEBEB"/>
                    </a:solidFill>
                  </a:rPr>
                  <a:t>半中和点（</a:t>
                </a:r>
                <a:r>
                  <a:rPr lang="en" altLang="zh-CN" dirty="0">
                    <a:solidFill>
                      <a:srgbClr val="EBEBEB"/>
                    </a:solidFill>
                  </a:rPr>
                  <a:t>Half- equivalence point</a:t>
                </a:r>
                <a:r>
                  <a:rPr lang="zh-CN" altLang="en-US" dirty="0">
                    <a:solidFill>
                      <a:srgbClr val="EBEBEB"/>
                    </a:solidFill>
                  </a:rPr>
                  <a:t>）</a:t>
                </a:r>
                <a:r>
                  <a:rPr lang="en-US" altLang="zh-CN" dirty="0">
                    <a:solidFill>
                      <a:srgbClr val="EBEBEB"/>
                    </a:solidFill>
                  </a:rPr>
                  <a:t>—</a:t>
                </a:r>
                <a:r>
                  <a:rPr lang="zh-CN" altLang="en-US" dirty="0">
                    <a:solidFill>
                      <a:srgbClr val="EBEBEB"/>
                    </a:solidFill>
                  </a:rPr>
                  <a:t>足够的碱将正好一半的酸中和</a:t>
                </a:r>
                <a:r>
                  <a:rPr lang="en-US" altLang="zh-CN" dirty="0">
                    <a:solidFill>
                      <a:srgbClr val="EBEBEB"/>
                    </a:solidFill>
                  </a:rPr>
                  <a:t>—</a:t>
                </a:r>
                <a:r>
                  <a:rPr lang="zh-CN" altLang="en-US" dirty="0">
                    <a:solidFill>
                      <a:srgbClr val="EBEBEB"/>
                    </a:solidFill>
                  </a:rPr>
                  <a:t>弱酸浓度与共轭碱浓度相等</a:t>
                </a:r>
                <a:r>
                  <a:rPr lang="en-US" altLang="zh-CN" dirty="0">
                    <a:solidFill>
                      <a:srgbClr val="EBEBEB"/>
                    </a:solidFill>
                  </a:rPr>
                  <a:t>—</a:t>
                </a:r>
                <a:r>
                  <a:rPr lang="zh-CN" altLang="en-US" dirty="0">
                    <a:solidFill>
                      <a:srgbClr val="EBEBEB"/>
                    </a:solidFill>
                  </a:rPr>
                  <a:t>理想缓冲液</a:t>
                </a:r>
                <a:endParaRPr lang="en-US" altLang="zh-CN" dirty="0">
                  <a:solidFill>
                    <a:srgbClr val="EBEBEB"/>
                  </a:solidFill>
                </a:endParaRPr>
              </a:p>
              <a:p>
                <a:r>
                  <a:rPr lang="zh-CN" altLang="en-US" dirty="0">
                    <a:solidFill>
                      <a:srgbClr val="EBEBEB"/>
                    </a:solidFill>
                  </a:rPr>
                  <a:t>半中和点</a:t>
                </a:r>
                <a:r>
                  <a:rPr lang="en-US" altLang="zh-CN" dirty="0">
                    <a:solidFill>
                      <a:srgbClr val="EBEBEB"/>
                    </a:solidFill>
                  </a:rPr>
                  <a:t>pH</a:t>
                </a:r>
                <a:r>
                  <a:rPr lang="zh-CN" altLang="en-US" dirty="0">
                    <a:solidFill>
                      <a:srgbClr val="EBEBEB"/>
                    </a:solidFill>
                  </a:rPr>
                  <a:t>值等于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" altLang="zh-CN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lang="en-US" altLang="zh-C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sub>
                    </m:sSub>
                    <m:r>
                      <a:rPr lang="en-US" altLang="zh-CN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altLang="zh-CN" dirty="0">
                  <a:solidFill>
                    <a:schemeClr val="bg1"/>
                  </a:solidFill>
                </a:endParaRPr>
              </a:p>
              <a:p>
                <a:endParaRPr lang="en-US" altLang="zh-CN" dirty="0">
                  <a:solidFill>
                    <a:srgbClr val="EBEBEB"/>
                  </a:solidFill>
                </a:endParaRPr>
              </a:p>
              <a:p>
                <a:endParaRPr lang="en-US" altLang="zh-CN" dirty="0">
                  <a:solidFill>
                    <a:srgbClr val="EBEBEB"/>
                  </a:solidFill>
                </a:endParaRPr>
              </a:p>
              <a:p>
                <a:endParaRPr lang="en-US" altLang="zh-CN" dirty="0">
                  <a:solidFill>
                    <a:srgbClr val="EBEBEB"/>
                  </a:solidFill>
                </a:endParaRPr>
              </a:p>
              <a:p>
                <a:endParaRPr kumimoji="1" lang="zh-CN" altLang="en-US" dirty="0">
                  <a:solidFill>
                    <a:srgbClr val="EBEBEB"/>
                  </a:solidFill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88A60153-0AEB-1443-8358-ED23D13BAB5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48931" y="1816578"/>
                <a:ext cx="4166509" cy="3785419"/>
              </a:xfrm>
              <a:blipFill>
                <a:blip r:embed="rId6"/>
                <a:stretch>
                  <a:fillRect l="-606" t="-10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图片 10" descr="图片包含 游戏机, 物体, 钟表&#10;&#10;描述已自动生成">
            <a:extLst>
              <a:ext uri="{FF2B5EF4-FFF2-40B4-BE49-F238E27FC236}">
                <a16:creationId xmlns:a16="http://schemas.microsoft.com/office/drawing/2014/main" id="{17CFD3FC-FD28-F842-A2D8-AF13855171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57513" y="783627"/>
            <a:ext cx="3626096" cy="531296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E9F4D6D3-ED1E-E44C-B82D-26D357DB07FC}"/>
              </a:ext>
            </a:extLst>
          </p:cNvPr>
          <p:cNvSpPr txBox="1"/>
          <p:nvPr/>
        </p:nvSpPr>
        <p:spPr>
          <a:xfrm>
            <a:off x="6160449" y="5885455"/>
            <a:ext cx="6632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0.1M</a:t>
            </a:r>
            <a:r>
              <a:rPr kumimoji="1" lang="zh-CN" altLang="en-US" dirty="0"/>
              <a:t>氢氧化钠溶液滴定</a:t>
            </a:r>
            <a:r>
              <a:rPr lang="en" altLang="zh-CN" dirty="0"/>
              <a:t>50.0 mL</a:t>
            </a:r>
            <a:r>
              <a:rPr lang="zh-CN" altLang="en-US" dirty="0"/>
              <a:t>，</a:t>
            </a:r>
            <a:r>
              <a:rPr lang="en" altLang="zh-CN" dirty="0"/>
              <a:t>0.10 M</a:t>
            </a:r>
            <a:r>
              <a:rPr lang="zh-CN" altLang="en" dirty="0"/>
              <a:t>乙酸</a:t>
            </a:r>
            <a:endParaRPr kumimoji="1" lang="zh-CN" altLang="en-US" dirty="0"/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709D1F6A-118D-A146-9B05-5A19BF957304}"/>
              </a:ext>
            </a:extLst>
          </p:cNvPr>
          <p:cNvSpPr/>
          <p:nvPr/>
        </p:nvSpPr>
        <p:spPr>
          <a:xfrm>
            <a:off x="7229475" y="3560501"/>
            <a:ext cx="1671638" cy="625737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cxnSp>
        <p:nvCxnSpPr>
          <p:cNvPr id="18" name="直线箭头连接符 17">
            <a:extLst>
              <a:ext uri="{FF2B5EF4-FFF2-40B4-BE49-F238E27FC236}">
                <a16:creationId xmlns:a16="http://schemas.microsoft.com/office/drawing/2014/main" id="{6EF56E64-1F8F-FF4D-A8DB-DEA6DC4C32EA}"/>
              </a:ext>
            </a:extLst>
          </p:cNvPr>
          <p:cNvCxnSpPr>
            <a:cxnSpLocks/>
          </p:cNvCxnSpPr>
          <p:nvPr/>
        </p:nvCxnSpPr>
        <p:spPr>
          <a:xfrm flipH="1">
            <a:off x="8045547" y="3429000"/>
            <a:ext cx="2609891" cy="56057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文本框 20">
            <a:extLst>
              <a:ext uri="{FF2B5EF4-FFF2-40B4-BE49-F238E27FC236}">
                <a16:creationId xmlns:a16="http://schemas.microsoft.com/office/drawing/2014/main" id="{EF714863-8ADA-0E40-A847-466DF130EEA6}"/>
              </a:ext>
            </a:extLst>
          </p:cNvPr>
          <p:cNvSpPr txBox="1"/>
          <p:nvPr/>
        </p:nvSpPr>
        <p:spPr>
          <a:xfrm>
            <a:off x="9603046" y="3147247"/>
            <a:ext cx="25311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400" dirty="0"/>
              <a:t>Half- equivalence</a:t>
            </a:r>
            <a:r>
              <a:rPr kumimoji="1" lang="zh-CN" altLang="en-US" sz="1400" dirty="0"/>
              <a:t> </a:t>
            </a:r>
            <a:r>
              <a:rPr kumimoji="1" lang="en-US" altLang="zh-CN" sz="1400" dirty="0"/>
              <a:t>point</a:t>
            </a:r>
            <a:endParaRPr kumimoji="1" lang="zh-CN" altLang="en-US" sz="1400" dirty="0"/>
          </a:p>
        </p:txBody>
      </p:sp>
      <p:pic>
        <p:nvPicPr>
          <p:cNvPr id="24" name="图片 23" descr="图示&#10;&#10;中度可信度描述已自动生成">
            <a:extLst>
              <a:ext uri="{FF2B5EF4-FFF2-40B4-BE49-F238E27FC236}">
                <a16:creationId xmlns:a16="http://schemas.microsoft.com/office/drawing/2014/main" id="{1B15FDC8-F4FC-FA4E-9044-23D24990A57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37715" y="5224691"/>
            <a:ext cx="2575270" cy="1088873"/>
          </a:xfrm>
          <a:prstGeom prst="rect">
            <a:avLst/>
          </a:prstGeom>
        </p:spPr>
      </p:pic>
      <p:cxnSp>
        <p:nvCxnSpPr>
          <p:cNvPr id="26" name="直线连接符 25">
            <a:extLst>
              <a:ext uri="{FF2B5EF4-FFF2-40B4-BE49-F238E27FC236}">
                <a16:creationId xmlns:a16="http://schemas.microsoft.com/office/drawing/2014/main" id="{8A43D6E4-E3C0-D543-A29C-7FC0BEAA8B9D}"/>
              </a:ext>
            </a:extLst>
          </p:cNvPr>
          <p:cNvCxnSpPr/>
          <p:nvPr/>
        </p:nvCxnSpPr>
        <p:spPr>
          <a:xfrm>
            <a:off x="2980299" y="5257414"/>
            <a:ext cx="742950" cy="42688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线连接符 26">
            <a:extLst>
              <a:ext uri="{FF2B5EF4-FFF2-40B4-BE49-F238E27FC236}">
                <a16:creationId xmlns:a16="http://schemas.microsoft.com/office/drawing/2014/main" id="{E1F57FEB-19B0-2B44-8F7C-5A960FD9688F}"/>
              </a:ext>
            </a:extLst>
          </p:cNvPr>
          <p:cNvCxnSpPr/>
          <p:nvPr/>
        </p:nvCxnSpPr>
        <p:spPr>
          <a:xfrm>
            <a:off x="2698770" y="5801850"/>
            <a:ext cx="742950" cy="42688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C2913B0F-4B13-B040-838A-2FAD388BD1A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161768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 advTm="355103"/>
    </mc:Choice>
    <mc:Fallback>
      <p:transition spd="slow" advTm="3551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3" grpId="0" animBg="1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F3FC718-FDE3-4EF7-921E-A5F374EAF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42678CB6-2359-8541-B672-8503DFBE1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385" y="-150876"/>
            <a:ext cx="3472759" cy="1444752"/>
          </a:xfrm>
        </p:spPr>
        <p:txBody>
          <a:bodyPr anchor="b">
            <a:normAutofit/>
          </a:bodyPr>
          <a:lstStyle/>
          <a:p>
            <a:r>
              <a:rPr kumimoji="1" lang="zh-CN" altLang="en-US" sz="4000" dirty="0">
                <a:solidFill>
                  <a:srgbClr val="EBEBEB"/>
                </a:solidFill>
              </a:rPr>
              <a:t>强酸弱碱滴定</a:t>
            </a: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FAA0F719-3DC8-4F08-AD8F-5A845658CB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7DCB61BE-FA0F-4EFB-BE0E-268BAD8E30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4747655" y="-586345"/>
            <a:ext cx="6858001" cy="8030691"/>
          </a:xfrm>
          <a:custGeom>
            <a:avLst/>
            <a:gdLst>
              <a:gd name="connsiteX0" fmla="*/ 6858001 w 6858001"/>
              <a:gd name="connsiteY0" fmla="*/ 1177 h 8030691"/>
              <a:gd name="connsiteX1" fmla="*/ 6858001 w 6858001"/>
              <a:gd name="connsiteY1" fmla="*/ 1344715 h 8030691"/>
              <a:gd name="connsiteX2" fmla="*/ 6858000 w 6858001"/>
              <a:gd name="connsiteY2" fmla="*/ 1344715 h 8030691"/>
              <a:gd name="connsiteX3" fmla="*/ 6858000 w 6858001"/>
              <a:gd name="connsiteY3" fmla="*/ 8030691 h 8030691"/>
              <a:gd name="connsiteX4" fmla="*/ 0 w 6858001"/>
              <a:gd name="connsiteY4" fmla="*/ 8030690 h 8030691"/>
              <a:gd name="connsiteX5" fmla="*/ 0 w 6858001"/>
              <a:gd name="connsiteY5" fmla="*/ 477747 h 8030691"/>
              <a:gd name="connsiteX6" fmla="*/ 1 w 6858001"/>
              <a:gd name="connsiteY6" fmla="*/ 477747 h 8030691"/>
              <a:gd name="connsiteX7" fmla="*/ 1 w 6858001"/>
              <a:gd name="connsiteY7" fmla="*/ 0 h 8030691"/>
              <a:gd name="connsiteX8" fmla="*/ 40463 w 6858001"/>
              <a:gd name="connsiteY8" fmla="*/ 5883 h 8030691"/>
              <a:gd name="connsiteX9" fmla="*/ 159107 w 6858001"/>
              <a:gd name="connsiteY9" fmla="*/ 23196 h 8030691"/>
              <a:gd name="connsiteX10" fmla="*/ 245518 w 6858001"/>
              <a:gd name="connsiteY10" fmla="*/ 35299 h 8030691"/>
              <a:gd name="connsiteX11" fmla="*/ 348388 w 6858001"/>
              <a:gd name="connsiteY11" fmla="*/ 48074 h 8030691"/>
              <a:gd name="connsiteX12" fmla="*/ 470460 w 6858001"/>
              <a:gd name="connsiteY12" fmla="*/ 63370 h 8030691"/>
              <a:gd name="connsiteX13" fmla="*/ 605563 w 6858001"/>
              <a:gd name="connsiteY13" fmla="*/ 79507 h 8030691"/>
              <a:gd name="connsiteX14" fmla="*/ 757810 w 6858001"/>
              <a:gd name="connsiteY14" fmla="*/ 96484 h 8030691"/>
              <a:gd name="connsiteX15" fmla="*/ 923774 w 6858001"/>
              <a:gd name="connsiteY15" fmla="*/ 114469 h 8030691"/>
              <a:gd name="connsiteX16" fmla="*/ 1104139 w 6858001"/>
              <a:gd name="connsiteY16" fmla="*/ 132455 h 8030691"/>
              <a:gd name="connsiteX17" fmla="*/ 1296163 w 6858001"/>
              <a:gd name="connsiteY17" fmla="*/ 150776 h 8030691"/>
              <a:gd name="connsiteX18" fmla="*/ 1503275 w 6858001"/>
              <a:gd name="connsiteY18" fmla="*/ 167753 h 8030691"/>
              <a:gd name="connsiteX19" fmla="*/ 1719988 w 6858001"/>
              <a:gd name="connsiteY19" fmla="*/ 184058 h 8030691"/>
              <a:gd name="connsiteX20" fmla="*/ 1949045 w 6858001"/>
              <a:gd name="connsiteY20" fmla="*/ 198850 h 8030691"/>
              <a:gd name="connsiteX21" fmla="*/ 2187703 w 6858001"/>
              <a:gd name="connsiteY21" fmla="*/ 212969 h 8030691"/>
              <a:gd name="connsiteX22" fmla="*/ 2436649 w 6858001"/>
              <a:gd name="connsiteY22" fmla="*/ 226249 h 8030691"/>
              <a:gd name="connsiteX23" fmla="*/ 2564208 w 6858001"/>
              <a:gd name="connsiteY23" fmla="*/ 230955 h 8030691"/>
              <a:gd name="connsiteX24" fmla="*/ 2694509 w 6858001"/>
              <a:gd name="connsiteY24" fmla="*/ 236166 h 8030691"/>
              <a:gd name="connsiteX25" fmla="*/ 2826869 w 6858001"/>
              <a:gd name="connsiteY25" fmla="*/ 241040 h 8030691"/>
              <a:gd name="connsiteX26" fmla="*/ 2959914 w 6858001"/>
              <a:gd name="connsiteY26" fmla="*/ 244234 h 8030691"/>
              <a:gd name="connsiteX27" fmla="*/ 3095702 w 6858001"/>
              <a:gd name="connsiteY27" fmla="*/ 247092 h 8030691"/>
              <a:gd name="connsiteX28" fmla="*/ 3232862 w 6858001"/>
              <a:gd name="connsiteY28" fmla="*/ 250117 h 8030691"/>
              <a:gd name="connsiteX29" fmla="*/ 3372766 w 6858001"/>
              <a:gd name="connsiteY29" fmla="*/ 252134 h 8030691"/>
              <a:gd name="connsiteX30" fmla="*/ 3514040 w 6858001"/>
              <a:gd name="connsiteY30" fmla="*/ 252134 h 8030691"/>
              <a:gd name="connsiteX31" fmla="*/ 3656686 w 6858001"/>
              <a:gd name="connsiteY31" fmla="*/ 253143 h 8030691"/>
              <a:gd name="connsiteX32" fmla="*/ 3800705 w 6858001"/>
              <a:gd name="connsiteY32" fmla="*/ 252134 h 8030691"/>
              <a:gd name="connsiteX33" fmla="*/ 3946780 w 6858001"/>
              <a:gd name="connsiteY33" fmla="*/ 250117 h 8030691"/>
              <a:gd name="connsiteX34" fmla="*/ 4092856 w 6858001"/>
              <a:gd name="connsiteY34" fmla="*/ 248268 h 8030691"/>
              <a:gd name="connsiteX35" fmla="*/ 4240988 w 6858001"/>
              <a:gd name="connsiteY35" fmla="*/ 244234 h 8030691"/>
              <a:gd name="connsiteX36" fmla="*/ 4390492 w 6858001"/>
              <a:gd name="connsiteY36" fmla="*/ 240032 h 8030691"/>
              <a:gd name="connsiteX37" fmla="*/ 4539997 w 6858001"/>
              <a:gd name="connsiteY37" fmla="*/ 235157 h 8030691"/>
              <a:gd name="connsiteX38" fmla="*/ 4690873 w 6858001"/>
              <a:gd name="connsiteY38" fmla="*/ 228266 h 8030691"/>
              <a:gd name="connsiteX39" fmla="*/ 4843120 w 6858001"/>
              <a:gd name="connsiteY39" fmla="*/ 220029 h 8030691"/>
              <a:gd name="connsiteX40" fmla="*/ 4996054 w 6858001"/>
              <a:gd name="connsiteY40" fmla="*/ 212129 h 8030691"/>
              <a:gd name="connsiteX41" fmla="*/ 5148987 w 6858001"/>
              <a:gd name="connsiteY41" fmla="*/ 202044 h 8030691"/>
              <a:gd name="connsiteX42" fmla="*/ 5303978 w 6858001"/>
              <a:gd name="connsiteY42" fmla="*/ 189941 h 8030691"/>
              <a:gd name="connsiteX43" fmla="*/ 5456911 w 6858001"/>
              <a:gd name="connsiteY43" fmla="*/ 177839 h 8030691"/>
              <a:gd name="connsiteX44" fmla="*/ 5612588 w 6858001"/>
              <a:gd name="connsiteY44" fmla="*/ 163887 h 8030691"/>
              <a:gd name="connsiteX45" fmla="*/ 5768950 w 6858001"/>
              <a:gd name="connsiteY45" fmla="*/ 148591 h 8030691"/>
              <a:gd name="connsiteX46" fmla="*/ 5923255 w 6858001"/>
              <a:gd name="connsiteY46" fmla="*/ 132455 h 8030691"/>
              <a:gd name="connsiteX47" fmla="*/ 6079618 w 6858001"/>
              <a:gd name="connsiteY47" fmla="*/ 113629 h 8030691"/>
              <a:gd name="connsiteX48" fmla="*/ 6235294 w 6858001"/>
              <a:gd name="connsiteY48" fmla="*/ 93458 h 8030691"/>
              <a:gd name="connsiteX49" fmla="*/ 6391657 w 6858001"/>
              <a:gd name="connsiteY49" fmla="*/ 73455 h 8030691"/>
              <a:gd name="connsiteX50" fmla="*/ 6547333 w 6858001"/>
              <a:gd name="connsiteY50" fmla="*/ 50091 h 8030691"/>
              <a:gd name="connsiteX51" fmla="*/ 6702324 w 6858001"/>
              <a:gd name="connsiteY51" fmla="*/ 26222 h 8030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8030691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8030691"/>
                </a:lnTo>
                <a:lnTo>
                  <a:pt x="0" y="8030690"/>
                </a:lnTo>
                <a:lnTo>
                  <a:pt x="0" y="477747"/>
                </a:lnTo>
                <a:lnTo>
                  <a:pt x="1" y="477747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4"/>
                </a:lnTo>
                <a:lnTo>
                  <a:pt x="470460" y="63370"/>
                </a:lnTo>
                <a:lnTo>
                  <a:pt x="605563" y="79507"/>
                </a:lnTo>
                <a:lnTo>
                  <a:pt x="757810" y="96484"/>
                </a:lnTo>
                <a:lnTo>
                  <a:pt x="923774" y="114469"/>
                </a:lnTo>
                <a:lnTo>
                  <a:pt x="1104139" y="132455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50"/>
                </a:lnTo>
                <a:lnTo>
                  <a:pt x="2187703" y="212969"/>
                </a:lnTo>
                <a:lnTo>
                  <a:pt x="2436649" y="226249"/>
                </a:lnTo>
                <a:lnTo>
                  <a:pt x="2564208" y="230955"/>
                </a:lnTo>
                <a:lnTo>
                  <a:pt x="2694509" y="236166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2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3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4B31EAA-7423-46F7-9B90-4AB2B09C35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84584575-6592-9748-AB88-EF0A86CCD8F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04734" y="1955292"/>
                <a:ext cx="3756575" cy="2947415"/>
              </a:xfrm>
            </p:spPr>
            <p:txBody>
              <a:bodyPr>
                <a:noAutofit/>
              </a:bodyPr>
              <a:lstStyle/>
              <a:p>
                <a:r>
                  <a:rPr kumimoji="1" lang="zh-CN" altLang="en-US" dirty="0">
                    <a:solidFill>
                      <a:srgbClr val="FFFFFF"/>
                    </a:solidFill>
                  </a:rPr>
                  <a:t>弱碱和氢离子反应生成弱酸</a:t>
                </a:r>
                <a:endParaRPr kumimoji="1" lang="en-US" altLang="zh-CN" dirty="0">
                  <a:solidFill>
                    <a:srgbClr val="FFFFFF"/>
                  </a:solidFill>
                </a:endParaRPr>
              </a:p>
              <a:p>
                <a:r>
                  <a:rPr lang="zh-CN" altLang="en-US" dirty="0">
                    <a:solidFill>
                      <a:srgbClr val="FFFFFF"/>
                    </a:solidFill>
                  </a:rPr>
                  <a:t>均衡时</a:t>
                </a:r>
                <a:r>
                  <a:rPr lang="en-US" altLang="zh-CN" dirty="0">
                    <a:solidFill>
                      <a:srgbClr val="FFFFFF"/>
                    </a:solidFill>
                  </a:rPr>
                  <a:t>pH</a:t>
                </a:r>
                <a:r>
                  <a:rPr lang="zh-CN" altLang="en-US" dirty="0">
                    <a:solidFill>
                      <a:srgbClr val="FFFFFF"/>
                    </a:solidFill>
                  </a:rPr>
                  <a:t>值小于</a:t>
                </a:r>
                <a:r>
                  <a:rPr lang="en-US" altLang="zh-CN" dirty="0">
                    <a:solidFill>
                      <a:srgbClr val="FFFFFF"/>
                    </a:solidFill>
                  </a:rPr>
                  <a:t>7—</a:t>
                </a:r>
                <a:r>
                  <a:rPr lang="zh-CN" altLang="en-US" dirty="0">
                    <a:solidFill>
                      <a:srgbClr val="FFFFFF"/>
                    </a:solidFill>
                  </a:rPr>
                  <a:t>共轭酸铵根离子显酸性</a:t>
                </a:r>
                <a:endParaRPr lang="en-US" altLang="zh-CN" dirty="0">
                  <a:solidFill>
                    <a:srgbClr val="FFFFFF"/>
                  </a:solidFill>
                </a:endParaRPr>
              </a:p>
              <a:p>
                <a:r>
                  <a:rPr lang="zh-CN" altLang="en-US" dirty="0">
                    <a:solidFill>
                      <a:srgbClr val="FFFFFF"/>
                    </a:solidFill>
                  </a:rPr>
                  <a:t>半中和点</a:t>
                </a:r>
                <a:r>
                  <a:rPr lang="en-US" altLang="zh-CN" dirty="0">
                    <a:solidFill>
                      <a:srgbClr val="FFFFFF"/>
                    </a:solidFill>
                  </a:rPr>
                  <a:t>—</a:t>
                </a:r>
                <a:r>
                  <a:rPr lang="zh-CN" altLang="en-US" dirty="0">
                    <a:solidFill>
                      <a:srgbClr val="FFFFFF"/>
                    </a:solidFill>
                  </a:rPr>
                  <a:t>足够的酸将正好一半碱酸中和</a:t>
                </a:r>
                <a:r>
                  <a:rPr lang="en-US" altLang="zh-CN" dirty="0">
                    <a:solidFill>
                      <a:srgbClr val="FFFFFF"/>
                    </a:solidFill>
                  </a:rPr>
                  <a:t>—</a:t>
                </a:r>
                <a:r>
                  <a:rPr lang="zh-CN" altLang="en-US" dirty="0">
                    <a:solidFill>
                      <a:srgbClr val="FFFFFF"/>
                    </a:solidFill>
                  </a:rPr>
                  <a:t>弱碱浓度与共轭酸浓度相等</a:t>
                </a:r>
                <a:r>
                  <a:rPr lang="en-US" altLang="zh-CN" dirty="0">
                    <a:solidFill>
                      <a:srgbClr val="FFFFFF"/>
                    </a:solidFill>
                  </a:rPr>
                  <a:t>—</a:t>
                </a:r>
                <a:r>
                  <a:rPr lang="zh-CN" altLang="en-US" dirty="0">
                    <a:solidFill>
                      <a:srgbClr val="FFFFFF"/>
                    </a:solidFill>
                  </a:rPr>
                  <a:t>理想缓冲液</a:t>
                </a:r>
                <a:endParaRPr lang="en-US" altLang="zh-CN" dirty="0">
                  <a:solidFill>
                    <a:srgbClr val="FFFFFF"/>
                  </a:solidFill>
                </a:endParaRPr>
              </a:p>
              <a:p>
                <a:r>
                  <a:rPr lang="zh-CN" altLang="en-US" dirty="0">
                    <a:solidFill>
                      <a:srgbClr val="FFFFFF"/>
                    </a:solidFill>
                  </a:rPr>
                  <a:t>半中和点</a:t>
                </a:r>
                <a:r>
                  <a:rPr lang="en-US" altLang="zh-CN" dirty="0">
                    <a:solidFill>
                      <a:srgbClr val="FFFFFF"/>
                    </a:solidFill>
                  </a:rPr>
                  <a:t>pOH</a:t>
                </a:r>
                <a:r>
                  <a:rPr lang="zh-CN" altLang="en-US" dirty="0">
                    <a:solidFill>
                      <a:srgbClr val="FFFFFF"/>
                    </a:solidFill>
                  </a:rPr>
                  <a:t>值等于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" altLang="zh-CN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lang="en-US" altLang="zh-CN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altLang="zh-CN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n-US" altLang="zh-CN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altLang="zh-CN" dirty="0">
                  <a:solidFill>
                    <a:srgbClr val="FFFFFF"/>
                  </a:solidFill>
                </a:endParaRPr>
              </a:p>
              <a:p>
                <a:endParaRPr kumimoji="1" lang="zh-CN" altLang="en-US" dirty="0">
                  <a:solidFill>
                    <a:srgbClr val="FFFFFF"/>
                  </a:solidFill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84584575-6592-9748-AB88-EF0A86CCD8F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04734" y="1955292"/>
                <a:ext cx="3756575" cy="2947415"/>
              </a:xfrm>
              <a:blipFill>
                <a:blip r:embed="rId5"/>
                <a:stretch>
                  <a:fillRect l="-673" t="-1724" b="-25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图片 3">
            <a:extLst>
              <a:ext uri="{FF2B5EF4-FFF2-40B4-BE49-F238E27FC236}">
                <a16:creationId xmlns:a16="http://schemas.microsoft.com/office/drawing/2014/main" id="{04914692-58FD-7E4E-8CB5-4EFB23A19C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56180" y="1447799"/>
            <a:ext cx="5880389" cy="4572001"/>
          </a:xfrm>
          <a:prstGeom prst="rect">
            <a:avLst/>
          </a:prstGeom>
          <a:effectLst/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8A298C8-19E9-7E42-A4BD-9F5856881E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38527" y="950337"/>
            <a:ext cx="2299561" cy="52661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7CC8B61C-CF22-BC42-88F5-960AE8C4F72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56696" y="1001271"/>
            <a:ext cx="837847" cy="428666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13416AA5-37D4-4A4B-889A-C872B3A35A2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90985" y="959536"/>
            <a:ext cx="1346826" cy="546011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44AD14ED-A2ED-5340-BF1B-FDFB4DC0EA83}"/>
              </a:ext>
            </a:extLst>
          </p:cNvPr>
          <p:cNvSpPr txBox="1"/>
          <p:nvPr/>
        </p:nvSpPr>
        <p:spPr>
          <a:xfrm>
            <a:off x="6862997" y="6019800"/>
            <a:ext cx="3552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0.1M</a:t>
            </a:r>
            <a:r>
              <a:rPr kumimoji="1" lang="zh-CN" altLang="en-US" dirty="0"/>
              <a:t>盐酸滴定</a:t>
            </a:r>
            <a:r>
              <a:rPr kumimoji="1" lang="en-US" altLang="zh-CN" dirty="0"/>
              <a:t>100ml, 0,05M</a:t>
            </a:r>
            <a:r>
              <a:rPr kumimoji="1" lang="zh-CN" altLang="en-US" dirty="0"/>
              <a:t>氨水</a:t>
            </a: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342F08A6-809C-3B4B-A6A1-C2AF1C69999F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7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9164" y="5346202"/>
            <a:ext cx="2635145" cy="1068302"/>
          </a:xfrm>
          <a:prstGeom prst="rect">
            <a:avLst/>
          </a:prstGeom>
        </p:spPr>
      </p:pic>
      <p:cxnSp>
        <p:nvCxnSpPr>
          <p:cNvPr id="18" name="直线连接符 17">
            <a:extLst>
              <a:ext uri="{FF2B5EF4-FFF2-40B4-BE49-F238E27FC236}">
                <a16:creationId xmlns:a16="http://schemas.microsoft.com/office/drawing/2014/main" id="{9FD621FD-D38E-BD4D-B43D-91DCBBD14699}"/>
              </a:ext>
            </a:extLst>
          </p:cNvPr>
          <p:cNvCxnSpPr/>
          <p:nvPr/>
        </p:nvCxnSpPr>
        <p:spPr>
          <a:xfrm>
            <a:off x="2297116" y="5852653"/>
            <a:ext cx="742950" cy="42688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线连接符 18">
            <a:extLst>
              <a:ext uri="{FF2B5EF4-FFF2-40B4-BE49-F238E27FC236}">
                <a16:creationId xmlns:a16="http://schemas.microsoft.com/office/drawing/2014/main" id="{20DCA4CE-BF46-DB49-80D7-241AA1568C6F}"/>
              </a:ext>
            </a:extLst>
          </p:cNvPr>
          <p:cNvCxnSpPr/>
          <p:nvPr/>
        </p:nvCxnSpPr>
        <p:spPr>
          <a:xfrm>
            <a:off x="1878837" y="5409158"/>
            <a:ext cx="742950" cy="42688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音频 5">
            <a:hlinkClick r:id="" action="ppaction://media"/>
            <a:extLst>
              <a:ext uri="{FF2B5EF4-FFF2-40B4-BE49-F238E27FC236}">
                <a16:creationId xmlns:a16="http://schemas.microsoft.com/office/drawing/2014/main" id="{2348510D-1F8C-1E41-8BC1-55C41FE62C9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23347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 advTm="191521"/>
    </mc:Choice>
    <mc:Fallback>
      <p:transition spd="slow" advTm="1915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5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B89AA1D-928F-5547-9183-3B0D6822C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558" y="399220"/>
            <a:ext cx="3824757" cy="1444750"/>
          </a:xfrm>
        </p:spPr>
        <p:txBody>
          <a:bodyPr anchor="b">
            <a:noAutofit/>
          </a:bodyPr>
          <a:lstStyle/>
          <a:p>
            <a:r>
              <a:rPr kumimoji="1" lang="zh-CN" altLang="en-US" sz="3600" dirty="0"/>
              <a:t>指示剂（上）</a:t>
            </a:r>
            <a:r>
              <a:rPr kumimoji="1" lang="en-US" altLang="zh-CN" sz="3600" dirty="0"/>
              <a:t>—indicator</a:t>
            </a:r>
            <a:endParaRPr kumimoji="1" lang="zh-CN" altLang="en-US" sz="360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F916B6A-4A1E-4A48-8BC8-1E4776E036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4747655" y="-586345"/>
            <a:ext cx="6858001" cy="8030691"/>
          </a:xfrm>
          <a:custGeom>
            <a:avLst/>
            <a:gdLst>
              <a:gd name="connsiteX0" fmla="*/ 6858001 w 6858001"/>
              <a:gd name="connsiteY0" fmla="*/ 1177 h 8030691"/>
              <a:gd name="connsiteX1" fmla="*/ 6858001 w 6858001"/>
              <a:gd name="connsiteY1" fmla="*/ 1344715 h 8030691"/>
              <a:gd name="connsiteX2" fmla="*/ 6858000 w 6858001"/>
              <a:gd name="connsiteY2" fmla="*/ 1344715 h 8030691"/>
              <a:gd name="connsiteX3" fmla="*/ 6858000 w 6858001"/>
              <a:gd name="connsiteY3" fmla="*/ 8030691 h 8030691"/>
              <a:gd name="connsiteX4" fmla="*/ 0 w 6858001"/>
              <a:gd name="connsiteY4" fmla="*/ 8030690 h 8030691"/>
              <a:gd name="connsiteX5" fmla="*/ 0 w 6858001"/>
              <a:gd name="connsiteY5" fmla="*/ 477747 h 8030691"/>
              <a:gd name="connsiteX6" fmla="*/ 1 w 6858001"/>
              <a:gd name="connsiteY6" fmla="*/ 477747 h 8030691"/>
              <a:gd name="connsiteX7" fmla="*/ 1 w 6858001"/>
              <a:gd name="connsiteY7" fmla="*/ 0 h 8030691"/>
              <a:gd name="connsiteX8" fmla="*/ 40463 w 6858001"/>
              <a:gd name="connsiteY8" fmla="*/ 5883 h 8030691"/>
              <a:gd name="connsiteX9" fmla="*/ 159107 w 6858001"/>
              <a:gd name="connsiteY9" fmla="*/ 23196 h 8030691"/>
              <a:gd name="connsiteX10" fmla="*/ 245518 w 6858001"/>
              <a:gd name="connsiteY10" fmla="*/ 35299 h 8030691"/>
              <a:gd name="connsiteX11" fmla="*/ 348388 w 6858001"/>
              <a:gd name="connsiteY11" fmla="*/ 48074 h 8030691"/>
              <a:gd name="connsiteX12" fmla="*/ 470460 w 6858001"/>
              <a:gd name="connsiteY12" fmla="*/ 63370 h 8030691"/>
              <a:gd name="connsiteX13" fmla="*/ 605563 w 6858001"/>
              <a:gd name="connsiteY13" fmla="*/ 79507 h 8030691"/>
              <a:gd name="connsiteX14" fmla="*/ 757810 w 6858001"/>
              <a:gd name="connsiteY14" fmla="*/ 96484 h 8030691"/>
              <a:gd name="connsiteX15" fmla="*/ 923774 w 6858001"/>
              <a:gd name="connsiteY15" fmla="*/ 114469 h 8030691"/>
              <a:gd name="connsiteX16" fmla="*/ 1104139 w 6858001"/>
              <a:gd name="connsiteY16" fmla="*/ 132455 h 8030691"/>
              <a:gd name="connsiteX17" fmla="*/ 1296163 w 6858001"/>
              <a:gd name="connsiteY17" fmla="*/ 150776 h 8030691"/>
              <a:gd name="connsiteX18" fmla="*/ 1503275 w 6858001"/>
              <a:gd name="connsiteY18" fmla="*/ 167753 h 8030691"/>
              <a:gd name="connsiteX19" fmla="*/ 1719988 w 6858001"/>
              <a:gd name="connsiteY19" fmla="*/ 184058 h 8030691"/>
              <a:gd name="connsiteX20" fmla="*/ 1949045 w 6858001"/>
              <a:gd name="connsiteY20" fmla="*/ 198850 h 8030691"/>
              <a:gd name="connsiteX21" fmla="*/ 2187703 w 6858001"/>
              <a:gd name="connsiteY21" fmla="*/ 212969 h 8030691"/>
              <a:gd name="connsiteX22" fmla="*/ 2436649 w 6858001"/>
              <a:gd name="connsiteY22" fmla="*/ 226249 h 8030691"/>
              <a:gd name="connsiteX23" fmla="*/ 2564208 w 6858001"/>
              <a:gd name="connsiteY23" fmla="*/ 230955 h 8030691"/>
              <a:gd name="connsiteX24" fmla="*/ 2694509 w 6858001"/>
              <a:gd name="connsiteY24" fmla="*/ 236166 h 8030691"/>
              <a:gd name="connsiteX25" fmla="*/ 2826869 w 6858001"/>
              <a:gd name="connsiteY25" fmla="*/ 241040 h 8030691"/>
              <a:gd name="connsiteX26" fmla="*/ 2959914 w 6858001"/>
              <a:gd name="connsiteY26" fmla="*/ 244234 h 8030691"/>
              <a:gd name="connsiteX27" fmla="*/ 3095702 w 6858001"/>
              <a:gd name="connsiteY27" fmla="*/ 247092 h 8030691"/>
              <a:gd name="connsiteX28" fmla="*/ 3232862 w 6858001"/>
              <a:gd name="connsiteY28" fmla="*/ 250117 h 8030691"/>
              <a:gd name="connsiteX29" fmla="*/ 3372766 w 6858001"/>
              <a:gd name="connsiteY29" fmla="*/ 252134 h 8030691"/>
              <a:gd name="connsiteX30" fmla="*/ 3514040 w 6858001"/>
              <a:gd name="connsiteY30" fmla="*/ 252134 h 8030691"/>
              <a:gd name="connsiteX31" fmla="*/ 3656686 w 6858001"/>
              <a:gd name="connsiteY31" fmla="*/ 253143 h 8030691"/>
              <a:gd name="connsiteX32" fmla="*/ 3800705 w 6858001"/>
              <a:gd name="connsiteY32" fmla="*/ 252134 h 8030691"/>
              <a:gd name="connsiteX33" fmla="*/ 3946780 w 6858001"/>
              <a:gd name="connsiteY33" fmla="*/ 250117 h 8030691"/>
              <a:gd name="connsiteX34" fmla="*/ 4092856 w 6858001"/>
              <a:gd name="connsiteY34" fmla="*/ 248268 h 8030691"/>
              <a:gd name="connsiteX35" fmla="*/ 4240988 w 6858001"/>
              <a:gd name="connsiteY35" fmla="*/ 244234 h 8030691"/>
              <a:gd name="connsiteX36" fmla="*/ 4390492 w 6858001"/>
              <a:gd name="connsiteY36" fmla="*/ 240032 h 8030691"/>
              <a:gd name="connsiteX37" fmla="*/ 4539997 w 6858001"/>
              <a:gd name="connsiteY37" fmla="*/ 235157 h 8030691"/>
              <a:gd name="connsiteX38" fmla="*/ 4690873 w 6858001"/>
              <a:gd name="connsiteY38" fmla="*/ 228266 h 8030691"/>
              <a:gd name="connsiteX39" fmla="*/ 4843120 w 6858001"/>
              <a:gd name="connsiteY39" fmla="*/ 220029 h 8030691"/>
              <a:gd name="connsiteX40" fmla="*/ 4996054 w 6858001"/>
              <a:gd name="connsiteY40" fmla="*/ 212129 h 8030691"/>
              <a:gd name="connsiteX41" fmla="*/ 5148987 w 6858001"/>
              <a:gd name="connsiteY41" fmla="*/ 202044 h 8030691"/>
              <a:gd name="connsiteX42" fmla="*/ 5303978 w 6858001"/>
              <a:gd name="connsiteY42" fmla="*/ 189941 h 8030691"/>
              <a:gd name="connsiteX43" fmla="*/ 5456911 w 6858001"/>
              <a:gd name="connsiteY43" fmla="*/ 177839 h 8030691"/>
              <a:gd name="connsiteX44" fmla="*/ 5612588 w 6858001"/>
              <a:gd name="connsiteY44" fmla="*/ 163887 h 8030691"/>
              <a:gd name="connsiteX45" fmla="*/ 5768950 w 6858001"/>
              <a:gd name="connsiteY45" fmla="*/ 148591 h 8030691"/>
              <a:gd name="connsiteX46" fmla="*/ 5923255 w 6858001"/>
              <a:gd name="connsiteY46" fmla="*/ 132455 h 8030691"/>
              <a:gd name="connsiteX47" fmla="*/ 6079618 w 6858001"/>
              <a:gd name="connsiteY47" fmla="*/ 113629 h 8030691"/>
              <a:gd name="connsiteX48" fmla="*/ 6235294 w 6858001"/>
              <a:gd name="connsiteY48" fmla="*/ 93458 h 8030691"/>
              <a:gd name="connsiteX49" fmla="*/ 6391657 w 6858001"/>
              <a:gd name="connsiteY49" fmla="*/ 73455 h 8030691"/>
              <a:gd name="connsiteX50" fmla="*/ 6547333 w 6858001"/>
              <a:gd name="connsiteY50" fmla="*/ 50091 h 8030691"/>
              <a:gd name="connsiteX51" fmla="*/ 6702324 w 6858001"/>
              <a:gd name="connsiteY51" fmla="*/ 26222 h 8030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8030691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8030691"/>
                </a:lnTo>
                <a:lnTo>
                  <a:pt x="0" y="8030690"/>
                </a:lnTo>
                <a:lnTo>
                  <a:pt x="0" y="477747"/>
                </a:lnTo>
                <a:lnTo>
                  <a:pt x="1" y="477747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4"/>
                </a:lnTo>
                <a:lnTo>
                  <a:pt x="470460" y="63370"/>
                </a:lnTo>
                <a:lnTo>
                  <a:pt x="605563" y="79507"/>
                </a:lnTo>
                <a:lnTo>
                  <a:pt x="757810" y="96484"/>
                </a:lnTo>
                <a:lnTo>
                  <a:pt x="923774" y="114469"/>
                </a:lnTo>
                <a:lnTo>
                  <a:pt x="1104139" y="132455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50"/>
                </a:lnTo>
                <a:lnTo>
                  <a:pt x="2187703" y="212969"/>
                </a:lnTo>
                <a:lnTo>
                  <a:pt x="2436649" y="226249"/>
                </a:lnTo>
                <a:lnTo>
                  <a:pt x="2564208" y="230955"/>
                </a:lnTo>
                <a:lnTo>
                  <a:pt x="2694509" y="236166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2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3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8" name="Freeform 23">
            <a:extLst>
              <a:ext uri="{FF2B5EF4-FFF2-40B4-BE49-F238E27FC236}">
                <a16:creationId xmlns:a16="http://schemas.microsoft.com/office/drawing/2014/main" id="{1C5D755C-6A9E-4780-8524-22F98BAC1A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8AC099B-3614-4184-BF57-F5447D1541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382ED5EB-BE61-0747-BED4-8B9BE232A5F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17167" y="2479323"/>
                <a:ext cx="3467266" cy="4512406"/>
              </a:xfrm>
            </p:spPr>
            <p:txBody>
              <a:bodyPr>
                <a:noAutofit/>
              </a:bodyPr>
              <a:lstStyle/>
              <a:p>
                <a:r>
                  <a:rPr kumimoji="1" lang="zh-CN" altLang="en-US" dirty="0"/>
                  <a:t>酸碱</a:t>
                </a:r>
                <a:r>
                  <a:rPr kumimoji="1" lang="en-US" altLang="zh-CN" dirty="0"/>
                  <a:t>—</a:t>
                </a:r>
                <a:r>
                  <a:rPr kumimoji="1" lang="zh-CN" altLang="en-US" dirty="0"/>
                  <a:t>指示剂通过改变颜色指示中和反应的完成</a:t>
                </a:r>
                <a:endParaRPr kumimoji="1" lang="en-US" altLang="zh-CN" dirty="0"/>
              </a:p>
              <a:p>
                <a:r>
                  <a:rPr kumimoji="1" lang="zh-CN" altLang="en-US" dirty="0"/>
                  <a:t>常见指示剂为弱酸</a:t>
                </a:r>
                <a:r>
                  <a:rPr kumimoji="1" lang="en-US" altLang="zh-CN" dirty="0"/>
                  <a:t>—</a:t>
                </a:r>
                <a:r>
                  <a:rPr kumimoji="1" lang="zh-CN" altLang="en-US" dirty="0"/>
                  <a:t>用</a:t>
                </a:r>
                <a14:m>
                  <m:oMath xmlns:m="http://schemas.openxmlformats.org/officeDocument/2006/math">
                    <m:r>
                      <a:rPr kumimoji="1" lang="en-US" altLang="zh-CN" b="0" i="1">
                        <a:latin typeface="Cambria Math" panose="02040503050406030204" pitchFamily="18" charset="0"/>
                      </a:rPr>
                      <m:t>𝐻𝐼𝑛</m:t>
                    </m:r>
                    <m:r>
                      <a:rPr kumimoji="1" lang="zh-CN" altLang="en-US" i="1">
                        <a:latin typeface="Cambria Math" panose="02040503050406030204" pitchFamily="18" charset="0"/>
                      </a:rPr>
                      <m:t>来表示</m:t>
                    </m:r>
                    <m:r>
                      <a:rPr kumimoji="1" lang="zh-CN" altLang="en-US" b="0" i="1">
                        <a:latin typeface="Cambria Math" panose="02040503050406030204" pitchFamily="18" charset="0"/>
                      </a:rPr>
                      <m:t>，</m:t>
                    </m:r>
                    <m:r>
                      <a:rPr kumimoji="1" lang="en-US" altLang="zh-CN" b="0" i="1">
                        <a:latin typeface="Cambria Math" panose="02040503050406030204" pitchFamily="18" charset="0"/>
                      </a:rPr>
                      <m:t>𝐼</m:t>
                    </m:r>
                    <m:sSup>
                      <m:sSupPr>
                        <m:ctrlPr>
                          <a:rPr kumimoji="1" lang="en-US" altLang="zh-CN" b="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b="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kumimoji="1" lang="en-US" altLang="zh-CN" b="0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kumimoji="1" lang="zh-CN" altLang="en-US" dirty="0"/>
                  <a:t>为遇碱失去质子的状态</a:t>
                </a:r>
                <a:endParaRPr kumimoji="1" lang="en-US" altLang="zh-CN" dirty="0"/>
              </a:p>
              <a:p>
                <a:r>
                  <a:rPr kumimoji="1" lang="en-US" altLang="zh-CN" dirty="0"/>
                  <a:t>e.g.</a:t>
                </a:r>
                <a:r>
                  <a:rPr kumimoji="1" lang="zh-CN" altLang="en-US" dirty="0"/>
                  <a:t> 有一个指示剂</a:t>
                </a:r>
                <a14:m>
                  <m:oMath xmlns:m="http://schemas.openxmlformats.org/officeDocument/2006/math">
                    <m:r>
                      <a:rPr kumimoji="1" lang="en-US" altLang="zh-CN" i="1">
                        <a:latin typeface="Cambria Math" panose="02040503050406030204" pitchFamily="18" charset="0"/>
                      </a:rPr>
                      <m:t>𝐻𝐼𝑛</m:t>
                    </m:r>
                  </m:oMath>
                </a14:m>
                <a:r>
                  <a:rPr kumimoji="1" lang="zh-CN" altLang="en-US" dirty="0"/>
                  <a:t>，通常状态为红色</a:t>
                </a:r>
                <a:r>
                  <a:rPr lang="en" altLang="zh-CN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" altLang="zh-CN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sub>
                    </m:sSub>
                    <m:r>
                      <a:rPr lang="en-US" altLang="zh-CN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</m:t>
                    </m:r>
                    <m:r>
                      <a:rPr lang="en-US" altLang="zh-CN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−8</m:t>
                        </m:r>
                      </m:sup>
                    </m:sSup>
                  </m:oMath>
                </a14:m>
                <a:r>
                  <a:rPr kumimoji="1" lang="zh-CN" altLang="en-US" dirty="0"/>
                  <a:t>，</a:t>
                </a:r>
                <a:r>
                  <a:rPr kumimoji="1" lang="en-US" altLang="zh-CN" dirty="0"/>
                  <a:t> </a:t>
                </a:r>
                <a14:m>
                  <m:oMath xmlns:m="http://schemas.openxmlformats.org/officeDocument/2006/math">
                    <m:r>
                      <a:rPr kumimoji="1" lang="en-US" altLang="zh-CN" i="1">
                        <a:latin typeface="Cambria Math" panose="02040503050406030204" pitchFamily="18" charset="0"/>
                      </a:rPr>
                      <m:t>𝐼</m:t>
                    </m:r>
                    <m:sSup>
                      <m:sSupPr>
                        <m:ctrlPr>
                          <a:rPr kumimoji="1" lang="en-US" altLang="zh-CN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kumimoji="1" lang="zh-CN" altLang="en-US" dirty="0"/>
                  <a:t>为蓝色</a:t>
                </a:r>
                <a:endParaRPr kumimoji="1" lang="en-US" altLang="zh-CN" dirty="0"/>
              </a:p>
              <a:p>
                <a:endParaRPr kumimoji="1" lang="en-US" altLang="zh-CN" dirty="0">
                  <a:solidFill>
                    <a:schemeClr val="bg1"/>
                  </a:solidFill>
                </a:endParaRPr>
              </a:p>
              <a:p>
                <a:endParaRPr kumimoji="1" lang="zh-CN" altLang="en-US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382ED5EB-BE61-0747-BED4-8B9BE232A5F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7167" y="2479323"/>
                <a:ext cx="3467266" cy="4512406"/>
              </a:xfrm>
              <a:blipFill>
                <a:blip r:embed="rId6"/>
                <a:stretch>
                  <a:fillRect l="-730" t="-11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图片 4" descr="粉色的瓶子&#10;&#10;中度可信度描述已自动生成">
            <a:extLst>
              <a:ext uri="{FF2B5EF4-FFF2-40B4-BE49-F238E27FC236}">
                <a16:creationId xmlns:a16="http://schemas.microsoft.com/office/drawing/2014/main" id="{1868A9AD-CFF7-3B4A-B366-7E84230A36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32170" y="2196469"/>
            <a:ext cx="1618191" cy="2319988"/>
          </a:xfrm>
          <a:prstGeom prst="rect">
            <a:avLst/>
          </a:prstGeom>
          <a:effectLst/>
        </p:spPr>
      </p:pic>
      <p:pic>
        <p:nvPicPr>
          <p:cNvPr id="7" name="图片 6" descr="玻璃花瓶&#10;&#10;描述已自动生成">
            <a:extLst>
              <a:ext uri="{FF2B5EF4-FFF2-40B4-BE49-F238E27FC236}">
                <a16:creationId xmlns:a16="http://schemas.microsoft.com/office/drawing/2014/main" id="{2CC7AE39-CFE7-7D4A-8B8B-AA3F9850F8E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34561" y="-2"/>
            <a:ext cx="1575844" cy="2243194"/>
          </a:xfrm>
          <a:prstGeom prst="rect">
            <a:avLst/>
          </a:prstGeom>
          <a:effectLst/>
        </p:spPr>
      </p:pic>
      <p:pic>
        <p:nvPicPr>
          <p:cNvPr id="9" name="图片 8" descr="图示, 示意图&#10;&#10;描述已自动生成">
            <a:extLst>
              <a:ext uri="{FF2B5EF4-FFF2-40B4-BE49-F238E27FC236}">
                <a16:creationId xmlns:a16="http://schemas.microsoft.com/office/drawing/2014/main" id="{034A2FE3-532D-064A-9DF7-6D9753C5844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07582" y="2238764"/>
            <a:ext cx="2250390" cy="2284488"/>
          </a:xfrm>
          <a:prstGeom prst="rect">
            <a:avLst/>
          </a:prstGeom>
          <a:effectLst/>
        </p:spPr>
      </p:pic>
      <p:pic>
        <p:nvPicPr>
          <p:cNvPr id="11" name="图片 10" descr="图示, 示意图&#10;&#10;描述已自动生成">
            <a:extLst>
              <a:ext uri="{FF2B5EF4-FFF2-40B4-BE49-F238E27FC236}">
                <a16:creationId xmlns:a16="http://schemas.microsoft.com/office/drawing/2014/main" id="{6BBA1732-1160-BA4D-8047-4E78C53A30A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78251" y="5209"/>
            <a:ext cx="2339929" cy="2275581"/>
          </a:xfrm>
          <a:prstGeom prst="rect">
            <a:avLst/>
          </a:prstGeom>
          <a:effectLst/>
        </p:spPr>
      </p:pic>
      <p:pic>
        <p:nvPicPr>
          <p:cNvPr id="22" name="图片 21" descr="图示&#10;&#10;描述已自动生成">
            <a:extLst>
              <a:ext uri="{FF2B5EF4-FFF2-40B4-BE49-F238E27FC236}">
                <a16:creationId xmlns:a16="http://schemas.microsoft.com/office/drawing/2014/main" id="{FCD1376C-072B-CF4E-84BC-7E48127E434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634073" y="4669053"/>
            <a:ext cx="1923402" cy="817446"/>
          </a:xfrm>
          <a:prstGeom prst="rect">
            <a:avLst/>
          </a:prstGeom>
        </p:spPr>
      </p:pic>
      <p:pic>
        <p:nvPicPr>
          <p:cNvPr id="24" name="图片 23" descr="图示&#10;&#10;描述已自动生成">
            <a:extLst>
              <a:ext uri="{FF2B5EF4-FFF2-40B4-BE49-F238E27FC236}">
                <a16:creationId xmlns:a16="http://schemas.microsoft.com/office/drawing/2014/main" id="{07780AB5-1C6E-3D4B-87B5-A9717E03FBF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492058" y="4579463"/>
            <a:ext cx="1729452" cy="974782"/>
          </a:xfrm>
          <a:prstGeom prst="rect">
            <a:avLst/>
          </a:prstGeom>
        </p:spPr>
      </p:pic>
      <p:sp>
        <p:nvSpPr>
          <p:cNvPr id="29" name="文本框 28">
            <a:extLst>
              <a:ext uri="{FF2B5EF4-FFF2-40B4-BE49-F238E27FC236}">
                <a16:creationId xmlns:a16="http://schemas.microsoft.com/office/drawing/2014/main" id="{D01FE931-A224-9541-96E2-3AB19EEDB8EC}"/>
              </a:ext>
            </a:extLst>
          </p:cNvPr>
          <p:cNvSpPr txBox="1"/>
          <p:nvPr/>
        </p:nvSpPr>
        <p:spPr>
          <a:xfrm>
            <a:off x="9453338" y="4265303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chemeClr val="bg1"/>
                </a:solidFill>
              </a:rPr>
              <a:t>解离</a:t>
            </a: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331D92DF-11FC-7A4E-8774-F8C95E339354}"/>
              </a:ext>
            </a:extLst>
          </p:cNvPr>
          <p:cNvSpPr txBox="1"/>
          <p:nvPr/>
        </p:nvSpPr>
        <p:spPr>
          <a:xfrm>
            <a:off x="11123612" y="4265303"/>
            <a:ext cx="806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solidFill>
                  <a:schemeClr val="bg1"/>
                </a:solidFill>
              </a:rPr>
              <a:t>变形</a:t>
            </a: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6A275BB8-0266-3343-9880-1CED3F784B52}"/>
              </a:ext>
            </a:extLst>
          </p:cNvPr>
          <p:cNvSpPr txBox="1"/>
          <p:nvPr/>
        </p:nvSpPr>
        <p:spPr>
          <a:xfrm>
            <a:off x="8829207" y="1094282"/>
            <a:ext cx="15758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solidFill>
                  <a:schemeClr val="bg1"/>
                </a:solidFill>
              </a:rPr>
              <a:t>酚酞无色状态</a:t>
            </a: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CE082A29-B894-5A4B-86CF-1C97CBBB07C6}"/>
              </a:ext>
            </a:extLst>
          </p:cNvPr>
          <p:cNvSpPr txBox="1"/>
          <p:nvPr/>
        </p:nvSpPr>
        <p:spPr>
          <a:xfrm>
            <a:off x="8563561" y="3286195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chemeClr val="bg1"/>
                </a:solidFill>
              </a:rPr>
              <a:t>酚酞失质子变粉状态</a:t>
            </a:r>
          </a:p>
        </p:txBody>
      </p:sp>
      <p:pic>
        <p:nvPicPr>
          <p:cNvPr id="35" name="图片 34" descr="图示&#10;&#10;描述已自动生成">
            <a:extLst>
              <a:ext uri="{FF2B5EF4-FFF2-40B4-BE49-F238E27FC236}">
                <a16:creationId xmlns:a16="http://schemas.microsoft.com/office/drawing/2014/main" id="{20470D2E-5C0F-D04E-B6F5-3BEEA9C37B7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01738" y="4735526"/>
            <a:ext cx="4173317" cy="713388"/>
          </a:xfrm>
          <a:prstGeom prst="rect">
            <a:avLst/>
          </a:prstGeom>
        </p:spPr>
      </p:pic>
      <p:pic>
        <p:nvPicPr>
          <p:cNvPr id="37" name="图片 36" descr="文本&#10;&#10;低可信度描述已自动生成">
            <a:extLst>
              <a:ext uri="{FF2B5EF4-FFF2-40B4-BE49-F238E27FC236}">
                <a16:creationId xmlns:a16="http://schemas.microsoft.com/office/drawing/2014/main" id="{86D21419-7C5A-0C4A-BBE1-D86F5322713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123730" y="5674778"/>
            <a:ext cx="6453262" cy="1023747"/>
          </a:xfrm>
          <a:prstGeom prst="rect">
            <a:avLst/>
          </a:prstGeom>
        </p:spPr>
      </p:pic>
      <p:sp>
        <p:nvSpPr>
          <p:cNvPr id="4" name="椭圆 3">
            <a:extLst>
              <a:ext uri="{FF2B5EF4-FFF2-40B4-BE49-F238E27FC236}">
                <a16:creationId xmlns:a16="http://schemas.microsoft.com/office/drawing/2014/main" id="{246AC5CF-1F9C-D54B-8EB3-5B6CB8BBD150}"/>
              </a:ext>
            </a:extLst>
          </p:cNvPr>
          <p:cNvSpPr/>
          <p:nvPr/>
        </p:nvSpPr>
        <p:spPr>
          <a:xfrm>
            <a:off x="5758776" y="776186"/>
            <a:ext cx="429975" cy="405114"/>
          </a:xfrm>
          <a:prstGeom prst="ellips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3" name="椭圆 22">
            <a:extLst>
              <a:ext uri="{FF2B5EF4-FFF2-40B4-BE49-F238E27FC236}">
                <a16:creationId xmlns:a16="http://schemas.microsoft.com/office/drawing/2014/main" id="{1AC4BB99-AA65-1E41-BCAE-C4EF1A3E46AF}"/>
              </a:ext>
            </a:extLst>
          </p:cNvPr>
          <p:cNvSpPr/>
          <p:nvPr/>
        </p:nvSpPr>
        <p:spPr>
          <a:xfrm>
            <a:off x="4401738" y="5208"/>
            <a:ext cx="429975" cy="405114"/>
          </a:xfrm>
          <a:prstGeom prst="ellips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5" name="椭圆 24">
            <a:extLst>
              <a:ext uri="{FF2B5EF4-FFF2-40B4-BE49-F238E27FC236}">
                <a16:creationId xmlns:a16="http://schemas.microsoft.com/office/drawing/2014/main" id="{34853DF6-B81F-134A-9A4F-58B528CDA41C}"/>
              </a:ext>
            </a:extLst>
          </p:cNvPr>
          <p:cNvSpPr/>
          <p:nvPr/>
        </p:nvSpPr>
        <p:spPr>
          <a:xfrm>
            <a:off x="6342535" y="2035"/>
            <a:ext cx="429975" cy="405114"/>
          </a:xfrm>
          <a:prstGeom prst="ellips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8" name="音频 7">
            <a:hlinkClick r:id="" action="ppaction://media"/>
            <a:extLst>
              <a:ext uri="{FF2B5EF4-FFF2-40B4-BE49-F238E27FC236}">
                <a16:creationId xmlns:a16="http://schemas.microsoft.com/office/drawing/2014/main" id="{436C2AF5-36D4-3C48-A9D0-B4B1ACBB8A5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132899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9083"/>
    </mc:Choice>
    <mc:Fallback>
      <p:transition spd="slow" advTm="2490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4" grpId="0" animBg="1"/>
      <p:bldP spid="23" grpId="0" animBg="1"/>
      <p:bldP spid="2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4.9|2.2|7.9|27.2|62.4|3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2.7|1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4.1|18.8|11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9.6|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6.3|4|12.6|63.1|103.5|17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离子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离子</Template>
  <TotalTime>5696</TotalTime>
  <Words>1026</Words>
  <Application>Microsoft Macintosh PowerPoint</Application>
  <PresentationFormat>宽屏</PresentationFormat>
  <Paragraphs>90</Paragraphs>
  <Slides>12</Slides>
  <Notes>0</Notes>
  <HiddenSlides>0</HiddenSlides>
  <MMClips>12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17" baseType="lpstr">
      <vt:lpstr>Arial</vt:lpstr>
      <vt:lpstr>Cambria Math</vt:lpstr>
      <vt:lpstr>Century Gothic</vt:lpstr>
      <vt:lpstr>Wingdings 3</vt:lpstr>
      <vt:lpstr>离子</vt:lpstr>
      <vt:lpstr>第十五节—化学平衡（下）</vt:lpstr>
      <vt:lpstr>溶度积—solubility product</vt:lpstr>
      <vt:lpstr>同离子效应—common ion effect</vt:lpstr>
      <vt:lpstr>酸碱滴定—acid-base titration</vt:lpstr>
      <vt:lpstr>缓冲液—buffer solution</vt:lpstr>
      <vt:lpstr>强酸强碱滴定</vt:lpstr>
      <vt:lpstr>弱酸强碱滴定</vt:lpstr>
      <vt:lpstr>强酸弱碱滴定</vt:lpstr>
      <vt:lpstr>指示剂（上）—indicator</vt:lpstr>
      <vt:lpstr>指示剂（下）—indicator</vt:lpstr>
      <vt:lpstr>Practice 1 </vt:lpstr>
      <vt:lpstr>Practice 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第十五节—化学平衡（下）</dc:title>
  <dc:creator>Qi Gareth</dc:creator>
  <cp:lastModifiedBy>Qi Gareth</cp:lastModifiedBy>
  <cp:revision>37</cp:revision>
  <dcterms:created xsi:type="dcterms:W3CDTF">2021-07-26T09:36:28Z</dcterms:created>
  <dcterms:modified xsi:type="dcterms:W3CDTF">2021-08-21T13:28:34Z</dcterms:modified>
</cp:coreProperties>
</file>