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Action1.xml" ContentType="application/vnd.ms-office.inkAction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7" r:id="rId9"/>
    <p:sldId id="264" r:id="rId10"/>
    <p:sldId id="266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5859"/>
  </p:normalViewPr>
  <p:slideViewPr>
    <p:cSldViewPr snapToGrid="0" snapToObjects="1">
      <p:cViewPr varScale="1">
        <p:scale>
          <a:sx n="112" d="100"/>
          <a:sy n="112" d="100"/>
        </p:scale>
        <p:origin x="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8-21T06:26:05.2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77943">
    <iact:property name="dataType"/>
    <iact:actionData xml:id="d0">
      <inkml:trace xmlns:inkml="http://www.w3.org/2003/InkML" xml:id="stk0" contextRef="#ctx0" brushRef="#br0">29924 9048 24575 0,'-19'-23'0'10,"15"4"0"1,-15 19 0 0,19 0 0 0,-18 0 0-1,13 0 0 1,-13 0 0 0,-1 0 0 0,-4-18 0-1,-18 13 0 1,-1-32 0 0,19 14 0 0,-14 0 0-1,14-14 0 1,-18 33 0 0,-1-33 0 0,1 32 0-1,-1-32 0 1,1 33 0 0,-1-33 0 0,19 14 0-1,-14 0 0 1,14 4 0 0,-18 1 0 0,-1 13 0-1,1-32 0 1,18 33 0 0,-14-15 0 0,14 1 0-1,-19 13 0 1,19-13 0 0,-14 18 0 0,33 0 0-1,-33-19 0 1,32 15 0 0,-32-15 0 0,14 19 0-1,0 0 0 1,-14-18 0 0,14 13 0 0,-18-13 0-1,18 18 0 1,-14-19 0 0,14 15 0 0,-19-15 0-1,1 19 0 1,18 0 0 0,-14 0 0 0,14-18 0-1,-19 13 0 1,19-13 0 0,-14 18 0 0,14 0 0-1,0 0 0 1,5 0 0 0,-1 0 0 0,-4 0 0-1,0 0 0 1,5 0 0 0,-1 0 0 0,15 0 0-1,-33 0 0 1,32 0 0 0,-13 0 0 0,18 0 0-1,-19 0 0 1,15 0 0 0,-15 0 0 0,1 0 0-1,13 0 0 1,-32 18 0 0,33-13 0 0,-33 13 0-1,14 1 0 1,-19-15 0 0,19 33 0 0,-14-32 0-1,33 13 0 1,-33 1 0 0,32-15 0 0,-13 15 0-1,18-19 0 1,0 18 0 0,0-13 0 0,0 13 0-1,-19-18 0 1,15 19 0 0,-15-15 0 0,19 15 0-1,0-19 0 1,0 18 0 0,0-13 0 0,0 13 0-1,0-18 0 1,0 19 0 0,0-15 0 0,0 15 0-1,0-19 0 1,0 18 0 0,0-13 0 0,0 32 0-1,0-33 0 1,0 15 0 0,0-19 0 0,0 18 0-1,0-13 0 1,0 13 0 0,0 1 0 0,0-15 0-1,0 15 0 1,19-19 0 0,-15 18 0 0,52-13 0-1,-47 32 0 1,65-14 0 0,-47 18 0 0,52 1 0-1,-33-1 0 1,32 1 0 0,-13-1 0 0,-1 1 0-1,-4-1 0 1,-18-18 0 0,-1-4 0 0,1-1 0-1,-1-13 0 1,-18 13 0 0,14-18 0 0,-32 0 0-1,32 0 0 1,-14 0 0 0,0 0 0 0,14 19 0-1,-33-15 0 1,33 15 0 0,-32-19 0 0,32 0 0-1,-14 0 0 1,0 0 0 0,14 0 0 0,-33 0 0-1,33 0 0 1,-14 0 0 0,19 0 0 0,-19 0 0-1,14 0 0 1,-14-19 0 0,0 15 0 0,14-15 0-1,-14 1 0 1,18 13 0 0,1-13 0 0,-1-1 0-1,1 15 0 1,-1-33 0 0,1 32 0 0,-1-32 0-1,19 33 0 1,-14-33 0 0,14 32 0 0,-37-32 0-1,14 33 0 1,-32-33 0 0,32 32 0 0,-33-32 0-1,15 33 0 1,-19-15 0 0,0 1 0 0,0 13 0-1,18-13 0 1,-13-1 0 0,13 15 0 0,-18-15 0-1,0 19 0 1,0-18 0 0,0 13 0 0,0-32 0-1,0 33 0 1,19-15 0 0,-15 1 0 0,15 13 0-1,-19-13 0 1,0 18 0 0,0 0 0 0,0 0 0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2.png"/><Relationship Id="rId11" Type="http://schemas.microsoft.com/office/2011/relationships/inkAction" Target="../ink/inkAction1.xml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60.png"/><Relationship Id="rId5" Type="http://schemas.openxmlformats.org/officeDocument/2006/relationships/image" Target="../media/image2.png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4.png"/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12" Type="http://schemas.openxmlformats.org/officeDocument/2006/relationships/image" Target="../media/image63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11" Type="http://schemas.openxmlformats.org/officeDocument/2006/relationships/image" Target="../media/image62.png"/><Relationship Id="rId5" Type="http://schemas.openxmlformats.org/officeDocument/2006/relationships/image" Target="../media/image1.jpeg"/><Relationship Id="rId15" Type="http://schemas.openxmlformats.org/officeDocument/2006/relationships/image" Target="../media/image6.png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5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6.png"/><Relationship Id="rId11" Type="http://schemas.openxmlformats.org/officeDocument/2006/relationships/image" Target="../media/image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7.m4a"/><Relationship Id="rId7" Type="http://schemas.openxmlformats.org/officeDocument/2006/relationships/image" Target="../media/image25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8.m4a"/><Relationship Id="rId7" Type="http://schemas.openxmlformats.org/officeDocument/2006/relationships/image" Target="../media/image37.png"/><Relationship Id="rId12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11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media9.m4a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1.jpeg"/><Relationship Id="rId15" Type="http://schemas.openxmlformats.org/officeDocument/2006/relationships/image" Target="../media/image6.pn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840A3-F0F6-7C44-A499-400FF7880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10450023" cy="3329581"/>
          </a:xfrm>
        </p:spPr>
        <p:txBody>
          <a:bodyPr/>
          <a:lstStyle/>
          <a:p>
            <a:r>
              <a:rPr kumimoji="1" lang="zh-CN" altLang="en-US" dirty="0"/>
              <a:t>第十五节</a:t>
            </a:r>
            <a:r>
              <a:rPr kumimoji="1" lang="en-US" altLang="zh-CN" dirty="0"/>
              <a:t>—</a:t>
            </a:r>
            <a:r>
              <a:rPr kumimoji="1" lang="zh-CN" altLang="en-US" dirty="0"/>
              <a:t>化学平衡（下）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91FA826-A0A0-AB4E-B6CD-4FD421DBE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1EA720B3-E37A-F045-ADA5-55CA47A42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9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07"/>
    </mc:Choice>
    <mc:Fallback>
      <p:transition spd="slow" advTm="31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538246E-3D6B-7442-A0FC-E9935E6DE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98" y="420624"/>
            <a:ext cx="3863727" cy="1444752"/>
          </a:xfrm>
        </p:spPr>
        <p:txBody>
          <a:bodyPr anchor="b">
            <a:no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指示剂（下）</a:t>
            </a:r>
            <a:r>
              <a:rPr kumimoji="1" lang="en-US" altLang="zh-CN" sz="3600" dirty="0">
                <a:solidFill>
                  <a:srgbClr val="EBEBEB"/>
                </a:solidFill>
              </a:rPr>
              <a:t>—indicator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5DA9541-E885-8B4D-B5CC-D6A174BCE6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3855" y="2114989"/>
                <a:ext cx="3517454" cy="2947415"/>
              </a:xfrm>
            </p:spPr>
            <p:txBody>
              <a:bodyPr>
                <a:noAutofit/>
              </a:bodyPr>
              <a:lstStyle/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碱滴定酸时，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sSup>
                      <m:sSup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>
                    <a:solidFill>
                      <a:srgbClr val="FFFFFF"/>
                    </a:solidFill>
                  </a:rPr>
                  <a:t>/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𝐻𝐼𝑛</m:t>
                    </m:r>
                    <m:r>
                      <a:rPr kumimoji="1" lang="zh-CN" alt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等于</m:t>
                    </m:r>
                  </m:oMath>
                </a14:m>
                <a:r>
                  <a:rPr kumimoji="1" lang="en-US" altLang="zh-CN" dirty="0">
                    <a:solidFill>
                      <a:srgbClr val="FFFFFF"/>
                    </a:solidFill>
                  </a:rPr>
                  <a:t>1/10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的时候发生肉眼可见的颜色变化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酸滴定碱时，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sSup>
                      <m:sSup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>
                    <a:solidFill>
                      <a:srgbClr val="FFFFFF"/>
                    </a:solidFill>
                  </a:rPr>
                  <a:t>/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𝐻𝐼𝑛</m:t>
                    </m:r>
                    <m:r>
                      <a:rPr kumimoji="1" lang="zh-CN" alt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等于</m:t>
                    </m:r>
                    <m:r>
                      <a:rPr kumimoji="1" lang="en-US" altLang="zh-CN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 的时候发生肉眼可见的颜色变化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选择指示剂时要考虑三点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——</a:t>
                </a:r>
              </a:p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1.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滴定反应类型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2.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均衡点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pH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值</a:t>
                </a:r>
                <a:endParaRPr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EBEBEB"/>
                    </a:solidFill>
                  </a:rPr>
                  <a:t>4.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 指示剂的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 altLang="zh-CN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chemeClr val="bg1"/>
                    </a:solidFill>
                  </a:rPr>
                  <a:t>值</a:t>
                </a:r>
                <a:endParaRPr lang="en-US" altLang="zh-CN" dirty="0">
                  <a:solidFill>
                    <a:schemeClr val="bg1"/>
                  </a:solidFill>
                </a:endParaRPr>
              </a:p>
              <a:p>
                <a:endParaRPr kumimoji="1" lang="zh-CN" alt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5DA9541-E885-8B4D-B5CC-D6A174BCE6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3855" y="2114989"/>
                <a:ext cx="3517454" cy="2947415"/>
              </a:xfrm>
              <a:blipFill>
                <a:blip r:embed="rId4"/>
                <a:stretch>
                  <a:fillRect l="-719" t="-1717" b="-420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 descr="图示&#10;&#10;描述已自动生成">
            <a:extLst>
              <a:ext uri="{FF2B5EF4-FFF2-40B4-BE49-F238E27FC236}">
                <a16:creationId xmlns:a16="http://schemas.microsoft.com/office/drawing/2014/main" id="{20E6ECB2-8310-584E-BFC8-AD0591AA9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499" y="693509"/>
            <a:ext cx="1745801" cy="90046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36E4CB8-C17B-B145-95EB-59E9F892C188}"/>
              </a:ext>
            </a:extLst>
          </p:cNvPr>
          <p:cNvSpPr txBox="1"/>
          <p:nvPr/>
        </p:nvSpPr>
        <p:spPr>
          <a:xfrm>
            <a:off x="4500465" y="192686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碱滴定酸颜色变化</a:t>
            </a:r>
            <a:r>
              <a:rPr kumimoji="1" lang="en-US" altLang="zh-CN" dirty="0"/>
              <a:t>when</a:t>
            </a:r>
            <a:endParaRPr kumimoji="1" lang="zh-CN" altLang="en-US" dirty="0"/>
          </a:p>
        </p:txBody>
      </p:sp>
      <p:pic>
        <p:nvPicPr>
          <p:cNvPr id="12" name="图片 11" descr="图示&#10;&#10;描述已自动生成">
            <a:extLst>
              <a:ext uri="{FF2B5EF4-FFF2-40B4-BE49-F238E27FC236}">
                <a16:creationId xmlns:a16="http://schemas.microsoft.com/office/drawing/2014/main" id="{50F96A5C-FEFC-7D45-BA7B-C2E0CE783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125" y="1686503"/>
            <a:ext cx="2641427" cy="798571"/>
          </a:xfrm>
          <a:prstGeom prst="rect">
            <a:avLst/>
          </a:prstGeom>
        </p:spPr>
      </p:pic>
      <p:pic>
        <p:nvPicPr>
          <p:cNvPr id="14" name="图片 13" descr="徽标&#10;&#10;中度可信度描述已自动生成">
            <a:extLst>
              <a:ext uri="{FF2B5EF4-FFF2-40B4-BE49-F238E27FC236}">
                <a16:creationId xmlns:a16="http://schemas.microsoft.com/office/drawing/2014/main" id="{0770BE90-B70D-C249-928E-C344DACB28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2925" y="5986934"/>
            <a:ext cx="3649050" cy="543115"/>
          </a:xfrm>
          <a:prstGeom prst="rect">
            <a:avLst/>
          </a:prstGeom>
        </p:spPr>
      </p:pic>
      <p:pic>
        <p:nvPicPr>
          <p:cNvPr id="7" name="图片 6" descr="图示&#10;&#10;中度可信度描述已自动生成">
            <a:extLst>
              <a:ext uri="{FF2B5EF4-FFF2-40B4-BE49-F238E27FC236}">
                <a16:creationId xmlns:a16="http://schemas.microsoft.com/office/drawing/2014/main" id="{BC0FECAE-68AC-2945-8E00-EF775FB9CD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167" y="3735407"/>
            <a:ext cx="1745801" cy="1043881"/>
          </a:xfrm>
          <a:prstGeom prst="rect">
            <a:avLst/>
          </a:prstGeom>
        </p:spPr>
      </p:pic>
      <p:pic>
        <p:nvPicPr>
          <p:cNvPr id="16" name="图片 15" descr="图片包含 文本&#10;&#10;描述已自动生成">
            <a:extLst>
              <a:ext uri="{FF2B5EF4-FFF2-40B4-BE49-F238E27FC236}">
                <a16:creationId xmlns:a16="http://schemas.microsoft.com/office/drawing/2014/main" id="{D0330E94-2950-BA4C-B86B-58A1417C7C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0155" y="2663373"/>
            <a:ext cx="3549264" cy="464390"/>
          </a:xfrm>
          <a:prstGeom prst="rect">
            <a:avLst/>
          </a:prstGeom>
        </p:spPr>
      </p:pic>
      <p:pic>
        <p:nvPicPr>
          <p:cNvPr id="18" name="图片 17" descr="图示&#10;&#10;描述已自动生成">
            <a:extLst>
              <a:ext uri="{FF2B5EF4-FFF2-40B4-BE49-F238E27FC236}">
                <a16:creationId xmlns:a16="http://schemas.microsoft.com/office/drawing/2014/main" id="{24C2CCC1-35AC-1D4F-BF1C-E275E6A67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586" y="4978197"/>
            <a:ext cx="2745249" cy="82995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548E1A5A-CD42-B04C-B610-D13C4AF1F229}"/>
              </a:ext>
            </a:extLst>
          </p:cNvPr>
          <p:cNvSpPr txBox="1"/>
          <p:nvPr/>
        </p:nvSpPr>
        <p:spPr>
          <a:xfrm>
            <a:off x="4564586" y="3306062"/>
            <a:ext cx="26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酸滴定碱颜色变化</a:t>
            </a:r>
            <a:r>
              <a:rPr kumimoji="1" lang="en-US" altLang="zh-CN" dirty="0"/>
              <a:t>when</a:t>
            </a:r>
            <a:endParaRPr kumimoji="1"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967D542-F08C-3D4E-90DD-C62A63BB46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1975" y="981487"/>
            <a:ext cx="4091695" cy="357586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C7796848-DE8A-A948-9B78-DE26B46D7417}"/>
              </a:ext>
            </a:extLst>
          </p:cNvPr>
          <p:cNvSpPr txBox="1"/>
          <p:nvPr/>
        </p:nvSpPr>
        <p:spPr>
          <a:xfrm>
            <a:off x="8861034" y="477928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各种指示剂的变色区域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0862D07D-B93E-F544-BA55-522A7E7766D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010520" y="3018240"/>
              <a:ext cx="762480" cy="35892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0862D07D-B93E-F544-BA55-522A7E7766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001160" y="3008880"/>
                <a:ext cx="781200" cy="3776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C63334E5-A369-AF42-8094-E9ED96A9E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41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92932"/>
    </mc:Choice>
    <mc:Fallback>
      <p:transition spd="slow" advTm="392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43489CE-386F-504A-AFAC-7A36BDD3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6037" y="-2277253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zh-CN" sz="3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Practice 1 </a:t>
            </a: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D2ECF24-DBEC-D645-86D7-3E5ADE63E5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738" y="23615"/>
            <a:ext cx="4418983" cy="38297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972A1D1-9B25-9744-A74E-E6CFF4C544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6263" y="3963536"/>
            <a:ext cx="4449737" cy="15418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681BB22-4443-514C-9278-382F1552C3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6263" y="5654970"/>
            <a:ext cx="4731263" cy="1092894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C4C2CCF5-33DB-A348-9946-CCE83BE71FF4}"/>
              </a:ext>
            </a:extLst>
          </p:cNvPr>
          <p:cNvSpPr txBox="1"/>
          <p:nvPr/>
        </p:nvSpPr>
        <p:spPr>
          <a:xfrm>
            <a:off x="4177589" y="847320"/>
            <a:ext cx="35658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/>
              <a:t>A student titrates 10.0 mL samples of 1.0 </a:t>
            </a:r>
            <a:r>
              <a:rPr lang="en" altLang="zh-CN" i="1" dirty="0"/>
              <a:t>M </a:t>
            </a:r>
            <a:r>
              <a:rPr lang="en" altLang="zh-CN" dirty="0"/>
              <a:t>solutions of each of the </a:t>
            </a:r>
            <a:r>
              <a:rPr lang="en" altLang="zh-CN" dirty="0" err="1"/>
              <a:t>haloacetic</a:t>
            </a:r>
            <a:r>
              <a:rPr lang="en" altLang="zh-CN" dirty="0"/>
              <a:t> acids with a standard solution of NaOH. Which of the following statements correctly predicts the volume of NaOH(</a:t>
            </a:r>
            <a:r>
              <a:rPr lang="en" altLang="zh-CN" i="1" dirty="0" err="1"/>
              <a:t>aq</a:t>
            </a:r>
            <a:r>
              <a:rPr lang="en" altLang="zh-CN" dirty="0"/>
              <a:t>) needed to reach the equivalence point? </a:t>
            </a:r>
          </a:p>
          <a:p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608265A-6AAF-534D-98AF-49D7269F0E46}"/>
              </a:ext>
            </a:extLst>
          </p:cNvPr>
          <p:cNvSpPr/>
          <p:nvPr/>
        </p:nvSpPr>
        <p:spPr>
          <a:xfrm>
            <a:off x="7873692" y="1259174"/>
            <a:ext cx="4148419" cy="54886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因为弱酸和强碱滴定几乎是完全反应，因此与</a:t>
            </a:r>
            <a:r>
              <a:rPr kumimoji="1" lang="zh-CN" altLang="en" dirty="0"/>
              <a:t>酸性无关</a:t>
            </a:r>
            <a:r>
              <a:rPr kumimoji="1" lang="zh-CN" altLang="en-US" dirty="0"/>
              <a:t>，用化学计量学分析，相同量的酸与等体积的氢氧化钠反应。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6E4F514C-23AE-F240-BDB6-899FF105AFCB}"/>
              </a:ext>
            </a:extLst>
          </p:cNvPr>
          <p:cNvSpPr/>
          <p:nvPr/>
        </p:nvSpPr>
        <p:spPr>
          <a:xfrm>
            <a:off x="1693393" y="5572548"/>
            <a:ext cx="452360" cy="452360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56818443-FBA6-4340-9793-EA7370A32D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2172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13170"/>
    </mc:Choice>
    <mc:Fallback>
      <p:transition spd="slow" advTm="213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7" name="Oval 86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D1950E-DFEC-1A4B-8B5E-94B9CE6F5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0042" y="-2236195"/>
            <a:ext cx="333367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zh-CN" sz="3600" dirty="0"/>
              <a:t>Practice 2</a:t>
            </a: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9484639B-D130-4FDF-9889-EA88D8CC9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475977" y="-475977"/>
            <a:ext cx="6858000" cy="7809953"/>
          </a:xfrm>
          <a:custGeom>
            <a:avLst/>
            <a:gdLst>
              <a:gd name="connsiteX0" fmla="*/ 6858000 w 6858000"/>
              <a:gd name="connsiteY0" fmla="*/ 1344715 h 7809953"/>
              <a:gd name="connsiteX1" fmla="*/ 6858000 w 6858000"/>
              <a:gd name="connsiteY1" fmla="*/ 1177 h 7809953"/>
              <a:gd name="connsiteX2" fmla="*/ 6702323 w 6858000"/>
              <a:gd name="connsiteY2" fmla="*/ 26222 h 7809953"/>
              <a:gd name="connsiteX3" fmla="*/ 6547332 w 6858000"/>
              <a:gd name="connsiteY3" fmla="*/ 50091 h 7809953"/>
              <a:gd name="connsiteX4" fmla="*/ 6391656 w 6858000"/>
              <a:gd name="connsiteY4" fmla="*/ 73455 h 7809953"/>
              <a:gd name="connsiteX5" fmla="*/ 6235293 w 6858000"/>
              <a:gd name="connsiteY5" fmla="*/ 93458 h 7809953"/>
              <a:gd name="connsiteX6" fmla="*/ 6079617 w 6858000"/>
              <a:gd name="connsiteY6" fmla="*/ 113629 h 7809953"/>
              <a:gd name="connsiteX7" fmla="*/ 5923254 w 6858000"/>
              <a:gd name="connsiteY7" fmla="*/ 132455 h 7809953"/>
              <a:gd name="connsiteX8" fmla="*/ 5768949 w 6858000"/>
              <a:gd name="connsiteY8" fmla="*/ 148591 h 7809953"/>
              <a:gd name="connsiteX9" fmla="*/ 5612587 w 6858000"/>
              <a:gd name="connsiteY9" fmla="*/ 163887 h 7809953"/>
              <a:gd name="connsiteX10" fmla="*/ 5456910 w 6858000"/>
              <a:gd name="connsiteY10" fmla="*/ 177839 h 7809953"/>
              <a:gd name="connsiteX11" fmla="*/ 5303977 w 6858000"/>
              <a:gd name="connsiteY11" fmla="*/ 189941 h 7809953"/>
              <a:gd name="connsiteX12" fmla="*/ 5148986 w 6858000"/>
              <a:gd name="connsiteY12" fmla="*/ 202044 h 7809953"/>
              <a:gd name="connsiteX13" fmla="*/ 4996053 w 6858000"/>
              <a:gd name="connsiteY13" fmla="*/ 212129 h 7809953"/>
              <a:gd name="connsiteX14" fmla="*/ 4843119 w 6858000"/>
              <a:gd name="connsiteY14" fmla="*/ 220029 h 7809953"/>
              <a:gd name="connsiteX15" fmla="*/ 4690872 w 6858000"/>
              <a:gd name="connsiteY15" fmla="*/ 228266 h 7809953"/>
              <a:gd name="connsiteX16" fmla="*/ 4539996 w 6858000"/>
              <a:gd name="connsiteY16" fmla="*/ 235157 h 7809953"/>
              <a:gd name="connsiteX17" fmla="*/ 4390491 w 6858000"/>
              <a:gd name="connsiteY17" fmla="*/ 240032 h 7809953"/>
              <a:gd name="connsiteX18" fmla="*/ 4240987 w 6858000"/>
              <a:gd name="connsiteY18" fmla="*/ 244234 h 7809953"/>
              <a:gd name="connsiteX19" fmla="*/ 4092855 w 6858000"/>
              <a:gd name="connsiteY19" fmla="*/ 248268 h 7809953"/>
              <a:gd name="connsiteX20" fmla="*/ 3946779 w 6858000"/>
              <a:gd name="connsiteY20" fmla="*/ 250117 h 7809953"/>
              <a:gd name="connsiteX21" fmla="*/ 3800704 w 6858000"/>
              <a:gd name="connsiteY21" fmla="*/ 252134 h 7809953"/>
              <a:gd name="connsiteX22" fmla="*/ 3656685 w 6858000"/>
              <a:gd name="connsiteY22" fmla="*/ 253143 h 7809953"/>
              <a:gd name="connsiteX23" fmla="*/ 3514039 w 6858000"/>
              <a:gd name="connsiteY23" fmla="*/ 252134 h 7809953"/>
              <a:gd name="connsiteX24" fmla="*/ 3372765 w 6858000"/>
              <a:gd name="connsiteY24" fmla="*/ 252134 h 7809953"/>
              <a:gd name="connsiteX25" fmla="*/ 3232861 w 6858000"/>
              <a:gd name="connsiteY25" fmla="*/ 250117 h 7809953"/>
              <a:gd name="connsiteX26" fmla="*/ 3095701 w 6858000"/>
              <a:gd name="connsiteY26" fmla="*/ 247092 h 7809953"/>
              <a:gd name="connsiteX27" fmla="*/ 2959913 w 6858000"/>
              <a:gd name="connsiteY27" fmla="*/ 244234 h 7809953"/>
              <a:gd name="connsiteX28" fmla="*/ 2826868 w 6858000"/>
              <a:gd name="connsiteY28" fmla="*/ 241040 h 7809953"/>
              <a:gd name="connsiteX29" fmla="*/ 2694508 w 6858000"/>
              <a:gd name="connsiteY29" fmla="*/ 236166 h 7809953"/>
              <a:gd name="connsiteX30" fmla="*/ 2564207 w 6858000"/>
              <a:gd name="connsiteY30" fmla="*/ 230955 h 7809953"/>
              <a:gd name="connsiteX31" fmla="*/ 2436648 w 6858000"/>
              <a:gd name="connsiteY31" fmla="*/ 226249 h 7809953"/>
              <a:gd name="connsiteX32" fmla="*/ 2187702 w 6858000"/>
              <a:gd name="connsiteY32" fmla="*/ 212969 h 7809953"/>
              <a:gd name="connsiteX33" fmla="*/ 1949044 w 6858000"/>
              <a:gd name="connsiteY33" fmla="*/ 198850 h 7809953"/>
              <a:gd name="connsiteX34" fmla="*/ 1719987 w 6858000"/>
              <a:gd name="connsiteY34" fmla="*/ 184058 h 7809953"/>
              <a:gd name="connsiteX35" fmla="*/ 1503274 w 6858000"/>
              <a:gd name="connsiteY35" fmla="*/ 167753 h 7809953"/>
              <a:gd name="connsiteX36" fmla="*/ 1296162 w 6858000"/>
              <a:gd name="connsiteY36" fmla="*/ 150776 h 7809953"/>
              <a:gd name="connsiteX37" fmla="*/ 1104138 w 6858000"/>
              <a:gd name="connsiteY37" fmla="*/ 132455 h 7809953"/>
              <a:gd name="connsiteX38" fmla="*/ 923773 w 6858000"/>
              <a:gd name="connsiteY38" fmla="*/ 114469 h 7809953"/>
              <a:gd name="connsiteX39" fmla="*/ 757809 w 6858000"/>
              <a:gd name="connsiteY39" fmla="*/ 96484 h 7809953"/>
              <a:gd name="connsiteX40" fmla="*/ 605562 w 6858000"/>
              <a:gd name="connsiteY40" fmla="*/ 79507 h 7809953"/>
              <a:gd name="connsiteX41" fmla="*/ 470459 w 6858000"/>
              <a:gd name="connsiteY41" fmla="*/ 63370 h 7809953"/>
              <a:gd name="connsiteX42" fmla="*/ 348387 w 6858000"/>
              <a:gd name="connsiteY42" fmla="*/ 48074 h 7809953"/>
              <a:gd name="connsiteX43" fmla="*/ 245517 w 6858000"/>
              <a:gd name="connsiteY43" fmla="*/ 35299 h 7809953"/>
              <a:gd name="connsiteX44" fmla="*/ 159106 w 6858000"/>
              <a:gd name="connsiteY44" fmla="*/ 23197 h 7809953"/>
              <a:gd name="connsiteX45" fmla="*/ 40462 w 6858000"/>
              <a:gd name="connsiteY45" fmla="*/ 5883 h 7809953"/>
              <a:gd name="connsiteX46" fmla="*/ 0 w 6858000"/>
              <a:gd name="connsiteY46" fmla="*/ 0 h 7809953"/>
              <a:gd name="connsiteX47" fmla="*/ 0 w 6858000"/>
              <a:gd name="connsiteY47" fmla="*/ 652830 h 7809953"/>
              <a:gd name="connsiteX48" fmla="*/ 0 w 6858000"/>
              <a:gd name="connsiteY48" fmla="*/ 652830 h 7809953"/>
              <a:gd name="connsiteX49" fmla="*/ 0 w 6858000"/>
              <a:gd name="connsiteY49" fmla="*/ 7809953 h 7809953"/>
              <a:gd name="connsiteX50" fmla="*/ 6857999 w 6858000"/>
              <a:gd name="connsiteY50" fmla="*/ 7809953 h 7809953"/>
              <a:gd name="connsiteX51" fmla="*/ 6857999 w 6858000"/>
              <a:gd name="connsiteY51" fmla="*/ 1344715 h 780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0" h="7809953">
                <a:moveTo>
                  <a:pt x="6858000" y="1344715"/>
                </a:moveTo>
                <a:lnTo>
                  <a:pt x="6858000" y="1177"/>
                </a:lnTo>
                <a:lnTo>
                  <a:pt x="6702323" y="26222"/>
                </a:lnTo>
                <a:lnTo>
                  <a:pt x="6547332" y="50091"/>
                </a:lnTo>
                <a:lnTo>
                  <a:pt x="6391656" y="73455"/>
                </a:lnTo>
                <a:lnTo>
                  <a:pt x="6235293" y="93458"/>
                </a:lnTo>
                <a:lnTo>
                  <a:pt x="6079617" y="113629"/>
                </a:lnTo>
                <a:lnTo>
                  <a:pt x="5923254" y="132455"/>
                </a:lnTo>
                <a:lnTo>
                  <a:pt x="5768949" y="148591"/>
                </a:lnTo>
                <a:lnTo>
                  <a:pt x="5612587" y="163887"/>
                </a:lnTo>
                <a:lnTo>
                  <a:pt x="5456910" y="177839"/>
                </a:lnTo>
                <a:lnTo>
                  <a:pt x="5303977" y="189941"/>
                </a:lnTo>
                <a:lnTo>
                  <a:pt x="5148986" y="202044"/>
                </a:lnTo>
                <a:lnTo>
                  <a:pt x="4996053" y="212129"/>
                </a:lnTo>
                <a:lnTo>
                  <a:pt x="4843119" y="220029"/>
                </a:lnTo>
                <a:lnTo>
                  <a:pt x="4690872" y="228266"/>
                </a:lnTo>
                <a:lnTo>
                  <a:pt x="4539996" y="235157"/>
                </a:lnTo>
                <a:lnTo>
                  <a:pt x="4390491" y="240032"/>
                </a:lnTo>
                <a:lnTo>
                  <a:pt x="4240987" y="244234"/>
                </a:lnTo>
                <a:lnTo>
                  <a:pt x="4092855" y="248268"/>
                </a:lnTo>
                <a:lnTo>
                  <a:pt x="3946779" y="250117"/>
                </a:lnTo>
                <a:lnTo>
                  <a:pt x="3800704" y="252134"/>
                </a:lnTo>
                <a:lnTo>
                  <a:pt x="3656685" y="253143"/>
                </a:lnTo>
                <a:lnTo>
                  <a:pt x="3514039" y="252134"/>
                </a:lnTo>
                <a:lnTo>
                  <a:pt x="3372765" y="252134"/>
                </a:lnTo>
                <a:lnTo>
                  <a:pt x="3232861" y="250117"/>
                </a:lnTo>
                <a:lnTo>
                  <a:pt x="3095701" y="247092"/>
                </a:lnTo>
                <a:lnTo>
                  <a:pt x="2959913" y="244234"/>
                </a:lnTo>
                <a:lnTo>
                  <a:pt x="2826868" y="241040"/>
                </a:lnTo>
                <a:lnTo>
                  <a:pt x="2694508" y="236166"/>
                </a:lnTo>
                <a:lnTo>
                  <a:pt x="2564207" y="230955"/>
                </a:lnTo>
                <a:lnTo>
                  <a:pt x="2436648" y="226249"/>
                </a:lnTo>
                <a:lnTo>
                  <a:pt x="2187702" y="212969"/>
                </a:lnTo>
                <a:lnTo>
                  <a:pt x="1949044" y="198850"/>
                </a:lnTo>
                <a:lnTo>
                  <a:pt x="1719987" y="184058"/>
                </a:lnTo>
                <a:lnTo>
                  <a:pt x="1503274" y="167753"/>
                </a:lnTo>
                <a:lnTo>
                  <a:pt x="1296162" y="150776"/>
                </a:lnTo>
                <a:lnTo>
                  <a:pt x="1104138" y="132455"/>
                </a:lnTo>
                <a:lnTo>
                  <a:pt x="923773" y="114469"/>
                </a:lnTo>
                <a:lnTo>
                  <a:pt x="757809" y="96484"/>
                </a:lnTo>
                <a:lnTo>
                  <a:pt x="605562" y="79507"/>
                </a:lnTo>
                <a:lnTo>
                  <a:pt x="470459" y="63370"/>
                </a:lnTo>
                <a:lnTo>
                  <a:pt x="348387" y="48074"/>
                </a:lnTo>
                <a:lnTo>
                  <a:pt x="245517" y="35299"/>
                </a:lnTo>
                <a:lnTo>
                  <a:pt x="159106" y="23197"/>
                </a:lnTo>
                <a:lnTo>
                  <a:pt x="40462" y="5883"/>
                </a:lnTo>
                <a:lnTo>
                  <a:pt x="0" y="0"/>
                </a:lnTo>
                <a:lnTo>
                  <a:pt x="0" y="652830"/>
                </a:lnTo>
                <a:lnTo>
                  <a:pt x="0" y="652830"/>
                </a:lnTo>
                <a:lnTo>
                  <a:pt x="0" y="7809953"/>
                </a:lnTo>
                <a:lnTo>
                  <a:pt x="6857999" y="7809953"/>
                </a:lnTo>
                <a:lnTo>
                  <a:pt x="6857999" y="13447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31" name="图片 30" descr="表格&#10;&#10;描述已自动生成">
            <a:extLst>
              <a:ext uri="{FF2B5EF4-FFF2-40B4-BE49-F238E27FC236}">
                <a16:creationId xmlns:a16="http://schemas.microsoft.com/office/drawing/2014/main" id="{977D6D3D-0358-234E-87FF-77F20975AF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48" y="1981959"/>
            <a:ext cx="7476889" cy="3134815"/>
          </a:xfrm>
          <a:prstGeom prst="rect">
            <a:avLst/>
          </a:prstGeom>
        </p:spPr>
      </p:pic>
      <p:sp>
        <p:nvSpPr>
          <p:cNvPr id="97" name="Freeform 31">
            <a:extLst>
              <a:ext uri="{FF2B5EF4-FFF2-40B4-BE49-F238E27FC236}">
                <a16:creationId xmlns:a16="http://schemas.microsoft.com/office/drawing/2014/main" id="{1EBB90A2-2B0A-4F80-8F25-040334065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 descr="文本&#10;&#10;低可信度描述已自动生成">
            <a:extLst>
              <a:ext uri="{FF2B5EF4-FFF2-40B4-BE49-F238E27FC236}">
                <a16:creationId xmlns:a16="http://schemas.microsoft.com/office/drawing/2014/main" id="{20FB6036-9502-C449-B723-464E6F0B73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48" y="261272"/>
            <a:ext cx="7625167" cy="1130899"/>
          </a:xfrm>
          <a:prstGeom prst="rect">
            <a:avLst/>
          </a:prstGeom>
        </p:spPr>
      </p:pic>
      <p:pic>
        <p:nvPicPr>
          <p:cNvPr id="35" name="图片 34" descr="文本&#10;&#10;描述已自动生成">
            <a:extLst>
              <a:ext uri="{FF2B5EF4-FFF2-40B4-BE49-F238E27FC236}">
                <a16:creationId xmlns:a16="http://schemas.microsoft.com/office/drawing/2014/main" id="{41A16CFE-E175-D44F-B304-B5A89F3A70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8" y="5216758"/>
            <a:ext cx="7595800" cy="1242016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C357D26A-4D44-C445-9EA3-F4729587A815}"/>
              </a:ext>
            </a:extLst>
          </p:cNvPr>
          <p:cNvSpPr txBox="1"/>
          <p:nvPr/>
        </p:nvSpPr>
        <p:spPr>
          <a:xfrm>
            <a:off x="5131447" y="455143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X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1736507-48D8-A847-BA79-077D8E75144E}"/>
              </a:ext>
            </a:extLst>
          </p:cNvPr>
          <p:cNvSpPr txBox="1"/>
          <p:nvPr/>
        </p:nvSpPr>
        <p:spPr>
          <a:xfrm>
            <a:off x="1759913" y="4559542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Y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987AD18-43DD-4045-9207-C9ECD403244C}"/>
              </a:ext>
            </a:extLst>
          </p:cNvPr>
          <p:cNvSpPr txBox="1"/>
          <p:nvPr/>
        </p:nvSpPr>
        <p:spPr>
          <a:xfrm>
            <a:off x="3376912" y="4559542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Z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714F977-1708-5242-99F5-B4DD175E6A35}"/>
                  </a:ext>
                </a:extLst>
              </p:cNvPr>
              <p:cNvSpPr txBox="1"/>
              <p:nvPr/>
            </p:nvSpPr>
            <p:spPr>
              <a:xfrm>
                <a:off x="2110992" y="5435168"/>
                <a:ext cx="40321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FF0000"/>
                    </a:solidFill>
                  </a:rPr>
                  <a:t>Increase, because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>
                    <a:solidFill>
                      <a:srgbClr val="FF0000"/>
                    </a:solidFill>
                  </a:rPr>
                  <a:t>] decreases</a:t>
                </a:r>
                <a:endParaRPr kumimoji="1"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714F977-1708-5242-99F5-B4DD175E6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0992" y="5435168"/>
                <a:ext cx="4032129" cy="369332"/>
              </a:xfrm>
              <a:prstGeom prst="rect">
                <a:avLst/>
              </a:prstGeom>
              <a:blipFill>
                <a:blip r:embed="rId13"/>
                <a:stretch>
                  <a:fillRect l="-1258" t="-10345" r="-314" b="-275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文本框 46">
            <a:extLst>
              <a:ext uri="{FF2B5EF4-FFF2-40B4-BE49-F238E27FC236}">
                <a16:creationId xmlns:a16="http://schemas.microsoft.com/office/drawing/2014/main" id="{6F050760-193E-E044-A359-E39CB9EEC968}"/>
              </a:ext>
            </a:extLst>
          </p:cNvPr>
          <p:cNvSpPr txBox="1"/>
          <p:nvPr/>
        </p:nvSpPr>
        <p:spPr>
          <a:xfrm>
            <a:off x="2151721" y="6441287"/>
            <a:ext cx="4566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Z is a buffer solution, while Y is not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359E9D2-12D1-3941-994E-A749CADE6D9D}"/>
              </a:ext>
            </a:extLst>
          </p:cNvPr>
          <p:cNvSpPr/>
          <p:nvPr/>
        </p:nvSpPr>
        <p:spPr>
          <a:xfrm>
            <a:off x="7999412" y="1473370"/>
            <a:ext cx="4014859" cy="51525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(a).</a:t>
            </a:r>
            <a:r>
              <a:rPr kumimoji="1" lang="zh-CN" altLang="en-US" dirty="0"/>
              <a:t>因为</a:t>
            </a:r>
            <a:r>
              <a:rPr kumimoji="1" lang="en-US" altLang="zh-CN" dirty="0"/>
              <a:t>y</a:t>
            </a:r>
            <a:r>
              <a:rPr kumimoji="1" lang="zh-CN" altLang="en-US" dirty="0"/>
              <a:t>中有强酸和盐，所以氢离子浓度最高，</a:t>
            </a:r>
            <a:r>
              <a:rPr kumimoji="1" lang="en" altLang="zh-CN" dirty="0"/>
              <a:t>pH</a:t>
            </a:r>
            <a:r>
              <a:rPr kumimoji="1" lang="zh-CN" altLang="en-US" dirty="0"/>
              <a:t>最低</a:t>
            </a:r>
          </a:p>
          <a:p>
            <a:pPr algn="ctr"/>
            <a:r>
              <a:rPr kumimoji="1" lang="zh-CN" altLang="en-US" dirty="0"/>
              <a:t>；</a:t>
            </a:r>
            <a:r>
              <a:rPr kumimoji="1" lang="en-US" altLang="zh-CN" dirty="0"/>
              <a:t>x</a:t>
            </a:r>
            <a:r>
              <a:rPr kumimoji="1" lang="zh-CN" altLang="en-US" dirty="0"/>
              <a:t>会反应，中和氢离子和氢氧根离子，所以</a:t>
            </a:r>
            <a:r>
              <a:rPr kumimoji="1" lang="en" altLang="zh-CN" dirty="0"/>
              <a:t>pH</a:t>
            </a:r>
            <a:r>
              <a:rPr kumimoji="1" lang="zh-CN" altLang="en-US" dirty="0"/>
              <a:t>值</a:t>
            </a:r>
          </a:p>
          <a:p>
            <a:pPr algn="ctr"/>
            <a:r>
              <a:rPr kumimoji="1" lang="zh-CN" altLang="en-US" dirty="0"/>
              <a:t>为</a:t>
            </a:r>
            <a:r>
              <a:rPr kumimoji="1" lang="en-US" altLang="zh-CN" dirty="0"/>
              <a:t>7</a:t>
            </a:r>
            <a:r>
              <a:rPr kumimoji="1" lang="zh-CN" altLang="en-US" dirty="0"/>
              <a:t>，</a:t>
            </a:r>
            <a:r>
              <a:rPr kumimoji="1" lang="en-US" altLang="zh-CN" dirty="0"/>
              <a:t>Z</a:t>
            </a:r>
            <a:r>
              <a:rPr kumimoji="1" lang="zh-CN" altLang="en-US" dirty="0"/>
              <a:t>为缓冲液，</a:t>
            </a:r>
            <a:r>
              <a:rPr kumimoji="1" lang="en" altLang="zh-CN" dirty="0"/>
              <a:t>pH</a:t>
            </a:r>
            <a:r>
              <a:rPr kumimoji="1" lang="zh-CN" altLang="en-US" dirty="0"/>
              <a:t>值在</a:t>
            </a:r>
            <a:r>
              <a:rPr kumimoji="1" lang="en-US" altLang="zh-CN" dirty="0"/>
              <a:t>4.47</a:t>
            </a:r>
            <a:r>
              <a:rPr kumimoji="1" lang="zh-CN" altLang="en-US" dirty="0"/>
              <a:t>左右</a:t>
            </a:r>
          </a:p>
          <a:p>
            <a:pPr algn="ctr"/>
            <a:endParaRPr kumimoji="1" lang="zh-CN" altLang="en-US" dirty="0"/>
          </a:p>
        </p:txBody>
      </p:sp>
      <p:pic>
        <p:nvPicPr>
          <p:cNvPr id="1050" name="Picture 26" descr="page8image16322832">
            <a:extLst>
              <a:ext uri="{FF2B5EF4-FFF2-40B4-BE49-F238E27FC236}">
                <a16:creationId xmlns:a16="http://schemas.microsoft.com/office/drawing/2014/main" id="{162F1F61-3FD9-F849-8E87-C96BF8A99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77" y="-1519011"/>
            <a:ext cx="4699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0DC5C684-8192-DF4C-B51A-A59914DAF6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92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651"/>
    </mc:Choice>
    <mc:Fallback>
      <p:transition spd="slow" advTm="484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9" grpId="0"/>
      <p:bldP spid="41" grpId="0"/>
      <p:bldP spid="43" grpId="0"/>
      <p:bldP spid="45" grpId="0"/>
      <p:bldP spid="47" grpId="0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6AE8FB1-04D2-FF40-B6EC-D769D5E6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82" y="234150"/>
            <a:ext cx="3973865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溶度积</a:t>
            </a:r>
            <a:r>
              <a:rPr kumimoji="1" lang="en-US" altLang="zh-CN" sz="3600" dirty="0">
                <a:solidFill>
                  <a:srgbClr val="EBEBEB"/>
                </a:solidFill>
              </a:rPr>
              <a:t>—solubility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product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057ECB2-2CDD-2A4F-8E07-63DAB0C3E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1043" y="2097286"/>
                <a:ext cx="3374113" cy="2947415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难溶物在水中建立化学平衡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溶度积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平衡时的平衡系数，为解离的离子浓度之积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𝑠𝑝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表示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溶度积越大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反应越向右进行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溶解度更大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溶度积越小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反应越向左进行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溶解度更小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FFFFFF"/>
                    </a:solidFill>
                  </a:rPr>
                  <a:t>溶解度（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solubility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）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描述溶质在一定量的水中的量，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ap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化学以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M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（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mol/L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）为单位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kumimoji="1" lang="zh-CN" alt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057ECB2-2CDD-2A4F-8E07-63DAB0C3E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1043" y="2097286"/>
                <a:ext cx="3374113" cy="2947415"/>
              </a:xfrm>
              <a:blipFill>
                <a:blip r:embed="rId4"/>
                <a:stretch>
                  <a:fillRect l="-749" t="-2575" r="-7491" b="-450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桌子上放了不同类型的饮料&#10;&#10;中度可信度描述已自动生成">
            <a:extLst>
              <a:ext uri="{FF2B5EF4-FFF2-40B4-BE49-F238E27FC236}">
                <a16:creationId xmlns:a16="http://schemas.microsoft.com/office/drawing/2014/main" id="{39BF1095-BF3C-564E-8988-00BD18BCB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782" y="152399"/>
            <a:ext cx="2130932" cy="2590800"/>
          </a:xfrm>
          <a:prstGeom prst="rect">
            <a:avLst/>
          </a:pr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DC8D231-AAD0-3A4B-A85C-88CAD979AA85}"/>
                  </a:ext>
                </a:extLst>
              </p:cNvPr>
              <p:cNvSpPr txBox="1"/>
              <p:nvPr/>
            </p:nvSpPr>
            <p:spPr>
              <a:xfrm>
                <a:off x="7029450" y="1405576"/>
                <a:ext cx="4303044" cy="1224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CN" dirty="0"/>
                  <a:t>Calculate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𝑠𝑝</m:t>
                        </m:r>
                      </m:sub>
                    </m:sSub>
                  </m:oMath>
                </a14:m>
                <a:r>
                  <a:rPr lang="en" altLang="zh-CN" dirty="0"/>
                  <a:t> value for bismuth sulfide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𝐵𝑖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" altLang="zh-CN" dirty="0"/>
                  <a:t>), which has a solubility of 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1.0</m:t>
                    </m:r>
                    <m:r>
                      <a:rPr lang="en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" altLang="zh-CN" dirty="0"/>
                  <a:t>mol/L at 25°C. 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DC8D231-AAD0-3A4B-A85C-88CAD979A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450" y="1405576"/>
                <a:ext cx="4303044" cy="1224822"/>
              </a:xfrm>
              <a:prstGeom prst="rect">
                <a:avLst/>
              </a:prstGeom>
              <a:blipFill>
                <a:blip r:embed="rId6"/>
                <a:stretch>
                  <a:fillRect l="-1176" t="-30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BEE7B339-0E90-3E4D-8AAC-98E2CC346C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7210" y="956526"/>
            <a:ext cx="3624925" cy="369332"/>
          </a:xfrm>
          <a:prstGeom prst="rect">
            <a:avLst/>
          </a:prstGeom>
        </p:spPr>
      </p:pic>
      <p:pic>
        <p:nvPicPr>
          <p:cNvPr id="11" name="图片 10" descr="图片包含 图示&#10;&#10;描述已自动生成">
            <a:extLst>
              <a:ext uri="{FF2B5EF4-FFF2-40B4-BE49-F238E27FC236}">
                <a16:creationId xmlns:a16="http://schemas.microsoft.com/office/drawing/2014/main" id="{D3B5DDD4-39FF-5C43-B6FD-9911549D7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7703" y="3119782"/>
            <a:ext cx="2344176" cy="45209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72039F2-FE0C-FD48-9944-2BEF1C25EB54}"/>
              </a:ext>
            </a:extLst>
          </p:cNvPr>
          <p:cNvSpPr txBox="1"/>
          <p:nvPr/>
        </p:nvSpPr>
        <p:spPr>
          <a:xfrm>
            <a:off x="7435318" y="2658117"/>
            <a:ext cx="234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写出溶度积公式</a:t>
            </a:r>
          </a:p>
        </p:txBody>
      </p:sp>
      <p:pic>
        <p:nvPicPr>
          <p:cNvPr id="17" name="图片 16" descr="徽标, 公司名称&#10;&#10;描述已自动生成">
            <a:extLst>
              <a:ext uri="{FF2B5EF4-FFF2-40B4-BE49-F238E27FC236}">
                <a16:creationId xmlns:a16="http://schemas.microsoft.com/office/drawing/2014/main" id="{84C59153-5A12-8146-A74A-94F6ABA39B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7834" y="4159646"/>
            <a:ext cx="2958985" cy="39771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0AE0620-01DC-4843-9250-AB4059C0E6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7194" y="4675369"/>
            <a:ext cx="7278921" cy="36933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F6B561F-7F40-0C42-B2B7-D581C966C7AB}"/>
              </a:ext>
            </a:extLst>
          </p:cNvPr>
          <p:cNvSpPr txBox="1"/>
          <p:nvPr/>
        </p:nvSpPr>
        <p:spPr>
          <a:xfrm>
            <a:off x="7435318" y="3630878"/>
            <a:ext cx="220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各离子的浓度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745CDE9-9762-6346-A656-89C0E954B278}"/>
              </a:ext>
            </a:extLst>
          </p:cNvPr>
          <p:cNvSpPr txBox="1"/>
          <p:nvPr/>
        </p:nvSpPr>
        <p:spPr>
          <a:xfrm>
            <a:off x="4731247" y="2815064"/>
            <a:ext cx="229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硫化铋沉淀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B994DF11-5913-5846-B48F-986376A3B0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4039" y="5854517"/>
            <a:ext cx="7352803" cy="44630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0155918F-4268-0941-B622-DC192442D9CD}"/>
              </a:ext>
            </a:extLst>
          </p:cNvPr>
          <p:cNvSpPr txBox="1"/>
          <p:nvPr/>
        </p:nvSpPr>
        <p:spPr>
          <a:xfrm>
            <a:off x="7654413" y="530051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计算溶度积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76DA267E-65E0-A545-B796-7E9876211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06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49636"/>
    </mc:Choice>
    <mc:Fallback>
      <p:transition spd="slow" advTm="449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50EAA97-D4F9-D742-B04A-7539452A0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65" y="711135"/>
            <a:ext cx="3108057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同离子效应</a:t>
            </a:r>
            <a:r>
              <a:rPr kumimoji="1" lang="en-US" altLang="zh-CN" sz="3600" dirty="0">
                <a:solidFill>
                  <a:srgbClr val="EBEBEB"/>
                </a:solidFill>
              </a:rPr>
              <a:t>—common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ion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effect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D27B6A-E004-F948-8D97-B21A86B3B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237" y="3326334"/>
            <a:ext cx="3108057" cy="2947415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如果溶液中存在和固体共同离子，固体的溶解度会降低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5" name="图片 4" descr="人手里拿着杯子&#10;&#10;低可信度描述已自动生成">
            <a:extLst>
              <a:ext uri="{FF2B5EF4-FFF2-40B4-BE49-F238E27FC236}">
                <a16:creationId xmlns:a16="http://schemas.microsoft.com/office/drawing/2014/main" id="{7FFDE552-F9D2-DD4F-B3BC-9DCC7E139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582" y="80961"/>
            <a:ext cx="2488691" cy="2705100"/>
          </a:xfrm>
          <a:prstGeom prst="rect">
            <a:avLst/>
          </a:prstGeom>
          <a:effectLst/>
        </p:spPr>
      </p:pic>
      <p:pic>
        <p:nvPicPr>
          <p:cNvPr id="7" name="图片 6" descr="图片包含 徽标&#10;&#10;描述已自动生成">
            <a:extLst>
              <a:ext uri="{FF2B5EF4-FFF2-40B4-BE49-F238E27FC236}">
                <a16:creationId xmlns:a16="http://schemas.microsoft.com/office/drawing/2014/main" id="{CCB314C5-9F4F-E74F-9F29-909775CA1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273" y="2726362"/>
            <a:ext cx="4377563" cy="727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0FCF971-D1C1-9648-90E6-FD3F3FAEAC22}"/>
                  </a:ext>
                </a:extLst>
              </p:cNvPr>
              <p:cNvSpPr txBox="1"/>
              <p:nvPr/>
            </p:nvSpPr>
            <p:spPr>
              <a:xfrm>
                <a:off x="7004568" y="1071415"/>
                <a:ext cx="3845369" cy="1775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CN" dirty="0"/>
                  <a:t>Calculate the </a:t>
                </a:r>
                <a:r>
                  <a:rPr lang="en-US" altLang="zh-CN" dirty="0"/>
                  <a:t>solubility</a:t>
                </a:r>
                <a:r>
                  <a:rPr lang="zh-CN" altLang="en-US" dirty="0"/>
                  <a:t> </a:t>
                </a:r>
                <a:r>
                  <a:rPr lang="en" altLang="zh-CN" dirty="0"/>
                  <a:t>for silver chromate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𝐴𝑔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𝐶𝑟𝑂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" altLang="zh-CN" dirty="0"/>
                  <a:t>), which has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𝑠𝑝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altLang="zh-CN" dirty="0"/>
                  <a:t>of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.0</m:t>
                    </m:r>
                    <m:r>
                      <a:rPr lang="en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" altLang="zh-CN" dirty="0"/>
                  <a:t>at 25°C,</a:t>
                </a:r>
                <a:r>
                  <a:rPr lang="en" altLang="zh-CN" b="1" dirty="0"/>
                  <a:t> in a 0.100 </a:t>
                </a:r>
                <a:r>
                  <a:rPr lang="en" altLang="zh-CN" b="1" i="1" dirty="0"/>
                  <a:t>M </a:t>
                </a:r>
                <a:r>
                  <a:rPr lang="en" altLang="zh-CN" b="1" dirty="0"/>
                  <a:t>solution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𝑨𝒈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𝑵𝑶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" altLang="zh-CN" b="1" dirty="0"/>
              </a:p>
              <a:p>
                <a:endParaRPr lang="en" altLang="zh-CN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0FCF971-D1C1-9648-90E6-FD3F3FAEA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568" y="1071415"/>
                <a:ext cx="3845369" cy="1775743"/>
              </a:xfrm>
              <a:prstGeom prst="rect">
                <a:avLst/>
              </a:prstGeom>
              <a:blipFill>
                <a:blip r:embed="rId6"/>
                <a:stretch>
                  <a:fillRect l="-1316" t="-1418" r="-29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C77B05D5-6282-344B-AFBC-C8DABBDFB325}"/>
              </a:ext>
            </a:extLst>
          </p:cNvPr>
          <p:cNvSpPr txBox="1"/>
          <p:nvPr/>
        </p:nvSpPr>
        <p:spPr>
          <a:xfrm>
            <a:off x="7972548" y="226292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初始浓度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8BC7E31-FB7D-254C-BAE2-D5B8E60F6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5293" y="5656168"/>
            <a:ext cx="6462723" cy="72726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27B7890-79D4-B649-A7F9-8111A6EFB2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194" t="-7377" b="-1"/>
          <a:stretch/>
        </p:blipFill>
        <p:spPr>
          <a:xfrm>
            <a:off x="8782717" y="4558699"/>
            <a:ext cx="1811942" cy="48268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3F3588-03AE-9C40-B7D4-5DA2854678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8441" y="5112176"/>
            <a:ext cx="1438052" cy="343172"/>
          </a:xfrm>
          <a:prstGeom prst="rect">
            <a:avLst/>
          </a:prstGeom>
        </p:spPr>
      </p:pic>
      <p:pic>
        <p:nvPicPr>
          <p:cNvPr id="25" name="图片 24" descr="文本&#10;&#10;描述已自动生成">
            <a:extLst>
              <a:ext uri="{FF2B5EF4-FFF2-40B4-BE49-F238E27FC236}">
                <a16:creationId xmlns:a16="http://schemas.microsoft.com/office/drawing/2014/main" id="{2305DF77-ACCA-614E-8798-0BD0EF2AD8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6746" y="3796975"/>
            <a:ext cx="4313191" cy="89664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1DCF93A7-616F-0942-8E56-CF8C63A95A64}"/>
              </a:ext>
            </a:extLst>
          </p:cNvPr>
          <p:cNvSpPr txBox="1"/>
          <p:nvPr/>
        </p:nvSpPr>
        <p:spPr>
          <a:xfrm>
            <a:off x="7913222" y="340580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溶度积公式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72553C55-DFC3-6A49-ADD0-A09444CC6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46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54547"/>
    </mc:Choice>
    <mc:Fallback>
      <p:transition spd="slow" advTm="354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ABA5C9-626D-7D42-8ADE-DB61772AB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62" y="305429"/>
            <a:ext cx="4946668" cy="1400530"/>
          </a:xfrm>
        </p:spPr>
        <p:txBody>
          <a:bodyPr>
            <a:normAutofit/>
          </a:bodyPr>
          <a:lstStyle/>
          <a:p>
            <a:r>
              <a:rPr kumimoji="1" lang="zh-CN" altLang="en-US" sz="3600" dirty="0"/>
              <a:t>酸碱滴定</a:t>
            </a:r>
            <a:r>
              <a:rPr kumimoji="1" lang="en-US" altLang="zh-CN" sz="3600" dirty="0"/>
              <a:t>—acid-base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titration</a:t>
            </a:r>
            <a:endParaRPr kumimoji="1" lang="zh-CN" altLang="en-US" sz="360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DAA46B9-B7E8-4487-B28E-C63A6EB7A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C866818C-1E5F-475A-B310-3C06B555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2AFDE8-E1ED-4A49-B8B3-4953F4B8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070DD9-60C7-3D48-8EF8-D96B642B2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61" y="1611901"/>
            <a:ext cx="5141969" cy="419548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dirty="0"/>
              <a:t>用滴定管将已知物质的量浓度的酸（或碱）来测定未知物质的量浓度的碱（或酸）的方法</a:t>
            </a:r>
            <a:endParaRPr kumimoji="1" lang="en-US" altLang="zh-CN" dirty="0"/>
          </a:p>
          <a:p>
            <a:pPr>
              <a:lnSpc>
                <a:spcPct val="90000"/>
              </a:lnSpc>
            </a:pPr>
            <a:r>
              <a:rPr kumimoji="1" lang="zh-CN" altLang="en-US" dirty="0"/>
              <a:t>通过何时达到了均衡点（</a:t>
            </a:r>
            <a:r>
              <a:rPr kumimoji="1" lang="en-US" altLang="zh-CN" dirty="0"/>
              <a:t>equilibrium</a:t>
            </a:r>
            <a:r>
              <a:rPr kumimoji="1" lang="zh-CN" altLang="en-US" dirty="0"/>
              <a:t> </a:t>
            </a:r>
            <a:r>
              <a:rPr kumimoji="1" lang="en-US" altLang="zh-CN" dirty="0"/>
              <a:t>point</a:t>
            </a:r>
            <a:r>
              <a:rPr kumimoji="1" lang="zh-CN" altLang="en-US" dirty="0"/>
              <a:t>）</a:t>
            </a:r>
            <a:endParaRPr kumimoji="1" lang="en-US" altLang="zh-CN" dirty="0"/>
          </a:p>
          <a:p>
            <a:pPr>
              <a:lnSpc>
                <a:spcPct val="90000"/>
              </a:lnSpc>
            </a:pPr>
            <a:r>
              <a:rPr kumimoji="1" lang="zh-CN" altLang="en-US" dirty="0"/>
              <a:t>步骤</a:t>
            </a:r>
            <a:r>
              <a:rPr kumimoji="1" lang="en-US" altLang="zh-CN" dirty="0"/>
              <a:t>——</a:t>
            </a:r>
          </a:p>
          <a:p>
            <a:pPr>
              <a:lnSpc>
                <a:spcPct val="90000"/>
              </a:lnSpc>
            </a:pPr>
            <a:r>
              <a:rPr kumimoji="1" lang="en-US" altLang="zh-CN" dirty="0"/>
              <a:t>1.</a:t>
            </a:r>
            <a:r>
              <a:rPr kumimoji="1" lang="zh-CN" altLang="en-US" dirty="0"/>
              <a:t> 移液</a:t>
            </a:r>
            <a:r>
              <a:rPr kumimoji="1" lang="en-US" altLang="zh-CN" dirty="0"/>
              <a:t>—</a:t>
            </a:r>
            <a:r>
              <a:rPr kumimoji="1" lang="zh-CN" altLang="en-US" dirty="0"/>
              <a:t>将待测浓度液体用移液管移到锥形瓶里</a:t>
            </a:r>
            <a:endParaRPr kumimoji="1" lang="en-US" altLang="zh-CN" dirty="0"/>
          </a:p>
          <a:p>
            <a:pPr>
              <a:lnSpc>
                <a:spcPct val="90000"/>
              </a:lnSpc>
            </a:pPr>
            <a:r>
              <a:rPr kumimoji="1" lang="en-US" altLang="zh-CN" dirty="0"/>
              <a:t>2.</a:t>
            </a:r>
            <a:r>
              <a:rPr kumimoji="1" lang="zh-CN" altLang="en-US" dirty="0"/>
              <a:t> 加入指示剂</a:t>
            </a:r>
            <a:endParaRPr kumimoji="1" lang="en-US" altLang="zh-CN" dirty="0"/>
          </a:p>
          <a:p>
            <a:pPr>
              <a:lnSpc>
                <a:spcPct val="90000"/>
              </a:lnSpc>
            </a:pPr>
            <a:r>
              <a:rPr kumimoji="1" lang="en-US" altLang="zh-CN" dirty="0"/>
              <a:t>3.</a:t>
            </a:r>
            <a:r>
              <a:rPr kumimoji="1" lang="zh-CN" altLang="en-US" dirty="0"/>
              <a:t> 使用滴定管进行滴定</a:t>
            </a:r>
            <a:endParaRPr kumimoji="1" lang="en-US" altLang="zh-CN" dirty="0"/>
          </a:p>
          <a:p>
            <a:pPr>
              <a:lnSpc>
                <a:spcPct val="90000"/>
              </a:lnSpc>
            </a:pPr>
            <a:r>
              <a:rPr kumimoji="1" lang="en-US" altLang="zh-CN" dirty="0"/>
              <a:t>4.</a:t>
            </a:r>
            <a:r>
              <a:rPr kumimoji="1" lang="zh-CN" altLang="en-US" dirty="0"/>
              <a:t> 达到均衡点记录滴定管滴定液体的体积</a:t>
            </a:r>
            <a:endParaRPr kumimoji="1" lang="en-US" altLang="zh-CN" dirty="0"/>
          </a:p>
          <a:p>
            <a:pPr>
              <a:lnSpc>
                <a:spcPct val="90000"/>
              </a:lnSpc>
            </a:pPr>
            <a:r>
              <a:rPr kumimoji="1" lang="en-US" altLang="zh-CN" dirty="0"/>
              <a:t>5.</a:t>
            </a:r>
            <a:r>
              <a:rPr kumimoji="1" lang="zh-CN" altLang="en-US" dirty="0"/>
              <a:t>计算待测液体浓度</a:t>
            </a:r>
            <a:endParaRPr kumimoji="1" lang="en-US" altLang="zh-CN" dirty="0"/>
          </a:p>
          <a:p>
            <a:pPr>
              <a:lnSpc>
                <a:spcPct val="90000"/>
              </a:lnSpc>
            </a:pPr>
            <a:r>
              <a:rPr kumimoji="1" lang="zh-CN" altLang="en-US" dirty="0"/>
              <a:t>涉及到强酸或强碱的滴定用化学计量学分析</a:t>
            </a:r>
            <a:endParaRPr kumimoji="1" lang="en-US" altLang="zh-CN" dirty="0"/>
          </a:p>
          <a:p>
            <a:pPr>
              <a:lnSpc>
                <a:spcPct val="90000"/>
              </a:lnSpc>
            </a:pPr>
            <a:endParaRPr kumimoji="1" lang="en-US" altLang="zh-CN" dirty="0"/>
          </a:p>
          <a:p>
            <a:pPr>
              <a:lnSpc>
                <a:spcPct val="90000"/>
              </a:lnSpc>
            </a:pP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EC3D35-E1C2-544C-8C70-3DB8EA0D8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472" y="3967376"/>
            <a:ext cx="2721427" cy="2721427"/>
          </a:xfrm>
          <a:prstGeom prst="rect">
            <a:avLst/>
          </a:prstGeom>
          <a:effectLst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260B1BE-AF7C-894B-A183-9898462A4B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6386" y="452718"/>
            <a:ext cx="5945518" cy="3061942"/>
          </a:xfrm>
          <a:prstGeom prst="rect">
            <a:avLst/>
          </a:prstGeom>
          <a:effectLst/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49DF8FD-E756-1543-8620-9CC9AFAA19DA}"/>
              </a:ext>
            </a:extLst>
          </p:cNvPr>
          <p:cNvSpPr txBox="1"/>
          <p:nvPr/>
        </p:nvSpPr>
        <p:spPr>
          <a:xfrm>
            <a:off x="9253456" y="5925233"/>
            <a:ext cx="2276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一个手缓慢调整活塞，另一个手旋转锥形瓶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2955DE8-CDB3-4F44-B0C4-7B7B19DBB1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4367" y="3699190"/>
            <a:ext cx="3041599" cy="1715774"/>
          </a:xfrm>
          <a:prstGeom prst="rect">
            <a:avLst/>
          </a:prstGeom>
        </p:spPr>
      </p:pic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A67F444C-A828-BD48-8C23-8A8A35AF6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8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333"/>
    </mc:Choice>
    <mc:Fallback>
      <p:transition spd="slow" advTm="363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C8D6F94-DF1A-2A44-BD98-C0F386039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kumimoji="1" lang="zh-CN" altLang="en-US" sz="4000" dirty="0">
                <a:solidFill>
                  <a:srgbClr val="EBEBEB"/>
                </a:solidFill>
              </a:rPr>
              <a:t>缓冲液</a:t>
            </a:r>
            <a:r>
              <a:rPr kumimoji="1" lang="en-US" altLang="zh-CN" sz="4000" dirty="0">
                <a:solidFill>
                  <a:srgbClr val="EBEBEB"/>
                </a:solidFill>
              </a:rPr>
              <a:t>—buffer</a:t>
            </a:r>
            <a:r>
              <a:rPr kumimoji="1" lang="zh-CN" altLang="en-US" sz="4000" dirty="0">
                <a:solidFill>
                  <a:srgbClr val="EBEBEB"/>
                </a:solidFill>
              </a:rPr>
              <a:t> </a:t>
            </a:r>
            <a:r>
              <a:rPr kumimoji="1" lang="en-US" altLang="zh-CN" sz="4000" dirty="0">
                <a:solidFill>
                  <a:srgbClr val="EBEBEB"/>
                </a:solidFill>
              </a:rPr>
              <a:t>solution</a:t>
            </a:r>
            <a:endParaRPr kumimoji="1" lang="zh-CN" altLang="en-US" sz="4000" dirty="0">
              <a:solidFill>
                <a:srgbClr val="EBEBEB"/>
              </a:solidFill>
            </a:endParaRP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4F2CE20-ADE8-7145-BD8D-02CC7588B3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931" y="2438400"/>
                <a:ext cx="4166509" cy="378541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缓冲液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无论加入氢离子或氢氧根离子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pH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值都不会发生明显变化的溶液</a:t>
                </a:r>
                <a:endParaRPr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量接近的弱酸和其共轭碱可以组成缓冲液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EBEBEB"/>
                    </a:solidFill>
                  </a:rPr>
                  <a:t>e.g.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sSub>
                      <m:sSubPr>
                        <m:ctrlP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rgbClr val="EBEBEB"/>
                    </a:solidFill>
                  </a:rPr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Sup>
                      <m:sSubSup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氢离子会与共轭碱反应生成弱酸，造成少量氢离子解离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氢氧根离子会与弱酸反应生成共轭碱，减少少量氢离子解离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最理想的缓冲液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共轭碱浓度等于弱酸浓度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endParaRPr kumimoji="1" lang="zh-CN" altLang="en-US" dirty="0">
                  <a:solidFill>
                    <a:srgbClr val="EBEBEB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4F2CE20-ADE8-7145-BD8D-02CC7588B3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931" y="2438400"/>
                <a:ext cx="4166509" cy="3785419"/>
              </a:xfrm>
              <a:blipFill>
                <a:blip r:embed="rId4"/>
                <a:stretch>
                  <a:fillRect l="-303" t="-3010" r="-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 descr="图片包含 游戏机, 物体, 钟表&#10;&#10;描述已自动生成">
            <a:extLst>
              <a:ext uri="{FF2B5EF4-FFF2-40B4-BE49-F238E27FC236}">
                <a16:creationId xmlns:a16="http://schemas.microsoft.com/office/drawing/2014/main" id="{3D828546-B5CE-CD49-8CF5-693C9C397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058" y="2438399"/>
            <a:ext cx="3360105" cy="49232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65122F1-A2CB-C34D-8C57-59551CC581A5}"/>
              </a:ext>
            </a:extLst>
          </p:cNvPr>
          <p:cNvSpPr txBox="1"/>
          <p:nvPr/>
        </p:nvSpPr>
        <p:spPr>
          <a:xfrm>
            <a:off x="5732071" y="188225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缓冲液中加入氢氧根离子</a:t>
            </a:r>
          </a:p>
        </p:txBody>
      </p:sp>
      <p:pic>
        <p:nvPicPr>
          <p:cNvPr id="11" name="图片 10" descr="图示&#10;&#10;中度可信度描述已自动生成">
            <a:extLst>
              <a:ext uri="{FF2B5EF4-FFF2-40B4-BE49-F238E27FC236}">
                <a16:creationId xmlns:a16="http://schemas.microsoft.com/office/drawing/2014/main" id="{4EB01A4A-4C33-E745-A894-02784E40D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4191" y="600743"/>
            <a:ext cx="2575270" cy="108887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C1A67D5-7397-AD4C-97FC-377DD2A810FF}"/>
              </a:ext>
            </a:extLst>
          </p:cNvPr>
          <p:cNvSpPr txBox="1"/>
          <p:nvPr/>
        </p:nvSpPr>
        <p:spPr>
          <a:xfrm>
            <a:off x="7981359" y="14385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弱酸解离公式</a:t>
            </a:r>
          </a:p>
        </p:txBody>
      </p:sp>
      <p:pic>
        <p:nvPicPr>
          <p:cNvPr id="17" name="图片 16" descr="文本&#10;&#10;低可信度描述已自动生成">
            <a:extLst>
              <a:ext uri="{FF2B5EF4-FFF2-40B4-BE49-F238E27FC236}">
                <a16:creationId xmlns:a16="http://schemas.microsoft.com/office/drawing/2014/main" id="{FEABDCA4-6E84-0246-A2DE-7824039EA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4080" y="2463449"/>
            <a:ext cx="2486863" cy="49232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F8DAB7B-42DF-654F-99E7-8175FDF60560}"/>
              </a:ext>
            </a:extLst>
          </p:cNvPr>
          <p:cNvSpPr txBox="1"/>
          <p:nvPr/>
        </p:nvSpPr>
        <p:spPr>
          <a:xfrm>
            <a:off x="9416433" y="186472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缓冲液中加入氢离子</a:t>
            </a:r>
          </a:p>
        </p:txBody>
      </p:sp>
      <p:pic>
        <p:nvPicPr>
          <p:cNvPr id="23" name="图片 22" descr="文本&#10;&#10;描述已自动生成">
            <a:extLst>
              <a:ext uri="{FF2B5EF4-FFF2-40B4-BE49-F238E27FC236}">
                <a16:creationId xmlns:a16="http://schemas.microsoft.com/office/drawing/2014/main" id="{3A221359-1CE0-1141-A0F0-EDBA45F5B9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7548" y="3891236"/>
            <a:ext cx="4330700" cy="990600"/>
          </a:xfrm>
          <a:prstGeom prst="rect">
            <a:avLst/>
          </a:prstGeom>
        </p:spPr>
      </p:pic>
      <p:pic>
        <p:nvPicPr>
          <p:cNvPr id="20" name="图片 19" descr="文本&#10;&#10;中度可信度描述已自动生成">
            <a:extLst>
              <a:ext uri="{FF2B5EF4-FFF2-40B4-BE49-F238E27FC236}">
                <a16:creationId xmlns:a16="http://schemas.microsoft.com/office/drawing/2014/main" id="{FB2DBCB3-5444-B44D-91A9-04A900A93F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0960" y="3241069"/>
            <a:ext cx="2065621" cy="97507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631ADDCF-BC70-524F-AE81-CC67388F5D18}"/>
              </a:ext>
            </a:extLst>
          </p:cNvPr>
          <p:cNvSpPr txBox="1"/>
          <p:nvPr/>
        </p:nvSpPr>
        <p:spPr>
          <a:xfrm>
            <a:off x="7629314" y="3031039"/>
            <a:ext cx="248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改写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3A2EB8A-E39C-A647-9F08-6ABB9A80AAF8}"/>
              </a:ext>
            </a:extLst>
          </p:cNvPr>
          <p:cNvSpPr/>
          <p:nvPr/>
        </p:nvSpPr>
        <p:spPr>
          <a:xfrm>
            <a:off x="7022481" y="4815626"/>
            <a:ext cx="3721535" cy="1978136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en-US" altLang="zh-CN" dirty="0"/>
              <a:t>AP</a:t>
            </a:r>
            <a:r>
              <a:rPr kumimoji="1" lang="zh-CN" altLang="en-US" dirty="0"/>
              <a:t>化学重要公式</a:t>
            </a:r>
            <a:endParaRPr kumimoji="1" lang="en-US" altLang="zh-CN" dirty="0"/>
          </a:p>
          <a:p>
            <a:pPr algn="ctr">
              <a:spcAft>
                <a:spcPts val="600"/>
              </a:spcAft>
            </a:pPr>
            <a:endParaRPr kumimoji="1" lang="en-US" altLang="zh-CN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endParaRPr kumimoji="1" lang="en-US" altLang="zh-CN" dirty="0"/>
          </a:p>
        </p:txBody>
      </p:sp>
      <p:pic>
        <p:nvPicPr>
          <p:cNvPr id="25" name="图片 24" descr="图示&#10;&#10;低可信度描述已自动生成">
            <a:extLst>
              <a:ext uri="{FF2B5EF4-FFF2-40B4-BE49-F238E27FC236}">
                <a16:creationId xmlns:a16="http://schemas.microsoft.com/office/drawing/2014/main" id="{2026D008-CB0A-7748-A20F-003D0A95F1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6396" y="5796910"/>
            <a:ext cx="2873704" cy="685981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E101DEC7-2A22-984F-9825-F6CC7652C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60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77138"/>
    </mc:Choice>
    <mc:Fallback>
      <p:transition spd="slow" advTm="377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A0866F7-8908-714E-9DD3-2D219FA03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EBEBEB"/>
                </a:solidFill>
              </a:rPr>
              <a:t>强酸强碱滴定</a:t>
            </a:r>
          </a:p>
        </p:txBody>
      </p:sp>
      <p:sp>
        <p:nvSpPr>
          <p:cNvPr id="14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内容占位符 4" descr="图表&#10;&#10;描述已自动生成">
            <a:extLst>
              <a:ext uri="{FF2B5EF4-FFF2-40B4-BE49-F238E27FC236}">
                <a16:creationId xmlns:a16="http://schemas.microsoft.com/office/drawing/2014/main" id="{08E4E869-8C7F-A14C-AF6F-ABF275EE4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399" y="1143000"/>
            <a:ext cx="4622660" cy="4171950"/>
          </a:xfrm>
          <a:prstGeom prst="rect">
            <a:avLst/>
          </a:prstGeom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61135F-8E94-4DB0-B543-433A4ECF0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EBEBEB"/>
                </a:solidFill>
              </a:rPr>
              <a:t>均衡点时</a:t>
            </a:r>
            <a:r>
              <a:rPr lang="en-US" altLang="zh-CN" dirty="0">
                <a:solidFill>
                  <a:srgbClr val="EBEBEB"/>
                </a:solidFill>
              </a:rPr>
              <a:t>pH</a:t>
            </a:r>
            <a:r>
              <a:rPr lang="zh-CN" altLang="en-US" dirty="0">
                <a:solidFill>
                  <a:srgbClr val="EBEBEB"/>
                </a:solidFill>
              </a:rPr>
              <a:t>值为</a:t>
            </a:r>
            <a:r>
              <a:rPr lang="en-US" altLang="zh-CN" dirty="0">
                <a:solidFill>
                  <a:srgbClr val="EBEBEB"/>
                </a:solidFill>
              </a:rPr>
              <a:t>7—</a:t>
            </a:r>
            <a:r>
              <a:rPr lang="zh-CN" altLang="en-US" dirty="0">
                <a:solidFill>
                  <a:srgbClr val="EBEBEB"/>
                </a:solidFill>
              </a:rPr>
              <a:t>此时溶液里氢离子和氢氧根离子结合成水</a:t>
            </a:r>
            <a:endParaRPr lang="en-US" altLang="zh-CN" dirty="0">
              <a:solidFill>
                <a:srgbClr val="EBEBEB"/>
              </a:solidFill>
            </a:endParaRPr>
          </a:p>
          <a:p>
            <a:r>
              <a:rPr lang="zh-CN" altLang="en-US" dirty="0">
                <a:solidFill>
                  <a:srgbClr val="EBEBEB"/>
                </a:solidFill>
              </a:rPr>
              <a:t>均衡点前</a:t>
            </a:r>
            <a:r>
              <a:rPr lang="en-US" altLang="zh-CN" dirty="0">
                <a:solidFill>
                  <a:srgbClr val="EBEBEB"/>
                </a:solidFill>
              </a:rPr>
              <a:t>pH</a:t>
            </a:r>
            <a:r>
              <a:rPr lang="zh-CN" altLang="en-US" dirty="0">
                <a:solidFill>
                  <a:srgbClr val="EBEBEB"/>
                </a:solidFill>
              </a:rPr>
              <a:t>上升缓慢</a:t>
            </a:r>
            <a:r>
              <a:rPr lang="en-US" altLang="zh-CN" dirty="0">
                <a:solidFill>
                  <a:srgbClr val="EBEBEB"/>
                </a:solidFill>
              </a:rPr>
              <a:t>—</a:t>
            </a:r>
            <a:r>
              <a:rPr lang="zh-CN" altLang="en-US" dirty="0">
                <a:solidFill>
                  <a:srgbClr val="EBEBEB"/>
                </a:solidFill>
              </a:rPr>
              <a:t>此时氢离子浓度大，氢氧根离子的加入对</a:t>
            </a:r>
            <a:r>
              <a:rPr lang="en-US" altLang="zh-CN" dirty="0">
                <a:solidFill>
                  <a:srgbClr val="EBEBEB"/>
                </a:solidFill>
              </a:rPr>
              <a:t>pH</a:t>
            </a:r>
            <a:r>
              <a:rPr lang="zh-CN" altLang="en-US" dirty="0">
                <a:solidFill>
                  <a:srgbClr val="EBEBEB"/>
                </a:solidFill>
              </a:rPr>
              <a:t>值影响不大</a:t>
            </a:r>
            <a:endParaRPr lang="en-US" altLang="zh-CN" dirty="0">
              <a:solidFill>
                <a:srgbClr val="EBEBEB"/>
              </a:solidFill>
            </a:endParaRPr>
          </a:p>
          <a:p>
            <a:r>
              <a:rPr lang="zh-CN" altLang="en-US" dirty="0">
                <a:solidFill>
                  <a:srgbClr val="EBEBEB"/>
                </a:solidFill>
              </a:rPr>
              <a:t>临近均衡点时</a:t>
            </a:r>
            <a:r>
              <a:rPr lang="en-US" altLang="zh-CN" dirty="0">
                <a:solidFill>
                  <a:srgbClr val="EBEBEB"/>
                </a:solidFill>
              </a:rPr>
              <a:t>pH</a:t>
            </a:r>
            <a:r>
              <a:rPr lang="zh-CN" altLang="en-US" dirty="0">
                <a:solidFill>
                  <a:srgbClr val="EBEBEB"/>
                </a:solidFill>
              </a:rPr>
              <a:t>上升迅速</a:t>
            </a:r>
            <a:r>
              <a:rPr lang="en-US" altLang="zh-CN" dirty="0">
                <a:solidFill>
                  <a:srgbClr val="EBEBEB"/>
                </a:solidFill>
              </a:rPr>
              <a:t>—</a:t>
            </a:r>
            <a:r>
              <a:rPr lang="zh-CN" altLang="en-US" dirty="0">
                <a:solidFill>
                  <a:srgbClr val="EBEBEB"/>
                </a:solidFill>
              </a:rPr>
              <a:t>此时氢离子浓度小，氢氧根离子的加入对</a:t>
            </a:r>
            <a:r>
              <a:rPr lang="en-US" altLang="zh-CN" dirty="0">
                <a:solidFill>
                  <a:srgbClr val="EBEBEB"/>
                </a:solidFill>
              </a:rPr>
              <a:t>pH</a:t>
            </a:r>
            <a:r>
              <a:rPr lang="zh-CN" altLang="en-US" dirty="0">
                <a:solidFill>
                  <a:srgbClr val="EBEBEB"/>
                </a:solidFill>
              </a:rPr>
              <a:t>值影响大</a:t>
            </a:r>
            <a:endParaRPr lang="en-US" altLang="zh-CN" dirty="0">
              <a:solidFill>
                <a:srgbClr val="EBEBEB"/>
              </a:solidFill>
            </a:endParaRPr>
          </a:p>
          <a:p>
            <a:endParaRPr lang="en-US" altLang="zh-CN" dirty="0">
              <a:solidFill>
                <a:srgbClr val="EBEBEB"/>
              </a:solidFill>
            </a:endParaRPr>
          </a:p>
          <a:p>
            <a:endParaRPr lang="en-US" dirty="0">
              <a:solidFill>
                <a:srgbClr val="EBEBEB"/>
              </a:solidFill>
            </a:endParaRPr>
          </a:p>
        </p:txBody>
      </p:sp>
      <p:pic>
        <p:nvPicPr>
          <p:cNvPr id="7" name="图片 6" descr="文本&#10;&#10;描述已自动生成">
            <a:extLst>
              <a:ext uri="{FF2B5EF4-FFF2-40B4-BE49-F238E27FC236}">
                <a16:creationId xmlns:a16="http://schemas.microsoft.com/office/drawing/2014/main" id="{64B70A74-6F2C-6645-8AE4-FE64D784E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269" y="469329"/>
            <a:ext cx="3467100" cy="5207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01583CF-2F99-354C-9FC1-A3616DBB8173}"/>
              </a:ext>
            </a:extLst>
          </p:cNvPr>
          <p:cNvSpPr txBox="1"/>
          <p:nvPr/>
        </p:nvSpPr>
        <p:spPr>
          <a:xfrm>
            <a:off x="6513964" y="5348882"/>
            <a:ext cx="437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0.1M</a:t>
            </a:r>
            <a:r>
              <a:rPr kumimoji="1" lang="zh-CN" altLang="en-US" dirty="0"/>
              <a:t>氢氧化钠溶液滴定</a:t>
            </a:r>
            <a:r>
              <a:rPr kumimoji="1" lang="en-US" altLang="zh-CN" dirty="0"/>
              <a:t>50ml</a:t>
            </a:r>
            <a:r>
              <a:rPr kumimoji="1" lang="zh-CN" altLang="en-US" dirty="0"/>
              <a:t> ，</a:t>
            </a:r>
            <a:r>
              <a:rPr kumimoji="1" lang="en-US" altLang="zh-CN" dirty="0"/>
              <a:t>0.2M</a:t>
            </a:r>
            <a:r>
              <a:rPr kumimoji="1" lang="zh-CN" altLang="en-US" dirty="0"/>
              <a:t>硝酸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13CAFE89-F364-634B-8A52-57C694468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52746"/>
    </mc:Choice>
    <mc:Fallback>
      <p:transition spd="slow" advTm="252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52907B9-DC7A-854B-A92E-40036CB80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kumimoji="1" lang="zh-CN" altLang="en-US">
                <a:solidFill>
                  <a:srgbClr val="EBEBEB"/>
                </a:solidFill>
              </a:rPr>
              <a:t>弱酸强碱滴定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图片 4" descr="图表&#10;&#10;描述已自动生成">
            <a:extLst>
              <a:ext uri="{FF2B5EF4-FFF2-40B4-BE49-F238E27FC236}">
                <a16:creationId xmlns:a16="http://schemas.microsoft.com/office/drawing/2014/main" id="{A0555A08-2FDA-7841-B541-3D0D26FA1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149" y="1469428"/>
            <a:ext cx="4345089" cy="4182147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8A60153-0AEB-1443-8358-ED23D13BAB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931" y="1816578"/>
                <a:ext cx="4166509" cy="3785419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弱酸和氢氧根离子反应生成水和弱酸的共轭碱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均衡点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pH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值大于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7—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共轭碱乙酸根离子显碱性</a:t>
                </a:r>
                <a:endParaRPr lang="en-US" altLang="zh-CN" dirty="0">
                  <a:solidFill>
                    <a:srgbClr val="EBEBEB"/>
                  </a:solidFill>
                </a:endParaRPr>
              </a:p>
              <a:p>
                <a:r>
                  <a:rPr lang="zh-CN" altLang="en-US" dirty="0">
                    <a:solidFill>
                      <a:srgbClr val="EBEBEB"/>
                    </a:solidFill>
                  </a:rPr>
                  <a:t>半中和点（</a:t>
                </a:r>
                <a:r>
                  <a:rPr lang="en" altLang="zh-CN" dirty="0">
                    <a:solidFill>
                      <a:srgbClr val="EBEBEB"/>
                    </a:solidFill>
                  </a:rPr>
                  <a:t>Half- equivalence point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）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足够的碱将正好一半的酸中和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弱酸浓度与共轭碱浓度相等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理想缓冲液</a:t>
                </a:r>
                <a:endParaRPr lang="en-US" altLang="zh-CN" dirty="0">
                  <a:solidFill>
                    <a:srgbClr val="EBEBEB"/>
                  </a:solidFill>
                </a:endParaRPr>
              </a:p>
              <a:p>
                <a:r>
                  <a:rPr lang="zh-CN" altLang="en-US" dirty="0">
                    <a:solidFill>
                      <a:srgbClr val="EBEBEB"/>
                    </a:solidFill>
                  </a:rPr>
                  <a:t>半中和点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pH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值等于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 altLang="zh-CN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dirty="0">
                  <a:solidFill>
                    <a:schemeClr val="bg1"/>
                  </a:solidFill>
                </a:endParaRPr>
              </a:p>
              <a:p>
                <a:endParaRPr lang="en-US" altLang="zh-CN" dirty="0">
                  <a:solidFill>
                    <a:srgbClr val="EBEBEB"/>
                  </a:solidFill>
                </a:endParaRPr>
              </a:p>
              <a:p>
                <a:endParaRPr lang="en-US" altLang="zh-CN" dirty="0">
                  <a:solidFill>
                    <a:srgbClr val="EBEBEB"/>
                  </a:solidFill>
                </a:endParaRPr>
              </a:p>
              <a:p>
                <a:endParaRPr lang="en-US" altLang="zh-CN" dirty="0">
                  <a:solidFill>
                    <a:srgbClr val="EBEBEB"/>
                  </a:solidFill>
                </a:endParaRPr>
              </a:p>
              <a:p>
                <a:endParaRPr kumimoji="1" lang="zh-CN" altLang="en-US" dirty="0">
                  <a:solidFill>
                    <a:srgbClr val="EBEBEB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8A60153-0AEB-1443-8358-ED23D13BAB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931" y="1816578"/>
                <a:ext cx="4166509" cy="3785419"/>
              </a:xfrm>
              <a:blipFill>
                <a:blip r:embed="rId6"/>
                <a:stretch>
                  <a:fillRect l="-606" t="-10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 descr="图片包含 游戏机, 物体, 钟表&#10;&#10;描述已自动生成">
            <a:extLst>
              <a:ext uri="{FF2B5EF4-FFF2-40B4-BE49-F238E27FC236}">
                <a16:creationId xmlns:a16="http://schemas.microsoft.com/office/drawing/2014/main" id="{17CFD3FC-FD28-F842-A2D8-AF13855171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513" y="783627"/>
            <a:ext cx="3626096" cy="53129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9F4D6D3-ED1E-E44C-B82D-26D357DB07FC}"/>
              </a:ext>
            </a:extLst>
          </p:cNvPr>
          <p:cNvSpPr txBox="1"/>
          <p:nvPr/>
        </p:nvSpPr>
        <p:spPr>
          <a:xfrm>
            <a:off x="6160449" y="5885455"/>
            <a:ext cx="663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0.1M</a:t>
            </a:r>
            <a:r>
              <a:rPr kumimoji="1" lang="zh-CN" altLang="en-US" dirty="0"/>
              <a:t>氢氧化钠溶液滴定</a:t>
            </a:r>
            <a:r>
              <a:rPr lang="en" altLang="zh-CN" dirty="0"/>
              <a:t>50.0 mL</a:t>
            </a:r>
            <a:r>
              <a:rPr lang="zh-CN" altLang="en-US" dirty="0"/>
              <a:t>，</a:t>
            </a:r>
            <a:r>
              <a:rPr lang="en" altLang="zh-CN" dirty="0"/>
              <a:t>0.10 M</a:t>
            </a:r>
            <a:r>
              <a:rPr lang="zh-CN" altLang="en" dirty="0"/>
              <a:t>乙酸</a:t>
            </a:r>
            <a:endParaRPr kumimoji="1" lang="zh-CN" altLang="en-US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709D1F6A-118D-A146-9B05-5A19BF957304}"/>
              </a:ext>
            </a:extLst>
          </p:cNvPr>
          <p:cNvSpPr/>
          <p:nvPr/>
        </p:nvSpPr>
        <p:spPr>
          <a:xfrm>
            <a:off x="7229475" y="3560501"/>
            <a:ext cx="1671638" cy="625737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6EF56E64-1F8F-FF4D-A8DB-DEA6DC4C32EA}"/>
              </a:ext>
            </a:extLst>
          </p:cNvPr>
          <p:cNvCxnSpPr>
            <a:cxnSpLocks/>
          </p:cNvCxnSpPr>
          <p:nvPr/>
        </p:nvCxnSpPr>
        <p:spPr>
          <a:xfrm flipH="1">
            <a:off x="8045547" y="3429000"/>
            <a:ext cx="2609891" cy="5605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EF714863-8ADA-0E40-A847-466DF130EEA6}"/>
              </a:ext>
            </a:extLst>
          </p:cNvPr>
          <p:cNvSpPr txBox="1"/>
          <p:nvPr/>
        </p:nvSpPr>
        <p:spPr>
          <a:xfrm>
            <a:off x="9603046" y="3147247"/>
            <a:ext cx="2531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Half- equivalence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point</a:t>
            </a:r>
            <a:endParaRPr kumimoji="1" lang="zh-CN" altLang="en-US" sz="1400" dirty="0"/>
          </a:p>
        </p:txBody>
      </p:sp>
      <p:pic>
        <p:nvPicPr>
          <p:cNvPr id="24" name="图片 23" descr="图示&#10;&#10;中度可信度描述已自动生成">
            <a:extLst>
              <a:ext uri="{FF2B5EF4-FFF2-40B4-BE49-F238E27FC236}">
                <a16:creationId xmlns:a16="http://schemas.microsoft.com/office/drawing/2014/main" id="{1B15FDC8-F4FC-FA4E-9044-23D24990A5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7715" y="5224691"/>
            <a:ext cx="2575270" cy="1088873"/>
          </a:xfrm>
          <a:prstGeom prst="rect">
            <a:avLst/>
          </a:prstGeom>
        </p:spPr>
      </p:pic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8A43D6E4-E3C0-D543-A29C-7FC0BEAA8B9D}"/>
              </a:ext>
            </a:extLst>
          </p:cNvPr>
          <p:cNvCxnSpPr/>
          <p:nvPr/>
        </p:nvCxnSpPr>
        <p:spPr>
          <a:xfrm>
            <a:off x="2980299" y="5257414"/>
            <a:ext cx="742950" cy="4268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E1F57FEB-19B0-2B44-8F7C-5A960FD9688F}"/>
              </a:ext>
            </a:extLst>
          </p:cNvPr>
          <p:cNvCxnSpPr/>
          <p:nvPr/>
        </p:nvCxnSpPr>
        <p:spPr>
          <a:xfrm>
            <a:off x="2698770" y="5801850"/>
            <a:ext cx="742950" cy="4268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C2913B0F-4B13-B040-838A-2FAD388BD1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6176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55103"/>
    </mc:Choice>
    <mc:Fallback>
      <p:transition spd="slow" advTm="35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678CB6-2359-8541-B672-8503DFBE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85" y="-150876"/>
            <a:ext cx="3472759" cy="1444752"/>
          </a:xfrm>
        </p:spPr>
        <p:txBody>
          <a:bodyPr anchor="b">
            <a:normAutofit/>
          </a:bodyPr>
          <a:lstStyle/>
          <a:p>
            <a:r>
              <a:rPr kumimoji="1" lang="zh-CN" altLang="en-US" sz="4000" dirty="0">
                <a:solidFill>
                  <a:srgbClr val="EBEBEB"/>
                </a:solidFill>
              </a:rPr>
              <a:t>强酸弱碱滴定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4584575-6592-9748-AB88-EF0A86CCD8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734" y="1955292"/>
                <a:ext cx="3756575" cy="2947415"/>
              </a:xfrm>
            </p:spPr>
            <p:txBody>
              <a:bodyPr>
                <a:noAutofit/>
              </a:bodyPr>
              <a:lstStyle/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弱碱和氢离子反应生成弱酸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lang="zh-CN" altLang="en-US" dirty="0">
                    <a:solidFill>
                      <a:srgbClr val="FFFFFF"/>
                    </a:solidFill>
                  </a:rPr>
                  <a:t>均衡时</a:t>
                </a:r>
                <a:r>
                  <a:rPr lang="en-US" altLang="zh-CN" dirty="0">
                    <a:solidFill>
                      <a:srgbClr val="FFFFFF"/>
                    </a:solidFill>
                  </a:rPr>
                  <a:t>pH</a:t>
                </a:r>
                <a:r>
                  <a:rPr lang="zh-CN" altLang="en-US" dirty="0">
                    <a:solidFill>
                      <a:srgbClr val="FFFFFF"/>
                    </a:solidFill>
                  </a:rPr>
                  <a:t>值小于</a:t>
                </a:r>
                <a:r>
                  <a:rPr lang="en-US" altLang="zh-CN" dirty="0">
                    <a:solidFill>
                      <a:srgbClr val="FFFFFF"/>
                    </a:solidFill>
                  </a:rPr>
                  <a:t>7—</a:t>
                </a:r>
                <a:r>
                  <a:rPr lang="zh-CN" altLang="en-US" dirty="0">
                    <a:solidFill>
                      <a:srgbClr val="FFFFFF"/>
                    </a:solidFill>
                  </a:rPr>
                  <a:t>共轭酸铵根离子显酸性</a:t>
                </a:r>
                <a:endParaRPr lang="en-US" altLang="zh-CN" dirty="0">
                  <a:solidFill>
                    <a:srgbClr val="FFFFFF"/>
                  </a:solidFill>
                </a:endParaRPr>
              </a:p>
              <a:p>
                <a:r>
                  <a:rPr lang="zh-CN" altLang="en-US" dirty="0">
                    <a:solidFill>
                      <a:srgbClr val="FFFFFF"/>
                    </a:solidFill>
                  </a:rPr>
                  <a:t>半中和点</a:t>
                </a:r>
                <a:r>
                  <a:rPr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lang="zh-CN" altLang="en-US" dirty="0">
                    <a:solidFill>
                      <a:srgbClr val="FFFFFF"/>
                    </a:solidFill>
                  </a:rPr>
                  <a:t>足够的酸将正好一半碱酸中和</a:t>
                </a:r>
                <a:r>
                  <a:rPr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lang="zh-CN" altLang="en-US" dirty="0">
                    <a:solidFill>
                      <a:srgbClr val="FFFFFF"/>
                    </a:solidFill>
                  </a:rPr>
                  <a:t>弱碱浓度与共轭酸浓度相等</a:t>
                </a:r>
                <a:r>
                  <a:rPr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lang="zh-CN" altLang="en-US" dirty="0">
                    <a:solidFill>
                      <a:srgbClr val="FFFFFF"/>
                    </a:solidFill>
                  </a:rPr>
                  <a:t>理想缓冲液</a:t>
                </a:r>
                <a:endParaRPr lang="en-US" altLang="zh-CN" dirty="0">
                  <a:solidFill>
                    <a:srgbClr val="FFFFFF"/>
                  </a:solidFill>
                </a:endParaRPr>
              </a:p>
              <a:p>
                <a:r>
                  <a:rPr lang="zh-CN" altLang="en-US" dirty="0">
                    <a:solidFill>
                      <a:srgbClr val="FFFFFF"/>
                    </a:solidFill>
                  </a:rPr>
                  <a:t>半中和点</a:t>
                </a:r>
                <a:r>
                  <a:rPr lang="en-US" altLang="zh-CN" dirty="0">
                    <a:solidFill>
                      <a:srgbClr val="FFFFFF"/>
                    </a:solidFill>
                  </a:rPr>
                  <a:t>pOH</a:t>
                </a:r>
                <a:r>
                  <a:rPr lang="zh-CN" altLang="en-US" dirty="0">
                    <a:solidFill>
                      <a:srgbClr val="FFFFFF"/>
                    </a:solidFill>
                  </a:rPr>
                  <a:t>值等于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dirty="0">
                  <a:solidFill>
                    <a:srgbClr val="FFFFFF"/>
                  </a:solidFill>
                </a:endParaRPr>
              </a:p>
              <a:p>
                <a:endParaRPr kumimoji="1" lang="zh-CN" alt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4584575-6592-9748-AB88-EF0A86CCD8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734" y="1955292"/>
                <a:ext cx="3756575" cy="2947415"/>
              </a:xfrm>
              <a:blipFill>
                <a:blip r:embed="rId5"/>
                <a:stretch>
                  <a:fillRect l="-673" t="-1724" b="-25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04914692-58FD-7E4E-8CB5-4EFB23A19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6180" y="1447799"/>
            <a:ext cx="5880389" cy="4572001"/>
          </a:xfrm>
          <a:prstGeom prst="rect">
            <a:avLst/>
          </a:prstGeom>
          <a:effectLst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A298C8-19E9-7E42-A4BD-9F5856881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8527" y="950337"/>
            <a:ext cx="2299561" cy="5266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CC8B61C-CF22-BC42-88F5-960AE8C4F7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6696" y="1001271"/>
            <a:ext cx="837847" cy="4286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3416AA5-37D4-4A4B-889A-C872B3A35A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0985" y="959536"/>
            <a:ext cx="1346826" cy="54601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4AD14ED-A2ED-5340-BF1B-FDFB4DC0EA83}"/>
              </a:ext>
            </a:extLst>
          </p:cNvPr>
          <p:cNvSpPr txBox="1"/>
          <p:nvPr/>
        </p:nvSpPr>
        <p:spPr>
          <a:xfrm>
            <a:off x="6862997" y="6019800"/>
            <a:ext cx="3552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0.1M</a:t>
            </a:r>
            <a:r>
              <a:rPr kumimoji="1" lang="zh-CN" altLang="en-US" dirty="0"/>
              <a:t>盐酸滴定</a:t>
            </a:r>
            <a:r>
              <a:rPr kumimoji="1" lang="en-US" altLang="zh-CN" dirty="0"/>
              <a:t>100ml, 0,05M</a:t>
            </a:r>
            <a:r>
              <a:rPr kumimoji="1" lang="zh-CN" altLang="en-US" dirty="0"/>
              <a:t>氨水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42F08A6-809C-3B4B-A6A1-C2AF1C69999F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164" y="5346202"/>
            <a:ext cx="2635145" cy="1068302"/>
          </a:xfrm>
          <a:prstGeom prst="rect">
            <a:avLst/>
          </a:prstGeom>
        </p:spPr>
      </p:pic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9FD621FD-D38E-BD4D-B43D-91DCBBD14699}"/>
              </a:ext>
            </a:extLst>
          </p:cNvPr>
          <p:cNvCxnSpPr/>
          <p:nvPr/>
        </p:nvCxnSpPr>
        <p:spPr>
          <a:xfrm>
            <a:off x="2297116" y="5852653"/>
            <a:ext cx="742950" cy="4268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20DCA4CE-BF46-DB49-80D7-241AA1568C6F}"/>
              </a:ext>
            </a:extLst>
          </p:cNvPr>
          <p:cNvCxnSpPr/>
          <p:nvPr/>
        </p:nvCxnSpPr>
        <p:spPr>
          <a:xfrm>
            <a:off x="1878837" y="5409158"/>
            <a:ext cx="742950" cy="4268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2348510D-1F8C-1E41-8BC1-55C41FE62C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34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91521"/>
    </mc:Choice>
    <mc:Fallback>
      <p:transition spd="slow" advTm="191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89AA1D-928F-5547-9183-3B0D6822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558" y="399220"/>
            <a:ext cx="3824757" cy="1444750"/>
          </a:xfrm>
        </p:spPr>
        <p:txBody>
          <a:bodyPr anchor="b">
            <a:noAutofit/>
          </a:bodyPr>
          <a:lstStyle/>
          <a:p>
            <a:r>
              <a:rPr kumimoji="1" lang="zh-CN" altLang="en-US" sz="3600" dirty="0"/>
              <a:t>指示剂（上）</a:t>
            </a:r>
            <a:r>
              <a:rPr kumimoji="1" lang="en-US" altLang="zh-CN" sz="3600" dirty="0"/>
              <a:t>—indicator</a:t>
            </a:r>
            <a:endParaRPr kumimoji="1" lang="zh-CN" altLang="en-US" sz="36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F916B6A-4A1E-4A48-8BC8-1E4776E03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1C5D755C-6A9E-4780-8524-22F98BAC1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AC099B-3614-4184-BF57-F5447D154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82ED5EB-BE61-0747-BED4-8B9BE232A5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7167" y="2479323"/>
                <a:ext cx="3467266" cy="4512406"/>
              </a:xfrm>
            </p:spPr>
            <p:txBody>
              <a:bodyPr>
                <a:noAutofit/>
              </a:bodyPr>
              <a:lstStyle/>
              <a:p>
                <a:r>
                  <a:rPr kumimoji="1" lang="zh-CN" altLang="en-US" dirty="0"/>
                  <a:t>酸碱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指示剂通过改变颜色指示中和反应的完成</a:t>
                </a:r>
                <a:endParaRPr kumimoji="1" lang="en-US" altLang="zh-CN" dirty="0"/>
              </a:p>
              <a:p>
                <a:r>
                  <a:rPr kumimoji="1" lang="zh-CN" altLang="en-US" dirty="0"/>
                  <a:t>常见指示剂为弱酸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用</a:t>
                </a:r>
                <a14:m>
                  <m:oMath xmlns:m="http://schemas.openxmlformats.org/officeDocument/2006/math">
                    <m:r>
                      <a:rPr kumimoji="1" lang="en-US" altLang="zh-CN" b="0" i="1">
                        <a:latin typeface="Cambria Math" panose="02040503050406030204" pitchFamily="18" charset="0"/>
                      </a:rPr>
                      <m:t>𝐻𝐼𝑛</m:t>
                    </m:r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来表示</m:t>
                    </m:r>
                    <m:r>
                      <a:rPr kumimoji="1" lang="zh-CN" altLang="en-US" b="0" i="1">
                        <a:latin typeface="Cambria Math" panose="02040503050406030204" pitchFamily="18" charset="0"/>
                      </a:rPr>
                      <m:t>，</m:t>
                    </m:r>
                    <m:r>
                      <a:rPr kumimoji="1" lang="en-US" altLang="zh-CN" b="0" i="1">
                        <a:latin typeface="Cambria Math" panose="02040503050406030204" pitchFamily="18" charset="0"/>
                      </a:rPr>
                      <m:t>𝐼</m:t>
                    </m:r>
                    <m:sSup>
                      <m:sSupPr>
                        <m:ctrlPr>
                          <a:rPr kumimoji="1" lang="en-US" altLang="zh-CN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b="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为遇碱失去质子的状态</a:t>
                </a:r>
                <a:endParaRPr kumimoji="1" lang="en-US" altLang="zh-CN" dirty="0"/>
              </a:p>
              <a:p>
                <a:r>
                  <a:rPr kumimoji="1" lang="en-US" altLang="zh-CN" dirty="0"/>
                  <a:t>e.g.</a:t>
                </a:r>
                <a:r>
                  <a:rPr kumimoji="1" lang="zh-CN" altLang="en-US" dirty="0"/>
                  <a:t> 有一个指示剂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𝐻𝐼𝑛</m:t>
                    </m:r>
                  </m:oMath>
                </a14:m>
                <a:r>
                  <a:rPr kumimoji="1" lang="zh-CN" altLang="en-US" dirty="0"/>
                  <a:t>，通常状态为红色</a:t>
                </a:r>
                <a:r>
                  <a:rPr lang="en" altLang="zh-CN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kumimoji="1" lang="zh-CN" altLang="en-US" dirty="0"/>
                  <a:t>，</a:t>
                </a:r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𝐼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dirty="0"/>
                  <a:t>为蓝色</a:t>
                </a:r>
                <a:endParaRPr kumimoji="1" lang="en-US" altLang="zh-CN" dirty="0"/>
              </a:p>
              <a:p>
                <a:endParaRPr kumimoji="1" lang="en-US" altLang="zh-CN" dirty="0">
                  <a:solidFill>
                    <a:schemeClr val="bg1"/>
                  </a:solidFill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82ED5EB-BE61-0747-BED4-8B9BE232A5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7167" y="2479323"/>
                <a:ext cx="3467266" cy="4512406"/>
              </a:xfrm>
              <a:blipFill>
                <a:blip r:embed="rId6"/>
                <a:stretch>
                  <a:fillRect l="-730" t="-11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粉色的瓶子&#10;&#10;中度可信度描述已自动生成">
            <a:extLst>
              <a:ext uri="{FF2B5EF4-FFF2-40B4-BE49-F238E27FC236}">
                <a16:creationId xmlns:a16="http://schemas.microsoft.com/office/drawing/2014/main" id="{1868A9AD-CFF7-3B4A-B366-7E84230A36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170" y="2196469"/>
            <a:ext cx="1618191" cy="2319988"/>
          </a:xfrm>
          <a:prstGeom prst="rect">
            <a:avLst/>
          </a:prstGeom>
          <a:effectLst/>
        </p:spPr>
      </p:pic>
      <p:pic>
        <p:nvPicPr>
          <p:cNvPr id="7" name="图片 6" descr="玻璃花瓶&#10;&#10;描述已自动生成">
            <a:extLst>
              <a:ext uri="{FF2B5EF4-FFF2-40B4-BE49-F238E27FC236}">
                <a16:creationId xmlns:a16="http://schemas.microsoft.com/office/drawing/2014/main" id="{2CC7AE39-CFE7-7D4A-8B8B-AA3F9850F8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4561" y="-2"/>
            <a:ext cx="1575844" cy="2243194"/>
          </a:xfrm>
          <a:prstGeom prst="rect">
            <a:avLst/>
          </a:prstGeom>
          <a:effectLst/>
        </p:spPr>
      </p:pic>
      <p:pic>
        <p:nvPicPr>
          <p:cNvPr id="9" name="图片 8" descr="图示, 示意图&#10;&#10;描述已自动生成">
            <a:extLst>
              <a:ext uri="{FF2B5EF4-FFF2-40B4-BE49-F238E27FC236}">
                <a16:creationId xmlns:a16="http://schemas.microsoft.com/office/drawing/2014/main" id="{034A2FE3-532D-064A-9DF7-6D9753C58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7582" y="2238764"/>
            <a:ext cx="2250390" cy="2284488"/>
          </a:xfrm>
          <a:prstGeom prst="rect">
            <a:avLst/>
          </a:prstGeom>
          <a:effectLst/>
        </p:spPr>
      </p:pic>
      <p:pic>
        <p:nvPicPr>
          <p:cNvPr id="11" name="图片 10" descr="图示, 示意图&#10;&#10;描述已自动生成">
            <a:extLst>
              <a:ext uri="{FF2B5EF4-FFF2-40B4-BE49-F238E27FC236}">
                <a16:creationId xmlns:a16="http://schemas.microsoft.com/office/drawing/2014/main" id="{6BBA1732-1160-BA4D-8047-4E78C53A30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8251" y="5209"/>
            <a:ext cx="2339929" cy="2275581"/>
          </a:xfrm>
          <a:prstGeom prst="rect">
            <a:avLst/>
          </a:prstGeom>
          <a:effectLst/>
        </p:spPr>
      </p:pic>
      <p:pic>
        <p:nvPicPr>
          <p:cNvPr id="22" name="图片 21" descr="图示&#10;&#10;描述已自动生成">
            <a:extLst>
              <a:ext uri="{FF2B5EF4-FFF2-40B4-BE49-F238E27FC236}">
                <a16:creationId xmlns:a16="http://schemas.microsoft.com/office/drawing/2014/main" id="{FCD1376C-072B-CF4E-84BC-7E48127E43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4073" y="4669053"/>
            <a:ext cx="1923402" cy="817446"/>
          </a:xfrm>
          <a:prstGeom prst="rect">
            <a:avLst/>
          </a:prstGeom>
        </p:spPr>
      </p:pic>
      <p:pic>
        <p:nvPicPr>
          <p:cNvPr id="24" name="图片 23" descr="图示&#10;&#10;描述已自动生成">
            <a:extLst>
              <a:ext uri="{FF2B5EF4-FFF2-40B4-BE49-F238E27FC236}">
                <a16:creationId xmlns:a16="http://schemas.microsoft.com/office/drawing/2014/main" id="{07780AB5-1C6E-3D4B-87B5-A9717E03FB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92058" y="4579463"/>
            <a:ext cx="1729452" cy="974782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D01FE931-A224-9541-96E2-3AB19EEDB8EC}"/>
              </a:ext>
            </a:extLst>
          </p:cNvPr>
          <p:cNvSpPr txBox="1"/>
          <p:nvPr/>
        </p:nvSpPr>
        <p:spPr>
          <a:xfrm>
            <a:off x="9453338" y="426530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解离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31D92DF-11FC-7A4E-8774-F8C95E339354}"/>
              </a:ext>
            </a:extLst>
          </p:cNvPr>
          <p:cNvSpPr txBox="1"/>
          <p:nvPr/>
        </p:nvSpPr>
        <p:spPr>
          <a:xfrm>
            <a:off x="11123612" y="4265303"/>
            <a:ext cx="80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变形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A275BB8-0266-3343-9880-1CED3F784B52}"/>
              </a:ext>
            </a:extLst>
          </p:cNvPr>
          <p:cNvSpPr txBox="1"/>
          <p:nvPr/>
        </p:nvSpPr>
        <p:spPr>
          <a:xfrm>
            <a:off x="8829207" y="1094282"/>
            <a:ext cx="157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酚酞无色状态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E082A29-B894-5A4B-86CF-1C97CBBB07C6}"/>
              </a:ext>
            </a:extLst>
          </p:cNvPr>
          <p:cNvSpPr txBox="1"/>
          <p:nvPr/>
        </p:nvSpPr>
        <p:spPr>
          <a:xfrm>
            <a:off x="8563561" y="328619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酚酞失质子变粉状态</a:t>
            </a:r>
          </a:p>
        </p:txBody>
      </p:sp>
      <p:pic>
        <p:nvPicPr>
          <p:cNvPr id="35" name="图片 34" descr="图示&#10;&#10;描述已自动生成">
            <a:extLst>
              <a:ext uri="{FF2B5EF4-FFF2-40B4-BE49-F238E27FC236}">
                <a16:creationId xmlns:a16="http://schemas.microsoft.com/office/drawing/2014/main" id="{20470D2E-5C0F-D04E-B6F5-3BEEA9C37B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1738" y="4735526"/>
            <a:ext cx="4173317" cy="713388"/>
          </a:xfrm>
          <a:prstGeom prst="rect">
            <a:avLst/>
          </a:prstGeom>
        </p:spPr>
      </p:pic>
      <p:pic>
        <p:nvPicPr>
          <p:cNvPr id="37" name="图片 36" descr="文本&#10;&#10;低可信度描述已自动生成">
            <a:extLst>
              <a:ext uri="{FF2B5EF4-FFF2-40B4-BE49-F238E27FC236}">
                <a16:creationId xmlns:a16="http://schemas.microsoft.com/office/drawing/2014/main" id="{86D21419-7C5A-0C4A-BBE1-D86F532271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3730" y="5674778"/>
            <a:ext cx="6453262" cy="1023747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246AC5CF-1F9C-D54B-8EB3-5B6CB8BBD150}"/>
              </a:ext>
            </a:extLst>
          </p:cNvPr>
          <p:cNvSpPr/>
          <p:nvPr/>
        </p:nvSpPr>
        <p:spPr>
          <a:xfrm>
            <a:off x="5758776" y="776186"/>
            <a:ext cx="429975" cy="405114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1AC4BB99-AA65-1E41-BCAE-C4EF1A3E46AF}"/>
              </a:ext>
            </a:extLst>
          </p:cNvPr>
          <p:cNvSpPr/>
          <p:nvPr/>
        </p:nvSpPr>
        <p:spPr>
          <a:xfrm>
            <a:off x="4401738" y="5208"/>
            <a:ext cx="429975" cy="405114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4853DF6-B81F-134A-9A4F-58B528CDA41C}"/>
              </a:ext>
            </a:extLst>
          </p:cNvPr>
          <p:cNvSpPr/>
          <p:nvPr/>
        </p:nvSpPr>
        <p:spPr>
          <a:xfrm>
            <a:off x="6342535" y="2035"/>
            <a:ext cx="429975" cy="405114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436C2AF5-36D4-3C48-A9D0-B4B1ACBB8A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3289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083"/>
    </mc:Choice>
    <mc:Fallback>
      <p:transition spd="slow" advTm="249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23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4.9|2.2|7.9|27.2|62.4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2.7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4.1|18.8|1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9.6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6.3|4|12.6|63.1|103.5|1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5696</TotalTime>
  <Words>1026</Words>
  <Application>Microsoft Macintosh PowerPoint</Application>
  <PresentationFormat>宽屏</PresentationFormat>
  <Paragraphs>90</Paragraphs>
  <Slides>12</Slides>
  <Notes>0</Notes>
  <HiddenSlides>0</HiddenSlides>
  <MMClips>12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7" baseType="lpstr">
      <vt:lpstr>Arial</vt:lpstr>
      <vt:lpstr>Cambria Math</vt:lpstr>
      <vt:lpstr>Century Gothic</vt:lpstr>
      <vt:lpstr>Wingdings 3</vt:lpstr>
      <vt:lpstr>离子</vt:lpstr>
      <vt:lpstr>第十五节—化学平衡（下）</vt:lpstr>
      <vt:lpstr>溶度积—solubility product</vt:lpstr>
      <vt:lpstr>同离子效应—common ion effect</vt:lpstr>
      <vt:lpstr>酸碱滴定—acid-base titration</vt:lpstr>
      <vt:lpstr>缓冲液—buffer solution</vt:lpstr>
      <vt:lpstr>强酸强碱滴定</vt:lpstr>
      <vt:lpstr>弱酸强碱滴定</vt:lpstr>
      <vt:lpstr>强酸弱碱滴定</vt:lpstr>
      <vt:lpstr>指示剂（上）—indicator</vt:lpstr>
      <vt:lpstr>指示剂（下）—indicator</vt:lpstr>
      <vt:lpstr>Practice 1 </vt:lpstr>
      <vt:lpstr>Practice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第十五节—化学平衡（下）</dc:title>
  <dc:creator>Qi Gareth</dc:creator>
  <cp:lastModifiedBy>Qi Gareth</cp:lastModifiedBy>
  <cp:revision>37</cp:revision>
  <dcterms:created xsi:type="dcterms:W3CDTF">2021-07-26T09:36:28Z</dcterms:created>
  <dcterms:modified xsi:type="dcterms:W3CDTF">2021-08-21T13:28:34Z</dcterms:modified>
</cp:coreProperties>
</file>