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5807"/>
  </p:normalViewPr>
  <p:slideViewPr>
    <p:cSldViewPr snapToGrid="0" snapToObjects="1">
      <p:cViewPr varScale="1">
        <p:scale>
          <a:sx n="113" d="100"/>
          <a:sy n="113" d="100"/>
        </p:scale>
        <p:origin x="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8/15/21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8/15/21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8/15/21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8/15/21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8/15/21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8/15/21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8/15/21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8/15/21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0.png"/><Relationship Id="rId3" Type="http://schemas.openxmlformats.org/officeDocument/2006/relationships/audio" Target="../media/media12.m4a"/><Relationship Id="rId7" Type="http://schemas.openxmlformats.org/officeDocument/2006/relationships/image" Target="../media/image4.png"/><Relationship Id="rId12" Type="http://schemas.openxmlformats.org/officeDocument/2006/relationships/image" Target="../media/image59.png"/><Relationship Id="rId2" Type="http://schemas.microsoft.com/office/2007/relationships/media" Target="../media/media1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58.png"/><Relationship Id="rId5" Type="http://schemas.openxmlformats.org/officeDocument/2006/relationships/image" Target="../media/image2.png"/><Relationship Id="rId15" Type="http://schemas.openxmlformats.org/officeDocument/2006/relationships/image" Target="../media/image6.png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6.png"/><Relationship Id="rId3" Type="http://schemas.openxmlformats.org/officeDocument/2006/relationships/audio" Target="../media/media13.m4a"/><Relationship Id="rId7" Type="http://schemas.openxmlformats.org/officeDocument/2006/relationships/image" Target="../media/image4.png"/><Relationship Id="rId12" Type="http://schemas.openxmlformats.org/officeDocument/2006/relationships/image" Target="../media/image65.png"/><Relationship Id="rId2" Type="http://schemas.microsoft.com/office/2007/relationships/media" Target="../media/media1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64.png"/><Relationship Id="rId5" Type="http://schemas.openxmlformats.org/officeDocument/2006/relationships/image" Target="../media/image2.png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2.png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gi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11" Type="http://schemas.openxmlformats.org/officeDocument/2006/relationships/image" Target="../media/image6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6.png"/><Relationship Id="rId2" Type="http://schemas.openxmlformats.org/officeDocument/2006/relationships/audio" Target="../media/media4.m4a"/><Relationship Id="rId16" Type="http://schemas.openxmlformats.org/officeDocument/2006/relationships/image" Target="../media/image30.png"/><Relationship Id="rId1" Type="http://schemas.microsoft.com/office/2007/relationships/media" Target="../media/media4.m4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651FDB-0E78-604B-8D14-4E996D922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1447800"/>
            <a:ext cx="10732245" cy="3329581"/>
          </a:xfrm>
        </p:spPr>
        <p:txBody>
          <a:bodyPr/>
          <a:lstStyle/>
          <a:p>
            <a:r>
              <a:rPr kumimoji="1" lang="zh-CN" altLang="en-US" dirty="0"/>
              <a:t>第十一节</a:t>
            </a:r>
            <a:r>
              <a:rPr kumimoji="1" lang="en-US" altLang="zh-CN" dirty="0"/>
              <a:t>—</a:t>
            </a:r>
            <a:r>
              <a:rPr kumimoji="1" lang="zh-CN" altLang="en-US" dirty="0"/>
              <a:t>化学反应速率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0D62811-BE4F-8D40-9BC3-563587C8FF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F21A4422-309F-CE41-85BD-C1FB13466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26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8"/>
    </mc:Choice>
    <mc:Fallback>
      <p:transition spd="slow" advTm="7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A7BACAD-C601-5E4D-B456-4FA0F37ED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88" y="121291"/>
            <a:ext cx="4209668" cy="144475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/>
              <a:t>碰撞理论（下）</a:t>
            </a:r>
            <a:r>
              <a:rPr kumimoji="1" lang="en-US" altLang="zh-CN" sz="3600" dirty="0"/>
              <a:t>—collision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theory</a:t>
            </a:r>
            <a:endParaRPr kumimoji="1" lang="zh-CN" altLang="en-US" sz="360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77F74B7-5344-4985-8463-5B8EE7030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5" name="Freeform 23">
            <a:extLst>
              <a:ext uri="{FF2B5EF4-FFF2-40B4-BE49-F238E27FC236}">
                <a16:creationId xmlns:a16="http://schemas.microsoft.com/office/drawing/2014/main" id="{0E38218E-B21F-433A-BB44-F15DE7DC6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0DD7D4-CD57-4577-ACCC-43E1C72F7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CF6146-E385-1C45-988C-975A36FB7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61" y="2590333"/>
            <a:ext cx="3484072" cy="4151842"/>
          </a:xfrm>
        </p:spPr>
        <p:txBody>
          <a:bodyPr>
            <a:noAutofit/>
          </a:bodyPr>
          <a:lstStyle/>
          <a:p>
            <a:r>
              <a:rPr kumimoji="1" lang="zh-CN" altLang="en-US" dirty="0"/>
              <a:t>分子取向（</a:t>
            </a:r>
            <a:r>
              <a:rPr kumimoji="1" lang="en-US" altLang="zh-CN" dirty="0"/>
              <a:t>molecular</a:t>
            </a:r>
            <a:r>
              <a:rPr kumimoji="1" lang="zh-CN" altLang="en-US" dirty="0"/>
              <a:t> </a:t>
            </a:r>
            <a:r>
              <a:rPr kumimoji="1" lang="en-US" altLang="zh-CN" dirty="0"/>
              <a:t>orientation</a:t>
            </a:r>
            <a:r>
              <a:rPr kumimoji="1" lang="zh-CN" altLang="en-US" dirty="0"/>
              <a:t>）</a:t>
            </a:r>
            <a:r>
              <a:rPr kumimoji="1" lang="en-US" altLang="zh-CN" dirty="0"/>
              <a:t>—</a:t>
            </a:r>
            <a:r>
              <a:rPr kumimoji="1" lang="zh-CN" altLang="en-US" dirty="0"/>
              <a:t>碰撞中正确的分子取向才能反应</a:t>
            </a:r>
            <a:endParaRPr kumimoji="1" lang="en-US" altLang="zh-CN" dirty="0"/>
          </a:p>
          <a:p>
            <a:r>
              <a:rPr lang="zh-CN" altLang="en-US" dirty="0"/>
              <a:t>阿伦尼乌斯公式（</a:t>
            </a:r>
            <a:r>
              <a:rPr lang="en" altLang="zh-CN" dirty="0"/>
              <a:t>Arrhenius equation </a:t>
            </a:r>
            <a:r>
              <a:rPr lang="zh-CN" altLang="en-US" dirty="0"/>
              <a:t>）</a:t>
            </a:r>
            <a:r>
              <a:rPr lang="en-US" altLang="zh-CN" dirty="0"/>
              <a:t>—</a:t>
            </a:r>
            <a:r>
              <a:rPr lang="zh-CN" altLang="en-US" dirty="0"/>
              <a:t>温度越高，活化能越低，速率常数越大</a:t>
            </a:r>
            <a:br>
              <a:rPr lang="zh-CN" altLang="en-US" dirty="0"/>
            </a:br>
            <a:endParaRPr lang="zh-CN" altLang="en-US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pic>
        <p:nvPicPr>
          <p:cNvPr id="6" name="图片 5" descr="图表&#10;&#10;描述已自动生成">
            <a:extLst>
              <a:ext uri="{FF2B5EF4-FFF2-40B4-BE49-F238E27FC236}">
                <a16:creationId xmlns:a16="http://schemas.microsoft.com/office/drawing/2014/main" id="{907C354F-1CA7-1442-9FBC-A46B8CA3E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497" y="4178061"/>
            <a:ext cx="3148022" cy="2534157"/>
          </a:xfrm>
          <a:prstGeom prst="rect">
            <a:avLst/>
          </a:prstGeom>
          <a:effectLst/>
        </p:spPr>
      </p:pic>
      <p:pic>
        <p:nvPicPr>
          <p:cNvPr id="5" name="图片 4" descr="图示&#10;&#10;低可信度描述已自动生成">
            <a:extLst>
              <a:ext uri="{FF2B5EF4-FFF2-40B4-BE49-F238E27FC236}">
                <a16:creationId xmlns:a16="http://schemas.microsoft.com/office/drawing/2014/main" id="{196D5121-A07D-7542-A065-6C7C1EDFE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1513" y="0"/>
            <a:ext cx="6556556" cy="4032279"/>
          </a:xfrm>
          <a:prstGeom prst="rect">
            <a:avLst/>
          </a:prstGeom>
          <a:effectLst/>
        </p:spPr>
      </p:pic>
      <p:pic>
        <p:nvPicPr>
          <p:cNvPr id="8" name="图片 7" descr="文本&#10;&#10;中度可信度描述已自动生成">
            <a:extLst>
              <a:ext uri="{FF2B5EF4-FFF2-40B4-BE49-F238E27FC236}">
                <a16:creationId xmlns:a16="http://schemas.microsoft.com/office/drawing/2014/main" id="{95ED3E10-B843-A34A-B831-B94B9F6F6B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4674" y="4206848"/>
            <a:ext cx="2500171" cy="82552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7C14DCD-387D-F846-A143-DD7639E00F21}"/>
              </a:ext>
            </a:extLst>
          </p:cNvPr>
          <p:cNvSpPr txBox="1"/>
          <p:nvPr/>
        </p:nvSpPr>
        <p:spPr>
          <a:xfrm>
            <a:off x="8527383" y="5206524"/>
            <a:ext cx="33327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dirty="0">
                <a:solidFill>
                  <a:schemeClr val="bg1"/>
                </a:solidFill>
              </a:rPr>
              <a:t>k</a:t>
            </a:r>
            <a:r>
              <a:rPr kumimoji="1" lang="zh-CN" altLang="en-US" dirty="0">
                <a:solidFill>
                  <a:schemeClr val="bg1"/>
                </a:solidFill>
              </a:rPr>
              <a:t>为速率常数；</a:t>
            </a:r>
            <a:r>
              <a:rPr kumimoji="1" lang="en" altLang="zh-CN" dirty="0">
                <a:solidFill>
                  <a:schemeClr val="bg1"/>
                </a:solidFill>
              </a:rPr>
              <a:t>A</a:t>
            </a:r>
            <a:r>
              <a:rPr kumimoji="1" lang="zh-CN" altLang="en-US" dirty="0">
                <a:solidFill>
                  <a:schemeClr val="bg1"/>
                </a:solidFill>
              </a:rPr>
              <a:t>为指前因子；</a:t>
            </a:r>
            <a:r>
              <a:rPr kumimoji="1" lang="en" altLang="zh-CN" dirty="0">
                <a:solidFill>
                  <a:schemeClr val="bg1"/>
                </a:solidFill>
              </a:rPr>
              <a:t>𝐸a</a:t>
            </a:r>
            <a:r>
              <a:rPr kumimoji="1" lang="zh-CN" altLang="en-US" dirty="0">
                <a:solidFill>
                  <a:schemeClr val="bg1"/>
                </a:solidFill>
              </a:rPr>
              <a:t>称为实验活化能</a:t>
            </a:r>
            <a:r>
              <a:rPr kumimoji="1" lang="zh-CN" altLang="en" dirty="0">
                <a:solidFill>
                  <a:schemeClr val="bg1"/>
                </a:solidFill>
              </a:rPr>
              <a:t>；</a:t>
            </a:r>
            <a:r>
              <a:rPr kumimoji="1" lang="en" altLang="zh-CN" dirty="0">
                <a:solidFill>
                  <a:schemeClr val="bg1"/>
                </a:solidFill>
              </a:rPr>
              <a:t>T</a:t>
            </a:r>
            <a:r>
              <a:rPr kumimoji="1" lang="zh-CN" altLang="en-US" dirty="0">
                <a:solidFill>
                  <a:schemeClr val="bg1"/>
                </a:solidFill>
              </a:rPr>
              <a:t>为温度</a:t>
            </a:r>
            <a:r>
              <a:rPr kumimoji="1" lang="zh-CN" altLang="en" dirty="0">
                <a:solidFill>
                  <a:schemeClr val="bg1"/>
                </a:solidFill>
              </a:rPr>
              <a:t>；</a:t>
            </a:r>
            <a:r>
              <a:rPr kumimoji="1" lang="en" altLang="zh-CN" dirty="0">
                <a:solidFill>
                  <a:schemeClr val="bg1"/>
                </a:solidFill>
              </a:rPr>
              <a:t>R</a:t>
            </a:r>
            <a:r>
              <a:rPr kumimoji="1" lang="zh-CN" altLang="en-US" dirty="0">
                <a:solidFill>
                  <a:schemeClr val="bg1"/>
                </a:solidFill>
              </a:rPr>
              <a:t>为气体常数</a:t>
            </a:r>
            <a:r>
              <a:rPr kumimoji="1" lang="en-US" altLang="zh-CN" dirty="0">
                <a:solidFill>
                  <a:schemeClr val="bg1"/>
                </a:solidFill>
              </a:rPr>
              <a:t>8.31</a:t>
            </a:r>
            <a:r>
              <a:rPr kumimoji="1" lang="zh-CN" altLang="en-US" dirty="0">
                <a:solidFill>
                  <a:schemeClr val="bg1"/>
                </a:solidFill>
              </a:rPr>
              <a:t>；</a:t>
            </a:r>
            <a:r>
              <a:rPr kumimoji="1" lang="en" altLang="zh-CN" dirty="0">
                <a:solidFill>
                  <a:schemeClr val="bg1"/>
                </a:solidFill>
              </a:rPr>
              <a:t>e</a:t>
            </a:r>
            <a:r>
              <a:rPr kumimoji="1" lang="zh-CN" altLang="en-US" dirty="0">
                <a:solidFill>
                  <a:schemeClr val="bg1"/>
                </a:solidFill>
              </a:rPr>
              <a:t>为自然对数的底，值为</a:t>
            </a:r>
            <a:r>
              <a:rPr kumimoji="1" lang="en-US" altLang="zh-CN" dirty="0">
                <a:solidFill>
                  <a:schemeClr val="bg1"/>
                </a:solidFill>
              </a:rPr>
              <a:t>2.72</a:t>
            </a:r>
          </a:p>
          <a:p>
            <a:endParaRPr kumimoji="1"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235A1AA7-E479-E748-8B75-9A91B27A3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83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835"/>
    </mc:Choice>
    <mc:Fallback>
      <p:transition spd="slow" advTm="396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F1148C-2D77-0C49-92DB-0535C4A4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95" y="571500"/>
            <a:ext cx="5880812" cy="1400530"/>
          </a:xfrm>
        </p:spPr>
        <p:txBody>
          <a:bodyPr>
            <a:normAutofit/>
          </a:bodyPr>
          <a:lstStyle/>
          <a:p>
            <a:r>
              <a:rPr kumimoji="1" lang="zh-CN" altLang="en-US" dirty="0"/>
              <a:t>催化剂</a:t>
            </a:r>
            <a:r>
              <a:rPr kumimoji="1" lang="en-US" altLang="zh-CN" dirty="0"/>
              <a:t>—catalyst</a:t>
            </a:r>
            <a:endParaRPr kumimoji="1" lang="zh-CN" alt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D9681AB-65CF-47E9-9FA3-7B05D6349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8FCA736E-BDE3-4D4D-8D87-E9AE7925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9AA25D-1E7A-4074-BF68-D55A83B81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3A9B7E8-0324-1945-A291-BE50672DF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9850" y="11946"/>
            <a:ext cx="3533707" cy="2508932"/>
          </a:xfrm>
          <a:prstGeom prst="rect">
            <a:avLst/>
          </a:prstGeom>
          <a:effectLst/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94FA908-E4D5-8444-ACA6-05A808DBE692}"/>
              </a:ext>
            </a:extLst>
          </p:cNvPr>
          <p:cNvSpPr txBox="1"/>
          <p:nvPr/>
        </p:nvSpPr>
        <p:spPr>
          <a:xfrm>
            <a:off x="9310204" y="5577304"/>
            <a:ext cx="309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催化剂可以直接参与反应</a:t>
            </a: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C3F7B7EB-F0F3-1C4B-B5F7-F11BE37B1B03}"/>
              </a:ext>
            </a:extLst>
          </p:cNvPr>
          <p:cNvSpPr txBox="1">
            <a:spLocks/>
          </p:cNvSpPr>
          <p:nvPr/>
        </p:nvSpPr>
        <p:spPr>
          <a:xfrm>
            <a:off x="827573" y="2243831"/>
            <a:ext cx="3484072" cy="41518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kumimoji="1" lang="zh-CN" altLang="en-US" sz="2400" dirty="0"/>
              <a:t>催化剂降低活化能</a:t>
            </a:r>
            <a:r>
              <a:rPr kumimoji="1" lang="en-US" altLang="zh-CN" sz="2400" dirty="0"/>
              <a:t>—</a:t>
            </a:r>
            <a:r>
              <a:rPr kumimoji="1" lang="zh-CN" altLang="en-US" sz="2400" dirty="0"/>
              <a:t>提高反应速率</a:t>
            </a:r>
            <a:endParaRPr kumimoji="1" lang="en-US" altLang="zh-CN" sz="2400" dirty="0"/>
          </a:p>
          <a:p>
            <a:r>
              <a:rPr kumimoji="1" lang="zh-CN" altLang="en-US" sz="2400" dirty="0"/>
              <a:t>金属催化剂催化原理</a:t>
            </a:r>
            <a:r>
              <a:rPr kumimoji="1" lang="en-US" altLang="zh-CN" sz="2400" dirty="0"/>
              <a:t>——</a:t>
            </a:r>
            <a:r>
              <a:rPr kumimoji="1" lang="zh-CN" altLang="en-US" sz="2400" dirty="0"/>
              <a:t>吸附气体分子成键，表面进行反应，离开金属表面</a:t>
            </a:r>
            <a:endParaRPr kumimoji="1" lang="en-US" altLang="zh-CN" sz="2400" dirty="0"/>
          </a:p>
          <a:p>
            <a:r>
              <a:rPr kumimoji="1" lang="zh-CN" altLang="en-US" sz="2400" dirty="0"/>
              <a:t>催化剂可以参与反应并最终又被重新生成</a:t>
            </a:r>
            <a:r>
              <a:rPr kumimoji="1" lang="en-US" altLang="zh-CN" sz="2400" dirty="0"/>
              <a:t>—</a:t>
            </a:r>
            <a:r>
              <a:rPr kumimoji="1" lang="zh-CN" altLang="en-US" sz="2400" dirty="0"/>
              <a:t>性质保持不变</a:t>
            </a:r>
            <a:endParaRPr kumimoji="1" lang="en-US" altLang="zh-CN" sz="2400" dirty="0"/>
          </a:p>
          <a:p>
            <a:endParaRPr kumimoji="1" lang="en-US" altLang="zh-CN" sz="2400" dirty="0"/>
          </a:p>
          <a:p>
            <a:endParaRPr kumimoji="1" lang="zh-CN" altLang="en-US" sz="2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7217E26-1188-A94C-8853-84D3AD3D0D1F}"/>
              </a:ext>
            </a:extLst>
          </p:cNvPr>
          <p:cNvSpPr txBox="1"/>
          <p:nvPr/>
        </p:nvSpPr>
        <p:spPr>
          <a:xfrm>
            <a:off x="9246756" y="112250"/>
            <a:ext cx="5044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催化剂降低活化能</a:t>
            </a:r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B62951E1-B3A0-944C-ABD3-DC04E4321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096000" y="4871545"/>
            <a:ext cx="3284483" cy="1855050"/>
          </a:xfrm>
        </p:spPr>
      </p:pic>
      <p:pic>
        <p:nvPicPr>
          <p:cNvPr id="13" name="图片 12" descr="图片包含 室内, 桌子, 电脑, 监控&#10;&#10;描述已自动生成">
            <a:extLst>
              <a:ext uri="{FF2B5EF4-FFF2-40B4-BE49-F238E27FC236}">
                <a16:creationId xmlns:a16="http://schemas.microsoft.com/office/drawing/2014/main" id="{CFDACB49-744E-874B-A344-8F491C631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7903" y="2402642"/>
            <a:ext cx="1944436" cy="2632467"/>
          </a:xfrm>
          <a:prstGeom prst="rect">
            <a:avLst/>
          </a:prstGeom>
        </p:spPr>
      </p:pic>
      <p:pic>
        <p:nvPicPr>
          <p:cNvPr id="19" name="图片 18" descr="图表&#10;&#10;描述已自动生成">
            <a:extLst>
              <a:ext uri="{FF2B5EF4-FFF2-40B4-BE49-F238E27FC236}">
                <a16:creationId xmlns:a16="http://schemas.microsoft.com/office/drawing/2014/main" id="{DB451EB1-0AB0-0845-BFE7-70B6BB48CA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2763" y="2420573"/>
            <a:ext cx="2019493" cy="2797737"/>
          </a:xfrm>
          <a:prstGeom prst="rect">
            <a:avLst/>
          </a:prstGeom>
        </p:spPr>
      </p:pic>
      <p:pic>
        <p:nvPicPr>
          <p:cNvPr id="21" name="图片 20" descr="图表, 气泡图&#10;&#10;描述已自动生成">
            <a:extLst>
              <a:ext uri="{FF2B5EF4-FFF2-40B4-BE49-F238E27FC236}">
                <a16:creationId xmlns:a16="http://schemas.microsoft.com/office/drawing/2014/main" id="{D6F6437D-B19C-D643-9B4C-BAC97206BD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98346" y="2464007"/>
            <a:ext cx="1659803" cy="1144692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86BB6A29-BB90-0949-820F-C31BCE13AEA2}"/>
              </a:ext>
            </a:extLst>
          </p:cNvPr>
          <p:cNvSpPr txBox="1"/>
          <p:nvPr/>
        </p:nvSpPr>
        <p:spPr>
          <a:xfrm>
            <a:off x="10227986" y="4319752"/>
            <a:ext cx="18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金属催化剂原理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6AF1AA4B-8BF3-5448-8EA6-E298D389F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36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779"/>
    </mc:Choice>
    <mc:Fallback>
      <p:transition spd="slow" advTm="351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5FF7B11-1639-8F41-BFB8-C9821987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2977" y="-2085249"/>
            <a:ext cx="4192889" cy="29615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zh-CN" sz="40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Practice 1</a:t>
            </a:r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内容占位符 4" descr="图示&#10;&#10;描述已自动生成">
            <a:extLst>
              <a:ext uri="{FF2B5EF4-FFF2-40B4-BE49-F238E27FC236}">
                <a16:creationId xmlns:a16="http://schemas.microsoft.com/office/drawing/2014/main" id="{8B57B820-8DB8-7C40-BDB7-3B6997C7C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4053158" y="3617303"/>
            <a:ext cx="3502987" cy="2767359"/>
          </a:xfrm>
          <a:prstGeom prst="rect">
            <a:avLst/>
          </a:prstGeom>
          <a:effectLst/>
        </p:spPr>
      </p:pic>
      <p:pic>
        <p:nvPicPr>
          <p:cNvPr id="7" name="图片 6" descr="文本&#10;&#10;中度可信度描述已自动生成">
            <a:extLst>
              <a:ext uri="{FF2B5EF4-FFF2-40B4-BE49-F238E27FC236}">
                <a16:creationId xmlns:a16="http://schemas.microsoft.com/office/drawing/2014/main" id="{80C3BE97-4082-0D49-8110-FB9FA3F0BF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3664" y="771185"/>
            <a:ext cx="3350716" cy="5390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E9A4680-742B-764A-8A81-F9416E45D95D}"/>
                  </a:ext>
                </a:extLst>
              </p:cNvPr>
              <p:cNvSpPr txBox="1"/>
              <p:nvPr/>
            </p:nvSpPr>
            <p:spPr>
              <a:xfrm>
                <a:off x="1068934" y="1763370"/>
                <a:ext cx="6340563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zh-CN" dirty="0"/>
                  <a:t>(AP 2018 ) The reaction between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𝑁𝑂</m:t>
                    </m:r>
                  </m:oMath>
                </a14:m>
                <a:r>
                  <a:rPr lang="en" altLang="zh-CN" dirty="0"/>
                  <a:t>(</a:t>
                </a:r>
                <a:r>
                  <a:rPr lang="en" altLang="zh-CN" i="1" dirty="0"/>
                  <a:t>g</a:t>
                </a:r>
                <a:r>
                  <a:rPr lang="en" altLang="zh-CN" dirty="0"/>
                  <a:t>) 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" altLang="zh-CN" dirty="0"/>
                  <a:t>(</a:t>
                </a:r>
                <a:r>
                  <a:rPr lang="en" altLang="zh-CN" i="1" dirty="0"/>
                  <a:t>g</a:t>
                </a:r>
                <a:r>
                  <a:rPr lang="en" altLang="zh-CN" dirty="0"/>
                  <a:t>) is </a:t>
                </a:r>
              </a:p>
              <a:p>
                <a:r>
                  <a:rPr lang="en" altLang="zh-CN" dirty="0"/>
                  <a:t>represented by the equation above. Which of the following orientations of collision between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𝑁𝑂</m:t>
                    </m:r>
                  </m:oMath>
                </a14:m>
                <a:r>
                  <a:rPr lang="en" altLang="zh-CN" dirty="0"/>
                  <a:t>(</a:t>
                </a:r>
                <a:r>
                  <a:rPr lang="en" altLang="zh-CN" i="1" dirty="0"/>
                  <a:t>g</a:t>
                </a:r>
                <a:r>
                  <a:rPr lang="en" altLang="zh-CN" dirty="0"/>
                  <a:t>) and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" altLang="zh-CN" dirty="0"/>
                  <a:t>(</a:t>
                </a:r>
                <a:r>
                  <a:rPr lang="en" altLang="zh-CN" i="1" dirty="0"/>
                  <a:t>g</a:t>
                </a:r>
                <a:r>
                  <a:rPr lang="en" altLang="zh-CN" dirty="0"/>
                  <a:t>) is most likely to be effective? </a:t>
                </a: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E9A4680-742B-764A-8A81-F9416E45D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934" y="1763370"/>
                <a:ext cx="6340563" cy="1477328"/>
              </a:xfrm>
              <a:prstGeom prst="rect">
                <a:avLst/>
              </a:prstGeom>
              <a:blipFill>
                <a:blip r:embed="rId11"/>
                <a:stretch>
                  <a:fillRect l="-800" t="-16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 descr="形状, 圆圈&#10;&#10;描述已自动生成">
            <a:extLst>
              <a:ext uri="{FF2B5EF4-FFF2-40B4-BE49-F238E27FC236}">
                <a16:creationId xmlns:a16="http://schemas.microsoft.com/office/drawing/2014/main" id="{20FEAD09-05E8-9141-9BDD-3330C258E9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6501" y="126214"/>
            <a:ext cx="1775134" cy="1687256"/>
          </a:xfrm>
          <a:prstGeom prst="rect">
            <a:avLst/>
          </a:prstGeom>
        </p:spPr>
      </p:pic>
      <p:pic>
        <p:nvPicPr>
          <p:cNvPr id="15" name="图片 14" descr="图示&#10;&#10;描述已自动生成">
            <a:extLst>
              <a:ext uri="{FF2B5EF4-FFF2-40B4-BE49-F238E27FC236}">
                <a16:creationId xmlns:a16="http://schemas.microsoft.com/office/drawing/2014/main" id="{5C90BA64-CC9C-3145-B283-95B6277FE3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256" y="3709641"/>
            <a:ext cx="3467999" cy="25028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2B8A5461-3AF3-1348-95B9-85A2B0F53927}"/>
                  </a:ext>
                </a:extLst>
              </p:cNvPr>
              <p:cNvSpPr/>
              <p:nvPr/>
            </p:nvSpPr>
            <p:spPr>
              <a:xfrm>
                <a:off x="7999412" y="1141407"/>
                <a:ext cx="4076974" cy="5527407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dirty="0"/>
                  <a:t>最有效的碰撞应该是三氧化氮直接给一氧化氮一个氮原子，形成氮氧键。</a:t>
                </a:r>
                <a:r>
                  <a:rPr kumimoji="1" lang="en-US" altLang="zh-CN" dirty="0"/>
                  <a:t>BC</a:t>
                </a:r>
                <a:r>
                  <a:rPr kumimoji="1" lang="zh-CN" altLang="en-US" dirty="0"/>
                  <a:t>选项不符合碰撞生成二氧化氮的规律。而</a:t>
                </a:r>
                <a:r>
                  <a:rPr kumimoji="1" lang="en-US" altLang="zh-CN" dirty="0"/>
                  <a:t>a</a:t>
                </a:r>
                <a:r>
                  <a:rPr kumimoji="1" lang="zh-CN" altLang="en-US" dirty="0"/>
                  <a:t>选项则是氧原子撞氧原子，使氧原子成为中心原子。不符合路易斯结构式的原则</a:t>
                </a:r>
                <a14:m>
                  <m:oMath xmlns:m="http://schemas.openxmlformats.org/officeDocument/2006/math">
                    <a:fld id="{825F15A7-03F4-43D7-82C5-3E23DA2F108C}" type="mathplaceholder">
                      <a:rPr kumimoji="1" lang="zh-CN" altLang="en-US" i="1" smtClean="0">
                        <a:latin typeface="Cambria Math" panose="02040503050406030204" pitchFamily="18" charset="0"/>
                      </a:rPr>
                      <a:t>在此处键入公式。</a:t>
                    </a:fld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2B8A5461-3AF3-1348-95B9-85A2B0F539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9412" y="1141407"/>
                <a:ext cx="4076974" cy="5527407"/>
              </a:xfrm>
              <a:prstGeom prst="rect">
                <a:avLst/>
              </a:prstGeom>
              <a:blipFill>
                <a:blip r:embed="rId14"/>
                <a:stretch>
                  <a:fillRect l="-1238" r="-9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椭圆 18">
            <a:extLst>
              <a:ext uri="{FF2B5EF4-FFF2-40B4-BE49-F238E27FC236}">
                <a16:creationId xmlns:a16="http://schemas.microsoft.com/office/drawing/2014/main" id="{CFF3594C-2FAE-B54F-99E1-EB9375816F60}"/>
              </a:ext>
            </a:extLst>
          </p:cNvPr>
          <p:cNvSpPr/>
          <p:nvPr/>
        </p:nvSpPr>
        <p:spPr>
          <a:xfrm>
            <a:off x="4091196" y="5181600"/>
            <a:ext cx="467072" cy="467072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DCACC30F-AAD7-CF44-ADFC-8F568556FD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2944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00253"/>
    </mc:Choice>
    <mc:Fallback>
      <p:transition spd="slow" advTm="200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5CFAB4E-0AC5-1C42-A001-57D9E644C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424" y="-2072555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zh-CN" sz="36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Practice 2</a:t>
            </a:r>
          </a:p>
        </p:txBody>
      </p:sp>
      <p:sp>
        <p:nvSpPr>
          <p:cNvPr id="29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内容占位符 12" descr="卡通人物&#10;&#10;中度可信度描述已自动生成">
            <a:extLst>
              <a:ext uri="{FF2B5EF4-FFF2-40B4-BE49-F238E27FC236}">
                <a16:creationId xmlns:a16="http://schemas.microsoft.com/office/drawing/2014/main" id="{36C28885-CDF1-C94C-858B-2EB60D3D4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2420665" y="0"/>
            <a:ext cx="2968624" cy="499149"/>
          </a:xfrm>
        </p:spPr>
      </p:pic>
      <p:pic>
        <p:nvPicPr>
          <p:cNvPr id="20" name="图片 19" descr="图示&#10;&#10;描述已自动生成">
            <a:extLst>
              <a:ext uri="{FF2B5EF4-FFF2-40B4-BE49-F238E27FC236}">
                <a16:creationId xmlns:a16="http://schemas.microsoft.com/office/drawing/2014/main" id="{1A826E67-EEF8-DF4A-B123-6F21CC9821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7473" y="1415920"/>
            <a:ext cx="4824739" cy="2907460"/>
          </a:xfrm>
          <a:prstGeom prst="rect">
            <a:avLst/>
          </a:prstGeom>
        </p:spPr>
      </p:pic>
      <p:pic>
        <p:nvPicPr>
          <p:cNvPr id="16" name="图片 15" descr="文本&#10;&#10;描述已自动生成">
            <a:extLst>
              <a:ext uri="{FF2B5EF4-FFF2-40B4-BE49-F238E27FC236}">
                <a16:creationId xmlns:a16="http://schemas.microsoft.com/office/drawing/2014/main" id="{A7975FE1-971B-2D41-B511-0AF39B0507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0839" y="431588"/>
            <a:ext cx="4732346" cy="1124728"/>
          </a:xfrm>
          <a:prstGeom prst="rect">
            <a:avLst/>
          </a:prstGeom>
        </p:spPr>
      </p:pic>
      <p:pic>
        <p:nvPicPr>
          <p:cNvPr id="24" name="图片 23" descr="文本, 信件&#10;&#10;描述已自动生成">
            <a:extLst>
              <a:ext uri="{FF2B5EF4-FFF2-40B4-BE49-F238E27FC236}">
                <a16:creationId xmlns:a16="http://schemas.microsoft.com/office/drawing/2014/main" id="{ED5417A8-5289-8446-8888-1E63A49FDE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2427" y="4266702"/>
            <a:ext cx="4899785" cy="1105300"/>
          </a:xfrm>
          <a:prstGeom prst="rect">
            <a:avLst/>
          </a:prstGeom>
        </p:spPr>
      </p:pic>
      <p:pic>
        <p:nvPicPr>
          <p:cNvPr id="28" name="图片 27" descr="文本, 信件&#10;&#10;描述已自动生成">
            <a:extLst>
              <a:ext uri="{FF2B5EF4-FFF2-40B4-BE49-F238E27FC236}">
                <a16:creationId xmlns:a16="http://schemas.microsoft.com/office/drawing/2014/main" id="{29A06BB9-86EE-8546-AE3D-4DC4B867EE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2427" y="5349418"/>
            <a:ext cx="4721859" cy="1413111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874AB0B9-3874-8245-81C8-9124C4FB6F69}"/>
              </a:ext>
            </a:extLst>
          </p:cNvPr>
          <p:cNvSpPr/>
          <p:nvPr/>
        </p:nvSpPr>
        <p:spPr>
          <a:xfrm>
            <a:off x="7999412" y="1415920"/>
            <a:ext cx="3998147" cy="51740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一氧化氮降低了活化能因此推断它为催化剂。对于这种情况正确的反应机制既应该</a:t>
            </a:r>
            <a:r>
              <a:rPr kumimoji="1" lang="en-US" altLang="zh-CN" dirty="0"/>
              <a:t>—1.</a:t>
            </a:r>
            <a:r>
              <a:rPr kumimoji="1" lang="zh-CN" altLang="en-US" dirty="0"/>
              <a:t> 和为总反应 </a:t>
            </a:r>
            <a:r>
              <a:rPr kumimoji="1" lang="en-US" altLang="zh-CN" dirty="0"/>
              <a:t>2.</a:t>
            </a:r>
            <a:r>
              <a:rPr kumimoji="1" lang="zh-CN" altLang="en-US" dirty="0"/>
              <a:t> 一氧化氮参与反应并最终又重新生成。</a:t>
            </a:r>
            <a:r>
              <a:rPr kumimoji="1" lang="en-US" altLang="zh-CN" dirty="0"/>
              <a:t>A</a:t>
            </a:r>
            <a:r>
              <a:rPr kumimoji="1" lang="zh-CN" altLang="en-US" dirty="0"/>
              <a:t>不符合</a:t>
            </a:r>
            <a:r>
              <a:rPr kumimoji="1" lang="en-US" altLang="zh-CN" dirty="0"/>
              <a:t>1</a:t>
            </a:r>
            <a:r>
              <a:rPr kumimoji="1" lang="zh-CN" altLang="en-US" dirty="0"/>
              <a:t>和</a:t>
            </a:r>
            <a:r>
              <a:rPr kumimoji="1" lang="en-US" altLang="zh-CN" dirty="0"/>
              <a:t>2</a:t>
            </a:r>
            <a:r>
              <a:rPr kumimoji="1" lang="zh-CN" altLang="en-US" dirty="0"/>
              <a:t>。</a:t>
            </a:r>
            <a:r>
              <a:rPr kumimoji="1" lang="en-US" altLang="zh-CN" dirty="0"/>
              <a:t>C</a:t>
            </a:r>
            <a:r>
              <a:rPr kumimoji="1" lang="zh-CN" altLang="en-US" dirty="0"/>
              <a:t>不符合</a:t>
            </a:r>
            <a:r>
              <a:rPr kumimoji="1" lang="en-US" altLang="zh-CN" dirty="0"/>
              <a:t>2</a:t>
            </a:r>
            <a:r>
              <a:rPr kumimoji="1" lang="zh-CN" altLang="en-US" dirty="0"/>
              <a:t>。</a:t>
            </a:r>
            <a:r>
              <a:rPr kumimoji="1" lang="en-US" altLang="zh-CN" dirty="0"/>
              <a:t>D</a:t>
            </a:r>
            <a:r>
              <a:rPr kumimoji="1" lang="zh-CN" altLang="en-US" dirty="0"/>
              <a:t>不符合</a:t>
            </a:r>
            <a:r>
              <a:rPr kumimoji="1" lang="en-US" altLang="zh-CN" dirty="0"/>
              <a:t>2</a:t>
            </a:r>
            <a:endParaRPr kumimoji="1" lang="zh-CN" altLang="en-US" dirty="0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0E616451-B464-8947-8167-8200B0427E7D}"/>
              </a:ext>
            </a:extLst>
          </p:cNvPr>
          <p:cNvSpPr/>
          <p:nvPr/>
        </p:nvSpPr>
        <p:spPr>
          <a:xfrm>
            <a:off x="1389855" y="4591502"/>
            <a:ext cx="454572" cy="454572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F9AB3C4E-E6E8-6946-AB67-47878C32E8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6582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89972"/>
    </mc:Choice>
    <mc:Fallback>
      <p:transition spd="slow" advTm="289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9BC9170-19DE-3048-BA10-98F21CE14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kumimoji="1" lang="zh-CN" altLang="en-US">
                <a:solidFill>
                  <a:srgbClr val="EBEBEB"/>
                </a:solidFill>
              </a:rPr>
              <a:t>速率</a:t>
            </a:r>
            <a:r>
              <a:rPr kumimoji="1" lang="en-US" altLang="zh-CN">
                <a:solidFill>
                  <a:srgbClr val="EBEBEB"/>
                </a:solidFill>
              </a:rPr>
              <a:t>—rate</a:t>
            </a:r>
            <a:endParaRPr kumimoji="1" lang="zh-CN" altLang="en-US">
              <a:solidFill>
                <a:srgbClr val="EBEBEB"/>
              </a:solidFill>
            </a:endParaRPr>
          </a:p>
        </p:txBody>
      </p:sp>
      <p:sp>
        <p:nvSpPr>
          <p:cNvPr id="15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15CAAC3-E984-5341-BFBD-CDF4BD755B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6633" y="2227428"/>
                <a:ext cx="4597857" cy="3785419"/>
              </a:xfrm>
            </p:spPr>
            <p:txBody>
              <a:bodyPr>
                <a:normAutofit/>
              </a:bodyPr>
              <a:lstStyle/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反应的速度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反应速率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计算公式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速率</a:t>
                </a:r>
                <a14:m>
                  <m:oMath xmlns:m="http://schemas.openxmlformats.org/officeDocument/2006/math">
                    <m:r>
                      <a:rPr kumimoji="1" lang="en-US" altLang="zh-CN" b="0" i="1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zh-CN" altLang="en-US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末浓度</m:t>
                        </m:r>
                        <m:r>
                          <a:rPr kumimoji="1"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zh-CN" altLang="en-US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初浓度</m:t>
                        </m:r>
                      </m:num>
                      <m:den>
                        <m:r>
                          <a:rPr kumimoji="1" lang="zh-CN" altLang="en-US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间隔时间</m:t>
                        </m:r>
                      </m:den>
                    </m:f>
                  </m:oMath>
                </a14:m>
                <a:r>
                  <a:rPr kumimoji="1" lang="zh-CN" altLang="en-US" dirty="0">
                    <a:solidFill>
                      <a:srgbClr val="EBEBEB"/>
                    </a:solidFill>
                  </a:rPr>
                  <a:t>，某物质的浓度用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【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物质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】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表示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单位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lang="en" altLang="zh-CN" dirty="0">
                    <a:solidFill>
                      <a:srgbClr val="EBEBEB"/>
                    </a:solidFill>
                  </a:rPr>
                  <a:t>mol/L </a:t>
                </a:r>
                <a14:m>
                  <m:oMath xmlns:m="http://schemas.openxmlformats.org/officeDocument/2006/math">
                    <m:r>
                      <a:rPr lang="en" altLang="zh-CN" i="1">
                        <a:solidFill>
                          <a:srgbClr val="EBEBE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zh-CN" altLang="en-US" dirty="0">
                    <a:solidFill>
                      <a:srgbClr val="EBEBEB"/>
                    </a:solidFill>
                  </a:rPr>
                  <a:t> </a:t>
                </a:r>
                <a:r>
                  <a:rPr lang="en" altLang="zh-CN" dirty="0">
                    <a:solidFill>
                      <a:srgbClr val="EBEBEB"/>
                    </a:solidFill>
                  </a:rPr>
                  <a:t>s </a:t>
                </a:r>
                <a:r>
                  <a:rPr lang="zh-CN" altLang="en" dirty="0">
                    <a:solidFill>
                      <a:srgbClr val="EBEBEB"/>
                    </a:solidFill>
                  </a:rPr>
                  <a:t>或</a:t>
                </a:r>
                <a:r>
                  <a:rPr lang="en-US" altLang="zh-CN" dirty="0">
                    <a:solidFill>
                      <a:srgbClr val="EBEBEB"/>
                    </a:solidFill>
                  </a:rPr>
                  <a:t>M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" altLang="zh-CN" dirty="0">
                  <a:solidFill>
                    <a:srgbClr val="EBEBEB"/>
                  </a:solidFill>
                </a:endParaRPr>
              </a:p>
              <a:p>
                <a:r>
                  <a:rPr lang="zh-CN" altLang="en" dirty="0">
                    <a:solidFill>
                      <a:srgbClr val="EBEBEB"/>
                    </a:solidFill>
                  </a:rPr>
                  <a:t>反应物</a:t>
                </a:r>
                <a:r>
                  <a:rPr lang="zh-CN" altLang="en-US" dirty="0">
                    <a:solidFill>
                      <a:srgbClr val="EBEBEB"/>
                    </a:solidFill>
                  </a:rPr>
                  <a:t>消失的速率</a:t>
                </a:r>
                <a:r>
                  <a:rPr lang="en-US" altLang="zh-CN" dirty="0">
                    <a:solidFill>
                      <a:srgbClr val="EBEBEB"/>
                    </a:solidFill>
                  </a:rPr>
                  <a:t>=</a:t>
                </a:r>
                <a:r>
                  <a:rPr lang="zh-CN" altLang="en-US" dirty="0">
                    <a:solidFill>
                      <a:srgbClr val="EBEBEB"/>
                    </a:solidFill>
                  </a:rPr>
                  <a:t>生成物生成的速率</a:t>
                </a:r>
                <a:endParaRPr lang="en" altLang="zh-CN" dirty="0">
                  <a:solidFill>
                    <a:srgbClr val="EBEBEB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反应速率的比值等于各物质的量之比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15CAAC3-E984-5341-BFBD-CDF4BD755B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6633" y="2227428"/>
                <a:ext cx="4597857" cy="3785419"/>
              </a:xfrm>
              <a:blipFill>
                <a:blip r:embed="rId4"/>
                <a:stretch>
                  <a:fillRect l="-826" t="-1338" r="-11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 descr="图片包含 徽标&#10;&#10;描述已自动生成">
            <a:extLst>
              <a:ext uri="{FF2B5EF4-FFF2-40B4-BE49-F238E27FC236}">
                <a16:creationId xmlns:a16="http://schemas.microsoft.com/office/drawing/2014/main" id="{70390B48-05B1-2B40-933F-52DD7125A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007" y="4130989"/>
            <a:ext cx="4545623" cy="5969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3EA563C-9D9B-FF4C-9504-6196BFE45B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626919"/>
            <a:ext cx="6007100" cy="5969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55BD51F-1A5E-C94B-AEC5-51A5074A341E}"/>
              </a:ext>
            </a:extLst>
          </p:cNvPr>
          <p:cNvSpPr txBox="1"/>
          <p:nvPr/>
        </p:nvSpPr>
        <p:spPr>
          <a:xfrm>
            <a:off x="7416129" y="4992738"/>
            <a:ext cx="2606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各物质生成</a:t>
            </a:r>
            <a:r>
              <a:rPr kumimoji="1" lang="en-US" altLang="zh-CN" dirty="0"/>
              <a:t>/</a:t>
            </a:r>
            <a:r>
              <a:rPr kumimoji="1" lang="zh-CN" altLang="en-US" dirty="0"/>
              <a:t>消失速率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2A9AF51-8E89-C14F-8846-A2A16D2B85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0315" y="229006"/>
            <a:ext cx="2857080" cy="276184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48FFFF1-57DA-C740-BE4A-BFC1C43FACDC}"/>
              </a:ext>
            </a:extLst>
          </p:cNvPr>
          <p:cNvSpPr txBox="1"/>
          <p:nvPr/>
        </p:nvSpPr>
        <p:spPr>
          <a:xfrm>
            <a:off x="6318608" y="313295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化学反应速率快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81ED22C3-20B4-B54A-AA9D-4A0E996269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9550" y="229006"/>
            <a:ext cx="2779489" cy="2779489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30BAD1D0-663C-C345-80D0-07E1F28DE853}"/>
              </a:ext>
            </a:extLst>
          </p:cNvPr>
          <p:cNvSpPr txBox="1"/>
          <p:nvPr/>
        </p:nvSpPr>
        <p:spPr>
          <a:xfrm>
            <a:off x="9636126" y="314360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化学反应速率慢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719E6C31-8C45-B347-9E90-E754F15A6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8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31781"/>
    </mc:Choice>
    <mc:Fallback>
      <p:transition spd="slow" advTm="231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01145EA-6343-A04B-AEA1-8AF35122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2" y="412749"/>
            <a:ext cx="5237519" cy="1622321"/>
          </a:xfrm>
        </p:spPr>
        <p:txBody>
          <a:bodyPr>
            <a:normAutofit/>
          </a:bodyPr>
          <a:lstStyle/>
          <a:p>
            <a:r>
              <a:rPr kumimoji="1" lang="zh-CN" altLang="en-US" dirty="0">
                <a:solidFill>
                  <a:srgbClr val="EBEBEB"/>
                </a:solidFill>
              </a:rPr>
              <a:t>速率定律</a:t>
            </a:r>
            <a:r>
              <a:rPr kumimoji="1" lang="en-US" altLang="zh-CN" dirty="0">
                <a:solidFill>
                  <a:srgbClr val="EBEBEB"/>
                </a:solidFill>
              </a:rPr>
              <a:t>—rate</a:t>
            </a:r>
            <a:r>
              <a:rPr kumimoji="1" lang="zh-CN" altLang="en-US" dirty="0">
                <a:solidFill>
                  <a:srgbClr val="EBEBEB"/>
                </a:solidFill>
              </a:rPr>
              <a:t> </a:t>
            </a:r>
            <a:r>
              <a:rPr kumimoji="1" lang="en-US" altLang="zh-CN" dirty="0">
                <a:solidFill>
                  <a:srgbClr val="EBEBEB"/>
                </a:solidFill>
              </a:rPr>
              <a:t>law</a:t>
            </a:r>
            <a:endParaRPr kumimoji="1" lang="zh-CN" altLang="en-US" dirty="0">
              <a:solidFill>
                <a:srgbClr val="EBEBEB"/>
              </a:solidFill>
            </a:endParaRP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图片 4" descr="表格&#10;&#10;描述已自动生成">
            <a:extLst>
              <a:ext uri="{FF2B5EF4-FFF2-40B4-BE49-F238E27FC236}">
                <a16:creationId xmlns:a16="http://schemas.microsoft.com/office/drawing/2014/main" id="{7AC8195D-5853-2046-9C21-AA7FA9AE9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691" y="571500"/>
            <a:ext cx="6079510" cy="1640267"/>
          </a:xfrm>
          <a:prstGeom prst="rect">
            <a:avLst/>
          </a:prstGeom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C05B403-0507-9B44-AC65-0C7970C43D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5623" y="1797051"/>
                <a:ext cx="4822905" cy="4648200"/>
              </a:xfrm>
            </p:spPr>
            <p:txBody>
              <a:bodyPr>
                <a:normAutofit lnSpcReduction="10000"/>
              </a:bodyPr>
              <a:lstStyle/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化学反应速率一直在变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速率定律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反应速率只取决于反应物的浓度，并用表达式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Rate=k[reactants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kumimoji="1"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kumimoji="1" lang="zh-CN" altLang="en-US" dirty="0">
                    <a:solidFill>
                      <a:srgbClr val="EBEBEB"/>
                    </a:solidFill>
                  </a:rPr>
                  <a:t>表示，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k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为速率常数，中括号内为反应物浓度，它的幂为反应级数，通常为大于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0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的正整数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决定某物质反应级数方法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</a:p>
              <a:p>
                <a:r>
                  <a:rPr kumimoji="1" lang="en-US" altLang="zh-CN" dirty="0">
                    <a:solidFill>
                      <a:srgbClr val="EBEBEB"/>
                    </a:solidFill>
                  </a:rPr>
                  <a:t>1.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 观察表格，一次性观察一种反应物（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x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）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en-US" altLang="zh-CN" dirty="0">
                    <a:solidFill>
                      <a:srgbClr val="EBEBEB"/>
                    </a:solidFill>
                  </a:rPr>
                  <a:t>2.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 其它反应物浓度不变，观察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x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的浓度加倍对于速率有什么影响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en-US" altLang="zh-CN" dirty="0">
                    <a:solidFill>
                      <a:srgbClr val="EBEBEB"/>
                    </a:solidFill>
                  </a:rPr>
                  <a:t>3.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 写出相应的反应级数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总反应级数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=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各反应物反应级数之和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C05B403-0507-9B44-AC65-0C7970C43D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623" y="1797051"/>
                <a:ext cx="4822905" cy="4648200"/>
              </a:xfrm>
              <a:blipFill>
                <a:blip r:embed="rId5"/>
                <a:stretch>
                  <a:fillRect l="-525" t="-1907" r="-5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 descr="图示&#10;&#10;低可信度描述已自动生成">
            <a:extLst>
              <a:ext uri="{FF2B5EF4-FFF2-40B4-BE49-F238E27FC236}">
                <a16:creationId xmlns:a16="http://schemas.microsoft.com/office/drawing/2014/main" id="{399D4FEA-45D3-2441-A95A-FE14925E18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0059" y="253999"/>
            <a:ext cx="1651000" cy="3175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73A7A98-1275-C847-B1E6-8D43BDAE599E}"/>
              </a:ext>
            </a:extLst>
          </p:cNvPr>
          <p:cNvSpPr txBox="1"/>
          <p:nvPr/>
        </p:nvSpPr>
        <p:spPr>
          <a:xfrm>
            <a:off x="6096000" y="2782669"/>
            <a:ext cx="5401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先看</a:t>
            </a:r>
            <a:r>
              <a:rPr kumimoji="1" lang="en-US" altLang="zh-CN" dirty="0"/>
              <a:t>A</a:t>
            </a:r>
            <a:r>
              <a:rPr kumimoji="1" lang="zh-CN" altLang="en-US" dirty="0"/>
              <a:t>，观察</a:t>
            </a:r>
            <a:r>
              <a:rPr kumimoji="1" lang="en-US" altLang="zh-CN" dirty="0"/>
              <a:t>3</a:t>
            </a:r>
            <a:r>
              <a:rPr kumimoji="1" lang="zh-CN" altLang="en-US" dirty="0"/>
              <a:t>，</a:t>
            </a:r>
            <a:r>
              <a:rPr kumimoji="1" lang="en-US" altLang="zh-CN" dirty="0"/>
              <a:t>4</a:t>
            </a:r>
            <a:r>
              <a:rPr kumimoji="1" lang="zh-CN" altLang="en-US" dirty="0"/>
              <a:t>实验，</a:t>
            </a:r>
            <a:r>
              <a:rPr kumimoji="1" lang="en-US" altLang="zh-CN" dirty="0"/>
              <a:t> A</a:t>
            </a:r>
            <a:r>
              <a:rPr kumimoji="1" lang="zh-CN" altLang="en-US" dirty="0"/>
              <a:t>变二倍，速率变四倍，说明</a:t>
            </a:r>
            <a:r>
              <a:rPr kumimoji="1" lang="en-US" altLang="zh-CN" dirty="0"/>
              <a:t>A</a:t>
            </a:r>
            <a:r>
              <a:rPr kumimoji="1" lang="zh-CN" altLang="en-US" dirty="0"/>
              <a:t>的反应级数是</a:t>
            </a:r>
            <a:r>
              <a:rPr kumimoji="1" lang="en-US" altLang="zh-CN" dirty="0"/>
              <a:t>2</a:t>
            </a:r>
            <a:endParaRPr kumimoji="1" lang="zh-CN" altLang="en-US" dirty="0"/>
          </a:p>
        </p:txBody>
      </p:sp>
      <p:pic>
        <p:nvPicPr>
          <p:cNvPr id="11" name="图片 10" descr="文本&#10;&#10;描述已自动生成">
            <a:extLst>
              <a:ext uri="{FF2B5EF4-FFF2-40B4-BE49-F238E27FC236}">
                <a16:creationId xmlns:a16="http://schemas.microsoft.com/office/drawing/2014/main" id="{C4BE6D37-DC8D-E246-BFE3-380B18EB16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8609" y="2304065"/>
            <a:ext cx="1993900" cy="393700"/>
          </a:xfrm>
          <a:prstGeom prst="rect">
            <a:avLst/>
          </a:prstGeom>
        </p:spPr>
      </p:pic>
      <p:pic>
        <p:nvPicPr>
          <p:cNvPr id="15" name="图片 14" descr="文本&#10;&#10;描述已自动生成">
            <a:extLst>
              <a:ext uri="{FF2B5EF4-FFF2-40B4-BE49-F238E27FC236}">
                <a16:creationId xmlns:a16="http://schemas.microsoft.com/office/drawing/2014/main" id="{C3C96B3D-CC68-7640-8C2F-A770C64F4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8609" y="3529537"/>
            <a:ext cx="1905000" cy="3683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1A8C8794-61E4-704F-9BE9-C35688903F44}"/>
              </a:ext>
            </a:extLst>
          </p:cNvPr>
          <p:cNvSpPr txBox="1"/>
          <p:nvPr/>
        </p:nvSpPr>
        <p:spPr>
          <a:xfrm>
            <a:off x="5517523" y="4191553"/>
            <a:ext cx="6290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看</a:t>
            </a:r>
            <a:r>
              <a:rPr kumimoji="1" lang="en-US" altLang="zh-CN" dirty="0"/>
              <a:t>B</a:t>
            </a:r>
            <a:r>
              <a:rPr kumimoji="1" lang="zh-CN" altLang="en-US" dirty="0"/>
              <a:t>，观察</a:t>
            </a:r>
            <a:r>
              <a:rPr kumimoji="1" lang="en-US" altLang="zh-CN" dirty="0"/>
              <a:t>1</a:t>
            </a:r>
            <a:r>
              <a:rPr kumimoji="1" lang="zh-CN" altLang="en-US" dirty="0"/>
              <a:t>，</a:t>
            </a:r>
            <a:r>
              <a:rPr kumimoji="1" lang="en-US" altLang="zh-CN" dirty="0"/>
              <a:t>3</a:t>
            </a:r>
            <a:r>
              <a:rPr kumimoji="1" lang="zh-CN" altLang="en-US" dirty="0"/>
              <a:t>实验，</a:t>
            </a:r>
            <a:r>
              <a:rPr kumimoji="1" lang="en-US" altLang="zh-CN" dirty="0"/>
              <a:t> B</a:t>
            </a:r>
            <a:r>
              <a:rPr kumimoji="1" lang="zh-CN" altLang="en-US" dirty="0"/>
              <a:t>变二倍，速率变二倍，说明</a:t>
            </a:r>
            <a:r>
              <a:rPr kumimoji="1" lang="en-US" altLang="zh-CN" dirty="0"/>
              <a:t>B</a:t>
            </a:r>
            <a:r>
              <a:rPr kumimoji="1" lang="zh-CN" altLang="en-US" dirty="0"/>
              <a:t>的反应级数是</a:t>
            </a:r>
            <a:r>
              <a:rPr kumimoji="1" lang="en-US" altLang="zh-CN" dirty="0"/>
              <a:t>1</a:t>
            </a:r>
            <a:endParaRPr kumimoji="1" lang="zh-CN" altLang="en-US" dirty="0"/>
          </a:p>
        </p:txBody>
      </p:sp>
      <p:pic>
        <p:nvPicPr>
          <p:cNvPr id="19" name="图片 18" descr="文本&#10;&#10;描述已自动生成">
            <a:extLst>
              <a:ext uri="{FF2B5EF4-FFF2-40B4-BE49-F238E27FC236}">
                <a16:creationId xmlns:a16="http://schemas.microsoft.com/office/drawing/2014/main" id="{CDD4439C-8140-4B40-965E-359753D223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8609" y="4763052"/>
            <a:ext cx="1892300" cy="3937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5F668711-F413-8B46-94AD-ACEFD3551379}"/>
              </a:ext>
            </a:extLst>
          </p:cNvPr>
          <p:cNvSpPr txBox="1"/>
          <p:nvPr/>
        </p:nvSpPr>
        <p:spPr>
          <a:xfrm>
            <a:off x="5623215" y="5239403"/>
            <a:ext cx="6407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看</a:t>
            </a:r>
            <a:r>
              <a:rPr kumimoji="1" lang="en-US" altLang="zh-CN" dirty="0"/>
              <a:t>C, </a:t>
            </a:r>
            <a:r>
              <a:rPr kumimoji="1" lang="zh-CN" altLang="en-US" dirty="0"/>
              <a:t>观察</a:t>
            </a:r>
            <a:r>
              <a:rPr kumimoji="1" lang="en-US" altLang="zh-CN" dirty="0"/>
              <a:t>1</a:t>
            </a:r>
            <a:r>
              <a:rPr kumimoji="1" lang="zh-CN" altLang="en-US" dirty="0"/>
              <a:t>，</a:t>
            </a:r>
            <a:r>
              <a:rPr kumimoji="1" lang="en-US" altLang="zh-CN" dirty="0"/>
              <a:t>2</a:t>
            </a:r>
            <a:r>
              <a:rPr kumimoji="1" lang="zh-CN" altLang="en-US" dirty="0"/>
              <a:t>实验，</a:t>
            </a:r>
            <a:r>
              <a:rPr kumimoji="1" lang="en-US" altLang="zh-CN" dirty="0"/>
              <a:t> C</a:t>
            </a:r>
            <a:r>
              <a:rPr kumimoji="1" lang="zh-CN" altLang="en-US" dirty="0"/>
              <a:t>变二倍，速率不变，说明</a:t>
            </a:r>
            <a:r>
              <a:rPr kumimoji="1" lang="en-US" altLang="zh-CN" dirty="0"/>
              <a:t>C</a:t>
            </a:r>
            <a:r>
              <a:rPr kumimoji="1" lang="zh-CN" altLang="en-US" dirty="0"/>
              <a:t>的浓度和速率无关</a:t>
            </a:r>
          </a:p>
        </p:txBody>
      </p:sp>
      <p:pic>
        <p:nvPicPr>
          <p:cNvPr id="22" name="图片 21" descr="文本&#10;&#10;描述已自动生成">
            <a:extLst>
              <a:ext uri="{FF2B5EF4-FFF2-40B4-BE49-F238E27FC236}">
                <a16:creationId xmlns:a16="http://schemas.microsoft.com/office/drawing/2014/main" id="{D8ECED12-4AC6-8D4D-915C-F33230B0A0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8159" y="6286500"/>
            <a:ext cx="1485900" cy="368300"/>
          </a:xfrm>
          <a:prstGeom prst="rect">
            <a:avLst/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832B27D7-C25D-8D42-A571-A63976233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73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00288"/>
    </mc:Choice>
    <mc:Fallback>
      <p:transition spd="slow" advTm="400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7BB1CE3-93A1-374B-82CA-1D7AEF318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21" y="571500"/>
            <a:ext cx="2539183" cy="1444752"/>
          </a:xfrm>
        </p:spPr>
        <p:txBody>
          <a:bodyPr anchor="b">
            <a:noAutofit/>
          </a:bodyPr>
          <a:lstStyle/>
          <a:p>
            <a:r>
              <a:rPr kumimoji="1" lang="zh-CN" altLang="en-US" sz="3600" dirty="0">
                <a:solidFill>
                  <a:srgbClr val="EBEBEB"/>
                </a:solidFill>
              </a:rPr>
              <a:t>一级反应</a:t>
            </a:r>
            <a:r>
              <a:rPr kumimoji="1" lang="en-US" altLang="zh-CN" sz="3600" dirty="0">
                <a:solidFill>
                  <a:srgbClr val="EBEBEB"/>
                </a:solidFill>
              </a:rPr>
              <a:t>—first-order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reaction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4ADED43-1DD4-D441-8471-8777EF21A8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4425" y="2715637"/>
                <a:ext cx="3105860" cy="2947415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kumimoji="1" lang="zh-CN" altLang="en-US" sz="2400" dirty="0">
                    <a:solidFill>
                      <a:srgbClr val="FFFFFF"/>
                    </a:solidFill>
                  </a:rPr>
                  <a:t>反应速率与反应物一次方成正比的反应</a:t>
                </a:r>
                <a:endParaRPr kumimoji="1" lang="en-US" altLang="zh-CN" sz="2400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sz="2400" dirty="0">
                    <a:solidFill>
                      <a:srgbClr val="FFFFFF"/>
                    </a:solidFill>
                  </a:rPr>
                  <a:t>包含了时间</a:t>
                </a:r>
                <a:endParaRPr kumimoji="1" lang="en-US" altLang="zh-CN" sz="2400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sz="2400" dirty="0">
                    <a:solidFill>
                      <a:srgbClr val="FFFFFF"/>
                    </a:solidFill>
                  </a:rPr>
                  <a:t>可以绘制成一次函数的形式</a:t>
                </a:r>
                <a:endParaRPr kumimoji="1" lang="en-US" altLang="zh-CN" sz="2400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sz="2400" dirty="0">
                    <a:solidFill>
                      <a:srgbClr val="FFFFFF"/>
                    </a:solidFill>
                  </a:rPr>
                  <a:t>半衰期</a:t>
                </a:r>
                <a:r>
                  <a:rPr kumimoji="1" lang="en-US" altLang="zh-CN" sz="2400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sz="2400" dirty="0">
                    <a:solidFill>
                      <a:srgbClr val="FFFFFF"/>
                    </a:solidFill>
                  </a:rPr>
                  <a:t>反应掉正好一半物质的时间</a:t>
                </a:r>
                <a:r>
                  <a:rPr kumimoji="1" lang="en-US" altLang="zh-CN" sz="2400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sz="2400" dirty="0">
                    <a:solidFill>
                      <a:srgbClr val="FFFFFF"/>
                    </a:solidFill>
                  </a:rPr>
                  <a:t>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f>
                          <m:fPr>
                            <m:ctrlPr>
                              <a:rPr kumimoji="1" lang="en-US" altLang="zh-CN" sz="240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zh-CN" sz="2400" b="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zh-CN" sz="2400" b="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kumimoji="1" lang="zh-CN" altLang="en-US" sz="2400" dirty="0">
                    <a:solidFill>
                      <a:srgbClr val="FFFFFF"/>
                    </a:solidFill>
                  </a:rPr>
                  <a:t>表示</a:t>
                </a:r>
                <a:endParaRPr kumimoji="1" lang="en-US" altLang="zh-CN" sz="2400" dirty="0">
                  <a:solidFill>
                    <a:srgbClr val="FFFFFF"/>
                  </a:solidFill>
                </a:endParaRPr>
              </a:p>
              <a:p>
                <a:endParaRPr kumimoji="1" lang="zh-CN" altLang="en-US" sz="24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4ADED43-1DD4-D441-8471-8777EF21A8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4425" y="2715637"/>
                <a:ext cx="3105860" cy="2947415"/>
              </a:xfrm>
              <a:blipFill>
                <a:blip r:embed="rId4"/>
                <a:stretch>
                  <a:fillRect l="-1220" t="-3863" r="-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 descr="图表&#10;&#10;描述已自动生成">
            <a:extLst>
              <a:ext uri="{FF2B5EF4-FFF2-40B4-BE49-F238E27FC236}">
                <a16:creationId xmlns:a16="http://schemas.microsoft.com/office/drawing/2014/main" id="{449803DD-FFFF-714E-80B8-4130D6B36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566" y="3535373"/>
            <a:ext cx="3766921" cy="3143220"/>
          </a:xfrm>
          <a:prstGeom prst="rect">
            <a:avLst/>
          </a:prstGeom>
        </p:spPr>
      </p:pic>
      <p:pic>
        <p:nvPicPr>
          <p:cNvPr id="12" name="图片 11" descr="文本&#10;&#10;中度可信度描述已自动生成">
            <a:extLst>
              <a:ext uri="{FF2B5EF4-FFF2-40B4-BE49-F238E27FC236}">
                <a16:creationId xmlns:a16="http://schemas.microsoft.com/office/drawing/2014/main" id="{357FB9F6-FD2A-3945-B58F-DADE81F4F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6411" y="1426553"/>
            <a:ext cx="3009047" cy="641930"/>
          </a:xfrm>
          <a:prstGeom prst="rect">
            <a:avLst/>
          </a:prstGeom>
        </p:spPr>
      </p:pic>
      <p:pic>
        <p:nvPicPr>
          <p:cNvPr id="16" name="图片 15" descr="文本&#10;&#10;中度可信度描述已自动生成">
            <a:extLst>
              <a:ext uri="{FF2B5EF4-FFF2-40B4-BE49-F238E27FC236}">
                <a16:creationId xmlns:a16="http://schemas.microsoft.com/office/drawing/2014/main" id="{E0F5E647-66A2-264A-9FED-1781CEFA7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9313" y="-3419"/>
            <a:ext cx="2545107" cy="8275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0A00303-2E01-CC42-8DEF-62C7A78859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7967" y="2192016"/>
            <a:ext cx="1807984" cy="3485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B521AEE-2722-6C46-9FA9-F45C056AFE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9798" y="2787609"/>
            <a:ext cx="3958217" cy="441202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2F6E0EFE-D6DE-9749-8322-F9FB152558AB}"/>
              </a:ext>
            </a:extLst>
          </p:cNvPr>
          <p:cNvSpPr txBox="1"/>
          <p:nvPr/>
        </p:nvSpPr>
        <p:spPr>
          <a:xfrm>
            <a:off x="5676179" y="81380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解微分方程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113377D-9F7A-8448-839A-F1DB205839C8}"/>
              </a:ext>
            </a:extLst>
          </p:cNvPr>
          <p:cNvSpPr txBox="1"/>
          <p:nvPr/>
        </p:nvSpPr>
        <p:spPr>
          <a:xfrm>
            <a:off x="5069156" y="219201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形如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26DD091-E2E4-0B4B-BC54-6FAC95D2CD19}"/>
              </a:ext>
            </a:extLst>
          </p:cNvPr>
          <p:cNvSpPr txBox="1"/>
          <p:nvPr/>
        </p:nvSpPr>
        <p:spPr>
          <a:xfrm>
            <a:off x="9038066" y="115495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一级反应的半衰期</a:t>
            </a:r>
          </a:p>
        </p:txBody>
      </p:sp>
      <p:pic>
        <p:nvPicPr>
          <p:cNvPr id="28" name="图片 27" descr="文本, 徽标&#10;&#10;描述已自动生成">
            <a:extLst>
              <a:ext uri="{FF2B5EF4-FFF2-40B4-BE49-F238E27FC236}">
                <a16:creationId xmlns:a16="http://schemas.microsoft.com/office/drawing/2014/main" id="{1039FB86-39A8-1248-8D38-A356006042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21812" y="1426553"/>
            <a:ext cx="1358900" cy="8255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3553104-B58A-C942-8BD1-158992DC8E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50723" y="2320514"/>
            <a:ext cx="957520" cy="431823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8FE30900-0A5D-BA4D-8D9C-E70B3C9AB5DD}"/>
              </a:ext>
            </a:extLst>
          </p:cNvPr>
          <p:cNvSpPr txBox="1"/>
          <p:nvPr/>
        </p:nvSpPr>
        <p:spPr>
          <a:xfrm>
            <a:off x="8932942" y="232051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在</a:t>
            </a:r>
          </a:p>
        </p:txBody>
      </p:sp>
      <p:pic>
        <p:nvPicPr>
          <p:cNvPr id="37" name="图片 36" descr="图片包含 文本&#10;&#10;描述已自动生成">
            <a:extLst>
              <a:ext uri="{FF2B5EF4-FFF2-40B4-BE49-F238E27FC236}">
                <a16:creationId xmlns:a16="http://schemas.microsoft.com/office/drawing/2014/main" id="{AC1944E6-B122-6C4A-8EFF-9622A561F2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39028" y="3958820"/>
            <a:ext cx="1656137" cy="748862"/>
          </a:xfrm>
          <a:prstGeom prst="rect">
            <a:avLst/>
          </a:prstGeom>
        </p:spPr>
      </p:pic>
      <p:pic>
        <p:nvPicPr>
          <p:cNvPr id="33" name="图片 32" descr="文本&#10;&#10;描述已自动生成">
            <a:extLst>
              <a:ext uri="{FF2B5EF4-FFF2-40B4-BE49-F238E27FC236}">
                <a16:creationId xmlns:a16="http://schemas.microsoft.com/office/drawing/2014/main" id="{BC54BB7F-6052-6B4D-B809-C0F8753598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26790" y="2092248"/>
            <a:ext cx="1370562" cy="819358"/>
          </a:xfrm>
          <a:prstGeom prst="rect">
            <a:avLst/>
          </a:prstGeom>
        </p:spPr>
      </p:pic>
      <p:pic>
        <p:nvPicPr>
          <p:cNvPr id="35" name="图片 34" descr="文本&#10;&#10;描述已自动生成">
            <a:extLst>
              <a:ext uri="{FF2B5EF4-FFF2-40B4-BE49-F238E27FC236}">
                <a16:creationId xmlns:a16="http://schemas.microsoft.com/office/drawing/2014/main" id="{3E1D73C9-0106-9C4F-BF8C-1997B10FEB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18885" y="2796855"/>
            <a:ext cx="2135188" cy="1157813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2C14F6C1-AFB1-934F-8737-C809694D021C}"/>
              </a:ext>
            </a:extLst>
          </p:cNvPr>
          <p:cNvSpPr/>
          <p:nvPr/>
        </p:nvSpPr>
        <p:spPr>
          <a:xfrm>
            <a:off x="8297762" y="4618373"/>
            <a:ext cx="3779687" cy="1972800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kumimoji="1" lang="en-US" altLang="zh-CN" dirty="0"/>
              <a:t>AP</a:t>
            </a:r>
            <a:r>
              <a:rPr kumimoji="1" lang="zh-CN" altLang="en-US" dirty="0"/>
              <a:t>化学重要公式</a:t>
            </a:r>
            <a:endParaRPr kumimoji="1" lang="en-US" altLang="zh-CN" dirty="0"/>
          </a:p>
          <a:p>
            <a:pPr algn="ctr">
              <a:spcAft>
                <a:spcPts val="600"/>
              </a:spcAft>
            </a:pPr>
            <a:endParaRPr kumimoji="1" lang="en-US" altLang="zh-CN" dirty="0">
              <a:solidFill>
                <a:srgbClr val="FF0000"/>
              </a:solidFill>
            </a:endParaRPr>
          </a:p>
          <a:p>
            <a:pPr algn="ctr">
              <a:spcAft>
                <a:spcPts val="600"/>
              </a:spcAft>
            </a:pPr>
            <a:endParaRPr kumimoji="1" lang="en-US" altLang="zh-CN" dirty="0">
              <a:solidFill>
                <a:srgbClr val="FF0000"/>
              </a:solidFill>
            </a:endParaRPr>
          </a:p>
          <a:p>
            <a:pPr algn="ctr">
              <a:spcAft>
                <a:spcPts val="600"/>
              </a:spcAft>
            </a:pPr>
            <a:endParaRPr kumimoji="1" lang="en-US" altLang="zh-CN" dirty="0">
              <a:solidFill>
                <a:srgbClr val="FF0000"/>
              </a:solidFill>
            </a:endParaRPr>
          </a:p>
          <a:p>
            <a:pPr algn="ctr">
              <a:spcAft>
                <a:spcPts val="600"/>
              </a:spcAft>
            </a:pPr>
            <a:endParaRPr kumimoji="1" lang="en-US" altLang="zh-CN" dirty="0"/>
          </a:p>
        </p:txBody>
      </p:sp>
      <p:pic>
        <p:nvPicPr>
          <p:cNvPr id="25" name="图片 24" descr="文本&#10;&#10;描述已自动生成">
            <a:extLst>
              <a:ext uri="{FF2B5EF4-FFF2-40B4-BE49-F238E27FC236}">
                <a16:creationId xmlns:a16="http://schemas.microsoft.com/office/drawing/2014/main" id="{14BCEB66-523D-C941-9475-EC207929D3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50038" y="5070305"/>
            <a:ext cx="3116411" cy="685284"/>
          </a:xfrm>
          <a:prstGeom prst="rect">
            <a:avLst/>
          </a:prstGeom>
        </p:spPr>
      </p:pic>
      <p:pic>
        <p:nvPicPr>
          <p:cNvPr id="39" name="图片 38" descr="文本&#10;&#10;中度可信度描述已自动生成">
            <a:extLst>
              <a:ext uri="{FF2B5EF4-FFF2-40B4-BE49-F238E27FC236}">
                <a16:creationId xmlns:a16="http://schemas.microsoft.com/office/drawing/2014/main" id="{DDDB220B-ECBD-3242-BAD7-1FA11D8D74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04025" y="5700037"/>
            <a:ext cx="1567160" cy="738373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6390E816-855E-DA47-80D7-B4FE1E2CE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12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41722"/>
    </mc:Choice>
    <mc:Fallback>
      <p:transition spd="slow" advTm="341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86C1B33-B622-AD43-B923-7328CF9F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89" y="1039720"/>
            <a:ext cx="3103522" cy="144475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二级反应</a:t>
            </a:r>
            <a:r>
              <a:rPr kumimoji="1" lang="en-US" altLang="zh-CN" sz="3600" dirty="0">
                <a:solidFill>
                  <a:srgbClr val="EBEBEB"/>
                </a:solidFill>
              </a:rPr>
              <a:t>—second-order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reaction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Freeform: Shape 15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9DC68BEA-6B59-4313-B4F4-0400ECA4F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417" y="3265074"/>
            <a:ext cx="3108057" cy="2947415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solidFill>
                  <a:srgbClr val="FFFFFF"/>
                </a:solidFill>
              </a:rPr>
              <a:t>反应速率与反应物平方成正比的反应</a:t>
            </a:r>
          </a:p>
          <a:p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" name="内容占位符 4" descr="图表&#10;&#10;低可信度描述已自动生成">
            <a:extLst>
              <a:ext uri="{FF2B5EF4-FFF2-40B4-BE49-F238E27FC236}">
                <a16:creationId xmlns:a16="http://schemas.microsoft.com/office/drawing/2014/main" id="{3B37329B-C728-C349-99E4-4EE29734E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981" y="3265074"/>
            <a:ext cx="3751912" cy="3442379"/>
          </a:xfrm>
          <a:prstGeom prst="rect">
            <a:avLst/>
          </a:prstGeom>
          <a:effectLst/>
        </p:spPr>
      </p:pic>
      <p:pic>
        <p:nvPicPr>
          <p:cNvPr id="7" name="图片 6" descr="文本&#10;&#10;描述已自动生成">
            <a:extLst>
              <a:ext uri="{FF2B5EF4-FFF2-40B4-BE49-F238E27FC236}">
                <a16:creationId xmlns:a16="http://schemas.microsoft.com/office/drawing/2014/main" id="{05CE1BEF-EA1A-DA41-B9EF-D354B2F97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828" y="571500"/>
            <a:ext cx="2654558" cy="841689"/>
          </a:xfrm>
          <a:prstGeom prst="rect">
            <a:avLst/>
          </a:prstGeom>
        </p:spPr>
      </p:pic>
      <p:pic>
        <p:nvPicPr>
          <p:cNvPr id="10" name="图片 9" descr="图示&#10;&#10;描述已自动生成">
            <a:extLst>
              <a:ext uri="{FF2B5EF4-FFF2-40B4-BE49-F238E27FC236}">
                <a16:creationId xmlns:a16="http://schemas.microsoft.com/office/drawing/2014/main" id="{BF7B2805-47E0-6F47-80B8-296140702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8122" y="2272838"/>
            <a:ext cx="1989447" cy="84168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15DA617-C21A-244C-8341-CDE10285EBF2}"/>
              </a:ext>
            </a:extLst>
          </p:cNvPr>
          <p:cNvSpPr txBox="1"/>
          <p:nvPr/>
        </p:nvSpPr>
        <p:spPr>
          <a:xfrm>
            <a:off x="5833693" y="177894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解微分方程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16D00DB-260C-8A44-8148-EE07C6D81E99}"/>
              </a:ext>
            </a:extLst>
          </p:cNvPr>
          <p:cNvSpPr/>
          <p:nvPr/>
        </p:nvSpPr>
        <p:spPr>
          <a:xfrm>
            <a:off x="8455692" y="2148274"/>
            <a:ext cx="3591861" cy="1827321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kumimoji="1" lang="en-US" altLang="zh-CN" dirty="0"/>
              <a:t>AP</a:t>
            </a:r>
            <a:r>
              <a:rPr kumimoji="1" lang="zh-CN" altLang="en-US" dirty="0"/>
              <a:t>化学重要公式</a:t>
            </a:r>
            <a:endParaRPr kumimoji="1" lang="en-US" altLang="zh-CN" dirty="0"/>
          </a:p>
          <a:p>
            <a:pPr algn="ctr">
              <a:spcAft>
                <a:spcPts val="600"/>
              </a:spcAft>
            </a:pPr>
            <a:endParaRPr kumimoji="1" lang="en-US" altLang="zh-CN" dirty="0">
              <a:solidFill>
                <a:srgbClr val="FF0000"/>
              </a:solidFill>
            </a:endParaRPr>
          </a:p>
          <a:p>
            <a:pPr algn="ctr">
              <a:spcAft>
                <a:spcPts val="600"/>
              </a:spcAft>
            </a:pPr>
            <a:endParaRPr kumimoji="1" lang="en-US" altLang="zh-CN" dirty="0"/>
          </a:p>
        </p:txBody>
      </p:sp>
      <p:pic>
        <p:nvPicPr>
          <p:cNvPr id="13" name="图片 12" descr="文本&#10;&#10;描述已自动生成">
            <a:extLst>
              <a:ext uri="{FF2B5EF4-FFF2-40B4-BE49-F238E27FC236}">
                <a16:creationId xmlns:a16="http://schemas.microsoft.com/office/drawing/2014/main" id="{D9B068EB-3333-D642-8D5F-AA5F2626D3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677" y="3053301"/>
            <a:ext cx="3285091" cy="722376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4CAED4F6-1AB2-F349-A064-ED996C1D3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83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98038"/>
    </mc:Choice>
    <mc:Fallback>
      <p:transition spd="slow" advTm="9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85EE30E-A2E1-1A49-A643-0A3DF38FE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809" y="625475"/>
            <a:ext cx="3108626" cy="144475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零级反应</a:t>
            </a:r>
            <a:r>
              <a:rPr kumimoji="1" lang="en-US" altLang="zh-CN" sz="3600" dirty="0">
                <a:solidFill>
                  <a:srgbClr val="EBEBEB"/>
                </a:solidFill>
              </a:rPr>
              <a:t>—zero-order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reaction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20E953-1CB0-A14D-95A8-D3D03486C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075" y="3217991"/>
            <a:ext cx="3108057" cy="2947415"/>
          </a:xfrm>
        </p:spPr>
        <p:txBody>
          <a:bodyPr>
            <a:normAutofit/>
          </a:bodyPr>
          <a:lstStyle/>
          <a:p>
            <a:r>
              <a:rPr kumimoji="1" lang="zh-CN" altLang="en-US" sz="2400" dirty="0">
                <a:solidFill>
                  <a:srgbClr val="FFFFFF"/>
                </a:solidFill>
              </a:rPr>
              <a:t>与任何反应物浓度无关</a:t>
            </a:r>
            <a:endParaRPr kumimoji="1" lang="en-US" altLang="zh-CN" sz="2400" dirty="0">
              <a:solidFill>
                <a:srgbClr val="FFFFFF"/>
              </a:solidFill>
            </a:endParaRPr>
          </a:p>
          <a:p>
            <a:r>
              <a:rPr kumimoji="1" lang="zh-CN" altLang="en-US" sz="2400" dirty="0">
                <a:solidFill>
                  <a:srgbClr val="FFFFFF"/>
                </a:solidFill>
              </a:rPr>
              <a:t>速率固定</a:t>
            </a:r>
          </a:p>
        </p:txBody>
      </p:sp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D0332B1D-3D2E-B84D-95DB-91E95A5DF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693" y="3142147"/>
            <a:ext cx="6495847" cy="3540235"/>
          </a:xfrm>
          <a:prstGeom prst="rect">
            <a:avLst/>
          </a:prstGeom>
          <a:effectLst/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8BA1127-9841-934D-8396-FA19A03DF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929" y="381000"/>
            <a:ext cx="3592720" cy="488950"/>
          </a:xfrm>
          <a:prstGeom prst="rect">
            <a:avLst/>
          </a:prstGeom>
        </p:spPr>
      </p:pic>
      <p:pic>
        <p:nvPicPr>
          <p:cNvPr id="9" name="图片 8" descr="文本&#10;&#10;低可信度描述已自动生成">
            <a:extLst>
              <a:ext uri="{FF2B5EF4-FFF2-40B4-BE49-F238E27FC236}">
                <a16:creationId xmlns:a16="http://schemas.microsoft.com/office/drawing/2014/main" id="{E9A0A80E-07E6-8D4A-9135-8F00E91E4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5588" y="1854820"/>
            <a:ext cx="4110942" cy="96350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5E6A811-D720-4241-A3EA-0064393E7391}"/>
              </a:ext>
            </a:extLst>
          </p:cNvPr>
          <p:cNvSpPr txBox="1"/>
          <p:nvPr/>
        </p:nvSpPr>
        <p:spPr>
          <a:xfrm>
            <a:off x="7411645" y="110488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解微分方程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63F39B42-4C84-3244-9A90-33F92B22C8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68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09902"/>
    </mc:Choice>
    <mc:Fallback>
      <p:transition spd="slow" advTm="109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5F1D2F8-970B-FB45-ABD6-47FF4D0C4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51" y="571500"/>
            <a:ext cx="3108626" cy="144475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反应机理</a:t>
            </a:r>
            <a:r>
              <a:rPr kumimoji="1" lang="en-US" altLang="zh-CN" sz="3600" dirty="0">
                <a:solidFill>
                  <a:srgbClr val="EBEBEB"/>
                </a:solidFill>
              </a:rPr>
              <a:t>—reaction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mechanism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2AC02B-066B-D444-B0F9-BC4FA927D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966" y="2095772"/>
            <a:ext cx="3803942" cy="2947415"/>
          </a:xfrm>
        </p:spPr>
        <p:txBody>
          <a:bodyPr>
            <a:noAutofit/>
          </a:bodyPr>
          <a:lstStyle/>
          <a:p>
            <a:r>
              <a:rPr kumimoji="1" lang="zh-CN" altLang="en-US" dirty="0">
                <a:solidFill>
                  <a:srgbClr val="FFFFFF"/>
                </a:solidFill>
              </a:rPr>
              <a:t>描述一个总反应的全部子反应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反应中生成又被反应掉的物质叫做中间产物（</a:t>
            </a:r>
            <a:r>
              <a:rPr kumimoji="1" lang="en-US" altLang="zh-CN" dirty="0">
                <a:solidFill>
                  <a:srgbClr val="FFFFFF"/>
                </a:solidFill>
              </a:rPr>
              <a:t>intermediate</a:t>
            </a:r>
            <a:r>
              <a:rPr kumimoji="1" lang="zh-CN" altLang="en-US" dirty="0">
                <a:solidFill>
                  <a:srgbClr val="FFFFFF"/>
                </a:solidFill>
              </a:rPr>
              <a:t>）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基元反应（</a:t>
            </a:r>
            <a:r>
              <a:rPr kumimoji="1" lang="en-US" altLang="zh-CN" dirty="0">
                <a:solidFill>
                  <a:srgbClr val="FFFFFF"/>
                </a:solidFill>
              </a:rPr>
              <a:t>elementary</a:t>
            </a:r>
            <a:r>
              <a:rPr kumimoji="1" lang="zh-CN" altLang="en-US" dirty="0">
                <a:solidFill>
                  <a:srgbClr val="FFFFFF"/>
                </a:solidFill>
              </a:rPr>
              <a:t> </a:t>
            </a:r>
            <a:r>
              <a:rPr kumimoji="1" lang="en-US" altLang="zh-CN" dirty="0">
                <a:solidFill>
                  <a:srgbClr val="FFFFFF"/>
                </a:solidFill>
              </a:rPr>
              <a:t>step</a:t>
            </a:r>
            <a:r>
              <a:rPr kumimoji="1" lang="zh-CN" altLang="en-US" dirty="0">
                <a:solidFill>
                  <a:srgbClr val="FFFFFF"/>
                </a:solidFill>
              </a:rPr>
              <a:t>）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其速率可直接根据其反应分子数写出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决速步（</a:t>
            </a:r>
            <a:r>
              <a:rPr kumimoji="1" lang="en" altLang="zh-CN" dirty="0">
                <a:solidFill>
                  <a:srgbClr val="FFFFFF"/>
                </a:solidFill>
              </a:rPr>
              <a:t>rate-determining step</a:t>
            </a:r>
            <a:r>
              <a:rPr kumimoji="1" lang="zh-CN" altLang="en-US" dirty="0">
                <a:solidFill>
                  <a:srgbClr val="FFFFFF"/>
                </a:solidFill>
              </a:rPr>
              <a:t>）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反应机理中最慢的一步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总反应速率由决速步决定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endParaRPr kumimoji="1" lang="en-US" altLang="zh-CN" dirty="0">
              <a:solidFill>
                <a:srgbClr val="FFFFFF"/>
              </a:solidFill>
            </a:endParaRPr>
          </a:p>
        </p:txBody>
      </p:sp>
      <p:pic>
        <p:nvPicPr>
          <p:cNvPr id="7" name="图片 6" descr="表格&#10;&#10;描述已自动生成">
            <a:extLst>
              <a:ext uri="{FF2B5EF4-FFF2-40B4-BE49-F238E27FC236}">
                <a16:creationId xmlns:a16="http://schemas.microsoft.com/office/drawing/2014/main" id="{091C53F7-765A-D741-BA82-4BE96BF54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149" y="780597"/>
            <a:ext cx="6495847" cy="2500899"/>
          </a:xfrm>
          <a:prstGeom prst="rect">
            <a:avLst/>
          </a:prstGeom>
          <a:effectLst/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5CFBBC0-B468-F046-B7B6-B1410F2961DD}"/>
              </a:ext>
            </a:extLst>
          </p:cNvPr>
          <p:cNvSpPr txBox="1"/>
          <p:nvPr/>
        </p:nvSpPr>
        <p:spPr>
          <a:xfrm>
            <a:off x="6680688" y="246630"/>
            <a:ext cx="2886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基元反应</a:t>
            </a:r>
          </a:p>
        </p:txBody>
      </p:sp>
      <p:pic>
        <p:nvPicPr>
          <p:cNvPr id="10" name="图片 9" descr="文本&#10;&#10;中度可信度描述已自动生成">
            <a:extLst>
              <a:ext uri="{FF2B5EF4-FFF2-40B4-BE49-F238E27FC236}">
                <a16:creationId xmlns:a16="http://schemas.microsoft.com/office/drawing/2014/main" id="{E0EF066D-EFAB-7543-95AF-E11D97DA3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051" y="3630797"/>
            <a:ext cx="3543300" cy="5588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9B26CF4-5321-8643-A19B-0F637E9E9F96}"/>
              </a:ext>
            </a:extLst>
          </p:cNvPr>
          <p:cNvSpPr txBox="1"/>
          <p:nvPr/>
        </p:nvSpPr>
        <p:spPr>
          <a:xfrm>
            <a:off x="5401281" y="370964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总反应</a:t>
            </a:r>
          </a:p>
        </p:txBody>
      </p:sp>
      <p:pic>
        <p:nvPicPr>
          <p:cNvPr id="15" name="图片 14" descr="文本&#10;&#10;中度可信度描述已自动生成">
            <a:extLst>
              <a:ext uri="{FF2B5EF4-FFF2-40B4-BE49-F238E27FC236}">
                <a16:creationId xmlns:a16="http://schemas.microsoft.com/office/drawing/2014/main" id="{C6425933-D6D1-AE4E-8338-8481207836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1940" y="4602175"/>
            <a:ext cx="3594100" cy="8001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7AA6F65-0325-924E-A81F-E657DB7F9C3B}"/>
              </a:ext>
            </a:extLst>
          </p:cNvPr>
          <p:cNvSpPr txBox="1"/>
          <p:nvPr/>
        </p:nvSpPr>
        <p:spPr>
          <a:xfrm>
            <a:off x="5285865" y="48585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反应机理</a:t>
            </a:r>
          </a:p>
        </p:txBody>
      </p:sp>
      <p:pic>
        <p:nvPicPr>
          <p:cNvPr id="20" name="图片 19" descr="文本&#10;&#10;中度可信度描述已自动生成">
            <a:extLst>
              <a:ext uri="{FF2B5EF4-FFF2-40B4-BE49-F238E27FC236}">
                <a16:creationId xmlns:a16="http://schemas.microsoft.com/office/drawing/2014/main" id="{EF535E0D-0769-DF4D-9111-9D896D1B15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5172" y="5802325"/>
            <a:ext cx="2064216" cy="475395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3650837A-AAF7-4548-A921-A97CA37056B9}"/>
              </a:ext>
            </a:extLst>
          </p:cNvPr>
          <p:cNvSpPr txBox="1"/>
          <p:nvPr/>
        </p:nvSpPr>
        <p:spPr>
          <a:xfrm>
            <a:off x="5202560" y="5855356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总反应速率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6887078A-D9ED-4A49-8559-B5F427DD6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3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08767"/>
    </mc:Choice>
    <mc:Fallback>
      <p:transition spd="slow" advTm="308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076D5E-68ED-4CD1-A04F-E7934EBFA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94580D3-B1EC-9E48-A764-72EB43806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19" y="571500"/>
            <a:ext cx="4212631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碰撞理论（上）</a:t>
            </a:r>
            <a:r>
              <a:rPr kumimoji="1" lang="en-US" altLang="zh-CN" sz="3600" dirty="0">
                <a:solidFill>
                  <a:srgbClr val="EBEBEB"/>
                </a:solidFill>
              </a:rPr>
              <a:t>—collision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theory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BE0A6B-EBF8-4301-B1AE-F6A1C4003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ounded Rectangle 9">
            <a:extLst>
              <a:ext uri="{FF2B5EF4-FFF2-40B4-BE49-F238E27FC236}">
                <a16:creationId xmlns:a16="http://schemas.microsoft.com/office/drawing/2014/main" id="{03C06118-B3FE-4B51-80A1-B82C2E9F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>
            <a:solidFill>
              <a:schemeClr val="bg2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78750FC-D2BA-C744-AC63-0D48238400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553"/>
          <a:stretch/>
        </p:blipFill>
        <p:spPr>
          <a:xfrm>
            <a:off x="5609975" y="2811597"/>
            <a:ext cx="5518273" cy="3412222"/>
          </a:xfrm>
          <a:prstGeom prst="rect">
            <a:avLst/>
          </a:prstGeom>
          <a:effectLst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72BE3F8-96D6-4535-9AE4-694DC4F5B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1150A7-81BC-BA44-AC27-B387D1D95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kumimoji="1" lang="zh-CN" altLang="en-US" dirty="0">
                <a:solidFill>
                  <a:srgbClr val="FFFFFF"/>
                </a:solidFill>
              </a:rPr>
              <a:t>影响反应速率的因素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浓度，温度，表面积和催化剂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碰撞理论核心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分子必须碰撞才能发生反应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浓度越大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一定空间内分子数目越多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碰撞越频繁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表面积越大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更多分子直接接触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碰撞越频繁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E9CAAAD-8519-E940-99CC-3B5848F10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943" y="572482"/>
            <a:ext cx="5267658" cy="2253387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3C6C8E2E-2A98-8244-9E86-F417ABD76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43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57786"/>
    </mc:Choice>
    <mc:Fallback>
      <p:transition spd="slow" advTm="257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60116DE-D4EB-7445-9D58-8B641DA4D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17" y="91441"/>
            <a:ext cx="3908091" cy="144475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碰撞理论（中）</a:t>
            </a:r>
            <a:r>
              <a:rPr kumimoji="1" lang="en-US" altLang="zh-CN" sz="3600" dirty="0">
                <a:solidFill>
                  <a:srgbClr val="EBEBEB"/>
                </a:solidFill>
              </a:rPr>
              <a:t>—collision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theory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E244467-3E3C-0342-8BC4-AE9E62F6C1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9254" y="2062312"/>
                <a:ext cx="3869829" cy="2947415"/>
              </a:xfrm>
            </p:spPr>
            <p:txBody>
              <a:bodyPr>
                <a:noAutofit/>
              </a:bodyPr>
              <a:lstStyle/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温度越高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分子的动能越大，速度越快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碰撞更频繁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有效碰撞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足够的能量和正确的方向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活化能（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activation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energy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）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使反应物分子变成过渡状态（活化状态）分子所需要的最小能量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kumimoji="1" lang="zh-CN" altLang="en-US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表示</m:t>
                    </m:r>
                  </m:oMath>
                </a14:m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过渡状态（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transition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state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）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分子势能最高使的状态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E244467-3E3C-0342-8BC4-AE9E62F6C1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9254" y="2062312"/>
                <a:ext cx="3869829" cy="2947415"/>
              </a:xfrm>
              <a:blipFill>
                <a:blip r:embed="rId4"/>
                <a:stretch>
                  <a:fillRect l="-654" t="-1717" r="-654" b="-43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 descr="图示&#10;&#10;中度可信度描述已自动生成">
            <a:extLst>
              <a:ext uri="{FF2B5EF4-FFF2-40B4-BE49-F238E27FC236}">
                <a16:creationId xmlns:a16="http://schemas.microsoft.com/office/drawing/2014/main" id="{5581486D-1D84-4641-A6BD-570DDE7AA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4884" y="3072385"/>
            <a:ext cx="4364285" cy="3709642"/>
          </a:xfrm>
          <a:prstGeom prst="rect">
            <a:avLst/>
          </a:prstGeom>
          <a:effectLst/>
        </p:spPr>
      </p:pic>
      <p:pic>
        <p:nvPicPr>
          <p:cNvPr id="7" name="图片 6" descr="图片包含 文本&#10;&#10;描述已自动生成">
            <a:extLst>
              <a:ext uri="{FF2B5EF4-FFF2-40B4-BE49-F238E27FC236}">
                <a16:creationId xmlns:a16="http://schemas.microsoft.com/office/drawing/2014/main" id="{A904CD61-9E49-A64D-BC4A-5CC6ABDE2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8579" y="2812262"/>
            <a:ext cx="2838076" cy="3683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B2D54B7-8F09-0348-BD87-829164D728A7}"/>
              </a:ext>
            </a:extLst>
          </p:cNvPr>
          <p:cNvSpPr txBox="1"/>
          <p:nvPr/>
        </p:nvSpPr>
        <p:spPr>
          <a:xfrm>
            <a:off x="8648330" y="1213027"/>
            <a:ext cx="3436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麦克斯韦</a:t>
            </a:r>
            <a:r>
              <a:rPr kumimoji="1" lang="en-US" altLang="zh-CN" dirty="0"/>
              <a:t>-</a:t>
            </a:r>
            <a:r>
              <a:rPr kumimoji="1" lang="zh-CN" altLang="en-US" dirty="0"/>
              <a:t>玻尔兹曼分布</a:t>
            </a:r>
            <a:r>
              <a:rPr kumimoji="1" lang="en-US" altLang="zh-CN" dirty="0"/>
              <a:t>—</a:t>
            </a:r>
            <a:r>
              <a:rPr kumimoji="1" lang="zh-CN" altLang="en-US" dirty="0"/>
              <a:t>温度高的气体有更多分子越过活化能</a:t>
            </a:r>
          </a:p>
        </p:txBody>
      </p:sp>
      <p:pic>
        <p:nvPicPr>
          <p:cNvPr id="15" name="图片 14" descr="图示&#10;&#10;描述已自动生成">
            <a:extLst>
              <a:ext uri="{FF2B5EF4-FFF2-40B4-BE49-F238E27FC236}">
                <a16:creationId xmlns:a16="http://schemas.microsoft.com/office/drawing/2014/main" id="{AD4E0D2A-0A18-7049-87F6-32855E01AF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8921" y="92598"/>
            <a:ext cx="3436209" cy="274829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FEE4A06E-84A7-E74D-BC2B-C0F27B99FD61}"/>
              </a:ext>
            </a:extLst>
          </p:cNvPr>
          <p:cNvSpPr txBox="1"/>
          <p:nvPr/>
        </p:nvSpPr>
        <p:spPr>
          <a:xfrm>
            <a:off x="9214970" y="4780344"/>
            <a:ext cx="2612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分子需要活化能用来断开溴氮键变为生成物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6A15FBA-7E14-384E-91A1-859AF3BEF99B}"/>
                  </a:ext>
                </a:extLst>
              </p:cNvPr>
              <p:cNvSpPr txBox="1"/>
              <p:nvPr/>
            </p:nvSpPr>
            <p:spPr>
              <a:xfrm>
                <a:off x="4930815" y="4179178"/>
                <a:ext cx="181722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sz="1200" dirty="0"/>
                  <a:t>分子动能</a:t>
                </a:r>
                <a14:m>
                  <m:oMath xmlns:m="http://schemas.openxmlformats.org/officeDocument/2006/math">
                    <m:r>
                      <a:rPr kumimoji="1" lang="zh-CN" altLang="en-US" sz="120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zh-CN" altLang="en-US" sz="1200" i="1">
                        <a:latin typeface="Cambria Math" panose="02040503050406030204" pitchFamily="18" charset="0"/>
                      </a:rPr>
                      <m:t>分子势能</m:t>
                    </m:r>
                  </m:oMath>
                </a14:m>
                <a:endParaRPr kumimoji="1" lang="zh-CN" altLang="en-US" sz="1200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6A15FBA-7E14-384E-91A1-859AF3BEF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815" y="4179178"/>
                <a:ext cx="1817226" cy="276999"/>
              </a:xfrm>
              <a:prstGeom prst="rect">
                <a:avLst/>
              </a:prstGeom>
              <a:blipFill>
                <a:blip r:embed="rId8"/>
                <a:stretch>
                  <a:fillRect t="-4545" b="-1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音频 12">
            <a:hlinkClick r:id="" action="ppaction://media"/>
            <a:extLst>
              <a:ext uri="{FF2B5EF4-FFF2-40B4-BE49-F238E27FC236}">
                <a16:creationId xmlns:a16="http://schemas.microsoft.com/office/drawing/2014/main" id="{708DD4D0-E9BF-9E49-8820-185C64B24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71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77595"/>
    </mc:Choice>
    <mc:Fallback>
      <p:transition spd="slow" advTm="477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0.2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5.9|1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离子</Template>
  <TotalTime>950</TotalTime>
  <Words>921</Words>
  <Application>Microsoft Macintosh PowerPoint</Application>
  <PresentationFormat>宽屏</PresentationFormat>
  <Paragraphs>82</Paragraphs>
  <Slides>13</Slides>
  <Notes>0</Notes>
  <HiddenSlides>0</HiddenSlides>
  <MMClips>13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8" baseType="lpstr">
      <vt:lpstr>Arial</vt:lpstr>
      <vt:lpstr>Cambria Math</vt:lpstr>
      <vt:lpstr>Century Gothic</vt:lpstr>
      <vt:lpstr>Wingdings 3</vt:lpstr>
      <vt:lpstr>离子</vt:lpstr>
      <vt:lpstr>第十一节—化学反应速率</vt:lpstr>
      <vt:lpstr>速率—rate</vt:lpstr>
      <vt:lpstr>速率定律—rate law</vt:lpstr>
      <vt:lpstr>一级反应—first-order reaction</vt:lpstr>
      <vt:lpstr>二级反应—second-order reaction</vt:lpstr>
      <vt:lpstr>零级反应—zero-order reaction</vt:lpstr>
      <vt:lpstr>反应机理—reaction mechanism</vt:lpstr>
      <vt:lpstr>碰撞理论（上）—collision theory</vt:lpstr>
      <vt:lpstr>碰撞理论（中）—collision theory</vt:lpstr>
      <vt:lpstr>碰撞理论（下）—collision theory</vt:lpstr>
      <vt:lpstr>催化剂—catalyst</vt:lpstr>
      <vt:lpstr>Practice 1</vt:lpstr>
      <vt:lpstr>Practice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第十一节—化学反应速率</dc:title>
  <dc:creator>Qi Gareth</dc:creator>
  <cp:lastModifiedBy>Qi Gareth</cp:lastModifiedBy>
  <cp:revision>26</cp:revision>
  <dcterms:created xsi:type="dcterms:W3CDTF">2021-07-21T04:57:27Z</dcterms:created>
  <dcterms:modified xsi:type="dcterms:W3CDTF">2021-08-15T12:45:56Z</dcterms:modified>
</cp:coreProperties>
</file>