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36" r:id="rId2"/>
    <p:sldId id="286" r:id="rId3"/>
    <p:sldId id="337" r:id="rId4"/>
    <p:sldId id="323" r:id="rId5"/>
    <p:sldId id="333" r:id="rId6"/>
    <p:sldId id="338" r:id="rId7"/>
    <p:sldId id="332" r:id="rId8"/>
    <p:sldId id="291" r:id="rId9"/>
    <p:sldId id="325" r:id="rId10"/>
    <p:sldId id="307" r:id="rId11"/>
    <p:sldId id="317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0EF0"/>
    <a:srgbClr val="CC99FF"/>
    <a:srgbClr val="FFFF99"/>
    <a:srgbClr val="9900FF"/>
    <a:srgbClr val="FFFF00"/>
    <a:srgbClr val="0000FF"/>
    <a:srgbClr val="4141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3532" autoAdjust="0"/>
  </p:normalViewPr>
  <p:slideViewPr>
    <p:cSldViewPr>
      <p:cViewPr varScale="1">
        <p:scale>
          <a:sx n="80" d="100"/>
          <a:sy n="80" d="100"/>
        </p:scale>
        <p:origin x="1531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672D-3C08-4A87-B11E-F2B3608DE061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DDC15-342A-46CF-8316-9D34BC3A35A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6235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9527C-4EF6-4313-BE60-9F689F4C3EFC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31218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3872E95-8AE7-4606-8FF7-119EF9A79CF8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0.jpeg"/><Relationship Id="rId4" Type="http://schemas.openxmlformats.org/officeDocument/2006/relationships/image" Target="../media/image9.jpeg"/><Relationship Id="rId9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0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19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7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1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18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8.bin"/><Relationship Id="rId22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107504" y="620118"/>
            <a:ext cx="8892480" cy="5737840"/>
          </a:xfrm>
          <a:prstGeom prst="rect">
            <a:avLst/>
          </a:prstGeom>
          <a:solidFill>
            <a:schemeClr val="bg1">
              <a:alpha val="46000"/>
            </a:schemeClr>
          </a:solidFill>
          <a:ln w="9525" cap="flat" cmpd="sng" algn="ctr">
            <a:solidFill>
              <a:srgbClr val="33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3" name="Rectangle 17"/>
          <p:cNvSpPr>
            <a:spLocks noChangeArrowheads="1"/>
          </p:cNvSpPr>
          <p:nvPr/>
        </p:nvSpPr>
        <p:spPr bwMode="auto">
          <a:xfrm>
            <a:off x="107504" y="731862"/>
            <a:ext cx="3178612" cy="55399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1" lang="en-US" altLang="zh-CN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Think about</a:t>
            </a:r>
            <a:endParaRPr kumimoji="1" lang="zh-CN" altLang="en-US" sz="3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pic>
        <p:nvPicPr>
          <p:cNvPr id="4" name="Picture 2" descr="http://www.pep.com.cn/czwl/jszx/jxzt/zt9q/ddj/jxfz/jxkj/201405/W020140515570889813515.jpg"/>
          <p:cNvPicPr>
            <a:picLocks noChangeAspect="1" noChangeArrowheads="1"/>
          </p:cNvPicPr>
          <p:nvPr/>
        </p:nvPicPr>
        <p:blipFill>
          <a:blip r:embed="rId3" cstate="print"/>
          <a:srcRect l="2439" r="2439"/>
          <a:stretch>
            <a:fillRect/>
          </a:stretch>
        </p:blipFill>
        <p:spPr bwMode="auto">
          <a:xfrm>
            <a:off x="285720" y="1857364"/>
            <a:ext cx="4537056" cy="2428891"/>
          </a:xfrm>
          <a:prstGeom prst="rect">
            <a:avLst/>
          </a:prstGeom>
          <a:noFill/>
        </p:spPr>
      </p:pic>
      <p:grpSp>
        <p:nvGrpSpPr>
          <p:cNvPr id="62" name="组合 61"/>
          <p:cNvGrpSpPr>
            <a:grpSpLocks noChangeAspect="1"/>
          </p:cNvGrpSpPr>
          <p:nvPr/>
        </p:nvGrpSpPr>
        <p:grpSpPr>
          <a:xfrm>
            <a:off x="5000628" y="2228429"/>
            <a:ext cx="3744000" cy="1474677"/>
            <a:chOff x="5855888" y="2228427"/>
            <a:chExt cx="2820568" cy="1110957"/>
          </a:xfrm>
        </p:grpSpPr>
        <p:sp>
          <p:nvSpPr>
            <p:cNvPr id="5" name="圆柱形 4"/>
            <p:cNvSpPr/>
            <p:nvPr/>
          </p:nvSpPr>
          <p:spPr>
            <a:xfrm rot="5400000">
              <a:off x="6958527" y="1769453"/>
              <a:ext cx="576000" cy="2448000"/>
            </a:xfrm>
            <a:prstGeom prst="can">
              <a:avLst/>
            </a:prstGeom>
            <a:solidFill>
              <a:schemeClr val="accent5">
                <a:alpha val="30000"/>
              </a:schemeClr>
            </a:solidFill>
            <a:ln w="12700"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TextBox 28"/>
            <p:cNvSpPr txBox="1"/>
            <p:nvPr/>
          </p:nvSpPr>
          <p:spPr>
            <a:xfrm>
              <a:off x="5855888" y="2429720"/>
              <a:ext cx="285752" cy="3620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+</a:t>
              </a:r>
              <a:endParaRPr lang="zh-CN" alt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390704" y="2361432"/>
              <a:ext cx="285752" cy="4585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b="1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-</a:t>
              </a:r>
              <a:endParaRPr lang="zh-CN" alt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  <p:grpSp>
          <p:nvGrpSpPr>
            <p:cNvPr id="8" name="组合 7"/>
            <p:cNvGrpSpPr/>
            <p:nvPr/>
          </p:nvGrpSpPr>
          <p:grpSpPr>
            <a:xfrm>
              <a:off x="6084168" y="2228427"/>
              <a:ext cx="2314319" cy="500066"/>
              <a:chOff x="6276193" y="1662100"/>
              <a:chExt cx="2314319" cy="500066"/>
            </a:xfrm>
          </p:grpSpPr>
          <p:cxnSp>
            <p:nvCxnSpPr>
              <p:cNvPr id="9" name="直接连接符 8"/>
              <p:cNvCxnSpPr/>
              <p:nvPr/>
            </p:nvCxnSpPr>
            <p:spPr>
              <a:xfrm rot="5400000">
                <a:off x="6205549" y="2028021"/>
                <a:ext cx="142876" cy="1588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接连接符 9"/>
              <p:cNvCxnSpPr/>
              <p:nvPr/>
            </p:nvCxnSpPr>
            <p:spPr>
              <a:xfrm rot="5400000">
                <a:off x="8508217" y="2018496"/>
                <a:ext cx="142876" cy="1588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接箭头连接符 10"/>
              <p:cNvCxnSpPr/>
              <p:nvPr/>
            </p:nvCxnSpPr>
            <p:spPr>
              <a:xfrm flipV="1">
                <a:off x="6286512" y="2028815"/>
                <a:ext cx="23040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Rectangle 3"/>
              <p:cNvSpPr txBox="1">
                <a:spLocks noRot="1" noChangeArrowheads="1"/>
              </p:cNvSpPr>
              <p:nvPr/>
            </p:nvSpPr>
            <p:spPr>
              <a:xfrm>
                <a:off x="7249055" y="1662100"/>
                <a:ext cx="357190" cy="500066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 lvl="0">
                  <a:lnSpc>
                    <a:spcPct val="125000"/>
                  </a:lnSpc>
                  <a:spcBef>
                    <a:spcPct val="20000"/>
                  </a:spcBef>
                  <a:defRPr/>
                </a:pPr>
                <a:r>
                  <a:rPr lang="en-US" altLang="zh-CN" b="1" i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U</a:t>
                </a:r>
                <a:endParaRPr lang="en-US" altLang="zh-CN" b="1" baseline="30000" dirty="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3" name="组合 12"/>
            <p:cNvGrpSpPr/>
            <p:nvPr/>
          </p:nvGrpSpPr>
          <p:grpSpPr>
            <a:xfrm>
              <a:off x="6002544" y="2642550"/>
              <a:ext cx="458193" cy="696205"/>
              <a:chOff x="6173997" y="1542857"/>
              <a:chExt cx="458193" cy="696205"/>
            </a:xfrm>
          </p:grpSpPr>
          <p:grpSp>
            <p:nvGrpSpPr>
              <p:cNvPr id="14" name="组合 143"/>
              <p:cNvGrpSpPr/>
              <p:nvPr/>
            </p:nvGrpSpPr>
            <p:grpSpPr>
              <a:xfrm>
                <a:off x="6173997" y="1542857"/>
                <a:ext cx="448668" cy="289601"/>
                <a:chOff x="7314230" y="4182277"/>
                <a:chExt cx="448668" cy="289601"/>
              </a:xfrm>
            </p:grpSpPr>
            <p:grpSp>
              <p:nvGrpSpPr>
                <p:cNvPr id="25" name="组合 35"/>
                <p:cNvGrpSpPr/>
                <p:nvPr/>
              </p:nvGrpSpPr>
              <p:grpSpPr>
                <a:xfrm>
                  <a:off x="7314230" y="4182277"/>
                  <a:ext cx="285753" cy="289601"/>
                  <a:chOff x="5023452" y="3012483"/>
                  <a:chExt cx="285753" cy="289601"/>
                </a:xfrm>
              </p:grpSpPr>
              <p:sp>
                <p:nvSpPr>
                  <p:cNvPr id="27" name="椭圆 26"/>
                  <p:cNvSpPr/>
                  <p:nvPr/>
                </p:nvSpPr>
                <p:spPr bwMode="auto">
                  <a:xfrm>
                    <a:off x="5076829" y="3090860"/>
                    <a:ext cx="144000" cy="144000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zh-CN" altLang="en-US"/>
                  </a:p>
                </p:txBody>
              </p:sp>
              <p:sp>
                <p:nvSpPr>
                  <p:cNvPr id="28" name="Text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23452" y="3012483"/>
                    <a:ext cx="285753" cy="28960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altLang="zh-CN" b="1" dirty="0">
                        <a:latin typeface="黑体" pitchFamily="49" charset="-122"/>
                        <a:ea typeface="黑体" pitchFamily="49" charset="-122"/>
                      </a:rPr>
                      <a:t>+</a:t>
                    </a:r>
                    <a:endParaRPr lang="zh-CN" altLang="en-US" b="1" dirty="0">
                      <a:latin typeface="黑体" pitchFamily="49" charset="-122"/>
                      <a:ea typeface="黑体" pitchFamily="49" charset="-122"/>
                    </a:endParaRPr>
                  </a:p>
                </p:txBody>
              </p:sp>
            </p:grpSp>
            <p:cxnSp>
              <p:nvCxnSpPr>
                <p:cNvPr id="26" name="直接箭头连接符 6"/>
                <p:cNvCxnSpPr/>
                <p:nvPr/>
              </p:nvCxnSpPr>
              <p:spPr>
                <a:xfrm>
                  <a:off x="7510898" y="4329538"/>
                  <a:ext cx="252000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" name="组合 143"/>
              <p:cNvGrpSpPr/>
              <p:nvPr/>
            </p:nvGrpSpPr>
            <p:grpSpPr>
              <a:xfrm>
                <a:off x="6183522" y="1742884"/>
                <a:ext cx="448668" cy="289601"/>
                <a:chOff x="7314230" y="4182278"/>
                <a:chExt cx="448668" cy="289601"/>
              </a:xfrm>
            </p:grpSpPr>
            <p:grpSp>
              <p:nvGrpSpPr>
                <p:cNvPr id="21" name="组合 35"/>
                <p:cNvGrpSpPr/>
                <p:nvPr/>
              </p:nvGrpSpPr>
              <p:grpSpPr>
                <a:xfrm>
                  <a:off x="7314230" y="4182278"/>
                  <a:ext cx="285753" cy="289601"/>
                  <a:chOff x="5023452" y="3012484"/>
                  <a:chExt cx="285753" cy="289601"/>
                </a:xfrm>
              </p:grpSpPr>
              <p:sp>
                <p:nvSpPr>
                  <p:cNvPr id="23" name="椭圆 22"/>
                  <p:cNvSpPr/>
                  <p:nvPr/>
                </p:nvSpPr>
                <p:spPr bwMode="auto">
                  <a:xfrm>
                    <a:off x="5076829" y="3090860"/>
                    <a:ext cx="144000" cy="144000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zh-CN" altLang="en-US"/>
                  </a:p>
                </p:txBody>
              </p:sp>
              <p:sp>
                <p:nvSpPr>
                  <p:cNvPr id="24" name="Text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23452" y="3012484"/>
                    <a:ext cx="285753" cy="28960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altLang="zh-CN" b="1" dirty="0">
                        <a:latin typeface="黑体" pitchFamily="49" charset="-122"/>
                        <a:ea typeface="黑体" pitchFamily="49" charset="-122"/>
                      </a:rPr>
                      <a:t>+</a:t>
                    </a:r>
                    <a:endParaRPr lang="zh-CN" altLang="en-US" b="1" dirty="0">
                      <a:latin typeface="黑体" pitchFamily="49" charset="-122"/>
                      <a:ea typeface="黑体" pitchFamily="49" charset="-122"/>
                    </a:endParaRPr>
                  </a:p>
                </p:txBody>
              </p:sp>
            </p:grpSp>
            <p:cxnSp>
              <p:nvCxnSpPr>
                <p:cNvPr id="22" name="直接箭头连接符 11"/>
                <p:cNvCxnSpPr/>
                <p:nvPr/>
              </p:nvCxnSpPr>
              <p:spPr>
                <a:xfrm>
                  <a:off x="7510898" y="4329538"/>
                  <a:ext cx="252000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组合 143"/>
              <p:cNvGrpSpPr/>
              <p:nvPr/>
            </p:nvGrpSpPr>
            <p:grpSpPr>
              <a:xfrm>
                <a:off x="6183522" y="1949461"/>
                <a:ext cx="448668" cy="289601"/>
                <a:chOff x="7314230" y="4182278"/>
                <a:chExt cx="448668" cy="289601"/>
              </a:xfrm>
            </p:grpSpPr>
            <p:grpSp>
              <p:nvGrpSpPr>
                <p:cNvPr id="17" name="组合 35"/>
                <p:cNvGrpSpPr/>
                <p:nvPr/>
              </p:nvGrpSpPr>
              <p:grpSpPr>
                <a:xfrm>
                  <a:off x="7314230" y="4182278"/>
                  <a:ext cx="285753" cy="289601"/>
                  <a:chOff x="5023452" y="3012484"/>
                  <a:chExt cx="285753" cy="289601"/>
                </a:xfrm>
              </p:grpSpPr>
              <p:sp>
                <p:nvSpPr>
                  <p:cNvPr id="19" name="椭圆 18"/>
                  <p:cNvSpPr/>
                  <p:nvPr/>
                </p:nvSpPr>
                <p:spPr bwMode="auto">
                  <a:xfrm>
                    <a:off x="5076829" y="3090860"/>
                    <a:ext cx="144000" cy="144000"/>
                  </a:xfrm>
                  <a:prstGeom prst="ellipse">
                    <a:avLst/>
                  </a:prstGeom>
                  <a:ln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zh-CN" altLang="en-US"/>
                  </a:p>
                </p:txBody>
              </p:sp>
              <p:sp>
                <p:nvSpPr>
                  <p:cNvPr id="20" name="Text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23452" y="3012484"/>
                    <a:ext cx="285753" cy="28960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altLang="zh-CN" b="1" dirty="0">
                        <a:latin typeface="黑体" pitchFamily="49" charset="-122"/>
                        <a:ea typeface="黑体" pitchFamily="49" charset="-122"/>
                      </a:rPr>
                      <a:t>+</a:t>
                    </a:r>
                    <a:endParaRPr lang="zh-CN" altLang="en-US" b="1" dirty="0">
                      <a:latin typeface="黑体" pitchFamily="49" charset="-122"/>
                      <a:ea typeface="黑体" pitchFamily="49" charset="-122"/>
                    </a:endParaRPr>
                  </a:p>
                </p:txBody>
              </p:sp>
            </p:grpSp>
            <p:cxnSp>
              <p:nvCxnSpPr>
                <p:cNvPr id="18" name="直接箭头连接符 17"/>
                <p:cNvCxnSpPr/>
                <p:nvPr/>
              </p:nvCxnSpPr>
              <p:spPr>
                <a:xfrm>
                  <a:off x="7510898" y="4329538"/>
                  <a:ext cx="252000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9" name="组合 28"/>
            <p:cNvGrpSpPr/>
            <p:nvPr/>
          </p:nvGrpSpPr>
          <p:grpSpPr>
            <a:xfrm>
              <a:off x="7021713" y="2631900"/>
              <a:ext cx="449657" cy="697961"/>
              <a:chOff x="6182533" y="1537452"/>
              <a:chExt cx="449657" cy="697961"/>
            </a:xfrm>
          </p:grpSpPr>
          <p:grpSp>
            <p:nvGrpSpPr>
              <p:cNvPr id="30" name="组合 143"/>
              <p:cNvGrpSpPr/>
              <p:nvPr/>
            </p:nvGrpSpPr>
            <p:grpSpPr>
              <a:xfrm>
                <a:off x="6182533" y="1537452"/>
                <a:ext cx="440132" cy="289601"/>
                <a:chOff x="7322766" y="4176872"/>
                <a:chExt cx="440132" cy="289601"/>
              </a:xfrm>
            </p:grpSpPr>
            <p:grpSp>
              <p:nvGrpSpPr>
                <p:cNvPr id="41" name="组合 35"/>
                <p:cNvGrpSpPr/>
                <p:nvPr/>
              </p:nvGrpSpPr>
              <p:grpSpPr>
                <a:xfrm>
                  <a:off x="7322766" y="4176872"/>
                  <a:ext cx="285752" cy="289601"/>
                  <a:chOff x="5031988" y="3007078"/>
                  <a:chExt cx="285752" cy="289601"/>
                </a:xfrm>
              </p:grpSpPr>
              <p:sp>
                <p:nvSpPr>
                  <p:cNvPr id="43" name="椭圆 42"/>
                  <p:cNvSpPr/>
                  <p:nvPr/>
                </p:nvSpPr>
                <p:spPr bwMode="auto">
                  <a:xfrm>
                    <a:off x="5076829" y="3090860"/>
                    <a:ext cx="144000" cy="144000"/>
                  </a:xfrm>
                  <a:prstGeom prst="ellipse">
                    <a:avLst/>
                  </a:prstGeom>
                  <a:ln>
                    <a:prstDash val="dash"/>
                  </a:ln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zh-CN" altLang="en-US"/>
                  </a:p>
                </p:txBody>
              </p:sp>
              <p:sp>
                <p:nvSpPr>
                  <p:cNvPr id="44" name="Text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31988" y="3007078"/>
                    <a:ext cx="285752" cy="28960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altLang="zh-CN" b="1" dirty="0">
                        <a:latin typeface="黑体" pitchFamily="49" charset="-122"/>
                        <a:ea typeface="黑体" pitchFamily="49" charset="-122"/>
                      </a:rPr>
                      <a:t>+</a:t>
                    </a:r>
                    <a:endParaRPr lang="zh-CN" altLang="en-US" b="1" dirty="0">
                      <a:latin typeface="黑体" pitchFamily="49" charset="-122"/>
                      <a:ea typeface="黑体" pitchFamily="49" charset="-122"/>
                    </a:endParaRPr>
                  </a:p>
                </p:txBody>
              </p:sp>
            </p:grpSp>
            <p:cxnSp>
              <p:nvCxnSpPr>
                <p:cNvPr id="42" name="直接箭头连接符 6"/>
                <p:cNvCxnSpPr/>
                <p:nvPr/>
              </p:nvCxnSpPr>
              <p:spPr>
                <a:xfrm>
                  <a:off x="7510898" y="4329538"/>
                  <a:ext cx="252000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组合 143"/>
              <p:cNvGrpSpPr/>
              <p:nvPr/>
            </p:nvGrpSpPr>
            <p:grpSpPr>
              <a:xfrm>
                <a:off x="6192299" y="1734348"/>
                <a:ext cx="439891" cy="289601"/>
                <a:chOff x="7323007" y="4173742"/>
                <a:chExt cx="439891" cy="289601"/>
              </a:xfrm>
            </p:grpSpPr>
            <p:grpSp>
              <p:nvGrpSpPr>
                <p:cNvPr id="37" name="组合 35"/>
                <p:cNvGrpSpPr/>
                <p:nvPr/>
              </p:nvGrpSpPr>
              <p:grpSpPr>
                <a:xfrm>
                  <a:off x="7323007" y="4173742"/>
                  <a:ext cx="285752" cy="289601"/>
                  <a:chOff x="5032229" y="3003948"/>
                  <a:chExt cx="285752" cy="289601"/>
                </a:xfrm>
              </p:grpSpPr>
              <p:sp>
                <p:nvSpPr>
                  <p:cNvPr id="39" name="椭圆 38"/>
                  <p:cNvSpPr/>
                  <p:nvPr/>
                </p:nvSpPr>
                <p:spPr bwMode="auto">
                  <a:xfrm>
                    <a:off x="5076829" y="3090860"/>
                    <a:ext cx="144000" cy="144000"/>
                  </a:xfrm>
                  <a:prstGeom prst="ellipse">
                    <a:avLst/>
                  </a:prstGeom>
                  <a:ln>
                    <a:prstDash val="dash"/>
                  </a:ln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zh-CN" altLang="en-US"/>
                  </a:p>
                </p:txBody>
              </p:sp>
              <p:sp>
                <p:nvSpPr>
                  <p:cNvPr id="40" name="Text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32229" y="3003948"/>
                    <a:ext cx="285752" cy="28960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altLang="zh-CN" b="1" dirty="0">
                        <a:latin typeface="黑体" pitchFamily="49" charset="-122"/>
                        <a:ea typeface="黑体" pitchFamily="49" charset="-122"/>
                      </a:rPr>
                      <a:t>+</a:t>
                    </a:r>
                    <a:endParaRPr lang="zh-CN" altLang="en-US" b="1" dirty="0">
                      <a:latin typeface="黑体" pitchFamily="49" charset="-122"/>
                      <a:ea typeface="黑体" pitchFamily="49" charset="-122"/>
                    </a:endParaRPr>
                  </a:p>
                </p:txBody>
              </p:sp>
            </p:grpSp>
            <p:cxnSp>
              <p:nvCxnSpPr>
                <p:cNvPr id="38" name="直接箭头连接符 11"/>
                <p:cNvCxnSpPr/>
                <p:nvPr/>
              </p:nvCxnSpPr>
              <p:spPr>
                <a:xfrm>
                  <a:off x="7510898" y="4329538"/>
                  <a:ext cx="252000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组合 143"/>
              <p:cNvGrpSpPr/>
              <p:nvPr/>
            </p:nvGrpSpPr>
            <p:grpSpPr>
              <a:xfrm>
                <a:off x="6192058" y="1945812"/>
                <a:ext cx="440132" cy="289601"/>
                <a:chOff x="7322766" y="4178629"/>
                <a:chExt cx="440132" cy="289601"/>
              </a:xfrm>
            </p:grpSpPr>
            <p:grpSp>
              <p:nvGrpSpPr>
                <p:cNvPr id="33" name="组合 35"/>
                <p:cNvGrpSpPr/>
                <p:nvPr/>
              </p:nvGrpSpPr>
              <p:grpSpPr>
                <a:xfrm>
                  <a:off x="7322766" y="4178629"/>
                  <a:ext cx="285752" cy="289601"/>
                  <a:chOff x="5031988" y="3008835"/>
                  <a:chExt cx="285752" cy="289601"/>
                </a:xfrm>
              </p:grpSpPr>
              <p:sp>
                <p:nvSpPr>
                  <p:cNvPr id="35" name="椭圆 34"/>
                  <p:cNvSpPr/>
                  <p:nvPr/>
                </p:nvSpPr>
                <p:spPr bwMode="auto">
                  <a:xfrm>
                    <a:off x="5076829" y="3090860"/>
                    <a:ext cx="144000" cy="144000"/>
                  </a:xfrm>
                  <a:prstGeom prst="ellipse">
                    <a:avLst/>
                  </a:prstGeom>
                  <a:ln>
                    <a:prstDash val="dash"/>
                  </a:ln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zh-CN" altLang="en-US"/>
                  </a:p>
                </p:txBody>
              </p:sp>
              <p:sp>
                <p:nvSpPr>
                  <p:cNvPr id="36" name="Text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31988" y="3008835"/>
                    <a:ext cx="285752" cy="28960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altLang="zh-CN" b="1" dirty="0">
                        <a:latin typeface="黑体" pitchFamily="49" charset="-122"/>
                        <a:ea typeface="黑体" pitchFamily="49" charset="-122"/>
                      </a:rPr>
                      <a:t>+</a:t>
                    </a:r>
                    <a:endParaRPr lang="zh-CN" altLang="en-US" b="1" dirty="0">
                      <a:latin typeface="黑体" pitchFamily="49" charset="-122"/>
                      <a:ea typeface="黑体" pitchFamily="49" charset="-122"/>
                    </a:endParaRPr>
                  </a:p>
                </p:txBody>
              </p:sp>
            </p:grpSp>
            <p:cxnSp>
              <p:nvCxnSpPr>
                <p:cNvPr id="34" name="直接箭头连接符 33"/>
                <p:cNvCxnSpPr/>
                <p:nvPr/>
              </p:nvCxnSpPr>
              <p:spPr>
                <a:xfrm>
                  <a:off x="7510898" y="4329538"/>
                  <a:ext cx="252000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5" name="组合 44"/>
            <p:cNvGrpSpPr/>
            <p:nvPr/>
          </p:nvGrpSpPr>
          <p:grpSpPr>
            <a:xfrm>
              <a:off x="8226799" y="2641424"/>
              <a:ext cx="449657" cy="697960"/>
              <a:chOff x="6182533" y="1537451"/>
              <a:chExt cx="449657" cy="697960"/>
            </a:xfrm>
          </p:grpSpPr>
          <p:grpSp>
            <p:nvGrpSpPr>
              <p:cNvPr id="46" name="组合 143"/>
              <p:cNvGrpSpPr/>
              <p:nvPr/>
            </p:nvGrpSpPr>
            <p:grpSpPr>
              <a:xfrm>
                <a:off x="6182533" y="1537451"/>
                <a:ext cx="440132" cy="289601"/>
                <a:chOff x="7322766" y="4176871"/>
                <a:chExt cx="440132" cy="289601"/>
              </a:xfrm>
            </p:grpSpPr>
            <p:grpSp>
              <p:nvGrpSpPr>
                <p:cNvPr id="57" name="组合 35"/>
                <p:cNvGrpSpPr/>
                <p:nvPr/>
              </p:nvGrpSpPr>
              <p:grpSpPr>
                <a:xfrm>
                  <a:off x="7322766" y="4176871"/>
                  <a:ext cx="285752" cy="289601"/>
                  <a:chOff x="5031988" y="3007077"/>
                  <a:chExt cx="285752" cy="289601"/>
                </a:xfrm>
              </p:grpSpPr>
              <p:sp>
                <p:nvSpPr>
                  <p:cNvPr id="59" name="椭圆 58"/>
                  <p:cNvSpPr/>
                  <p:nvPr/>
                </p:nvSpPr>
                <p:spPr bwMode="auto">
                  <a:xfrm>
                    <a:off x="5076829" y="3090860"/>
                    <a:ext cx="144000" cy="144000"/>
                  </a:xfrm>
                  <a:prstGeom prst="ellipse">
                    <a:avLst/>
                  </a:prstGeom>
                  <a:ln>
                    <a:prstDash val="dash"/>
                  </a:ln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zh-CN" altLang="en-US"/>
                  </a:p>
                </p:txBody>
              </p:sp>
              <p:sp>
                <p:nvSpPr>
                  <p:cNvPr id="60" name="Text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31988" y="3007077"/>
                    <a:ext cx="285752" cy="28960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altLang="zh-CN" b="1" dirty="0">
                        <a:latin typeface="黑体" pitchFamily="49" charset="-122"/>
                        <a:ea typeface="黑体" pitchFamily="49" charset="-122"/>
                      </a:rPr>
                      <a:t>+</a:t>
                    </a:r>
                    <a:endParaRPr lang="zh-CN" altLang="en-US" b="1" dirty="0">
                      <a:latin typeface="黑体" pitchFamily="49" charset="-122"/>
                      <a:ea typeface="黑体" pitchFamily="49" charset="-122"/>
                    </a:endParaRPr>
                  </a:p>
                </p:txBody>
              </p:sp>
            </p:grpSp>
            <p:cxnSp>
              <p:nvCxnSpPr>
                <p:cNvPr id="58" name="直接箭头连接符 6"/>
                <p:cNvCxnSpPr/>
                <p:nvPr/>
              </p:nvCxnSpPr>
              <p:spPr>
                <a:xfrm>
                  <a:off x="7510898" y="4329538"/>
                  <a:ext cx="252000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组合 143"/>
              <p:cNvGrpSpPr/>
              <p:nvPr/>
            </p:nvGrpSpPr>
            <p:grpSpPr>
              <a:xfrm>
                <a:off x="6192299" y="1734347"/>
                <a:ext cx="439891" cy="289601"/>
                <a:chOff x="7323007" y="4173741"/>
                <a:chExt cx="439891" cy="289601"/>
              </a:xfrm>
            </p:grpSpPr>
            <p:grpSp>
              <p:nvGrpSpPr>
                <p:cNvPr id="53" name="组合 35"/>
                <p:cNvGrpSpPr/>
                <p:nvPr/>
              </p:nvGrpSpPr>
              <p:grpSpPr>
                <a:xfrm>
                  <a:off x="7323007" y="4173741"/>
                  <a:ext cx="285752" cy="289601"/>
                  <a:chOff x="5032229" y="3003947"/>
                  <a:chExt cx="285752" cy="289601"/>
                </a:xfrm>
              </p:grpSpPr>
              <p:sp>
                <p:nvSpPr>
                  <p:cNvPr id="55" name="椭圆 54"/>
                  <p:cNvSpPr/>
                  <p:nvPr/>
                </p:nvSpPr>
                <p:spPr bwMode="auto">
                  <a:xfrm>
                    <a:off x="5076829" y="3090860"/>
                    <a:ext cx="144000" cy="144000"/>
                  </a:xfrm>
                  <a:prstGeom prst="ellipse">
                    <a:avLst/>
                  </a:prstGeom>
                  <a:ln>
                    <a:prstDash val="dash"/>
                  </a:ln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zh-CN" altLang="en-US"/>
                  </a:p>
                </p:txBody>
              </p:sp>
              <p:sp>
                <p:nvSpPr>
                  <p:cNvPr id="56" name="Text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32229" y="3003947"/>
                    <a:ext cx="285752" cy="28960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altLang="zh-CN" b="1" dirty="0">
                        <a:latin typeface="黑体" pitchFamily="49" charset="-122"/>
                        <a:ea typeface="黑体" pitchFamily="49" charset="-122"/>
                      </a:rPr>
                      <a:t>+</a:t>
                    </a:r>
                    <a:endParaRPr lang="zh-CN" altLang="en-US" b="1" dirty="0">
                      <a:latin typeface="黑体" pitchFamily="49" charset="-122"/>
                      <a:ea typeface="黑体" pitchFamily="49" charset="-122"/>
                    </a:endParaRPr>
                  </a:p>
                </p:txBody>
              </p:sp>
            </p:grpSp>
            <p:cxnSp>
              <p:nvCxnSpPr>
                <p:cNvPr id="54" name="直接箭头连接符 11"/>
                <p:cNvCxnSpPr/>
                <p:nvPr/>
              </p:nvCxnSpPr>
              <p:spPr>
                <a:xfrm>
                  <a:off x="7510898" y="4329538"/>
                  <a:ext cx="252000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" name="组合 143"/>
              <p:cNvGrpSpPr/>
              <p:nvPr/>
            </p:nvGrpSpPr>
            <p:grpSpPr>
              <a:xfrm>
                <a:off x="6192058" y="1945810"/>
                <a:ext cx="440132" cy="289601"/>
                <a:chOff x="7322766" y="4178627"/>
                <a:chExt cx="440132" cy="289601"/>
              </a:xfrm>
            </p:grpSpPr>
            <p:grpSp>
              <p:nvGrpSpPr>
                <p:cNvPr id="49" name="组合 35"/>
                <p:cNvGrpSpPr/>
                <p:nvPr/>
              </p:nvGrpSpPr>
              <p:grpSpPr>
                <a:xfrm>
                  <a:off x="7322766" y="4178627"/>
                  <a:ext cx="285752" cy="289601"/>
                  <a:chOff x="5031988" y="3008833"/>
                  <a:chExt cx="285752" cy="289601"/>
                </a:xfrm>
              </p:grpSpPr>
              <p:sp>
                <p:nvSpPr>
                  <p:cNvPr id="51" name="椭圆 50"/>
                  <p:cNvSpPr/>
                  <p:nvPr/>
                </p:nvSpPr>
                <p:spPr bwMode="auto">
                  <a:xfrm>
                    <a:off x="5076829" y="3090860"/>
                    <a:ext cx="144000" cy="144000"/>
                  </a:xfrm>
                  <a:prstGeom prst="ellipse">
                    <a:avLst/>
                  </a:prstGeom>
                  <a:ln>
                    <a:prstDash val="dash"/>
                  </a:ln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zh-CN" altLang="en-US"/>
                  </a:p>
                </p:txBody>
              </p:sp>
              <p:sp>
                <p:nvSpPr>
                  <p:cNvPr id="52" name="Text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31988" y="3008833"/>
                    <a:ext cx="285752" cy="28960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altLang="zh-CN" b="1" dirty="0">
                        <a:latin typeface="黑体" pitchFamily="49" charset="-122"/>
                        <a:ea typeface="黑体" pitchFamily="49" charset="-122"/>
                      </a:rPr>
                      <a:t>+</a:t>
                    </a:r>
                    <a:endParaRPr lang="zh-CN" altLang="en-US" b="1" dirty="0">
                      <a:latin typeface="黑体" pitchFamily="49" charset="-122"/>
                      <a:ea typeface="黑体" pitchFamily="49" charset="-122"/>
                    </a:endParaRPr>
                  </a:p>
                </p:txBody>
              </p:sp>
            </p:grpSp>
            <p:cxnSp>
              <p:nvCxnSpPr>
                <p:cNvPr id="50" name="直接箭头连接符 49"/>
                <p:cNvCxnSpPr/>
                <p:nvPr/>
              </p:nvCxnSpPr>
              <p:spPr>
                <a:xfrm>
                  <a:off x="7510898" y="4329538"/>
                  <a:ext cx="252000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61" name="Rectangle 3"/>
            <p:cNvSpPr txBox="1">
              <a:spLocks noRot="1" noChangeArrowheads="1"/>
            </p:cNvSpPr>
            <p:nvPr/>
          </p:nvSpPr>
          <p:spPr>
            <a:xfrm>
              <a:off x="7596336" y="2820941"/>
              <a:ext cx="357190" cy="336629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en-US" altLang="zh-CN" b="1" i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I</a:t>
              </a:r>
              <a:endParaRPr lang="en-US" altLang="zh-CN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500034" y="4548854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磁场对电流有力的作用</a:t>
            </a:r>
          </a:p>
        </p:txBody>
      </p:sp>
      <p:sp>
        <p:nvSpPr>
          <p:cNvPr id="65" name="燕尾形箭头 64"/>
          <p:cNvSpPr/>
          <p:nvPr/>
        </p:nvSpPr>
        <p:spPr>
          <a:xfrm rot="5400000">
            <a:off x="2339422" y="5194702"/>
            <a:ext cx="324000" cy="288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TextBox 65"/>
          <p:cNvSpPr txBox="1"/>
          <p:nvPr/>
        </p:nvSpPr>
        <p:spPr>
          <a:xfrm>
            <a:off x="500034" y="5620424"/>
            <a:ext cx="500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磁场对运动电荷有力的作用</a:t>
            </a:r>
          </a:p>
        </p:txBody>
      </p:sp>
      <p:pic>
        <p:nvPicPr>
          <p:cNvPr id="67" name="图片 66" descr="1439557900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14612" y="5072074"/>
            <a:ext cx="646932" cy="646932"/>
          </a:xfrm>
          <a:prstGeom prst="rect">
            <a:avLst/>
          </a:prstGeom>
        </p:spPr>
      </p:pic>
      <p:grpSp>
        <p:nvGrpSpPr>
          <p:cNvPr id="68" name="组合 67"/>
          <p:cNvGrpSpPr/>
          <p:nvPr/>
        </p:nvGrpSpPr>
        <p:grpSpPr>
          <a:xfrm>
            <a:off x="6645374" y="3722365"/>
            <a:ext cx="1800200" cy="612000"/>
            <a:chOff x="3781105" y="2422337"/>
            <a:chExt cx="1800200" cy="612000"/>
          </a:xfrm>
        </p:grpSpPr>
        <p:sp>
          <p:nvSpPr>
            <p:cNvPr id="69" name="云形标注 68"/>
            <p:cNvSpPr/>
            <p:nvPr/>
          </p:nvSpPr>
          <p:spPr>
            <a:xfrm>
              <a:off x="3781105" y="2422337"/>
              <a:ext cx="1800000" cy="612000"/>
            </a:xfrm>
            <a:prstGeom prst="cloudCallout">
              <a:avLst>
                <a:gd name="adj1" fmla="val -4903"/>
                <a:gd name="adj2" fmla="val -10309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70" name="矩形 69"/>
            <p:cNvSpPr/>
            <p:nvPr/>
          </p:nvSpPr>
          <p:spPr>
            <a:xfrm>
              <a:off x="3828359" y="2477019"/>
              <a:ext cx="175294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电荷定向移动</a:t>
              </a:r>
              <a:endParaRPr lang="en-US" altLang="zh-CN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itchFamily="49" charset="-122"/>
                <a:ea typeface="楷体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Rot="1" noChangeArrowheads="1"/>
          </p:cNvSpPr>
          <p:nvPr/>
        </p:nvSpPr>
        <p:spPr bwMode="auto">
          <a:xfrm>
            <a:off x="812562" y="177894"/>
            <a:ext cx="7874475" cy="514802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t">
              <a:defRPr/>
            </a:pPr>
            <a:r>
              <a:rPr lang="en-US" altLang="zh-CN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§10  </a:t>
            </a:r>
            <a:r>
              <a:rPr lang="zh-CN" alt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磁学　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684119"/>
            <a:ext cx="9144000" cy="512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eaLnBrk="1" latinLnBrk="0" hangingPunct="1">
              <a:lnSpc>
                <a:spcPct val="80000"/>
              </a:lnSpc>
              <a:spcBef>
                <a:spcPct val="20000"/>
              </a:spcBef>
              <a:buClrTx/>
              <a:buSzTx/>
              <a:tabLst/>
              <a:defRPr/>
            </a:pP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§</a:t>
            </a:r>
            <a:r>
              <a:rPr kumimoji="1" lang="en-US" altLang="zh-CN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10.3  </a:t>
            </a: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磁场对运动电荷的作用</a:t>
            </a:r>
            <a:endParaRPr kumimoji="1" lang="zh-CN" altLang="en-US" sz="2800" b="1" kern="0" dirty="0">
              <a:ln>
                <a:solidFill>
                  <a:sysClr val="windowText" lastClr="000000"/>
                </a:solidFill>
              </a:ln>
              <a:solidFill>
                <a:srgbClr val="99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楷体" pitchFamily="49" charset="-122"/>
              <a:cs typeface="Times New Roman" pitchFamily="18" charset="0"/>
              <a:sym typeface="Arial" pitchFamily="34" charset="0"/>
            </a:endParaRPr>
          </a:p>
        </p:txBody>
      </p:sp>
      <p:sp>
        <p:nvSpPr>
          <p:cNvPr id="35" name="Rectangle 2"/>
          <p:cNvSpPr txBox="1">
            <a:spLocks noRot="1" noChangeArrowheads="1"/>
          </p:cNvSpPr>
          <p:nvPr/>
        </p:nvSpPr>
        <p:spPr>
          <a:xfrm>
            <a:off x="289918" y="1059191"/>
            <a:ext cx="3634010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zh-CN" alt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洛伦兹力</a:t>
            </a:r>
            <a:r>
              <a:rPr kumimoji="0" lang="zh-CN" altLang="en-US" sz="2400" b="1" i="0" u="none" strike="noStrike" kern="1200" cap="none" spc="0" normalizeH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</a:t>
            </a:r>
            <a:r>
              <a:rPr kumimoji="0" lang="en-US" altLang="zh-CN" sz="2400" b="1" i="0" u="none" strike="noStrike" kern="1200" cap="none" spc="0" normalizeH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(Lorentz Force)</a:t>
            </a:r>
            <a:endParaRPr kumimoji="0" lang="zh-CN" altLang="en-US" sz="2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11" name="Rectangle 2"/>
          <p:cNvSpPr txBox="1">
            <a:spLocks noRot="1" noChangeArrowheads="1"/>
          </p:cNvSpPr>
          <p:nvPr/>
        </p:nvSpPr>
        <p:spPr>
          <a:xfrm>
            <a:off x="285720" y="3753153"/>
            <a:ext cx="2414072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洛伦兹力的方向</a:t>
            </a:r>
          </a:p>
        </p:txBody>
      </p:sp>
      <p:sp>
        <p:nvSpPr>
          <p:cNvPr id="18" name="Rectangle 3"/>
          <p:cNvSpPr txBox="1">
            <a:spLocks noRot="1" noChangeArrowheads="1"/>
          </p:cNvSpPr>
          <p:nvPr/>
        </p:nvSpPr>
        <p:spPr>
          <a:xfrm>
            <a:off x="285720" y="1628800"/>
            <a:ext cx="4862344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定义：运动电荷在磁场中受到的力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3"/>
          <p:cNvSpPr txBox="1">
            <a:spLocks noRot="1" noChangeArrowheads="1"/>
          </p:cNvSpPr>
          <p:nvPr/>
        </p:nvSpPr>
        <p:spPr>
          <a:xfrm>
            <a:off x="611560" y="2636912"/>
            <a:ext cx="4392488" cy="43204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安培力是洛伦兹力的宏观表现；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20" name="Rectangle 3"/>
          <p:cNvSpPr txBox="1">
            <a:spLocks noRot="1" noChangeArrowheads="1"/>
          </p:cNvSpPr>
          <p:nvPr/>
        </p:nvSpPr>
        <p:spPr>
          <a:xfrm>
            <a:off x="611560" y="3097425"/>
            <a:ext cx="4104456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洛伦兹力是安培力的微观本质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21" name="Rectangle 3"/>
          <p:cNvSpPr txBox="1">
            <a:spLocks noRot="1" noChangeArrowheads="1"/>
          </p:cNvSpPr>
          <p:nvPr/>
        </p:nvSpPr>
        <p:spPr>
          <a:xfrm>
            <a:off x="285720" y="2154481"/>
            <a:ext cx="1766000" cy="510895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洛伦兹力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3"/>
          <p:cNvSpPr txBox="1">
            <a:spLocks noRot="1" noChangeArrowheads="1"/>
          </p:cNvSpPr>
          <p:nvPr/>
        </p:nvSpPr>
        <p:spPr>
          <a:xfrm>
            <a:off x="1933670" y="2132856"/>
            <a:ext cx="642942" cy="510895"/>
          </a:xfrm>
          <a:prstGeom prst="rect">
            <a:avLst/>
          </a:prstGeom>
          <a:noFill/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2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vs</a:t>
            </a:r>
            <a:endParaRPr lang="en-US" altLang="zh-CN" sz="22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3"/>
          <p:cNvSpPr txBox="1">
            <a:spLocks noRot="1" noChangeArrowheads="1"/>
          </p:cNvSpPr>
          <p:nvPr/>
        </p:nvSpPr>
        <p:spPr>
          <a:xfrm>
            <a:off x="2339752" y="2165367"/>
            <a:ext cx="1139018" cy="438887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安培力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3"/>
          <p:cNvSpPr txBox="1">
            <a:spLocks noRot="1" noChangeArrowheads="1"/>
          </p:cNvSpPr>
          <p:nvPr/>
        </p:nvSpPr>
        <p:spPr>
          <a:xfrm>
            <a:off x="269098" y="4308078"/>
            <a:ext cx="8158676" cy="163281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伸开左手，拇指与其余四指垂直，且与手掌同一平面；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磁感线垂直穿入手心，四指指向</a:t>
            </a:r>
            <a:r>
              <a:rPr lang="zh-CN" altLang="en-US" sz="2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正电荷运动方向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；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则拇指指向运动正电荷所受洛伦兹力的方向。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25" name="Rectangle 3"/>
          <p:cNvSpPr txBox="1">
            <a:spLocks noRot="1" noChangeArrowheads="1"/>
          </p:cNvSpPr>
          <p:nvPr/>
        </p:nvSpPr>
        <p:spPr>
          <a:xfrm>
            <a:off x="3358750" y="3767268"/>
            <a:ext cx="3517506" cy="453820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左手定则 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(Left-Hand Rule)</a:t>
            </a:r>
          </a:p>
        </p:txBody>
      </p:sp>
      <p:sp>
        <p:nvSpPr>
          <p:cNvPr id="26" name="右箭头 25"/>
          <p:cNvSpPr/>
          <p:nvPr/>
        </p:nvSpPr>
        <p:spPr>
          <a:xfrm>
            <a:off x="2894044" y="3921784"/>
            <a:ext cx="396000" cy="216024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200"/>
          </a:p>
        </p:txBody>
      </p:sp>
      <p:sp>
        <p:nvSpPr>
          <p:cNvPr id="27" name="Rectangle 2"/>
          <p:cNvSpPr txBox="1">
            <a:spLocks noRot="1" noChangeArrowheads="1"/>
          </p:cNvSpPr>
          <p:nvPr/>
        </p:nvSpPr>
        <p:spPr>
          <a:xfrm>
            <a:off x="273292" y="5847655"/>
            <a:ext cx="2414072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洛伦兹力的大小</a:t>
            </a:r>
          </a:p>
        </p:txBody>
      </p:sp>
      <p:grpSp>
        <p:nvGrpSpPr>
          <p:cNvPr id="28" name="组合 27"/>
          <p:cNvGrpSpPr/>
          <p:nvPr/>
        </p:nvGrpSpPr>
        <p:grpSpPr>
          <a:xfrm>
            <a:off x="316836" y="6433544"/>
            <a:ext cx="1014274" cy="360000"/>
            <a:chOff x="2752538" y="4101753"/>
            <a:chExt cx="1014274" cy="360000"/>
          </a:xfrm>
        </p:grpSpPr>
        <p:sp>
          <p:nvSpPr>
            <p:cNvPr id="29" name="矩形 28"/>
            <p:cNvSpPr/>
            <p:nvPr/>
          </p:nvSpPr>
          <p:spPr>
            <a:xfrm>
              <a:off x="2752538" y="4101753"/>
              <a:ext cx="972000" cy="360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30" name="Object 1"/>
            <p:cNvGraphicFramePr>
              <a:graphicFrameLocks noChangeAspect="1"/>
            </p:cNvGraphicFramePr>
            <p:nvPr/>
          </p:nvGraphicFramePr>
          <p:xfrm>
            <a:off x="2753300" y="4152380"/>
            <a:ext cx="1013512" cy="300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342" name="公式" r:id="rId3" imgW="558720" imgH="190440" progId="Equation.3">
                    <p:embed/>
                  </p:oleObj>
                </mc:Choice>
                <mc:Fallback>
                  <p:oleObj name="公式" r:id="rId3" imgW="558720" imgH="19044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53300" y="4152380"/>
                          <a:ext cx="1013512" cy="3007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Rectangle 3"/>
          <p:cNvSpPr txBox="1">
            <a:spLocks noRot="1" noChangeArrowheads="1"/>
          </p:cNvSpPr>
          <p:nvPr/>
        </p:nvSpPr>
        <p:spPr>
          <a:xfrm>
            <a:off x="1183430" y="6385522"/>
            <a:ext cx="1224136" cy="38742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0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⊥ </a:t>
            </a:r>
            <a:r>
              <a:rPr lang="en-US" altLang="zh-CN" sz="20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2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2771800" y="6424872"/>
            <a:ext cx="1462757" cy="360000"/>
            <a:chOff x="2729941" y="4101750"/>
            <a:chExt cx="1462757" cy="389956"/>
          </a:xfrm>
        </p:grpSpPr>
        <p:sp>
          <p:nvSpPr>
            <p:cNvPr id="33" name="矩形 32"/>
            <p:cNvSpPr/>
            <p:nvPr/>
          </p:nvSpPr>
          <p:spPr>
            <a:xfrm>
              <a:off x="2752538" y="4101750"/>
              <a:ext cx="1440000" cy="389956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34" name="Object 1"/>
            <p:cNvGraphicFramePr>
              <a:graphicFrameLocks noChangeAspect="1"/>
            </p:cNvGraphicFramePr>
            <p:nvPr/>
          </p:nvGraphicFramePr>
          <p:xfrm>
            <a:off x="2729941" y="4137140"/>
            <a:ext cx="1462757" cy="3529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343" name="公式" r:id="rId5" imgW="863280" imgH="203040" progId="Equation.3">
                    <p:embed/>
                  </p:oleObj>
                </mc:Choice>
                <mc:Fallback>
                  <p:oleObj name="公式" r:id="rId5" imgW="863280" imgH="20304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29941" y="4137140"/>
                          <a:ext cx="1462757" cy="35291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6" name="Rectangle 3"/>
          <p:cNvSpPr txBox="1">
            <a:spLocks noRot="1" noChangeArrowheads="1"/>
          </p:cNvSpPr>
          <p:nvPr/>
        </p:nvSpPr>
        <p:spPr>
          <a:xfrm>
            <a:off x="4164222" y="6392214"/>
            <a:ext cx="2376264" cy="38742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0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与</a:t>
            </a:r>
            <a:r>
              <a:rPr lang="en-US" altLang="zh-CN" sz="20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间的夹角</a:t>
            </a:r>
            <a:r>
              <a:rPr lang="en-US" altLang="zh-CN" sz="20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θ</a:t>
            </a:r>
            <a:r>
              <a: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2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Rot="1" noChangeArrowheads="1"/>
          </p:cNvSpPr>
          <p:nvPr/>
        </p:nvSpPr>
        <p:spPr>
          <a:xfrm>
            <a:off x="142844" y="375047"/>
            <a:ext cx="2412932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电子束的磁偏转</a:t>
            </a:r>
          </a:p>
        </p:txBody>
      </p:sp>
      <p:sp>
        <p:nvSpPr>
          <p:cNvPr id="19" name="Rectangle 3"/>
          <p:cNvSpPr txBox="1">
            <a:spLocks noRot="1" noChangeArrowheads="1"/>
          </p:cNvSpPr>
          <p:nvPr/>
        </p:nvSpPr>
        <p:spPr>
          <a:xfrm>
            <a:off x="251520" y="1052736"/>
            <a:ext cx="482453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无</a:t>
            </a:r>
            <a:r>
              <a:rPr lang="en-US" altLang="zh-CN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时，电子束沿直线运动</a:t>
            </a:r>
            <a:endParaRPr lang="en-US" altLang="zh-CN" sz="2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20" name="Rectangle 3"/>
          <p:cNvSpPr txBox="1">
            <a:spLocks noRot="1" noChangeArrowheads="1"/>
          </p:cNvSpPr>
          <p:nvPr/>
        </p:nvSpPr>
        <p:spPr>
          <a:xfrm>
            <a:off x="251520" y="1777946"/>
            <a:ext cx="453650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外加</a:t>
            </a:r>
            <a:r>
              <a:rPr lang="en-US" altLang="zh-CN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时，电子束发生偏转</a:t>
            </a:r>
            <a:endParaRPr lang="en-US" altLang="zh-CN" sz="2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21" name="燕尾形箭头 20"/>
          <p:cNvSpPr/>
          <p:nvPr/>
        </p:nvSpPr>
        <p:spPr>
          <a:xfrm rot="5400000">
            <a:off x="2033720" y="2402920"/>
            <a:ext cx="324000" cy="288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200"/>
          </a:p>
        </p:txBody>
      </p:sp>
      <p:sp>
        <p:nvSpPr>
          <p:cNvPr id="22" name="Rectangle 3"/>
          <p:cNvSpPr txBox="1">
            <a:spLocks noRot="1" noChangeArrowheads="1"/>
          </p:cNvSpPr>
          <p:nvPr/>
        </p:nvSpPr>
        <p:spPr>
          <a:xfrm>
            <a:off x="251520" y="2780928"/>
            <a:ext cx="5472608" cy="57606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电子束做匀速圆周运动（</a:t>
            </a:r>
            <a:r>
              <a:rPr lang="en-US" altLang="zh-CN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⊥</a:t>
            </a:r>
            <a:r>
              <a:rPr lang="en-US" altLang="zh-CN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2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23" name="Object 5"/>
          <p:cNvGraphicFramePr>
            <a:graphicFrameLocks noChangeAspect="1"/>
          </p:cNvGraphicFramePr>
          <p:nvPr/>
        </p:nvGraphicFramePr>
        <p:xfrm>
          <a:off x="683568" y="3661978"/>
          <a:ext cx="772158" cy="431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2" name="公式" r:id="rId3" imgW="444240" imgH="228600" progId="Equation.3">
                  <p:embed/>
                </p:oleObj>
              </mc:Choice>
              <mc:Fallback>
                <p:oleObj name="公式" r:id="rId3" imgW="44424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661978"/>
                        <a:ext cx="772158" cy="4312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燕尾形箭头 23"/>
          <p:cNvSpPr/>
          <p:nvPr/>
        </p:nvSpPr>
        <p:spPr>
          <a:xfrm>
            <a:off x="1583696" y="3783656"/>
            <a:ext cx="252000" cy="216024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200"/>
          </a:p>
        </p:txBody>
      </p:sp>
      <p:graphicFrame>
        <p:nvGraphicFramePr>
          <p:cNvPr id="25" name="Object 4"/>
          <p:cNvGraphicFramePr>
            <a:graphicFrameLocks noChangeAspect="1"/>
          </p:cNvGraphicFramePr>
          <p:nvPr/>
        </p:nvGraphicFramePr>
        <p:xfrm>
          <a:off x="1947863" y="3427453"/>
          <a:ext cx="1312862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3" name="公式" r:id="rId5" imgW="736560" imgH="419040" progId="Equation.3">
                  <p:embed/>
                </p:oleObj>
              </mc:Choice>
              <mc:Fallback>
                <p:oleObj name="公式" r:id="rId5" imgW="736560" imgH="419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3427453"/>
                        <a:ext cx="1312862" cy="811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燕尾形箭头 25"/>
          <p:cNvSpPr/>
          <p:nvPr/>
        </p:nvSpPr>
        <p:spPr>
          <a:xfrm>
            <a:off x="3347864" y="3756739"/>
            <a:ext cx="252000" cy="216024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200"/>
          </a:p>
        </p:txBody>
      </p:sp>
      <p:grpSp>
        <p:nvGrpSpPr>
          <p:cNvPr id="33" name="组合 32"/>
          <p:cNvGrpSpPr/>
          <p:nvPr/>
        </p:nvGrpSpPr>
        <p:grpSpPr>
          <a:xfrm>
            <a:off x="3751640" y="3409875"/>
            <a:ext cx="1008000" cy="811213"/>
            <a:chOff x="3635896" y="3409875"/>
            <a:chExt cx="1008000" cy="811213"/>
          </a:xfrm>
        </p:grpSpPr>
        <p:graphicFrame>
          <p:nvGraphicFramePr>
            <p:cNvPr id="27" name="Object 4"/>
            <p:cNvGraphicFramePr>
              <a:graphicFrameLocks noChangeAspect="1"/>
            </p:cNvGraphicFramePr>
            <p:nvPr/>
          </p:nvGraphicFramePr>
          <p:xfrm>
            <a:off x="3707904" y="3409875"/>
            <a:ext cx="860425" cy="811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384" name="公式" r:id="rId7" imgW="482400" imgH="419040" progId="Equation.3">
                    <p:embed/>
                  </p:oleObj>
                </mc:Choice>
                <mc:Fallback>
                  <p:oleObj name="公式" r:id="rId7" imgW="482400" imgH="41904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07904" y="3409875"/>
                          <a:ext cx="860425" cy="8112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" name="矩形 29"/>
            <p:cNvSpPr/>
            <p:nvPr/>
          </p:nvSpPr>
          <p:spPr>
            <a:xfrm>
              <a:off x="3635896" y="3501008"/>
              <a:ext cx="1008000" cy="720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200"/>
            </a:p>
          </p:txBody>
        </p:sp>
      </p:grp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46" name="Picture 6" descr="https://timgsa.baidu.com/timg?image&amp;quality=80&amp;size=b10000_10000&amp;sec=1495677030&amp;di=f077dc8d4c7264f2a5765c8555922ae8&amp;src=http://dl.bizhi.sogou.com/images/2013/05/15/3386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4"/>
            <a:ext cx="9180512" cy="6885384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1051" y="4158208"/>
            <a:ext cx="8352928" cy="998984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 anchor="ctr"/>
          <a:lstStyle/>
          <a:p>
            <a:pPr lvl="0" algn="ctr">
              <a:spcBef>
                <a:spcPct val="0"/>
              </a:spcBef>
            </a:pP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§10   </a:t>
            </a:r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磁学 </a:t>
            </a: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(Magnetism)</a:t>
            </a:r>
            <a:endParaRPr lang="zh-CN" alt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新魏" pitchFamily="2" charset="-122"/>
              <a:ea typeface="华文新魏" pitchFamily="2" charset="-122"/>
              <a:cs typeface="Times New Roman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92881" y="5517232"/>
            <a:ext cx="8350250" cy="792088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 rtlCol="0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altLang="zh-CN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10.3</a:t>
            </a:r>
            <a:r>
              <a:rPr lang="zh-CN" altLang="en-US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磁场对运动电荷的作用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华文新魏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3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5261002" y="1571612"/>
            <a:ext cx="3240088" cy="220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2"/>
          <p:cNvSpPr txBox="1">
            <a:spLocks noRot="1" noChangeArrowheads="1"/>
          </p:cNvSpPr>
          <p:nvPr/>
        </p:nvSpPr>
        <p:spPr>
          <a:xfrm>
            <a:off x="289918" y="622429"/>
            <a:ext cx="2138942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normalizeH="0" baseline="0" noProof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华文新魏" pitchFamily="2" charset="-122"/>
                <a:ea typeface="华文新魏" pitchFamily="2" charset="-122"/>
                <a:cs typeface="Times New Roman" pitchFamily="18" charset="0"/>
                <a:sym typeface="宋体" pitchFamily="2" charset="-122"/>
              </a:rPr>
              <a:t>实验验证</a:t>
            </a:r>
          </a:p>
        </p:txBody>
      </p:sp>
      <p:sp>
        <p:nvSpPr>
          <p:cNvPr id="7" name="Rectangle 3"/>
          <p:cNvSpPr txBox="1">
            <a:spLocks noRot="1" noChangeArrowheads="1"/>
          </p:cNvSpPr>
          <p:nvPr/>
        </p:nvSpPr>
        <p:spPr>
          <a:xfrm>
            <a:off x="500034" y="4286256"/>
            <a:ext cx="5572164" cy="78581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无磁场时，观察电子束的径迹；</a:t>
            </a:r>
            <a:endParaRPr lang="en-US" altLang="zh-CN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8" name="Rectangle 3"/>
          <p:cNvSpPr txBox="1">
            <a:spLocks noRot="1" noChangeArrowheads="1"/>
          </p:cNvSpPr>
          <p:nvPr/>
        </p:nvSpPr>
        <p:spPr>
          <a:xfrm>
            <a:off x="500034" y="4929198"/>
            <a:ext cx="8215370" cy="78581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射线管置于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形磁铁两极间，观察电子束的径迹；</a:t>
            </a:r>
            <a:endParaRPr lang="en-US" altLang="zh-CN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9" name="Rectangle 3"/>
          <p:cNvSpPr txBox="1">
            <a:spLocks noRot="1" noChangeArrowheads="1"/>
          </p:cNvSpPr>
          <p:nvPr/>
        </p:nvSpPr>
        <p:spPr>
          <a:xfrm>
            <a:off x="500034" y="5572140"/>
            <a:ext cx="6715172" cy="78581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调换磁铁两极位置，观察电子束的径迹</a:t>
            </a:r>
            <a:endParaRPr lang="en-US" altLang="zh-CN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16" name="组合 67"/>
          <p:cNvGrpSpPr/>
          <p:nvPr/>
        </p:nvGrpSpPr>
        <p:grpSpPr>
          <a:xfrm>
            <a:off x="5500694" y="3714752"/>
            <a:ext cx="892486" cy="540000"/>
            <a:chOff x="3495575" y="2397452"/>
            <a:chExt cx="892486" cy="540000"/>
          </a:xfrm>
        </p:grpSpPr>
        <p:sp>
          <p:nvSpPr>
            <p:cNvPr id="17" name="云形标注 16"/>
            <p:cNvSpPr/>
            <p:nvPr/>
          </p:nvSpPr>
          <p:spPr>
            <a:xfrm>
              <a:off x="3518631" y="2397452"/>
              <a:ext cx="828000" cy="540000"/>
            </a:xfrm>
            <a:prstGeom prst="cloudCallout">
              <a:avLst>
                <a:gd name="adj1" fmla="val -30660"/>
                <a:gd name="adj2" fmla="val 8937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3495575" y="2423950"/>
              <a:ext cx="89248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直线</a:t>
              </a:r>
            </a:p>
          </p:txBody>
        </p:sp>
      </p:grpSp>
      <p:grpSp>
        <p:nvGrpSpPr>
          <p:cNvPr id="19" name="组合 67"/>
          <p:cNvGrpSpPr/>
          <p:nvPr/>
        </p:nvGrpSpPr>
        <p:grpSpPr>
          <a:xfrm>
            <a:off x="7072330" y="4143380"/>
            <a:ext cx="1877844" cy="612000"/>
            <a:chOff x="3475087" y="2364794"/>
            <a:chExt cx="1877844" cy="612000"/>
          </a:xfrm>
        </p:grpSpPr>
        <p:sp>
          <p:nvSpPr>
            <p:cNvPr id="20" name="云形标注 19"/>
            <p:cNvSpPr/>
            <p:nvPr/>
          </p:nvSpPr>
          <p:spPr>
            <a:xfrm>
              <a:off x="3475087" y="2364794"/>
              <a:ext cx="1800000" cy="612000"/>
            </a:xfrm>
            <a:prstGeom prst="cloudCallout">
              <a:avLst>
                <a:gd name="adj1" fmla="val 788"/>
                <a:gd name="adj2" fmla="val 9293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21" name="矩形 20"/>
            <p:cNvSpPr/>
            <p:nvPr/>
          </p:nvSpPr>
          <p:spPr>
            <a:xfrm>
              <a:off x="3495575" y="2423950"/>
              <a:ext cx="185735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曲线 </a:t>
              </a:r>
              <a:r>
                <a:rPr lang="en-US" altLang="zh-CN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&amp; </a:t>
              </a:r>
              <a:r>
                <a:rPr lang="zh-CN" altLang="en-US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上偏</a:t>
              </a:r>
            </a:p>
          </p:txBody>
        </p:sp>
      </p:grpSp>
      <p:grpSp>
        <p:nvGrpSpPr>
          <p:cNvPr id="22" name="组合 67"/>
          <p:cNvGrpSpPr/>
          <p:nvPr/>
        </p:nvGrpSpPr>
        <p:grpSpPr>
          <a:xfrm>
            <a:off x="7000892" y="5929330"/>
            <a:ext cx="1877844" cy="612000"/>
            <a:chOff x="3475087" y="2364794"/>
            <a:chExt cx="1877844" cy="612000"/>
          </a:xfrm>
        </p:grpSpPr>
        <p:sp>
          <p:nvSpPr>
            <p:cNvPr id="23" name="云形标注 22"/>
            <p:cNvSpPr/>
            <p:nvPr/>
          </p:nvSpPr>
          <p:spPr>
            <a:xfrm>
              <a:off x="3475087" y="2364794"/>
              <a:ext cx="1800000" cy="612000"/>
            </a:xfrm>
            <a:prstGeom prst="cloudCallout">
              <a:avLst>
                <a:gd name="adj1" fmla="val -45174"/>
                <a:gd name="adj2" fmla="val -5825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3495575" y="2423950"/>
              <a:ext cx="185735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曲线 </a:t>
              </a:r>
              <a:r>
                <a:rPr lang="en-US" altLang="zh-CN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&amp; </a:t>
              </a:r>
              <a:r>
                <a:rPr lang="zh-CN" altLang="en-US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下偏</a:t>
              </a: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428596" y="1500175"/>
            <a:ext cx="4295934" cy="2428892"/>
            <a:chOff x="428596" y="1500175"/>
            <a:chExt cx="4295934" cy="2428892"/>
          </a:xfrm>
        </p:grpSpPr>
        <p:pic>
          <p:nvPicPr>
            <p:cNvPr id="25" name="Picture 5"/>
            <p:cNvPicPr>
              <a:picLocks noChangeAspect="1" noChangeArrowheads="1"/>
            </p:cNvPicPr>
            <p:nvPr/>
          </p:nvPicPr>
          <p:blipFill>
            <a:blip r:embed="rId4" cstate="print">
              <a:lum bright="-20000" contrast="40000"/>
            </a:blip>
            <a:srcRect/>
            <a:stretch>
              <a:fillRect/>
            </a:stretch>
          </p:blipFill>
          <p:spPr bwMode="auto">
            <a:xfrm>
              <a:off x="428596" y="1500175"/>
              <a:ext cx="4295934" cy="24288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</p:pic>
        <p:sp>
          <p:nvSpPr>
            <p:cNvPr id="28" name="矩形 27"/>
            <p:cNvSpPr/>
            <p:nvPr/>
          </p:nvSpPr>
          <p:spPr>
            <a:xfrm>
              <a:off x="571472" y="2857496"/>
              <a:ext cx="857256" cy="4286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14348" y="3000372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latin typeface="楷体" pitchFamily="49" charset="-122"/>
                  <a:ea typeface="楷体" pitchFamily="49" charset="-122"/>
                </a:rPr>
                <a:t>阴极</a:t>
              </a:r>
            </a:p>
          </p:txBody>
        </p:sp>
        <p:sp>
          <p:nvSpPr>
            <p:cNvPr id="30" name="矩形 29"/>
            <p:cNvSpPr/>
            <p:nvPr/>
          </p:nvSpPr>
          <p:spPr>
            <a:xfrm>
              <a:off x="3214678" y="3500438"/>
              <a:ext cx="857256" cy="4286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1071538" y="2000240"/>
              <a:ext cx="972000" cy="4286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矩形 32"/>
            <p:cNvSpPr/>
            <p:nvPr/>
          </p:nvSpPr>
          <p:spPr>
            <a:xfrm>
              <a:off x="2285984" y="2000240"/>
              <a:ext cx="857256" cy="4286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矩形 33"/>
            <p:cNvSpPr/>
            <p:nvPr/>
          </p:nvSpPr>
          <p:spPr>
            <a:xfrm>
              <a:off x="3357554" y="2368316"/>
              <a:ext cx="936000" cy="4286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357290" y="2143116"/>
              <a:ext cx="9286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latin typeface="楷体" pitchFamily="49" charset="-122"/>
                  <a:ea typeface="楷体" pitchFamily="49" charset="-122"/>
                </a:rPr>
                <a:t>电子束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214678" y="3500438"/>
              <a:ext cx="9286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latin typeface="楷体" pitchFamily="49" charset="-122"/>
                  <a:ea typeface="楷体" pitchFamily="49" charset="-122"/>
                </a:rPr>
                <a:t>阳极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285984" y="2143116"/>
              <a:ext cx="7143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latin typeface="楷体" pitchFamily="49" charset="-122"/>
                  <a:ea typeface="楷体" pitchFamily="49" charset="-122"/>
                </a:rPr>
                <a:t>狭缝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071802" y="2357430"/>
              <a:ext cx="10715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latin typeface="楷体" pitchFamily="49" charset="-122"/>
                  <a:ea typeface="楷体" pitchFamily="49" charset="-122"/>
                </a:rPr>
                <a:t>荧光屏</a:t>
              </a:r>
            </a:p>
          </p:txBody>
        </p:sp>
      </p:grpSp>
      <p:grpSp>
        <p:nvGrpSpPr>
          <p:cNvPr id="39" name="组合 67"/>
          <p:cNvGrpSpPr/>
          <p:nvPr/>
        </p:nvGrpSpPr>
        <p:grpSpPr>
          <a:xfrm>
            <a:off x="3275856" y="1124744"/>
            <a:ext cx="2020418" cy="828000"/>
            <a:chOff x="3453316" y="2368988"/>
            <a:chExt cx="2020418" cy="828000"/>
          </a:xfrm>
        </p:grpSpPr>
        <p:sp>
          <p:nvSpPr>
            <p:cNvPr id="40" name="云形标注 39"/>
            <p:cNvSpPr/>
            <p:nvPr/>
          </p:nvSpPr>
          <p:spPr>
            <a:xfrm>
              <a:off x="3453316" y="2368988"/>
              <a:ext cx="1908000" cy="828000"/>
            </a:xfrm>
            <a:prstGeom prst="cloudCallout">
              <a:avLst>
                <a:gd name="adj1" fmla="val -55460"/>
                <a:gd name="adj2" fmla="val 8265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3622012" y="2434836"/>
              <a:ext cx="185172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华文新魏" pitchFamily="2" charset="-122"/>
                  <a:ea typeface="华文新魏" pitchFamily="2" charset="-122"/>
                  <a:cs typeface="Times New Roman" pitchFamily="18" charset="0"/>
                </a:rPr>
                <a:t>CRT (Cathode-Ray Tube)</a:t>
              </a:r>
              <a:endParaRPr lang="zh-CN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华文新魏" pitchFamily="2" charset="-122"/>
                <a:ea typeface="华文新魏" pitchFamily="2" charset="-122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>
          <a:xfrm>
            <a:off x="289918" y="622429"/>
            <a:ext cx="4710710" cy="58477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洛伦兹力 </a:t>
            </a:r>
            <a:r>
              <a:rPr kumimoji="0" lang="en-US" altLang="zh-CN" sz="32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(Lorentz Force)</a:t>
            </a:r>
            <a:endParaRPr kumimoji="0" lang="zh-CN" altLang="en-US" sz="32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58" name="矩形 57"/>
          <p:cNvSpPr>
            <a:spLocks noChangeArrowheads="1"/>
          </p:cNvSpPr>
          <p:nvPr/>
        </p:nvSpPr>
        <p:spPr bwMode="auto">
          <a:xfrm>
            <a:off x="5073665" y="142852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223" name="Rectangle 3"/>
          <p:cNvSpPr txBox="1">
            <a:spLocks noRot="1" noChangeArrowheads="1"/>
          </p:cNvSpPr>
          <p:nvPr/>
        </p:nvSpPr>
        <p:spPr>
          <a:xfrm>
            <a:off x="285720" y="3643314"/>
            <a:ext cx="529439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运动电荷在磁场中受到的力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3"/>
          <p:cNvSpPr txBox="1">
            <a:spLocks noRot="1" noChangeArrowheads="1"/>
          </p:cNvSpPr>
          <p:nvPr/>
        </p:nvSpPr>
        <p:spPr>
          <a:xfrm>
            <a:off x="285720" y="4500571"/>
            <a:ext cx="207170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洛伦兹力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3"/>
          <p:cNvSpPr txBox="1">
            <a:spLocks noRot="1" noChangeArrowheads="1"/>
          </p:cNvSpPr>
          <p:nvPr/>
        </p:nvSpPr>
        <p:spPr>
          <a:xfrm>
            <a:off x="2357422" y="4500571"/>
            <a:ext cx="642942" cy="642942"/>
          </a:xfrm>
          <a:prstGeom prst="rect">
            <a:avLst/>
          </a:prstGeom>
          <a:noFill/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8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vs</a:t>
            </a:r>
            <a:endParaRPr lang="en-US" altLang="zh-CN" sz="28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3"/>
          <p:cNvSpPr txBox="1">
            <a:spLocks noRot="1" noChangeArrowheads="1"/>
          </p:cNvSpPr>
          <p:nvPr/>
        </p:nvSpPr>
        <p:spPr>
          <a:xfrm>
            <a:off x="2928926" y="4500571"/>
            <a:ext cx="135732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安培力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2714612" y="1357298"/>
            <a:ext cx="3240088" cy="220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1" name="组合 67"/>
          <p:cNvGrpSpPr/>
          <p:nvPr/>
        </p:nvGrpSpPr>
        <p:grpSpPr>
          <a:xfrm>
            <a:off x="3643193" y="5143513"/>
            <a:ext cx="1531548" cy="612000"/>
            <a:chOff x="3475087" y="2364794"/>
            <a:chExt cx="1531548" cy="612000"/>
          </a:xfrm>
        </p:grpSpPr>
        <p:sp>
          <p:nvSpPr>
            <p:cNvPr id="12" name="云形标注 11"/>
            <p:cNvSpPr/>
            <p:nvPr/>
          </p:nvSpPr>
          <p:spPr>
            <a:xfrm>
              <a:off x="3475087" y="2364794"/>
              <a:ext cx="1459540" cy="612000"/>
            </a:xfrm>
            <a:prstGeom prst="cloudCallout">
              <a:avLst>
                <a:gd name="adj1" fmla="val -45174"/>
                <a:gd name="adj2" fmla="val -5825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3495575" y="2423950"/>
              <a:ext cx="151106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宏观表现</a:t>
              </a:r>
            </a:p>
          </p:txBody>
        </p:sp>
      </p:grpSp>
      <p:grpSp>
        <p:nvGrpSpPr>
          <p:cNvPr id="18" name="组合 67"/>
          <p:cNvGrpSpPr/>
          <p:nvPr/>
        </p:nvGrpSpPr>
        <p:grpSpPr>
          <a:xfrm>
            <a:off x="678710" y="5209325"/>
            <a:ext cx="1531548" cy="612000"/>
            <a:chOff x="3475087" y="2364794"/>
            <a:chExt cx="1531548" cy="612000"/>
          </a:xfrm>
        </p:grpSpPr>
        <p:sp>
          <p:nvSpPr>
            <p:cNvPr id="19" name="云形标注 18"/>
            <p:cNvSpPr/>
            <p:nvPr/>
          </p:nvSpPr>
          <p:spPr>
            <a:xfrm>
              <a:off x="3475087" y="2364794"/>
              <a:ext cx="1459540" cy="612000"/>
            </a:xfrm>
            <a:prstGeom prst="cloudCallout">
              <a:avLst>
                <a:gd name="adj1" fmla="val 7929"/>
                <a:gd name="adj2" fmla="val -8102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20" name="矩形 19"/>
            <p:cNvSpPr/>
            <p:nvPr/>
          </p:nvSpPr>
          <p:spPr>
            <a:xfrm>
              <a:off x="3495575" y="2423950"/>
              <a:ext cx="151106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微观本质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8" grpId="0"/>
      <p:bldP spid="22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 txBox="1">
            <a:spLocks noRot="1" noChangeArrowheads="1"/>
          </p:cNvSpPr>
          <p:nvPr/>
        </p:nvSpPr>
        <p:spPr>
          <a:xfrm>
            <a:off x="289918" y="642754"/>
            <a:ext cx="2996198" cy="553998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0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洛伦兹力的方向</a:t>
            </a:r>
          </a:p>
        </p:txBody>
      </p:sp>
      <p:sp>
        <p:nvSpPr>
          <p:cNvPr id="26" name="Rectangle 3"/>
          <p:cNvSpPr txBox="1">
            <a:spLocks noRot="1" noChangeArrowheads="1"/>
          </p:cNvSpPr>
          <p:nvPr/>
        </p:nvSpPr>
        <p:spPr>
          <a:xfrm>
            <a:off x="3380522" y="1245518"/>
            <a:ext cx="4263312" cy="57606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左手定则 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(Left-Hand Rule)</a:t>
            </a:r>
          </a:p>
        </p:txBody>
      </p:sp>
      <p:sp>
        <p:nvSpPr>
          <p:cNvPr id="27" name="矩形 26"/>
          <p:cNvSpPr>
            <a:spLocks noChangeArrowheads="1"/>
          </p:cNvSpPr>
          <p:nvPr/>
        </p:nvSpPr>
        <p:spPr bwMode="auto">
          <a:xfrm>
            <a:off x="3786182" y="188640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28" name="右箭头 27"/>
          <p:cNvSpPr/>
          <p:nvPr/>
        </p:nvSpPr>
        <p:spPr>
          <a:xfrm>
            <a:off x="2915816" y="1461542"/>
            <a:ext cx="396000" cy="216024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9" name="Picture 4" descr="w20"/>
          <p:cNvPicPr>
            <a:picLocks noChangeAspect="1" noChangeArrowheads="1"/>
          </p:cNvPicPr>
          <p:nvPr/>
        </p:nvPicPr>
        <p:blipFill>
          <a:blip r:embed="rId4" cstate="print">
            <a:lum contrast="40000"/>
          </a:blip>
          <a:srcRect/>
          <a:stretch>
            <a:fillRect/>
          </a:stretch>
        </p:blipFill>
        <p:spPr bwMode="auto">
          <a:xfrm>
            <a:off x="6876256" y="2000240"/>
            <a:ext cx="1928826" cy="2537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6" name="组合 115"/>
          <p:cNvGrpSpPr/>
          <p:nvPr/>
        </p:nvGrpSpPr>
        <p:grpSpPr>
          <a:xfrm>
            <a:off x="7072198" y="2721217"/>
            <a:ext cx="1530099" cy="770207"/>
            <a:chOff x="6911082" y="2721217"/>
            <a:chExt cx="1530099" cy="770207"/>
          </a:xfrm>
        </p:grpSpPr>
        <p:grpSp>
          <p:nvGrpSpPr>
            <p:cNvPr id="69" name="组合 143"/>
            <p:cNvGrpSpPr>
              <a:grpSpLocks noChangeAspect="1"/>
            </p:cNvGrpSpPr>
            <p:nvPr/>
          </p:nvGrpSpPr>
          <p:grpSpPr>
            <a:xfrm rot="20280000">
              <a:off x="6911082" y="3152870"/>
              <a:ext cx="395246" cy="338554"/>
              <a:chOff x="7304554" y="4160877"/>
              <a:chExt cx="378920" cy="324570"/>
            </a:xfrm>
          </p:grpSpPr>
          <p:grpSp>
            <p:nvGrpSpPr>
              <p:cNvPr id="93" name="组合 35"/>
              <p:cNvGrpSpPr/>
              <p:nvPr/>
            </p:nvGrpSpPr>
            <p:grpSpPr>
              <a:xfrm>
                <a:off x="7304554" y="4160877"/>
                <a:ext cx="285753" cy="324570"/>
                <a:chOff x="5013776" y="2991083"/>
                <a:chExt cx="285753" cy="324570"/>
              </a:xfrm>
            </p:grpSpPr>
            <p:sp>
              <p:nvSpPr>
                <p:cNvPr id="95" name="椭圆 26"/>
                <p:cNvSpPr/>
                <p:nvPr/>
              </p:nvSpPr>
              <p:spPr bwMode="auto">
                <a:xfrm>
                  <a:off x="5076829" y="3090860"/>
                  <a:ext cx="144000" cy="144000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/>
                </a:p>
              </p:txBody>
            </p:sp>
            <p:sp>
              <p:nvSpPr>
                <p:cNvPr id="96" name="TextBox 62"/>
                <p:cNvSpPr txBox="1">
                  <a:spLocks noChangeArrowheads="1"/>
                </p:cNvSpPr>
                <p:nvPr/>
              </p:nvSpPr>
              <p:spPr bwMode="auto">
                <a:xfrm>
                  <a:off x="5013776" y="2991083"/>
                  <a:ext cx="285753" cy="32457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CN" sz="1600" b="1" dirty="0">
                      <a:latin typeface="黑体" pitchFamily="49" charset="-122"/>
                      <a:ea typeface="黑体" pitchFamily="49" charset="-122"/>
                    </a:rPr>
                    <a:t>+</a:t>
                  </a:r>
                  <a:endParaRPr lang="zh-CN" altLang="en-US" sz="1600" b="1" dirty="0">
                    <a:latin typeface="黑体" pitchFamily="49" charset="-122"/>
                    <a:ea typeface="黑体" pitchFamily="49" charset="-122"/>
                  </a:endParaRPr>
                </a:p>
              </p:txBody>
            </p:sp>
          </p:grpSp>
          <p:cxnSp>
            <p:nvCxnSpPr>
              <p:cNvPr id="94" name="直接箭头连接符 6"/>
              <p:cNvCxnSpPr/>
              <p:nvPr/>
            </p:nvCxnSpPr>
            <p:spPr>
              <a:xfrm>
                <a:off x="7510909" y="4329533"/>
                <a:ext cx="172565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组合 143"/>
            <p:cNvGrpSpPr>
              <a:grpSpLocks noChangeAspect="1"/>
            </p:cNvGrpSpPr>
            <p:nvPr/>
          </p:nvGrpSpPr>
          <p:grpSpPr>
            <a:xfrm rot="20280000">
              <a:off x="7271003" y="3023297"/>
              <a:ext cx="395246" cy="338554"/>
              <a:chOff x="7304554" y="4160877"/>
              <a:chExt cx="378920" cy="324570"/>
            </a:xfrm>
          </p:grpSpPr>
          <p:grpSp>
            <p:nvGrpSpPr>
              <p:cNvPr id="102" name="组合 35"/>
              <p:cNvGrpSpPr/>
              <p:nvPr/>
            </p:nvGrpSpPr>
            <p:grpSpPr>
              <a:xfrm>
                <a:off x="7304554" y="4160877"/>
                <a:ext cx="285753" cy="324570"/>
                <a:chOff x="5013776" y="2991083"/>
                <a:chExt cx="285753" cy="324570"/>
              </a:xfrm>
            </p:grpSpPr>
            <p:sp>
              <p:nvSpPr>
                <p:cNvPr id="104" name="椭圆 26"/>
                <p:cNvSpPr/>
                <p:nvPr/>
              </p:nvSpPr>
              <p:spPr bwMode="auto">
                <a:xfrm>
                  <a:off x="5076829" y="3090860"/>
                  <a:ext cx="144000" cy="144000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/>
                </a:p>
              </p:txBody>
            </p:sp>
            <p:sp>
              <p:nvSpPr>
                <p:cNvPr id="105" name="TextBox 62"/>
                <p:cNvSpPr txBox="1">
                  <a:spLocks noChangeArrowheads="1"/>
                </p:cNvSpPr>
                <p:nvPr/>
              </p:nvSpPr>
              <p:spPr bwMode="auto">
                <a:xfrm>
                  <a:off x="5013776" y="2991083"/>
                  <a:ext cx="285753" cy="32457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CN" sz="1600" b="1" dirty="0">
                      <a:latin typeface="黑体" pitchFamily="49" charset="-122"/>
                      <a:ea typeface="黑体" pitchFamily="49" charset="-122"/>
                    </a:rPr>
                    <a:t>+</a:t>
                  </a:r>
                  <a:endParaRPr lang="zh-CN" altLang="en-US" sz="1600" b="1" dirty="0">
                    <a:latin typeface="黑体" pitchFamily="49" charset="-122"/>
                    <a:ea typeface="黑体" pitchFamily="49" charset="-122"/>
                  </a:endParaRPr>
                </a:p>
              </p:txBody>
            </p:sp>
          </p:grpSp>
          <p:cxnSp>
            <p:nvCxnSpPr>
              <p:cNvPr id="103" name="直接箭头连接符 6"/>
              <p:cNvCxnSpPr/>
              <p:nvPr/>
            </p:nvCxnSpPr>
            <p:spPr>
              <a:xfrm>
                <a:off x="7510909" y="4329533"/>
                <a:ext cx="172565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6" name="组合 143"/>
            <p:cNvGrpSpPr>
              <a:grpSpLocks noChangeAspect="1"/>
            </p:cNvGrpSpPr>
            <p:nvPr/>
          </p:nvGrpSpPr>
          <p:grpSpPr>
            <a:xfrm rot="20280000">
              <a:off x="7645201" y="2886543"/>
              <a:ext cx="395246" cy="338554"/>
              <a:chOff x="7304554" y="4160877"/>
              <a:chExt cx="378920" cy="324570"/>
            </a:xfrm>
          </p:grpSpPr>
          <p:grpSp>
            <p:nvGrpSpPr>
              <p:cNvPr id="107" name="组合 35"/>
              <p:cNvGrpSpPr/>
              <p:nvPr/>
            </p:nvGrpSpPr>
            <p:grpSpPr>
              <a:xfrm>
                <a:off x="7304554" y="4160877"/>
                <a:ext cx="285753" cy="324570"/>
                <a:chOff x="5013776" y="2991083"/>
                <a:chExt cx="285753" cy="324570"/>
              </a:xfrm>
            </p:grpSpPr>
            <p:sp>
              <p:nvSpPr>
                <p:cNvPr id="109" name="椭圆 26"/>
                <p:cNvSpPr/>
                <p:nvPr/>
              </p:nvSpPr>
              <p:spPr bwMode="auto">
                <a:xfrm>
                  <a:off x="5076829" y="3090860"/>
                  <a:ext cx="144000" cy="144000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/>
                </a:p>
              </p:txBody>
            </p:sp>
            <p:sp>
              <p:nvSpPr>
                <p:cNvPr id="110" name="TextBox 62"/>
                <p:cNvSpPr txBox="1">
                  <a:spLocks noChangeArrowheads="1"/>
                </p:cNvSpPr>
                <p:nvPr/>
              </p:nvSpPr>
              <p:spPr bwMode="auto">
                <a:xfrm>
                  <a:off x="5013776" y="2991083"/>
                  <a:ext cx="285753" cy="32457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CN" sz="1600" b="1" dirty="0">
                      <a:latin typeface="黑体" pitchFamily="49" charset="-122"/>
                      <a:ea typeface="黑体" pitchFamily="49" charset="-122"/>
                    </a:rPr>
                    <a:t>+</a:t>
                  </a:r>
                  <a:endParaRPr lang="zh-CN" altLang="en-US" sz="1600" b="1" dirty="0">
                    <a:latin typeface="黑体" pitchFamily="49" charset="-122"/>
                    <a:ea typeface="黑体" pitchFamily="49" charset="-122"/>
                  </a:endParaRPr>
                </a:p>
              </p:txBody>
            </p:sp>
          </p:grpSp>
          <p:cxnSp>
            <p:nvCxnSpPr>
              <p:cNvPr id="108" name="直接箭头连接符 6"/>
              <p:cNvCxnSpPr/>
              <p:nvPr/>
            </p:nvCxnSpPr>
            <p:spPr>
              <a:xfrm>
                <a:off x="7510909" y="4329533"/>
                <a:ext cx="172565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组合 143"/>
            <p:cNvGrpSpPr>
              <a:grpSpLocks noChangeAspect="1"/>
            </p:cNvGrpSpPr>
            <p:nvPr/>
          </p:nvGrpSpPr>
          <p:grpSpPr>
            <a:xfrm rot="20280000">
              <a:off x="8045935" y="2721217"/>
              <a:ext cx="395246" cy="338554"/>
              <a:chOff x="7304554" y="4160877"/>
              <a:chExt cx="378920" cy="324570"/>
            </a:xfrm>
          </p:grpSpPr>
          <p:grpSp>
            <p:nvGrpSpPr>
              <p:cNvPr id="112" name="组合 35"/>
              <p:cNvGrpSpPr/>
              <p:nvPr/>
            </p:nvGrpSpPr>
            <p:grpSpPr>
              <a:xfrm>
                <a:off x="7304554" y="4160877"/>
                <a:ext cx="285753" cy="324570"/>
                <a:chOff x="5013776" y="2991083"/>
                <a:chExt cx="285753" cy="324570"/>
              </a:xfrm>
            </p:grpSpPr>
            <p:sp>
              <p:nvSpPr>
                <p:cNvPr id="114" name="椭圆 26"/>
                <p:cNvSpPr/>
                <p:nvPr/>
              </p:nvSpPr>
              <p:spPr bwMode="auto">
                <a:xfrm>
                  <a:off x="5076829" y="3090860"/>
                  <a:ext cx="144000" cy="144000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/>
                </a:p>
              </p:txBody>
            </p:sp>
            <p:sp>
              <p:nvSpPr>
                <p:cNvPr id="115" name="TextBox 62"/>
                <p:cNvSpPr txBox="1">
                  <a:spLocks noChangeArrowheads="1"/>
                </p:cNvSpPr>
                <p:nvPr/>
              </p:nvSpPr>
              <p:spPr bwMode="auto">
                <a:xfrm>
                  <a:off x="5013776" y="2991083"/>
                  <a:ext cx="285753" cy="32457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CN" sz="1600" b="1" dirty="0">
                      <a:latin typeface="黑体" pitchFamily="49" charset="-122"/>
                      <a:ea typeface="黑体" pitchFamily="49" charset="-122"/>
                    </a:rPr>
                    <a:t>+</a:t>
                  </a:r>
                  <a:endParaRPr lang="zh-CN" altLang="en-US" sz="1600" b="1" dirty="0">
                    <a:latin typeface="黑体" pitchFamily="49" charset="-122"/>
                    <a:ea typeface="黑体" pitchFamily="49" charset="-122"/>
                  </a:endParaRPr>
                </a:p>
              </p:txBody>
            </p:sp>
          </p:grpSp>
          <p:cxnSp>
            <p:nvCxnSpPr>
              <p:cNvPr id="113" name="直接箭头连接符 6"/>
              <p:cNvCxnSpPr/>
              <p:nvPr/>
            </p:nvCxnSpPr>
            <p:spPr>
              <a:xfrm>
                <a:off x="7510909" y="4329533"/>
                <a:ext cx="172565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7" name="矩形 116"/>
          <p:cNvSpPr/>
          <p:nvPr/>
        </p:nvSpPr>
        <p:spPr bwMode="auto">
          <a:xfrm>
            <a:off x="467006" y="4786322"/>
            <a:ext cx="6049210" cy="1764000"/>
          </a:xfrm>
          <a:prstGeom prst="rect">
            <a:avLst/>
          </a:prstGeom>
          <a:solidFill>
            <a:schemeClr val="bg1">
              <a:alpha val="46000"/>
            </a:schemeClr>
          </a:solidFill>
          <a:ln w="9525" cap="flat" cmpd="sng" algn="ctr">
            <a:solidFill>
              <a:srgbClr val="33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pic>
        <p:nvPicPr>
          <p:cNvPr id="146" name="图片 145" descr="timg.jpg"/>
          <p:cNvPicPr>
            <a:picLocks noChangeAspect="1"/>
          </p:cNvPicPr>
          <p:nvPr/>
        </p:nvPicPr>
        <p:blipFill>
          <a:blip r:embed="rId5" cstate="print">
            <a:lum bright="-20000" contrast="40000"/>
          </a:blip>
          <a:srcRect l="8984" t="28762" r="73438" b="46737"/>
          <a:stretch>
            <a:fillRect/>
          </a:stretch>
        </p:blipFill>
        <p:spPr>
          <a:xfrm rot="-1920000">
            <a:off x="1070781" y="5313589"/>
            <a:ext cx="873284" cy="892691"/>
          </a:xfrm>
          <a:prstGeom prst="rect">
            <a:avLst/>
          </a:prstGeom>
        </p:spPr>
      </p:pic>
      <p:grpSp>
        <p:nvGrpSpPr>
          <p:cNvPr id="120" name="组合 119"/>
          <p:cNvGrpSpPr/>
          <p:nvPr/>
        </p:nvGrpSpPr>
        <p:grpSpPr>
          <a:xfrm>
            <a:off x="648610" y="5072074"/>
            <a:ext cx="1708812" cy="1292090"/>
            <a:chOff x="2291684" y="1357298"/>
            <a:chExt cx="1708812" cy="1292090"/>
          </a:xfrm>
        </p:grpSpPr>
        <p:grpSp>
          <p:nvGrpSpPr>
            <p:cNvPr id="121" name="组合 14"/>
            <p:cNvGrpSpPr/>
            <p:nvPr/>
          </p:nvGrpSpPr>
          <p:grpSpPr>
            <a:xfrm>
              <a:off x="2291684" y="1357298"/>
              <a:ext cx="288032" cy="1292090"/>
              <a:chOff x="2291684" y="1357298"/>
              <a:chExt cx="288032" cy="1292090"/>
            </a:xfrm>
          </p:grpSpPr>
          <p:sp>
            <p:nvSpPr>
              <p:cNvPr id="142" name="TextBox 2"/>
              <p:cNvSpPr txBox="1"/>
              <p:nvPr/>
            </p:nvSpPr>
            <p:spPr>
              <a:xfrm>
                <a:off x="2291684" y="2003343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3" name="TextBox 4"/>
              <p:cNvSpPr txBox="1"/>
              <p:nvPr/>
            </p:nvSpPr>
            <p:spPr>
              <a:xfrm>
                <a:off x="2291684" y="2341611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4" name="TextBox 5"/>
              <p:cNvSpPr txBox="1"/>
              <p:nvPr/>
            </p:nvSpPr>
            <p:spPr>
              <a:xfrm>
                <a:off x="2291684" y="1357298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5" name="TextBox 6"/>
              <p:cNvSpPr txBox="1"/>
              <p:nvPr/>
            </p:nvSpPr>
            <p:spPr>
              <a:xfrm>
                <a:off x="2291684" y="168468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22" name="组合 15"/>
            <p:cNvGrpSpPr/>
            <p:nvPr/>
          </p:nvGrpSpPr>
          <p:grpSpPr>
            <a:xfrm>
              <a:off x="2640894" y="1357298"/>
              <a:ext cx="288032" cy="1292090"/>
              <a:chOff x="2291684" y="1357298"/>
              <a:chExt cx="288032" cy="1292090"/>
            </a:xfrm>
          </p:grpSpPr>
          <p:sp>
            <p:nvSpPr>
              <p:cNvPr id="138" name="TextBox 137"/>
              <p:cNvSpPr txBox="1"/>
              <p:nvPr/>
            </p:nvSpPr>
            <p:spPr>
              <a:xfrm>
                <a:off x="2291684" y="2003343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2291684" y="2341611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0" name="TextBox 139"/>
              <p:cNvSpPr txBox="1"/>
              <p:nvPr/>
            </p:nvSpPr>
            <p:spPr>
              <a:xfrm>
                <a:off x="2291684" y="1357298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1" name="TextBox 140"/>
              <p:cNvSpPr txBox="1"/>
              <p:nvPr/>
            </p:nvSpPr>
            <p:spPr>
              <a:xfrm>
                <a:off x="2291684" y="168468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23" name="组合 20"/>
            <p:cNvGrpSpPr/>
            <p:nvPr/>
          </p:nvGrpSpPr>
          <p:grpSpPr>
            <a:xfrm>
              <a:off x="2984292" y="1357298"/>
              <a:ext cx="288032" cy="1292090"/>
              <a:chOff x="2291684" y="1357298"/>
              <a:chExt cx="288032" cy="1292090"/>
            </a:xfrm>
          </p:grpSpPr>
          <p:sp>
            <p:nvSpPr>
              <p:cNvPr id="134" name="TextBox 133"/>
              <p:cNvSpPr txBox="1"/>
              <p:nvPr/>
            </p:nvSpPr>
            <p:spPr>
              <a:xfrm>
                <a:off x="2291684" y="2003343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2291684" y="2341611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2291684" y="1357298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2291684" y="168468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24" name="组合 25"/>
            <p:cNvGrpSpPr/>
            <p:nvPr/>
          </p:nvGrpSpPr>
          <p:grpSpPr>
            <a:xfrm>
              <a:off x="3333502" y="1357298"/>
              <a:ext cx="288032" cy="1292090"/>
              <a:chOff x="2291684" y="1357298"/>
              <a:chExt cx="288032" cy="1292090"/>
            </a:xfrm>
          </p:grpSpPr>
          <p:sp>
            <p:nvSpPr>
              <p:cNvPr id="130" name="TextBox 129"/>
              <p:cNvSpPr txBox="1"/>
              <p:nvPr/>
            </p:nvSpPr>
            <p:spPr>
              <a:xfrm>
                <a:off x="2291684" y="2003343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2291684" y="2341611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2" name="TextBox 131"/>
              <p:cNvSpPr txBox="1"/>
              <p:nvPr/>
            </p:nvSpPr>
            <p:spPr>
              <a:xfrm>
                <a:off x="2291684" y="1357298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2291684" y="168468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25" name="组合 30"/>
            <p:cNvGrpSpPr/>
            <p:nvPr/>
          </p:nvGrpSpPr>
          <p:grpSpPr>
            <a:xfrm>
              <a:off x="3712464" y="1357298"/>
              <a:ext cx="288032" cy="1292090"/>
              <a:chOff x="2291684" y="1357298"/>
              <a:chExt cx="288032" cy="1292090"/>
            </a:xfrm>
          </p:grpSpPr>
          <p:sp>
            <p:nvSpPr>
              <p:cNvPr id="126" name="TextBox 125"/>
              <p:cNvSpPr txBox="1"/>
              <p:nvPr/>
            </p:nvSpPr>
            <p:spPr>
              <a:xfrm>
                <a:off x="2291684" y="2003343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7" name="TextBox 126"/>
              <p:cNvSpPr txBox="1"/>
              <p:nvPr/>
            </p:nvSpPr>
            <p:spPr>
              <a:xfrm>
                <a:off x="2291684" y="2341611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2291684" y="1357298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2291684" y="168468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47" name="组合 146"/>
          <p:cNvGrpSpPr/>
          <p:nvPr/>
        </p:nvGrpSpPr>
        <p:grpSpPr>
          <a:xfrm>
            <a:off x="1139161" y="5536076"/>
            <a:ext cx="713009" cy="461665"/>
            <a:chOff x="3919543" y="2211148"/>
            <a:chExt cx="713009" cy="461665"/>
          </a:xfrm>
        </p:grpSpPr>
        <p:grpSp>
          <p:nvGrpSpPr>
            <p:cNvPr id="148" name="组合 153"/>
            <p:cNvGrpSpPr>
              <a:grpSpLocks noChangeAspect="1"/>
            </p:cNvGrpSpPr>
            <p:nvPr/>
          </p:nvGrpSpPr>
          <p:grpSpPr>
            <a:xfrm>
              <a:off x="3919543" y="2258113"/>
              <a:ext cx="497467" cy="369333"/>
              <a:chOff x="7325602" y="4181490"/>
              <a:chExt cx="375511" cy="278790"/>
            </a:xfrm>
          </p:grpSpPr>
          <p:grpSp>
            <p:nvGrpSpPr>
              <p:cNvPr id="150" name="组合 35"/>
              <p:cNvGrpSpPr/>
              <p:nvPr/>
            </p:nvGrpSpPr>
            <p:grpSpPr>
              <a:xfrm>
                <a:off x="7325602" y="4181490"/>
                <a:ext cx="285753" cy="278790"/>
                <a:chOff x="5034824" y="3011696"/>
                <a:chExt cx="285753" cy="278790"/>
              </a:xfrm>
            </p:grpSpPr>
            <p:sp>
              <p:nvSpPr>
                <p:cNvPr id="152" name="椭圆 151"/>
                <p:cNvSpPr/>
                <p:nvPr/>
              </p:nvSpPr>
              <p:spPr bwMode="auto">
                <a:xfrm>
                  <a:off x="5072066" y="3090860"/>
                  <a:ext cx="144000" cy="144000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/>
                </a:p>
              </p:txBody>
            </p:sp>
            <p:sp>
              <p:nvSpPr>
                <p:cNvPr id="153" name="TextBox 62"/>
                <p:cNvSpPr txBox="1">
                  <a:spLocks noChangeArrowheads="1"/>
                </p:cNvSpPr>
                <p:nvPr/>
              </p:nvSpPr>
              <p:spPr bwMode="auto">
                <a:xfrm>
                  <a:off x="5034824" y="3011696"/>
                  <a:ext cx="285753" cy="27879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CN" b="1" dirty="0">
                      <a:latin typeface="黑体" pitchFamily="49" charset="-122"/>
                      <a:ea typeface="黑体" pitchFamily="49" charset="-122"/>
                    </a:rPr>
                    <a:t>+</a:t>
                  </a:r>
                  <a:endParaRPr lang="zh-CN" altLang="en-US" b="1" dirty="0">
                    <a:latin typeface="黑体" pitchFamily="49" charset="-122"/>
                    <a:ea typeface="黑体" pitchFamily="49" charset="-122"/>
                  </a:endParaRPr>
                </a:p>
              </p:txBody>
            </p:sp>
          </p:grpSp>
          <p:cxnSp>
            <p:nvCxnSpPr>
              <p:cNvPr id="151" name="直接箭头连接符 150"/>
              <p:cNvCxnSpPr/>
              <p:nvPr/>
            </p:nvCxnSpPr>
            <p:spPr>
              <a:xfrm>
                <a:off x="7510892" y="4339063"/>
                <a:ext cx="190221" cy="0"/>
              </a:xfrm>
              <a:prstGeom prst="straightConnector1">
                <a:avLst/>
              </a:prstGeom>
              <a:ln w="25400">
                <a:solidFill>
                  <a:srgbClr val="390E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9" name="TextBox 148"/>
            <p:cNvSpPr txBox="1"/>
            <p:nvPr/>
          </p:nvSpPr>
          <p:spPr>
            <a:xfrm>
              <a:off x="4346800" y="2211148"/>
              <a:ext cx="2857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2400" b="1" i="1" dirty="0">
                <a:solidFill>
                  <a:srgbClr val="390E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4" name="Group 68"/>
          <p:cNvGrpSpPr>
            <a:grpSpLocks/>
          </p:cNvGrpSpPr>
          <p:nvPr/>
        </p:nvGrpSpPr>
        <p:grpSpPr bwMode="auto">
          <a:xfrm>
            <a:off x="1000100" y="4957092"/>
            <a:ext cx="503238" cy="760413"/>
            <a:chOff x="657" y="2090"/>
            <a:chExt cx="317" cy="479"/>
          </a:xfrm>
        </p:grpSpPr>
        <p:sp>
          <p:nvSpPr>
            <p:cNvPr id="155" name="Line 64"/>
            <p:cNvSpPr>
              <a:spLocks noChangeShapeType="1"/>
            </p:cNvSpPr>
            <p:nvPr/>
          </p:nvSpPr>
          <p:spPr bwMode="auto">
            <a:xfrm rot="10800000" flipV="1">
              <a:off x="838" y="2274"/>
              <a:ext cx="0" cy="295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arrow"/>
              <a:tailEnd type="none" w="med" len="med"/>
            </a:ln>
            <a:effectLst/>
          </p:spPr>
          <p:txBody>
            <a:bodyPr wrap="none" anchor="ctr"/>
            <a:lstStyle/>
            <a:p>
              <a:endParaRPr lang="zh-CN" alt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6" name="Text Box 65"/>
            <p:cNvSpPr txBox="1">
              <a:spLocks noChangeArrowheads="1"/>
            </p:cNvSpPr>
            <p:nvPr/>
          </p:nvSpPr>
          <p:spPr bwMode="auto">
            <a:xfrm>
              <a:off x="657" y="2090"/>
              <a:ext cx="317" cy="2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 i="1" dirty="0">
                  <a:solidFill>
                    <a:srgbClr val="C00000"/>
                  </a:solidFill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F</a:t>
              </a:r>
            </a:p>
          </p:txBody>
        </p:sp>
      </p:grpSp>
      <p:pic>
        <p:nvPicPr>
          <p:cNvPr id="191" name="图片 190" descr="timg.jpg"/>
          <p:cNvPicPr>
            <a:picLocks noChangeAspect="1"/>
          </p:cNvPicPr>
          <p:nvPr/>
        </p:nvPicPr>
        <p:blipFill>
          <a:blip r:embed="rId5" cstate="print">
            <a:lum bright="-20000" contrast="40000"/>
          </a:blip>
          <a:srcRect l="8984" t="28762" r="73438" b="46737"/>
          <a:stretch>
            <a:fillRect/>
          </a:stretch>
        </p:blipFill>
        <p:spPr>
          <a:xfrm rot="9692136">
            <a:off x="4733854" y="5363154"/>
            <a:ext cx="916137" cy="936496"/>
          </a:xfrm>
          <a:prstGeom prst="rect">
            <a:avLst/>
          </a:prstGeom>
        </p:spPr>
      </p:pic>
      <p:grpSp>
        <p:nvGrpSpPr>
          <p:cNvPr id="157" name="组合 156"/>
          <p:cNvGrpSpPr/>
          <p:nvPr/>
        </p:nvGrpSpPr>
        <p:grpSpPr>
          <a:xfrm>
            <a:off x="4577700" y="5072074"/>
            <a:ext cx="1708812" cy="1292090"/>
            <a:chOff x="2291684" y="1357298"/>
            <a:chExt cx="1708812" cy="1292090"/>
          </a:xfrm>
        </p:grpSpPr>
        <p:grpSp>
          <p:nvGrpSpPr>
            <p:cNvPr id="158" name="组合 14"/>
            <p:cNvGrpSpPr/>
            <p:nvPr/>
          </p:nvGrpSpPr>
          <p:grpSpPr>
            <a:xfrm>
              <a:off x="2291684" y="1357298"/>
              <a:ext cx="288032" cy="1292090"/>
              <a:chOff x="2291684" y="1357298"/>
              <a:chExt cx="288032" cy="1292090"/>
            </a:xfrm>
          </p:grpSpPr>
          <p:sp>
            <p:nvSpPr>
              <p:cNvPr id="179" name="TextBox 2"/>
              <p:cNvSpPr txBox="1"/>
              <p:nvPr/>
            </p:nvSpPr>
            <p:spPr>
              <a:xfrm>
                <a:off x="2291684" y="2003343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0" name="TextBox 4"/>
              <p:cNvSpPr txBox="1"/>
              <p:nvPr/>
            </p:nvSpPr>
            <p:spPr>
              <a:xfrm>
                <a:off x="2291684" y="2341611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1" name="TextBox 5"/>
              <p:cNvSpPr txBox="1"/>
              <p:nvPr/>
            </p:nvSpPr>
            <p:spPr>
              <a:xfrm>
                <a:off x="2291684" y="1357298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2" name="TextBox 6"/>
              <p:cNvSpPr txBox="1"/>
              <p:nvPr/>
            </p:nvSpPr>
            <p:spPr>
              <a:xfrm>
                <a:off x="2291684" y="168468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59" name="组合 15"/>
            <p:cNvGrpSpPr/>
            <p:nvPr/>
          </p:nvGrpSpPr>
          <p:grpSpPr>
            <a:xfrm>
              <a:off x="2640894" y="1357298"/>
              <a:ext cx="288032" cy="1292090"/>
              <a:chOff x="2291684" y="1357298"/>
              <a:chExt cx="288032" cy="1292090"/>
            </a:xfrm>
          </p:grpSpPr>
          <p:sp>
            <p:nvSpPr>
              <p:cNvPr id="175" name="TextBox 174"/>
              <p:cNvSpPr txBox="1"/>
              <p:nvPr/>
            </p:nvSpPr>
            <p:spPr>
              <a:xfrm>
                <a:off x="2291684" y="2003343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6" name="TextBox 175"/>
              <p:cNvSpPr txBox="1"/>
              <p:nvPr/>
            </p:nvSpPr>
            <p:spPr>
              <a:xfrm>
                <a:off x="2291684" y="2341611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7" name="TextBox 176"/>
              <p:cNvSpPr txBox="1"/>
              <p:nvPr/>
            </p:nvSpPr>
            <p:spPr>
              <a:xfrm>
                <a:off x="2291684" y="1357298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8" name="TextBox 177"/>
              <p:cNvSpPr txBox="1"/>
              <p:nvPr/>
            </p:nvSpPr>
            <p:spPr>
              <a:xfrm>
                <a:off x="2291684" y="168468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60" name="组合 20"/>
            <p:cNvGrpSpPr/>
            <p:nvPr/>
          </p:nvGrpSpPr>
          <p:grpSpPr>
            <a:xfrm>
              <a:off x="2984292" y="1357298"/>
              <a:ext cx="288032" cy="1292090"/>
              <a:chOff x="2291684" y="1357298"/>
              <a:chExt cx="288032" cy="1292090"/>
            </a:xfrm>
          </p:grpSpPr>
          <p:sp>
            <p:nvSpPr>
              <p:cNvPr id="171" name="TextBox 170"/>
              <p:cNvSpPr txBox="1"/>
              <p:nvPr/>
            </p:nvSpPr>
            <p:spPr>
              <a:xfrm>
                <a:off x="2291684" y="2003343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2" name="TextBox 171"/>
              <p:cNvSpPr txBox="1"/>
              <p:nvPr/>
            </p:nvSpPr>
            <p:spPr>
              <a:xfrm>
                <a:off x="2291684" y="2341611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3" name="TextBox 172"/>
              <p:cNvSpPr txBox="1"/>
              <p:nvPr/>
            </p:nvSpPr>
            <p:spPr>
              <a:xfrm>
                <a:off x="2291684" y="1357298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4" name="TextBox 173"/>
              <p:cNvSpPr txBox="1"/>
              <p:nvPr/>
            </p:nvSpPr>
            <p:spPr>
              <a:xfrm>
                <a:off x="2291684" y="168468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61" name="组合 25"/>
            <p:cNvGrpSpPr/>
            <p:nvPr/>
          </p:nvGrpSpPr>
          <p:grpSpPr>
            <a:xfrm>
              <a:off x="3333502" y="1357298"/>
              <a:ext cx="288032" cy="1292090"/>
              <a:chOff x="2291684" y="1357298"/>
              <a:chExt cx="288032" cy="1292090"/>
            </a:xfrm>
          </p:grpSpPr>
          <p:sp>
            <p:nvSpPr>
              <p:cNvPr id="167" name="TextBox 166"/>
              <p:cNvSpPr txBox="1"/>
              <p:nvPr/>
            </p:nvSpPr>
            <p:spPr>
              <a:xfrm>
                <a:off x="2291684" y="2003343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8" name="TextBox 167"/>
              <p:cNvSpPr txBox="1"/>
              <p:nvPr/>
            </p:nvSpPr>
            <p:spPr>
              <a:xfrm>
                <a:off x="2291684" y="2341611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9" name="TextBox 168"/>
              <p:cNvSpPr txBox="1"/>
              <p:nvPr/>
            </p:nvSpPr>
            <p:spPr>
              <a:xfrm>
                <a:off x="2291684" y="1357298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0" name="TextBox 169"/>
              <p:cNvSpPr txBox="1"/>
              <p:nvPr/>
            </p:nvSpPr>
            <p:spPr>
              <a:xfrm>
                <a:off x="2291684" y="168468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62" name="组合 30"/>
            <p:cNvGrpSpPr/>
            <p:nvPr/>
          </p:nvGrpSpPr>
          <p:grpSpPr>
            <a:xfrm>
              <a:off x="3712464" y="1357298"/>
              <a:ext cx="288032" cy="1292090"/>
              <a:chOff x="2291684" y="1357298"/>
              <a:chExt cx="288032" cy="1292090"/>
            </a:xfrm>
          </p:grpSpPr>
          <p:sp>
            <p:nvSpPr>
              <p:cNvPr id="163" name="TextBox 162"/>
              <p:cNvSpPr txBox="1"/>
              <p:nvPr/>
            </p:nvSpPr>
            <p:spPr>
              <a:xfrm>
                <a:off x="2291684" y="2003343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4" name="TextBox 163"/>
              <p:cNvSpPr txBox="1"/>
              <p:nvPr/>
            </p:nvSpPr>
            <p:spPr>
              <a:xfrm>
                <a:off x="2291684" y="2341611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5" name="TextBox 164"/>
              <p:cNvSpPr txBox="1"/>
              <p:nvPr/>
            </p:nvSpPr>
            <p:spPr>
              <a:xfrm>
                <a:off x="2291684" y="1357298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6" name="TextBox 165"/>
              <p:cNvSpPr txBox="1"/>
              <p:nvPr/>
            </p:nvSpPr>
            <p:spPr>
              <a:xfrm>
                <a:off x="2291684" y="168468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83" name="组合 182"/>
          <p:cNvGrpSpPr/>
          <p:nvPr/>
        </p:nvGrpSpPr>
        <p:grpSpPr>
          <a:xfrm>
            <a:off x="5068251" y="5536076"/>
            <a:ext cx="713009" cy="461665"/>
            <a:chOff x="3919543" y="2211148"/>
            <a:chExt cx="713009" cy="461665"/>
          </a:xfrm>
        </p:grpSpPr>
        <p:grpSp>
          <p:nvGrpSpPr>
            <p:cNvPr id="184" name="组合 153"/>
            <p:cNvGrpSpPr>
              <a:grpSpLocks noChangeAspect="1"/>
            </p:cNvGrpSpPr>
            <p:nvPr/>
          </p:nvGrpSpPr>
          <p:grpSpPr>
            <a:xfrm>
              <a:off x="3919543" y="2267727"/>
              <a:ext cx="497467" cy="369333"/>
              <a:chOff x="7325602" y="4188748"/>
              <a:chExt cx="375511" cy="278790"/>
            </a:xfrm>
          </p:grpSpPr>
          <p:grpSp>
            <p:nvGrpSpPr>
              <p:cNvPr id="186" name="组合 35"/>
              <p:cNvGrpSpPr/>
              <p:nvPr/>
            </p:nvGrpSpPr>
            <p:grpSpPr>
              <a:xfrm>
                <a:off x="7325602" y="4188748"/>
                <a:ext cx="285753" cy="278790"/>
                <a:chOff x="5034824" y="3018954"/>
                <a:chExt cx="285753" cy="278790"/>
              </a:xfrm>
            </p:grpSpPr>
            <p:sp>
              <p:nvSpPr>
                <p:cNvPr id="188" name="椭圆 187"/>
                <p:cNvSpPr/>
                <p:nvPr/>
              </p:nvSpPr>
              <p:spPr bwMode="auto">
                <a:xfrm>
                  <a:off x="5072066" y="3090860"/>
                  <a:ext cx="144000" cy="144000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/>
                </a:p>
              </p:txBody>
            </p:sp>
            <p:sp>
              <p:nvSpPr>
                <p:cNvPr id="189" name="TextBox 62"/>
                <p:cNvSpPr txBox="1">
                  <a:spLocks noChangeArrowheads="1"/>
                </p:cNvSpPr>
                <p:nvPr/>
              </p:nvSpPr>
              <p:spPr bwMode="auto">
                <a:xfrm>
                  <a:off x="5034824" y="3018954"/>
                  <a:ext cx="285753" cy="27879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CN" b="1" dirty="0">
                      <a:latin typeface="黑体" pitchFamily="49" charset="-122"/>
                      <a:ea typeface="黑体" pitchFamily="49" charset="-122"/>
                    </a:rPr>
                    <a:t>-</a:t>
                  </a:r>
                  <a:endParaRPr lang="zh-CN" altLang="en-US" b="1" dirty="0">
                    <a:latin typeface="黑体" pitchFamily="49" charset="-122"/>
                    <a:ea typeface="黑体" pitchFamily="49" charset="-122"/>
                  </a:endParaRPr>
                </a:p>
              </p:txBody>
            </p:sp>
          </p:grpSp>
          <p:cxnSp>
            <p:nvCxnSpPr>
              <p:cNvPr id="187" name="直接箭头连接符 186"/>
              <p:cNvCxnSpPr/>
              <p:nvPr/>
            </p:nvCxnSpPr>
            <p:spPr>
              <a:xfrm>
                <a:off x="7510892" y="4339063"/>
                <a:ext cx="190221" cy="0"/>
              </a:xfrm>
              <a:prstGeom prst="straightConnector1">
                <a:avLst/>
              </a:prstGeom>
              <a:ln w="25400">
                <a:solidFill>
                  <a:srgbClr val="390E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5" name="TextBox 184"/>
            <p:cNvSpPr txBox="1"/>
            <p:nvPr/>
          </p:nvSpPr>
          <p:spPr>
            <a:xfrm>
              <a:off x="4346800" y="2211148"/>
              <a:ext cx="2857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2400" b="1" i="1" dirty="0">
                <a:solidFill>
                  <a:srgbClr val="390E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92" name="Group 68"/>
          <p:cNvGrpSpPr>
            <a:grpSpLocks/>
          </p:cNvGrpSpPr>
          <p:nvPr/>
        </p:nvGrpSpPr>
        <p:grpSpPr bwMode="auto">
          <a:xfrm>
            <a:off x="4868638" y="5879664"/>
            <a:ext cx="503238" cy="679452"/>
            <a:chOff x="619" y="2274"/>
            <a:chExt cx="317" cy="428"/>
          </a:xfrm>
        </p:grpSpPr>
        <p:sp>
          <p:nvSpPr>
            <p:cNvPr id="193" name="Line 64"/>
            <p:cNvSpPr>
              <a:spLocks noChangeShapeType="1"/>
            </p:cNvSpPr>
            <p:nvPr/>
          </p:nvSpPr>
          <p:spPr bwMode="auto">
            <a:xfrm rot="10800000" flipV="1">
              <a:off x="838" y="2274"/>
              <a:ext cx="0" cy="295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none"/>
              <a:tailEnd type="arrow" w="med" len="med"/>
            </a:ln>
            <a:effectLst/>
          </p:spPr>
          <p:txBody>
            <a:bodyPr wrap="none" anchor="ctr"/>
            <a:lstStyle/>
            <a:p>
              <a:endParaRPr lang="zh-CN" alt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4" name="Text Box 65"/>
            <p:cNvSpPr txBox="1">
              <a:spLocks noChangeArrowheads="1"/>
            </p:cNvSpPr>
            <p:nvPr/>
          </p:nvSpPr>
          <p:spPr bwMode="auto">
            <a:xfrm>
              <a:off x="619" y="2450"/>
              <a:ext cx="317" cy="2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 i="1" dirty="0">
                  <a:solidFill>
                    <a:srgbClr val="C00000"/>
                  </a:solidFill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F</a:t>
              </a:r>
            </a:p>
          </p:txBody>
        </p:sp>
      </p:grpSp>
      <p:sp>
        <p:nvSpPr>
          <p:cNvPr id="195" name="Rectangle 3"/>
          <p:cNvSpPr txBox="1">
            <a:spLocks noRot="1" noChangeArrowheads="1"/>
          </p:cNvSpPr>
          <p:nvPr/>
        </p:nvSpPr>
        <p:spPr>
          <a:xfrm>
            <a:off x="2852707" y="5269380"/>
            <a:ext cx="1285884" cy="42862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受力相反</a:t>
            </a:r>
            <a:endParaRPr lang="en-US" altLang="zh-CN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200" name="左右箭头 199"/>
          <p:cNvSpPr/>
          <p:nvPr/>
        </p:nvSpPr>
        <p:spPr>
          <a:xfrm>
            <a:off x="2745477" y="5643578"/>
            <a:ext cx="1404000" cy="285752"/>
          </a:xfrm>
          <a:prstGeom prst="left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05" name="组合 204"/>
          <p:cNvGrpSpPr/>
          <p:nvPr/>
        </p:nvGrpSpPr>
        <p:grpSpPr>
          <a:xfrm>
            <a:off x="7346280" y="4786322"/>
            <a:ext cx="1188000" cy="972000"/>
            <a:chOff x="7346280" y="4786322"/>
            <a:chExt cx="1188000" cy="972000"/>
          </a:xfrm>
        </p:grpSpPr>
        <p:grpSp>
          <p:nvGrpSpPr>
            <p:cNvPr id="201" name="组合 200"/>
            <p:cNvGrpSpPr/>
            <p:nvPr/>
          </p:nvGrpSpPr>
          <p:grpSpPr>
            <a:xfrm>
              <a:off x="7346280" y="4786322"/>
              <a:ext cx="1188000" cy="972000"/>
              <a:chOff x="4069657" y="5367351"/>
              <a:chExt cx="1188000" cy="972000"/>
            </a:xfrm>
          </p:grpSpPr>
          <p:graphicFrame>
            <p:nvGraphicFramePr>
              <p:cNvPr id="202" name="Object 1"/>
              <p:cNvGraphicFramePr>
                <a:graphicFrameLocks noChangeAspect="1"/>
              </p:cNvGraphicFramePr>
              <p:nvPr/>
            </p:nvGraphicFramePr>
            <p:xfrm>
              <a:off x="4156052" y="5478467"/>
              <a:ext cx="987425" cy="3492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8455" name="公式" r:id="rId6" imgW="469800" imgH="190440" progId="Equation.3">
                      <p:embed/>
                    </p:oleObj>
                  </mc:Choice>
                  <mc:Fallback>
                    <p:oleObj name="公式" r:id="rId6" imgW="469800" imgH="190440" progId="Equation.3">
                      <p:embed/>
                      <p:pic>
                        <p:nvPicPr>
                          <p:cNvPr id="0" name="Picture 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156052" y="5478467"/>
                            <a:ext cx="987425" cy="34925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99CC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3" name="矩形 202"/>
              <p:cNvSpPr/>
              <p:nvPr/>
            </p:nvSpPr>
            <p:spPr>
              <a:xfrm>
                <a:off x="4069657" y="5367351"/>
                <a:ext cx="1188000" cy="972000"/>
              </a:xfrm>
              <a:prstGeom prst="rect">
                <a:avLst/>
              </a:prstGeom>
              <a:noFill/>
              <a:ln>
                <a:solidFill>
                  <a:srgbClr val="00B0F0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aphicFrame>
          <p:nvGraphicFramePr>
            <p:cNvPr id="204" name="Object 1"/>
            <p:cNvGraphicFramePr>
              <a:graphicFrameLocks noChangeAspect="1"/>
            </p:cNvGraphicFramePr>
            <p:nvPr/>
          </p:nvGraphicFramePr>
          <p:xfrm>
            <a:off x="7463517" y="5330146"/>
            <a:ext cx="854075" cy="325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56" name="公式" r:id="rId8" imgW="406080" imgH="177480" progId="Equation.3">
                    <p:embed/>
                  </p:oleObj>
                </mc:Choice>
                <mc:Fallback>
                  <p:oleObj name="公式" r:id="rId8" imgW="406080" imgH="17748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63517" y="5330146"/>
                          <a:ext cx="854075" cy="3254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6" name="TextBox 205"/>
          <p:cNvSpPr txBox="1"/>
          <p:nvPr/>
        </p:nvSpPr>
        <p:spPr>
          <a:xfrm>
            <a:off x="1868242" y="5050302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i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zh-CN" altLang="en-US" sz="1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" name="TextBox 206"/>
          <p:cNvSpPr txBox="1"/>
          <p:nvPr/>
        </p:nvSpPr>
        <p:spPr>
          <a:xfrm>
            <a:off x="5786446" y="5050302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i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zh-CN" altLang="en-US" sz="1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Rectangle 3"/>
          <p:cNvSpPr txBox="1">
            <a:spLocks noRot="1" noChangeArrowheads="1"/>
          </p:cNvSpPr>
          <p:nvPr/>
        </p:nvSpPr>
        <p:spPr>
          <a:xfrm>
            <a:off x="411433" y="1988840"/>
            <a:ext cx="6104783" cy="292895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伸开左手，拇指与其余四指垂直，且与手掌同一平面；</a:t>
            </a:r>
            <a:endParaRPr lang="en-US" altLang="zh-CN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磁感线垂直穿入手心，四指指向</a:t>
            </a:r>
            <a:r>
              <a:rPr lang="zh-CN" altLang="en-US" sz="2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正电荷运动方向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；</a:t>
            </a:r>
            <a:endParaRPr lang="en-US" altLang="zh-CN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则拇指指向运动正电荷所受洛伦兹力方向。</a:t>
            </a:r>
            <a:endParaRPr lang="en-US" altLang="zh-CN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28" grpId="0" animBg="1"/>
      <p:bldP spid="117" grpId="0" animBg="1"/>
      <p:bldP spid="195" grpId="1"/>
      <p:bldP spid="200" grpId="0" animBg="1"/>
      <p:bldP spid="206" grpId="0"/>
      <p:bldP spid="207" grpId="0"/>
      <p:bldP spid="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107504" y="664868"/>
            <a:ext cx="8892480" cy="5580000"/>
          </a:xfrm>
          <a:prstGeom prst="rect">
            <a:avLst/>
          </a:prstGeom>
          <a:solidFill>
            <a:schemeClr val="bg1">
              <a:alpha val="46000"/>
            </a:schemeClr>
          </a:solidFill>
          <a:ln w="9525" cap="flat" cmpd="sng" algn="ctr">
            <a:solidFill>
              <a:srgbClr val="33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3" name="Rectangle 17"/>
          <p:cNvSpPr>
            <a:spLocks noChangeArrowheads="1"/>
          </p:cNvSpPr>
          <p:nvPr/>
        </p:nvSpPr>
        <p:spPr bwMode="auto">
          <a:xfrm>
            <a:off x="178942" y="752757"/>
            <a:ext cx="2607108" cy="492443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1" lang="en-US" altLang="zh-CN" sz="2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Think  about</a:t>
            </a:r>
            <a:endParaRPr kumimoji="1" lang="zh-CN" altLang="en-US" sz="2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112" name="组合 111"/>
          <p:cNvGrpSpPr>
            <a:grpSpLocks noChangeAspect="1"/>
          </p:cNvGrpSpPr>
          <p:nvPr/>
        </p:nvGrpSpPr>
        <p:grpSpPr>
          <a:xfrm>
            <a:off x="5072066" y="1500174"/>
            <a:ext cx="2799287" cy="2481028"/>
            <a:chOff x="1928794" y="1825630"/>
            <a:chExt cx="2671100" cy="2367416"/>
          </a:xfrm>
        </p:grpSpPr>
        <p:grpSp>
          <p:nvGrpSpPr>
            <p:cNvPr id="91" name="组合 90"/>
            <p:cNvGrpSpPr/>
            <p:nvPr/>
          </p:nvGrpSpPr>
          <p:grpSpPr>
            <a:xfrm>
              <a:off x="1928794" y="1842422"/>
              <a:ext cx="54000" cy="2043100"/>
              <a:chOff x="1928794" y="1842422"/>
              <a:chExt cx="54000" cy="2043100"/>
            </a:xfrm>
          </p:grpSpPr>
          <p:sp>
            <p:nvSpPr>
              <p:cNvPr id="11" name="Oval 83"/>
              <p:cNvSpPr>
                <a:spLocks noChangeAspect="1" noChangeArrowheads="1"/>
              </p:cNvSpPr>
              <p:nvPr/>
            </p:nvSpPr>
            <p:spPr bwMode="auto">
              <a:xfrm>
                <a:off x="1928794" y="184242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2" name="Oval 83"/>
              <p:cNvSpPr>
                <a:spLocks noChangeAspect="1" noChangeArrowheads="1"/>
              </p:cNvSpPr>
              <p:nvPr/>
            </p:nvSpPr>
            <p:spPr bwMode="auto">
              <a:xfrm>
                <a:off x="1928794" y="219157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3" name="Oval 83"/>
              <p:cNvSpPr>
                <a:spLocks noChangeAspect="1" noChangeArrowheads="1"/>
              </p:cNvSpPr>
              <p:nvPr/>
            </p:nvSpPr>
            <p:spPr bwMode="auto">
              <a:xfrm>
                <a:off x="1928794" y="250138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4" name="Oval 83"/>
              <p:cNvSpPr>
                <a:spLocks noChangeAspect="1" noChangeArrowheads="1"/>
              </p:cNvSpPr>
              <p:nvPr/>
            </p:nvSpPr>
            <p:spPr bwMode="auto">
              <a:xfrm>
                <a:off x="1928794" y="285053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5" name="Oval 83"/>
              <p:cNvSpPr>
                <a:spLocks noChangeAspect="1" noChangeArrowheads="1"/>
              </p:cNvSpPr>
              <p:nvPr/>
            </p:nvSpPr>
            <p:spPr bwMode="auto">
              <a:xfrm>
                <a:off x="1928794" y="316872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6" name="Oval 83"/>
              <p:cNvSpPr>
                <a:spLocks noChangeAspect="1" noChangeArrowheads="1"/>
              </p:cNvSpPr>
              <p:nvPr/>
            </p:nvSpPr>
            <p:spPr bwMode="auto">
              <a:xfrm>
                <a:off x="1928794" y="351787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1" name="Oval 83"/>
              <p:cNvSpPr>
                <a:spLocks noChangeAspect="1" noChangeArrowheads="1"/>
              </p:cNvSpPr>
              <p:nvPr/>
            </p:nvSpPr>
            <p:spPr bwMode="auto">
              <a:xfrm>
                <a:off x="1928794" y="383152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92" name="组合 91"/>
            <p:cNvGrpSpPr/>
            <p:nvPr/>
          </p:nvGrpSpPr>
          <p:grpSpPr>
            <a:xfrm>
              <a:off x="2303422" y="1832993"/>
              <a:ext cx="54000" cy="2043100"/>
              <a:chOff x="2303422" y="1832993"/>
              <a:chExt cx="54000" cy="2043100"/>
            </a:xfrm>
          </p:grpSpPr>
          <p:sp>
            <p:nvSpPr>
              <p:cNvPr id="19" name="Oval 83"/>
              <p:cNvSpPr>
                <a:spLocks noChangeAspect="1" noChangeArrowheads="1"/>
              </p:cNvSpPr>
              <p:nvPr/>
            </p:nvSpPr>
            <p:spPr bwMode="auto">
              <a:xfrm>
                <a:off x="2303422" y="183299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20" name="Oval 83"/>
              <p:cNvSpPr>
                <a:spLocks noChangeAspect="1" noChangeArrowheads="1"/>
              </p:cNvSpPr>
              <p:nvPr/>
            </p:nvSpPr>
            <p:spPr bwMode="auto">
              <a:xfrm>
                <a:off x="2303422" y="218214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21" name="Oval 83"/>
              <p:cNvSpPr>
                <a:spLocks noChangeAspect="1" noChangeArrowheads="1"/>
              </p:cNvSpPr>
              <p:nvPr/>
            </p:nvSpPr>
            <p:spPr bwMode="auto">
              <a:xfrm>
                <a:off x="2303422" y="249195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22" name="Oval 83"/>
              <p:cNvSpPr>
                <a:spLocks noChangeAspect="1" noChangeArrowheads="1"/>
              </p:cNvSpPr>
              <p:nvPr/>
            </p:nvSpPr>
            <p:spPr bwMode="auto">
              <a:xfrm>
                <a:off x="2303422" y="2841105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23" name="Oval 83"/>
              <p:cNvSpPr>
                <a:spLocks noChangeAspect="1" noChangeArrowheads="1"/>
              </p:cNvSpPr>
              <p:nvPr/>
            </p:nvSpPr>
            <p:spPr bwMode="auto">
              <a:xfrm>
                <a:off x="2303422" y="315929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24" name="Oval 83"/>
              <p:cNvSpPr>
                <a:spLocks noChangeAspect="1" noChangeArrowheads="1"/>
              </p:cNvSpPr>
              <p:nvPr/>
            </p:nvSpPr>
            <p:spPr bwMode="auto">
              <a:xfrm>
                <a:off x="2303422" y="350844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2" name="Oval 83"/>
              <p:cNvSpPr>
                <a:spLocks noChangeAspect="1" noChangeArrowheads="1"/>
              </p:cNvSpPr>
              <p:nvPr/>
            </p:nvSpPr>
            <p:spPr bwMode="auto">
              <a:xfrm>
                <a:off x="2303422" y="382209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93" name="组合 92"/>
            <p:cNvGrpSpPr/>
            <p:nvPr/>
          </p:nvGrpSpPr>
          <p:grpSpPr>
            <a:xfrm>
              <a:off x="2664946" y="1842422"/>
              <a:ext cx="54000" cy="2043100"/>
              <a:chOff x="2664946" y="1842422"/>
              <a:chExt cx="54000" cy="2043100"/>
            </a:xfrm>
          </p:grpSpPr>
          <p:sp>
            <p:nvSpPr>
              <p:cNvPr id="26" name="Oval 83"/>
              <p:cNvSpPr>
                <a:spLocks noChangeAspect="1" noChangeArrowheads="1"/>
              </p:cNvSpPr>
              <p:nvPr/>
            </p:nvSpPr>
            <p:spPr bwMode="auto">
              <a:xfrm>
                <a:off x="2664946" y="184242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27" name="Oval 83"/>
              <p:cNvSpPr>
                <a:spLocks noChangeAspect="1" noChangeArrowheads="1"/>
              </p:cNvSpPr>
              <p:nvPr/>
            </p:nvSpPr>
            <p:spPr bwMode="auto">
              <a:xfrm>
                <a:off x="2664946" y="219157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28" name="Oval 83"/>
              <p:cNvSpPr>
                <a:spLocks noChangeAspect="1" noChangeArrowheads="1"/>
              </p:cNvSpPr>
              <p:nvPr/>
            </p:nvSpPr>
            <p:spPr bwMode="auto">
              <a:xfrm>
                <a:off x="2664946" y="250138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29" name="Oval 83"/>
              <p:cNvSpPr>
                <a:spLocks noChangeAspect="1" noChangeArrowheads="1"/>
              </p:cNvSpPr>
              <p:nvPr/>
            </p:nvSpPr>
            <p:spPr bwMode="auto">
              <a:xfrm>
                <a:off x="2664946" y="285053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30" name="Oval 83"/>
              <p:cNvSpPr>
                <a:spLocks noChangeAspect="1" noChangeArrowheads="1"/>
              </p:cNvSpPr>
              <p:nvPr/>
            </p:nvSpPr>
            <p:spPr bwMode="auto">
              <a:xfrm>
                <a:off x="2664946" y="316872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31" name="Oval 83"/>
              <p:cNvSpPr>
                <a:spLocks noChangeAspect="1" noChangeArrowheads="1"/>
              </p:cNvSpPr>
              <p:nvPr/>
            </p:nvSpPr>
            <p:spPr bwMode="auto">
              <a:xfrm>
                <a:off x="2664946" y="351787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3" name="Oval 83"/>
              <p:cNvSpPr>
                <a:spLocks noChangeAspect="1" noChangeArrowheads="1"/>
              </p:cNvSpPr>
              <p:nvPr/>
            </p:nvSpPr>
            <p:spPr bwMode="auto">
              <a:xfrm>
                <a:off x="2664946" y="383152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94" name="组合 93"/>
            <p:cNvGrpSpPr/>
            <p:nvPr/>
          </p:nvGrpSpPr>
          <p:grpSpPr>
            <a:xfrm>
              <a:off x="3039574" y="1832993"/>
              <a:ext cx="54000" cy="2043100"/>
              <a:chOff x="3039574" y="1832993"/>
              <a:chExt cx="54000" cy="2043100"/>
            </a:xfrm>
          </p:grpSpPr>
          <p:sp>
            <p:nvSpPr>
              <p:cNvPr id="33" name="Oval 83"/>
              <p:cNvSpPr>
                <a:spLocks noChangeAspect="1" noChangeArrowheads="1"/>
              </p:cNvSpPr>
              <p:nvPr/>
            </p:nvSpPr>
            <p:spPr bwMode="auto">
              <a:xfrm>
                <a:off x="3039574" y="183299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34" name="Oval 83"/>
              <p:cNvSpPr>
                <a:spLocks noChangeAspect="1" noChangeArrowheads="1"/>
              </p:cNvSpPr>
              <p:nvPr/>
            </p:nvSpPr>
            <p:spPr bwMode="auto">
              <a:xfrm>
                <a:off x="3039574" y="218214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35" name="Oval 83"/>
              <p:cNvSpPr>
                <a:spLocks noChangeAspect="1" noChangeArrowheads="1"/>
              </p:cNvSpPr>
              <p:nvPr/>
            </p:nvSpPr>
            <p:spPr bwMode="auto">
              <a:xfrm>
                <a:off x="3039574" y="249195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36" name="Oval 83"/>
              <p:cNvSpPr>
                <a:spLocks noChangeAspect="1" noChangeArrowheads="1"/>
              </p:cNvSpPr>
              <p:nvPr/>
            </p:nvSpPr>
            <p:spPr bwMode="auto">
              <a:xfrm>
                <a:off x="3039574" y="2841105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37" name="Oval 83"/>
              <p:cNvSpPr>
                <a:spLocks noChangeAspect="1" noChangeArrowheads="1"/>
              </p:cNvSpPr>
              <p:nvPr/>
            </p:nvSpPr>
            <p:spPr bwMode="auto">
              <a:xfrm>
                <a:off x="3039574" y="315929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38" name="Oval 83"/>
              <p:cNvSpPr>
                <a:spLocks noChangeAspect="1" noChangeArrowheads="1"/>
              </p:cNvSpPr>
              <p:nvPr/>
            </p:nvSpPr>
            <p:spPr bwMode="auto">
              <a:xfrm>
                <a:off x="3039574" y="350844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4" name="Oval 83"/>
              <p:cNvSpPr>
                <a:spLocks noChangeAspect="1" noChangeArrowheads="1"/>
              </p:cNvSpPr>
              <p:nvPr/>
            </p:nvSpPr>
            <p:spPr bwMode="auto">
              <a:xfrm>
                <a:off x="3039574" y="382209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95" name="组合 94"/>
            <p:cNvGrpSpPr/>
            <p:nvPr/>
          </p:nvGrpSpPr>
          <p:grpSpPr>
            <a:xfrm>
              <a:off x="3428992" y="1842422"/>
              <a:ext cx="54000" cy="2043100"/>
              <a:chOff x="3428992" y="1842422"/>
              <a:chExt cx="54000" cy="2043100"/>
            </a:xfrm>
          </p:grpSpPr>
          <p:sp>
            <p:nvSpPr>
              <p:cNvPr id="40" name="Oval 83"/>
              <p:cNvSpPr>
                <a:spLocks noChangeAspect="1" noChangeArrowheads="1"/>
              </p:cNvSpPr>
              <p:nvPr/>
            </p:nvSpPr>
            <p:spPr bwMode="auto">
              <a:xfrm>
                <a:off x="3428992" y="184242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1" name="Oval 83"/>
              <p:cNvSpPr>
                <a:spLocks noChangeAspect="1" noChangeArrowheads="1"/>
              </p:cNvSpPr>
              <p:nvPr/>
            </p:nvSpPr>
            <p:spPr bwMode="auto">
              <a:xfrm>
                <a:off x="3428992" y="219157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2" name="Oval 83"/>
              <p:cNvSpPr>
                <a:spLocks noChangeAspect="1" noChangeArrowheads="1"/>
              </p:cNvSpPr>
              <p:nvPr/>
            </p:nvSpPr>
            <p:spPr bwMode="auto">
              <a:xfrm>
                <a:off x="3428992" y="250138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3" name="Oval 83"/>
              <p:cNvSpPr>
                <a:spLocks noChangeAspect="1" noChangeArrowheads="1"/>
              </p:cNvSpPr>
              <p:nvPr/>
            </p:nvSpPr>
            <p:spPr bwMode="auto">
              <a:xfrm>
                <a:off x="3428992" y="285053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4" name="Oval 83"/>
              <p:cNvSpPr>
                <a:spLocks noChangeAspect="1" noChangeArrowheads="1"/>
              </p:cNvSpPr>
              <p:nvPr/>
            </p:nvSpPr>
            <p:spPr bwMode="auto">
              <a:xfrm>
                <a:off x="3428992" y="316872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5" name="Oval 83"/>
              <p:cNvSpPr>
                <a:spLocks noChangeAspect="1" noChangeArrowheads="1"/>
              </p:cNvSpPr>
              <p:nvPr/>
            </p:nvSpPr>
            <p:spPr bwMode="auto">
              <a:xfrm>
                <a:off x="3428992" y="351787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5" name="Oval 83"/>
              <p:cNvSpPr>
                <a:spLocks noChangeAspect="1" noChangeArrowheads="1"/>
              </p:cNvSpPr>
              <p:nvPr/>
            </p:nvSpPr>
            <p:spPr bwMode="auto">
              <a:xfrm>
                <a:off x="3428992" y="383152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96" name="组合 95"/>
            <p:cNvGrpSpPr/>
            <p:nvPr/>
          </p:nvGrpSpPr>
          <p:grpSpPr>
            <a:xfrm>
              <a:off x="3803620" y="1832993"/>
              <a:ext cx="54000" cy="2043100"/>
              <a:chOff x="3803620" y="1832993"/>
              <a:chExt cx="54000" cy="2043100"/>
            </a:xfrm>
          </p:grpSpPr>
          <p:sp>
            <p:nvSpPr>
              <p:cNvPr id="47" name="Oval 83"/>
              <p:cNvSpPr>
                <a:spLocks noChangeAspect="1" noChangeArrowheads="1"/>
              </p:cNvSpPr>
              <p:nvPr/>
            </p:nvSpPr>
            <p:spPr bwMode="auto">
              <a:xfrm>
                <a:off x="3803620" y="183299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8" name="Oval 83"/>
              <p:cNvSpPr>
                <a:spLocks noChangeAspect="1" noChangeArrowheads="1"/>
              </p:cNvSpPr>
              <p:nvPr/>
            </p:nvSpPr>
            <p:spPr bwMode="auto">
              <a:xfrm>
                <a:off x="3803620" y="218214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9" name="Oval 83"/>
              <p:cNvSpPr>
                <a:spLocks noChangeAspect="1" noChangeArrowheads="1"/>
              </p:cNvSpPr>
              <p:nvPr/>
            </p:nvSpPr>
            <p:spPr bwMode="auto">
              <a:xfrm>
                <a:off x="3803620" y="249195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0" name="Oval 83"/>
              <p:cNvSpPr>
                <a:spLocks noChangeAspect="1" noChangeArrowheads="1"/>
              </p:cNvSpPr>
              <p:nvPr/>
            </p:nvSpPr>
            <p:spPr bwMode="auto">
              <a:xfrm>
                <a:off x="3803620" y="2841105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1" name="Oval 83"/>
              <p:cNvSpPr>
                <a:spLocks noChangeAspect="1" noChangeArrowheads="1"/>
              </p:cNvSpPr>
              <p:nvPr/>
            </p:nvSpPr>
            <p:spPr bwMode="auto">
              <a:xfrm>
                <a:off x="3803620" y="315929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2" name="Oval 83"/>
              <p:cNvSpPr>
                <a:spLocks noChangeAspect="1" noChangeArrowheads="1"/>
              </p:cNvSpPr>
              <p:nvPr/>
            </p:nvSpPr>
            <p:spPr bwMode="auto">
              <a:xfrm>
                <a:off x="3803620" y="350844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6" name="Oval 83"/>
              <p:cNvSpPr>
                <a:spLocks noChangeAspect="1" noChangeArrowheads="1"/>
              </p:cNvSpPr>
              <p:nvPr/>
            </p:nvSpPr>
            <p:spPr bwMode="auto">
              <a:xfrm>
                <a:off x="3803620" y="382209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07" name="组合 106"/>
            <p:cNvGrpSpPr/>
            <p:nvPr/>
          </p:nvGrpSpPr>
          <p:grpSpPr>
            <a:xfrm>
              <a:off x="4171266" y="1835059"/>
              <a:ext cx="54000" cy="2043100"/>
              <a:chOff x="4171266" y="1835059"/>
              <a:chExt cx="54000" cy="2043100"/>
            </a:xfrm>
          </p:grpSpPr>
          <p:sp>
            <p:nvSpPr>
              <p:cNvPr id="54" name="Oval 83"/>
              <p:cNvSpPr>
                <a:spLocks noChangeAspect="1" noChangeArrowheads="1"/>
              </p:cNvSpPr>
              <p:nvPr/>
            </p:nvSpPr>
            <p:spPr bwMode="auto">
              <a:xfrm>
                <a:off x="4171266" y="1835059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5" name="Oval 83"/>
              <p:cNvSpPr>
                <a:spLocks noChangeAspect="1" noChangeArrowheads="1"/>
              </p:cNvSpPr>
              <p:nvPr/>
            </p:nvSpPr>
            <p:spPr bwMode="auto">
              <a:xfrm>
                <a:off x="4171266" y="218421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6" name="Oval 83"/>
              <p:cNvSpPr>
                <a:spLocks noChangeAspect="1" noChangeArrowheads="1"/>
              </p:cNvSpPr>
              <p:nvPr/>
            </p:nvSpPr>
            <p:spPr bwMode="auto">
              <a:xfrm>
                <a:off x="4171266" y="249401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7" name="Oval 83"/>
              <p:cNvSpPr>
                <a:spLocks noChangeAspect="1" noChangeArrowheads="1"/>
              </p:cNvSpPr>
              <p:nvPr/>
            </p:nvSpPr>
            <p:spPr bwMode="auto">
              <a:xfrm>
                <a:off x="4171266" y="284317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8" name="Oval 83"/>
              <p:cNvSpPr>
                <a:spLocks noChangeAspect="1" noChangeArrowheads="1"/>
              </p:cNvSpPr>
              <p:nvPr/>
            </p:nvSpPr>
            <p:spPr bwMode="auto">
              <a:xfrm>
                <a:off x="4171266" y="3161359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9" name="Oval 83"/>
              <p:cNvSpPr>
                <a:spLocks noChangeAspect="1" noChangeArrowheads="1"/>
              </p:cNvSpPr>
              <p:nvPr/>
            </p:nvSpPr>
            <p:spPr bwMode="auto">
              <a:xfrm>
                <a:off x="4171266" y="351051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7" name="Oval 83"/>
              <p:cNvSpPr>
                <a:spLocks noChangeAspect="1" noChangeArrowheads="1"/>
              </p:cNvSpPr>
              <p:nvPr/>
            </p:nvSpPr>
            <p:spPr bwMode="auto">
              <a:xfrm>
                <a:off x="4171266" y="3824159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08" name="组合 107"/>
            <p:cNvGrpSpPr/>
            <p:nvPr/>
          </p:nvGrpSpPr>
          <p:grpSpPr>
            <a:xfrm>
              <a:off x="4545894" y="1825630"/>
              <a:ext cx="54000" cy="2043100"/>
              <a:chOff x="4545894" y="1825630"/>
              <a:chExt cx="54000" cy="2043100"/>
            </a:xfrm>
          </p:grpSpPr>
          <p:sp>
            <p:nvSpPr>
              <p:cNvPr id="61" name="Oval 83"/>
              <p:cNvSpPr>
                <a:spLocks noChangeAspect="1" noChangeArrowheads="1"/>
              </p:cNvSpPr>
              <p:nvPr/>
            </p:nvSpPr>
            <p:spPr bwMode="auto">
              <a:xfrm>
                <a:off x="4545894" y="182563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2" name="Oval 83"/>
              <p:cNvSpPr>
                <a:spLocks noChangeAspect="1" noChangeArrowheads="1"/>
              </p:cNvSpPr>
              <p:nvPr/>
            </p:nvSpPr>
            <p:spPr bwMode="auto">
              <a:xfrm>
                <a:off x="4545894" y="217478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3" name="Oval 83"/>
              <p:cNvSpPr>
                <a:spLocks noChangeAspect="1" noChangeArrowheads="1"/>
              </p:cNvSpPr>
              <p:nvPr/>
            </p:nvSpPr>
            <p:spPr bwMode="auto">
              <a:xfrm>
                <a:off x="4545894" y="2484588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4" name="Oval 83"/>
              <p:cNvSpPr>
                <a:spLocks noChangeAspect="1" noChangeArrowheads="1"/>
              </p:cNvSpPr>
              <p:nvPr/>
            </p:nvSpPr>
            <p:spPr bwMode="auto">
              <a:xfrm>
                <a:off x="4545894" y="283374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5" name="Oval 83"/>
              <p:cNvSpPr>
                <a:spLocks noChangeAspect="1" noChangeArrowheads="1"/>
              </p:cNvSpPr>
              <p:nvPr/>
            </p:nvSpPr>
            <p:spPr bwMode="auto">
              <a:xfrm>
                <a:off x="4545894" y="315193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6" name="Oval 83"/>
              <p:cNvSpPr>
                <a:spLocks noChangeAspect="1" noChangeArrowheads="1"/>
              </p:cNvSpPr>
              <p:nvPr/>
            </p:nvSpPr>
            <p:spPr bwMode="auto">
              <a:xfrm>
                <a:off x="4545894" y="350108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8" name="Oval 83"/>
              <p:cNvSpPr>
                <a:spLocks noChangeAspect="1" noChangeArrowheads="1"/>
              </p:cNvSpPr>
              <p:nvPr/>
            </p:nvSpPr>
            <p:spPr bwMode="auto">
              <a:xfrm>
                <a:off x="4545894" y="381473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11" name="组合 110"/>
            <p:cNvGrpSpPr/>
            <p:nvPr/>
          </p:nvGrpSpPr>
          <p:grpSpPr>
            <a:xfrm>
              <a:off x="1928794" y="4122254"/>
              <a:ext cx="2671100" cy="70792"/>
              <a:chOff x="1928794" y="4122254"/>
              <a:chExt cx="2671100" cy="70792"/>
            </a:xfrm>
          </p:grpSpPr>
          <p:sp>
            <p:nvSpPr>
              <p:cNvPr id="97" name="Oval 83"/>
              <p:cNvSpPr>
                <a:spLocks noChangeAspect="1" noChangeArrowheads="1"/>
              </p:cNvSpPr>
              <p:nvPr/>
            </p:nvSpPr>
            <p:spPr bwMode="auto">
              <a:xfrm>
                <a:off x="1928794" y="413904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8" name="Oval 83"/>
              <p:cNvSpPr>
                <a:spLocks noChangeAspect="1" noChangeArrowheads="1"/>
              </p:cNvSpPr>
              <p:nvPr/>
            </p:nvSpPr>
            <p:spPr bwMode="auto">
              <a:xfrm>
                <a:off x="2303422" y="412961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9" name="Oval 83"/>
              <p:cNvSpPr>
                <a:spLocks noChangeAspect="1" noChangeArrowheads="1"/>
              </p:cNvSpPr>
              <p:nvPr/>
            </p:nvSpPr>
            <p:spPr bwMode="auto">
              <a:xfrm>
                <a:off x="2664946" y="413904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00" name="Oval 83"/>
              <p:cNvSpPr>
                <a:spLocks noChangeAspect="1" noChangeArrowheads="1"/>
              </p:cNvSpPr>
              <p:nvPr/>
            </p:nvSpPr>
            <p:spPr bwMode="auto">
              <a:xfrm>
                <a:off x="3039574" y="412961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01" name="Oval 83"/>
              <p:cNvSpPr>
                <a:spLocks noChangeAspect="1" noChangeArrowheads="1"/>
              </p:cNvSpPr>
              <p:nvPr/>
            </p:nvSpPr>
            <p:spPr bwMode="auto">
              <a:xfrm>
                <a:off x="3428992" y="413904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02" name="Oval 83"/>
              <p:cNvSpPr>
                <a:spLocks noChangeAspect="1" noChangeArrowheads="1"/>
              </p:cNvSpPr>
              <p:nvPr/>
            </p:nvSpPr>
            <p:spPr bwMode="auto">
              <a:xfrm>
                <a:off x="3803620" y="412961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03" name="Oval 83"/>
              <p:cNvSpPr>
                <a:spLocks noChangeAspect="1" noChangeArrowheads="1"/>
              </p:cNvSpPr>
              <p:nvPr/>
            </p:nvSpPr>
            <p:spPr bwMode="auto">
              <a:xfrm>
                <a:off x="4171266" y="413168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04" name="Oval 83"/>
              <p:cNvSpPr>
                <a:spLocks noChangeAspect="1" noChangeArrowheads="1"/>
              </p:cNvSpPr>
              <p:nvPr/>
            </p:nvSpPr>
            <p:spPr bwMode="auto">
              <a:xfrm>
                <a:off x="4545894" y="412225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</p:grpSp>
      <p:sp>
        <p:nvSpPr>
          <p:cNvPr id="123" name="任意多边形 122"/>
          <p:cNvSpPr/>
          <p:nvPr/>
        </p:nvSpPr>
        <p:spPr>
          <a:xfrm>
            <a:off x="5143504" y="1747146"/>
            <a:ext cx="2342242" cy="2364015"/>
          </a:xfrm>
          <a:custGeom>
            <a:avLst/>
            <a:gdLst>
              <a:gd name="connsiteX0" fmla="*/ 0 w 2342242"/>
              <a:gd name="connsiteY0" fmla="*/ 1815 h 2364015"/>
              <a:gd name="connsiteX1" fmla="*/ 337457 w 2342242"/>
              <a:gd name="connsiteY1" fmla="*/ 23586 h 2364015"/>
              <a:gd name="connsiteX2" fmla="*/ 762000 w 2342242"/>
              <a:gd name="connsiteY2" fmla="*/ 143329 h 2364015"/>
              <a:gd name="connsiteX3" fmla="*/ 1197428 w 2342242"/>
              <a:gd name="connsiteY3" fmla="*/ 339272 h 2364015"/>
              <a:gd name="connsiteX4" fmla="*/ 1621971 w 2342242"/>
              <a:gd name="connsiteY4" fmla="*/ 665844 h 2364015"/>
              <a:gd name="connsiteX5" fmla="*/ 2046514 w 2342242"/>
              <a:gd name="connsiteY5" fmla="*/ 1199244 h 2364015"/>
              <a:gd name="connsiteX6" fmla="*/ 2296885 w 2342242"/>
              <a:gd name="connsiteY6" fmla="*/ 1895929 h 2364015"/>
              <a:gd name="connsiteX7" fmla="*/ 2318657 w 2342242"/>
              <a:gd name="connsiteY7" fmla="*/ 2364015 h 2364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42242" h="2364015">
                <a:moveTo>
                  <a:pt x="0" y="1815"/>
                </a:moveTo>
                <a:cubicBezTo>
                  <a:pt x="105228" y="907"/>
                  <a:pt x="210457" y="0"/>
                  <a:pt x="337457" y="23586"/>
                </a:cubicBezTo>
                <a:cubicBezTo>
                  <a:pt x="464457" y="47172"/>
                  <a:pt x="618672" y="90715"/>
                  <a:pt x="762000" y="143329"/>
                </a:cubicBezTo>
                <a:cubicBezTo>
                  <a:pt x="905328" y="195943"/>
                  <a:pt x="1054100" y="252186"/>
                  <a:pt x="1197428" y="339272"/>
                </a:cubicBezTo>
                <a:cubicBezTo>
                  <a:pt x="1340757" y="426358"/>
                  <a:pt x="1480457" y="522515"/>
                  <a:pt x="1621971" y="665844"/>
                </a:cubicBezTo>
                <a:cubicBezTo>
                  <a:pt x="1763485" y="809173"/>
                  <a:pt x="1934028" y="994230"/>
                  <a:pt x="2046514" y="1199244"/>
                </a:cubicBezTo>
                <a:cubicBezTo>
                  <a:pt x="2159000" y="1404258"/>
                  <a:pt x="2251528" y="1701800"/>
                  <a:pt x="2296885" y="1895929"/>
                </a:cubicBezTo>
                <a:cubicBezTo>
                  <a:pt x="2342242" y="2090058"/>
                  <a:pt x="2330449" y="2227036"/>
                  <a:pt x="2318657" y="2364015"/>
                </a:cubicBezTo>
              </a:path>
            </a:pathLst>
          </a:custGeom>
          <a:ln w="952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4" name="TextBox 123"/>
          <p:cNvSpPr txBox="1"/>
          <p:nvPr/>
        </p:nvSpPr>
        <p:spPr>
          <a:xfrm>
            <a:off x="7500958" y="1500174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i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zh-CN" altLang="en-US" sz="1600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2" name="组合 131"/>
          <p:cNvGrpSpPr/>
          <p:nvPr/>
        </p:nvGrpSpPr>
        <p:grpSpPr>
          <a:xfrm>
            <a:off x="6496062" y="2034256"/>
            <a:ext cx="439514" cy="461665"/>
            <a:chOff x="3781418" y="2034256"/>
            <a:chExt cx="439514" cy="461665"/>
          </a:xfrm>
        </p:grpSpPr>
        <p:cxnSp>
          <p:nvCxnSpPr>
            <p:cNvPr id="129" name="直接箭头连接符 128"/>
            <p:cNvCxnSpPr/>
            <p:nvPr/>
          </p:nvCxnSpPr>
          <p:spPr>
            <a:xfrm rot="2220000">
              <a:off x="3781418" y="2281601"/>
              <a:ext cx="252000" cy="0"/>
            </a:xfrm>
            <a:prstGeom prst="straightConnector1">
              <a:avLst/>
            </a:prstGeom>
            <a:ln w="25400">
              <a:solidFill>
                <a:srgbClr val="390E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TextBox 126"/>
            <p:cNvSpPr txBox="1"/>
            <p:nvPr/>
          </p:nvSpPr>
          <p:spPr>
            <a:xfrm>
              <a:off x="3935180" y="2034256"/>
              <a:ext cx="2857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2400" b="1" i="1" dirty="0">
                <a:solidFill>
                  <a:srgbClr val="390E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3" name="Group 68"/>
          <p:cNvGrpSpPr>
            <a:grpSpLocks/>
          </p:cNvGrpSpPr>
          <p:nvPr/>
        </p:nvGrpSpPr>
        <p:grpSpPr bwMode="auto">
          <a:xfrm>
            <a:off x="4764542" y="1764154"/>
            <a:ext cx="503238" cy="679452"/>
            <a:chOff x="619" y="2274"/>
            <a:chExt cx="317" cy="428"/>
          </a:xfrm>
        </p:grpSpPr>
        <p:sp>
          <p:nvSpPr>
            <p:cNvPr id="134" name="Line 64"/>
            <p:cNvSpPr>
              <a:spLocks noChangeShapeType="1"/>
            </p:cNvSpPr>
            <p:nvPr/>
          </p:nvSpPr>
          <p:spPr bwMode="auto">
            <a:xfrm rot="10800000" flipV="1">
              <a:off x="838" y="2274"/>
              <a:ext cx="0" cy="295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none"/>
              <a:tailEnd type="arrow" w="med" len="med"/>
            </a:ln>
            <a:effectLst/>
          </p:spPr>
          <p:txBody>
            <a:bodyPr wrap="none" anchor="ctr"/>
            <a:lstStyle/>
            <a:p>
              <a:endParaRPr lang="zh-CN" alt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5" name="Text Box 65"/>
            <p:cNvSpPr txBox="1">
              <a:spLocks noChangeArrowheads="1"/>
            </p:cNvSpPr>
            <p:nvPr/>
          </p:nvSpPr>
          <p:spPr bwMode="auto">
            <a:xfrm>
              <a:off x="619" y="2450"/>
              <a:ext cx="317" cy="2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 i="1" dirty="0">
                  <a:solidFill>
                    <a:srgbClr val="C00000"/>
                  </a:solidFill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F</a:t>
              </a:r>
            </a:p>
          </p:txBody>
        </p:sp>
      </p:grpSp>
      <p:grpSp>
        <p:nvGrpSpPr>
          <p:cNvPr id="113" name="组合 112"/>
          <p:cNvGrpSpPr/>
          <p:nvPr/>
        </p:nvGrpSpPr>
        <p:grpSpPr>
          <a:xfrm>
            <a:off x="4961848" y="1478402"/>
            <a:ext cx="713009" cy="461665"/>
            <a:chOff x="3919543" y="2211148"/>
            <a:chExt cx="713009" cy="461665"/>
          </a:xfrm>
        </p:grpSpPr>
        <p:grpSp>
          <p:nvGrpSpPr>
            <p:cNvPr id="114" name="组合 153"/>
            <p:cNvGrpSpPr>
              <a:grpSpLocks noChangeAspect="1"/>
            </p:cNvGrpSpPr>
            <p:nvPr/>
          </p:nvGrpSpPr>
          <p:grpSpPr>
            <a:xfrm>
              <a:off x="3919543" y="2258113"/>
              <a:ext cx="497467" cy="369333"/>
              <a:chOff x="7325602" y="4181490"/>
              <a:chExt cx="375511" cy="278790"/>
            </a:xfrm>
          </p:grpSpPr>
          <p:grpSp>
            <p:nvGrpSpPr>
              <p:cNvPr id="116" name="组合 35"/>
              <p:cNvGrpSpPr/>
              <p:nvPr/>
            </p:nvGrpSpPr>
            <p:grpSpPr>
              <a:xfrm>
                <a:off x="7325602" y="4181490"/>
                <a:ext cx="285753" cy="278790"/>
                <a:chOff x="5034824" y="3011696"/>
                <a:chExt cx="285753" cy="278790"/>
              </a:xfrm>
            </p:grpSpPr>
            <p:sp>
              <p:nvSpPr>
                <p:cNvPr id="118" name="椭圆 117"/>
                <p:cNvSpPr/>
                <p:nvPr/>
              </p:nvSpPr>
              <p:spPr bwMode="auto">
                <a:xfrm>
                  <a:off x="5072066" y="3090860"/>
                  <a:ext cx="144000" cy="144000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/>
                </a:p>
              </p:txBody>
            </p:sp>
            <p:sp>
              <p:nvSpPr>
                <p:cNvPr id="119" name="TextBox 62"/>
                <p:cNvSpPr txBox="1">
                  <a:spLocks noChangeArrowheads="1"/>
                </p:cNvSpPr>
                <p:nvPr/>
              </p:nvSpPr>
              <p:spPr bwMode="auto">
                <a:xfrm>
                  <a:off x="5034824" y="3011696"/>
                  <a:ext cx="285753" cy="27879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CN" b="1" dirty="0">
                      <a:latin typeface="黑体" pitchFamily="49" charset="-122"/>
                      <a:ea typeface="黑体" pitchFamily="49" charset="-122"/>
                    </a:rPr>
                    <a:t>+</a:t>
                  </a:r>
                  <a:endParaRPr lang="zh-CN" altLang="en-US" b="1" dirty="0">
                    <a:latin typeface="黑体" pitchFamily="49" charset="-122"/>
                    <a:ea typeface="黑体" pitchFamily="49" charset="-122"/>
                  </a:endParaRPr>
                </a:p>
              </p:txBody>
            </p:sp>
          </p:grpSp>
          <p:cxnSp>
            <p:nvCxnSpPr>
              <p:cNvPr id="117" name="直接箭头连接符 116"/>
              <p:cNvCxnSpPr/>
              <p:nvPr/>
            </p:nvCxnSpPr>
            <p:spPr>
              <a:xfrm>
                <a:off x="7510892" y="4339063"/>
                <a:ext cx="190221" cy="0"/>
              </a:xfrm>
              <a:prstGeom prst="straightConnector1">
                <a:avLst/>
              </a:prstGeom>
              <a:ln w="25400">
                <a:solidFill>
                  <a:srgbClr val="390E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5" name="TextBox 114"/>
            <p:cNvSpPr txBox="1"/>
            <p:nvPr/>
          </p:nvSpPr>
          <p:spPr>
            <a:xfrm>
              <a:off x="4346800" y="2211148"/>
              <a:ext cx="2857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2400" b="1" i="1" dirty="0">
                <a:solidFill>
                  <a:srgbClr val="390E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6" name="Group 68"/>
          <p:cNvGrpSpPr>
            <a:grpSpLocks/>
          </p:cNvGrpSpPr>
          <p:nvPr/>
        </p:nvGrpSpPr>
        <p:grpSpPr bwMode="auto">
          <a:xfrm>
            <a:off x="5832022" y="2122016"/>
            <a:ext cx="503238" cy="527050"/>
            <a:chOff x="454" y="2247"/>
            <a:chExt cx="317" cy="332"/>
          </a:xfrm>
        </p:grpSpPr>
        <p:sp>
          <p:nvSpPr>
            <p:cNvPr id="137" name="Line 64"/>
            <p:cNvSpPr>
              <a:spLocks noChangeShapeType="1"/>
            </p:cNvSpPr>
            <p:nvPr/>
          </p:nvSpPr>
          <p:spPr bwMode="auto">
            <a:xfrm rot="13080000" flipV="1">
              <a:off x="742" y="2247"/>
              <a:ext cx="0" cy="295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none"/>
              <a:tailEnd type="arrow" w="med" len="med"/>
            </a:ln>
            <a:effectLst/>
          </p:spPr>
          <p:txBody>
            <a:bodyPr wrap="none" anchor="ctr"/>
            <a:lstStyle/>
            <a:p>
              <a:endParaRPr lang="zh-CN" alt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8" name="Text Box 65"/>
            <p:cNvSpPr txBox="1">
              <a:spLocks noChangeArrowheads="1"/>
            </p:cNvSpPr>
            <p:nvPr/>
          </p:nvSpPr>
          <p:spPr bwMode="auto">
            <a:xfrm>
              <a:off x="454" y="2327"/>
              <a:ext cx="317" cy="2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 i="1" dirty="0">
                  <a:solidFill>
                    <a:srgbClr val="C00000"/>
                  </a:solidFill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F</a:t>
              </a:r>
            </a:p>
          </p:txBody>
        </p:sp>
      </p:grpSp>
      <p:grpSp>
        <p:nvGrpSpPr>
          <p:cNvPr id="128" name="组合 35"/>
          <p:cNvGrpSpPr/>
          <p:nvPr/>
        </p:nvGrpSpPr>
        <p:grpSpPr>
          <a:xfrm>
            <a:off x="6292634" y="1943109"/>
            <a:ext cx="378558" cy="369333"/>
            <a:chOff x="5034824" y="3011696"/>
            <a:chExt cx="285753" cy="278790"/>
          </a:xfrm>
        </p:grpSpPr>
        <p:sp>
          <p:nvSpPr>
            <p:cNvPr id="130" name="椭圆 129"/>
            <p:cNvSpPr/>
            <p:nvPr/>
          </p:nvSpPr>
          <p:spPr bwMode="auto">
            <a:xfrm>
              <a:off x="5072066" y="3090860"/>
              <a:ext cx="144000" cy="144000"/>
            </a:xfrm>
            <a:prstGeom prst="ellipse">
              <a:avLst/>
            </a:prstGeom>
            <a:ln>
              <a:prstDash val="dash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31" name="TextBox 62"/>
            <p:cNvSpPr txBox="1">
              <a:spLocks noChangeArrowheads="1"/>
            </p:cNvSpPr>
            <p:nvPr/>
          </p:nvSpPr>
          <p:spPr bwMode="auto">
            <a:xfrm>
              <a:off x="5034824" y="3011696"/>
              <a:ext cx="285753" cy="278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zh-CN" b="1" dirty="0">
                  <a:latin typeface="黑体" pitchFamily="49" charset="-122"/>
                  <a:ea typeface="黑体" pitchFamily="49" charset="-122"/>
                </a:rPr>
                <a:t>+</a:t>
              </a:r>
              <a:endParaRPr lang="zh-CN" altLang="en-US" b="1" dirty="0">
                <a:latin typeface="黑体" pitchFamily="49" charset="-122"/>
                <a:ea typeface="黑体" pitchFamily="49" charset="-122"/>
              </a:endParaRPr>
            </a:p>
          </p:txBody>
        </p:sp>
      </p:grpSp>
      <p:sp>
        <p:nvSpPr>
          <p:cNvPr id="139" name="TextBox 138"/>
          <p:cNvSpPr txBox="1"/>
          <p:nvPr/>
        </p:nvSpPr>
        <p:spPr>
          <a:xfrm rot="-5400000">
            <a:off x="4945710" y="1555093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∟</a:t>
            </a:r>
          </a:p>
        </p:txBody>
      </p:sp>
      <p:sp>
        <p:nvSpPr>
          <p:cNvPr id="140" name="TextBox 139"/>
          <p:cNvSpPr txBox="1">
            <a:spLocks noChangeAspect="1"/>
          </p:cNvSpPr>
          <p:nvPr/>
        </p:nvSpPr>
        <p:spPr>
          <a:xfrm rot="-2940000">
            <a:off x="6225290" y="1976753"/>
            <a:ext cx="4562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∟</a:t>
            </a:r>
          </a:p>
        </p:txBody>
      </p:sp>
      <p:cxnSp>
        <p:nvCxnSpPr>
          <p:cNvPr id="141" name="直接连接符 140"/>
          <p:cNvCxnSpPr/>
          <p:nvPr/>
        </p:nvCxnSpPr>
        <p:spPr>
          <a:xfrm>
            <a:off x="4500562" y="1214422"/>
            <a:ext cx="0" cy="4896000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1" name="组合 150"/>
          <p:cNvGrpSpPr/>
          <p:nvPr/>
        </p:nvGrpSpPr>
        <p:grpSpPr>
          <a:xfrm>
            <a:off x="1000100" y="1928802"/>
            <a:ext cx="2520000" cy="2112070"/>
            <a:chOff x="1000100" y="1928802"/>
            <a:chExt cx="2520000" cy="2112070"/>
          </a:xfrm>
        </p:grpSpPr>
        <p:cxnSp>
          <p:nvCxnSpPr>
            <p:cNvPr id="143" name="直接箭头连接符 142"/>
            <p:cNvCxnSpPr/>
            <p:nvPr/>
          </p:nvCxnSpPr>
          <p:spPr>
            <a:xfrm>
              <a:off x="1000100" y="1928802"/>
              <a:ext cx="25200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直接箭头连接符 143"/>
            <p:cNvCxnSpPr/>
            <p:nvPr/>
          </p:nvCxnSpPr>
          <p:spPr>
            <a:xfrm>
              <a:off x="1000100" y="2284404"/>
              <a:ext cx="25200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直接箭头连接符 144"/>
            <p:cNvCxnSpPr/>
            <p:nvPr/>
          </p:nvCxnSpPr>
          <p:spPr>
            <a:xfrm>
              <a:off x="1000100" y="2643182"/>
              <a:ext cx="25200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接箭头连接符 145"/>
            <p:cNvCxnSpPr/>
            <p:nvPr/>
          </p:nvCxnSpPr>
          <p:spPr>
            <a:xfrm>
              <a:off x="1000100" y="2998784"/>
              <a:ext cx="25200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直接箭头连接符 146"/>
            <p:cNvCxnSpPr/>
            <p:nvPr/>
          </p:nvCxnSpPr>
          <p:spPr>
            <a:xfrm>
              <a:off x="1000100" y="3340554"/>
              <a:ext cx="25200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接箭头连接符 147"/>
            <p:cNvCxnSpPr/>
            <p:nvPr/>
          </p:nvCxnSpPr>
          <p:spPr>
            <a:xfrm>
              <a:off x="1000100" y="3696156"/>
              <a:ext cx="25200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直接箭头连接符 148"/>
            <p:cNvCxnSpPr/>
            <p:nvPr/>
          </p:nvCxnSpPr>
          <p:spPr>
            <a:xfrm>
              <a:off x="1000100" y="4039284"/>
              <a:ext cx="25200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TextBox 149"/>
            <p:cNvSpPr txBox="1"/>
            <p:nvPr/>
          </p:nvSpPr>
          <p:spPr>
            <a:xfrm>
              <a:off x="3070444" y="1939688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i="1" dirty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zh-CN" altLang="en-US" sz="1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2" name="组合 151"/>
          <p:cNvGrpSpPr/>
          <p:nvPr/>
        </p:nvGrpSpPr>
        <p:grpSpPr>
          <a:xfrm>
            <a:off x="1001458" y="2599638"/>
            <a:ext cx="713009" cy="461665"/>
            <a:chOff x="3919543" y="2211148"/>
            <a:chExt cx="713009" cy="461665"/>
          </a:xfrm>
        </p:grpSpPr>
        <p:grpSp>
          <p:nvGrpSpPr>
            <p:cNvPr id="153" name="组合 153"/>
            <p:cNvGrpSpPr>
              <a:grpSpLocks noChangeAspect="1"/>
            </p:cNvGrpSpPr>
            <p:nvPr/>
          </p:nvGrpSpPr>
          <p:grpSpPr>
            <a:xfrm>
              <a:off x="3919543" y="2258113"/>
              <a:ext cx="497467" cy="369333"/>
              <a:chOff x="7325602" y="4181490"/>
              <a:chExt cx="375511" cy="278790"/>
            </a:xfrm>
          </p:grpSpPr>
          <p:grpSp>
            <p:nvGrpSpPr>
              <p:cNvPr id="155" name="组合 35"/>
              <p:cNvGrpSpPr/>
              <p:nvPr/>
            </p:nvGrpSpPr>
            <p:grpSpPr>
              <a:xfrm>
                <a:off x="7325602" y="4181490"/>
                <a:ext cx="285753" cy="278790"/>
                <a:chOff x="5034824" y="3011696"/>
                <a:chExt cx="285753" cy="278790"/>
              </a:xfrm>
            </p:grpSpPr>
            <p:sp>
              <p:nvSpPr>
                <p:cNvPr id="157" name="椭圆 156"/>
                <p:cNvSpPr/>
                <p:nvPr/>
              </p:nvSpPr>
              <p:spPr bwMode="auto">
                <a:xfrm>
                  <a:off x="5072066" y="3090860"/>
                  <a:ext cx="144000" cy="144000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/>
                </a:p>
              </p:txBody>
            </p:sp>
            <p:sp>
              <p:nvSpPr>
                <p:cNvPr id="158" name="TextBox 62"/>
                <p:cNvSpPr txBox="1">
                  <a:spLocks noChangeArrowheads="1"/>
                </p:cNvSpPr>
                <p:nvPr/>
              </p:nvSpPr>
              <p:spPr bwMode="auto">
                <a:xfrm>
                  <a:off x="5034824" y="3011696"/>
                  <a:ext cx="285753" cy="27879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CN" b="1" dirty="0">
                      <a:latin typeface="黑体" pitchFamily="49" charset="-122"/>
                      <a:ea typeface="黑体" pitchFamily="49" charset="-122"/>
                    </a:rPr>
                    <a:t>+</a:t>
                  </a:r>
                  <a:endParaRPr lang="zh-CN" altLang="en-US" b="1" dirty="0">
                    <a:latin typeface="黑体" pitchFamily="49" charset="-122"/>
                    <a:ea typeface="黑体" pitchFamily="49" charset="-122"/>
                  </a:endParaRPr>
                </a:p>
              </p:txBody>
            </p:sp>
          </p:grpSp>
          <p:cxnSp>
            <p:nvCxnSpPr>
              <p:cNvPr id="156" name="直接箭头连接符 155"/>
              <p:cNvCxnSpPr/>
              <p:nvPr/>
            </p:nvCxnSpPr>
            <p:spPr>
              <a:xfrm>
                <a:off x="7510892" y="4339063"/>
                <a:ext cx="190221" cy="0"/>
              </a:xfrm>
              <a:prstGeom prst="straightConnector1">
                <a:avLst/>
              </a:prstGeom>
              <a:ln w="25400">
                <a:solidFill>
                  <a:srgbClr val="390E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4" name="TextBox 153"/>
            <p:cNvSpPr txBox="1"/>
            <p:nvPr/>
          </p:nvSpPr>
          <p:spPr>
            <a:xfrm>
              <a:off x="4346800" y="2211148"/>
              <a:ext cx="2857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2400" b="1" i="1" dirty="0">
                <a:solidFill>
                  <a:srgbClr val="390E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59" name="Rectangle 3"/>
          <p:cNvSpPr txBox="1">
            <a:spLocks noRot="1" noChangeArrowheads="1"/>
          </p:cNvSpPr>
          <p:nvPr/>
        </p:nvSpPr>
        <p:spPr>
          <a:xfrm>
            <a:off x="785786" y="4500570"/>
            <a:ext cx="2857520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∥</a:t>
            </a:r>
            <a:r>
              <a:rPr lang="en-US" altLang="zh-CN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时，</a:t>
            </a:r>
            <a:r>
              <a:rPr lang="en-US" altLang="zh-CN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</a:t>
            </a:r>
            <a:endParaRPr lang="en-US" altLang="zh-CN" sz="2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60" name="Rectangle 3"/>
          <p:cNvSpPr txBox="1">
            <a:spLocks noRot="1" noChangeArrowheads="1"/>
          </p:cNvSpPr>
          <p:nvPr/>
        </p:nvSpPr>
        <p:spPr>
          <a:xfrm>
            <a:off x="3000364" y="4500570"/>
            <a:ext cx="50006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6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</a:t>
            </a:r>
          </a:p>
        </p:txBody>
      </p:sp>
      <p:sp>
        <p:nvSpPr>
          <p:cNvPr id="162" name="Rectangle 3"/>
          <p:cNvSpPr txBox="1">
            <a:spLocks noRot="1" noChangeArrowheads="1"/>
          </p:cNvSpPr>
          <p:nvPr/>
        </p:nvSpPr>
        <p:spPr>
          <a:xfrm>
            <a:off x="4786314" y="4286256"/>
            <a:ext cx="371477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⊥</a:t>
            </a:r>
            <a:r>
              <a:rPr lang="en-US" altLang="zh-CN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时，</a:t>
            </a:r>
            <a:r>
              <a:rPr lang="en-US" altLang="zh-CN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的特点？</a:t>
            </a:r>
            <a:endParaRPr lang="en-US" altLang="zh-CN" sz="2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63" name="Rectangle 3"/>
          <p:cNvSpPr txBox="1">
            <a:spLocks noRot="1" noChangeArrowheads="1"/>
          </p:cNvSpPr>
          <p:nvPr/>
        </p:nvSpPr>
        <p:spPr>
          <a:xfrm>
            <a:off x="4714908" y="4786322"/>
            <a:ext cx="4143372" cy="57150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400" b="1" i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4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只改变</a:t>
            </a:r>
            <a:r>
              <a:rPr lang="en-US" altLang="zh-CN" sz="2400" b="1" i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zh-CN" altLang="en-US" sz="24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方向，不改变</a:t>
            </a:r>
            <a:r>
              <a:rPr lang="en-US" altLang="zh-CN" sz="2400" b="1" i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zh-CN" altLang="en-US" sz="24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大小</a:t>
            </a:r>
            <a:endParaRPr lang="en-US" altLang="zh-CN" sz="2400" b="1" i="1" dirty="0">
              <a:ln w="1905"/>
              <a:solidFill>
                <a:srgbClr val="00B0F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64" name="燕尾形箭头 163"/>
          <p:cNvSpPr/>
          <p:nvPr/>
        </p:nvSpPr>
        <p:spPr>
          <a:xfrm rot="5400000">
            <a:off x="6625702" y="5375826"/>
            <a:ext cx="324000" cy="288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67" name="组合 166"/>
          <p:cNvGrpSpPr/>
          <p:nvPr/>
        </p:nvGrpSpPr>
        <p:grpSpPr>
          <a:xfrm>
            <a:off x="5202698" y="5643578"/>
            <a:ext cx="3214710" cy="571504"/>
            <a:chOff x="5202698" y="5643578"/>
            <a:chExt cx="3214710" cy="571504"/>
          </a:xfrm>
        </p:grpSpPr>
        <p:sp>
          <p:nvSpPr>
            <p:cNvPr id="165" name="Rectangle 3"/>
            <p:cNvSpPr txBox="1">
              <a:spLocks noRot="1" noChangeArrowheads="1"/>
            </p:cNvSpPr>
            <p:nvPr/>
          </p:nvSpPr>
          <p:spPr>
            <a:xfrm>
              <a:off x="5202698" y="5643578"/>
              <a:ext cx="3214710" cy="571504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en-US" altLang="zh-CN" sz="2600" b="1" i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ea typeface="华文新魏" pitchFamily="2" charset="-122"/>
                  <a:cs typeface="Times New Roman" pitchFamily="18" charset="0"/>
                </a:rPr>
                <a:t>F</a:t>
              </a:r>
              <a:r>
                <a:rPr lang="zh-CN" altLang="en-US" sz="2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华文新魏" pitchFamily="2" charset="-122"/>
                  <a:ea typeface="华文新魏" pitchFamily="2" charset="-122"/>
                  <a:cs typeface="Times New Roman" pitchFamily="18" charset="0"/>
                </a:rPr>
                <a:t>对运动电荷不做功</a:t>
              </a:r>
              <a:endParaRPr lang="en-US" altLang="zh-CN" sz="2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endParaRPr>
            </a:p>
          </p:txBody>
        </p:sp>
        <p:sp>
          <p:nvSpPr>
            <p:cNvPr id="166" name="矩形 165"/>
            <p:cNvSpPr/>
            <p:nvPr/>
          </p:nvSpPr>
          <p:spPr>
            <a:xfrm>
              <a:off x="5236714" y="5730666"/>
              <a:ext cx="3024000" cy="432000"/>
            </a:xfrm>
            <a:prstGeom prst="rect">
              <a:avLst/>
            </a:prstGeom>
            <a:noFill/>
            <a:ln w="15875"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23" grpId="0" animBg="1"/>
      <p:bldP spid="124" grpId="0"/>
      <p:bldP spid="159" grpId="0"/>
      <p:bldP spid="160" grpId="0"/>
      <p:bldP spid="162" grpId="0"/>
      <p:bldP spid="163" grpId="0"/>
      <p:bldP spid="16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AutoShape 2" descr="https://timgsa.baidu.com/timg?image&amp;quality=80&amp;size=b9999_10000&amp;sec=1495765764976&amp;di=ff83f3222bede858f4d17080aac63880&amp;imgtype=0&amp;src=http%3A%2F%2Fa.hiphotos.baidu.com%2Fzhidao%2Fwh%253D450%252C600%2Fsign%3Dafa9f384242dd42a5f5c09af360b7783%2Fb21bb051f81986184ef949694bed2e738ad4e6a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3287715" y="255573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12" name="Rectangle 2"/>
          <p:cNvSpPr txBox="1">
            <a:spLocks noRot="1" noChangeArrowheads="1"/>
          </p:cNvSpPr>
          <p:nvPr/>
        </p:nvSpPr>
        <p:spPr>
          <a:xfrm>
            <a:off x="289918" y="642754"/>
            <a:ext cx="2924760" cy="553998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0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洛伦兹力的大小</a:t>
            </a:r>
          </a:p>
        </p:txBody>
      </p:sp>
      <p:grpSp>
        <p:nvGrpSpPr>
          <p:cNvPr id="52" name="组合 51"/>
          <p:cNvGrpSpPr>
            <a:grpSpLocks noChangeAspect="1"/>
          </p:cNvGrpSpPr>
          <p:nvPr/>
        </p:nvGrpSpPr>
        <p:grpSpPr>
          <a:xfrm>
            <a:off x="5904448" y="1528743"/>
            <a:ext cx="2700000" cy="2116281"/>
            <a:chOff x="6000760" y="1478402"/>
            <a:chExt cx="2110482" cy="1654213"/>
          </a:xfrm>
        </p:grpSpPr>
        <p:sp>
          <p:nvSpPr>
            <p:cNvPr id="35" name="TextBox 2"/>
            <p:cNvSpPr txBox="1"/>
            <p:nvPr/>
          </p:nvSpPr>
          <p:spPr>
            <a:xfrm>
              <a:off x="6000760" y="2146219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extBox 4"/>
            <p:cNvSpPr txBox="1"/>
            <p:nvPr/>
          </p:nvSpPr>
          <p:spPr>
            <a:xfrm>
              <a:off x="6000760" y="2484487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Box 5"/>
            <p:cNvSpPr txBox="1"/>
            <p:nvPr/>
          </p:nvSpPr>
          <p:spPr>
            <a:xfrm>
              <a:off x="6000760" y="1500174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Box 6"/>
            <p:cNvSpPr txBox="1"/>
            <p:nvPr/>
          </p:nvSpPr>
          <p:spPr>
            <a:xfrm>
              <a:off x="6000760" y="1827556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349970" y="2146219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349970" y="2484487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49970" y="1500174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349970" y="1827556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693368" y="2146219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693368" y="2484487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93368" y="1500174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693368" y="1827556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042578" y="2146219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042578" y="2484487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042578" y="1500174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042578" y="1827556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421540" y="2146219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421540" y="2484487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421540" y="1500174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421540" y="1827556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658949" y="1478402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i="1" dirty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zh-CN" altLang="en-US" sz="1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812324" y="2146219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812324" y="2484487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812324" y="1500174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812324" y="1827556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TextBox 4"/>
            <p:cNvSpPr txBox="1"/>
            <p:nvPr/>
          </p:nvSpPr>
          <p:spPr>
            <a:xfrm>
              <a:off x="6011646" y="2824838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360856" y="2824838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704254" y="2824838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053464" y="2824838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432426" y="2824838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823210" y="2824838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" name="圆柱形 50"/>
          <p:cNvSpPr/>
          <p:nvPr/>
        </p:nvSpPr>
        <p:spPr>
          <a:xfrm rot="5400000">
            <a:off x="6858464" y="1702561"/>
            <a:ext cx="720000" cy="1944000"/>
          </a:xfrm>
          <a:prstGeom prst="ca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3" name="组合 52"/>
          <p:cNvGrpSpPr/>
          <p:nvPr/>
        </p:nvGrpSpPr>
        <p:grpSpPr>
          <a:xfrm>
            <a:off x="6190200" y="2273486"/>
            <a:ext cx="720502" cy="326827"/>
            <a:chOff x="5500694" y="2052628"/>
            <a:chExt cx="720502" cy="326827"/>
          </a:xfrm>
        </p:grpSpPr>
        <p:grpSp>
          <p:nvGrpSpPr>
            <p:cNvPr id="54" name="组合 143"/>
            <p:cNvGrpSpPr/>
            <p:nvPr/>
          </p:nvGrpSpPr>
          <p:grpSpPr>
            <a:xfrm>
              <a:off x="5643570" y="2071678"/>
              <a:ext cx="385204" cy="307777"/>
              <a:chOff x="7305694" y="4173742"/>
              <a:chExt cx="385204" cy="307777"/>
            </a:xfrm>
          </p:grpSpPr>
          <p:grpSp>
            <p:nvGrpSpPr>
              <p:cNvPr id="57" name="组合 35"/>
              <p:cNvGrpSpPr/>
              <p:nvPr/>
            </p:nvGrpSpPr>
            <p:grpSpPr>
              <a:xfrm>
                <a:off x="7305694" y="4173742"/>
                <a:ext cx="285752" cy="307777"/>
                <a:chOff x="5014916" y="3003948"/>
                <a:chExt cx="285752" cy="307777"/>
              </a:xfrm>
            </p:grpSpPr>
            <p:sp>
              <p:nvSpPr>
                <p:cNvPr id="66" name="椭圆 65"/>
                <p:cNvSpPr/>
                <p:nvPr/>
              </p:nvSpPr>
              <p:spPr bwMode="auto">
                <a:xfrm>
                  <a:off x="5076829" y="3090860"/>
                  <a:ext cx="144000" cy="144000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/>
                </a:p>
              </p:txBody>
            </p:sp>
            <p:sp>
              <p:nvSpPr>
                <p:cNvPr id="67" name="TextBox 62"/>
                <p:cNvSpPr txBox="1">
                  <a:spLocks noChangeArrowheads="1"/>
                </p:cNvSpPr>
                <p:nvPr/>
              </p:nvSpPr>
              <p:spPr bwMode="auto">
                <a:xfrm>
                  <a:off x="5014916" y="3003948"/>
                  <a:ext cx="28575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CN" sz="1400" b="1" dirty="0">
                      <a:latin typeface="黑体" pitchFamily="49" charset="-122"/>
                      <a:ea typeface="黑体" pitchFamily="49" charset="-122"/>
                    </a:rPr>
                    <a:t>+</a:t>
                  </a:r>
                  <a:endParaRPr lang="zh-CN" altLang="en-US" sz="1400" b="1" dirty="0">
                    <a:latin typeface="黑体" pitchFamily="49" charset="-122"/>
                    <a:ea typeface="黑体" pitchFamily="49" charset="-122"/>
                  </a:endParaRPr>
                </a:p>
              </p:txBody>
            </p:sp>
          </p:grpSp>
          <p:cxnSp>
            <p:nvCxnSpPr>
              <p:cNvPr id="63" name="直接箭头连接符 62"/>
              <p:cNvCxnSpPr/>
              <p:nvPr/>
            </p:nvCxnSpPr>
            <p:spPr>
              <a:xfrm>
                <a:off x="7510898" y="4329538"/>
                <a:ext cx="18000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/>
            <p:cNvSpPr txBox="1"/>
            <p:nvPr/>
          </p:nvSpPr>
          <p:spPr>
            <a:xfrm>
              <a:off x="5954494" y="2056030"/>
              <a:ext cx="2667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00694" y="2052628"/>
              <a:ext cx="2571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q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6194964" y="2741831"/>
            <a:ext cx="720502" cy="326827"/>
            <a:chOff x="5500694" y="2052628"/>
            <a:chExt cx="720502" cy="326827"/>
          </a:xfrm>
        </p:grpSpPr>
        <p:grpSp>
          <p:nvGrpSpPr>
            <p:cNvPr id="77" name="组合 143"/>
            <p:cNvGrpSpPr/>
            <p:nvPr/>
          </p:nvGrpSpPr>
          <p:grpSpPr>
            <a:xfrm>
              <a:off x="5643570" y="2071678"/>
              <a:ext cx="385204" cy="307777"/>
              <a:chOff x="7305694" y="4173742"/>
              <a:chExt cx="385204" cy="307777"/>
            </a:xfrm>
          </p:grpSpPr>
          <p:grpSp>
            <p:nvGrpSpPr>
              <p:cNvPr id="80" name="组合 35"/>
              <p:cNvGrpSpPr/>
              <p:nvPr/>
            </p:nvGrpSpPr>
            <p:grpSpPr>
              <a:xfrm>
                <a:off x="7305694" y="4173742"/>
                <a:ext cx="285752" cy="307777"/>
                <a:chOff x="5014916" y="3003948"/>
                <a:chExt cx="285752" cy="307777"/>
              </a:xfrm>
            </p:grpSpPr>
            <p:sp>
              <p:nvSpPr>
                <p:cNvPr id="82" name="椭圆 81"/>
                <p:cNvSpPr/>
                <p:nvPr/>
              </p:nvSpPr>
              <p:spPr bwMode="auto">
                <a:xfrm>
                  <a:off x="5076829" y="3090860"/>
                  <a:ext cx="144000" cy="144000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/>
                </a:p>
              </p:txBody>
            </p:sp>
            <p:sp>
              <p:nvSpPr>
                <p:cNvPr id="83" name="TextBox 62"/>
                <p:cNvSpPr txBox="1">
                  <a:spLocks noChangeArrowheads="1"/>
                </p:cNvSpPr>
                <p:nvPr/>
              </p:nvSpPr>
              <p:spPr bwMode="auto">
                <a:xfrm>
                  <a:off x="5014916" y="3003948"/>
                  <a:ext cx="28575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CN" sz="1400" b="1" dirty="0">
                      <a:latin typeface="黑体" pitchFamily="49" charset="-122"/>
                      <a:ea typeface="黑体" pitchFamily="49" charset="-122"/>
                    </a:rPr>
                    <a:t>+</a:t>
                  </a:r>
                  <a:endParaRPr lang="zh-CN" altLang="en-US" sz="1400" b="1" dirty="0">
                    <a:latin typeface="黑体" pitchFamily="49" charset="-122"/>
                    <a:ea typeface="黑体" pitchFamily="49" charset="-122"/>
                  </a:endParaRPr>
                </a:p>
              </p:txBody>
            </p:sp>
          </p:grpSp>
          <p:cxnSp>
            <p:nvCxnSpPr>
              <p:cNvPr id="81" name="直接箭头连接符 80"/>
              <p:cNvCxnSpPr/>
              <p:nvPr/>
            </p:nvCxnSpPr>
            <p:spPr>
              <a:xfrm>
                <a:off x="7510898" y="4329538"/>
                <a:ext cx="18000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/>
            <p:cNvSpPr txBox="1"/>
            <p:nvPr/>
          </p:nvSpPr>
          <p:spPr>
            <a:xfrm>
              <a:off x="5954494" y="2056030"/>
              <a:ext cx="2667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500694" y="2052628"/>
              <a:ext cx="2571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q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4" name="组合 83"/>
          <p:cNvGrpSpPr/>
          <p:nvPr/>
        </p:nvGrpSpPr>
        <p:grpSpPr>
          <a:xfrm>
            <a:off x="6844028" y="2275781"/>
            <a:ext cx="720502" cy="326827"/>
            <a:chOff x="5500694" y="2052628"/>
            <a:chExt cx="720502" cy="326827"/>
          </a:xfrm>
        </p:grpSpPr>
        <p:grpSp>
          <p:nvGrpSpPr>
            <p:cNvPr id="85" name="组合 143"/>
            <p:cNvGrpSpPr/>
            <p:nvPr/>
          </p:nvGrpSpPr>
          <p:grpSpPr>
            <a:xfrm>
              <a:off x="5643570" y="2071678"/>
              <a:ext cx="385204" cy="307777"/>
              <a:chOff x="7305694" y="4173742"/>
              <a:chExt cx="385204" cy="307777"/>
            </a:xfrm>
          </p:grpSpPr>
          <p:grpSp>
            <p:nvGrpSpPr>
              <p:cNvPr id="88" name="组合 35"/>
              <p:cNvGrpSpPr/>
              <p:nvPr/>
            </p:nvGrpSpPr>
            <p:grpSpPr>
              <a:xfrm>
                <a:off x="7305694" y="4173742"/>
                <a:ext cx="285752" cy="307777"/>
                <a:chOff x="5014916" y="3003948"/>
                <a:chExt cx="285752" cy="307777"/>
              </a:xfrm>
            </p:grpSpPr>
            <p:sp>
              <p:nvSpPr>
                <p:cNvPr id="90" name="椭圆 89"/>
                <p:cNvSpPr/>
                <p:nvPr/>
              </p:nvSpPr>
              <p:spPr bwMode="auto">
                <a:xfrm>
                  <a:off x="5076829" y="3090860"/>
                  <a:ext cx="144000" cy="144000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/>
                </a:p>
              </p:txBody>
            </p:sp>
            <p:sp>
              <p:nvSpPr>
                <p:cNvPr id="91" name="TextBox 62"/>
                <p:cNvSpPr txBox="1">
                  <a:spLocks noChangeArrowheads="1"/>
                </p:cNvSpPr>
                <p:nvPr/>
              </p:nvSpPr>
              <p:spPr bwMode="auto">
                <a:xfrm>
                  <a:off x="5014916" y="3003948"/>
                  <a:ext cx="28575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CN" sz="1400" b="1" dirty="0">
                      <a:latin typeface="黑体" pitchFamily="49" charset="-122"/>
                      <a:ea typeface="黑体" pitchFamily="49" charset="-122"/>
                    </a:rPr>
                    <a:t>+</a:t>
                  </a:r>
                  <a:endParaRPr lang="zh-CN" altLang="en-US" sz="1400" b="1" dirty="0">
                    <a:latin typeface="黑体" pitchFamily="49" charset="-122"/>
                    <a:ea typeface="黑体" pitchFamily="49" charset="-122"/>
                  </a:endParaRPr>
                </a:p>
              </p:txBody>
            </p:sp>
          </p:grpSp>
          <p:cxnSp>
            <p:nvCxnSpPr>
              <p:cNvPr id="89" name="直接箭头连接符 88"/>
              <p:cNvCxnSpPr/>
              <p:nvPr/>
            </p:nvCxnSpPr>
            <p:spPr>
              <a:xfrm>
                <a:off x="7510898" y="4329538"/>
                <a:ext cx="18000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6" name="TextBox 85"/>
            <p:cNvSpPr txBox="1"/>
            <p:nvPr/>
          </p:nvSpPr>
          <p:spPr>
            <a:xfrm>
              <a:off x="5954494" y="2056030"/>
              <a:ext cx="2667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500694" y="2052628"/>
              <a:ext cx="2571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q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2" name="组合 91"/>
          <p:cNvGrpSpPr/>
          <p:nvPr/>
        </p:nvGrpSpPr>
        <p:grpSpPr>
          <a:xfrm>
            <a:off x="6848792" y="2744126"/>
            <a:ext cx="720502" cy="326827"/>
            <a:chOff x="5500694" y="2052628"/>
            <a:chExt cx="720502" cy="326827"/>
          </a:xfrm>
        </p:grpSpPr>
        <p:grpSp>
          <p:nvGrpSpPr>
            <p:cNvPr id="93" name="组合 143"/>
            <p:cNvGrpSpPr/>
            <p:nvPr/>
          </p:nvGrpSpPr>
          <p:grpSpPr>
            <a:xfrm>
              <a:off x="5643570" y="2071678"/>
              <a:ext cx="385204" cy="307777"/>
              <a:chOff x="7305694" y="4173742"/>
              <a:chExt cx="385204" cy="307777"/>
            </a:xfrm>
          </p:grpSpPr>
          <p:grpSp>
            <p:nvGrpSpPr>
              <p:cNvPr id="96" name="组合 35"/>
              <p:cNvGrpSpPr/>
              <p:nvPr/>
            </p:nvGrpSpPr>
            <p:grpSpPr>
              <a:xfrm>
                <a:off x="7305694" y="4173742"/>
                <a:ext cx="285752" cy="307777"/>
                <a:chOff x="5014916" y="3003948"/>
                <a:chExt cx="285752" cy="307777"/>
              </a:xfrm>
            </p:grpSpPr>
            <p:sp>
              <p:nvSpPr>
                <p:cNvPr id="98" name="椭圆 97"/>
                <p:cNvSpPr/>
                <p:nvPr/>
              </p:nvSpPr>
              <p:spPr bwMode="auto">
                <a:xfrm>
                  <a:off x="5076829" y="3090860"/>
                  <a:ext cx="144000" cy="144000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/>
                </a:p>
              </p:txBody>
            </p:sp>
            <p:sp>
              <p:nvSpPr>
                <p:cNvPr id="99" name="TextBox 62"/>
                <p:cNvSpPr txBox="1">
                  <a:spLocks noChangeArrowheads="1"/>
                </p:cNvSpPr>
                <p:nvPr/>
              </p:nvSpPr>
              <p:spPr bwMode="auto">
                <a:xfrm>
                  <a:off x="5014916" y="3003948"/>
                  <a:ext cx="28575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CN" sz="1400" b="1" dirty="0">
                      <a:latin typeface="黑体" pitchFamily="49" charset="-122"/>
                      <a:ea typeface="黑体" pitchFamily="49" charset="-122"/>
                    </a:rPr>
                    <a:t>+</a:t>
                  </a:r>
                  <a:endParaRPr lang="zh-CN" altLang="en-US" sz="1400" b="1" dirty="0">
                    <a:latin typeface="黑体" pitchFamily="49" charset="-122"/>
                    <a:ea typeface="黑体" pitchFamily="49" charset="-122"/>
                  </a:endParaRPr>
                </a:p>
              </p:txBody>
            </p:sp>
          </p:grpSp>
          <p:cxnSp>
            <p:nvCxnSpPr>
              <p:cNvPr id="97" name="直接箭头连接符 96"/>
              <p:cNvCxnSpPr/>
              <p:nvPr/>
            </p:nvCxnSpPr>
            <p:spPr>
              <a:xfrm>
                <a:off x="7510898" y="4329538"/>
                <a:ext cx="18000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4" name="TextBox 93"/>
            <p:cNvSpPr txBox="1"/>
            <p:nvPr/>
          </p:nvSpPr>
          <p:spPr>
            <a:xfrm>
              <a:off x="5954494" y="2056030"/>
              <a:ext cx="2667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5500694" y="2052628"/>
              <a:ext cx="2571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q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0" name="组合 99"/>
          <p:cNvGrpSpPr/>
          <p:nvPr/>
        </p:nvGrpSpPr>
        <p:grpSpPr>
          <a:xfrm>
            <a:off x="7514864" y="2275781"/>
            <a:ext cx="720502" cy="326827"/>
            <a:chOff x="5500694" y="2052628"/>
            <a:chExt cx="720502" cy="326827"/>
          </a:xfrm>
        </p:grpSpPr>
        <p:grpSp>
          <p:nvGrpSpPr>
            <p:cNvPr id="101" name="组合 143"/>
            <p:cNvGrpSpPr/>
            <p:nvPr/>
          </p:nvGrpSpPr>
          <p:grpSpPr>
            <a:xfrm>
              <a:off x="5643570" y="2071678"/>
              <a:ext cx="385204" cy="307777"/>
              <a:chOff x="7305694" y="4173742"/>
              <a:chExt cx="385204" cy="307777"/>
            </a:xfrm>
          </p:grpSpPr>
          <p:grpSp>
            <p:nvGrpSpPr>
              <p:cNvPr id="104" name="组合 35"/>
              <p:cNvGrpSpPr/>
              <p:nvPr/>
            </p:nvGrpSpPr>
            <p:grpSpPr>
              <a:xfrm>
                <a:off x="7305694" y="4173742"/>
                <a:ext cx="285752" cy="307777"/>
                <a:chOff x="5014916" y="3003948"/>
                <a:chExt cx="285752" cy="307777"/>
              </a:xfrm>
            </p:grpSpPr>
            <p:sp>
              <p:nvSpPr>
                <p:cNvPr id="106" name="椭圆 105"/>
                <p:cNvSpPr/>
                <p:nvPr/>
              </p:nvSpPr>
              <p:spPr bwMode="auto">
                <a:xfrm>
                  <a:off x="5076829" y="3090860"/>
                  <a:ext cx="144000" cy="144000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/>
                </a:p>
              </p:txBody>
            </p:sp>
            <p:sp>
              <p:nvSpPr>
                <p:cNvPr id="107" name="TextBox 62"/>
                <p:cNvSpPr txBox="1">
                  <a:spLocks noChangeArrowheads="1"/>
                </p:cNvSpPr>
                <p:nvPr/>
              </p:nvSpPr>
              <p:spPr bwMode="auto">
                <a:xfrm>
                  <a:off x="5014916" y="3003948"/>
                  <a:ext cx="28575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CN" sz="1400" b="1" dirty="0">
                      <a:latin typeface="黑体" pitchFamily="49" charset="-122"/>
                      <a:ea typeface="黑体" pitchFamily="49" charset="-122"/>
                    </a:rPr>
                    <a:t>+</a:t>
                  </a:r>
                  <a:endParaRPr lang="zh-CN" altLang="en-US" sz="1400" b="1" dirty="0">
                    <a:latin typeface="黑体" pitchFamily="49" charset="-122"/>
                    <a:ea typeface="黑体" pitchFamily="49" charset="-122"/>
                  </a:endParaRPr>
                </a:p>
              </p:txBody>
            </p:sp>
          </p:grpSp>
          <p:cxnSp>
            <p:nvCxnSpPr>
              <p:cNvPr id="105" name="直接箭头连接符 104"/>
              <p:cNvCxnSpPr/>
              <p:nvPr/>
            </p:nvCxnSpPr>
            <p:spPr>
              <a:xfrm>
                <a:off x="7510898" y="4329538"/>
                <a:ext cx="18000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2" name="TextBox 101"/>
            <p:cNvSpPr txBox="1"/>
            <p:nvPr/>
          </p:nvSpPr>
          <p:spPr>
            <a:xfrm>
              <a:off x="5954494" y="2056030"/>
              <a:ext cx="2667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5500694" y="2052628"/>
              <a:ext cx="2571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q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8" name="组合 107"/>
          <p:cNvGrpSpPr/>
          <p:nvPr/>
        </p:nvGrpSpPr>
        <p:grpSpPr>
          <a:xfrm>
            <a:off x="7519628" y="2744126"/>
            <a:ext cx="720502" cy="326827"/>
            <a:chOff x="5500694" y="2052628"/>
            <a:chExt cx="720502" cy="326827"/>
          </a:xfrm>
        </p:grpSpPr>
        <p:grpSp>
          <p:nvGrpSpPr>
            <p:cNvPr id="109" name="组合 143"/>
            <p:cNvGrpSpPr/>
            <p:nvPr/>
          </p:nvGrpSpPr>
          <p:grpSpPr>
            <a:xfrm>
              <a:off x="5643570" y="2071678"/>
              <a:ext cx="385204" cy="307777"/>
              <a:chOff x="7305694" y="4173742"/>
              <a:chExt cx="385204" cy="307777"/>
            </a:xfrm>
          </p:grpSpPr>
          <p:grpSp>
            <p:nvGrpSpPr>
              <p:cNvPr id="112" name="组合 35"/>
              <p:cNvGrpSpPr/>
              <p:nvPr/>
            </p:nvGrpSpPr>
            <p:grpSpPr>
              <a:xfrm>
                <a:off x="7305694" y="4173742"/>
                <a:ext cx="285752" cy="307777"/>
                <a:chOff x="5014916" y="3003948"/>
                <a:chExt cx="285752" cy="307777"/>
              </a:xfrm>
            </p:grpSpPr>
            <p:sp>
              <p:nvSpPr>
                <p:cNvPr id="114" name="椭圆 113"/>
                <p:cNvSpPr/>
                <p:nvPr/>
              </p:nvSpPr>
              <p:spPr bwMode="auto">
                <a:xfrm>
                  <a:off x="5076829" y="3090860"/>
                  <a:ext cx="144000" cy="144000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/>
                </a:p>
              </p:txBody>
            </p:sp>
            <p:sp>
              <p:nvSpPr>
                <p:cNvPr id="115" name="TextBox 62"/>
                <p:cNvSpPr txBox="1">
                  <a:spLocks noChangeArrowheads="1"/>
                </p:cNvSpPr>
                <p:nvPr/>
              </p:nvSpPr>
              <p:spPr bwMode="auto">
                <a:xfrm>
                  <a:off x="5014916" y="3003948"/>
                  <a:ext cx="28575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CN" sz="1400" b="1" dirty="0">
                      <a:latin typeface="黑体" pitchFamily="49" charset="-122"/>
                      <a:ea typeface="黑体" pitchFamily="49" charset="-122"/>
                    </a:rPr>
                    <a:t>+</a:t>
                  </a:r>
                  <a:endParaRPr lang="zh-CN" altLang="en-US" sz="1400" b="1" dirty="0">
                    <a:latin typeface="黑体" pitchFamily="49" charset="-122"/>
                    <a:ea typeface="黑体" pitchFamily="49" charset="-122"/>
                  </a:endParaRPr>
                </a:p>
              </p:txBody>
            </p:sp>
          </p:grpSp>
          <p:cxnSp>
            <p:nvCxnSpPr>
              <p:cNvPr id="113" name="直接箭头连接符 112"/>
              <p:cNvCxnSpPr/>
              <p:nvPr/>
            </p:nvCxnSpPr>
            <p:spPr>
              <a:xfrm>
                <a:off x="7510898" y="4329538"/>
                <a:ext cx="18000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0" name="TextBox 109"/>
            <p:cNvSpPr txBox="1"/>
            <p:nvPr/>
          </p:nvSpPr>
          <p:spPr>
            <a:xfrm>
              <a:off x="5954494" y="2056030"/>
              <a:ext cx="2667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500694" y="2052628"/>
              <a:ext cx="2571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q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8" name="组合 117"/>
          <p:cNvGrpSpPr/>
          <p:nvPr/>
        </p:nvGrpSpPr>
        <p:grpSpPr>
          <a:xfrm>
            <a:off x="6915466" y="2500981"/>
            <a:ext cx="956588" cy="369332"/>
            <a:chOff x="6572264" y="2192782"/>
            <a:chExt cx="956588" cy="369332"/>
          </a:xfrm>
        </p:grpSpPr>
        <p:sp>
          <p:nvSpPr>
            <p:cNvPr id="116" name="右箭头 115"/>
            <p:cNvSpPr/>
            <p:nvPr/>
          </p:nvSpPr>
          <p:spPr>
            <a:xfrm>
              <a:off x="6572264" y="2275106"/>
              <a:ext cx="642942" cy="214314"/>
            </a:xfrm>
            <a:prstGeom prst="righ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7171662" y="2192782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I</a:t>
              </a:r>
              <a:endParaRPr lang="zh-CN" altLang="en-US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1" name="组合 120"/>
          <p:cNvGrpSpPr/>
          <p:nvPr/>
        </p:nvGrpSpPr>
        <p:grpSpPr>
          <a:xfrm>
            <a:off x="6793672" y="1519215"/>
            <a:ext cx="549732" cy="784460"/>
            <a:chOff x="6532794" y="1276332"/>
            <a:chExt cx="549732" cy="784460"/>
          </a:xfrm>
        </p:grpSpPr>
        <p:sp>
          <p:nvSpPr>
            <p:cNvPr id="119" name="上箭头 118"/>
            <p:cNvSpPr/>
            <p:nvPr/>
          </p:nvSpPr>
          <p:spPr>
            <a:xfrm>
              <a:off x="6858016" y="1632164"/>
              <a:ext cx="214314" cy="428628"/>
            </a:xfrm>
            <a:prstGeom prst="up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6532794" y="1276332"/>
              <a:ext cx="5497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ln w="1905"/>
                  <a:solidFill>
                    <a:srgbClr val="C0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zh-CN" altLang="en-US" b="1" baseline="-25000" dirty="0">
                  <a:ln w="1905"/>
                  <a:solidFill>
                    <a:srgbClr val="C0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安</a:t>
              </a:r>
              <a:endParaRPr lang="zh-CN" altLang="en-US" b="1" i="1" baseline="-25000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</p:txBody>
        </p:sp>
      </p:grpSp>
      <p:grpSp>
        <p:nvGrpSpPr>
          <p:cNvPr id="122" name="Group 68"/>
          <p:cNvGrpSpPr>
            <a:grpSpLocks/>
          </p:cNvGrpSpPr>
          <p:nvPr/>
        </p:nvGrpSpPr>
        <p:grpSpPr bwMode="auto">
          <a:xfrm>
            <a:off x="6058210" y="1864161"/>
            <a:ext cx="500063" cy="527050"/>
            <a:chOff x="578" y="2237"/>
            <a:chExt cx="315" cy="332"/>
          </a:xfrm>
        </p:grpSpPr>
        <p:sp>
          <p:nvSpPr>
            <p:cNvPr id="123" name="Line 64"/>
            <p:cNvSpPr>
              <a:spLocks noChangeShapeType="1"/>
            </p:cNvSpPr>
            <p:nvPr/>
          </p:nvSpPr>
          <p:spPr bwMode="auto">
            <a:xfrm rot="10800000" flipV="1">
              <a:off x="838" y="2410"/>
              <a:ext cx="0" cy="159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arrow"/>
              <a:tailEnd type="none" w="med" len="med"/>
            </a:ln>
            <a:effectLst/>
          </p:spPr>
          <p:txBody>
            <a:bodyPr wrap="none" anchor="ctr"/>
            <a:lstStyle/>
            <a:p>
              <a:endParaRPr lang="zh-CN" alt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4" name="Text Box 65"/>
            <p:cNvSpPr txBox="1">
              <a:spLocks noChangeArrowheads="1"/>
            </p:cNvSpPr>
            <p:nvPr/>
          </p:nvSpPr>
          <p:spPr bwMode="auto">
            <a:xfrm>
              <a:off x="578" y="2237"/>
              <a:ext cx="315" cy="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>
                  <a:solidFill>
                    <a:srgbClr val="C00000"/>
                  </a:solidFill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F</a:t>
              </a:r>
              <a:r>
                <a:rPr lang="zh-CN" altLang="en-US" sz="1600" b="1" baseline="-25000" dirty="0">
                  <a:solidFill>
                    <a:srgbClr val="C0000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洛</a:t>
              </a:r>
              <a:endParaRPr lang="en-US" altLang="zh-CN" sz="1600" b="1" i="1" baseline="-25000" dirty="0">
                <a:solidFill>
                  <a:srgbClr val="C00000"/>
                </a:solidFill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</p:txBody>
        </p:sp>
      </p:grpSp>
      <p:grpSp>
        <p:nvGrpSpPr>
          <p:cNvPr id="125" name="Group 68"/>
          <p:cNvGrpSpPr>
            <a:grpSpLocks/>
          </p:cNvGrpSpPr>
          <p:nvPr/>
        </p:nvGrpSpPr>
        <p:grpSpPr bwMode="auto">
          <a:xfrm>
            <a:off x="6058210" y="2318877"/>
            <a:ext cx="500063" cy="527050"/>
            <a:chOff x="578" y="2237"/>
            <a:chExt cx="315" cy="332"/>
          </a:xfrm>
        </p:grpSpPr>
        <p:sp>
          <p:nvSpPr>
            <p:cNvPr id="126" name="Line 64"/>
            <p:cNvSpPr>
              <a:spLocks noChangeShapeType="1"/>
            </p:cNvSpPr>
            <p:nvPr/>
          </p:nvSpPr>
          <p:spPr bwMode="auto">
            <a:xfrm rot="10800000" flipV="1">
              <a:off x="838" y="2410"/>
              <a:ext cx="0" cy="159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arrow"/>
              <a:tailEnd type="none" w="med" len="med"/>
            </a:ln>
            <a:effectLst/>
          </p:spPr>
          <p:txBody>
            <a:bodyPr wrap="none" anchor="ctr"/>
            <a:lstStyle/>
            <a:p>
              <a:endParaRPr lang="zh-CN" alt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7" name="Text Box 65"/>
            <p:cNvSpPr txBox="1">
              <a:spLocks noChangeArrowheads="1"/>
            </p:cNvSpPr>
            <p:nvPr/>
          </p:nvSpPr>
          <p:spPr bwMode="auto">
            <a:xfrm>
              <a:off x="578" y="2237"/>
              <a:ext cx="315" cy="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>
                  <a:solidFill>
                    <a:srgbClr val="C00000"/>
                  </a:solidFill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F</a:t>
              </a:r>
              <a:r>
                <a:rPr lang="zh-CN" altLang="en-US" sz="1600" b="1" baseline="-25000" dirty="0">
                  <a:solidFill>
                    <a:srgbClr val="C0000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洛</a:t>
              </a:r>
              <a:endParaRPr lang="en-US" altLang="zh-CN" sz="1600" b="1" i="1" baseline="-25000" dirty="0">
                <a:solidFill>
                  <a:srgbClr val="C00000"/>
                </a:solidFill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</p:txBody>
        </p:sp>
      </p:grpSp>
      <p:grpSp>
        <p:nvGrpSpPr>
          <p:cNvPr id="128" name="Group 68"/>
          <p:cNvGrpSpPr>
            <a:grpSpLocks/>
          </p:cNvGrpSpPr>
          <p:nvPr/>
        </p:nvGrpSpPr>
        <p:grpSpPr bwMode="auto">
          <a:xfrm>
            <a:off x="6701155" y="1858039"/>
            <a:ext cx="500063" cy="527050"/>
            <a:chOff x="578" y="2237"/>
            <a:chExt cx="315" cy="332"/>
          </a:xfrm>
        </p:grpSpPr>
        <p:sp>
          <p:nvSpPr>
            <p:cNvPr id="129" name="Line 64"/>
            <p:cNvSpPr>
              <a:spLocks noChangeShapeType="1"/>
            </p:cNvSpPr>
            <p:nvPr/>
          </p:nvSpPr>
          <p:spPr bwMode="auto">
            <a:xfrm rot="10800000" flipV="1">
              <a:off x="838" y="2410"/>
              <a:ext cx="0" cy="159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arrow"/>
              <a:tailEnd type="none" w="med" len="med"/>
            </a:ln>
            <a:effectLst/>
          </p:spPr>
          <p:txBody>
            <a:bodyPr wrap="none" anchor="ctr"/>
            <a:lstStyle/>
            <a:p>
              <a:endParaRPr lang="zh-CN" alt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0" name="Text Box 65"/>
            <p:cNvSpPr txBox="1">
              <a:spLocks noChangeArrowheads="1"/>
            </p:cNvSpPr>
            <p:nvPr/>
          </p:nvSpPr>
          <p:spPr bwMode="auto">
            <a:xfrm>
              <a:off x="578" y="2237"/>
              <a:ext cx="315" cy="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>
                  <a:solidFill>
                    <a:srgbClr val="C00000"/>
                  </a:solidFill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F</a:t>
              </a:r>
              <a:r>
                <a:rPr lang="zh-CN" altLang="en-US" sz="1600" b="1" baseline="-25000" dirty="0">
                  <a:solidFill>
                    <a:srgbClr val="C0000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洛</a:t>
              </a:r>
              <a:endParaRPr lang="en-US" altLang="zh-CN" sz="1600" b="1" i="1" baseline="-25000" dirty="0">
                <a:solidFill>
                  <a:srgbClr val="C00000"/>
                </a:solidFill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</p:txBody>
        </p:sp>
      </p:grpSp>
      <p:grpSp>
        <p:nvGrpSpPr>
          <p:cNvPr id="131" name="Group 68"/>
          <p:cNvGrpSpPr>
            <a:grpSpLocks/>
          </p:cNvGrpSpPr>
          <p:nvPr/>
        </p:nvGrpSpPr>
        <p:grpSpPr bwMode="auto">
          <a:xfrm>
            <a:off x="6701155" y="2323641"/>
            <a:ext cx="500063" cy="527050"/>
            <a:chOff x="578" y="2237"/>
            <a:chExt cx="315" cy="332"/>
          </a:xfrm>
        </p:grpSpPr>
        <p:sp>
          <p:nvSpPr>
            <p:cNvPr id="132" name="Line 64"/>
            <p:cNvSpPr>
              <a:spLocks noChangeShapeType="1"/>
            </p:cNvSpPr>
            <p:nvPr/>
          </p:nvSpPr>
          <p:spPr bwMode="auto">
            <a:xfrm rot="10800000" flipV="1">
              <a:off x="838" y="2410"/>
              <a:ext cx="0" cy="159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arrow"/>
              <a:tailEnd type="none" w="med" len="med"/>
            </a:ln>
            <a:effectLst/>
          </p:spPr>
          <p:txBody>
            <a:bodyPr wrap="none" anchor="ctr"/>
            <a:lstStyle/>
            <a:p>
              <a:endParaRPr lang="zh-CN" alt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" name="Text Box 65"/>
            <p:cNvSpPr txBox="1">
              <a:spLocks noChangeArrowheads="1"/>
            </p:cNvSpPr>
            <p:nvPr/>
          </p:nvSpPr>
          <p:spPr bwMode="auto">
            <a:xfrm>
              <a:off x="578" y="2237"/>
              <a:ext cx="315" cy="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>
                  <a:solidFill>
                    <a:srgbClr val="C00000"/>
                  </a:solidFill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F</a:t>
              </a:r>
              <a:r>
                <a:rPr lang="zh-CN" altLang="en-US" sz="1600" b="1" baseline="-25000" dirty="0">
                  <a:solidFill>
                    <a:srgbClr val="C0000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洛</a:t>
              </a:r>
              <a:endParaRPr lang="en-US" altLang="zh-CN" sz="1600" b="1" i="1" baseline="-25000" dirty="0">
                <a:solidFill>
                  <a:srgbClr val="C00000"/>
                </a:solidFill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</p:txBody>
        </p:sp>
      </p:grpSp>
      <p:grpSp>
        <p:nvGrpSpPr>
          <p:cNvPr id="134" name="Group 68"/>
          <p:cNvGrpSpPr>
            <a:grpSpLocks/>
          </p:cNvGrpSpPr>
          <p:nvPr/>
        </p:nvGrpSpPr>
        <p:grpSpPr bwMode="auto">
          <a:xfrm>
            <a:off x="7382877" y="1864157"/>
            <a:ext cx="500063" cy="527050"/>
            <a:chOff x="578" y="2237"/>
            <a:chExt cx="315" cy="332"/>
          </a:xfrm>
        </p:grpSpPr>
        <p:sp>
          <p:nvSpPr>
            <p:cNvPr id="135" name="Line 64"/>
            <p:cNvSpPr>
              <a:spLocks noChangeShapeType="1"/>
            </p:cNvSpPr>
            <p:nvPr/>
          </p:nvSpPr>
          <p:spPr bwMode="auto">
            <a:xfrm rot="10800000" flipV="1">
              <a:off x="838" y="2410"/>
              <a:ext cx="0" cy="159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arrow"/>
              <a:tailEnd type="none" w="med" len="med"/>
            </a:ln>
            <a:effectLst/>
          </p:spPr>
          <p:txBody>
            <a:bodyPr wrap="none" anchor="ctr"/>
            <a:lstStyle/>
            <a:p>
              <a:endParaRPr lang="zh-CN" alt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6" name="Text Box 65"/>
            <p:cNvSpPr txBox="1">
              <a:spLocks noChangeArrowheads="1"/>
            </p:cNvSpPr>
            <p:nvPr/>
          </p:nvSpPr>
          <p:spPr bwMode="auto">
            <a:xfrm>
              <a:off x="578" y="2237"/>
              <a:ext cx="315" cy="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>
                  <a:solidFill>
                    <a:srgbClr val="C00000"/>
                  </a:solidFill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F</a:t>
              </a:r>
              <a:r>
                <a:rPr lang="zh-CN" altLang="en-US" sz="1600" b="1" baseline="-25000" dirty="0">
                  <a:solidFill>
                    <a:srgbClr val="C0000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洛</a:t>
              </a:r>
              <a:endParaRPr lang="en-US" altLang="zh-CN" sz="1600" b="1" i="1" baseline="-25000" dirty="0">
                <a:solidFill>
                  <a:srgbClr val="C00000"/>
                </a:solidFill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</p:txBody>
        </p:sp>
      </p:grpSp>
      <p:grpSp>
        <p:nvGrpSpPr>
          <p:cNvPr id="137" name="Group 68"/>
          <p:cNvGrpSpPr>
            <a:grpSpLocks/>
          </p:cNvGrpSpPr>
          <p:nvPr/>
        </p:nvGrpSpPr>
        <p:grpSpPr bwMode="auto">
          <a:xfrm>
            <a:off x="7382877" y="2329759"/>
            <a:ext cx="500063" cy="527050"/>
            <a:chOff x="578" y="2237"/>
            <a:chExt cx="315" cy="332"/>
          </a:xfrm>
        </p:grpSpPr>
        <p:sp>
          <p:nvSpPr>
            <p:cNvPr id="138" name="Line 64"/>
            <p:cNvSpPr>
              <a:spLocks noChangeShapeType="1"/>
            </p:cNvSpPr>
            <p:nvPr/>
          </p:nvSpPr>
          <p:spPr bwMode="auto">
            <a:xfrm rot="10800000" flipV="1">
              <a:off x="838" y="2410"/>
              <a:ext cx="0" cy="159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arrow"/>
              <a:tailEnd type="none" w="med" len="med"/>
            </a:ln>
            <a:effectLst/>
          </p:spPr>
          <p:txBody>
            <a:bodyPr wrap="none" anchor="ctr"/>
            <a:lstStyle/>
            <a:p>
              <a:endParaRPr lang="zh-CN" alt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9" name="Text Box 65"/>
            <p:cNvSpPr txBox="1">
              <a:spLocks noChangeArrowheads="1"/>
            </p:cNvSpPr>
            <p:nvPr/>
          </p:nvSpPr>
          <p:spPr bwMode="auto">
            <a:xfrm>
              <a:off x="578" y="2237"/>
              <a:ext cx="315" cy="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>
                  <a:solidFill>
                    <a:srgbClr val="C00000"/>
                  </a:solidFill>
                  <a:latin typeface="Times New Roman" pitchFamily="18" charset="0"/>
                  <a:ea typeface="黑体" pitchFamily="49" charset="-122"/>
                  <a:cs typeface="Times New Roman" pitchFamily="18" charset="0"/>
                </a:rPr>
                <a:t>F</a:t>
              </a:r>
              <a:r>
                <a:rPr lang="zh-CN" altLang="en-US" sz="1600" b="1" baseline="-25000" dirty="0">
                  <a:solidFill>
                    <a:srgbClr val="C0000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洛</a:t>
              </a:r>
              <a:endParaRPr lang="en-US" altLang="zh-CN" sz="1600" b="1" i="1" baseline="-25000" dirty="0">
                <a:solidFill>
                  <a:srgbClr val="C00000"/>
                </a:solidFill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</p:txBody>
        </p:sp>
      </p:grpSp>
      <p:sp>
        <p:nvSpPr>
          <p:cNvPr id="140" name="Rectangle 3"/>
          <p:cNvSpPr txBox="1">
            <a:spLocks noRot="1" noChangeArrowheads="1"/>
          </p:cNvSpPr>
          <p:nvPr/>
        </p:nvSpPr>
        <p:spPr>
          <a:xfrm>
            <a:off x="284178" y="4005064"/>
            <a:ext cx="1839550" cy="57606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表达式：</a:t>
            </a:r>
            <a:endParaRPr lang="en-US" altLang="zh-CN" sz="2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7" name="组合 146"/>
          <p:cNvGrpSpPr/>
          <p:nvPr/>
        </p:nvGrpSpPr>
        <p:grpSpPr>
          <a:xfrm>
            <a:off x="6305182" y="2929609"/>
            <a:ext cx="1775064" cy="500066"/>
            <a:chOff x="6044304" y="2686726"/>
            <a:chExt cx="1775064" cy="500066"/>
          </a:xfrm>
        </p:grpSpPr>
        <p:grpSp>
          <p:nvGrpSpPr>
            <p:cNvPr id="141" name="组合 140"/>
            <p:cNvGrpSpPr/>
            <p:nvPr/>
          </p:nvGrpSpPr>
          <p:grpSpPr>
            <a:xfrm>
              <a:off x="6044304" y="2686726"/>
              <a:ext cx="1775064" cy="500066"/>
              <a:chOff x="6276193" y="1770960"/>
              <a:chExt cx="1775064" cy="500066"/>
            </a:xfrm>
          </p:grpSpPr>
          <p:cxnSp>
            <p:nvCxnSpPr>
              <p:cNvPr id="142" name="直接连接符 141"/>
              <p:cNvCxnSpPr/>
              <p:nvPr/>
            </p:nvCxnSpPr>
            <p:spPr>
              <a:xfrm rot="5400000">
                <a:off x="6205549" y="2028021"/>
                <a:ext cx="142876" cy="1588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直接连接符 142"/>
              <p:cNvCxnSpPr/>
              <p:nvPr/>
            </p:nvCxnSpPr>
            <p:spPr>
              <a:xfrm rot="5400000">
                <a:off x="7979025" y="2018496"/>
                <a:ext cx="142876" cy="1588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直接箭头连接符 143"/>
              <p:cNvCxnSpPr/>
              <p:nvPr/>
            </p:nvCxnSpPr>
            <p:spPr>
              <a:xfrm flipV="1">
                <a:off x="6286512" y="2000240"/>
                <a:ext cx="6480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arrow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5" name="Rectangle 3"/>
              <p:cNvSpPr txBox="1">
                <a:spLocks noRot="1" noChangeArrowheads="1"/>
              </p:cNvSpPr>
              <p:nvPr/>
            </p:nvSpPr>
            <p:spPr>
              <a:xfrm>
                <a:off x="6987635" y="1770960"/>
                <a:ext cx="336534" cy="500066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 lvl="0">
                  <a:lnSpc>
                    <a:spcPct val="125000"/>
                  </a:lnSpc>
                  <a:spcBef>
                    <a:spcPct val="20000"/>
                  </a:spcBef>
                  <a:defRPr/>
                </a:pPr>
                <a:r>
                  <a:rPr lang="en-US" altLang="zh-CN" b="1" i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L</a:t>
                </a:r>
                <a:endParaRPr lang="en-US" altLang="zh-CN" b="1" baseline="30000" dirty="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cxnSp>
          <p:nvCxnSpPr>
            <p:cNvPr id="146" name="直接箭头连接符 145"/>
            <p:cNvCxnSpPr/>
            <p:nvPr/>
          </p:nvCxnSpPr>
          <p:spPr>
            <a:xfrm rot="10800000" flipV="1">
              <a:off x="7152968" y="2928934"/>
              <a:ext cx="648000" cy="0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8" name="矩形 147"/>
          <p:cNvSpPr/>
          <p:nvPr/>
        </p:nvSpPr>
        <p:spPr>
          <a:xfrm>
            <a:off x="285720" y="1500174"/>
            <a:ext cx="5328000" cy="2340000"/>
          </a:xfrm>
          <a:prstGeom prst="rect">
            <a:avLst/>
          </a:prstGeom>
          <a:noFill/>
          <a:ln w="952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398275" y="1636703"/>
          <a:ext cx="909637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6" name="公式" r:id="rId4" imgW="622080" imgH="228600" progId="Equation.3">
                  <p:embed/>
                </p:oleObj>
              </mc:Choice>
              <mc:Fallback>
                <p:oleObj name="公式" r:id="rId4" imgW="622080" imgH="2286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275" y="1636703"/>
                        <a:ext cx="909637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469713" y="2178043"/>
          <a:ext cx="854075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7" name="公式" r:id="rId6" imgW="583920" imgH="203040" progId="Equation.3">
                  <p:embed/>
                </p:oleObj>
              </mc:Choice>
              <mc:Fallback>
                <p:oleObj name="公式" r:id="rId6" imgW="58392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13" y="2178043"/>
                        <a:ext cx="854075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" name="右大括号 149"/>
          <p:cNvSpPr/>
          <p:nvPr/>
        </p:nvSpPr>
        <p:spPr>
          <a:xfrm>
            <a:off x="1365749" y="1785926"/>
            <a:ext cx="108000" cy="6120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1" name="燕尾形箭头 150"/>
          <p:cNvSpPr/>
          <p:nvPr/>
        </p:nvSpPr>
        <p:spPr>
          <a:xfrm>
            <a:off x="1541283" y="1989358"/>
            <a:ext cx="252000" cy="216024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838383" y="1928802"/>
          <a:ext cx="12636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8" name="公式" r:id="rId8" imgW="863280" imgH="228600" progId="Equation.3">
                  <p:embed/>
                </p:oleObj>
              </mc:Choice>
              <mc:Fallback>
                <p:oleObj name="公式" r:id="rId8" imgW="86328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8383" y="1928802"/>
                        <a:ext cx="1263650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341525" y="2382616"/>
          <a:ext cx="68897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9" name="公式" r:id="rId10" imgW="469800" imgH="177480" progId="Equation.3">
                  <p:embed/>
                </p:oleObj>
              </mc:Choice>
              <mc:Fallback>
                <p:oleObj name="公式" r:id="rId10" imgW="46980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1525" y="2382616"/>
                        <a:ext cx="688975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2309802" y="2820759"/>
          <a:ext cx="7620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0" name="公式" r:id="rId12" imgW="520560" imgH="164880" progId="Equation.3">
                  <p:embed/>
                </p:oleObj>
              </mc:Choice>
              <mc:Fallback>
                <p:oleObj name="公式" r:id="rId12" imgW="520560" imgH="1648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802" y="2820759"/>
                        <a:ext cx="762000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2" name="右大括号 151"/>
          <p:cNvSpPr/>
          <p:nvPr/>
        </p:nvSpPr>
        <p:spPr>
          <a:xfrm>
            <a:off x="3149362" y="2031182"/>
            <a:ext cx="108000" cy="9720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3" name="燕尾形箭头 152"/>
          <p:cNvSpPr/>
          <p:nvPr/>
        </p:nvSpPr>
        <p:spPr>
          <a:xfrm>
            <a:off x="3368440" y="2400753"/>
            <a:ext cx="252000" cy="216024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54" name="Object 4"/>
          <p:cNvGraphicFramePr>
            <a:graphicFrameLocks noChangeAspect="1"/>
          </p:cNvGraphicFramePr>
          <p:nvPr/>
        </p:nvGraphicFramePr>
        <p:xfrm>
          <a:off x="3714744" y="2339975"/>
          <a:ext cx="1077912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1" name="公式" r:id="rId14" imgW="736560" imgH="228600" progId="Equation.3">
                  <p:embed/>
                </p:oleObj>
              </mc:Choice>
              <mc:Fallback>
                <p:oleObj name="公式" r:id="rId14" imgW="73656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44" y="2339975"/>
                        <a:ext cx="1077912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3770313" y="2779710"/>
          <a:ext cx="966787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2" name="公式" r:id="rId16" imgW="660240" imgH="228600" progId="Equation.3">
                  <p:embed/>
                </p:oleObj>
              </mc:Choice>
              <mc:Fallback>
                <p:oleObj name="公式" r:id="rId16" imgW="66024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0313" y="2779710"/>
                        <a:ext cx="966787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5" name="右大括号 154"/>
          <p:cNvSpPr/>
          <p:nvPr/>
        </p:nvSpPr>
        <p:spPr>
          <a:xfrm>
            <a:off x="4835980" y="2450640"/>
            <a:ext cx="108000" cy="6120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57" name="Object 4"/>
          <p:cNvGraphicFramePr>
            <a:graphicFrameLocks noChangeAspect="1"/>
          </p:cNvGraphicFramePr>
          <p:nvPr/>
        </p:nvGraphicFramePr>
        <p:xfrm>
          <a:off x="3998915" y="3462338"/>
          <a:ext cx="93027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3" name="公式" r:id="rId18" imgW="634680" imgH="228600" progId="Equation.3">
                  <p:embed/>
                </p:oleObj>
              </mc:Choice>
              <mc:Fallback>
                <p:oleObj name="公式" r:id="rId18" imgW="63468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5" y="3462338"/>
                        <a:ext cx="930275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" name="右弧形箭头 157"/>
          <p:cNvSpPr/>
          <p:nvPr/>
        </p:nvSpPr>
        <p:spPr>
          <a:xfrm>
            <a:off x="5033818" y="2714620"/>
            <a:ext cx="324000" cy="928694"/>
          </a:xfrm>
          <a:prstGeom prst="curvedLef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pSp>
        <p:nvGrpSpPr>
          <p:cNvPr id="149" name="组合 148"/>
          <p:cNvGrpSpPr/>
          <p:nvPr/>
        </p:nvGrpSpPr>
        <p:grpSpPr>
          <a:xfrm>
            <a:off x="706165" y="4653136"/>
            <a:ext cx="1215200" cy="468000"/>
            <a:chOff x="2752538" y="4101753"/>
            <a:chExt cx="1215200" cy="468000"/>
          </a:xfrm>
        </p:grpSpPr>
        <p:sp>
          <p:nvSpPr>
            <p:cNvPr id="156" name="矩形 155"/>
            <p:cNvSpPr/>
            <p:nvPr/>
          </p:nvSpPr>
          <p:spPr>
            <a:xfrm>
              <a:off x="2752538" y="4101753"/>
              <a:ext cx="1152000" cy="468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159" name="Object 1"/>
            <p:cNvGraphicFramePr>
              <a:graphicFrameLocks noChangeAspect="1"/>
            </p:cNvGraphicFramePr>
            <p:nvPr/>
          </p:nvGraphicFramePr>
          <p:xfrm>
            <a:off x="2753300" y="4152380"/>
            <a:ext cx="1214438" cy="360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504" name="公式" r:id="rId20" imgW="558720" imgH="190440" progId="Equation.3">
                    <p:embed/>
                  </p:oleObj>
                </mc:Choice>
                <mc:Fallback>
                  <p:oleObj name="公式" r:id="rId20" imgW="558720" imgH="1904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53300" y="4152380"/>
                          <a:ext cx="1214438" cy="360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0" name="Rectangle 3"/>
          <p:cNvSpPr txBox="1">
            <a:spLocks noRot="1" noChangeArrowheads="1"/>
          </p:cNvSpPr>
          <p:nvPr/>
        </p:nvSpPr>
        <p:spPr>
          <a:xfrm>
            <a:off x="1786285" y="4653136"/>
            <a:ext cx="1584176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⊥ 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161" name="组合 160"/>
          <p:cNvGrpSpPr/>
          <p:nvPr/>
        </p:nvGrpSpPr>
        <p:grpSpPr>
          <a:xfrm>
            <a:off x="683568" y="5517232"/>
            <a:ext cx="1717675" cy="432048"/>
            <a:chOff x="2729941" y="4101753"/>
            <a:chExt cx="1717675" cy="468000"/>
          </a:xfrm>
        </p:grpSpPr>
        <p:sp>
          <p:nvSpPr>
            <p:cNvPr id="162" name="矩形 161"/>
            <p:cNvSpPr/>
            <p:nvPr/>
          </p:nvSpPr>
          <p:spPr>
            <a:xfrm>
              <a:off x="2752538" y="4101753"/>
              <a:ext cx="1656000" cy="468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163" name="Object 1"/>
            <p:cNvGraphicFramePr>
              <a:graphicFrameLocks noChangeAspect="1"/>
            </p:cNvGraphicFramePr>
            <p:nvPr/>
          </p:nvGraphicFramePr>
          <p:xfrm>
            <a:off x="2729941" y="4137139"/>
            <a:ext cx="1717675" cy="4144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505" name="公式" r:id="rId22" imgW="863280" imgH="203040" progId="Equation.3">
                    <p:embed/>
                  </p:oleObj>
                </mc:Choice>
                <mc:Fallback>
                  <p:oleObj name="公式" r:id="rId22" imgW="863280" imgH="20304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29941" y="4137139"/>
                          <a:ext cx="1717675" cy="41442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4" name="Rectangle 3"/>
          <p:cNvSpPr txBox="1">
            <a:spLocks noRot="1" noChangeArrowheads="1"/>
          </p:cNvSpPr>
          <p:nvPr/>
        </p:nvSpPr>
        <p:spPr>
          <a:xfrm>
            <a:off x="2290341" y="5445224"/>
            <a:ext cx="2857723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与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间的夹角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θ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165" name="组合 164"/>
          <p:cNvGrpSpPr/>
          <p:nvPr/>
        </p:nvGrpSpPr>
        <p:grpSpPr>
          <a:xfrm>
            <a:off x="5652120" y="4607948"/>
            <a:ext cx="2520000" cy="1413340"/>
            <a:chOff x="1000100" y="1928802"/>
            <a:chExt cx="2520000" cy="1413340"/>
          </a:xfrm>
        </p:grpSpPr>
        <p:cxnSp>
          <p:nvCxnSpPr>
            <p:cNvPr id="166" name="直接箭头连接符 165"/>
            <p:cNvCxnSpPr/>
            <p:nvPr/>
          </p:nvCxnSpPr>
          <p:spPr>
            <a:xfrm>
              <a:off x="1000100" y="1928802"/>
              <a:ext cx="25200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直接箭头连接符 166"/>
            <p:cNvCxnSpPr/>
            <p:nvPr/>
          </p:nvCxnSpPr>
          <p:spPr>
            <a:xfrm>
              <a:off x="1000100" y="2284404"/>
              <a:ext cx="25200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直接箭头连接符 167"/>
            <p:cNvCxnSpPr/>
            <p:nvPr/>
          </p:nvCxnSpPr>
          <p:spPr>
            <a:xfrm>
              <a:off x="1000100" y="2643182"/>
              <a:ext cx="25200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直接箭头连接符 168"/>
            <p:cNvCxnSpPr/>
            <p:nvPr/>
          </p:nvCxnSpPr>
          <p:spPr>
            <a:xfrm>
              <a:off x="1000100" y="2998784"/>
              <a:ext cx="25200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直接箭头连接符 169"/>
            <p:cNvCxnSpPr/>
            <p:nvPr/>
          </p:nvCxnSpPr>
          <p:spPr>
            <a:xfrm>
              <a:off x="1000100" y="3340554"/>
              <a:ext cx="25200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TextBox 172"/>
            <p:cNvSpPr txBox="1"/>
            <p:nvPr/>
          </p:nvSpPr>
          <p:spPr>
            <a:xfrm>
              <a:off x="3070444" y="1939688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i="1" dirty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zh-CN" altLang="en-US" sz="1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74" name="组合 173"/>
          <p:cNvGrpSpPr/>
          <p:nvPr/>
        </p:nvGrpSpPr>
        <p:grpSpPr>
          <a:xfrm>
            <a:off x="5868145" y="4911551"/>
            <a:ext cx="648071" cy="805970"/>
            <a:chOff x="3919544" y="1821491"/>
            <a:chExt cx="648071" cy="805970"/>
          </a:xfrm>
        </p:grpSpPr>
        <p:grpSp>
          <p:nvGrpSpPr>
            <p:cNvPr id="175" name="组合 153"/>
            <p:cNvGrpSpPr>
              <a:grpSpLocks noChangeAspect="1"/>
            </p:cNvGrpSpPr>
            <p:nvPr/>
          </p:nvGrpSpPr>
          <p:grpSpPr>
            <a:xfrm>
              <a:off x="3919544" y="2055671"/>
              <a:ext cx="378558" cy="571790"/>
              <a:chOff x="7325602" y="4028667"/>
              <a:chExt cx="285753" cy="431613"/>
            </a:xfrm>
          </p:grpSpPr>
          <p:grpSp>
            <p:nvGrpSpPr>
              <p:cNvPr id="177" name="组合 35"/>
              <p:cNvGrpSpPr/>
              <p:nvPr/>
            </p:nvGrpSpPr>
            <p:grpSpPr>
              <a:xfrm>
                <a:off x="7325602" y="4181490"/>
                <a:ext cx="285753" cy="278790"/>
                <a:chOff x="5034824" y="3011696"/>
                <a:chExt cx="285753" cy="278790"/>
              </a:xfrm>
            </p:grpSpPr>
            <p:sp>
              <p:nvSpPr>
                <p:cNvPr id="179" name="椭圆 178"/>
                <p:cNvSpPr/>
                <p:nvPr/>
              </p:nvSpPr>
              <p:spPr bwMode="auto">
                <a:xfrm>
                  <a:off x="5072066" y="3090860"/>
                  <a:ext cx="144000" cy="144000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/>
                </a:p>
              </p:txBody>
            </p:sp>
            <p:sp>
              <p:nvSpPr>
                <p:cNvPr id="180" name="TextBox 62"/>
                <p:cNvSpPr txBox="1">
                  <a:spLocks noChangeArrowheads="1"/>
                </p:cNvSpPr>
                <p:nvPr/>
              </p:nvSpPr>
              <p:spPr bwMode="auto">
                <a:xfrm>
                  <a:off x="5034824" y="3011696"/>
                  <a:ext cx="285753" cy="27879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zh-CN" b="1" dirty="0">
                      <a:latin typeface="黑体" pitchFamily="49" charset="-122"/>
                      <a:ea typeface="黑体" pitchFamily="49" charset="-122"/>
                    </a:rPr>
                    <a:t>+</a:t>
                  </a:r>
                  <a:endParaRPr lang="zh-CN" altLang="en-US" b="1" dirty="0">
                    <a:latin typeface="黑体" pitchFamily="49" charset="-122"/>
                    <a:ea typeface="黑体" pitchFamily="49" charset="-122"/>
                  </a:endParaRPr>
                </a:p>
              </p:txBody>
            </p:sp>
          </p:grpSp>
          <p:cxnSp>
            <p:nvCxnSpPr>
              <p:cNvPr id="178" name="直接箭头连接符 177"/>
              <p:cNvCxnSpPr/>
              <p:nvPr/>
            </p:nvCxnSpPr>
            <p:spPr>
              <a:xfrm rot="18180000">
                <a:off x="7425427" y="4164539"/>
                <a:ext cx="271744" cy="0"/>
              </a:xfrm>
              <a:prstGeom prst="straightConnector1">
                <a:avLst/>
              </a:prstGeom>
              <a:ln w="25400">
                <a:solidFill>
                  <a:srgbClr val="390E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6" name="TextBox 175"/>
            <p:cNvSpPr txBox="1"/>
            <p:nvPr/>
          </p:nvSpPr>
          <p:spPr>
            <a:xfrm>
              <a:off x="4281863" y="1821491"/>
              <a:ext cx="2857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2400" b="1" i="1" dirty="0">
                <a:solidFill>
                  <a:srgbClr val="390E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84" name="组合 183"/>
          <p:cNvGrpSpPr/>
          <p:nvPr/>
        </p:nvGrpSpPr>
        <p:grpSpPr>
          <a:xfrm>
            <a:off x="6034376" y="5240086"/>
            <a:ext cx="697864" cy="408581"/>
            <a:chOff x="6034376" y="5240086"/>
            <a:chExt cx="697864" cy="408581"/>
          </a:xfrm>
        </p:grpSpPr>
        <p:cxnSp>
          <p:nvCxnSpPr>
            <p:cNvPr id="181" name="直接连接符 180"/>
            <p:cNvCxnSpPr/>
            <p:nvPr/>
          </p:nvCxnSpPr>
          <p:spPr>
            <a:xfrm>
              <a:off x="6034376" y="5536284"/>
              <a:ext cx="697864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2" name="弧形 181"/>
            <p:cNvSpPr/>
            <p:nvPr/>
          </p:nvSpPr>
          <p:spPr>
            <a:xfrm>
              <a:off x="6055372" y="5397246"/>
              <a:ext cx="190327" cy="251421"/>
            </a:xfrm>
            <a:prstGeom prst="arc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6189751" y="5240086"/>
              <a:ext cx="38065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i="1" dirty="0">
                  <a:latin typeface="Times New Roman" pitchFamily="18" charset="0"/>
                  <a:cs typeface="Times New Roman" pitchFamily="18" charset="0"/>
                </a:rPr>
                <a:t>θ</a:t>
              </a:r>
              <a:endParaRPr lang="zh-CN" altLang="en-US" sz="16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0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"/>
                            </p:stCondLst>
                            <p:childTnLst>
                              <p:par>
                                <p:cTn id="1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  <p:bldP spid="51" grpId="0" animBg="1"/>
      <p:bldP spid="140" grpId="0"/>
      <p:bldP spid="148" grpId="0" animBg="1"/>
      <p:bldP spid="150" grpId="0" animBg="1"/>
      <p:bldP spid="151" grpId="0" animBg="1"/>
      <p:bldP spid="152" grpId="0" animBg="1"/>
      <p:bldP spid="153" grpId="0" animBg="1"/>
      <p:bldP spid="155" grpId="0" animBg="1"/>
      <p:bldP spid="158" grpId="0" animBg="1"/>
      <p:bldP spid="160" grpId="0"/>
      <p:bldP spid="1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89918" y="642754"/>
            <a:ext cx="2913930" cy="553998"/>
          </a:xfr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l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zh-CN" alt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电子束的磁偏转</a:t>
            </a:r>
          </a:p>
        </p:txBody>
      </p:sp>
      <p:sp>
        <p:nvSpPr>
          <p:cNvPr id="110" name="矩形 109"/>
          <p:cNvSpPr>
            <a:spLocks noChangeArrowheads="1"/>
          </p:cNvSpPr>
          <p:nvPr/>
        </p:nvSpPr>
        <p:spPr bwMode="auto">
          <a:xfrm>
            <a:off x="3203848" y="188640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113" name="Rectangle 3"/>
          <p:cNvSpPr txBox="1">
            <a:spLocks noRot="1" noChangeArrowheads="1"/>
          </p:cNvSpPr>
          <p:nvPr/>
        </p:nvSpPr>
        <p:spPr>
          <a:xfrm>
            <a:off x="251520" y="1484784"/>
            <a:ext cx="482453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无</a:t>
            </a:r>
            <a:r>
              <a:rPr lang="en-US" altLang="zh-CN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时，电子束沿直线运动</a:t>
            </a:r>
            <a:endParaRPr lang="en-US" altLang="zh-CN" sz="2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14" name="Rectangle 3"/>
          <p:cNvSpPr txBox="1">
            <a:spLocks noRot="1" noChangeArrowheads="1"/>
          </p:cNvSpPr>
          <p:nvPr/>
        </p:nvSpPr>
        <p:spPr>
          <a:xfrm>
            <a:off x="251520" y="2209994"/>
            <a:ext cx="453650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外加</a:t>
            </a:r>
            <a:r>
              <a:rPr lang="en-US" altLang="zh-CN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时，电子束发生偏转</a:t>
            </a:r>
            <a:endParaRPr lang="en-US" altLang="zh-CN" sz="2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194" name="组合 193"/>
          <p:cNvGrpSpPr>
            <a:grpSpLocks noChangeAspect="1"/>
          </p:cNvGrpSpPr>
          <p:nvPr/>
        </p:nvGrpSpPr>
        <p:grpSpPr>
          <a:xfrm>
            <a:off x="6156176" y="1449072"/>
            <a:ext cx="1800200" cy="1800000"/>
            <a:chOff x="5868144" y="1052736"/>
            <a:chExt cx="2304000" cy="2303744"/>
          </a:xfrm>
        </p:grpSpPr>
        <p:sp>
          <p:nvSpPr>
            <p:cNvPr id="138" name="椭圆 137"/>
            <p:cNvSpPr>
              <a:spLocks noChangeAspect="1"/>
            </p:cNvSpPr>
            <p:nvPr/>
          </p:nvSpPr>
          <p:spPr>
            <a:xfrm>
              <a:off x="6646084" y="1813182"/>
              <a:ext cx="756000" cy="755916"/>
            </a:xfrm>
            <a:prstGeom prst="ellipse">
              <a:avLst/>
            </a:prstGeom>
            <a:noFill/>
            <a:ln w="15875">
              <a:solidFill>
                <a:srgbClr val="00B05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7" name="椭圆 146"/>
            <p:cNvSpPr>
              <a:spLocks noChangeAspect="1"/>
            </p:cNvSpPr>
            <p:nvPr/>
          </p:nvSpPr>
          <p:spPr>
            <a:xfrm>
              <a:off x="5868144" y="1052736"/>
              <a:ext cx="2304000" cy="2303744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1" name="任意多边形 150"/>
            <p:cNvSpPr/>
            <p:nvPr/>
          </p:nvSpPr>
          <p:spPr>
            <a:xfrm>
              <a:off x="6245651" y="1481910"/>
              <a:ext cx="1582056" cy="1868714"/>
            </a:xfrm>
            <a:custGeom>
              <a:avLst/>
              <a:gdLst>
                <a:gd name="connsiteX0" fmla="*/ 580571 w 1582056"/>
                <a:gd name="connsiteY0" fmla="*/ 5443 h 1868714"/>
                <a:gd name="connsiteX1" fmla="*/ 362856 w 1582056"/>
                <a:gd name="connsiteY1" fmla="*/ 81643 h 1868714"/>
                <a:gd name="connsiteX2" fmla="*/ 166914 w 1582056"/>
                <a:gd name="connsiteY2" fmla="*/ 288472 h 1868714"/>
                <a:gd name="connsiteX3" fmla="*/ 14514 w 1582056"/>
                <a:gd name="connsiteY3" fmla="*/ 680357 h 1868714"/>
                <a:gd name="connsiteX4" fmla="*/ 79828 w 1582056"/>
                <a:gd name="connsiteY4" fmla="*/ 1039586 h 1868714"/>
                <a:gd name="connsiteX5" fmla="*/ 308428 w 1582056"/>
                <a:gd name="connsiteY5" fmla="*/ 1257300 h 1868714"/>
                <a:gd name="connsiteX6" fmla="*/ 493485 w 1582056"/>
                <a:gd name="connsiteY6" fmla="*/ 1431472 h 1868714"/>
                <a:gd name="connsiteX7" fmla="*/ 624114 w 1582056"/>
                <a:gd name="connsiteY7" fmla="*/ 1747157 h 1868714"/>
                <a:gd name="connsiteX8" fmla="*/ 645885 w 1582056"/>
                <a:gd name="connsiteY8" fmla="*/ 1866900 h 1868714"/>
                <a:gd name="connsiteX9" fmla="*/ 645885 w 1582056"/>
                <a:gd name="connsiteY9" fmla="*/ 1736272 h 1868714"/>
                <a:gd name="connsiteX10" fmla="*/ 1015999 w 1582056"/>
                <a:gd name="connsiteY10" fmla="*/ 1736272 h 1868714"/>
                <a:gd name="connsiteX11" fmla="*/ 1015999 w 1582056"/>
                <a:gd name="connsiteY11" fmla="*/ 1823357 h 1868714"/>
                <a:gd name="connsiteX12" fmla="*/ 1048656 w 1582056"/>
                <a:gd name="connsiteY12" fmla="*/ 1572986 h 1868714"/>
                <a:gd name="connsiteX13" fmla="*/ 1157514 w 1582056"/>
                <a:gd name="connsiteY13" fmla="*/ 1355272 h 1868714"/>
                <a:gd name="connsiteX14" fmla="*/ 1364342 w 1582056"/>
                <a:gd name="connsiteY14" fmla="*/ 1257300 h 1868714"/>
                <a:gd name="connsiteX15" fmla="*/ 1549399 w 1582056"/>
                <a:gd name="connsiteY15" fmla="*/ 952500 h 1868714"/>
                <a:gd name="connsiteX16" fmla="*/ 1516742 w 1582056"/>
                <a:gd name="connsiteY16" fmla="*/ 484415 h 1868714"/>
                <a:gd name="connsiteX17" fmla="*/ 1157514 w 1582056"/>
                <a:gd name="connsiteY17" fmla="*/ 81643 h 1868714"/>
                <a:gd name="connsiteX18" fmla="*/ 580571 w 1582056"/>
                <a:gd name="connsiteY18" fmla="*/ 5443 h 1868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582056" h="1868714">
                  <a:moveTo>
                    <a:pt x="580571" y="5443"/>
                  </a:moveTo>
                  <a:cubicBezTo>
                    <a:pt x="448128" y="5443"/>
                    <a:pt x="431799" y="34472"/>
                    <a:pt x="362856" y="81643"/>
                  </a:cubicBezTo>
                  <a:cubicBezTo>
                    <a:pt x="293913" y="128814"/>
                    <a:pt x="224971" y="188686"/>
                    <a:pt x="166914" y="288472"/>
                  </a:cubicBezTo>
                  <a:cubicBezTo>
                    <a:pt x="108857" y="388258"/>
                    <a:pt x="29028" y="555171"/>
                    <a:pt x="14514" y="680357"/>
                  </a:cubicBezTo>
                  <a:cubicBezTo>
                    <a:pt x="0" y="805543"/>
                    <a:pt x="30842" y="943429"/>
                    <a:pt x="79828" y="1039586"/>
                  </a:cubicBezTo>
                  <a:cubicBezTo>
                    <a:pt x="128814" y="1135743"/>
                    <a:pt x="308428" y="1257300"/>
                    <a:pt x="308428" y="1257300"/>
                  </a:cubicBezTo>
                  <a:cubicBezTo>
                    <a:pt x="377371" y="1322614"/>
                    <a:pt x="440871" y="1349829"/>
                    <a:pt x="493485" y="1431472"/>
                  </a:cubicBezTo>
                  <a:cubicBezTo>
                    <a:pt x="546099" y="1513115"/>
                    <a:pt x="598714" y="1674586"/>
                    <a:pt x="624114" y="1747157"/>
                  </a:cubicBezTo>
                  <a:cubicBezTo>
                    <a:pt x="649514" y="1819728"/>
                    <a:pt x="642257" y="1868714"/>
                    <a:pt x="645885" y="1866900"/>
                  </a:cubicBezTo>
                  <a:cubicBezTo>
                    <a:pt x="649513" y="1865086"/>
                    <a:pt x="584199" y="1758043"/>
                    <a:pt x="645885" y="1736272"/>
                  </a:cubicBezTo>
                  <a:cubicBezTo>
                    <a:pt x="707571" y="1714501"/>
                    <a:pt x="954313" y="1721758"/>
                    <a:pt x="1015999" y="1736272"/>
                  </a:cubicBezTo>
                  <a:cubicBezTo>
                    <a:pt x="1077685" y="1750786"/>
                    <a:pt x="1010556" y="1850571"/>
                    <a:pt x="1015999" y="1823357"/>
                  </a:cubicBezTo>
                  <a:cubicBezTo>
                    <a:pt x="1021442" y="1796143"/>
                    <a:pt x="1025070" y="1651000"/>
                    <a:pt x="1048656" y="1572986"/>
                  </a:cubicBezTo>
                  <a:cubicBezTo>
                    <a:pt x="1072242" y="1494972"/>
                    <a:pt x="1104900" y="1407886"/>
                    <a:pt x="1157514" y="1355272"/>
                  </a:cubicBezTo>
                  <a:cubicBezTo>
                    <a:pt x="1210128" y="1302658"/>
                    <a:pt x="1299028" y="1324429"/>
                    <a:pt x="1364342" y="1257300"/>
                  </a:cubicBezTo>
                  <a:cubicBezTo>
                    <a:pt x="1429656" y="1190171"/>
                    <a:pt x="1523999" y="1081314"/>
                    <a:pt x="1549399" y="952500"/>
                  </a:cubicBezTo>
                  <a:cubicBezTo>
                    <a:pt x="1574799" y="823686"/>
                    <a:pt x="1582056" y="629558"/>
                    <a:pt x="1516742" y="484415"/>
                  </a:cubicBezTo>
                  <a:cubicBezTo>
                    <a:pt x="1451428" y="339272"/>
                    <a:pt x="1317171" y="163286"/>
                    <a:pt x="1157514" y="81643"/>
                  </a:cubicBezTo>
                  <a:cubicBezTo>
                    <a:pt x="997857" y="0"/>
                    <a:pt x="713014" y="5443"/>
                    <a:pt x="580571" y="5443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2" name="流程图: 手动操作 151"/>
            <p:cNvSpPr/>
            <p:nvPr/>
          </p:nvSpPr>
          <p:spPr>
            <a:xfrm rot="5400000">
              <a:off x="6970027" y="2492904"/>
              <a:ext cx="144016" cy="144001"/>
            </a:xfrm>
            <a:prstGeom prst="flowChartManualOperati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88" name="组合 67"/>
          <p:cNvGrpSpPr/>
          <p:nvPr/>
        </p:nvGrpSpPr>
        <p:grpSpPr>
          <a:xfrm>
            <a:off x="7668344" y="656784"/>
            <a:ext cx="1296000" cy="792000"/>
            <a:chOff x="3529518" y="2430110"/>
            <a:chExt cx="1296000" cy="792000"/>
          </a:xfrm>
        </p:grpSpPr>
        <p:sp>
          <p:nvSpPr>
            <p:cNvPr id="189" name="云形标注 188"/>
            <p:cNvSpPr/>
            <p:nvPr/>
          </p:nvSpPr>
          <p:spPr>
            <a:xfrm>
              <a:off x="3529518" y="2430110"/>
              <a:ext cx="1296000" cy="792000"/>
            </a:xfrm>
            <a:prstGeom prst="cloudCallout">
              <a:avLst>
                <a:gd name="adj1" fmla="val -57742"/>
                <a:gd name="adj2" fmla="val 68193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90" name="矩形 189"/>
            <p:cNvSpPr/>
            <p:nvPr/>
          </p:nvSpPr>
          <p:spPr>
            <a:xfrm>
              <a:off x="3622013" y="2434836"/>
              <a:ext cx="115212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励磁线圈</a:t>
              </a:r>
              <a:r>
                <a:rPr lang="en-US" altLang="zh-CN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(</a:t>
              </a:r>
              <a:r>
                <a:rPr lang="zh-CN" altLang="en-US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前后各</a:t>
              </a:r>
              <a:r>
                <a:rPr lang="en-US" altLang="zh-CN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1)</a:t>
              </a:r>
              <a:endParaRPr lang="zh-CN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grpSp>
        <p:nvGrpSpPr>
          <p:cNvPr id="191" name="组合 67"/>
          <p:cNvGrpSpPr/>
          <p:nvPr/>
        </p:nvGrpSpPr>
        <p:grpSpPr>
          <a:xfrm>
            <a:off x="8028384" y="2312968"/>
            <a:ext cx="892486" cy="468000"/>
            <a:chOff x="3506461" y="2430110"/>
            <a:chExt cx="892486" cy="468000"/>
          </a:xfrm>
        </p:grpSpPr>
        <p:sp>
          <p:nvSpPr>
            <p:cNvPr id="192" name="云形标注 191"/>
            <p:cNvSpPr/>
            <p:nvPr/>
          </p:nvSpPr>
          <p:spPr>
            <a:xfrm>
              <a:off x="3529518" y="2430110"/>
              <a:ext cx="792000" cy="468000"/>
            </a:xfrm>
            <a:prstGeom prst="cloudCallout">
              <a:avLst>
                <a:gd name="adj1" fmla="val -92104"/>
                <a:gd name="adj2" fmla="val -1786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93" name="矩形 192"/>
            <p:cNvSpPr/>
            <p:nvPr/>
          </p:nvSpPr>
          <p:spPr>
            <a:xfrm>
              <a:off x="3506461" y="2467494"/>
              <a:ext cx="89248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玻璃泡</a:t>
              </a:r>
            </a:p>
          </p:txBody>
        </p:sp>
      </p:grpSp>
      <p:grpSp>
        <p:nvGrpSpPr>
          <p:cNvPr id="195" name="组合 67"/>
          <p:cNvGrpSpPr/>
          <p:nvPr/>
        </p:nvGrpSpPr>
        <p:grpSpPr>
          <a:xfrm>
            <a:off x="7688831" y="1665568"/>
            <a:ext cx="1224136" cy="468000"/>
            <a:chOff x="3506461" y="2430110"/>
            <a:chExt cx="1224136" cy="468000"/>
          </a:xfrm>
        </p:grpSpPr>
        <p:sp>
          <p:nvSpPr>
            <p:cNvPr id="196" name="云形标注 195"/>
            <p:cNvSpPr/>
            <p:nvPr/>
          </p:nvSpPr>
          <p:spPr>
            <a:xfrm>
              <a:off x="3529518" y="2430110"/>
              <a:ext cx="1116000" cy="468000"/>
            </a:xfrm>
            <a:prstGeom prst="cloudCallout">
              <a:avLst>
                <a:gd name="adj1" fmla="val -85276"/>
                <a:gd name="adj2" fmla="val 4958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97" name="矩形 196"/>
            <p:cNvSpPr/>
            <p:nvPr/>
          </p:nvSpPr>
          <p:spPr>
            <a:xfrm>
              <a:off x="3506461" y="2467494"/>
              <a:ext cx="122413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电子径迹</a:t>
              </a:r>
            </a:p>
          </p:txBody>
        </p:sp>
      </p:grpSp>
      <p:grpSp>
        <p:nvGrpSpPr>
          <p:cNvPr id="207" name="组合 206"/>
          <p:cNvGrpSpPr/>
          <p:nvPr/>
        </p:nvGrpSpPr>
        <p:grpSpPr>
          <a:xfrm>
            <a:off x="6084168" y="3465096"/>
            <a:ext cx="2016224" cy="828000"/>
            <a:chOff x="6494444" y="3140968"/>
            <a:chExt cx="2016224" cy="828000"/>
          </a:xfrm>
        </p:grpSpPr>
        <p:sp>
          <p:nvSpPr>
            <p:cNvPr id="201" name="矩形 200"/>
            <p:cNvSpPr/>
            <p:nvPr/>
          </p:nvSpPr>
          <p:spPr>
            <a:xfrm>
              <a:off x="6505330" y="3140968"/>
              <a:ext cx="1980000" cy="828000"/>
            </a:xfrm>
            <a:prstGeom prst="rect">
              <a:avLst/>
            </a:prstGeom>
            <a:noFill/>
            <a:ln w="12700"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2" name="Rectangle 3"/>
            <p:cNvSpPr txBox="1">
              <a:spLocks noRot="1" noChangeArrowheads="1"/>
            </p:cNvSpPr>
            <p:nvPr/>
          </p:nvSpPr>
          <p:spPr>
            <a:xfrm>
              <a:off x="6494444" y="3140968"/>
              <a:ext cx="2016224" cy="792088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 algn="ctr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zh-CN" altLang="en-US" sz="20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洛伦兹力演示仪结构示意图</a:t>
              </a:r>
              <a:endParaRPr lang="en-US" altLang="zh-CN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sp>
        <p:nvSpPr>
          <p:cNvPr id="209" name="燕尾形箭头 208"/>
          <p:cNvSpPr/>
          <p:nvPr/>
        </p:nvSpPr>
        <p:spPr>
          <a:xfrm rot="5400000">
            <a:off x="2249744" y="2870936"/>
            <a:ext cx="324000" cy="288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0" name="Rectangle 3"/>
          <p:cNvSpPr txBox="1">
            <a:spLocks noRot="1" noChangeArrowheads="1"/>
          </p:cNvSpPr>
          <p:nvPr/>
        </p:nvSpPr>
        <p:spPr>
          <a:xfrm>
            <a:off x="251520" y="3212976"/>
            <a:ext cx="5472608" cy="57606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电子束做匀速圆周运动（</a:t>
            </a:r>
            <a:r>
              <a:rPr lang="en-US" altLang="zh-CN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⊥</a:t>
            </a:r>
            <a:r>
              <a:rPr lang="en-US" altLang="zh-CN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2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683568" y="4015950"/>
          <a:ext cx="772158" cy="431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8" name="公式" r:id="rId4" imgW="444240" imgH="228600" progId="Equation.3">
                  <p:embed/>
                </p:oleObj>
              </mc:Choice>
              <mc:Fallback>
                <p:oleObj name="公式" r:id="rId4" imgW="44424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015950"/>
                        <a:ext cx="772158" cy="4312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1" name="燕尾形箭头 210"/>
          <p:cNvSpPr/>
          <p:nvPr/>
        </p:nvSpPr>
        <p:spPr>
          <a:xfrm>
            <a:off x="1583696" y="4137628"/>
            <a:ext cx="252000" cy="216024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12" name="Object 4"/>
          <p:cNvGraphicFramePr>
            <a:graphicFrameLocks noChangeAspect="1"/>
          </p:cNvGraphicFramePr>
          <p:nvPr/>
        </p:nvGraphicFramePr>
        <p:xfrm>
          <a:off x="1947863" y="3781425"/>
          <a:ext cx="1312862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9" name="公式" r:id="rId6" imgW="736560" imgH="419040" progId="Equation.3">
                  <p:embed/>
                </p:oleObj>
              </mc:Choice>
              <mc:Fallback>
                <p:oleObj name="公式" r:id="rId6" imgW="736560" imgH="419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3781425"/>
                        <a:ext cx="1312862" cy="811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" name="燕尾形箭头 214"/>
          <p:cNvSpPr/>
          <p:nvPr/>
        </p:nvSpPr>
        <p:spPr>
          <a:xfrm>
            <a:off x="3347864" y="4134357"/>
            <a:ext cx="252000" cy="216024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16" name="Object 4"/>
          <p:cNvGraphicFramePr>
            <a:graphicFrameLocks noChangeAspect="1"/>
          </p:cNvGraphicFramePr>
          <p:nvPr/>
        </p:nvGraphicFramePr>
        <p:xfrm>
          <a:off x="3707904" y="3841923"/>
          <a:ext cx="860425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0" name="公式" r:id="rId8" imgW="482400" imgH="419040" progId="Equation.3">
                  <p:embed/>
                </p:oleObj>
              </mc:Choice>
              <mc:Fallback>
                <p:oleObj name="公式" r:id="rId8" imgW="482400" imgH="419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841923"/>
                        <a:ext cx="860425" cy="811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" name="燕尾形箭头 216"/>
          <p:cNvSpPr/>
          <p:nvPr/>
        </p:nvSpPr>
        <p:spPr>
          <a:xfrm rot="5400000">
            <a:off x="3977948" y="4786676"/>
            <a:ext cx="252000" cy="216024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18" name="Object 4"/>
          <p:cNvGraphicFramePr>
            <a:graphicFrameLocks noChangeAspect="1"/>
          </p:cNvGraphicFramePr>
          <p:nvPr/>
        </p:nvGraphicFramePr>
        <p:xfrm>
          <a:off x="3275856" y="5085184"/>
          <a:ext cx="1652587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1" name="公式" r:id="rId10" imgW="927000" imgH="419040" progId="Equation.3">
                  <p:embed/>
                </p:oleObj>
              </mc:Choice>
              <mc:Fallback>
                <p:oleObj name="公式" r:id="rId10" imgW="927000" imgH="419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5085184"/>
                        <a:ext cx="1652587" cy="81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9" name="矩形 218"/>
          <p:cNvSpPr/>
          <p:nvPr/>
        </p:nvSpPr>
        <p:spPr>
          <a:xfrm>
            <a:off x="3635896" y="3933056"/>
            <a:ext cx="1008000" cy="720000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0" name="矩形 219"/>
          <p:cNvSpPr/>
          <p:nvPr/>
        </p:nvSpPr>
        <p:spPr>
          <a:xfrm>
            <a:off x="3275856" y="5146386"/>
            <a:ext cx="1728000" cy="720000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62" name="组合 61"/>
          <p:cNvGrpSpPr/>
          <p:nvPr/>
        </p:nvGrpSpPr>
        <p:grpSpPr>
          <a:xfrm>
            <a:off x="6162868" y="1484784"/>
            <a:ext cx="1793508" cy="1719473"/>
            <a:chOff x="6162868" y="1484784"/>
            <a:chExt cx="1793508" cy="1719473"/>
          </a:xfrm>
        </p:grpSpPr>
        <p:sp>
          <p:nvSpPr>
            <p:cNvPr id="40" name="TextBox 39"/>
            <p:cNvSpPr txBox="1"/>
            <p:nvPr/>
          </p:nvSpPr>
          <p:spPr>
            <a:xfrm>
              <a:off x="6505330" y="1607028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239070" y="1910140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162868" y="2296477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289306" y="2654490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876256" y="1484784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588224" y="2852936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524328" y="1772816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236296" y="1556792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668344" y="2113111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596336" y="2492896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380312" y="2833191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649346" y="1838463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424128" y="2185119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028656" y="1759763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358540" y="2012639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609996" y="2545159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7319190" y="2394451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7020272" y="2636912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887142" y="2008445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092280" y="2215750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721354" y="2287758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948264" y="2896480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×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98" name="组合 67"/>
          <p:cNvGrpSpPr/>
          <p:nvPr/>
        </p:nvGrpSpPr>
        <p:grpSpPr>
          <a:xfrm>
            <a:off x="7236296" y="2809392"/>
            <a:ext cx="892486" cy="468000"/>
            <a:chOff x="3506461" y="2430110"/>
            <a:chExt cx="892486" cy="468000"/>
          </a:xfrm>
        </p:grpSpPr>
        <p:sp>
          <p:nvSpPr>
            <p:cNvPr id="199" name="云形标注 198"/>
            <p:cNvSpPr/>
            <p:nvPr/>
          </p:nvSpPr>
          <p:spPr>
            <a:xfrm>
              <a:off x="3529518" y="2430110"/>
              <a:ext cx="792000" cy="468000"/>
            </a:xfrm>
            <a:prstGeom prst="cloudCallout">
              <a:avLst>
                <a:gd name="adj1" fmla="val -65989"/>
                <a:gd name="adj2" fmla="val -66715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200" name="矩形 199"/>
            <p:cNvSpPr/>
            <p:nvPr/>
          </p:nvSpPr>
          <p:spPr>
            <a:xfrm>
              <a:off x="3506461" y="2467494"/>
              <a:ext cx="89248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电子枪</a:t>
              </a:r>
            </a:p>
          </p:txBody>
        </p:sp>
      </p:grpSp>
      <p:grpSp>
        <p:nvGrpSpPr>
          <p:cNvPr id="206" name="组合 205"/>
          <p:cNvGrpSpPr/>
          <p:nvPr/>
        </p:nvGrpSpPr>
        <p:grpSpPr>
          <a:xfrm>
            <a:off x="6487752" y="2503782"/>
            <a:ext cx="515026" cy="360716"/>
            <a:chOff x="6758676" y="2331696"/>
            <a:chExt cx="515026" cy="360716"/>
          </a:xfrm>
        </p:grpSpPr>
        <p:cxnSp>
          <p:nvCxnSpPr>
            <p:cNvPr id="204" name="直接箭头连接符 203"/>
            <p:cNvCxnSpPr/>
            <p:nvPr/>
          </p:nvCxnSpPr>
          <p:spPr>
            <a:xfrm flipH="1">
              <a:off x="6949702" y="2458857"/>
              <a:ext cx="324000" cy="0"/>
            </a:xfrm>
            <a:prstGeom prst="straightConnector1">
              <a:avLst/>
            </a:prstGeom>
            <a:ln w="31750">
              <a:solidFill>
                <a:srgbClr val="390E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" name="TextBox 204"/>
            <p:cNvSpPr txBox="1"/>
            <p:nvPr/>
          </p:nvSpPr>
          <p:spPr>
            <a:xfrm>
              <a:off x="6758676" y="2331696"/>
              <a:ext cx="223268" cy="3607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endParaRPr lang="zh-CN" altLang="en-US" sz="2400" b="1" i="1" dirty="0">
                <a:solidFill>
                  <a:srgbClr val="390E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043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110" grpId="0"/>
      <p:bldP spid="113" grpId="0"/>
      <p:bldP spid="114" grpId="0"/>
      <p:bldP spid="209" grpId="0" animBg="1"/>
      <p:bldP spid="210" grpId="0"/>
      <p:bldP spid="211" grpId="0" animBg="1"/>
      <p:bldP spid="215" grpId="0" animBg="1"/>
      <p:bldP spid="217" grpId="0" animBg="1"/>
      <p:bldP spid="219" grpId="0" animBg="1"/>
      <p:bldP spid="2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57300" y="620688"/>
            <a:ext cx="8845182" cy="5890074"/>
          </a:xfrm>
          <a:prstGeom prst="rect">
            <a:avLst/>
          </a:prstGeom>
          <a:noFill/>
          <a:ln w="19050" cap="flat" cmpd="sng">
            <a:solidFill>
              <a:srgbClr val="00B0F0"/>
            </a:solidFill>
            <a:prstDash val="sys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1】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关于电荷所受电场力和洛伦兹力，正确的说法是（       ）</a:t>
            </a:r>
            <a:endParaRPr lang="en-US" altLang="zh-CN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．电荷在磁场中一定受洛伦兹力作用</a:t>
            </a: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．电荷在电场中一定受电场力作用</a:t>
            </a:r>
            <a:b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．电荷所受电场力一定与该处电场方向一致</a:t>
            </a:r>
            <a:endParaRPr lang="en-US" altLang="zh-CN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．电荷所受洛伦兹力不一定与磁场方向垂直</a:t>
            </a:r>
            <a:endParaRPr lang="en-US" altLang="zh-CN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11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11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11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11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11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11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11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6143158" y="651169"/>
            <a:ext cx="5170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endParaRPr lang="en-US" altLang="zh-CN" b="1" dirty="0">
              <a:solidFill>
                <a:srgbClr val="C0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79512" y="2420888"/>
            <a:ext cx="8784976" cy="749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2】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下列四幅图表示了磁感应强度</a:t>
            </a:r>
            <a:r>
              <a:rPr lang="en-US" altLang="zh-CN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、电荷速度</a:t>
            </a:r>
            <a:r>
              <a:rPr lang="en-US" altLang="zh-CN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和洛伦兹力</a:t>
            </a:r>
            <a:r>
              <a:rPr lang="en-US" altLang="zh-CN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三者方向之间的关系，其中正确的是（       ）</a:t>
            </a:r>
            <a:endParaRPr lang="en-US" altLang="zh-CN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51" name="Text Box 9"/>
          <p:cNvSpPr txBox="1">
            <a:spLocks noChangeArrowheads="1"/>
          </p:cNvSpPr>
          <p:nvPr/>
        </p:nvSpPr>
        <p:spPr bwMode="auto">
          <a:xfrm>
            <a:off x="1917229" y="2777227"/>
            <a:ext cx="4286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D</a:t>
            </a:r>
          </a:p>
        </p:txBody>
      </p:sp>
      <p:grpSp>
        <p:nvGrpSpPr>
          <p:cNvPr id="222" name="组合 221"/>
          <p:cNvGrpSpPr/>
          <p:nvPr/>
        </p:nvGrpSpPr>
        <p:grpSpPr>
          <a:xfrm>
            <a:off x="179512" y="3065784"/>
            <a:ext cx="8679060" cy="1371328"/>
            <a:chOff x="179512" y="5154016"/>
            <a:chExt cx="8679060" cy="1371328"/>
          </a:xfrm>
        </p:grpSpPr>
        <p:grpSp>
          <p:nvGrpSpPr>
            <p:cNvPr id="218" name="组合 217"/>
            <p:cNvGrpSpPr/>
            <p:nvPr/>
          </p:nvGrpSpPr>
          <p:grpSpPr>
            <a:xfrm>
              <a:off x="179512" y="5156497"/>
              <a:ext cx="1587870" cy="1331760"/>
              <a:chOff x="179512" y="5156497"/>
              <a:chExt cx="1587870" cy="1331760"/>
            </a:xfrm>
          </p:grpSpPr>
          <p:grpSp>
            <p:nvGrpSpPr>
              <p:cNvPr id="177" name="Group 23"/>
              <p:cNvGrpSpPr>
                <a:grpSpLocks/>
              </p:cNvGrpSpPr>
              <p:nvPr/>
            </p:nvGrpSpPr>
            <p:grpSpPr bwMode="auto">
              <a:xfrm rot="16200000">
                <a:off x="523591" y="5244466"/>
                <a:ext cx="1331760" cy="1155822"/>
                <a:chOff x="0" y="0"/>
                <a:chExt cx="1552" cy="898"/>
              </a:xfrm>
            </p:grpSpPr>
            <p:grpSp>
              <p:nvGrpSpPr>
                <p:cNvPr id="181" name="Group 24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1429" cy="816"/>
                  <a:chOff x="0" y="0"/>
                  <a:chExt cx="1429" cy="816"/>
                </a:xfrm>
              </p:grpSpPr>
              <p:sp>
                <p:nvSpPr>
                  <p:cNvPr id="183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0" y="544"/>
                    <a:ext cx="1429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</p:spPr>
                <p:txBody>
                  <a:bodyPr/>
                  <a:lstStyle/>
                  <a:p>
                    <a:endParaRPr lang="zh-CN" alt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84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1429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</p:spPr>
                <p:txBody>
                  <a:bodyPr/>
                  <a:lstStyle/>
                  <a:p>
                    <a:endParaRPr lang="zh-CN" alt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85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0" y="272"/>
                    <a:ext cx="1429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</p:spPr>
                <p:txBody>
                  <a:bodyPr/>
                  <a:lstStyle/>
                  <a:p>
                    <a:endParaRPr lang="zh-CN" alt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86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0" y="816"/>
                    <a:ext cx="1429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</p:spPr>
                <p:txBody>
                  <a:bodyPr/>
                  <a:lstStyle/>
                  <a:p>
                    <a:endParaRPr lang="zh-CN" alt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182" name="Text Box 29"/>
                <p:cNvSpPr txBox="1">
                  <a:spLocks noChangeArrowheads="1"/>
                </p:cNvSpPr>
                <p:nvPr/>
              </p:nvSpPr>
              <p:spPr bwMode="auto">
                <a:xfrm rot="5400000">
                  <a:off x="1176" y="521"/>
                  <a:ext cx="394" cy="35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altLang="zh-CN" sz="1400" b="1" i="1" dirty="0"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B</a:t>
                  </a:r>
                </a:p>
              </p:txBody>
            </p:sp>
          </p:grpSp>
          <p:sp>
            <p:nvSpPr>
              <p:cNvPr id="175" name="矩形 174"/>
              <p:cNvSpPr/>
              <p:nvPr/>
            </p:nvSpPr>
            <p:spPr>
              <a:xfrm>
                <a:off x="179512" y="5689128"/>
                <a:ext cx="4090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b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A.</a:t>
                </a:r>
                <a:endParaRPr lang="zh-CN" altLang="en-US" dirty="0"/>
              </a:p>
            </p:txBody>
          </p:sp>
          <p:grpSp>
            <p:nvGrpSpPr>
              <p:cNvPr id="193" name="组合 192"/>
              <p:cNvGrpSpPr/>
              <p:nvPr/>
            </p:nvGrpSpPr>
            <p:grpSpPr>
              <a:xfrm>
                <a:off x="740718" y="5416649"/>
                <a:ext cx="990402" cy="883841"/>
                <a:chOff x="740718" y="5445224"/>
                <a:chExt cx="990402" cy="883841"/>
              </a:xfrm>
            </p:grpSpPr>
            <p:grpSp>
              <p:nvGrpSpPr>
                <p:cNvPr id="176" name="Group 18"/>
                <p:cNvGrpSpPr>
                  <a:grpSpLocks/>
                </p:cNvGrpSpPr>
                <p:nvPr/>
              </p:nvGrpSpPr>
              <p:grpSpPr bwMode="auto">
                <a:xfrm>
                  <a:off x="740718" y="5445224"/>
                  <a:ext cx="649288" cy="417513"/>
                  <a:chOff x="103" y="-106"/>
                  <a:chExt cx="409" cy="263"/>
                </a:xfrm>
              </p:grpSpPr>
              <p:sp>
                <p:nvSpPr>
                  <p:cNvPr id="18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301" y="89"/>
                    <a:ext cx="68" cy="68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90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3" y="-106"/>
                    <a:ext cx="409" cy="1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zh-CN" sz="1400" b="1" dirty="0">
                        <a:latin typeface="Times New Roman" pitchFamily="18" charset="0"/>
                        <a:ea typeface="华文行楷" pitchFamily="2" charset="-122"/>
                        <a:cs typeface="Times New Roman" pitchFamily="18" charset="0"/>
                      </a:rPr>
                      <a:t>+</a:t>
                    </a:r>
                    <a:r>
                      <a:rPr lang="en-US" altLang="zh-CN" sz="1400" b="1" i="1" dirty="0">
                        <a:latin typeface="Times New Roman" pitchFamily="18" charset="0"/>
                        <a:ea typeface="华文行楷" pitchFamily="2" charset="-122"/>
                        <a:cs typeface="Times New Roman" pitchFamily="18" charset="0"/>
                      </a:rPr>
                      <a:t>q</a:t>
                    </a:r>
                  </a:p>
                </p:txBody>
              </p:sp>
            </p:grpSp>
            <p:sp>
              <p:nvSpPr>
                <p:cNvPr id="179" name="Line 31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1303049" y="5666572"/>
                  <a:ext cx="0" cy="2880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80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335832" y="5651278"/>
                  <a:ext cx="395288" cy="3079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zh-CN" sz="1400" b="1" i="1" dirty="0"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v</a:t>
                  </a:r>
                </a:p>
              </p:txBody>
            </p:sp>
            <p:sp>
              <p:nvSpPr>
                <p:cNvPr id="191" name="Line 31"/>
                <p:cNvSpPr>
                  <a:spLocks noChangeShapeType="1"/>
                </p:cNvSpPr>
                <p:nvPr/>
              </p:nvSpPr>
              <p:spPr bwMode="auto">
                <a:xfrm rot="10800000" flipV="1">
                  <a:off x="1106091" y="5858222"/>
                  <a:ext cx="0" cy="2880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92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024558" y="6021288"/>
                  <a:ext cx="395288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zh-CN" sz="1400" b="1" i="1" dirty="0"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F</a:t>
                  </a:r>
                </a:p>
              </p:txBody>
            </p:sp>
          </p:grpSp>
        </p:grpSp>
        <p:grpSp>
          <p:nvGrpSpPr>
            <p:cNvPr id="219" name="组合 218"/>
            <p:cNvGrpSpPr/>
            <p:nvPr/>
          </p:nvGrpSpPr>
          <p:grpSpPr>
            <a:xfrm>
              <a:off x="2429470" y="5154016"/>
              <a:ext cx="1618084" cy="1209651"/>
              <a:chOff x="2429470" y="5134966"/>
              <a:chExt cx="1618084" cy="1209651"/>
            </a:xfrm>
          </p:grpSpPr>
          <p:sp>
            <p:nvSpPr>
              <p:cNvPr id="135" name="矩形 134"/>
              <p:cNvSpPr/>
              <p:nvPr/>
            </p:nvSpPr>
            <p:spPr>
              <a:xfrm>
                <a:off x="2429470" y="5689128"/>
                <a:ext cx="3962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b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B.</a:t>
                </a:r>
                <a:endParaRPr lang="zh-CN" altLang="en-US" dirty="0"/>
              </a:p>
            </p:txBody>
          </p:sp>
          <p:grpSp>
            <p:nvGrpSpPr>
              <p:cNvPr id="137" name="组合 135"/>
              <p:cNvGrpSpPr/>
              <p:nvPr/>
            </p:nvGrpSpPr>
            <p:grpSpPr>
              <a:xfrm>
                <a:off x="2861518" y="5257080"/>
                <a:ext cx="1186036" cy="1087537"/>
                <a:chOff x="3563888" y="5157192"/>
                <a:chExt cx="1186036" cy="1087537"/>
              </a:xfrm>
            </p:grpSpPr>
            <p:grpSp>
              <p:nvGrpSpPr>
                <p:cNvPr id="144" name="组合 444"/>
                <p:cNvGrpSpPr/>
                <p:nvPr/>
              </p:nvGrpSpPr>
              <p:grpSpPr>
                <a:xfrm>
                  <a:off x="3563888" y="5157192"/>
                  <a:ext cx="63525" cy="1071637"/>
                  <a:chOff x="1681113" y="1675383"/>
                  <a:chExt cx="63525" cy="1071637"/>
                </a:xfrm>
              </p:grpSpPr>
              <p:sp>
                <p:nvSpPr>
                  <p:cNvPr id="169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90638" y="1675383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70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2155" y="1934840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71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1113" y="2213347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72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2155" y="2472804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73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1113" y="2693020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45" name="组合 445"/>
                <p:cNvGrpSpPr/>
                <p:nvPr/>
              </p:nvGrpSpPr>
              <p:grpSpPr>
                <a:xfrm>
                  <a:off x="3842395" y="5163567"/>
                  <a:ext cx="63525" cy="1071637"/>
                  <a:chOff x="1681113" y="1675383"/>
                  <a:chExt cx="63525" cy="1071637"/>
                </a:xfrm>
              </p:grpSpPr>
              <p:sp>
                <p:nvSpPr>
                  <p:cNvPr id="164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90638" y="1675383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65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2155" y="1934840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66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1113" y="2213347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67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2155" y="2472804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68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1113" y="2693020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46" name="组合 444"/>
                <p:cNvGrpSpPr/>
                <p:nvPr/>
              </p:nvGrpSpPr>
              <p:grpSpPr>
                <a:xfrm>
                  <a:off x="4139952" y="5166717"/>
                  <a:ext cx="63525" cy="1071637"/>
                  <a:chOff x="1681113" y="1675383"/>
                  <a:chExt cx="63525" cy="1071637"/>
                </a:xfrm>
              </p:grpSpPr>
              <p:sp>
                <p:nvSpPr>
                  <p:cNvPr id="159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90638" y="1675383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60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2155" y="1934840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61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1113" y="2213347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62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2155" y="2472804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63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1113" y="2693020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47" name="组合 445"/>
                <p:cNvGrpSpPr/>
                <p:nvPr/>
              </p:nvGrpSpPr>
              <p:grpSpPr>
                <a:xfrm>
                  <a:off x="4418459" y="5173092"/>
                  <a:ext cx="63525" cy="1071637"/>
                  <a:chOff x="1681113" y="1675383"/>
                  <a:chExt cx="63525" cy="1071637"/>
                </a:xfrm>
              </p:grpSpPr>
              <p:sp>
                <p:nvSpPr>
                  <p:cNvPr id="154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90638" y="1675383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55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2155" y="1934840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56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1113" y="2213347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57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2155" y="2472804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58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1113" y="2693020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48" name="组合 445"/>
                <p:cNvGrpSpPr/>
                <p:nvPr/>
              </p:nvGrpSpPr>
              <p:grpSpPr>
                <a:xfrm>
                  <a:off x="4686399" y="5166717"/>
                  <a:ext cx="63525" cy="1071637"/>
                  <a:chOff x="1681113" y="1675383"/>
                  <a:chExt cx="63525" cy="1071637"/>
                </a:xfrm>
              </p:grpSpPr>
              <p:sp>
                <p:nvSpPr>
                  <p:cNvPr id="149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90638" y="1675383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50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2155" y="1934840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51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1113" y="2213347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52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2155" y="2472804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53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81113" y="2693020"/>
                    <a:ext cx="54000" cy="540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>
                      <a:solidFill>
                        <a:srgbClr val="390EF0"/>
                      </a:solidFill>
                      <a:latin typeface="楷体" pitchFamily="49" charset="-122"/>
                      <a:ea typeface="楷体" pitchFamily="49" charset="-122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141" name="Text Box 22"/>
              <p:cNvSpPr txBox="1">
                <a:spLocks noChangeArrowheads="1"/>
              </p:cNvSpPr>
              <p:nvPr/>
            </p:nvSpPr>
            <p:spPr bwMode="auto">
              <a:xfrm>
                <a:off x="3725614" y="5134966"/>
                <a:ext cx="28803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400" b="1" i="1" dirty="0">
                    <a:latin typeface="Times New Roman" pitchFamily="18" charset="0"/>
                    <a:ea typeface="华文行楷" pitchFamily="2" charset="-122"/>
                    <a:cs typeface="Times New Roman" pitchFamily="18" charset="0"/>
                  </a:rPr>
                  <a:t>B</a:t>
                </a:r>
              </a:p>
            </p:txBody>
          </p:sp>
          <p:grpSp>
            <p:nvGrpSpPr>
              <p:cNvPr id="194" name="组合 193"/>
              <p:cNvGrpSpPr/>
              <p:nvPr/>
            </p:nvGrpSpPr>
            <p:grpSpPr>
              <a:xfrm>
                <a:off x="2986236" y="5406429"/>
                <a:ext cx="963415" cy="839913"/>
                <a:chOff x="767705" y="5238725"/>
                <a:chExt cx="963415" cy="839913"/>
              </a:xfrm>
            </p:grpSpPr>
            <p:grpSp>
              <p:nvGrpSpPr>
                <p:cNvPr id="195" name="Group 18"/>
                <p:cNvGrpSpPr>
                  <a:grpSpLocks/>
                </p:cNvGrpSpPr>
                <p:nvPr/>
              </p:nvGrpSpPr>
              <p:grpSpPr bwMode="auto">
                <a:xfrm>
                  <a:off x="767705" y="5754788"/>
                  <a:ext cx="649288" cy="323850"/>
                  <a:chOff x="120" y="89"/>
                  <a:chExt cx="409" cy="204"/>
                </a:xfrm>
              </p:grpSpPr>
              <p:sp>
                <p:nvSpPr>
                  <p:cNvPr id="20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301" y="89"/>
                    <a:ext cx="68" cy="68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01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0" y="99"/>
                    <a:ext cx="409" cy="1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zh-CN" sz="1400" b="1" dirty="0">
                        <a:latin typeface="Times New Roman" pitchFamily="18" charset="0"/>
                        <a:ea typeface="华文行楷" pitchFamily="2" charset="-122"/>
                        <a:cs typeface="Times New Roman" pitchFamily="18" charset="0"/>
                      </a:rPr>
                      <a:t>+</a:t>
                    </a:r>
                    <a:r>
                      <a:rPr lang="en-US" altLang="zh-CN" sz="1400" b="1" i="1" dirty="0">
                        <a:latin typeface="Times New Roman" pitchFamily="18" charset="0"/>
                        <a:ea typeface="华文行楷" pitchFamily="2" charset="-122"/>
                        <a:cs typeface="Times New Roman" pitchFamily="18" charset="0"/>
                      </a:rPr>
                      <a:t>q</a:t>
                    </a:r>
                  </a:p>
                </p:txBody>
              </p:sp>
            </p:grpSp>
            <p:sp>
              <p:nvSpPr>
                <p:cNvPr id="196" name="Line 31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1303049" y="5666572"/>
                  <a:ext cx="0" cy="2880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97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335832" y="5613178"/>
                  <a:ext cx="395288" cy="3079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zh-CN" sz="1400" b="1" i="1" dirty="0"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v</a:t>
                  </a:r>
                </a:p>
              </p:txBody>
            </p:sp>
            <p:sp>
              <p:nvSpPr>
                <p:cNvPr id="198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106091" y="5474494"/>
                  <a:ext cx="0" cy="2880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99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913309" y="5238725"/>
                  <a:ext cx="395288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zh-CN" sz="1400" b="1" i="1" dirty="0"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F</a:t>
                  </a:r>
                </a:p>
              </p:txBody>
            </p:sp>
          </p:grpSp>
        </p:grpSp>
        <p:grpSp>
          <p:nvGrpSpPr>
            <p:cNvPr id="220" name="组合 219"/>
            <p:cNvGrpSpPr/>
            <p:nvPr/>
          </p:nvGrpSpPr>
          <p:grpSpPr>
            <a:xfrm>
              <a:off x="4680168" y="5329783"/>
              <a:ext cx="1836048" cy="1007417"/>
              <a:chOff x="4680168" y="5329783"/>
              <a:chExt cx="1836048" cy="1007417"/>
            </a:xfrm>
          </p:grpSpPr>
          <p:sp>
            <p:nvSpPr>
              <p:cNvPr id="119" name="矩形 118"/>
              <p:cNvSpPr/>
              <p:nvPr/>
            </p:nvSpPr>
            <p:spPr>
              <a:xfrm>
                <a:off x="4680168" y="5689128"/>
                <a:ext cx="4090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b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C.</a:t>
                </a:r>
                <a:endParaRPr lang="zh-CN" altLang="en-US" dirty="0"/>
              </a:p>
            </p:txBody>
          </p:sp>
          <p:grpSp>
            <p:nvGrpSpPr>
              <p:cNvPr id="122" name="Group 8"/>
              <p:cNvGrpSpPr>
                <a:grpSpLocks/>
              </p:cNvGrpSpPr>
              <p:nvPr/>
            </p:nvGrpSpPr>
            <p:grpSpPr bwMode="auto">
              <a:xfrm>
                <a:off x="5112216" y="5401200"/>
                <a:ext cx="1404000" cy="936000"/>
                <a:chOff x="0" y="0"/>
                <a:chExt cx="1452" cy="772"/>
              </a:xfrm>
            </p:grpSpPr>
            <p:grpSp>
              <p:nvGrpSpPr>
                <p:cNvPr id="129" name="Group 9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1452" cy="772"/>
                  <a:chOff x="0" y="0"/>
                  <a:chExt cx="1452" cy="772"/>
                </a:xfrm>
              </p:grpSpPr>
              <p:sp>
                <p:nvSpPr>
                  <p:cNvPr id="131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1429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arrow"/>
                    <a:tailEnd type="none" w="med" len="med"/>
                  </a:ln>
                </p:spPr>
                <p:txBody>
                  <a:bodyPr/>
                  <a:lstStyle/>
                  <a:p>
                    <a:endParaRPr lang="zh-CN" alt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32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23" y="772"/>
                    <a:ext cx="1429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arrow"/>
                    <a:tailEnd type="none" w="med" len="med"/>
                  </a:ln>
                </p:spPr>
                <p:txBody>
                  <a:bodyPr/>
                  <a:lstStyle/>
                  <a:p>
                    <a:endParaRPr lang="zh-CN" alt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33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23" y="250"/>
                    <a:ext cx="1429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arrow"/>
                    <a:tailEnd type="none" w="med" len="med"/>
                  </a:ln>
                </p:spPr>
                <p:txBody>
                  <a:bodyPr/>
                  <a:lstStyle/>
                  <a:p>
                    <a:endParaRPr lang="zh-CN" alt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34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23" y="522"/>
                    <a:ext cx="1429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arrow"/>
                    <a:tailEnd type="none" w="med" len="med"/>
                  </a:ln>
                </p:spPr>
                <p:txBody>
                  <a:bodyPr/>
                  <a:lstStyle/>
                  <a:p>
                    <a:endParaRPr lang="zh-CN" alt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130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5" y="0"/>
                  <a:ext cx="340" cy="2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zh-CN" sz="1400" b="1" i="1" dirty="0"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B</a:t>
                  </a:r>
                </a:p>
              </p:txBody>
            </p:sp>
          </p:grpSp>
          <p:grpSp>
            <p:nvGrpSpPr>
              <p:cNvPr id="202" name="组合 201"/>
              <p:cNvGrpSpPr/>
              <p:nvPr/>
            </p:nvGrpSpPr>
            <p:grpSpPr>
              <a:xfrm>
                <a:off x="5446885" y="5329783"/>
                <a:ext cx="963415" cy="839913"/>
                <a:chOff x="767705" y="5238725"/>
                <a:chExt cx="963415" cy="839913"/>
              </a:xfrm>
            </p:grpSpPr>
            <p:grpSp>
              <p:nvGrpSpPr>
                <p:cNvPr id="203" name="Group 18"/>
                <p:cNvGrpSpPr>
                  <a:grpSpLocks/>
                </p:cNvGrpSpPr>
                <p:nvPr/>
              </p:nvGrpSpPr>
              <p:grpSpPr bwMode="auto">
                <a:xfrm>
                  <a:off x="767705" y="5754788"/>
                  <a:ext cx="649288" cy="323850"/>
                  <a:chOff x="120" y="89"/>
                  <a:chExt cx="409" cy="204"/>
                </a:xfrm>
              </p:grpSpPr>
              <p:sp>
                <p:nvSpPr>
                  <p:cNvPr id="208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301" y="89"/>
                    <a:ext cx="68" cy="68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09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0" y="99"/>
                    <a:ext cx="409" cy="1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zh-CN" sz="1400" b="1" dirty="0">
                        <a:latin typeface="Times New Roman" pitchFamily="18" charset="0"/>
                        <a:ea typeface="华文行楷" pitchFamily="2" charset="-122"/>
                        <a:cs typeface="Times New Roman" pitchFamily="18" charset="0"/>
                      </a:rPr>
                      <a:t>+</a:t>
                    </a:r>
                    <a:r>
                      <a:rPr lang="en-US" altLang="zh-CN" sz="1400" b="1" i="1" dirty="0">
                        <a:latin typeface="Times New Roman" pitchFamily="18" charset="0"/>
                        <a:ea typeface="华文行楷" pitchFamily="2" charset="-122"/>
                        <a:cs typeface="Times New Roman" pitchFamily="18" charset="0"/>
                      </a:rPr>
                      <a:t>q</a:t>
                    </a:r>
                  </a:p>
                </p:txBody>
              </p:sp>
            </p:grpSp>
            <p:sp>
              <p:nvSpPr>
                <p:cNvPr id="204" name="Line 31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1303049" y="5666572"/>
                  <a:ext cx="0" cy="2880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05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335832" y="5613178"/>
                  <a:ext cx="395288" cy="3079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zh-CN" sz="1400" b="1" i="1" dirty="0"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v</a:t>
                  </a:r>
                </a:p>
              </p:txBody>
            </p:sp>
            <p:sp>
              <p:nvSpPr>
                <p:cNvPr id="206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106091" y="5474494"/>
                  <a:ext cx="0" cy="2880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07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913309" y="5238725"/>
                  <a:ext cx="395288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zh-CN" sz="1400" b="1" i="1" dirty="0"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F</a:t>
                  </a:r>
                </a:p>
              </p:txBody>
            </p:sp>
          </p:grpSp>
        </p:grpSp>
        <p:grpSp>
          <p:nvGrpSpPr>
            <p:cNvPr id="221" name="组合 220"/>
            <p:cNvGrpSpPr/>
            <p:nvPr/>
          </p:nvGrpSpPr>
          <p:grpSpPr>
            <a:xfrm>
              <a:off x="7020272" y="5185072"/>
              <a:ext cx="1838300" cy="1340272"/>
              <a:chOff x="7020272" y="5185072"/>
              <a:chExt cx="1838300" cy="1340272"/>
            </a:xfrm>
          </p:grpSpPr>
          <p:sp>
            <p:nvSpPr>
              <p:cNvPr id="79" name="矩形 78"/>
              <p:cNvSpPr/>
              <p:nvPr/>
            </p:nvSpPr>
            <p:spPr>
              <a:xfrm>
                <a:off x="7020272" y="5689128"/>
                <a:ext cx="4090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b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D.</a:t>
                </a:r>
                <a:endParaRPr lang="zh-CN" altLang="en-US" dirty="0"/>
              </a:p>
            </p:txBody>
          </p:sp>
          <p:grpSp>
            <p:nvGrpSpPr>
              <p:cNvPr id="81" name="组合 229"/>
              <p:cNvGrpSpPr/>
              <p:nvPr/>
            </p:nvGrpSpPr>
            <p:grpSpPr>
              <a:xfrm>
                <a:off x="7379584" y="5185072"/>
                <a:ext cx="1478988" cy="1340272"/>
                <a:chOff x="7379584" y="5085184"/>
                <a:chExt cx="1478988" cy="1340272"/>
              </a:xfrm>
            </p:grpSpPr>
            <p:grpSp>
              <p:nvGrpSpPr>
                <p:cNvPr id="89" name="组合 417"/>
                <p:cNvGrpSpPr/>
                <p:nvPr/>
              </p:nvGrpSpPr>
              <p:grpSpPr>
                <a:xfrm>
                  <a:off x="7667616" y="5085184"/>
                  <a:ext cx="297557" cy="1340272"/>
                  <a:chOff x="611560" y="1556792"/>
                  <a:chExt cx="297557" cy="1340272"/>
                </a:xfrm>
              </p:grpSpPr>
              <p:sp>
                <p:nvSpPr>
                  <p:cNvPr id="114" name="TextBox 113"/>
                  <p:cNvSpPr txBox="1"/>
                  <p:nvPr/>
                </p:nvSpPr>
                <p:spPr>
                  <a:xfrm>
                    <a:off x="621085" y="1556792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5" name="TextBox 114"/>
                  <p:cNvSpPr txBox="1"/>
                  <p:nvPr/>
                </p:nvSpPr>
                <p:spPr>
                  <a:xfrm>
                    <a:off x="611560" y="1825079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6" name="TextBox 115"/>
                  <p:cNvSpPr txBox="1"/>
                  <p:nvPr/>
                </p:nvSpPr>
                <p:spPr>
                  <a:xfrm>
                    <a:off x="621085" y="2074565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7" name="TextBox 116"/>
                  <p:cNvSpPr txBox="1"/>
                  <p:nvPr/>
                </p:nvSpPr>
                <p:spPr>
                  <a:xfrm>
                    <a:off x="611560" y="2342852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8" name="TextBox 117"/>
                  <p:cNvSpPr txBox="1"/>
                  <p:nvPr/>
                </p:nvSpPr>
                <p:spPr>
                  <a:xfrm>
                    <a:off x="611560" y="2589287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90" name="组合 418"/>
                <p:cNvGrpSpPr/>
                <p:nvPr/>
              </p:nvGrpSpPr>
              <p:grpSpPr>
                <a:xfrm>
                  <a:off x="7379584" y="5085184"/>
                  <a:ext cx="297557" cy="1340272"/>
                  <a:chOff x="611560" y="1556792"/>
                  <a:chExt cx="297557" cy="1340272"/>
                </a:xfrm>
              </p:grpSpPr>
              <p:sp>
                <p:nvSpPr>
                  <p:cNvPr id="109" name="TextBox 108"/>
                  <p:cNvSpPr txBox="1"/>
                  <p:nvPr/>
                </p:nvSpPr>
                <p:spPr>
                  <a:xfrm>
                    <a:off x="621085" y="1556792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0" name="TextBox 109"/>
                  <p:cNvSpPr txBox="1"/>
                  <p:nvPr/>
                </p:nvSpPr>
                <p:spPr>
                  <a:xfrm>
                    <a:off x="611560" y="1825079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1" name="TextBox 110"/>
                  <p:cNvSpPr txBox="1"/>
                  <p:nvPr/>
                </p:nvSpPr>
                <p:spPr>
                  <a:xfrm>
                    <a:off x="621085" y="2074565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2" name="TextBox 111"/>
                  <p:cNvSpPr txBox="1"/>
                  <p:nvPr/>
                </p:nvSpPr>
                <p:spPr>
                  <a:xfrm>
                    <a:off x="611560" y="2342852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3" name="TextBox 112"/>
                  <p:cNvSpPr txBox="1"/>
                  <p:nvPr/>
                </p:nvSpPr>
                <p:spPr>
                  <a:xfrm>
                    <a:off x="611560" y="2589287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91" name="组合 417"/>
                <p:cNvGrpSpPr/>
                <p:nvPr/>
              </p:nvGrpSpPr>
              <p:grpSpPr>
                <a:xfrm>
                  <a:off x="8261615" y="5085184"/>
                  <a:ext cx="297557" cy="1340272"/>
                  <a:chOff x="611560" y="1556792"/>
                  <a:chExt cx="297557" cy="1340272"/>
                </a:xfrm>
              </p:grpSpPr>
              <p:sp>
                <p:nvSpPr>
                  <p:cNvPr id="104" name="TextBox 103"/>
                  <p:cNvSpPr txBox="1"/>
                  <p:nvPr/>
                </p:nvSpPr>
                <p:spPr>
                  <a:xfrm>
                    <a:off x="621085" y="1556792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05" name="TextBox 104"/>
                  <p:cNvSpPr txBox="1"/>
                  <p:nvPr/>
                </p:nvSpPr>
                <p:spPr>
                  <a:xfrm>
                    <a:off x="611560" y="1825079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06" name="TextBox 105"/>
                  <p:cNvSpPr txBox="1"/>
                  <p:nvPr/>
                </p:nvSpPr>
                <p:spPr>
                  <a:xfrm>
                    <a:off x="621085" y="2074565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07" name="TextBox 106"/>
                  <p:cNvSpPr txBox="1"/>
                  <p:nvPr/>
                </p:nvSpPr>
                <p:spPr>
                  <a:xfrm>
                    <a:off x="611560" y="2342852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08" name="TextBox 107"/>
                  <p:cNvSpPr txBox="1"/>
                  <p:nvPr/>
                </p:nvSpPr>
                <p:spPr>
                  <a:xfrm>
                    <a:off x="611560" y="2589287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92" name="组合 418"/>
                <p:cNvGrpSpPr/>
                <p:nvPr/>
              </p:nvGrpSpPr>
              <p:grpSpPr>
                <a:xfrm>
                  <a:off x="7973583" y="5085184"/>
                  <a:ext cx="297557" cy="1340272"/>
                  <a:chOff x="611560" y="1556792"/>
                  <a:chExt cx="297557" cy="1340272"/>
                </a:xfrm>
              </p:grpSpPr>
              <p:sp>
                <p:nvSpPr>
                  <p:cNvPr id="99" name="TextBox 98"/>
                  <p:cNvSpPr txBox="1"/>
                  <p:nvPr/>
                </p:nvSpPr>
                <p:spPr>
                  <a:xfrm>
                    <a:off x="621085" y="1556792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00" name="TextBox 99"/>
                  <p:cNvSpPr txBox="1"/>
                  <p:nvPr/>
                </p:nvSpPr>
                <p:spPr>
                  <a:xfrm>
                    <a:off x="611560" y="1825079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01" name="TextBox 100"/>
                  <p:cNvSpPr txBox="1"/>
                  <p:nvPr/>
                </p:nvSpPr>
                <p:spPr>
                  <a:xfrm>
                    <a:off x="621085" y="2074565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02" name="TextBox 101"/>
                  <p:cNvSpPr txBox="1"/>
                  <p:nvPr/>
                </p:nvSpPr>
                <p:spPr>
                  <a:xfrm>
                    <a:off x="611560" y="2342852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03" name="TextBox 102"/>
                  <p:cNvSpPr txBox="1"/>
                  <p:nvPr/>
                </p:nvSpPr>
                <p:spPr>
                  <a:xfrm>
                    <a:off x="611560" y="2589287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93" name="组合 417"/>
                <p:cNvGrpSpPr/>
                <p:nvPr/>
              </p:nvGrpSpPr>
              <p:grpSpPr>
                <a:xfrm>
                  <a:off x="8561015" y="5085184"/>
                  <a:ext cx="297557" cy="1340272"/>
                  <a:chOff x="611560" y="1556792"/>
                  <a:chExt cx="297557" cy="1340272"/>
                </a:xfrm>
              </p:grpSpPr>
              <p:sp>
                <p:nvSpPr>
                  <p:cNvPr id="94" name="TextBox 93"/>
                  <p:cNvSpPr txBox="1"/>
                  <p:nvPr/>
                </p:nvSpPr>
                <p:spPr>
                  <a:xfrm>
                    <a:off x="621085" y="1556792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95" name="TextBox 94"/>
                  <p:cNvSpPr txBox="1"/>
                  <p:nvPr/>
                </p:nvSpPr>
                <p:spPr>
                  <a:xfrm>
                    <a:off x="611560" y="1825079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96" name="TextBox 95"/>
                  <p:cNvSpPr txBox="1"/>
                  <p:nvPr/>
                </p:nvSpPr>
                <p:spPr>
                  <a:xfrm>
                    <a:off x="621085" y="2074565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97" name="TextBox 96"/>
                  <p:cNvSpPr txBox="1"/>
                  <p:nvPr/>
                </p:nvSpPr>
                <p:spPr>
                  <a:xfrm>
                    <a:off x="611560" y="2342852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98" name="TextBox 97"/>
                  <p:cNvSpPr txBox="1"/>
                  <p:nvPr/>
                </p:nvSpPr>
                <p:spPr>
                  <a:xfrm>
                    <a:off x="611560" y="2589287"/>
                    <a:ext cx="288032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82" name="Text Box 14"/>
              <p:cNvSpPr txBox="1">
                <a:spLocks noChangeArrowheads="1"/>
              </p:cNvSpPr>
              <p:nvPr/>
            </p:nvSpPr>
            <p:spPr bwMode="auto">
              <a:xfrm>
                <a:off x="7524328" y="5278851"/>
                <a:ext cx="32876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400" b="1" i="1" dirty="0">
                    <a:latin typeface="Times New Roman" pitchFamily="18" charset="0"/>
                    <a:ea typeface="华文行楷" pitchFamily="2" charset="-122"/>
                    <a:cs typeface="Times New Roman" pitchFamily="18" charset="0"/>
                  </a:rPr>
                  <a:t>B</a:t>
                </a:r>
              </a:p>
            </p:txBody>
          </p:sp>
          <p:grpSp>
            <p:nvGrpSpPr>
              <p:cNvPr id="210" name="组合 209"/>
              <p:cNvGrpSpPr/>
              <p:nvPr/>
            </p:nvGrpSpPr>
            <p:grpSpPr>
              <a:xfrm>
                <a:off x="7524328" y="5420841"/>
                <a:ext cx="1115815" cy="687513"/>
                <a:chOff x="615305" y="5238725"/>
                <a:chExt cx="1115815" cy="687513"/>
              </a:xfrm>
            </p:grpSpPr>
            <p:grpSp>
              <p:nvGrpSpPr>
                <p:cNvPr id="211" name="Group 18"/>
                <p:cNvGrpSpPr>
                  <a:grpSpLocks/>
                </p:cNvGrpSpPr>
                <p:nvPr/>
              </p:nvGrpSpPr>
              <p:grpSpPr bwMode="auto">
                <a:xfrm>
                  <a:off x="615305" y="5618263"/>
                  <a:ext cx="649288" cy="307975"/>
                  <a:chOff x="24" y="3"/>
                  <a:chExt cx="409" cy="194"/>
                </a:xfrm>
              </p:grpSpPr>
              <p:sp>
                <p:nvSpPr>
                  <p:cNvPr id="21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301" y="89"/>
                    <a:ext cx="68" cy="68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17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" y="3"/>
                    <a:ext cx="409" cy="1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zh-CN" sz="1400" b="1" dirty="0">
                        <a:latin typeface="Times New Roman" pitchFamily="18" charset="0"/>
                        <a:ea typeface="华文行楷" pitchFamily="2" charset="-122"/>
                        <a:cs typeface="Times New Roman" pitchFamily="18" charset="0"/>
                      </a:rPr>
                      <a:t>+</a:t>
                    </a:r>
                    <a:r>
                      <a:rPr lang="en-US" altLang="zh-CN" sz="1400" b="1" i="1" dirty="0">
                        <a:latin typeface="Times New Roman" pitchFamily="18" charset="0"/>
                        <a:ea typeface="华文行楷" pitchFamily="2" charset="-122"/>
                        <a:cs typeface="Times New Roman" pitchFamily="18" charset="0"/>
                      </a:rPr>
                      <a:t>q</a:t>
                    </a:r>
                  </a:p>
                </p:txBody>
              </p:sp>
            </p:grpSp>
            <p:sp>
              <p:nvSpPr>
                <p:cNvPr id="212" name="Line 31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1303049" y="5666572"/>
                  <a:ext cx="0" cy="2880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13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335832" y="5613178"/>
                  <a:ext cx="395288" cy="3079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zh-CN" sz="1400" b="1" i="1" dirty="0"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v</a:t>
                  </a:r>
                </a:p>
              </p:txBody>
            </p:sp>
            <p:sp>
              <p:nvSpPr>
                <p:cNvPr id="214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106091" y="5474494"/>
                  <a:ext cx="0" cy="2880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15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913309" y="5238725"/>
                  <a:ext cx="395288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zh-CN" sz="1400" b="1" i="1" dirty="0"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F</a:t>
                  </a:r>
                </a:p>
              </p:txBody>
            </p:sp>
          </p:grpSp>
        </p:grpSp>
      </p:grpSp>
      <p:sp>
        <p:nvSpPr>
          <p:cNvPr id="174" name="矩形 173">
            <a:extLst>
              <a:ext uri="{FF2B5EF4-FFF2-40B4-BE49-F238E27FC236}">
                <a16:creationId xmlns:a16="http://schemas.microsoft.com/office/drawing/2014/main" id="{35FF142F-1CFE-48DF-959D-A7F332E904CF}"/>
              </a:ext>
            </a:extLst>
          </p:cNvPr>
          <p:cNvSpPr/>
          <p:nvPr/>
        </p:nvSpPr>
        <p:spPr>
          <a:xfrm>
            <a:off x="207728" y="4437112"/>
            <a:ext cx="886486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3】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如下图所示，一个带正电的粒子</a:t>
            </a: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+</a:t>
            </a:r>
            <a:r>
              <a:rPr lang="en-US" altLang="zh-CN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（不计重力）以速度</a:t>
            </a:r>
            <a:r>
              <a:rPr lang="en-US" altLang="zh-CN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沿通电螺线管轴线射入， 则（       ）</a:t>
            </a:r>
            <a:endParaRPr lang="en-US" altLang="zh-CN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．带电粒子的速度减小</a:t>
            </a:r>
            <a:b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．带电粒子的速度增大</a:t>
            </a:r>
            <a:b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．带电粒子速度大小不变</a:t>
            </a:r>
            <a:br>
              <a:rPr lang="en-US" altLang="zh-CN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．带电粒子速度方向不变</a:t>
            </a:r>
            <a:endParaRPr lang="en-US" altLang="zh-CN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78" name="Text Box 9">
            <a:extLst>
              <a:ext uri="{FF2B5EF4-FFF2-40B4-BE49-F238E27FC236}">
                <a16:creationId xmlns:a16="http://schemas.microsoft.com/office/drawing/2014/main" id="{51C5545C-1478-44C9-BF94-CE296D02F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1532" y="4797968"/>
            <a:ext cx="6141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CD</a:t>
            </a:r>
          </a:p>
        </p:txBody>
      </p:sp>
      <p:grpSp>
        <p:nvGrpSpPr>
          <p:cNvPr id="188" name="组合 187">
            <a:extLst>
              <a:ext uri="{FF2B5EF4-FFF2-40B4-BE49-F238E27FC236}">
                <a16:creationId xmlns:a16="http://schemas.microsoft.com/office/drawing/2014/main" id="{9157F607-FBE0-45A6-B5B1-F78497FAF72F}"/>
              </a:ext>
            </a:extLst>
          </p:cNvPr>
          <p:cNvGrpSpPr/>
          <p:nvPr/>
        </p:nvGrpSpPr>
        <p:grpSpPr>
          <a:xfrm>
            <a:off x="6012160" y="5013176"/>
            <a:ext cx="2539772" cy="1169706"/>
            <a:chOff x="6064676" y="3483430"/>
            <a:chExt cx="2539772" cy="1169706"/>
          </a:xfrm>
        </p:grpSpPr>
        <p:grpSp>
          <p:nvGrpSpPr>
            <p:cNvPr id="189" name="组合 22">
              <a:extLst>
                <a:ext uri="{FF2B5EF4-FFF2-40B4-BE49-F238E27FC236}">
                  <a16:creationId xmlns:a16="http://schemas.microsoft.com/office/drawing/2014/main" id="{0B9E9B1C-E4B9-42D6-8CC8-AEE9D2759EE8}"/>
                </a:ext>
              </a:extLst>
            </p:cNvPr>
            <p:cNvGrpSpPr/>
            <p:nvPr/>
          </p:nvGrpSpPr>
          <p:grpSpPr>
            <a:xfrm>
              <a:off x="6998502" y="3537136"/>
              <a:ext cx="1296002" cy="1116000"/>
              <a:chOff x="4395288" y="4414838"/>
              <a:chExt cx="1383468" cy="1191320"/>
            </a:xfrm>
          </p:grpSpPr>
          <p:sp>
            <p:nvSpPr>
              <p:cNvPr id="234" name="矩形 233">
                <a:extLst>
                  <a:ext uri="{FF2B5EF4-FFF2-40B4-BE49-F238E27FC236}">
                    <a16:creationId xmlns:a16="http://schemas.microsoft.com/office/drawing/2014/main" id="{60CF4EA3-9A3C-439F-B67E-3D6512CDC9CE}"/>
                  </a:ext>
                </a:extLst>
              </p:cNvPr>
              <p:cNvSpPr/>
              <p:nvPr/>
            </p:nvSpPr>
            <p:spPr>
              <a:xfrm>
                <a:off x="4395288" y="4498951"/>
                <a:ext cx="1383468" cy="422726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5" name="任意多边形 21">
                <a:extLst>
                  <a:ext uri="{FF2B5EF4-FFF2-40B4-BE49-F238E27FC236}">
                    <a16:creationId xmlns:a16="http://schemas.microsoft.com/office/drawing/2014/main" id="{A810FE78-E646-40D0-BF25-C951DE45D842}"/>
                  </a:ext>
                </a:extLst>
              </p:cNvPr>
              <p:cNvSpPr/>
              <p:nvPr/>
            </p:nvSpPr>
            <p:spPr>
              <a:xfrm>
                <a:off x="4524375" y="4424363"/>
                <a:ext cx="276225" cy="577849"/>
              </a:xfrm>
              <a:custGeom>
                <a:avLst/>
                <a:gdLst>
                  <a:gd name="connsiteX0" fmla="*/ 0 w 276225"/>
                  <a:gd name="connsiteY0" fmla="*/ 71437 h 577849"/>
                  <a:gd name="connsiteX1" fmla="*/ 38100 w 276225"/>
                  <a:gd name="connsiteY1" fmla="*/ 23812 h 577849"/>
                  <a:gd name="connsiteX2" fmla="*/ 95250 w 276225"/>
                  <a:gd name="connsiteY2" fmla="*/ 80962 h 577849"/>
                  <a:gd name="connsiteX3" fmla="*/ 209550 w 276225"/>
                  <a:gd name="connsiteY3" fmla="*/ 509587 h 577849"/>
                  <a:gd name="connsiteX4" fmla="*/ 276225 w 276225"/>
                  <a:gd name="connsiteY4" fmla="*/ 490537 h 5778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6225" h="577849">
                    <a:moveTo>
                      <a:pt x="0" y="71437"/>
                    </a:moveTo>
                    <a:cubicBezTo>
                      <a:pt x="11112" y="46831"/>
                      <a:pt x="22225" y="22225"/>
                      <a:pt x="38100" y="23812"/>
                    </a:cubicBezTo>
                    <a:cubicBezTo>
                      <a:pt x="53975" y="25400"/>
                      <a:pt x="66675" y="0"/>
                      <a:pt x="95250" y="80962"/>
                    </a:cubicBezTo>
                    <a:cubicBezTo>
                      <a:pt x="123825" y="161925"/>
                      <a:pt x="179388" y="441325"/>
                      <a:pt x="209550" y="509587"/>
                    </a:cubicBezTo>
                    <a:cubicBezTo>
                      <a:pt x="239712" y="577849"/>
                      <a:pt x="257968" y="534193"/>
                      <a:pt x="276225" y="490537"/>
                    </a:cubicBez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6" name="任意多边形 22">
                <a:extLst>
                  <a:ext uri="{FF2B5EF4-FFF2-40B4-BE49-F238E27FC236}">
                    <a16:creationId xmlns:a16="http://schemas.microsoft.com/office/drawing/2014/main" id="{F888F12E-F9C4-4363-A4A4-B3778B35D34A}"/>
                  </a:ext>
                </a:extLst>
              </p:cNvPr>
              <p:cNvSpPr/>
              <p:nvPr/>
            </p:nvSpPr>
            <p:spPr>
              <a:xfrm>
                <a:off x="4714875" y="4425802"/>
                <a:ext cx="276225" cy="577849"/>
              </a:xfrm>
              <a:custGeom>
                <a:avLst/>
                <a:gdLst>
                  <a:gd name="connsiteX0" fmla="*/ 0 w 276225"/>
                  <a:gd name="connsiteY0" fmla="*/ 71437 h 577849"/>
                  <a:gd name="connsiteX1" fmla="*/ 38100 w 276225"/>
                  <a:gd name="connsiteY1" fmla="*/ 23812 h 577849"/>
                  <a:gd name="connsiteX2" fmla="*/ 95250 w 276225"/>
                  <a:gd name="connsiteY2" fmla="*/ 80962 h 577849"/>
                  <a:gd name="connsiteX3" fmla="*/ 209550 w 276225"/>
                  <a:gd name="connsiteY3" fmla="*/ 509587 h 577849"/>
                  <a:gd name="connsiteX4" fmla="*/ 276225 w 276225"/>
                  <a:gd name="connsiteY4" fmla="*/ 490537 h 5778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6225" h="577849">
                    <a:moveTo>
                      <a:pt x="0" y="71437"/>
                    </a:moveTo>
                    <a:cubicBezTo>
                      <a:pt x="11112" y="46831"/>
                      <a:pt x="22225" y="22225"/>
                      <a:pt x="38100" y="23812"/>
                    </a:cubicBezTo>
                    <a:cubicBezTo>
                      <a:pt x="53975" y="25400"/>
                      <a:pt x="66675" y="0"/>
                      <a:pt x="95250" y="80962"/>
                    </a:cubicBezTo>
                    <a:cubicBezTo>
                      <a:pt x="123825" y="161925"/>
                      <a:pt x="179388" y="441325"/>
                      <a:pt x="209550" y="509587"/>
                    </a:cubicBezTo>
                    <a:cubicBezTo>
                      <a:pt x="239712" y="577849"/>
                      <a:pt x="257968" y="534193"/>
                      <a:pt x="276225" y="490537"/>
                    </a:cubicBez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7" name="任意多边形 23">
                <a:extLst>
                  <a:ext uri="{FF2B5EF4-FFF2-40B4-BE49-F238E27FC236}">
                    <a16:creationId xmlns:a16="http://schemas.microsoft.com/office/drawing/2014/main" id="{C27E3613-1E9B-4B96-8DBB-BBFBBF6ECC2A}"/>
                  </a:ext>
                </a:extLst>
              </p:cNvPr>
              <p:cNvSpPr/>
              <p:nvPr/>
            </p:nvSpPr>
            <p:spPr>
              <a:xfrm>
                <a:off x="4897363" y="4414838"/>
                <a:ext cx="276225" cy="577849"/>
              </a:xfrm>
              <a:custGeom>
                <a:avLst/>
                <a:gdLst>
                  <a:gd name="connsiteX0" fmla="*/ 0 w 276225"/>
                  <a:gd name="connsiteY0" fmla="*/ 71437 h 577849"/>
                  <a:gd name="connsiteX1" fmla="*/ 38100 w 276225"/>
                  <a:gd name="connsiteY1" fmla="*/ 23812 h 577849"/>
                  <a:gd name="connsiteX2" fmla="*/ 95250 w 276225"/>
                  <a:gd name="connsiteY2" fmla="*/ 80962 h 577849"/>
                  <a:gd name="connsiteX3" fmla="*/ 209550 w 276225"/>
                  <a:gd name="connsiteY3" fmla="*/ 509587 h 577849"/>
                  <a:gd name="connsiteX4" fmla="*/ 276225 w 276225"/>
                  <a:gd name="connsiteY4" fmla="*/ 490537 h 5778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6225" h="577849">
                    <a:moveTo>
                      <a:pt x="0" y="71437"/>
                    </a:moveTo>
                    <a:cubicBezTo>
                      <a:pt x="11112" y="46831"/>
                      <a:pt x="22225" y="22225"/>
                      <a:pt x="38100" y="23812"/>
                    </a:cubicBezTo>
                    <a:cubicBezTo>
                      <a:pt x="53975" y="25400"/>
                      <a:pt x="66675" y="0"/>
                      <a:pt x="95250" y="80962"/>
                    </a:cubicBezTo>
                    <a:cubicBezTo>
                      <a:pt x="123825" y="161925"/>
                      <a:pt x="179388" y="441325"/>
                      <a:pt x="209550" y="509587"/>
                    </a:cubicBezTo>
                    <a:cubicBezTo>
                      <a:pt x="239712" y="577849"/>
                      <a:pt x="257968" y="534193"/>
                      <a:pt x="276225" y="490537"/>
                    </a:cubicBez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8" name="任意多边形 24">
                <a:extLst>
                  <a:ext uri="{FF2B5EF4-FFF2-40B4-BE49-F238E27FC236}">
                    <a16:creationId xmlns:a16="http://schemas.microsoft.com/office/drawing/2014/main" id="{7EF87AA6-379B-44FA-96F5-BCA118EE6C14}"/>
                  </a:ext>
                </a:extLst>
              </p:cNvPr>
              <p:cNvSpPr/>
              <p:nvPr/>
            </p:nvSpPr>
            <p:spPr>
              <a:xfrm>
                <a:off x="5087863" y="4416277"/>
                <a:ext cx="276225" cy="577849"/>
              </a:xfrm>
              <a:custGeom>
                <a:avLst/>
                <a:gdLst>
                  <a:gd name="connsiteX0" fmla="*/ 0 w 276225"/>
                  <a:gd name="connsiteY0" fmla="*/ 71437 h 577849"/>
                  <a:gd name="connsiteX1" fmla="*/ 38100 w 276225"/>
                  <a:gd name="connsiteY1" fmla="*/ 23812 h 577849"/>
                  <a:gd name="connsiteX2" fmla="*/ 95250 w 276225"/>
                  <a:gd name="connsiteY2" fmla="*/ 80962 h 577849"/>
                  <a:gd name="connsiteX3" fmla="*/ 209550 w 276225"/>
                  <a:gd name="connsiteY3" fmla="*/ 509587 h 577849"/>
                  <a:gd name="connsiteX4" fmla="*/ 276225 w 276225"/>
                  <a:gd name="connsiteY4" fmla="*/ 490537 h 5778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6225" h="577849">
                    <a:moveTo>
                      <a:pt x="0" y="71437"/>
                    </a:moveTo>
                    <a:cubicBezTo>
                      <a:pt x="11112" y="46831"/>
                      <a:pt x="22225" y="22225"/>
                      <a:pt x="38100" y="23812"/>
                    </a:cubicBezTo>
                    <a:cubicBezTo>
                      <a:pt x="53975" y="25400"/>
                      <a:pt x="66675" y="0"/>
                      <a:pt x="95250" y="80962"/>
                    </a:cubicBezTo>
                    <a:cubicBezTo>
                      <a:pt x="123825" y="161925"/>
                      <a:pt x="179388" y="441325"/>
                      <a:pt x="209550" y="509587"/>
                    </a:cubicBezTo>
                    <a:cubicBezTo>
                      <a:pt x="239712" y="577849"/>
                      <a:pt x="257968" y="534193"/>
                      <a:pt x="276225" y="490537"/>
                    </a:cubicBez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9" name="任意多边形 25">
                <a:extLst>
                  <a:ext uri="{FF2B5EF4-FFF2-40B4-BE49-F238E27FC236}">
                    <a16:creationId xmlns:a16="http://schemas.microsoft.com/office/drawing/2014/main" id="{382E00D3-2B4A-4AEA-A3B6-DA89CB400AC0}"/>
                  </a:ext>
                </a:extLst>
              </p:cNvPr>
              <p:cNvSpPr/>
              <p:nvPr/>
            </p:nvSpPr>
            <p:spPr>
              <a:xfrm>
                <a:off x="5257403" y="4424363"/>
                <a:ext cx="276225" cy="577849"/>
              </a:xfrm>
              <a:custGeom>
                <a:avLst/>
                <a:gdLst>
                  <a:gd name="connsiteX0" fmla="*/ 0 w 276225"/>
                  <a:gd name="connsiteY0" fmla="*/ 71437 h 577849"/>
                  <a:gd name="connsiteX1" fmla="*/ 38100 w 276225"/>
                  <a:gd name="connsiteY1" fmla="*/ 23812 h 577849"/>
                  <a:gd name="connsiteX2" fmla="*/ 95250 w 276225"/>
                  <a:gd name="connsiteY2" fmla="*/ 80962 h 577849"/>
                  <a:gd name="connsiteX3" fmla="*/ 209550 w 276225"/>
                  <a:gd name="connsiteY3" fmla="*/ 509587 h 577849"/>
                  <a:gd name="connsiteX4" fmla="*/ 276225 w 276225"/>
                  <a:gd name="connsiteY4" fmla="*/ 490537 h 5778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6225" h="577849">
                    <a:moveTo>
                      <a:pt x="0" y="71437"/>
                    </a:moveTo>
                    <a:cubicBezTo>
                      <a:pt x="11112" y="46831"/>
                      <a:pt x="22225" y="22225"/>
                      <a:pt x="38100" y="23812"/>
                    </a:cubicBezTo>
                    <a:cubicBezTo>
                      <a:pt x="53975" y="25400"/>
                      <a:pt x="66675" y="0"/>
                      <a:pt x="95250" y="80962"/>
                    </a:cubicBezTo>
                    <a:cubicBezTo>
                      <a:pt x="123825" y="161925"/>
                      <a:pt x="179388" y="441325"/>
                      <a:pt x="209550" y="509587"/>
                    </a:cubicBezTo>
                    <a:cubicBezTo>
                      <a:pt x="239712" y="577849"/>
                      <a:pt x="257968" y="534193"/>
                      <a:pt x="276225" y="490537"/>
                    </a:cubicBez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40" name="任意多边形 31">
                <a:extLst>
                  <a:ext uri="{FF2B5EF4-FFF2-40B4-BE49-F238E27FC236}">
                    <a16:creationId xmlns:a16="http://schemas.microsoft.com/office/drawing/2014/main" id="{921285F3-18CE-4855-A3E3-0979CB19690F}"/>
                  </a:ext>
                </a:extLst>
              </p:cNvPr>
              <p:cNvSpPr/>
              <p:nvPr/>
            </p:nvSpPr>
            <p:spPr>
              <a:xfrm>
                <a:off x="5571548" y="4416425"/>
                <a:ext cx="57150" cy="1080000"/>
              </a:xfrm>
              <a:custGeom>
                <a:avLst/>
                <a:gdLst>
                  <a:gd name="connsiteX0" fmla="*/ 0 w 57150"/>
                  <a:gd name="connsiteY0" fmla="*/ 79375 h 1296987"/>
                  <a:gd name="connsiteX1" fmla="*/ 47625 w 57150"/>
                  <a:gd name="connsiteY1" fmla="*/ 41275 h 1296987"/>
                  <a:gd name="connsiteX2" fmla="*/ 57150 w 57150"/>
                  <a:gd name="connsiteY2" fmla="*/ 327025 h 1296987"/>
                  <a:gd name="connsiteX3" fmla="*/ 47625 w 57150"/>
                  <a:gd name="connsiteY3" fmla="*/ 1155700 h 1296987"/>
                  <a:gd name="connsiteX4" fmla="*/ 47625 w 57150"/>
                  <a:gd name="connsiteY4" fmla="*/ 1174750 h 12969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150" h="1296987">
                    <a:moveTo>
                      <a:pt x="0" y="79375"/>
                    </a:moveTo>
                    <a:cubicBezTo>
                      <a:pt x="19050" y="39687"/>
                      <a:pt x="38100" y="0"/>
                      <a:pt x="47625" y="41275"/>
                    </a:cubicBezTo>
                    <a:cubicBezTo>
                      <a:pt x="57150" y="82550"/>
                      <a:pt x="57150" y="141288"/>
                      <a:pt x="57150" y="327025"/>
                    </a:cubicBezTo>
                    <a:cubicBezTo>
                      <a:pt x="57150" y="512762"/>
                      <a:pt x="49212" y="1014413"/>
                      <a:pt x="47625" y="1155700"/>
                    </a:cubicBezTo>
                    <a:cubicBezTo>
                      <a:pt x="46038" y="1296987"/>
                      <a:pt x="46831" y="1235868"/>
                      <a:pt x="47625" y="1174750"/>
                    </a:cubicBez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41" name="直接连接符 240">
                <a:extLst>
                  <a:ext uri="{FF2B5EF4-FFF2-40B4-BE49-F238E27FC236}">
                    <a16:creationId xmlns:a16="http://schemas.microsoft.com/office/drawing/2014/main" id="{B6D073F8-A193-4E20-B71A-CF3FF24A4E82}"/>
                  </a:ext>
                </a:extLst>
              </p:cNvPr>
              <p:cNvCxnSpPr/>
              <p:nvPr/>
            </p:nvCxnSpPr>
            <p:spPr>
              <a:xfrm>
                <a:off x="4528567" y="4897735"/>
                <a:ext cx="0" cy="57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直接连接符 241">
                <a:extLst>
                  <a:ext uri="{FF2B5EF4-FFF2-40B4-BE49-F238E27FC236}">
                    <a16:creationId xmlns:a16="http://schemas.microsoft.com/office/drawing/2014/main" id="{1C210ABF-E424-401C-A4CD-C5D8BE69DE96}"/>
                  </a:ext>
                </a:extLst>
              </p:cNvPr>
              <p:cNvCxnSpPr/>
              <p:nvPr/>
            </p:nvCxnSpPr>
            <p:spPr>
              <a:xfrm>
                <a:off x="4528565" y="5454749"/>
                <a:ext cx="53801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直接连接符 242">
                <a:extLst>
                  <a:ext uri="{FF2B5EF4-FFF2-40B4-BE49-F238E27FC236}">
                    <a16:creationId xmlns:a16="http://schemas.microsoft.com/office/drawing/2014/main" id="{F79360D2-53B6-4E35-A2C0-FA69485B7D7E}"/>
                  </a:ext>
                </a:extLst>
              </p:cNvPr>
              <p:cNvCxnSpPr/>
              <p:nvPr/>
            </p:nvCxnSpPr>
            <p:spPr>
              <a:xfrm>
                <a:off x="5056711" y="5282158"/>
                <a:ext cx="0" cy="3240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直接连接符 243">
                <a:extLst>
                  <a:ext uri="{FF2B5EF4-FFF2-40B4-BE49-F238E27FC236}">
                    <a16:creationId xmlns:a16="http://schemas.microsoft.com/office/drawing/2014/main" id="{603B663B-973A-41BE-9C45-C5BEC1BE6D4C}"/>
                  </a:ext>
                </a:extLst>
              </p:cNvPr>
              <p:cNvCxnSpPr/>
              <p:nvPr/>
            </p:nvCxnSpPr>
            <p:spPr>
              <a:xfrm>
                <a:off x="5132911" y="5344665"/>
                <a:ext cx="0" cy="2160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直接连接符 244">
                <a:extLst>
                  <a:ext uri="{FF2B5EF4-FFF2-40B4-BE49-F238E27FC236}">
                    <a16:creationId xmlns:a16="http://schemas.microsoft.com/office/drawing/2014/main" id="{5FEADC30-D32A-4E7B-93D5-61A13A544DA7}"/>
                  </a:ext>
                </a:extLst>
              </p:cNvPr>
              <p:cNvCxnSpPr/>
              <p:nvPr/>
            </p:nvCxnSpPr>
            <p:spPr>
              <a:xfrm>
                <a:off x="5145199" y="5454749"/>
                <a:ext cx="46115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3" name="直接箭头连接符 222">
              <a:extLst>
                <a:ext uri="{FF2B5EF4-FFF2-40B4-BE49-F238E27FC236}">
                  <a16:creationId xmlns:a16="http://schemas.microsoft.com/office/drawing/2014/main" id="{95BBC8C6-C263-4F7E-98C6-FC9875844D93}"/>
                </a:ext>
              </a:extLst>
            </p:cNvPr>
            <p:cNvCxnSpPr/>
            <p:nvPr/>
          </p:nvCxnSpPr>
          <p:spPr>
            <a:xfrm rot="5400000">
              <a:off x="8096628" y="4222678"/>
              <a:ext cx="108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直接箭头连接符 223">
              <a:extLst>
                <a:ext uri="{FF2B5EF4-FFF2-40B4-BE49-F238E27FC236}">
                  <a16:creationId xmlns:a16="http://schemas.microsoft.com/office/drawing/2014/main" id="{4429CBC5-4653-4D9C-91CF-F8AF4D90E8A2}"/>
                </a:ext>
              </a:extLst>
            </p:cNvPr>
            <p:cNvCxnSpPr/>
            <p:nvPr/>
          </p:nvCxnSpPr>
          <p:spPr>
            <a:xfrm rot="-5400000">
              <a:off x="7066042" y="4175093"/>
              <a:ext cx="108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5" name="组合 224">
              <a:extLst>
                <a:ext uri="{FF2B5EF4-FFF2-40B4-BE49-F238E27FC236}">
                  <a16:creationId xmlns:a16="http://schemas.microsoft.com/office/drawing/2014/main" id="{98AED55E-12E0-4062-82F3-36700459153E}"/>
                </a:ext>
              </a:extLst>
            </p:cNvPr>
            <p:cNvGrpSpPr/>
            <p:nvPr/>
          </p:nvGrpSpPr>
          <p:grpSpPr>
            <a:xfrm>
              <a:off x="6064676" y="3483430"/>
              <a:ext cx="811580" cy="488976"/>
              <a:chOff x="5691470" y="3361186"/>
              <a:chExt cx="811580" cy="488976"/>
            </a:xfrm>
          </p:grpSpPr>
          <p:grpSp>
            <p:nvGrpSpPr>
              <p:cNvPr id="227" name="组合 153">
                <a:extLst>
                  <a:ext uri="{FF2B5EF4-FFF2-40B4-BE49-F238E27FC236}">
                    <a16:creationId xmlns:a16="http://schemas.microsoft.com/office/drawing/2014/main" id="{E4B79081-9A1E-4487-A28E-5FC49B0F55C3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940152" y="3480829"/>
                <a:ext cx="497467" cy="369333"/>
                <a:chOff x="7325602" y="4185161"/>
                <a:chExt cx="375511" cy="278790"/>
              </a:xfrm>
            </p:grpSpPr>
            <p:grpSp>
              <p:nvGrpSpPr>
                <p:cNvPr id="230" name="组合 35">
                  <a:extLst>
                    <a:ext uri="{FF2B5EF4-FFF2-40B4-BE49-F238E27FC236}">
                      <a16:creationId xmlns:a16="http://schemas.microsoft.com/office/drawing/2014/main" id="{F46A2585-1C3C-4335-9235-DEB3FAC82A29}"/>
                    </a:ext>
                  </a:extLst>
                </p:cNvPr>
                <p:cNvGrpSpPr/>
                <p:nvPr/>
              </p:nvGrpSpPr>
              <p:grpSpPr>
                <a:xfrm>
                  <a:off x="7325602" y="4185161"/>
                  <a:ext cx="285753" cy="278790"/>
                  <a:chOff x="5034824" y="3015367"/>
                  <a:chExt cx="285753" cy="278790"/>
                </a:xfrm>
              </p:grpSpPr>
              <p:sp>
                <p:nvSpPr>
                  <p:cNvPr id="232" name="椭圆 231">
                    <a:extLst>
                      <a:ext uri="{FF2B5EF4-FFF2-40B4-BE49-F238E27FC236}">
                        <a16:creationId xmlns:a16="http://schemas.microsoft.com/office/drawing/2014/main" id="{754136AB-C50D-41C7-8D81-0DEB5DBFE1E4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072066" y="3090860"/>
                    <a:ext cx="144000" cy="144000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zh-CN" altLang="en-US"/>
                  </a:p>
                </p:txBody>
              </p:sp>
              <p:sp>
                <p:nvSpPr>
                  <p:cNvPr id="233" name="TextBox 62">
                    <a:extLst>
                      <a:ext uri="{FF2B5EF4-FFF2-40B4-BE49-F238E27FC236}">
                        <a16:creationId xmlns:a16="http://schemas.microsoft.com/office/drawing/2014/main" id="{6B3F8F36-1FAE-423F-936D-BDD0B87BCBE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34824" y="3015367"/>
                    <a:ext cx="285753" cy="27879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altLang="zh-CN" b="1" dirty="0">
                        <a:latin typeface="黑体" pitchFamily="49" charset="-122"/>
                        <a:ea typeface="黑体" pitchFamily="49" charset="-122"/>
                      </a:rPr>
                      <a:t>+</a:t>
                    </a:r>
                    <a:endParaRPr lang="zh-CN" altLang="en-US" b="1" dirty="0">
                      <a:latin typeface="黑体" pitchFamily="49" charset="-122"/>
                      <a:ea typeface="黑体" pitchFamily="49" charset="-122"/>
                    </a:endParaRPr>
                  </a:p>
                </p:txBody>
              </p:sp>
            </p:grpSp>
            <p:cxnSp>
              <p:nvCxnSpPr>
                <p:cNvPr id="231" name="直接箭头连接符 230">
                  <a:extLst>
                    <a:ext uri="{FF2B5EF4-FFF2-40B4-BE49-F238E27FC236}">
                      <a16:creationId xmlns:a16="http://schemas.microsoft.com/office/drawing/2014/main" id="{B1FC13C1-E111-498B-9513-DB95A262A6C4}"/>
                    </a:ext>
                  </a:extLst>
                </p:cNvPr>
                <p:cNvCxnSpPr/>
                <p:nvPr/>
              </p:nvCxnSpPr>
              <p:spPr>
                <a:xfrm>
                  <a:off x="7510892" y="4339063"/>
                  <a:ext cx="190221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8" name="TextBox 55">
                <a:extLst>
                  <a:ext uri="{FF2B5EF4-FFF2-40B4-BE49-F238E27FC236}">
                    <a16:creationId xmlns:a16="http://schemas.microsoft.com/office/drawing/2014/main" id="{DE0AF898-A167-4EED-A493-8B8BB59FA02A}"/>
                  </a:ext>
                </a:extLst>
              </p:cNvPr>
              <p:cNvSpPr txBox="1"/>
              <p:nvPr/>
            </p:nvSpPr>
            <p:spPr>
              <a:xfrm>
                <a:off x="6217298" y="3361186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i="1" dirty="0"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lang="zh-CN" altLang="en-US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9" name="TextBox 60">
                <a:extLst>
                  <a:ext uri="{FF2B5EF4-FFF2-40B4-BE49-F238E27FC236}">
                    <a16:creationId xmlns:a16="http://schemas.microsoft.com/office/drawing/2014/main" id="{F5FF00C5-AA8B-4D98-8D8D-5B37AB179A6E}"/>
                  </a:ext>
                </a:extLst>
              </p:cNvPr>
              <p:cNvSpPr txBox="1"/>
              <p:nvPr/>
            </p:nvSpPr>
            <p:spPr>
              <a:xfrm>
                <a:off x="5691470" y="3475585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i="1" dirty="0">
                    <a:latin typeface="Times New Roman" pitchFamily="18" charset="0"/>
                    <a:cs typeface="Times New Roman" pitchFamily="18" charset="0"/>
                  </a:rPr>
                  <a:t>q</a:t>
                </a:r>
                <a:endParaRPr lang="zh-CN" altLang="en-US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226" name="直接连接符 225">
              <a:extLst>
                <a:ext uri="{FF2B5EF4-FFF2-40B4-BE49-F238E27FC236}">
                  <a16:creationId xmlns:a16="http://schemas.microsoft.com/office/drawing/2014/main" id="{F94AFE0D-D045-4590-ADCD-5D64E22E666B}"/>
                </a:ext>
              </a:extLst>
            </p:cNvPr>
            <p:cNvCxnSpPr/>
            <p:nvPr/>
          </p:nvCxnSpPr>
          <p:spPr>
            <a:xfrm>
              <a:off x="6804448" y="3810812"/>
              <a:ext cx="180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6" name="组合 245">
            <a:extLst>
              <a:ext uri="{FF2B5EF4-FFF2-40B4-BE49-F238E27FC236}">
                <a16:creationId xmlns:a16="http://schemas.microsoft.com/office/drawing/2014/main" id="{46038444-DD0D-43E3-A776-A8BB7C1B354A}"/>
              </a:ext>
            </a:extLst>
          </p:cNvPr>
          <p:cNvGrpSpPr/>
          <p:nvPr/>
        </p:nvGrpSpPr>
        <p:grpSpPr>
          <a:xfrm>
            <a:off x="6895748" y="5218314"/>
            <a:ext cx="1653904" cy="408249"/>
            <a:chOff x="6948264" y="3688568"/>
            <a:chExt cx="1653904" cy="408249"/>
          </a:xfrm>
        </p:grpSpPr>
        <p:cxnSp>
          <p:nvCxnSpPr>
            <p:cNvPr id="247" name="直接箭头连接符 246">
              <a:extLst>
                <a:ext uri="{FF2B5EF4-FFF2-40B4-BE49-F238E27FC236}">
                  <a16:creationId xmlns:a16="http://schemas.microsoft.com/office/drawing/2014/main" id="{48FB3F53-2E74-4D5F-8116-BB5B59CBCA55}"/>
                </a:ext>
              </a:extLst>
            </p:cNvPr>
            <p:cNvCxnSpPr/>
            <p:nvPr/>
          </p:nvCxnSpPr>
          <p:spPr>
            <a:xfrm>
              <a:off x="6948264" y="3688568"/>
              <a:ext cx="1440160" cy="0"/>
            </a:xfrm>
            <a:prstGeom prst="straightConnector1">
              <a:avLst/>
            </a:prstGeom>
            <a:ln w="158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直接箭头连接符 247">
              <a:extLst>
                <a:ext uri="{FF2B5EF4-FFF2-40B4-BE49-F238E27FC236}">
                  <a16:creationId xmlns:a16="http://schemas.microsoft.com/office/drawing/2014/main" id="{9D18D60C-4669-4F1F-9B96-466020B684EB}"/>
                </a:ext>
              </a:extLst>
            </p:cNvPr>
            <p:cNvCxnSpPr/>
            <p:nvPr/>
          </p:nvCxnSpPr>
          <p:spPr>
            <a:xfrm>
              <a:off x="6948264" y="3795390"/>
              <a:ext cx="1440160" cy="0"/>
            </a:xfrm>
            <a:prstGeom prst="straightConnector1">
              <a:avLst/>
            </a:prstGeom>
            <a:ln w="158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直接箭头连接符 248">
              <a:extLst>
                <a:ext uri="{FF2B5EF4-FFF2-40B4-BE49-F238E27FC236}">
                  <a16:creationId xmlns:a16="http://schemas.microsoft.com/office/drawing/2014/main" id="{4F6BF46B-65DB-4AF5-9551-218661DE3FE3}"/>
                </a:ext>
              </a:extLst>
            </p:cNvPr>
            <p:cNvCxnSpPr/>
            <p:nvPr/>
          </p:nvCxnSpPr>
          <p:spPr>
            <a:xfrm>
              <a:off x="6948264" y="3904592"/>
              <a:ext cx="1440160" cy="0"/>
            </a:xfrm>
            <a:prstGeom prst="straightConnector1">
              <a:avLst/>
            </a:prstGeom>
            <a:ln w="158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0" name="TextBox 70">
              <a:extLst>
                <a:ext uri="{FF2B5EF4-FFF2-40B4-BE49-F238E27FC236}">
                  <a16:creationId xmlns:a16="http://schemas.microsoft.com/office/drawing/2014/main" id="{EAC5641A-DADE-40B2-879D-9622BEE1B4A2}"/>
                </a:ext>
              </a:extLst>
            </p:cNvPr>
            <p:cNvSpPr txBox="1"/>
            <p:nvPr/>
          </p:nvSpPr>
          <p:spPr>
            <a:xfrm>
              <a:off x="8316416" y="3789040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endParaRPr lang="zh-CN" altLang="en-US" sz="1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 autoUpdateAnimBg="0"/>
      <p:bldP spid="4" grpId="0"/>
      <p:bldP spid="27" grpId="0"/>
      <p:bldP spid="51" grpId="0"/>
      <p:bldP spid="174" grpId="0"/>
      <p:bldP spid="178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16847</TotalTime>
  <Words>759</Words>
  <Application>Microsoft Office PowerPoint</Application>
  <PresentationFormat>全屏显示(4:3)</PresentationFormat>
  <Paragraphs>316</Paragraphs>
  <Slides>11</Slides>
  <Notes>9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黑体</vt:lpstr>
      <vt:lpstr>华文楷体</vt:lpstr>
      <vt:lpstr>华文新魏</vt:lpstr>
      <vt:lpstr>楷体</vt:lpstr>
      <vt:lpstr>Arial</vt:lpstr>
      <vt:lpstr>Calibri</vt:lpstr>
      <vt:lpstr>Times New Roman</vt:lpstr>
      <vt:lpstr>Wingdings</vt:lpstr>
      <vt:lpstr>Office 主题</vt:lpstr>
      <vt:lpstr>公式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电子束的磁偏转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zhangyu</dc:creator>
  <cp:lastModifiedBy>张 小鱼</cp:lastModifiedBy>
  <cp:revision>823</cp:revision>
  <dcterms:created xsi:type="dcterms:W3CDTF">2014-10-19T02:03:18Z</dcterms:created>
  <dcterms:modified xsi:type="dcterms:W3CDTF">2019-06-16T03:48:37Z</dcterms:modified>
</cp:coreProperties>
</file>