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7" r:id="rId2"/>
    <p:sldId id="329" r:id="rId3"/>
    <p:sldId id="331" r:id="rId4"/>
    <p:sldId id="335" r:id="rId5"/>
    <p:sldId id="323" r:id="rId6"/>
    <p:sldId id="338" r:id="rId7"/>
    <p:sldId id="336" r:id="rId8"/>
    <p:sldId id="332" r:id="rId9"/>
    <p:sldId id="307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小鱼" initials="张" lastIdx="1" clrIdx="0">
    <p:extLst>
      <p:ext uri="{19B8F6BF-5375-455C-9EA6-DF929625EA0E}">
        <p15:presenceInfo xmlns:p15="http://schemas.microsoft.com/office/powerpoint/2012/main" userId="90415ca3f63c89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390EF0"/>
    <a:srgbClr val="CC99FF"/>
    <a:srgbClr val="FFFF99"/>
    <a:srgbClr val="FFFF00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69042" autoAdjust="0"/>
  </p:normalViewPr>
  <p:slideViewPr>
    <p:cSldViewPr>
      <p:cViewPr varScale="1">
        <p:scale>
          <a:sx n="79" d="100"/>
          <a:sy n="79" d="100"/>
        </p:scale>
        <p:origin x="25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4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97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52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74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https://timgsa.baidu.com/timg?image&amp;quality=80&amp;size=b9999_10000&amp;sec=1525707178135&amp;di=93b3b43fe1a7364e5b9985623c547201&amp;imgtype=0&amp;src=http%3A%2F%2Fimgsrc.baidu.com%2Fimgad%2Fpic%2Fitem%2Ff9dcd100baa1cd11a27bac28b312c8fcc2ce2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69" y="0"/>
            <a:ext cx="97536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476" y="4158208"/>
            <a:ext cx="8352928" cy="99898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§9  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电路及应用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517232"/>
            <a:ext cx="8350250" cy="79208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9.1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电流 </a:t>
            </a: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&amp; 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电动势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07504" y="620118"/>
            <a:ext cx="8892480" cy="57378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7504" y="731862"/>
            <a:ext cx="3178612" cy="5539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about</a:t>
            </a:r>
            <a:endParaRPr kumimoji="1" lang="zh-CN" alt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56" y="1428736"/>
            <a:ext cx="60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Q1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：导体中产生电流的条件？</a:t>
            </a: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1500166" y="2379796"/>
            <a:ext cx="2052638" cy="2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2 w 21600"/>
              <a:gd name="T13" fmla="*/ 0 h 21600"/>
              <a:gd name="T14" fmla="*/ 21508 w 21600"/>
              <a:gd name="T15" fmla="*/ 119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26" y="9527"/>
                </a:moveTo>
                <a:cubicBezTo>
                  <a:pt x="2758" y="5223"/>
                  <a:pt x="6450" y="2033"/>
                  <a:pt x="10800" y="2034"/>
                </a:cubicBezTo>
                <a:cubicBezTo>
                  <a:pt x="15149" y="2034"/>
                  <a:pt x="18841" y="5223"/>
                  <a:pt x="19473" y="9527"/>
                </a:cubicBezTo>
                <a:lnTo>
                  <a:pt x="21485" y="9231"/>
                </a:lnTo>
                <a:cubicBezTo>
                  <a:pt x="20707" y="3929"/>
                  <a:pt x="16158" y="-1"/>
                  <a:pt x="10799" y="0"/>
                </a:cubicBezTo>
                <a:cubicBezTo>
                  <a:pt x="5441" y="0"/>
                  <a:pt x="892" y="3929"/>
                  <a:pt x="114" y="923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071538" y="3251204"/>
            <a:ext cx="1128713" cy="1035050"/>
            <a:chOff x="853" y="2214"/>
            <a:chExt cx="711" cy="652"/>
          </a:xfrm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997" y="2274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C6C6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853" y="2378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099" y="2633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366" y="2371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292" y="2529"/>
              <a:ext cx="22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908" y="2523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903" y="2214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304" y="2214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2847963" y="3119451"/>
            <a:ext cx="1177925" cy="1009650"/>
            <a:chOff x="1969" y="2128"/>
            <a:chExt cx="742" cy="63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2131" y="2274"/>
              <a:ext cx="409" cy="408"/>
            </a:xfrm>
            <a:prstGeom prst="ellipse">
              <a:avLst/>
            </a:prstGeom>
            <a:gradFill rotWithShape="1">
              <a:gsLst>
                <a:gs pos="0">
                  <a:srgbClr val="DFD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1969" y="2286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240" y="2531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499" y="2275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018" y="2410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470" y="2417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2449" y="2131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025" y="2128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305166" y="3121223"/>
            <a:ext cx="285752" cy="307777"/>
            <a:chOff x="5086354" y="3011686"/>
            <a:chExt cx="285752" cy="307777"/>
          </a:xfrm>
        </p:grpSpPr>
        <p:sp>
          <p:nvSpPr>
            <p:cNvPr id="35" name="椭圆 34"/>
            <p:cNvSpPr/>
            <p:nvPr/>
          </p:nvSpPr>
          <p:spPr bwMode="auto">
            <a:xfrm>
              <a:off x="5143504" y="3090860"/>
              <a:ext cx="144000" cy="144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TextBox 62"/>
            <p:cNvSpPr txBox="1">
              <a:spLocks noChangeArrowheads="1"/>
            </p:cNvSpPr>
            <p:nvPr/>
          </p:nvSpPr>
          <p:spPr bwMode="auto">
            <a:xfrm>
              <a:off x="5086354" y="3011686"/>
              <a:ext cx="28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黑体" pitchFamily="49" charset="-122"/>
                  <a:ea typeface="黑体" pitchFamily="49" charset="-122"/>
                </a:rPr>
                <a:t>-</a:t>
              </a:r>
              <a:endParaRPr lang="zh-CN" altLang="en-US" sz="14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0" name="燕尾形箭头 39"/>
          <p:cNvSpPr/>
          <p:nvPr/>
        </p:nvSpPr>
        <p:spPr>
          <a:xfrm>
            <a:off x="4286248" y="3429000"/>
            <a:ext cx="324000" cy="288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4894266" y="2379796"/>
            <a:ext cx="2463816" cy="2235075"/>
            <a:chOff x="4846646" y="2094044"/>
            <a:chExt cx="2463816" cy="2235075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5046674" y="2094044"/>
              <a:ext cx="2052638" cy="22350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2 w 21600"/>
                <a:gd name="T13" fmla="*/ 0 h 21600"/>
                <a:gd name="T14" fmla="*/ 21508 w 21600"/>
                <a:gd name="T15" fmla="*/ 119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26" y="9527"/>
                  </a:moveTo>
                  <a:cubicBezTo>
                    <a:pt x="2758" y="5223"/>
                    <a:pt x="6450" y="2033"/>
                    <a:pt x="10800" y="2034"/>
                  </a:cubicBezTo>
                  <a:cubicBezTo>
                    <a:pt x="15149" y="2034"/>
                    <a:pt x="18841" y="5223"/>
                    <a:pt x="19473" y="9527"/>
                  </a:cubicBezTo>
                  <a:lnTo>
                    <a:pt x="21485" y="9231"/>
                  </a:lnTo>
                  <a:cubicBezTo>
                    <a:pt x="20707" y="3929"/>
                    <a:pt x="16158" y="-1"/>
                    <a:pt x="10799" y="0"/>
                  </a:cubicBezTo>
                  <a:cubicBezTo>
                    <a:pt x="5441" y="0"/>
                    <a:pt x="892" y="3929"/>
                    <a:pt x="114" y="923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846646" y="3060704"/>
              <a:ext cx="647700" cy="647700"/>
            </a:xfrm>
            <a:prstGeom prst="ellipse">
              <a:avLst/>
            </a:prstGeom>
            <a:gradFill rotWithShape="1">
              <a:gsLst>
                <a:gs pos="0">
                  <a:srgbClr val="FFC6C6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6661174" y="3065480"/>
              <a:ext cx="649288" cy="647701"/>
            </a:xfrm>
            <a:prstGeom prst="ellipse">
              <a:avLst/>
            </a:prstGeom>
            <a:gradFill rotWithShape="1">
              <a:gsLst>
                <a:gs pos="0">
                  <a:srgbClr val="DFD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93256" y="4763168"/>
            <a:ext cx="553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存在自由电荷 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(free-charge)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3256" y="5406110"/>
            <a:ext cx="553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导体两端存在电势差（电压）</a:t>
            </a:r>
          </a:p>
        </p:txBody>
      </p:sp>
      <p:grpSp>
        <p:nvGrpSpPr>
          <p:cNvPr id="67" name="组合 67"/>
          <p:cNvGrpSpPr/>
          <p:nvPr/>
        </p:nvGrpSpPr>
        <p:grpSpPr>
          <a:xfrm>
            <a:off x="3419872" y="2132856"/>
            <a:ext cx="1601458" cy="576000"/>
            <a:chOff x="3639190" y="2410002"/>
            <a:chExt cx="1601458" cy="576000"/>
          </a:xfrm>
        </p:grpSpPr>
        <p:sp>
          <p:nvSpPr>
            <p:cNvPr id="68" name="云形标注 67"/>
            <p:cNvSpPr/>
            <p:nvPr/>
          </p:nvSpPr>
          <p:spPr>
            <a:xfrm>
              <a:off x="3762923" y="2410002"/>
              <a:ext cx="1332000" cy="576000"/>
            </a:xfrm>
            <a:prstGeom prst="cloudCallout">
              <a:avLst>
                <a:gd name="adj1" fmla="val -61685"/>
                <a:gd name="adj2" fmla="val 56634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639190" y="2491834"/>
              <a:ext cx="16014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瞬时电流</a:t>
              </a:r>
            </a:p>
          </p:txBody>
        </p:sp>
      </p:grp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3271820" y="2986101"/>
            <a:ext cx="3365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itchFamily="18" charset="0"/>
              </a:rPr>
              <a:t>_</a:t>
            </a: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1454126" y="3081343"/>
            <a:ext cx="314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Times New Roman" pitchFamily="18" charset="0"/>
              </a:rPr>
              <a:t>+</a:t>
            </a:r>
          </a:p>
        </p:txBody>
      </p:sp>
      <p:grpSp>
        <p:nvGrpSpPr>
          <p:cNvPr id="39" name="组合 67"/>
          <p:cNvGrpSpPr/>
          <p:nvPr/>
        </p:nvGrpSpPr>
        <p:grpSpPr>
          <a:xfrm>
            <a:off x="3923928" y="836712"/>
            <a:ext cx="1800200" cy="612000"/>
            <a:chOff x="3781105" y="2422337"/>
            <a:chExt cx="1800200" cy="612000"/>
          </a:xfrm>
        </p:grpSpPr>
        <p:sp>
          <p:nvSpPr>
            <p:cNvPr id="42" name="云形标注 41"/>
            <p:cNvSpPr/>
            <p:nvPr/>
          </p:nvSpPr>
          <p:spPr>
            <a:xfrm>
              <a:off x="3781105" y="2422337"/>
              <a:ext cx="1800000" cy="612000"/>
            </a:xfrm>
            <a:prstGeom prst="cloudCallout">
              <a:avLst>
                <a:gd name="adj1" fmla="val -55703"/>
                <a:gd name="adj2" fmla="val 5721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828359" y="2477019"/>
              <a:ext cx="17529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电荷定向移动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3145557" y="1437159"/>
            <a:ext cx="684000" cy="540000"/>
          </a:xfrm>
          <a:prstGeom prst="ellipse">
            <a:avLst/>
          </a:prstGeom>
          <a:noFill/>
          <a:ln w="15875"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2266737" y="2348185"/>
            <a:ext cx="475968" cy="307777"/>
            <a:chOff x="2314362" y="2214554"/>
            <a:chExt cx="475968" cy="307777"/>
          </a:xfrm>
        </p:grpSpPr>
        <p:grpSp>
          <p:nvGrpSpPr>
            <p:cNvPr id="60" name="组合 35"/>
            <p:cNvGrpSpPr/>
            <p:nvPr/>
          </p:nvGrpSpPr>
          <p:grpSpPr>
            <a:xfrm>
              <a:off x="2504578" y="2214554"/>
              <a:ext cx="285752" cy="307777"/>
              <a:chOff x="5086354" y="3011686"/>
              <a:chExt cx="285752" cy="307777"/>
            </a:xfrm>
          </p:grpSpPr>
          <p:sp>
            <p:nvSpPr>
              <p:cNvPr id="61" name="椭圆 60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65" name="直接箭头连接符 64"/>
            <p:cNvCxnSpPr/>
            <p:nvPr/>
          </p:nvCxnSpPr>
          <p:spPr>
            <a:xfrm rot="10800000" flipV="1">
              <a:off x="2314362" y="2369241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1665061" y="2622054"/>
            <a:ext cx="358084" cy="393701"/>
            <a:chOff x="1665061" y="2622054"/>
            <a:chExt cx="358084" cy="393701"/>
          </a:xfrm>
        </p:grpSpPr>
        <p:grpSp>
          <p:nvGrpSpPr>
            <p:cNvPr id="72" name="组合 35"/>
            <p:cNvGrpSpPr/>
            <p:nvPr/>
          </p:nvGrpSpPr>
          <p:grpSpPr>
            <a:xfrm>
              <a:off x="1737393" y="2622054"/>
              <a:ext cx="285752" cy="307777"/>
              <a:chOff x="5086354" y="3011686"/>
              <a:chExt cx="285752" cy="307777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75" name="直接箭头连接符 74"/>
            <p:cNvCxnSpPr/>
            <p:nvPr/>
          </p:nvCxnSpPr>
          <p:spPr>
            <a:xfrm rot="9780000" flipV="1">
              <a:off x="1665061" y="2853829"/>
              <a:ext cx="192289" cy="161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3178518" y="2799728"/>
            <a:ext cx="337745" cy="419104"/>
            <a:chOff x="3178518" y="2799728"/>
            <a:chExt cx="337745" cy="419104"/>
          </a:xfrm>
        </p:grpSpPr>
        <p:grpSp>
          <p:nvGrpSpPr>
            <p:cNvPr id="57" name="组合 35"/>
            <p:cNvGrpSpPr/>
            <p:nvPr/>
          </p:nvGrpSpPr>
          <p:grpSpPr>
            <a:xfrm>
              <a:off x="3230511" y="2911055"/>
              <a:ext cx="285752" cy="307777"/>
              <a:chOff x="5086354" y="3011686"/>
              <a:chExt cx="285752" cy="307777"/>
            </a:xfrm>
          </p:grpSpPr>
          <p:sp>
            <p:nvSpPr>
              <p:cNvPr id="58" name="椭圆 57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76" name="直接箭头连接符 75"/>
            <p:cNvCxnSpPr/>
            <p:nvPr/>
          </p:nvCxnSpPr>
          <p:spPr>
            <a:xfrm rot="16560000" flipV="1">
              <a:off x="3163336" y="2814910"/>
              <a:ext cx="192289" cy="161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434 -0.01829 -0.00937 -0.03611 -0.0177 -0.05139 C -0.02604 -0.06667 -0.04062 -0.08241 -0.05 -0.09144 C -0.05937 -0.10046 -0.06441 -0.10208 -0.07395 -0.10533 C -0.0835 -0.10857 -0.09548 -0.11227 -0.10729 -0.11088 C -0.11909 -0.10949 -0.1342 -0.10417 -0.14479 -0.09699 C -0.15538 -0.08982 -0.16389 -0.07708 -0.17083 -0.06783 C -0.17777 -0.05857 -0.18159 -0.05371 -0.18645 -0.04144 C -0.19132 -0.02917 -0.19722 -0.00394 -0.2 0.00579 " pathEditMode="relative" rAng="0" ptsTypes="aaaaaaa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0" grpId="0" animBg="1"/>
      <p:bldP spid="40" grpId="0" animBg="1"/>
      <p:bldP spid="70" grpId="0"/>
      <p:bldP spid="70" grpId="1"/>
      <p:bldP spid="71" grpId="0"/>
      <p:bldP spid="71" grpId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07504" y="620118"/>
            <a:ext cx="8892480" cy="57378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7504" y="731862"/>
            <a:ext cx="3178612" cy="5539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about</a:t>
            </a:r>
            <a:endParaRPr kumimoji="1" lang="zh-CN" alt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56" y="1428736"/>
            <a:ext cx="653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Q2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：怎样才能在导体中产生持续电流？</a:t>
            </a: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1373518" y="2217253"/>
            <a:ext cx="2052638" cy="2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2 w 21600"/>
              <a:gd name="T13" fmla="*/ 0 h 21600"/>
              <a:gd name="T14" fmla="*/ 21508 w 21600"/>
              <a:gd name="T15" fmla="*/ 119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26" y="9527"/>
                </a:moveTo>
                <a:cubicBezTo>
                  <a:pt x="2758" y="5223"/>
                  <a:pt x="6450" y="2033"/>
                  <a:pt x="10800" y="2034"/>
                </a:cubicBezTo>
                <a:cubicBezTo>
                  <a:pt x="15149" y="2034"/>
                  <a:pt x="18841" y="5223"/>
                  <a:pt x="19473" y="9527"/>
                </a:cubicBezTo>
                <a:lnTo>
                  <a:pt x="21485" y="9231"/>
                </a:lnTo>
                <a:cubicBezTo>
                  <a:pt x="20707" y="3929"/>
                  <a:pt x="16158" y="-1"/>
                  <a:pt x="10799" y="0"/>
                </a:cubicBezTo>
                <a:cubicBezTo>
                  <a:pt x="5441" y="0"/>
                  <a:pt x="892" y="3929"/>
                  <a:pt x="114" y="923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44890" y="3088661"/>
            <a:ext cx="1128713" cy="1035050"/>
            <a:chOff x="853" y="2214"/>
            <a:chExt cx="711" cy="652"/>
          </a:xfrm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997" y="2274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C6C6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853" y="2378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099" y="2633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366" y="2371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292" y="2529"/>
              <a:ext cx="22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908" y="2523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903" y="2214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304" y="2214"/>
              <a:ext cx="1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721315" y="2956908"/>
            <a:ext cx="1177925" cy="1009650"/>
            <a:chOff x="1969" y="2128"/>
            <a:chExt cx="742" cy="63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2131" y="2274"/>
              <a:ext cx="409" cy="408"/>
            </a:xfrm>
            <a:prstGeom prst="ellipse">
              <a:avLst/>
            </a:prstGeom>
            <a:gradFill rotWithShape="1">
              <a:gsLst>
                <a:gs pos="0">
                  <a:srgbClr val="DFD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1969" y="2286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240" y="2531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499" y="2275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018" y="2410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470" y="2417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2449" y="2131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025" y="2128"/>
              <a:ext cx="2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985810" y="538163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保持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间的电压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，使电路中有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持续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</a:t>
            </a: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3145172" y="2814016"/>
            <a:ext cx="3365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itchFamily="18" charset="0"/>
              </a:rPr>
              <a:t>_</a:t>
            </a: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1327478" y="2918800"/>
            <a:ext cx="314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Times New Roman" pitchFamily="18" charset="0"/>
              </a:rPr>
              <a:t>+</a:t>
            </a:r>
          </a:p>
        </p:txBody>
      </p:sp>
      <p:grpSp>
        <p:nvGrpSpPr>
          <p:cNvPr id="39" name="组合 7"/>
          <p:cNvGrpSpPr>
            <a:grpSpLocks/>
          </p:cNvGrpSpPr>
          <p:nvPr/>
        </p:nvGrpSpPr>
        <p:grpSpPr bwMode="auto">
          <a:xfrm>
            <a:off x="1367180" y="3810390"/>
            <a:ext cx="2058378" cy="692734"/>
            <a:chOff x="5484825" y="3465513"/>
            <a:chExt cx="2058917" cy="692003"/>
          </a:xfrm>
        </p:grpSpPr>
        <p:grpSp>
          <p:nvGrpSpPr>
            <p:cNvPr id="42" name="组合 77"/>
            <p:cNvGrpSpPr>
              <a:grpSpLocks/>
            </p:cNvGrpSpPr>
            <p:nvPr/>
          </p:nvGrpSpPr>
          <p:grpSpPr bwMode="auto">
            <a:xfrm>
              <a:off x="5486169" y="3469268"/>
              <a:ext cx="2057573" cy="612071"/>
              <a:chOff x="1163706" y="1256107"/>
              <a:chExt cx="2057573" cy="612071"/>
            </a:xfrm>
          </p:grpSpPr>
          <p:sp>
            <p:nvSpPr>
              <p:cNvPr id="54" name="Rectangle 36"/>
              <p:cNvSpPr>
                <a:spLocks noChangeArrowheads="1"/>
              </p:cNvSpPr>
              <p:nvPr/>
            </p:nvSpPr>
            <p:spPr bwMode="auto">
              <a:xfrm>
                <a:off x="1163706" y="1700316"/>
                <a:ext cx="720188" cy="1678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Rectangle 37"/>
              <p:cNvSpPr>
                <a:spLocks noChangeArrowheads="1"/>
              </p:cNvSpPr>
              <p:nvPr/>
            </p:nvSpPr>
            <p:spPr bwMode="auto">
              <a:xfrm>
                <a:off x="2401634" y="1700316"/>
                <a:ext cx="819645" cy="1678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Rectangle 38"/>
              <p:cNvSpPr>
                <a:spLocks noChangeArrowheads="1"/>
              </p:cNvSpPr>
              <p:nvPr/>
            </p:nvSpPr>
            <p:spPr bwMode="auto">
              <a:xfrm>
                <a:off x="1163706" y="1277807"/>
                <a:ext cx="190926" cy="4499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Rectangle 39"/>
              <p:cNvSpPr>
                <a:spLocks noChangeArrowheads="1"/>
              </p:cNvSpPr>
              <p:nvPr/>
            </p:nvSpPr>
            <p:spPr bwMode="auto">
              <a:xfrm flipH="1">
                <a:off x="3027921" y="1256107"/>
                <a:ext cx="190926" cy="4750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4" name="组合 76"/>
            <p:cNvGrpSpPr>
              <a:grpSpLocks/>
            </p:cNvGrpSpPr>
            <p:nvPr/>
          </p:nvGrpSpPr>
          <p:grpSpPr bwMode="auto">
            <a:xfrm>
              <a:off x="5484825" y="3465513"/>
              <a:ext cx="2058849" cy="692003"/>
              <a:chOff x="1163706" y="1252684"/>
              <a:chExt cx="2058849" cy="692003"/>
            </a:xfrm>
          </p:grpSpPr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 flipH="1">
                <a:off x="3027921" y="1292272"/>
                <a:ext cx="0" cy="400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>
                <a:off x="3221279" y="1252684"/>
                <a:ext cx="0" cy="6113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V="1">
                <a:off x="2421092" y="1695749"/>
                <a:ext cx="6068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>
                <a:off x="1163706" y="1277807"/>
                <a:ext cx="0" cy="590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 flipV="1">
                <a:off x="1357064" y="1695749"/>
                <a:ext cx="504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 flipV="1">
                <a:off x="1163706" y="1868178"/>
                <a:ext cx="7201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>
                <a:off x="1357064" y="1277807"/>
                <a:ext cx="0" cy="423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Rectangle 68"/>
              <p:cNvSpPr>
                <a:spLocks noChangeArrowheads="1"/>
              </p:cNvSpPr>
              <p:nvPr/>
            </p:nvSpPr>
            <p:spPr bwMode="auto">
              <a:xfrm>
                <a:off x="1884609" y="1596402"/>
                <a:ext cx="508325" cy="348285"/>
              </a:xfrm>
              <a:prstGeom prst="rect">
                <a:avLst/>
              </a:prstGeom>
              <a:solidFill>
                <a:srgbClr val="9900FF">
                  <a:alpha val="3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53" name="Line 69"/>
              <p:cNvSpPr>
                <a:spLocks noChangeShapeType="1"/>
              </p:cNvSpPr>
              <p:nvPr/>
            </p:nvSpPr>
            <p:spPr bwMode="auto">
              <a:xfrm>
                <a:off x="2394338" y="1868178"/>
                <a:ext cx="828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168993" y="2837828"/>
            <a:ext cx="295277" cy="428629"/>
            <a:chOff x="3168993" y="2837828"/>
            <a:chExt cx="295277" cy="428629"/>
          </a:xfrm>
        </p:grpSpPr>
        <p:grpSp>
          <p:nvGrpSpPr>
            <p:cNvPr id="4" name="组合 35"/>
            <p:cNvGrpSpPr/>
            <p:nvPr/>
          </p:nvGrpSpPr>
          <p:grpSpPr>
            <a:xfrm>
              <a:off x="3178518" y="2958680"/>
              <a:ext cx="285752" cy="307777"/>
              <a:chOff x="5086354" y="3011686"/>
              <a:chExt cx="285752" cy="307777"/>
            </a:xfrm>
          </p:grpSpPr>
          <p:sp>
            <p:nvSpPr>
              <p:cNvPr id="35" name="椭圆 34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60" name="直接箭头连接符 59"/>
            <p:cNvCxnSpPr/>
            <p:nvPr/>
          </p:nvCxnSpPr>
          <p:spPr>
            <a:xfrm rot="17220000" flipV="1">
              <a:off x="3153811" y="2853010"/>
              <a:ext cx="192289" cy="161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组合 175"/>
          <p:cNvGrpSpPr/>
          <p:nvPr/>
        </p:nvGrpSpPr>
        <p:grpSpPr>
          <a:xfrm>
            <a:off x="2148112" y="2185979"/>
            <a:ext cx="484273" cy="307777"/>
            <a:chOff x="2148112" y="2185979"/>
            <a:chExt cx="484273" cy="307777"/>
          </a:xfrm>
        </p:grpSpPr>
        <p:grpSp>
          <p:nvGrpSpPr>
            <p:cNvPr id="61" name="组合 35"/>
            <p:cNvGrpSpPr/>
            <p:nvPr/>
          </p:nvGrpSpPr>
          <p:grpSpPr>
            <a:xfrm>
              <a:off x="2346633" y="2185979"/>
              <a:ext cx="285752" cy="307777"/>
              <a:chOff x="5086354" y="3011686"/>
              <a:chExt cx="285752" cy="307777"/>
            </a:xfrm>
          </p:grpSpPr>
          <p:sp>
            <p:nvSpPr>
              <p:cNvPr id="62" name="椭圆 61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3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65" name="直接箭头连接符 64"/>
            <p:cNvCxnSpPr/>
            <p:nvPr/>
          </p:nvCxnSpPr>
          <p:spPr>
            <a:xfrm rot="10800000" flipV="1">
              <a:off x="2148112" y="234468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组合 176"/>
          <p:cNvGrpSpPr/>
          <p:nvPr/>
        </p:nvGrpSpPr>
        <p:grpSpPr>
          <a:xfrm>
            <a:off x="1569467" y="2440947"/>
            <a:ext cx="358084" cy="393701"/>
            <a:chOff x="1569467" y="2440947"/>
            <a:chExt cx="358084" cy="393701"/>
          </a:xfrm>
        </p:grpSpPr>
        <p:grpSp>
          <p:nvGrpSpPr>
            <p:cNvPr id="67" name="组合 35"/>
            <p:cNvGrpSpPr/>
            <p:nvPr/>
          </p:nvGrpSpPr>
          <p:grpSpPr>
            <a:xfrm>
              <a:off x="1641799" y="2440947"/>
              <a:ext cx="285752" cy="307777"/>
              <a:chOff x="5086354" y="3011686"/>
              <a:chExt cx="285752" cy="307777"/>
            </a:xfrm>
          </p:grpSpPr>
          <p:sp>
            <p:nvSpPr>
              <p:cNvPr id="72" name="椭圆 71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74" name="直接箭头连接符 73"/>
            <p:cNvCxnSpPr/>
            <p:nvPr/>
          </p:nvCxnSpPr>
          <p:spPr>
            <a:xfrm rot="9780000" flipV="1">
              <a:off x="1569467" y="2672722"/>
              <a:ext cx="192289" cy="161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35"/>
          <p:cNvGrpSpPr/>
          <p:nvPr/>
        </p:nvGrpSpPr>
        <p:grpSpPr>
          <a:xfrm>
            <a:off x="1327472" y="3845895"/>
            <a:ext cx="285752" cy="307777"/>
            <a:chOff x="5086354" y="3011686"/>
            <a:chExt cx="285752" cy="307777"/>
          </a:xfrm>
        </p:grpSpPr>
        <p:sp>
          <p:nvSpPr>
            <p:cNvPr id="76" name="椭圆 75"/>
            <p:cNvSpPr/>
            <p:nvPr/>
          </p:nvSpPr>
          <p:spPr bwMode="auto">
            <a:xfrm>
              <a:off x="5143504" y="3090860"/>
              <a:ext cx="144000" cy="144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TextBox 62"/>
            <p:cNvSpPr txBox="1">
              <a:spLocks noChangeArrowheads="1"/>
            </p:cNvSpPr>
            <p:nvPr/>
          </p:nvSpPr>
          <p:spPr bwMode="auto">
            <a:xfrm>
              <a:off x="5086354" y="3011686"/>
              <a:ext cx="28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黑体" pitchFamily="49" charset="-122"/>
                  <a:ea typeface="黑体" pitchFamily="49" charset="-122"/>
                </a:rPr>
                <a:t>-</a:t>
              </a:r>
              <a:endParaRPr lang="zh-CN" altLang="en-US" sz="14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78" name="直接箭头连接符 77"/>
          <p:cNvCxnSpPr/>
          <p:nvPr/>
        </p:nvCxnSpPr>
        <p:spPr>
          <a:xfrm rot="16200000" flipH="1">
            <a:off x="1331750" y="4189596"/>
            <a:ext cx="252000" cy="0"/>
          </a:xfrm>
          <a:prstGeom prst="straightConnector1">
            <a:avLst/>
          </a:prstGeom>
          <a:ln w="25400">
            <a:solidFill>
              <a:srgbClr val="390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35"/>
          <p:cNvGrpSpPr/>
          <p:nvPr/>
        </p:nvGrpSpPr>
        <p:grpSpPr>
          <a:xfrm>
            <a:off x="1675136" y="4176299"/>
            <a:ext cx="285752" cy="307777"/>
            <a:chOff x="5086354" y="3011686"/>
            <a:chExt cx="285752" cy="307777"/>
          </a:xfrm>
        </p:grpSpPr>
        <p:sp>
          <p:nvSpPr>
            <p:cNvPr id="81" name="椭圆 80"/>
            <p:cNvSpPr/>
            <p:nvPr/>
          </p:nvSpPr>
          <p:spPr bwMode="auto">
            <a:xfrm>
              <a:off x="5143504" y="3090860"/>
              <a:ext cx="144000" cy="144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TextBox 62"/>
            <p:cNvSpPr txBox="1">
              <a:spLocks noChangeArrowheads="1"/>
            </p:cNvSpPr>
            <p:nvPr/>
          </p:nvSpPr>
          <p:spPr bwMode="auto">
            <a:xfrm>
              <a:off x="5086354" y="3011686"/>
              <a:ext cx="28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黑体" pitchFamily="49" charset="-122"/>
                  <a:ea typeface="黑体" pitchFamily="49" charset="-122"/>
                </a:rPr>
                <a:t>-</a:t>
              </a:r>
              <a:endParaRPr lang="zh-CN" altLang="en-US" sz="14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83" name="直接箭头连接符 82"/>
          <p:cNvCxnSpPr/>
          <p:nvPr/>
        </p:nvCxnSpPr>
        <p:spPr>
          <a:xfrm rot="16200000" flipH="1">
            <a:off x="1998089" y="4215198"/>
            <a:ext cx="0" cy="252000"/>
          </a:xfrm>
          <a:prstGeom prst="straightConnector1">
            <a:avLst/>
          </a:prstGeom>
          <a:ln w="25400">
            <a:solidFill>
              <a:srgbClr val="390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35"/>
          <p:cNvGrpSpPr/>
          <p:nvPr/>
        </p:nvGrpSpPr>
        <p:grpSpPr>
          <a:xfrm>
            <a:off x="3194385" y="3998295"/>
            <a:ext cx="285752" cy="307777"/>
            <a:chOff x="5086354" y="3011686"/>
            <a:chExt cx="285752" cy="307777"/>
          </a:xfrm>
        </p:grpSpPr>
        <p:sp>
          <p:nvSpPr>
            <p:cNvPr id="85" name="椭圆 84"/>
            <p:cNvSpPr/>
            <p:nvPr/>
          </p:nvSpPr>
          <p:spPr bwMode="auto">
            <a:xfrm>
              <a:off x="5143504" y="3090860"/>
              <a:ext cx="144000" cy="144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" name="TextBox 62"/>
            <p:cNvSpPr txBox="1">
              <a:spLocks noChangeArrowheads="1"/>
            </p:cNvSpPr>
            <p:nvPr/>
          </p:nvSpPr>
          <p:spPr bwMode="auto">
            <a:xfrm>
              <a:off x="5086354" y="3011686"/>
              <a:ext cx="28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黑体" pitchFamily="49" charset="-122"/>
                  <a:ea typeface="黑体" pitchFamily="49" charset="-122"/>
                </a:rPr>
                <a:t>-</a:t>
              </a:r>
              <a:endParaRPr lang="zh-CN" altLang="en-US" sz="14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87" name="直接箭头连接符 86"/>
          <p:cNvCxnSpPr/>
          <p:nvPr/>
        </p:nvCxnSpPr>
        <p:spPr>
          <a:xfrm rot="-16200000" flipH="1">
            <a:off x="3198663" y="3957607"/>
            <a:ext cx="252000" cy="0"/>
          </a:xfrm>
          <a:prstGeom prst="straightConnector1">
            <a:avLst/>
          </a:prstGeom>
          <a:ln w="25400">
            <a:solidFill>
              <a:srgbClr val="390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组合 158"/>
          <p:cNvGrpSpPr/>
          <p:nvPr/>
        </p:nvGrpSpPr>
        <p:grpSpPr>
          <a:xfrm>
            <a:off x="4929190" y="2581269"/>
            <a:ext cx="2857520" cy="2205053"/>
            <a:chOff x="5214942" y="2581269"/>
            <a:chExt cx="2857520" cy="2205053"/>
          </a:xfrm>
        </p:grpSpPr>
        <p:grpSp>
          <p:nvGrpSpPr>
            <p:cNvPr id="126" name="组合 125"/>
            <p:cNvGrpSpPr/>
            <p:nvPr/>
          </p:nvGrpSpPr>
          <p:grpSpPr>
            <a:xfrm>
              <a:off x="5214942" y="2608197"/>
              <a:ext cx="2857520" cy="2178125"/>
              <a:chOff x="5214942" y="2285992"/>
              <a:chExt cx="2857520" cy="2178125"/>
            </a:xfrm>
          </p:grpSpPr>
          <p:sp>
            <p:nvSpPr>
              <p:cNvPr id="122" name="圆角矩形 121"/>
              <p:cNvSpPr/>
              <p:nvPr/>
            </p:nvSpPr>
            <p:spPr>
              <a:xfrm>
                <a:off x="5214942" y="2285992"/>
                <a:ext cx="2857520" cy="1857388"/>
              </a:xfrm>
              <a:prstGeom prst="round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圆角矩形 122"/>
              <p:cNvSpPr>
                <a:spLocks/>
              </p:cNvSpPr>
              <p:nvPr/>
            </p:nvSpPr>
            <p:spPr>
              <a:xfrm>
                <a:off x="5500694" y="2558816"/>
                <a:ext cx="2268000" cy="1296000"/>
              </a:xfrm>
              <a:prstGeom prst="round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Rectangle 68"/>
              <p:cNvSpPr>
                <a:spLocks noChangeArrowheads="1"/>
              </p:cNvSpPr>
              <p:nvPr/>
            </p:nvSpPr>
            <p:spPr bwMode="auto">
              <a:xfrm>
                <a:off x="5805496" y="3584744"/>
                <a:ext cx="1584000" cy="792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3" name="组合 112"/>
              <p:cNvGrpSpPr/>
              <p:nvPr/>
            </p:nvGrpSpPr>
            <p:grpSpPr>
              <a:xfrm>
                <a:off x="5734058" y="3462337"/>
                <a:ext cx="1731728" cy="1001780"/>
                <a:chOff x="6215074" y="3376611"/>
                <a:chExt cx="1731728" cy="1001780"/>
              </a:xfrm>
            </p:grpSpPr>
            <p:sp>
              <p:nvSpPr>
                <p:cNvPr id="98" name="Rectangle 68"/>
                <p:cNvSpPr>
                  <a:spLocks noChangeArrowheads="1"/>
                </p:cNvSpPr>
                <p:nvPr/>
              </p:nvSpPr>
              <p:spPr bwMode="auto">
                <a:xfrm>
                  <a:off x="6286512" y="3495674"/>
                  <a:ext cx="1584000" cy="792000"/>
                </a:xfrm>
                <a:prstGeom prst="rect">
                  <a:avLst/>
                </a:prstGeom>
                <a:solidFill>
                  <a:srgbClr val="9900FF">
                    <a:alpha val="30000"/>
                  </a:srgb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zh-C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15074" y="3438524"/>
                  <a:ext cx="301686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10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15074" y="3625855"/>
                  <a:ext cx="301686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10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15074" y="3835405"/>
                  <a:ext cx="301686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10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15074" y="4011619"/>
                  <a:ext cx="301686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10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677176" y="3376611"/>
                  <a:ext cx="269626" cy="40011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latin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0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677176" y="3573467"/>
                  <a:ext cx="269626" cy="40011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latin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677176" y="3773492"/>
                  <a:ext cx="269626" cy="40011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latin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0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677176" y="3978281"/>
                  <a:ext cx="269626" cy="40011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latin typeface="Times New Roman" pitchFamily="18" charset="0"/>
                    </a:rPr>
                    <a:t>-</a:t>
                  </a:r>
                </a:p>
              </p:txBody>
            </p:sp>
          </p:grpSp>
        </p:grpSp>
        <p:grpSp>
          <p:nvGrpSpPr>
            <p:cNvPr id="132" name="组合 131"/>
            <p:cNvGrpSpPr/>
            <p:nvPr/>
          </p:nvGrpSpPr>
          <p:grpSpPr>
            <a:xfrm>
              <a:off x="7396182" y="4162430"/>
              <a:ext cx="468003" cy="307777"/>
              <a:chOff x="7377132" y="4181480"/>
              <a:chExt cx="468003" cy="307777"/>
            </a:xfrm>
          </p:grpSpPr>
          <p:grpSp>
            <p:nvGrpSpPr>
              <p:cNvPr id="127" name="组合 35"/>
              <p:cNvGrpSpPr/>
              <p:nvPr/>
            </p:nvGrpSpPr>
            <p:grpSpPr>
              <a:xfrm>
                <a:off x="7377132" y="4181480"/>
                <a:ext cx="285752" cy="307777"/>
                <a:chOff x="5086354" y="3011686"/>
                <a:chExt cx="285752" cy="307777"/>
              </a:xfrm>
            </p:grpSpPr>
            <p:sp>
              <p:nvSpPr>
                <p:cNvPr id="128" name="椭圆 127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30" name="直接箭头连接符 129"/>
              <p:cNvCxnSpPr/>
              <p:nvPr/>
            </p:nvCxnSpPr>
            <p:spPr>
              <a:xfrm>
                <a:off x="7593135" y="4329538"/>
                <a:ext cx="25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组合 132"/>
            <p:cNvGrpSpPr/>
            <p:nvPr/>
          </p:nvGrpSpPr>
          <p:grpSpPr>
            <a:xfrm>
              <a:off x="7777185" y="3233737"/>
              <a:ext cx="285752" cy="479228"/>
              <a:chOff x="7377132" y="4010029"/>
              <a:chExt cx="285752" cy="479228"/>
            </a:xfrm>
          </p:grpSpPr>
          <p:grpSp>
            <p:nvGrpSpPr>
              <p:cNvPr id="134" name="组合 35"/>
              <p:cNvGrpSpPr/>
              <p:nvPr/>
            </p:nvGrpSpPr>
            <p:grpSpPr>
              <a:xfrm>
                <a:off x="7377132" y="4181480"/>
                <a:ext cx="285752" cy="307777"/>
                <a:chOff x="5086354" y="3011686"/>
                <a:chExt cx="285752" cy="307777"/>
              </a:xfrm>
            </p:grpSpPr>
            <p:sp>
              <p:nvSpPr>
                <p:cNvPr id="136" name="椭圆 135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35" name="直接箭头连接符 134"/>
              <p:cNvCxnSpPr/>
              <p:nvPr/>
            </p:nvCxnSpPr>
            <p:spPr>
              <a:xfrm rot="5400000" flipH="1" flipV="1">
                <a:off x="7389246" y="4136029"/>
                <a:ext cx="25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组合 138"/>
            <p:cNvGrpSpPr/>
            <p:nvPr/>
          </p:nvGrpSpPr>
          <p:grpSpPr>
            <a:xfrm>
              <a:off x="5319718" y="4171955"/>
              <a:ext cx="468003" cy="307777"/>
              <a:chOff x="7377132" y="4171955"/>
              <a:chExt cx="468003" cy="307777"/>
            </a:xfrm>
          </p:grpSpPr>
          <p:grpSp>
            <p:nvGrpSpPr>
              <p:cNvPr id="140" name="组合 35"/>
              <p:cNvGrpSpPr/>
              <p:nvPr/>
            </p:nvGrpSpPr>
            <p:grpSpPr>
              <a:xfrm>
                <a:off x="7377132" y="4171955"/>
                <a:ext cx="285752" cy="307777"/>
                <a:chOff x="5086354" y="3002161"/>
                <a:chExt cx="285752" cy="307777"/>
              </a:xfrm>
            </p:grpSpPr>
            <p:sp>
              <p:nvSpPr>
                <p:cNvPr id="142" name="椭圆 141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02161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41" name="直接箭头连接符 140"/>
              <p:cNvCxnSpPr/>
              <p:nvPr/>
            </p:nvCxnSpPr>
            <p:spPr>
              <a:xfrm>
                <a:off x="7593135" y="4329538"/>
                <a:ext cx="25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组合 143"/>
            <p:cNvGrpSpPr/>
            <p:nvPr/>
          </p:nvGrpSpPr>
          <p:grpSpPr>
            <a:xfrm>
              <a:off x="5715008" y="2586032"/>
              <a:ext cx="466728" cy="307777"/>
              <a:chOff x="7196156" y="4181480"/>
              <a:chExt cx="466728" cy="307777"/>
            </a:xfrm>
          </p:grpSpPr>
          <p:grpSp>
            <p:nvGrpSpPr>
              <p:cNvPr id="145" name="组合 35"/>
              <p:cNvGrpSpPr/>
              <p:nvPr/>
            </p:nvGrpSpPr>
            <p:grpSpPr>
              <a:xfrm>
                <a:off x="7377132" y="4181480"/>
                <a:ext cx="285752" cy="307777"/>
                <a:chOff x="5086354" y="3011686"/>
                <a:chExt cx="285752" cy="307777"/>
              </a:xfrm>
            </p:grpSpPr>
            <p:sp>
              <p:nvSpPr>
                <p:cNvPr id="147" name="椭圆 146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46" name="直接箭头连接符 145"/>
              <p:cNvCxnSpPr/>
              <p:nvPr/>
            </p:nvCxnSpPr>
            <p:spPr>
              <a:xfrm rot="10800000">
                <a:off x="7196156" y="4339063"/>
                <a:ext cx="25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组合 148"/>
            <p:cNvGrpSpPr/>
            <p:nvPr/>
          </p:nvGrpSpPr>
          <p:grpSpPr>
            <a:xfrm>
              <a:off x="5214942" y="3243261"/>
              <a:ext cx="285752" cy="471491"/>
              <a:chOff x="7377132" y="4181480"/>
              <a:chExt cx="285752" cy="471491"/>
            </a:xfrm>
          </p:grpSpPr>
          <p:grpSp>
            <p:nvGrpSpPr>
              <p:cNvPr id="150" name="组合 35"/>
              <p:cNvGrpSpPr/>
              <p:nvPr/>
            </p:nvGrpSpPr>
            <p:grpSpPr>
              <a:xfrm>
                <a:off x="7377132" y="4181480"/>
                <a:ext cx="285752" cy="307777"/>
                <a:chOff x="5086354" y="3011686"/>
                <a:chExt cx="285752" cy="307777"/>
              </a:xfrm>
            </p:grpSpPr>
            <p:sp>
              <p:nvSpPr>
                <p:cNvPr id="152" name="椭圆 151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51" name="直接箭头连接符 150"/>
              <p:cNvCxnSpPr/>
              <p:nvPr/>
            </p:nvCxnSpPr>
            <p:spPr>
              <a:xfrm rot="16200000" flipH="1" flipV="1">
                <a:off x="7389246" y="4526971"/>
                <a:ext cx="25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组合 153"/>
            <p:cNvGrpSpPr/>
            <p:nvPr/>
          </p:nvGrpSpPr>
          <p:grpSpPr>
            <a:xfrm>
              <a:off x="6891354" y="2581269"/>
              <a:ext cx="466728" cy="307777"/>
              <a:chOff x="7196156" y="4181480"/>
              <a:chExt cx="466728" cy="307777"/>
            </a:xfrm>
          </p:grpSpPr>
          <p:grpSp>
            <p:nvGrpSpPr>
              <p:cNvPr id="155" name="组合 35"/>
              <p:cNvGrpSpPr/>
              <p:nvPr/>
            </p:nvGrpSpPr>
            <p:grpSpPr>
              <a:xfrm>
                <a:off x="7377132" y="4181480"/>
                <a:ext cx="285752" cy="307777"/>
                <a:chOff x="5086354" y="3011686"/>
                <a:chExt cx="285752" cy="307777"/>
              </a:xfrm>
            </p:grpSpPr>
            <p:sp>
              <p:nvSpPr>
                <p:cNvPr id="157" name="椭圆 156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56" name="直接箭头连接符 155"/>
              <p:cNvCxnSpPr/>
              <p:nvPr/>
            </p:nvCxnSpPr>
            <p:spPr>
              <a:xfrm rot="10800000">
                <a:off x="7196156" y="4339063"/>
                <a:ext cx="25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组合 159"/>
          <p:cNvGrpSpPr/>
          <p:nvPr/>
        </p:nvGrpSpPr>
        <p:grpSpPr>
          <a:xfrm>
            <a:off x="6143636" y="4181481"/>
            <a:ext cx="452026" cy="307777"/>
            <a:chOff x="6429388" y="4181481"/>
            <a:chExt cx="452026" cy="307777"/>
          </a:xfrm>
        </p:grpSpPr>
        <p:cxnSp>
          <p:nvCxnSpPr>
            <p:cNvPr id="112" name="直接箭头连接符 111"/>
            <p:cNvCxnSpPr/>
            <p:nvPr/>
          </p:nvCxnSpPr>
          <p:spPr>
            <a:xfrm rot="16200000" flipH="1">
              <a:off x="6755414" y="4220381"/>
              <a:ext cx="0" cy="25200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组合 35"/>
            <p:cNvGrpSpPr/>
            <p:nvPr/>
          </p:nvGrpSpPr>
          <p:grpSpPr>
            <a:xfrm>
              <a:off x="6429388" y="4181481"/>
              <a:ext cx="285752" cy="307777"/>
              <a:chOff x="5086354" y="3011686"/>
              <a:chExt cx="285752" cy="307777"/>
            </a:xfrm>
          </p:grpSpPr>
          <p:sp>
            <p:nvSpPr>
              <p:cNvPr id="110" name="椭圆 109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162" name="组合 161"/>
          <p:cNvGrpSpPr/>
          <p:nvPr/>
        </p:nvGrpSpPr>
        <p:grpSpPr>
          <a:xfrm>
            <a:off x="5643570" y="4143380"/>
            <a:ext cx="569255" cy="338554"/>
            <a:chOff x="5929322" y="4143380"/>
            <a:chExt cx="569255" cy="338554"/>
          </a:xfrm>
        </p:grpSpPr>
        <p:cxnSp>
          <p:nvCxnSpPr>
            <p:cNvPr id="121" name="直接箭头连接符 120"/>
            <p:cNvCxnSpPr/>
            <p:nvPr/>
          </p:nvCxnSpPr>
          <p:spPr>
            <a:xfrm rot="16200000" flipH="1">
              <a:off x="6372577" y="4220382"/>
              <a:ext cx="0" cy="2520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5929322" y="4143380"/>
              <a:ext cx="423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qE</a:t>
              </a:r>
              <a:endParaRPr lang="zh-CN" alt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" name="组合 67"/>
          <p:cNvGrpSpPr/>
          <p:nvPr/>
        </p:nvGrpSpPr>
        <p:grpSpPr>
          <a:xfrm>
            <a:off x="7929586" y="2571744"/>
            <a:ext cx="1100145" cy="504000"/>
            <a:chOff x="3781105" y="2460437"/>
            <a:chExt cx="1100145" cy="504000"/>
          </a:xfrm>
        </p:grpSpPr>
        <p:sp>
          <p:nvSpPr>
            <p:cNvPr id="164" name="云形标注 163"/>
            <p:cNvSpPr/>
            <p:nvPr/>
          </p:nvSpPr>
          <p:spPr>
            <a:xfrm>
              <a:off x="3781105" y="2460437"/>
              <a:ext cx="1044000" cy="504000"/>
            </a:xfrm>
            <a:prstGeom prst="cloudCallout">
              <a:avLst>
                <a:gd name="adj1" fmla="val -64990"/>
                <a:gd name="adj2" fmla="val 6221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3828360" y="2467494"/>
              <a:ext cx="10528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外电路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66" name="组合 67"/>
          <p:cNvGrpSpPr/>
          <p:nvPr/>
        </p:nvGrpSpPr>
        <p:grpSpPr>
          <a:xfrm>
            <a:off x="7072330" y="4510095"/>
            <a:ext cx="1100145" cy="504000"/>
            <a:chOff x="3781105" y="2460437"/>
            <a:chExt cx="1100145" cy="504000"/>
          </a:xfrm>
        </p:grpSpPr>
        <p:sp>
          <p:nvSpPr>
            <p:cNvPr id="167" name="云形标注 166"/>
            <p:cNvSpPr/>
            <p:nvPr/>
          </p:nvSpPr>
          <p:spPr>
            <a:xfrm>
              <a:off x="3781105" y="2460437"/>
              <a:ext cx="1044000" cy="504000"/>
            </a:xfrm>
            <a:prstGeom prst="cloudCallout">
              <a:avLst>
                <a:gd name="adj1" fmla="val -66815"/>
                <a:gd name="adj2" fmla="val -45511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3828360" y="2477019"/>
              <a:ext cx="10528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内电路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985810" y="5889327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通过非静电力做功，把其他形式能转化为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80996" y="4905385"/>
            <a:ext cx="149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电源：</a:t>
            </a:r>
          </a:p>
        </p:txBody>
      </p:sp>
      <p:grpSp>
        <p:nvGrpSpPr>
          <p:cNvPr id="171" name="组合 67"/>
          <p:cNvGrpSpPr/>
          <p:nvPr/>
        </p:nvGrpSpPr>
        <p:grpSpPr>
          <a:xfrm>
            <a:off x="5715111" y="3368567"/>
            <a:ext cx="1428760" cy="432000"/>
            <a:chOff x="3373673" y="2459677"/>
            <a:chExt cx="1428760" cy="432000"/>
          </a:xfrm>
        </p:grpSpPr>
        <p:sp>
          <p:nvSpPr>
            <p:cNvPr id="172" name="云形标注 171"/>
            <p:cNvSpPr/>
            <p:nvPr/>
          </p:nvSpPr>
          <p:spPr>
            <a:xfrm>
              <a:off x="3395848" y="2459677"/>
              <a:ext cx="1373143" cy="432000"/>
            </a:xfrm>
            <a:prstGeom prst="cloudCallout">
              <a:avLst>
                <a:gd name="adj1" fmla="val -4687"/>
                <a:gd name="adj2" fmla="val 12792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3373673" y="2481440"/>
              <a:ext cx="14287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非</a:t>
              </a:r>
              <a:r>
                <a:rPr lang="zh-CN" alt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静电力做功</a:t>
              </a:r>
              <a:endParaRPr lang="en-US" altLang="zh-CN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4" name="矩形 173"/>
          <p:cNvSpPr/>
          <p:nvPr/>
        </p:nvSpPr>
        <p:spPr>
          <a:xfrm>
            <a:off x="1025990" y="3140968"/>
            <a:ext cx="2808000" cy="1428760"/>
          </a:xfrm>
          <a:prstGeom prst="rect">
            <a:avLst/>
          </a:prstGeom>
          <a:noFill/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67"/>
          <p:cNvGrpSpPr/>
          <p:nvPr/>
        </p:nvGrpSpPr>
        <p:grpSpPr>
          <a:xfrm>
            <a:off x="428596" y="2714620"/>
            <a:ext cx="756000" cy="479993"/>
            <a:chOff x="3809680" y="2467494"/>
            <a:chExt cx="756000" cy="479993"/>
          </a:xfrm>
        </p:grpSpPr>
        <p:sp>
          <p:nvSpPr>
            <p:cNvPr id="92" name="云形标注 91"/>
            <p:cNvSpPr/>
            <p:nvPr/>
          </p:nvSpPr>
          <p:spPr>
            <a:xfrm>
              <a:off x="3809680" y="2479487"/>
              <a:ext cx="756000" cy="468000"/>
            </a:xfrm>
            <a:prstGeom prst="cloudCallout">
              <a:avLst>
                <a:gd name="adj1" fmla="val 66042"/>
                <a:gd name="adj2" fmla="val 581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3828360" y="2467494"/>
              <a:ext cx="7266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正极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94" name="组合 67"/>
          <p:cNvGrpSpPr/>
          <p:nvPr/>
        </p:nvGrpSpPr>
        <p:grpSpPr>
          <a:xfrm>
            <a:off x="3613488" y="2643182"/>
            <a:ext cx="756000" cy="479993"/>
            <a:chOff x="3809680" y="2467494"/>
            <a:chExt cx="756000" cy="479993"/>
          </a:xfrm>
        </p:grpSpPr>
        <p:sp>
          <p:nvSpPr>
            <p:cNvPr id="95" name="云形标注 94"/>
            <p:cNvSpPr/>
            <p:nvPr/>
          </p:nvSpPr>
          <p:spPr>
            <a:xfrm>
              <a:off x="3809680" y="2479487"/>
              <a:ext cx="756000" cy="468000"/>
            </a:xfrm>
            <a:prstGeom prst="cloudCallout">
              <a:avLst>
                <a:gd name="adj1" fmla="val -64990"/>
                <a:gd name="adj2" fmla="val 6221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828360" y="2467494"/>
              <a:ext cx="7266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负极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88" name="组合 67"/>
          <p:cNvGrpSpPr/>
          <p:nvPr/>
        </p:nvGrpSpPr>
        <p:grpSpPr>
          <a:xfrm>
            <a:off x="2699792" y="4653136"/>
            <a:ext cx="1134730" cy="612000"/>
            <a:chOff x="3454698" y="2410002"/>
            <a:chExt cx="1134730" cy="612000"/>
          </a:xfrm>
        </p:grpSpPr>
        <p:sp>
          <p:nvSpPr>
            <p:cNvPr id="89" name="云形标注 88"/>
            <p:cNvSpPr/>
            <p:nvPr/>
          </p:nvSpPr>
          <p:spPr>
            <a:xfrm>
              <a:off x="3597574" y="2410002"/>
              <a:ext cx="900000" cy="612000"/>
            </a:xfrm>
            <a:prstGeom prst="cloudCallout">
              <a:avLst>
                <a:gd name="adj1" fmla="val -47983"/>
                <a:gd name="adj2" fmla="val -62958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454698" y="2481440"/>
              <a:ext cx="11347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电源</a:t>
              </a:r>
              <a:endPara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0" grpId="0" animBg="1"/>
      <p:bldP spid="70" grpId="0"/>
      <p:bldP spid="71" grpId="0"/>
      <p:bldP spid="1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03848" y="576538"/>
            <a:ext cx="1872000" cy="714380"/>
            <a:chOff x="1500166" y="5704130"/>
            <a:chExt cx="1872000" cy="714380"/>
          </a:xfrm>
        </p:grpSpPr>
        <p:sp>
          <p:nvSpPr>
            <p:cNvPr id="3" name="云形 2"/>
            <p:cNvSpPr/>
            <p:nvPr/>
          </p:nvSpPr>
          <p:spPr>
            <a:xfrm>
              <a:off x="1500166" y="5704130"/>
              <a:ext cx="1872000" cy="71438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571604" y="5753417"/>
              <a:ext cx="17859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恒定电场</a:t>
              </a:r>
            </a:p>
          </p:txBody>
        </p:sp>
      </p:grpSp>
      <p:sp>
        <p:nvSpPr>
          <p:cNvPr id="5" name="燕尾形箭头 4"/>
          <p:cNvSpPr/>
          <p:nvPr/>
        </p:nvSpPr>
        <p:spPr>
          <a:xfrm rot="5400000">
            <a:off x="3977848" y="1447710"/>
            <a:ext cx="324000" cy="288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987824" y="1871529"/>
            <a:ext cx="2322672" cy="521014"/>
            <a:chOff x="3530020" y="4509120"/>
            <a:chExt cx="2322672" cy="521014"/>
          </a:xfrm>
        </p:grpSpPr>
        <p:sp>
          <p:nvSpPr>
            <p:cNvPr id="7" name="矩形 6"/>
            <p:cNvSpPr/>
            <p:nvPr/>
          </p:nvSpPr>
          <p:spPr>
            <a:xfrm>
              <a:off x="3530020" y="4562134"/>
              <a:ext cx="2268000" cy="46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2288804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E</a:t>
              </a:r>
              <a:r>
                <a:rPr lang="zh-CN" altLang="en-US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不随时间变化</a:t>
              </a:r>
              <a:endParaRPr lang="en-US" altLang="zh-CN" sz="2400" b="1" dirty="0">
                <a:latin typeface="楷体" pitchFamily="49" charset="-122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2" name="燕尾形箭头 11"/>
          <p:cNvSpPr/>
          <p:nvPr/>
        </p:nvSpPr>
        <p:spPr>
          <a:xfrm rot="5400000">
            <a:off x="3983525" y="2536297"/>
            <a:ext cx="324000" cy="288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314351" y="2943182"/>
            <a:ext cx="3697401" cy="989014"/>
            <a:chOff x="2314351" y="2943182"/>
            <a:chExt cx="3697401" cy="989014"/>
          </a:xfrm>
        </p:grpSpPr>
        <p:grpSp>
          <p:nvGrpSpPr>
            <p:cNvPr id="13" name="组合 12"/>
            <p:cNvGrpSpPr/>
            <p:nvPr/>
          </p:nvGrpSpPr>
          <p:grpSpPr>
            <a:xfrm>
              <a:off x="2314351" y="2943182"/>
              <a:ext cx="3697401" cy="989014"/>
              <a:chOff x="3563888" y="4509120"/>
              <a:chExt cx="3697401" cy="98901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644363" y="4562134"/>
                <a:ext cx="3528392" cy="93600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Rectangle 3"/>
              <p:cNvSpPr txBox="1">
                <a:spLocks noRot="1" noChangeArrowheads="1"/>
              </p:cNvSpPr>
              <p:nvPr/>
            </p:nvSpPr>
            <p:spPr>
              <a:xfrm>
                <a:off x="3563888" y="4509120"/>
                <a:ext cx="3697401" cy="5040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lvl="0">
                  <a:lnSpc>
                    <a:spcPct val="125000"/>
                  </a:lnSpc>
                  <a:spcBef>
                    <a:spcPct val="20000"/>
                  </a:spcBef>
                  <a:defRPr/>
                </a:pPr>
                <a:r>
                  <a:rPr lang="zh-CN" altLang="en-US" sz="2400" b="1" dirty="0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自由电荷交替加速</a:t>
                </a:r>
                <a:r>
                  <a:rPr lang="en-US" altLang="zh-CN" sz="24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&amp;</a:t>
                </a:r>
                <a:r>
                  <a:rPr lang="zh-CN" altLang="en-US" sz="2400" b="1" dirty="0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减速，</a:t>
                </a:r>
                <a:endParaRPr lang="en-US" altLang="zh-CN" sz="2400" b="1" dirty="0">
                  <a:latin typeface="楷体" pitchFamily="49" charset="-122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63888" y="3428020"/>
              <a:ext cx="1114408" cy="490519"/>
              <a:chOff x="2242343" y="3428020"/>
              <a:chExt cx="1114408" cy="49051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242343" y="3428020"/>
                <a:ext cx="1114408" cy="490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5000"/>
                  </a:lnSpc>
                  <a:spcBef>
                    <a:spcPct val="20000"/>
                  </a:spcBef>
                  <a:defRPr/>
                </a:pPr>
                <a:r>
                  <a:rPr lang="zh-CN" altLang="en-US" sz="2400" b="1" dirty="0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  不变</a:t>
                </a:r>
                <a:endParaRPr lang="en-US" altLang="zh-CN" sz="2400" b="1" dirty="0">
                  <a:latin typeface="楷体" pitchFamily="49" charset="-122"/>
                  <a:ea typeface="楷体" pitchFamily="49" charset="-122"/>
                  <a:cs typeface="Times New Roman" pitchFamily="18" charset="0"/>
                </a:endParaRPr>
              </a:p>
            </p:txBody>
          </p:sp>
          <p:graphicFrame>
            <p:nvGraphicFramePr>
              <p:cNvPr id="17" name="对象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4957259"/>
                  </p:ext>
                </p:extLst>
              </p:nvPr>
            </p:nvGraphicFramePr>
            <p:xfrm>
              <a:off x="2411760" y="3553049"/>
              <a:ext cx="292100" cy="331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78" name="公式" r:id="rId4" imgW="126720" imgH="164880" progId="Equation.3">
                      <p:embed/>
                    </p:oleObj>
                  </mc:Choice>
                  <mc:Fallback>
                    <p:oleObj name="公式" r:id="rId4" imgW="126720" imgH="16488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760" y="3553049"/>
                            <a:ext cx="292100" cy="331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99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" name="燕尾形箭头 19"/>
          <p:cNvSpPr/>
          <p:nvPr/>
        </p:nvSpPr>
        <p:spPr>
          <a:xfrm rot="5400000">
            <a:off x="3991992" y="4167080"/>
            <a:ext cx="324000" cy="288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402938" y="4573965"/>
            <a:ext cx="1564934" cy="1038836"/>
            <a:chOff x="3394471" y="2943182"/>
            <a:chExt cx="1564934" cy="1038836"/>
          </a:xfrm>
        </p:grpSpPr>
        <p:grpSp>
          <p:nvGrpSpPr>
            <p:cNvPr id="22" name="组合 21"/>
            <p:cNvGrpSpPr/>
            <p:nvPr/>
          </p:nvGrpSpPr>
          <p:grpSpPr>
            <a:xfrm>
              <a:off x="3394471" y="2943182"/>
              <a:ext cx="1564934" cy="989014"/>
              <a:chOff x="4644008" y="4509120"/>
              <a:chExt cx="1564934" cy="98901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60942" y="4562134"/>
                <a:ext cx="1548000" cy="93600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Rectangle 3"/>
              <p:cNvSpPr txBox="1">
                <a:spLocks noRot="1" noChangeArrowheads="1"/>
              </p:cNvSpPr>
              <p:nvPr/>
            </p:nvSpPr>
            <p:spPr>
              <a:xfrm>
                <a:off x="4644008" y="4509120"/>
                <a:ext cx="1529102" cy="5040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lvl="0">
                  <a:lnSpc>
                    <a:spcPct val="125000"/>
                  </a:lnSpc>
                  <a:spcBef>
                    <a:spcPct val="20000"/>
                  </a:spcBef>
                  <a:defRPr/>
                </a:pPr>
                <a:r>
                  <a:rPr lang="zh-CN" altLang="en-US" sz="2400" b="1" dirty="0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串电流表，</a:t>
                </a:r>
                <a:endParaRPr lang="en-US" altLang="zh-CN" sz="2400" b="1" dirty="0">
                  <a:latin typeface="楷体" pitchFamily="49" charset="-122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429381" y="3428020"/>
              <a:ext cx="142218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zh-CN" altLang="en-US" sz="24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读数不变</a:t>
              </a:r>
              <a:endParaRPr lang="en-US" altLang="zh-CN" sz="2400" b="1" dirty="0">
                <a:latin typeface="楷体" pitchFamily="49" charset="-122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8" name="组合 67"/>
          <p:cNvGrpSpPr/>
          <p:nvPr/>
        </p:nvGrpSpPr>
        <p:grpSpPr>
          <a:xfrm>
            <a:off x="4381377" y="5661248"/>
            <a:ext cx="1656000" cy="720000"/>
            <a:chOff x="3435568" y="2424653"/>
            <a:chExt cx="1656000" cy="720000"/>
          </a:xfrm>
        </p:grpSpPr>
        <p:sp>
          <p:nvSpPr>
            <p:cNvPr id="29" name="云形标注 28"/>
            <p:cNvSpPr/>
            <p:nvPr/>
          </p:nvSpPr>
          <p:spPr>
            <a:xfrm>
              <a:off x="3435568" y="2424653"/>
              <a:ext cx="1656000" cy="720000"/>
            </a:xfrm>
            <a:prstGeom prst="cloudCallout">
              <a:avLst>
                <a:gd name="adj1" fmla="val -46449"/>
                <a:gd name="adj2" fmla="val -7236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454697" y="2481440"/>
              <a:ext cx="16112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恒定电流</a:t>
              </a:r>
              <a:endPara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6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89918" y="622429"/>
            <a:ext cx="1843665" cy="58477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恒定电流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2282453" y="33265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94" name="组合 143"/>
          <p:cNvGrpSpPr/>
          <p:nvPr/>
        </p:nvGrpSpPr>
        <p:grpSpPr>
          <a:xfrm>
            <a:off x="2375848" y="2471767"/>
            <a:ext cx="828000" cy="720725"/>
            <a:chOff x="2926796" y="3979524"/>
            <a:chExt cx="828000" cy="720725"/>
          </a:xfrm>
        </p:grpSpPr>
        <p:sp>
          <p:nvSpPr>
            <p:cNvPr id="96" name="矩形 95"/>
            <p:cNvSpPr/>
            <p:nvPr/>
          </p:nvSpPr>
          <p:spPr>
            <a:xfrm>
              <a:off x="2926796" y="4052893"/>
              <a:ext cx="828000" cy="61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98" name="Object 1"/>
            <p:cNvGraphicFramePr>
              <a:graphicFrameLocks noChangeAspect="1"/>
            </p:cNvGraphicFramePr>
            <p:nvPr/>
          </p:nvGraphicFramePr>
          <p:xfrm>
            <a:off x="2926814" y="3979524"/>
            <a:ext cx="8001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55" name="公式" r:id="rId4" imgW="380880" imgH="393480" progId="Equation.3">
                    <p:embed/>
                  </p:oleObj>
                </mc:Choice>
                <mc:Fallback>
                  <p:oleObj name="公式" r:id="rId4" imgW="3808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814" y="3979524"/>
                          <a:ext cx="800100" cy="720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" name="Rectangle 3"/>
          <p:cNvSpPr txBox="1">
            <a:spLocks noRot="1" noChangeArrowheads="1"/>
          </p:cNvSpPr>
          <p:nvPr/>
        </p:nvSpPr>
        <p:spPr>
          <a:xfrm>
            <a:off x="107504" y="1928802"/>
            <a:ext cx="285295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457200" lvl="0" indent="-45720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电流（强度）：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</p:txBody>
      </p:sp>
      <p:sp>
        <p:nvSpPr>
          <p:cNvPr id="126" name="Rectangle 3"/>
          <p:cNvSpPr txBox="1">
            <a:spLocks noRot="1" noChangeArrowheads="1"/>
          </p:cNvSpPr>
          <p:nvPr/>
        </p:nvSpPr>
        <p:spPr>
          <a:xfrm>
            <a:off x="542584" y="2524155"/>
            <a:ext cx="17859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Rectangle 3"/>
          <p:cNvSpPr txBox="1">
            <a:spLocks noRot="1" noChangeArrowheads="1"/>
          </p:cNvSpPr>
          <p:nvPr/>
        </p:nvSpPr>
        <p:spPr>
          <a:xfrm>
            <a:off x="573752" y="3273180"/>
            <a:ext cx="2286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Units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5" name="Rectangle 3"/>
          <p:cNvSpPr txBox="1">
            <a:spLocks noRot="1" noChangeArrowheads="1"/>
          </p:cNvSpPr>
          <p:nvPr/>
        </p:nvSpPr>
        <p:spPr>
          <a:xfrm>
            <a:off x="2002613" y="3937616"/>
            <a:ext cx="1928826" cy="5715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600" b="1" i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mA,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μA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6" name="组合 215"/>
          <p:cNvGrpSpPr/>
          <p:nvPr/>
        </p:nvGrpSpPr>
        <p:grpSpPr>
          <a:xfrm>
            <a:off x="2567480" y="3348261"/>
            <a:ext cx="1363959" cy="504056"/>
            <a:chOff x="3582937" y="4537695"/>
            <a:chExt cx="1363959" cy="504056"/>
          </a:xfrm>
        </p:grpSpPr>
        <p:sp>
          <p:nvSpPr>
            <p:cNvPr id="217" name="矩形 216"/>
            <p:cNvSpPr/>
            <p:nvPr/>
          </p:nvSpPr>
          <p:spPr>
            <a:xfrm>
              <a:off x="3592463" y="4583300"/>
              <a:ext cx="1335383" cy="39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Rectangle 3"/>
            <p:cNvSpPr txBox="1">
              <a:spLocks noRot="1" noChangeArrowheads="1"/>
            </p:cNvSpPr>
            <p:nvPr/>
          </p:nvSpPr>
          <p:spPr>
            <a:xfrm>
              <a:off x="3582937" y="4537695"/>
              <a:ext cx="1363959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1 A = 1 C/s </a:t>
              </a:r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779912" y="3954474"/>
            <a:ext cx="2000264" cy="1003552"/>
            <a:chOff x="3977696" y="5797656"/>
            <a:chExt cx="2000264" cy="1003552"/>
          </a:xfrm>
        </p:grpSpPr>
        <p:sp>
          <p:nvSpPr>
            <p:cNvPr id="220" name="矩形 219"/>
            <p:cNvSpPr/>
            <p:nvPr/>
          </p:nvSpPr>
          <p:spPr>
            <a:xfrm>
              <a:off x="4003097" y="5831619"/>
              <a:ext cx="1774799" cy="864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Rectangle 3"/>
            <p:cNvSpPr txBox="1">
              <a:spLocks noRot="1" noChangeArrowheads="1"/>
            </p:cNvSpPr>
            <p:nvPr/>
          </p:nvSpPr>
          <p:spPr>
            <a:xfrm>
              <a:off x="3977696" y="5797656"/>
              <a:ext cx="2000264" cy="57150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2000" b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sz="2000" b="1" baseline="30000" dirty="0">
                  <a:latin typeface="Times New Roman" pitchFamily="18" charset="0"/>
                  <a:cs typeface="Times New Roman" pitchFamily="18" charset="0"/>
                </a:rPr>
                <a:t>-3</a:t>
              </a: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 A; </a:t>
              </a:r>
            </a:p>
          </p:txBody>
        </p:sp>
        <p:sp>
          <p:nvSpPr>
            <p:cNvPr id="222" name="Rectangle 3"/>
            <p:cNvSpPr txBox="1">
              <a:spLocks noRot="1" noChangeArrowheads="1"/>
            </p:cNvSpPr>
            <p:nvPr/>
          </p:nvSpPr>
          <p:spPr>
            <a:xfrm>
              <a:off x="3977696" y="6229704"/>
              <a:ext cx="1606460" cy="57150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μA</a:t>
              </a: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sz="2000" b="1" baseline="30000" dirty="0">
                  <a:latin typeface="Times New Roman" pitchFamily="18" charset="0"/>
                  <a:cs typeface="Times New Roman" pitchFamily="18" charset="0"/>
                </a:rPr>
                <a:t>-6</a:t>
              </a: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 A </a:t>
              </a:r>
            </a:p>
          </p:txBody>
        </p:sp>
      </p:grpSp>
      <p:sp>
        <p:nvSpPr>
          <p:cNvPr id="223" name="Rectangle 3"/>
          <p:cNvSpPr txBox="1">
            <a:spLocks noRot="1" noChangeArrowheads="1"/>
          </p:cNvSpPr>
          <p:nvPr/>
        </p:nvSpPr>
        <p:spPr>
          <a:xfrm>
            <a:off x="138908" y="1276335"/>
            <a:ext cx="6962601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457200" lvl="0" indent="-45720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恒定电流：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大小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方向不随时间变化的电流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629158" y="4869244"/>
            <a:ext cx="149457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方向：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3"/>
          <p:cNvSpPr txBox="1">
            <a:spLocks noRot="1" noChangeArrowheads="1"/>
          </p:cNvSpPr>
          <p:nvPr/>
        </p:nvSpPr>
        <p:spPr>
          <a:xfrm>
            <a:off x="1975608" y="4885120"/>
            <a:ext cx="367651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正电荷定向移动的方向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"/>
          <p:cNvSpPr txBox="1">
            <a:spLocks noRot="1" noChangeArrowheads="1"/>
          </p:cNvSpPr>
          <p:nvPr/>
        </p:nvSpPr>
        <p:spPr>
          <a:xfrm>
            <a:off x="801581" y="5394711"/>
            <a:ext cx="4562507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外电路：电流从正极 → 负极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0" name="Rectangle 3"/>
          <p:cNvSpPr txBox="1">
            <a:spLocks noRot="1" noChangeArrowheads="1"/>
          </p:cNvSpPr>
          <p:nvPr/>
        </p:nvSpPr>
        <p:spPr>
          <a:xfrm>
            <a:off x="801581" y="5894777"/>
            <a:ext cx="4562507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内电路：电流从负极 → 正极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91" name="组合 131"/>
          <p:cNvGrpSpPr/>
          <p:nvPr/>
        </p:nvGrpSpPr>
        <p:grpSpPr>
          <a:xfrm>
            <a:off x="7859838" y="5821707"/>
            <a:ext cx="465038" cy="307777"/>
            <a:chOff x="7412160" y="4173743"/>
            <a:chExt cx="465038" cy="307777"/>
          </a:xfrm>
        </p:grpSpPr>
        <p:grpSp>
          <p:nvGrpSpPr>
            <p:cNvPr id="92" name="组合 35"/>
            <p:cNvGrpSpPr/>
            <p:nvPr/>
          </p:nvGrpSpPr>
          <p:grpSpPr>
            <a:xfrm>
              <a:off x="7591446" y="4173743"/>
              <a:ext cx="285752" cy="307777"/>
              <a:chOff x="5300668" y="3003949"/>
              <a:chExt cx="285752" cy="307777"/>
            </a:xfrm>
          </p:grpSpPr>
          <p:sp>
            <p:nvSpPr>
              <p:cNvPr id="95" name="椭圆 94"/>
              <p:cNvSpPr/>
              <p:nvPr/>
            </p:nvSpPr>
            <p:spPr bwMode="auto">
              <a:xfrm>
                <a:off x="5361457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" name="TextBox 62"/>
              <p:cNvSpPr txBox="1">
                <a:spLocks noChangeArrowheads="1"/>
              </p:cNvSpPr>
              <p:nvPr/>
            </p:nvSpPr>
            <p:spPr bwMode="auto">
              <a:xfrm>
                <a:off x="5300668" y="3003949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93" name="直接箭头连接符 92"/>
            <p:cNvCxnSpPr/>
            <p:nvPr/>
          </p:nvCxnSpPr>
          <p:spPr>
            <a:xfrm rot="10800000">
              <a:off x="7412160" y="432953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132"/>
          <p:cNvGrpSpPr/>
          <p:nvPr/>
        </p:nvGrpSpPr>
        <p:grpSpPr>
          <a:xfrm>
            <a:off x="8205813" y="5012076"/>
            <a:ext cx="285752" cy="478814"/>
            <a:chOff x="7377132" y="4121354"/>
            <a:chExt cx="285752" cy="478814"/>
          </a:xfrm>
        </p:grpSpPr>
        <p:grpSp>
          <p:nvGrpSpPr>
            <p:cNvPr id="100" name="组合 35"/>
            <p:cNvGrpSpPr/>
            <p:nvPr/>
          </p:nvGrpSpPr>
          <p:grpSpPr>
            <a:xfrm>
              <a:off x="7377132" y="4121354"/>
              <a:ext cx="285752" cy="307777"/>
              <a:chOff x="5086354" y="2951560"/>
              <a:chExt cx="285752" cy="307777"/>
            </a:xfrm>
          </p:grpSpPr>
          <p:sp>
            <p:nvSpPr>
              <p:cNvPr id="103" name="椭圆 102"/>
              <p:cNvSpPr/>
              <p:nvPr/>
            </p:nvSpPr>
            <p:spPr bwMode="auto">
              <a:xfrm>
                <a:off x="5153029" y="3035498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2951560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01" name="直接箭头连接符 100"/>
            <p:cNvCxnSpPr/>
            <p:nvPr/>
          </p:nvCxnSpPr>
          <p:spPr>
            <a:xfrm rot="16200000" flipH="1" flipV="1">
              <a:off x="7389246" y="447416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38"/>
          <p:cNvGrpSpPr/>
          <p:nvPr/>
        </p:nvGrpSpPr>
        <p:grpSpPr>
          <a:xfrm>
            <a:off x="5786860" y="5834207"/>
            <a:ext cx="466314" cy="307777"/>
            <a:chOff x="7415646" y="4173743"/>
            <a:chExt cx="466314" cy="307777"/>
          </a:xfrm>
        </p:grpSpPr>
        <p:grpSp>
          <p:nvGrpSpPr>
            <p:cNvPr id="108" name="组合 35"/>
            <p:cNvGrpSpPr/>
            <p:nvPr/>
          </p:nvGrpSpPr>
          <p:grpSpPr>
            <a:xfrm>
              <a:off x="7596208" y="4173743"/>
              <a:ext cx="285752" cy="307777"/>
              <a:chOff x="5305430" y="3003949"/>
              <a:chExt cx="285752" cy="307777"/>
            </a:xfrm>
          </p:grpSpPr>
          <p:sp>
            <p:nvSpPr>
              <p:cNvPr id="110" name="椭圆 109"/>
              <p:cNvSpPr/>
              <p:nvPr/>
            </p:nvSpPr>
            <p:spPr bwMode="auto">
              <a:xfrm>
                <a:off x="5366219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" name="TextBox 62"/>
              <p:cNvSpPr txBox="1">
                <a:spLocks noChangeArrowheads="1"/>
              </p:cNvSpPr>
              <p:nvPr/>
            </p:nvSpPr>
            <p:spPr bwMode="auto">
              <a:xfrm>
                <a:off x="5305430" y="3003949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09" name="直接箭头连接符 108"/>
            <p:cNvCxnSpPr/>
            <p:nvPr/>
          </p:nvCxnSpPr>
          <p:spPr>
            <a:xfrm rot="10800000">
              <a:off x="7415646" y="432953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43"/>
          <p:cNvGrpSpPr/>
          <p:nvPr/>
        </p:nvGrpSpPr>
        <p:grpSpPr>
          <a:xfrm>
            <a:off x="6253174" y="4245308"/>
            <a:ext cx="457204" cy="307777"/>
            <a:chOff x="7305694" y="4173742"/>
            <a:chExt cx="457204" cy="307777"/>
          </a:xfrm>
        </p:grpSpPr>
        <p:grpSp>
          <p:nvGrpSpPr>
            <p:cNvPr id="113" name="组合 35"/>
            <p:cNvGrpSpPr/>
            <p:nvPr/>
          </p:nvGrpSpPr>
          <p:grpSpPr>
            <a:xfrm>
              <a:off x="7305694" y="4173742"/>
              <a:ext cx="285752" cy="307777"/>
              <a:chOff x="5014916" y="3003948"/>
              <a:chExt cx="285752" cy="307777"/>
            </a:xfrm>
          </p:grpSpPr>
          <p:sp>
            <p:nvSpPr>
              <p:cNvPr id="115" name="椭圆 114"/>
              <p:cNvSpPr/>
              <p:nvPr/>
            </p:nvSpPr>
            <p:spPr bwMode="auto">
              <a:xfrm>
                <a:off x="5076829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" name="TextBox 62"/>
              <p:cNvSpPr txBox="1">
                <a:spLocks noChangeArrowheads="1"/>
              </p:cNvSpPr>
              <p:nvPr/>
            </p:nvSpPr>
            <p:spPr bwMode="auto">
              <a:xfrm>
                <a:off x="5014916" y="3003948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14" name="直接箭头连接符 113"/>
            <p:cNvCxnSpPr/>
            <p:nvPr/>
          </p:nvCxnSpPr>
          <p:spPr>
            <a:xfrm>
              <a:off x="7510898" y="432953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组合 148"/>
          <p:cNvGrpSpPr/>
          <p:nvPr/>
        </p:nvGrpSpPr>
        <p:grpSpPr>
          <a:xfrm>
            <a:off x="5634045" y="4934088"/>
            <a:ext cx="285752" cy="457203"/>
            <a:chOff x="7367607" y="4205293"/>
            <a:chExt cx="285752" cy="457203"/>
          </a:xfrm>
        </p:grpSpPr>
        <p:grpSp>
          <p:nvGrpSpPr>
            <p:cNvPr id="119" name="组合 35"/>
            <p:cNvGrpSpPr/>
            <p:nvPr/>
          </p:nvGrpSpPr>
          <p:grpSpPr>
            <a:xfrm>
              <a:off x="7367607" y="4354719"/>
              <a:ext cx="285752" cy="307777"/>
              <a:chOff x="5076829" y="3184925"/>
              <a:chExt cx="285752" cy="307777"/>
            </a:xfrm>
          </p:grpSpPr>
          <p:sp>
            <p:nvSpPr>
              <p:cNvPr id="121" name="椭圆 120"/>
              <p:cNvSpPr/>
              <p:nvPr/>
            </p:nvSpPr>
            <p:spPr bwMode="auto">
              <a:xfrm>
                <a:off x="5143504" y="3267739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" name="TextBox 62"/>
              <p:cNvSpPr txBox="1">
                <a:spLocks noChangeArrowheads="1"/>
              </p:cNvSpPr>
              <p:nvPr/>
            </p:nvSpPr>
            <p:spPr bwMode="auto">
              <a:xfrm>
                <a:off x="5076829" y="3184925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20" name="直接箭头连接符 119"/>
            <p:cNvCxnSpPr/>
            <p:nvPr/>
          </p:nvCxnSpPr>
          <p:spPr>
            <a:xfrm rot="5400000" flipH="1" flipV="1">
              <a:off x="7370196" y="4331293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153"/>
          <p:cNvGrpSpPr/>
          <p:nvPr/>
        </p:nvGrpSpPr>
        <p:grpSpPr>
          <a:xfrm>
            <a:off x="7424758" y="4248283"/>
            <a:ext cx="461965" cy="307777"/>
            <a:chOff x="7300932" y="4181480"/>
            <a:chExt cx="461965" cy="307777"/>
          </a:xfrm>
        </p:grpSpPr>
        <p:grpSp>
          <p:nvGrpSpPr>
            <p:cNvPr id="124" name="组合 35"/>
            <p:cNvGrpSpPr/>
            <p:nvPr/>
          </p:nvGrpSpPr>
          <p:grpSpPr>
            <a:xfrm>
              <a:off x="7300932" y="4181480"/>
              <a:ext cx="285752" cy="307777"/>
              <a:chOff x="5010154" y="3011686"/>
              <a:chExt cx="285752" cy="307777"/>
            </a:xfrm>
          </p:grpSpPr>
          <p:sp>
            <p:nvSpPr>
              <p:cNvPr id="127" name="椭圆 126"/>
              <p:cNvSpPr/>
              <p:nvPr/>
            </p:nvSpPr>
            <p:spPr bwMode="auto">
              <a:xfrm>
                <a:off x="5072066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8" name="TextBox 62"/>
              <p:cNvSpPr txBox="1">
                <a:spLocks noChangeArrowheads="1"/>
              </p:cNvSpPr>
              <p:nvPr/>
            </p:nvSpPr>
            <p:spPr bwMode="auto">
              <a:xfrm>
                <a:off x="50101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25" name="直接箭头连接符 124"/>
            <p:cNvCxnSpPr/>
            <p:nvPr/>
          </p:nvCxnSpPr>
          <p:spPr>
            <a:xfrm>
              <a:off x="7510897" y="4339063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组合 125"/>
          <p:cNvGrpSpPr/>
          <p:nvPr/>
        </p:nvGrpSpPr>
        <p:grpSpPr>
          <a:xfrm>
            <a:off x="5643570" y="4275211"/>
            <a:ext cx="2857520" cy="2178125"/>
            <a:chOff x="5214942" y="2285992"/>
            <a:chExt cx="2857520" cy="2178125"/>
          </a:xfrm>
        </p:grpSpPr>
        <p:sp>
          <p:nvSpPr>
            <p:cNvPr id="138" name="圆角矩形 137"/>
            <p:cNvSpPr/>
            <p:nvPr/>
          </p:nvSpPr>
          <p:spPr>
            <a:xfrm>
              <a:off x="5214942" y="2285992"/>
              <a:ext cx="2857520" cy="1857388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圆角矩形 192"/>
            <p:cNvSpPr>
              <a:spLocks/>
            </p:cNvSpPr>
            <p:nvPr/>
          </p:nvSpPr>
          <p:spPr>
            <a:xfrm>
              <a:off x="5500694" y="2558816"/>
              <a:ext cx="2268000" cy="1296000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Rectangle 68"/>
            <p:cNvSpPr>
              <a:spLocks noChangeArrowheads="1"/>
            </p:cNvSpPr>
            <p:nvPr/>
          </p:nvSpPr>
          <p:spPr bwMode="auto">
            <a:xfrm>
              <a:off x="5805496" y="3584744"/>
              <a:ext cx="1584000" cy="792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5" name="组合 112"/>
            <p:cNvGrpSpPr/>
            <p:nvPr/>
          </p:nvGrpSpPr>
          <p:grpSpPr>
            <a:xfrm>
              <a:off x="5734058" y="3462337"/>
              <a:ext cx="1731728" cy="1001780"/>
              <a:chOff x="6215074" y="3376611"/>
              <a:chExt cx="1731728" cy="1001780"/>
            </a:xfrm>
          </p:grpSpPr>
          <p:sp>
            <p:nvSpPr>
              <p:cNvPr id="196" name="Rectangle 68"/>
              <p:cNvSpPr>
                <a:spLocks noChangeArrowheads="1"/>
              </p:cNvSpPr>
              <p:nvPr/>
            </p:nvSpPr>
            <p:spPr bwMode="auto">
              <a:xfrm>
                <a:off x="6286512" y="3495674"/>
                <a:ext cx="1584000" cy="792000"/>
              </a:xfrm>
              <a:prstGeom prst="rect">
                <a:avLst/>
              </a:prstGeom>
              <a:solidFill>
                <a:srgbClr val="9900FF">
                  <a:alpha val="3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Text Box 19"/>
              <p:cNvSpPr txBox="1">
                <a:spLocks noChangeArrowheads="1"/>
              </p:cNvSpPr>
              <p:nvPr/>
            </p:nvSpPr>
            <p:spPr bwMode="auto">
              <a:xfrm>
                <a:off x="6215074" y="3438524"/>
                <a:ext cx="30168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98" name="Text Box 19"/>
              <p:cNvSpPr txBox="1">
                <a:spLocks noChangeArrowheads="1"/>
              </p:cNvSpPr>
              <p:nvPr/>
            </p:nvSpPr>
            <p:spPr bwMode="auto">
              <a:xfrm>
                <a:off x="6215074" y="3625855"/>
                <a:ext cx="30168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99" name="Text Box 19"/>
              <p:cNvSpPr txBox="1">
                <a:spLocks noChangeArrowheads="1"/>
              </p:cNvSpPr>
              <p:nvPr/>
            </p:nvSpPr>
            <p:spPr bwMode="auto">
              <a:xfrm>
                <a:off x="6215074" y="3835405"/>
                <a:ext cx="30168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00" name="Text Box 19"/>
              <p:cNvSpPr txBox="1">
                <a:spLocks noChangeArrowheads="1"/>
              </p:cNvSpPr>
              <p:nvPr/>
            </p:nvSpPr>
            <p:spPr bwMode="auto">
              <a:xfrm>
                <a:off x="6215074" y="4011619"/>
                <a:ext cx="30168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01" name="Text Box 19"/>
              <p:cNvSpPr txBox="1">
                <a:spLocks noChangeArrowheads="1"/>
              </p:cNvSpPr>
              <p:nvPr/>
            </p:nvSpPr>
            <p:spPr bwMode="auto">
              <a:xfrm>
                <a:off x="7677176" y="3376611"/>
                <a:ext cx="26962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202" name="Text Box 19"/>
              <p:cNvSpPr txBox="1">
                <a:spLocks noChangeArrowheads="1"/>
              </p:cNvSpPr>
              <p:nvPr/>
            </p:nvSpPr>
            <p:spPr bwMode="auto">
              <a:xfrm>
                <a:off x="7677176" y="3573467"/>
                <a:ext cx="26962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203" name="Text Box 19"/>
              <p:cNvSpPr txBox="1">
                <a:spLocks noChangeArrowheads="1"/>
              </p:cNvSpPr>
              <p:nvPr/>
            </p:nvSpPr>
            <p:spPr bwMode="auto">
              <a:xfrm>
                <a:off x="7677176" y="3773492"/>
                <a:ext cx="26962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204" name="Text Box 19"/>
              <p:cNvSpPr txBox="1">
                <a:spLocks noChangeArrowheads="1"/>
              </p:cNvSpPr>
              <p:nvPr/>
            </p:nvSpPr>
            <p:spPr bwMode="auto">
              <a:xfrm>
                <a:off x="7677176" y="3978281"/>
                <a:ext cx="26962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</a:rPr>
                  <a:t>-</a:t>
                </a:r>
              </a:p>
            </p:txBody>
          </p:sp>
        </p:grpSp>
      </p:grpSp>
      <p:grpSp>
        <p:nvGrpSpPr>
          <p:cNvPr id="224" name="组合 223"/>
          <p:cNvGrpSpPr/>
          <p:nvPr/>
        </p:nvGrpSpPr>
        <p:grpSpPr>
          <a:xfrm>
            <a:off x="6457963" y="5845520"/>
            <a:ext cx="471491" cy="307777"/>
            <a:chOff x="6243649" y="4183268"/>
            <a:chExt cx="471491" cy="307777"/>
          </a:xfrm>
        </p:grpSpPr>
        <p:cxnSp>
          <p:nvCxnSpPr>
            <p:cNvPr id="225" name="直接箭头连接符 224"/>
            <p:cNvCxnSpPr/>
            <p:nvPr/>
          </p:nvCxnSpPr>
          <p:spPr>
            <a:xfrm rot="5400000" flipH="1">
              <a:off x="6369649" y="4210856"/>
              <a:ext cx="0" cy="25200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组合 35"/>
            <p:cNvGrpSpPr/>
            <p:nvPr/>
          </p:nvGrpSpPr>
          <p:grpSpPr>
            <a:xfrm>
              <a:off x="6429388" y="4183268"/>
              <a:ext cx="285752" cy="307777"/>
              <a:chOff x="5086354" y="3013473"/>
              <a:chExt cx="285752" cy="307777"/>
            </a:xfrm>
          </p:grpSpPr>
          <p:sp>
            <p:nvSpPr>
              <p:cNvPr id="227" name="椭圆 226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8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3473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229" name="组合 228"/>
          <p:cNvGrpSpPr/>
          <p:nvPr/>
        </p:nvGrpSpPr>
        <p:grpSpPr>
          <a:xfrm>
            <a:off x="7058042" y="5843732"/>
            <a:ext cx="471491" cy="307777"/>
            <a:chOff x="6243649" y="4183268"/>
            <a:chExt cx="471491" cy="307777"/>
          </a:xfrm>
        </p:grpSpPr>
        <p:cxnSp>
          <p:nvCxnSpPr>
            <p:cNvPr id="230" name="直接箭头连接符 229"/>
            <p:cNvCxnSpPr/>
            <p:nvPr/>
          </p:nvCxnSpPr>
          <p:spPr>
            <a:xfrm rot="5400000" flipH="1">
              <a:off x="6369649" y="4210856"/>
              <a:ext cx="0" cy="25200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组合 35"/>
            <p:cNvGrpSpPr/>
            <p:nvPr/>
          </p:nvGrpSpPr>
          <p:grpSpPr>
            <a:xfrm>
              <a:off x="6429388" y="4183268"/>
              <a:ext cx="285752" cy="307777"/>
              <a:chOff x="5086354" y="3013473"/>
              <a:chExt cx="285752" cy="307777"/>
            </a:xfrm>
          </p:grpSpPr>
          <p:sp>
            <p:nvSpPr>
              <p:cNvPr id="232" name="椭圆 231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3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3473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234" name="组合 233"/>
          <p:cNvGrpSpPr/>
          <p:nvPr/>
        </p:nvGrpSpPr>
        <p:grpSpPr>
          <a:xfrm>
            <a:off x="4059964" y="2029362"/>
            <a:ext cx="1019330" cy="576000"/>
            <a:chOff x="6622576" y="538822"/>
            <a:chExt cx="1019330" cy="576000"/>
          </a:xfrm>
        </p:grpSpPr>
        <p:sp>
          <p:nvSpPr>
            <p:cNvPr id="235" name="云形标注 234"/>
            <p:cNvSpPr/>
            <p:nvPr/>
          </p:nvSpPr>
          <p:spPr>
            <a:xfrm>
              <a:off x="6622576" y="538822"/>
              <a:ext cx="1008000" cy="576000"/>
            </a:xfrm>
            <a:prstGeom prst="cloudCallout">
              <a:avLst>
                <a:gd name="adj1" fmla="val -153696"/>
                <a:gd name="adj2" fmla="val -767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6629410" y="549708"/>
              <a:ext cx="1012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/>
      <p:bldP spid="102" grpId="0"/>
      <p:bldP spid="126" grpId="0"/>
      <p:bldP spid="211" grpId="0"/>
      <p:bldP spid="215" grpId="0"/>
      <p:bldP spid="223" grpId="0"/>
      <p:bldP spid="87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89918" y="622429"/>
            <a:ext cx="3129954" cy="58477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电流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的微观表述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4" name="圆柱形 3"/>
          <p:cNvSpPr/>
          <p:nvPr/>
        </p:nvSpPr>
        <p:spPr>
          <a:xfrm rot="5400000">
            <a:off x="6436636" y="1207116"/>
            <a:ext cx="576000" cy="2448000"/>
          </a:xfrm>
          <a:prstGeom prst="can">
            <a:avLst/>
          </a:prstGeom>
          <a:solidFill>
            <a:schemeClr val="accent5">
              <a:alpha val="3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5500694" y="2052628"/>
            <a:ext cx="785818" cy="326827"/>
            <a:chOff x="5500694" y="2052628"/>
            <a:chExt cx="785818" cy="326827"/>
          </a:xfrm>
        </p:grpSpPr>
        <p:grpSp>
          <p:nvGrpSpPr>
            <p:cNvPr id="5" name="组合 143"/>
            <p:cNvGrpSpPr/>
            <p:nvPr/>
          </p:nvGrpSpPr>
          <p:grpSpPr>
            <a:xfrm>
              <a:off x="5643570" y="2071678"/>
              <a:ext cx="457204" cy="307777"/>
              <a:chOff x="7305694" y="4173742"/>
              <a:chExt cx="457204" cy="307777"/>
            </a:xfrm>
          </p:grpSpPr>
          <p:grpSp>
            <p:nvGrpSpPr>
              <p:cNvPr id="6" name="组合 35"/>
              <p:cNvGrpSpPr/>
              <p:nvPr/>
            </p:nvGrpSpPr>
            <p:grpSpPr>
              <a:xfrm>
                <a:off x="7305694" y="4173742"/>
                <a:ext cx="285752" cy="307777"/>
                <a:chOff x="5014916" y="3003948"/>
                <a:chExt cx="285752" cy="307777"/>
              </a:xfrm>
            </p:grpSpPr>
            <p:sp>
              <p:nvSpPr>
                <p:cNvPr id="8" name="椭圆 7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7" name="直接箭头连接符 6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6019810" y="2066916"/>
              <a:ext cx="266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00694" y="2052628"/>
              <a:ext cx="257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00694" y="2243128"/>
            <a:ext cx="785818" cy="336353"/>
            <a:chOff x="5500694" y="2243128"/>
            <a:chExt cx="785818" cy="336353"/>
          </a:xfrm>
        </p:grpSpPr>
        <p:grpSp>
          <p:nvGrpSpPr>
            <p:cNvPr id="10" name="组合 143"/>
            <p:cNvGrpSpPr/>
            <p:nvPr/>
          </p:nvGrpSpPr>
          <p:grpSpPr>
            <a:xfrm>
              <a:off x="5653095" y="2271704"/>
              <a:ext cx="457204" cy="307777"/>
              <a:chOff x="7305694" y="4173742"/>
              <a:chExt cx="457204" cy="307777"/>
            </a:xfrm>
          </p:grpSpPr>
          <p:grpSp>
            <p:nvGrpSpPr>
              <p:cNvPr id="11" name="组合 35"/>
              <p:cNvGrpSpPr/>
              <p:nvPr/>
            </p:nvGrpSpPr>
            <p:grpSpPr>
              <a:xfrm>
                <a:off x="7305694" y="4173742"/>
                <a:ext cx="285752" cy="307777"/>
                <a:chOff x="5014916" y="3003948"/>
                <a:chExt cx="285752" cy="307777"/>
              </a:xfrm>
            </p:grpSpPr>
            <p:sp>
              <p:nvSpPr>
                <p:cNvPr id="13" name="椭圆 12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2" name="直接箭头连接符 11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019810" y="2257416"/>
              <a:ext cx="266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0694" y="2243128"/>
              <a:ext cx="257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00694" y="2443153"/>
            <a:ext cx="785818" cy="342905"/>
            <a:chOff x="5500694" y="2443153"/>
            <a:chExt cx="785818" cy="342905"/>
          </a:xfrm>
        </p:grpSpPr>
        <p:grpSp>
          <p:nvGrpSpPr>
            <p:cNvPr id="15" name="组合 143"/>
            <p:cNvGrpSpPr/>
            <p:nvPr/>
          </p:nvGrpSpPr>
          <p:grpSpPr>
            <a:xfrm>
              <a:off x="5653095" y="2478281"/>
              <a:ext cx="457204" cy="307777"/>
              <a:chOff x="7305694" y="4173742"/>
              <a:chExt cx="457204" cy="307777"/>
            </a:xfrm>
          </p:grpSpPr>
          <p:grpSp>
            <p:nvGrpSpPr>
              <p:cNvPr id="16" name="组合 35"/>
              <p:cNvGrpSpPr/>
              <p:nvPr/>
            </p:nvGrpSpPr>
            <p:grpSpPr>
              <a:xfrm>
                <a:off x="7305694" y="4173742"/>
                <a:ext cx="285752" cy="307777"/>
                <a:chOff x="5014916" y="3003948"/>
                <a:chExt cx="285752" cy="307777"/>
              </a:xfrm>
            </p:grpSpPr>
            <p:sp>
              <p:nvSpPr>
                <p:cNvPr id="18" name="椭圆 17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7" name="直接箭头连接符 16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019810" y="2457441"/>
              <a:ext cx="266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0694" y="2443153"/>
              <a:ext cx="257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29256" y="1816647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endParaRPr lang="zh-CN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4797" y="181926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zh-CN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142644" y="2143116"/>
            <a:ext cx="144000" cy="576000"/>
            <a:chOff x="7143768" y="3143248"/>
            <a:chExt cx="144000" cy="576000"/>
          </a:xfrm>
        </p:grpSpPr>
        <p:sp>
          <p:nvSpPr>
            <p:cNvPr id="32" name="弧形 31"/>
            <p:cNvSpPr/>
            <p:nvPr/>
          </p:nvSpPr>
          <p:spPr>
            <a:xfrm>
              <a:off x="7143768" y="3143248"/>
              <a:ext cx="144000" cy="576000"/>
            </a:xfrm>
            <a:prstGeom prst="arc">
              <a:avLst>
                <a:gd name="adj1" fmla="val 5400000"/>
                <a:gd name="adj2" fmla="val 16488569"/>
              </a:avLst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弧形 32"/>
            <p:cNvSpPr/>
            <p:nvPr/>
          </p:nvSpPr>
          <p:spPr>
            <a:xfrm>
              <a:off x="7143768" y="3143248"/>
              <a:ext cx="144000" cy="576000"/>
            </a:xfrm>
            <a:prstGeom prst="arc">
              <a:avLst>
                <a:gd name="adj1" fmla="val 16095107"/>
                <a:gd name="adj2" fmla="val 5376852"/>
              </a:avLst>
            </a:prstGeom>
            <a:ln w="158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3"/>
          <p:cNvSpPr txBox="1">
            <a:spLocks noRot="1" noChangeArrowheads="1"/>
          </p:cNvSpPr>
          <p:nvPr/>
        </p:nvSpPr>
        <p:spPr>
          <a:xfrm>
            <a:off x="500034" y="1357298"/>
            <a:ext cx="1776425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已知：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6" name="Rectangle 3"/>
          <p:cNvSpPr txBox="1">
            <a:spLocks noRot="1" noChangeArrowheads="1"/>
          </p:cNvSpPr>
          <p:nvPr/>
        </p:nvSpPr>
        <p:spPr>
          <a:xfrm>
            <a:off x="866749" y="1814498"/>
            <a:ext cx="4133879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横截面积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，自由电荷数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/m</a:t>
            </a:r>
            <a:r>
              <a:rPr lang="en-US" altLang="zh-CN" sz="24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</a:p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" name="Rectangle 3"/>
          <p:cNvSpPr txBox="1">
            <a:spLocks noRot="1" noChangeArrowheads="1"/>
          </p:cNvSpPr>
          <p:nvPr/>
        </p:nvSpPr>
        <p:spPr>
          <a:xfrm>
            <a:off x="866749" y="2338380"/>
            <a:ext cx="3991003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电荷电量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，平均运动速率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 </a:t>
            </a:r>
            <a:endParaRPr lang="en-US" altLang="zh-CN" sz="2400" b="1" baseline="30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1472" y="1428736"/>
            <a:ext cx="4429156" cy="1428760"/>
          </a:xfrm>
          <a:prstGeom prst="rect">
            <a:avLst/>
          </a:prstGeom>
          <a:noFill/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6267462" y="2133591"/>
            <a:ext cx="1019182" cy="585525"/>
            <a:chOff x="5987892" y="2339404"/>
            <a:chExt cx="1019182" cy="585525"/>
          </a:xfrm>
        </p:grpSpPr>
        <p:sp>
          <p:nvSpPr>
            <p:cNvPr id="46" name="圆柱形 45"/>
            <p:cNvSpPr/>
            <p:nvPr/>
          </p:nvSpPr>
          <p:spPr>
            <a:xfrm rot="5400000">
              <a:off x="6215074" y="2132929"/>
              <a:ext cx="576000" cy="1008000"/>
            </a:xfrm>
            <a:prstGeom prst="can">
              <a:avLst/>
            </a:prstGeom>
            <a:solidFill>
              <a:srgbClr val="C00000">
                <a:alpha val="51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/>
            <p:cNvSpPr/>
            <p:nvPr/>
          </p:nvSpPr>
          <p:spPr>
            <a:xfrm>
              <a:off x="5987892" y="2339404"/>
              <a:ext cx="144000" cy="576000"/>
            </a:xfrm>
            <a:prstGeom prst="arc">
              <a:avLst>
                <a:gd name="adj1" fmla="val 5400000"/>
                <a:gd name="adj2" fmla="val 16488569"/>
              </a:avLst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025992" y="2353425"/>
              <a:ext cx="9000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59330" y="2924929"/>
              <a:ext cx="8640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6315087" y="1662100"/>
            <a:ext cx="910319" cy="500066"/>
            <a:chOff x="6276193" y="1662100"/>
            <a:chExt cx="910319" cy="500066"/>
          </a:xfrm>
        </p:grpSpPr>
        <p:cxnSp>
          <p:nvCxnSpPr>
            <p:cNvPr id="52" name="直接连接符 51"/>
            <p:cNvCxnSpPr/>
            <p:nvPr/>
          </p:nvCxnSpPr>
          <p:spPr>
            <a:xfrm rot="5400000">
              <a:off x="6205549" y="2028021"/>
              <a:ext cx="142876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5400000">
              <a:off x="7104080" y="2018496"/>
              <a:ext cx="142876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V="1">
              <a:off x="6286512" y="2000240"/>
              <a:ext cx="90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3"/>
            <p:cNvSpPr txBox="1">
              <a:spLocks noRot="1" noChangeArrowheads="1"/>
            </p:cNvSpPr>
            <p:nvPr/>
          </p:nvSpPr>
          <p:spPr>
            <a:xfrm>
              <a:off x="6571469" y="1662100"/>
              <a:ext cx="357190" cy="50006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b="1" i="1" dirty="0" err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vt</a:t>
              </a:r>
              <a:r>
                <a:rPr lang="en-US" altLang="zh-CN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endParaRPr lang="en-US" altLang="zh-CN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2" name="Rectangle 3"/>
          <p:cNvSpPr txBox="1">
            <a:spLocks noRot="1" noChangeArrowheads="1"/>
          </p:cNvSpPr>
          <p:nvPr/>
        </p:nvSpPr>
        <p:spPr>
          <a:xfrm>
            <a:off x="580997" y="3286124"/>
            <a:ext cx="5776953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时间内，通过任意横截面的自由电荷数：</a:t>
            </a:r>
            <a:endParaRPr lang="en-US" altLang="zh-CN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63" name="Object 1"/>
          <p:cNvGraphicFramePr>
            <a:graphicFrameLocks noChangeAspect="1"/>
          </p:cNvGraphicFramePr>
          <p:nvPr/>
        </p:nvGraphicFramePr>
        <p:xfrm>
          <a:off x="6176974" y="3405187"/>
          <a:ext cx="178594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4" name="公式" r:id="rId4" imgW="774360" imgH="177480" progId="Equation.3">
                  <p:embed/>
                </p:oleObj>
              </mc:Choice>
              <mc:Fallback>
                <p:oleObj name="公式" r:id="rId4" imgW="774360" imgH="177480" progId="Equation.3">
                  <p:embed/>
                  <p:pic>
                    <p:nvPicPr>
                      <p:cNvPr id="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74" y="3405187"/>
                        <a:ext cx="1785948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燕尾形箭头 63"/>
          <p:cNvSpPr/>
          <p:nvPr/>
        </p:nvSpPr>
        <p:spPr>
          <a:xfrm rot="5400000">
            <a:off x="3767644" y="3894678"/>
            <a:ext cx="324000" cy="288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ectangle 3"/>
          <p:cNvSpPr txBox="1">
            <a:spLocks noRot="1" noChangeArrowheads="1"/>
          </p:cNvSpPr>
          <p:nvPr/>
        </p:nvSpPr>
        <p:spPr>
          <a:xfrm>
            <a:off x="571472" y="4214818"/>
            <a:ext cx="5776953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时间内，通过任意横截面的电荷量：</a:t>
            </a:r>
            <a:endParaRPr lang="en-US" altLang="zh-CN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66" name="Object 1"/>
          <p:cNvGraphicFramePr>
            <a:graphicFrameLocks noChangeAspect="1"/>
          </p:cNvGraphicFramePr>
          <p:nvPr/>
        </p:nvGraphicFramePr>
        <p:xfrm>
          <a:off x="5545160" y="4308475"/>
          <a:ext cx="2312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5" name="公式" r:id="rId6" imgW="1002960" imgH="203040" progId="Equation.3">
                  <p:embed/>
                </p:oleObj>
              </mc:Choice>
              <mc:Fallback>
                <p:oleObj name="公式" r:id="rId6" imgW="1002960" imgH="203040" progId="Equation.3">
                  <p:embed/>
                  <p:pic>
                    <p:nvPicPr>
                      <p:cNvPr id="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60" y="4308475"/>
                        <a:ext cx="23129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燕尾形箭头 66"/>
          <p:cNvSpPr/>
          <p:nvPr/>
        </p:nvSpPr>
        <p:spPr>
          <a:xfrm rot="5400000">
            <a:off x="3767644" y="4821793"/>
            <a:ext cx="324000" cy="288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Rectangle 3"/>
          <p:cNvSpPr txBox="1">
            <a:spLocks noRot="1" noChangeArrowheads="1"/>
          </p:cNvSpPr>
          <p:nvPr/>
        </p:nvSpPr>
        <p:spPr>
          <a:xfrm>
            <a:off x="2143108" y="5141933"/>
            <a:ext cx="2357454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导体内的电流：</a:t>
            </a:r>
            <a:endParaRPr lang="en-US" altLang="zh-CN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69" name="Object 1"/>
          <p:cNvGraphicFramePr>
            <a:graphicFrameLocks noChangeAspect="1"/>
          </p:cNvGraphicFramePr>
          <p:nvPr>
            <p:extLst/>
          </p:nvPr>
        </p:nvGraphicFramePr>
        <p:xfrm>
          <a:off x="4357686" y="5045075"/>
          <a:ext cx="20208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6" name="公式" r:id="rId8" imgW="876240" imgH="393480" progId="Equation.3">
                  <p:embed/>
                </p:oleObj>
              </mc:Choice>
              <mc:Fallback>
                <p:oleObj name="公式" r:id="rId8" imgW="876240" imgH="393480" progId="Equation.3">
                  <p:embed/>
                  <p:pic>
                    <p:nvPicPr>
                      <p:cNvPr id="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045075"/>
                        <a:ext cx="20208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矩形 69"/>
          <p:cNvSpPr/>
          <p:nvPr/>
        </p:nvSpPr>
        <p:spPr>
          <a:xfrm>
            <a:off x="4357686" y="5091124"/>
            <a:ext cx="1944000" cy="684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67"/>
          <p:cNvGrpSpPr/>
          <p:nvPr/>
        </p:nvGrpSpPr>
        <p:grpSpPr>
          <a:xfrm>
            <a:off x="6786578" y="5286388"/>
            <a:ext cx="1620000" cy="972000"/>
            <a:chOff x="3635674" y="2410002"/>
            <a:chExt cx="1620000" cy="972000"/>
          </a:xfrm>
        </p:grpSpPr>
        <p:sp>
          <p:nvSpPr>
            <p:cNvPr id="72" name="云形标注 71"/>
            <p:cNvSpPr/>
            <p:nvPr/>
          </p:nvSpPr>
          <p:spPr>
            <a:xfrm>
              <a:off x="3635674" y="2410002"/>
              <a:ext cx="1620000" cy="972000"/>
            </a:xfrm>
            <a:prstGeom prst="cloudCallout">
              <a:avLst>
                <a:gd name="adj1" fmla="val -73445"/>
                <a:gd name="adj2" fmla="val -13870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639190" y="2491834"/>
              <a:ext cx="16014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电流微观表达式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072330" y="2270752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" grpId="0"/>
      <p:bldP spid="30" grpId="0"/>
      <p:bldP spid="35" grpId="0"/>
      <p:bldP spid="36" grpId="0"/>
      <p:bldP spid="37" grpId="0"/>
      <p:bldP spid="38" grpId="0" animBg="1"/>
      <p:bldP spid="62" grpId="0"/>
      <p:bldP spid="64" grpId="0" animBg="1"/>
      <p:bldP spid="65" grpId="0"/>
      <p:bldP spid="67" grpId="0" animBg="1"/>
      <p:bldP spid="68" grpId="0"/>
      <p:bldP spid="70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300" y="486197"/>
            <a:ext cx="8845182" cy="6082434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1】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以下说法中正确的是（       ）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．有可以自由移动的电荷，就能形成电流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．只要物体两端存在电压，就能形成电流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．电流的方向就是电荷定向移动的方向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．通过同一段导体的电流越大，该导体内的电子定向移动速率越大</a:t>
            </a:r>
            <a:r>
              <a:rPr lang="en-US" altLang="zh-CN" sz="11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11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1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728" y="4509408"/>
            <a:ext cx="886486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3】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以下关于电流的说法中，正确的是（       ）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．金属导体中，电场的传播速率就是自由电子定向移动的速率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．温度升高时，金属导体中自由电子热运动加快，电流也就加大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．电路接通后，电子就由电源出发，经过一个极短时间到达用电器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．电流是标量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745378" y="489313"/>
            <a:ext cx="517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25308" y="4537983"/>
            <a:ext cx="409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02056" y="3342412"/>
            <a:ext cx="611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BD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9512" y="2564904"/>
            <a:ext cx="8864866" cy="1813428"/>
            <a:chOff x="179512" y="4596103"/>
            <a:chExt cx="8864866" cy="1813428"/>
          </a:xfrm>
        </p:grpSpPr>
        <p:sp>
          <p:nvSpPr>
            <p:cNvPr id="6" name="矩形 5"/>
            <p:cNvSpPr/>
            <p:nvPr/>
          </p:nvSpPr>
          <p:spPr>
            <a:xfrm>
              <a:off x="179512" y="4596103"/>
              <a:ext cx="886486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【</a:t>
              </a:r>
              <a:r>
                <a:rPr lang="zh-CN" altLang="en-US" sz="2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例</a:t>
              </a:r>
              <a:r>
                <a:rPr lang="en-US" altLang="zh-CN" sz="2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2】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有一横截面积为</a:t>
              </a: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的铜导线，流经其中的电流为</a:t>
              </a: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。设单位体积的导线中有</a:t>
              </a: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个自由电子，电子电量</a:t>
              </a: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q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，电子定向移动速率</a:t>
              </a: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。在△</a:t>
              </a: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时间内，通过导体横截面的自由电子数目为（       ）</a:t>
              </a:r>
              <a:endPara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lvl="0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A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</a:t>
              </a: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                         </a:t>
              </a:r>
              <a:r>
                <a:rPr lang="en-US" altLang="zh-CN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                            </a:t>
              </a:r>
              <a:r>
                <a:rPr lang="en-US" altLang="zh-CN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                             </a:t>
              </a:r>
              <a:r>
                <a:rPr lang="en-US" altLang="zh-CN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</a:t>
              </a:r>
              <a:endParaRPr lang="zh-CN" altLang="en-US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1436346"/>
                </p:ext>
              </p:extLst>
            </p:nvPr>
          </p:nvGraphicFramePr>
          <p:xfrm>
            <a:off x="670099" y="5733256"/>
            <a:ext cx="51752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41" name="公式" r:id="rId4" imgW="279360" imgH="419040" progId="Equation.3">
                    <p:embed/>
                  </p:oleObj>
                </mc:Choice>
                <mc:Fallback>
                  <p:oleObj name="公式" r:id="rId4" imgW="2793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099" y="5733256"/>
                          <a:ext cx="51752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8259243"/>
                </p:ext>
              </p:extLst>
            </p:nvPr>
          </p:nvGraphicFramePr>
          <p:xfrm>
            <a:off x="2974355" y="5733256"/>
            <a:ext cx="51752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42" name="公式" r:id="rId6" imgW="279360" imgH="419040" progId="Equation.3">
                    <p:embed/>
                  </p:oleObj>
                </mc:Choice>
                <mc:Fallback>
                  <p:oleObj name="公式" r:id="rId6" imgW="279360" imgH="4190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4355" y="5733256"/>
                          <a:ext cx="517525" cy="676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839097"/>
                </p:ext>
              </p:extLst>
            </p:nvPr>
          </p:nvGraphicFramePr>
          <p:xfrm>
            <a:off x="5112941" y="5833839"/>
            <a:ext cx="611187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43" name="公式" r:id="rId8" imgW="330120" imgH="177480" progId="Equation.3">
                    <p:embed/>
                  </p:oleObj>
                </mc:Choice>
                <mc:Fallback>
                  <p:oleObj name="公式" r:id="rId8" imgW="330120" imgH="177480" progId="Equation.3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2941" y="5833839"/>
                          <a:ext cx="611187" cy="28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523338"/>
                </p:ext>
              </p:extLst>
            </p:nvPr>
          </p:nvGraphicFramePr>
          <p:xfrm>
            <a:off x="7419925" y="5824538"/>
            <a:ext cx="75247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44" name="公式" r:id="rId10" imgW="406080" imgH="177480" progId="Equation.3">
                    <p:embed/>
                  </p:oleObj>
                </mc:Choice>
                <mc:Fallback>
                  <p:oleObj name="公式" r:id="rId10" imgW="406080" imgH="177480" progId="Equation.3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925" y="5824538"/>
                          <a:ext cx="752475" cy="28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0713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89918" y="622429"/>
            <a:ext cx="5353652" cy="58477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电动势</a:t>
            </a: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(Electromotive</a:t>
            </a:r>
            <a:r>
              <a:rPr kumimoji="0" lang="en-US" altLang="zh-CN" sz="32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Force</a:t>
            </a:r>
            <a:r>
              <a:rPr kumimoji="0" lang="en-US" altLang="zh-CN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63" name="Rectangle 3"/>
          <p:cNvSpPr txBox="1">
            <a:spLocks noRot="1" noChangeArrowheads="1"/>
          </p:cNvSpPr>
          <p:nvPr/>
        </p:nvSpPr>
        <p:spPr>
          <a:xfrm>
            <a:off x="285720" y="1500174"/>
            <a:ext cx="816986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物理意义：反映电源把</a:t>
            </a:r>
            <a:r>
              <a:rPr lang="zh-CN" altLang="en-US" sz="2600" b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其他形式能转化电能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的本领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3"/>
          <p:cNvSpPr txBox="1">
            <a:spLocks noRot="1" noChangeArrowheads="1"/>
          </p:cNvSpPr>
          <p:nvPr/>
        </p:nvSpPr>
        <p:spPr>
          <a:xfrm>
            <a:off x="285720" y="2285992"/>
            <a:ext cx="8358246" cy="10001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非静电力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把单位正电荷在电源内从负极→正极所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做功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285720" y="3304241"/>
            <a:ext cx="17859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组合 143"/>
          <p:cNvGrpSpPr/>
          <p:nvPr/>
        </p:nvGrpSpPr>
        <p:grpSpPr>
          <a:xfrm>
            <a:off x="2000250" y="3232150"/>
            <a:ext cx="1147763" cy="832179"/>
            <a:chOff x="2383886" y="3943939"/>
            <a:chExt cx="1147763" cy="832179"/>
          </a:xfrm>
        </p:grpSpPr>
        <p:sp>
          <p:nvSpPr>
            <p:cNvPr id="47" name="矩形 46"/>
            <p:cNvSpPr/>
            <p:nvPr/>
          </p:nvSpPr>
          <p:spPr>
            <a:xfrm>
              <a:off x="2388632" y="3948118"/>
              <a:ext cx="1116000" cy="82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8058700"/>
                </p:ext>
              </p:extLst>
            </p:nvPr>
          </p:nvGraphicFramePr>
          <p:xfrm>
            <a:off x="2383886" y="3943939"/>
            <a:ext cx="1147763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66" name="Equation" r:id="rId4" imgW="545760" imgH="431640" progId="Equation.DSMT4">
                    <p:embed/>
                  </p:oleObj>
                </mc:Choice>
                <mc:Fallback>
                  <p:oleObj name="Equation" r:id="rId4" imgW="545760" imgH="431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886" y="3943939"/>
                          <a:ext cx="1147763" cy="790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3"/>
          <p:cNvSpPr txBox="1">
            <a:spLocks noRot="1" noChangeArrowheads="1"/>
          </p:cNvSpPr>
          <p:nvPr/>
        </p:nvSpPr>
        <p:spPr>
          <a:xfrm>
            <a:off x="307492" y="4725144"/>
            <a:ext cx="2500253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 Unit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grpSp>
        <p:nvGrpSpPr>
          <p:cNvPr id="51" name="组合 67"/>
          <p:cNvGrpSpPr/>
          <p:nvPr/>
        </p:nvGrpSpPr>
        <p:grpSpPr>
          <a:xfrm>
            <a:off x="857224" y="3992891"/>
            <a:ext cx="1050373" cy="468000"/>
            <a:chOff x="3443793" y="2439635"/>
            <a:chExt cx="1050373" cy="468000"/>
          </a:xfrm>
        </p:grpSpPr>
        <p:sp>
          <p:nvSpPr>
            <p:cNvPr id="52" name="云形标注 51"/>
            <p:cNvSpPr/>
            <p:nvPr/>
          </p:nvSpPr>
          <p:spPr>
            <a:xfrm>
              <a:off x="3443793" y="2439635"/>
              <a:ext cx="972000" cy="468000"/>
            </a:xfrm>
            <a:prstGeom prst="cloudCallout">
              <a:avLst>
                <a:gd name="adj1" fmla="val 73423"/>
                <a:gd name="adj2" fmla="val -8386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506462" y="2467494"/>
              <a:ext cx="9877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电动势</a:t>
              </a:r>
            </a:p>
          </p:txBody>
        </p:sp>
      </p:grpSp>
      <p:grpSp>
        <p:nvGrpSpPr>
          <p:cNvPr id="54" name="组合 67"/>
          <p:cNvGrpSpPr/>
          <p:nvPr/>
        </p:nvGrpSpPr>
        <p:grpSpPr>
          <a:xfrm>
            <a:off x="3509954" y="3068960"/>
            <a:ext cx="1809763" cy="576000"/>
            <a:chOff x="3491418" y="2392010"/>
            <a:chExt cx="1809763" cy="576000"/>
          </a:xfrm>
        </p:grpSpPr>
        <p:sp>
          <p:nvSpPr>
            <p:cNvPr id="55" name="云形标注 54"/>
            <p:cNvSpPr/>
            <p:nvPr/>
          </p:nvSpPr>
          <p:spPr>
            <a:xfrm>
              <a:off x="3491418" y="2392010"/>
              <a:ext cx="1584000" cy="576000"/>
            </a:xfrm>
            <a:prstGeom prst="cloudCallout">
              <a:avLst>
                <a:gd name="adj1" fmla="val -79447"/>
                <a:gd name="adj2" fmla="val 2196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06461" y="2467494"/>
              <a:ext cx="17947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非静电力做功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721624" y="4857760"/>
            <a:ext cx="293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电动势  </a:t>
            </a:r>
            <a:r>
              <a:rPr lang="en-US" altLang="zh-CN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vs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路端电压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6650582" y="4943486"/>
            <a:ext cx="2207698" cy="1600211"/>
            <a:chOff x="5436136" y="4524383"/>
            <a:chExt cx="2207698" cy="1600211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5439311" y="5966826"/>
              <a:ext cx="201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438781" y="4752380"/>
              <a:ext cx="79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6229951" y="4620390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37291" y="4524383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×</a:t>
              </a:r>
              <a:endParaRPr lang="zh-CN" altLang="en-US" sz="2400" b="1" dirty="0">
                <a:latin typeface="黑体" pitchFamily="49" charset="-122"/>
                <a:ea typeface="黑体" pitchFamily="49" charset="-122"/>
                <a:cs typeface="Times New Roman" pitchFamily="18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6531768" y="4761905"/>
              <a:ext cx="93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5400000">
              <a:off x="7211818" y="4983630"/>
              <a:ext cx="4752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5400000">
              <a:off x="7215894" y="5722549"/>
              <a:ext cx="46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rot="5400000">
              <a:off x="4824930" y="5359428"/>
              <a:ext cx="1224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7301521" y="5215293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86644" y="5176436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6072198" y="5767404"/>
              <a:ext cx="678942" cy="357190"/>
              <a:chOff x="6072198" y="5786454"/>
              <a:chExt cx="678942" cy="357190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6072198" y="5786454"/>
                <a:ext cx="642942" cy="357190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076961" y="5786454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电源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715140" y="5900755"/>
                <a:ext cx="36000" cy="144000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7886723" y="6067443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+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00892" y="6081731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-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3571868" y="4725144"/>
            <a:ext cx="0" cy="1800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4335991" y="5470855"/>
            <a:ext cx="1633009" cy="540000"/>
            <a:chOff x="3829045" y="5367351"/>
            <a:chExt cx="1633009" cy="540000"/>
          </a:xfrm>
        </p:grpSpPr>
        <p:graphicFrame>
          <p:nvGraphicFramePr>
            <p:cNvPr id="96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87810"/>
                </p:ext>
              </p:extLst>
            </p:nvPr>
          </p:nvGraphicFramePr>
          <p:xfrm>
            <a:off x="3833279" y="5430521"/>
            <a:ext cx="1628775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67" name="Equation" r:id="rId6" imgW="774360" imgH="241200" progId="Equation.DSMT4">
                    <p:embed/>
                  </p:oleObj>
                </mc:Choice>
                <mc:Fallback>
                  <p:oleObj name="Equation" r:id="rId6" imgW="774360" imgH="2412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279" y="5430521"/>
                          <a:ext cx="1628775" cy="442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矩形 105"/>
            <p:cNvSpPr/>
            <p:nvPr/>
          </p:nvSpPr>
          <p:spPr>
            <a:xfrm>
              <a:off x="3829045" y="5367351"/>
              <a:ext cx="162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67"/>
          <p:cNvGrpSpPr/>
          <p:nvPr/>
        </p:nvGrpSpPr>
        <p:grpSpPr>
          <a:xfrm>
            <a:off x="3621609" y="6042359"/>
            <a:ext cx="1171585" cy="468000"/>
            <a:chOff x="3443793" y="2439635"/>
            <a:chExt cx="1171585" cy="468000"/>
          </a:xfrm>
        </p:grpSpPr>
        <p:sp>
          <p:nvSpPr>
            <p:cNvPr id="115" name="云形标注 114"/>
            <p:cNvSpPr/>
            <p:nvPr/>
          </p:nvSpPr>
          <p:spPr>
            <a:xfrm>
              <a:off x="3443793" y="2439635"/>
              <a:ext cx="1152000" cy="468000"/>
            </a:xfrm>
            <a:prstGeom prst="cloudCallout">
              <a:avLst>
                <a:gd name="adj1" fmla="val 24028"/>
                <a:gd name="adj2" fmla="val -8590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506462" y="2467494"/>
              <a:ext cx="11089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路端电压</a:t>
              </a:r>
            </a:p>
          </p:txBody>
        </p:sp>
      </p:grpSp>
      <p:grpSp>
        <p:nvGrpSpPr>
          <p:cNvPr id="117" name="组合 67"/>
          <p:cNvGrpSpPr/>
          <p:nvPr/>
        </p:nvGrpSpPr>
        <p:grpSpPr>
          <a:xfrm>
            <a:off x="5219838" y="6085022"/>
            <a:ext cx="1214445" cy="468000"/>
            <a:chOff x="3443793" y="2439635"/>
            <a:chExt cx="1214445" cy="468000"/>
          </a:xfrm>
        </p:grpSpPr>
        <p:sp>
          <p:nvSpPr>
            <p:cNvPr id="118" name="云形标注 117"/>
            <p:cNvSpPr/>
            <p:nvPr/>
          </p:nvSpPr>
          <p:spPr>
            <a:xfrm>
              <a:off x="3443793" y="2439635"/>
              <a:ext cx="1188000" cy="468000"/>
            </a:xfrm>
            <a:prstGeom prst="cloudCallout">
              <a:avLst>
                <a:gd name="adj1" fmla="val -2656"/>
                <a:gd name="adj2" fmla="val -98116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3506461" y="2467494"/>
              <a:ext cx="11517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电源内阻</a:t>
              </a: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8098392" y="5515784"/>
            <a:ext cx="357190" cy="500066"/>
            <a:chOff x="7591446" y="5115731"/>
            <a:chExt cx="357190" cy="500066"/>
          </a:xfrm>
        </p:grpSpPr>
        <p:cxnSp>
          <p:nvCxnSpPr>
            <p:cNvPr id="126" name="直接箭头连接符 125"/>
            <p:cNvCxnSpPr/>
            <p:nvPr/>
          </p:nvCxnSpPr>
          <p:spPr>
            <a:xfrm rot="5400000" flipH="1" flipV="1">
              <a:off x="7608115" y="5364970"/>
              <a:ext cx="500066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7591446" y="5200663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CN" alt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267314" y="571480"/>
            <a:ext cx="1019330" cy="576000"/>
            <a:chOff x="6622576" y="538822"/>
            <a:chExt cx="1019330" cy="576000"/>
          </a:xfrm>
        </p:grpSpPr>
        <p:sp>
          <p:nvSpPr>
            <p:cNvPr id="137" name="云形标注 136"/>
            <p:cNvSpPr/>
            <p:nvPr/>
          </p:nvSpPr>
          <p:spPr>
            <a:xfrm>
              <a:off x="6622576" y="538822"/>
              <a:ext cx="1008000" cy="576000"/>
            </a:xfrm>
            <a:prstGeom prst="cloudCallout">
              <a:avLst>
                <a:gd name="adj1" fmla="val -102669"/>
                <a:gd name="adj2" fmla="val 1216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629410" y="549708"/>
              <a:ext cx="1012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2" name="Rectangle 3"/>
          <p:cNvSpPr txBox="1">
            <a:spLocks noRot="1" noChangeArrowheads="1"/>
          </p:cNvSpPr>
          <p:nvPr/>
        </p:nvSpPr>
        <p:spPr>
          <a:xfrm>
            <a:off x="307492" y="5445224"/>
            <a:ext cx="154986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方向：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3"/>
          <p:cNvSpPr txBox="1">
            <a:spLocks noRot="1" noChangeArrowheads="1"/>
          </p:cNvSpPr>
          <p:nvPr/>
        </p:nvSpPr>
        <p:spPr>
          <a:xfrm>
            <a:off x="664682" y="6000768"/>
            <a:ext cx="283574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电源内</a:t>
            </a:r>
            <a:r>
              <a:rPr lang="zh-CN" altLang="en-US" sz="2400" b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负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极 → </a:t>
            </a:r>
            <a:r>
              <a:rPr lang="zh-CN" altLang="en-US" sz="2400" b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正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极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组合 132"/>
          <p:cNvGrpSpPr/>
          <p:nvPr/>
        </p:nvGrpSpPr>
        <p:grpSpPr>
          <a:xfrm>
            <a:off x="7814006" y="3583126"/>
            <a:ext cx="285752" cy="478814"/>
            <a:chOff x="7377132" y="4121354"/>
            <a:chExt cx="285752" cy="478814"/>
          </a:xfrm>
        </p:grpSpPr>
        <p:grpSp>
          <p:nvGrpSpPr>
            <p:cNvPr id="65" name="组合 35"/>
            <p:cNvGrpSpPr/>
            <p:nvPr/>
          </p:nvGrpSpPr>
          <p:grpSpPr>
            <a:xfrm>
              <a:off x="7377132" y="4121354"/>
              <a:ext cx="285752" cy="307777"/>
              <a:chOff x="5086354" y="2951560"/>
              <a:chExt cx="285752" cy="307777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5153029" y="3035498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2951560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66" name="直接箭头连接符 65"/>
            <p:cNvCxnSpPr/>
            <p:nvPr/>
          </p:nvCxnSpPr>
          <p:spPr>
            <a:xfrm rot="16200000" flipH="1" flipV="1">
              <a:off x="7389246" y="447416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148"/>
          <p:cNvGrpSpPr/>
          <p:nvPr/>
        </p:nvGrpSpPr>
        <p:grpSpPr>
          <a:xfrm>
            <a:off x="5915674" y="3498314"/>
            <a:ext cx="285752" cy="464027"/>
            <a:chOff x="7367607" y="4198469"/>
            <a:chExt cx="285752" cy="464027"/>
          </a:xfrm>
        </p:grpSpPr>
        <p:grpSp>
          <p:nvGrpSpPr>
            <p:cNvPr id="101" name="组合 35"/>
            <p:cNvGrpSpPr/>
            <p:nvPr/>
          </p:nvGrpSpPr>
          <p:grpSpPr>
            <a:xfrm>
              <a:off x="7367607" y="4354719"/>
              <a:ext cx="285752" cy="307777"/>
              <a:chOff x="5076829" y="3184925"/>
              <a:chExt cx="285752" cy="307777"/>
            </a:xfrm>
          </p:grpSpPr>
          <p:sp>
            <p:nvSpPr>
              <p:cNvPr id="103" name="椭圆 102"/>
              <p:cNvSpPr/>
              <p:nvPr/>
            </p:nvSpPr>
            <p:spPr bwMode="auto">
              <a:xfrm>
                <a:off x="5143504" y="3267739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" name="TextBox 62"/>
              <p:cNvSpPr txBox="1">
                <a:spLocks noChangeArrowheads="1"/>
              </p:cNvSpPr>
              <p:nvPr/>
            </p:nvSpPr>
            <p:spPr bwMode="auto">
              <a:xfrm>
                <a:off x="5076829" y="3184925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02" name="直接箭头连接符 101"/>
            <p:cNvCxnSpPr/>
            <p:nvPr/>
          </p:nvCxnSpPr>
          <p:spPr>
            <a:xfrm rot="5400000" flipH="1" flipV="1">
              <a:off x="7383844" y="4324469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53"/>
          <p:cNvGrpSpPr/>
          <p:nvPr/>
        </p:nvGrpSpPr>
        <p:grpSpPr>
          <a:xfrm>
            <a:off x="6824679" y="2969461"/>
            <a:ext cx="461965" cy="307777"/>
            <a:chOff x="7300932" y="4181480"/>
            <a:chExt cx="461965" cy="307777"/>
          </a:xfrm>
        </p:grpSpPr>
        <p:grpSp>
          <p:nvGrpSpPr>
            <p:cNvPr id="107" name="组合 35"/>
            <p:cNvGrpSpPr/>
            <p:nvPr/>
          </p:nvGrpSpPr>
          <p:grpSpPr>
            <a:xfrm>
              <a:off x="7300932" y="4181480"/>
              <a:ext cx="285752" cy="307777"/>
              <a:chOff x="5010154" y="3011686"/>
              <a:chExt cx="285752" cy="307777"/>
            </a:xfrm>
          </p:grpSpPr>
          <p:sp>
            <p:nvSpPr>
              <p:cNvPr id="110" name="椭圆 109"/>
              <p:cNvSpPr/>
              <p:nvPr/>
            </p:nvSpPr>
            <p:spPr bwMode="auto">
              <a:xfrm>
                <a:off x="5072066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" name="TextBox 62"/>
              <p:cNvSpPr txBox="1">
                <a:spLocks noChangeArrowheads="1"/>
              </p:cNvSpPr>
              <p:nvPr/>
            </p:nvSpPr>
            <p:spPr bwMode="auto">
              <a:xfrm>
                <a:off x="50101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08" name="直接箭头连接符 107"/>
            <p:cNvCxnSpPr/>
            <p:nvPr/>
          </p:nvCxnSpPr>
          <p:spPr>
            <a:xfrm>
              <a:off x="7510897" y="4339063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25"/>
          <p:cNvGrpSpPr/>
          <p:nvPr/>
        </p:nvGrpSpPr>
        <p:grpSpPr>
          <a:xfrm>
            <a:off x="5948462" y="3024447"/>
            <a:ext cx="2124000" cy="1623377"/>
            <a:chOff x="5214941" y="2285992"/>
            <a:chExt cx="2857519" cy="2184015"/>
          </a:xfrm>
        </p:grpSpPr>
        <p:sp>
          <p:nvSpPr>
            <p:cNvPr id="125" name="圆角矩形 124"/>
            <p:cNvSpPr/>
            <p:nvPr/>
          </p:nvSpPr>
          <p:spPr>
            <a:xfrm>
              <a:off x="5214941" y="2285992"/>
              <a:ext cx="2857519" cy="1857387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圆角矩形 126"/>
            <p:cNvSpPr>
              <a:spLocks/>
            </p:cNvSpPr>
            <p:nvPr/>
          </p:nvSpPr>
          <p:spPr>
            <a:xfrm>
              <a:off x="5500694" y="2558815"/>
              <a:ext cx="2268000" cy="1296000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9" name="组合 112"/>
            <p:cNvGrpSpPr/>
            <p:nvPr/>
          </p:nvGrpSpPr>
          <p:grpSpPr>
            <a:xfrm>
              <a:off x="5692947" y="3462338"/>
              <a:ext cx="1808237" cy="1007669"/>
              <a:chOff x="6173963" y="3376611"/>
              <a:chExt cx="1808237" cy="1007670"/>
            </a:xfrm>
          </p:grpSpPr>
          <p:sp>
            <p:nvSpPr>
              <p:cNvPr id="131" name="Rectangle 68"/>
              <p:cNvSpPr>
                <a:spLocks noChangeArrowheads="1"/>
              </p:cNvSpPr>
              <p:nvPr/>
            </p:nvSpPr>
            <p:spPr bwMode="auto">
              <a:xfrm>
                <a:off x="6286512" y="3502551"/>
                <a:ext cx="1584000" cy="792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Text Box 19"/>
              <p:cNvSpPr txBox="1">
                <a:spLocks noChangeArrowheads="1"/>
              </p:cNvSpPr>
              <p:nvPr/>
            </p:nvSpPr>
            <p:spPr bwMode="auto">
              <a:xfrm>
                <a:off x="6173963" y="3426919"/>
                <a:ext cx="367053" cy="3726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34" name="Text Box 19"/>
              <p:cNvSpPr txBox="1">
                <a:spLocks noChangeArrowheads="1"/>
              </p:cNvSpPr>
              <p:nvPr/>
            </p:nvSpPr>
            <p:spPr bwMode="auto">
              <a:xfrm>
                <a:off x="6180259" y="3614250"/>
                <a:ext cx="367053" cy="3726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35" name="Text Box 19"/>
              <p:cNvSpPr txBox="1">
                <a:spLocks noChangeArrowheads="1"/>
              </p:cNvSpPr>
              <p:nvPr/>
            </p:nvSpPr>
            <p:spPr bwMode="auto">
              <a:xfrm>
                <a:off x="6180259" y="3823800"/>
                <a:ext cx="367053" cy="3726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39" name="Text Box 19"/>
              <p:cNvSpPr txBox="1">
                <a:spLocks noChangeArrowheads="1"/>
              </p:cNvSpPr>
              <p:nvPr/>
            </p:nvSpPr>
            <p:spPr bwMode="auto">
              <a:xfrm>
                <a:off x="6180259" y="4011619"/>
                <a:ext cx="367053" cy="3726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40" name="Text Box 19"/>
              <p:cNvSpPr txBox="1">
                <a:spLocks noChangeArrowheads="1"/>
              </p:cNvSpPr>
              <p:nvPr/>
            </p:nvSpPr>
            <p:spPr bwMode="auto">
              <a:xfrm>
                <a:off x="7653966" y="3376611"/>
                <a:ext cx="328234" cy="4140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41" name="Text Box 19"/>
              <p:cNvSpPr txBox="1">
                <a:spLocks noChangeArrowheads="1"/>
              </p:cNvSpPr>
              <p:nvPr/>
            </p:nvSpPr>
            <p:spPr bwMode="auto">
              <a:xfrm>
                <a:off x="7653966" y="3573467"/>
                <a:ext cx="328234" cy="4140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44" name="Text Box 19"/>
              <p:cNvSpPr txBox="1">
                <a:spLocks noChangeArrowheads="1"/>
              </p:cNvSpPr>
              <p:nvPr/>
            </p:nvSpPr>
            <p:spPr bwMode="auto">
              <a:xfrm>
                <a:off x="7647209" y="3785097"/>
                <a:ext cx="328234" cy="4140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45" name="Text Box 19"/>
              <p:cNvSpPr txBox="1">
                <a:spLocks noChangeArrowheads="1"/>
              </p:cNvSpPr>
              <p:nvPr/>
            </p:nvSpPr>
            <p:spPr bwMode="auto">
              <a:xfrm>
                <a:off x="7653966" y="3966676"/>
                <a:ext cx="328234" cy="4140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itchFamily="18" charset="0"/>
                  </a:rPr>
                  <a:t>-</a:t>
                </a:r>
              </a:p>
            </p:txBody>
          </p:sp>
        </p:grpSp>
        <p:sp>
          <p:nvSpPr>
            <p:cNvPr id="128" name="Rectangle 68"/>
            <p:cNvSpPr>
              <a:spLocks noChangeArrowheads="1"/>
            </p:cNvSpPr>
            <p:nvPr/>
          </p:nvSpPr>
          <p:spPr bwMode="auto">
            <a:xfrm>
              <a:off x="5805496" y="3584744"/>
              <a:ext cx="1584000" cy="792000"/>
            </a:xfrm>
            <a:prstGeom prst="rect">
              <a:avLst/>
            </a:prstGeom>
            <a:solidFill>
              <a:srgbClr val="9900FF">
                <a:alpha val="3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6715140" y="4132494"/>
            <a:ext cx="466048" cy="307777"/>
            <a:chOff x="6243649" y="4172382"/>
            <a:chExt cx="466048" cy="307777"/>
          </a:xfrm>
        </p:grpSpPr>
        <p:cxnSp>
          <p:nvCxnSpPr>
            <p:cNvPr id="147" name="直接箭头连接符 146"/>
            <p:cNvCxnSpPr/>
            <p:nvPr/>
          </p:nvCxnSpPr>
          <p:spPr>
            <a:xfrm rot="5400000" flipH="1">
              <a:off x="6369649" y="4210856"/>
              <a:ext cx="0" cy="25200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组合 35"/>
            <p:cNvGrpSpPr/>
            <p:nvPr/>
          </p:nvGrpSpPr>
          <p:grpSpPr>
            <a:xfrm>
              <a:off x="6423945" y="4172382"/>
              <a:ext cx="285752" cy="307777"/>
              <a:chOff x="5080911" y="3002587"/>
              <a:chExt cx="285752" cy="307777"/>
            </a:xfrm>
          </p:grpSpPr>
          <p:sp>
            <p:nvSpPr>
              <p:cNvPr id="149" name="椭圆 148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0" name="TextBox 62"/>
              <p:cNvSpPr txBox="1">
                <a:spLocks noChangeArrowheads="1"/>
              </p:cNvSpPr>
              <p:nvPr/>
            </p:nvSpPr>
            <p:spPr bwMode="auto">
              <a:xfrm>
                <a:off x="5080911" y="3002587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7251005" y="-27384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3" grpId="0"/>
      <p:bldP spid="85" grpId="0"/>
      <p:bldP spid="87" grpId="0"/>
      <p:bldP spid="49" grpId="0"/>
      <p:bldP spid="84" grpId="0"/>
      <p:bldP spid="91" grpId="0"/>
      <p:bldP spid="142" grpId="0"/>
      <p:bldP spid="143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§9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电路及应用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9.1 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电流 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&amp;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电动势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5" name="Rectangle 2"/>
          <p:cNvSpPr txBox="1">
            <a:spLocks noRot="1" noChangeArrowheads="1"/>
          </p:cNvSpPr>
          <p:nvPr/>
        </p:nvSpPr>
        <p:spPr>
          <a:xfrm>
            <a:off x="289918" y="1059191"/>
            <a:ext cx="1545778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恒定电流</a:t>
            </a:r>
          </a:p>
        </p:txBody>
      </p:sp>
      <p:grpSp>
        <p:nvGrpSpPr>
          <p:cNvPr id="98" name="组合 143"/>
          <p:cNvGrpSpPr/>
          <p:nvPr/>
        </p:nvGrpSpPr>
        <p:grpSpPr>
          <a:xfrm>
            <a:off x="1691760" y="2917245"/>
            <a:ext cx="720000" cy="583763"/>
            <a:chOff x="2888696" y="3979524"/>
            <a:chExt cx="720000" cy="583763"/>
          </a:xfrm>
        </p:grpSpPr>
        <p:sp>
          <p:nvSpPr>
            <p:cNvPr id="99" name="矩形 98"/>
            <p:cNvSpPr/>
            <p:nvPr/>
          </p:nvSpPr>
          <p:spPr>
            <a:xfrm>
              <a:off x="2888696" y="4055724"/>
              <a:ext cx="720000" cy="46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100" name="Object 1"/>
            <p:cNvGraphicFramePr>
              <a:graphicFrameLocks noChangeAspect="1"/>
            </p:cNvGraphicFramePr>
            <p:nvPr/>
          </p:nvGraphicFramePr>
          <p:xfrm>
            <a:off x="2926814" y="3979524"/>
            <a:ext cx="648054" cy="583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3" name="公式" r:id="rId3" imgW="380880" imgH="393480" progId="Equation.3">
                    <p:embed/>
                  </p:oleObj>
                </mc:Choice>
                <mc:Fallback>
                  <p:oleObj name="公式" r:id="rId3" imgW="3808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814" y="3979524"/>
                          <a:ext cx="648054" cy="583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Rectangle 3"/>
          <p:cNvSpPr txBox="1">
            <a:spLocks noRot="1" noChangeArrowheads="1"/>
          </p:cNvSpPr>
          <p:nvPr/>
        </p:nvSpPr>
        <p:spPr>
          <a:xfrm>
            <a:off x="107504" y="2348880"/>
            <a:ext cx="1117928" cy="42691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电流：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3"/>
          <p:cNvSpPr txBox="1">
            <a:spLocks noRot="1" noChangeArrowheads="1"/>
          </p:cNvSpPr>
          <p:nvPr/>
        </p:nvSpPr>
        <p:spPr>
          <a:xfrm>
            <a:off x="285720" y="2917245"/>
            <a:ext cx="1549976" cy="48377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定义式：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3"/>
          <p:cNvSpPr txBox="1">
            <a:spLocks noRot="1" noChangeArrowheads="1"/>
          </p:cNvSpPr>
          <p:nvPr/>
        </p:nvSpPr>
        <p:spPr>
          <a:xfrm>
            <a:off x="285721" y="3564549"/>
            <a:ext cx="1638121" cy="46465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Units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2627784" y="3060139"/>
            <a:ext cx="1012496" cy="449689"/>
            <a:chOff x="6629410" y="549708"/>
            <a:chExt cx="1012496" cy="449689"/>
          </a:xfrm>
        </p:grpSpPr>
        <p:sp>
          <p:nvSpPr>
            <p:cNvPr id="110" name="云形标注 109"/>
            <p:cNvSpPr/>
            <p:nvPr/>
          </p:nvSpPr>
          <p:spPr>
            <a:xfrm>
              <a:off x="6730485" y="567397"/>
              <a:ext cx="828000" cy="432000"/>
            </a:xfrm>
            <a:prstGeom prst="cloudCallout">
              <a:avLst>
                <a:gd name="adj1" fmla="val -150857"/>
                <a:gd name="adj2" fmla="val -595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629410" y="549708"/>
              <a:ext cx="1012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Rectangle 3"/>
          <p:cNvSpPr txBox="1">
            <a:spLocks noRot="1" noChangeArrowheads="1"/>
          </p:cNvSpPr>
          <p:nvPr/>
        </p:nvSpPr>
        <p:spPr>
          <a:xfrm>
            <a:off x="1259632" y="4068605"/>
            <a:ext cx="1512168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μA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1814180" y="3617507"/>
            <a:ext cx="1152128" cy="426551"/>
            <a:chOff x="3563888" y="4509120"/>
            <a:chExt cx="1152128" cy="426551"/>
          </a:xfrm>
        </p:grpSpPr>
        <p:sp>
          <p:nvSpPr>
            <p:cNvPr id="114" name="矩形 113"/>
            <p:cNvSpPr/>
            <p:nvPr/>
          </p:nvSpPr>
          <p:spPr>
            <a:xfrm>
              <a:off x="3600930" y="4566366"/>
              <a:ext cx="1044000" cy="324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5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1152128" cy="426551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1 A = 1 C/s 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959674" y="3796874"/>
            <a:ext cx="1468310" cy="741130"/>
            <a:chOff x="3977696" y="5797656"/>
            <a:chExt cx="1468310" cy="741130"/>
          </a:xfrm>
        </p:grpSpPr>
        <p:sp>
          <p:nvSpPr>
            <p:cNvPr id="118" name="矩形 117"/>
            <p:cNvSpPr/>
            <p:nvPr/>
          </p:nvSpPr>
          <p:spPr>
            <a:xfrm>
              <a:off x="4003097" y="5797752"/>
              <a:ext cx="1368000" cy="72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9" name="Rectangle 3"/>
            <p:cNvSpPr txBox="1">
              <a:spLocks noRot="1" noChangeArrowheads="1"/>
            </p:cNvSpPr>
            <p:nvPr/>
          </p:nvSpPr>
          <p:spPr>
            <a:xfrm>
              <a:off x="3977696" y="5797656"/>
              <a:ext cx="1468310" cy="42748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1600" b="1" dirty="0" err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zh-CN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sz="1600" b="1" baseline="30000" dirty="0">
                  <a:latin typeface="Times New Roman" pitchFamily="18" charset="0"/>
                  <a:cs typeface="Times New Roman" pitchFamily="18" charset="0"/>
                </a:rPr>
                <a:t>-3</a:t>
              </a: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 A; </a:t>
              </a:r>
            </a:p>
          </p:txBody>
        </p:sp>
        <p:sp>
          <p:nvSpPr>
            <p:cNvPr id="120" name="Rectangle 3"/>
            <p:cNvSpPr txBox="1">
              <a:spLocks noRot="1" noChangeArrowheads="1"/>
            </p:cNvSpPr>
            <p:nvPr/>
          </p:nvSpPr>
          <p:spPr>
            <a:xfrm>
              <a:off x="3977696" y="6111298"/>
              <a:ext cx="1324294" cy="42748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μA</a:t>
              </a: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 = 10</a:t>
              </a:r>
              <a:r>
                <a:rPr lang="en-US" altLang="zh-CN" sz="1600" b="1" baseline="30000" dirty="0">
                  <a:latin typeface="Times New Roman" pitchFamily="18" charset="0"/>
                  <a:cs typeface="Times New Roman" pitchFamily="18" charset="0"/>
                </a:rPr>
                <a:t>-6</a:t>
              </a: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 A </a:t>
              </a:r>
            </a:p>
          </p:txBody>
        </p:sp>
      </p:grpSp>
      <p:sp>
        <p:nvSpPr>
          <p:cNvPr id="121" name="Rectangle 3"/>
          <p:cNvSpPr txBox="1">
            <a:spLocks noRot="1" noChangeArrowheads="1"/>
          </p:cNvSpPr>
          <p:nvPr/>
        </p:nvSpPr>
        <p:spPr>
          <a:xfrm>
            <a:off x="107504" y="1546014"/>
            <a:ext cx="4358288" cy="4505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恒定电流：大小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方向不随时间变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2"/>
          <p:cNvSpPr txBox="1">
            <a:spLocks noRot="1" noChangeArrowheads="1"/>
          </p:cNvSpPr>
          <p:nvPr/>
        </p:nvSpPr>
        <p:spPr>
          <a:xfrm>
            <a:off x="289918" y="6022449"/>
            <a:ext cx="2193850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电流</a:t>
            </a:r>
            <a:r>
              <a:rPr lang="zh-CN" alt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微观表达式</a:t>
            </a:r>
            <a:endParaRPr kumimoji="0" lang="zh-CN" altLang="en-US" sz="2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2627784" y="6021288"/>
            <a:ext cx="1438450" cy="562725"/>
            <a:chOff x="4357686" y="5045076"/>
            <a:chExt cx="1438450" cy="562725"/>
          </a:xfrm>
        </p:grpSpPr>
        <p:graphicFrame>
          <p:nvGraphicFramePr>
            <p:cNvPr id="13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8492183"/>
                </p:ext>
              </p:extLst>
            </p:nvPr>
          </p:nvGraphicFramePr>
          <p:xfrm>
            <a:off x="4357686" y="5045076"/>
            <a:ext cx="1438450" cy="56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4" name="公式" r:id="rId5" imgW="876240" imgH="393480" progId="Equation.3">
                    <p:embed/>
                  </p:oleObj>
                </mc:Choice>
                <mc:Fallback>
                  <p:oleObj name="公式" r:id="rId5" imgW="8762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6" y="5045076"/>
                          <a:ext cx="1438450" cy="56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" name="矩形 142"/>
            <p:cNvSpPr/>
            <p:nvPr/>
          </p:nvSpPr>
          <p:spPr>
            <a:xfrm>
              <a:off x="4357686" y="5091124"/>
              <a:ext cx="1368000" cy="504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5" name="直接连接符 144"/>
          <p:cNvCxnSpPr/>
          <p:nvPr/>
        </p:nvCxnSpPr>
        <p:spPr>
          <a:xfrm>
            <a:off x="4499992" y="1124744"/>
            <a:ext cx="0" cy="5688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2"/>
          <p:cNvSpPr txBox="1">
            <a:spLocks noRot="1" noChangeArrowheads="1"/>
          </p:cNvSpPr>
          <p:nvPr/>
        </p:nvSpPr>
        <p:spPr>
          <a:xfrm>
            <a:off x="4644008" y="1052736"/>
            <a:ext cx="4032448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电动势</a:t>
            </a:r>
            <a:r>
              <a:rPr kumimoji="0" lang="zh-CN" altLang="en-US" sz="24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(Electromotive Force)</a:t>
            </a:r>
            <a:endParaRPr kumimoji="0" lang="zh-CN" alt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47" name="Rectangle 3"/>
          <p:cNvSpPr txBox="1">
            <a:spLocks noRot="1" noChangeArrowheads="1"/>
          </p:cNvSpPr>
          <p:nvPr/>
        </p:nvSpPr>
        <p:spPr>
          <a:xfrm>
            <a:off x="4534192" y="1572182"/>
            <a:ext cx="4502304" cy="84870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物理意义：反映电源把其他形式能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转化为电能的本领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3"/>
          <p:cNvSpPr txBox="1">
            <a:spLocks noRot="1" noChangeArrowheads="1"/>
          </p:cNvSpPr>
          <p:nvPr/>
        </p:nvSpPr>
        <p:spPr>
          <a:xfrm>
            <a:off x="4534192" y="2502016"/>
            <a:ext cx="4502304" cy="78296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非静电力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把单位正电荷在电源内从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负极移到正极所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做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功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3"/>
          <p:cNvSpPr txBox="1">
            <a:spLocks noRot="1" noChangeArrowheads="1"/>
          </p:cNvSpPr>
          <p:nvPr/>
        </p:nvSpPr>
        <p:spPr>
          <a:xfrm>
            <a:off x="4534192" y="3429000"/>
            <a:ext cx="1333952" cy="4800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0" name="组合 143"/>
          <p:cNvGrpSpPr/>
          <p:nvPr/>
        </p:nvGrpSpPr>
        <p:grpSpPr>
          <a:xfrm>
            <a:off x="5940425" y="3357563"/>
            <a:ext cx="915988" cy="650955"/>
            <a:chOff x="2384142" y="3945163"/>
            <a:chExt cx="915988" cy="650955"/>
          </a:xfrm>
        </p:grpSpPr>
        <p:sp>
          <p:nvSpPr>
            <p:cNvPr id="151" name="矩形 150"/>
            <p:cNvSpPr/>
            <p:nvPr/>
          </p:nvSpPr>
          <p:spPr>
            <a:xfrm>
              <a:off x="2388632" y="3948118"/>
              <a:ext cx="900000" cy="64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15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2343741"/>
                </p:ext>
              </p:extLst>
            </p:nvPr>
          </p:nvGraphicFramePr>
          <p:xfrm>
            <a:off x="2384142" y="3945163"/>
            <a:ext cx="915988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5" name="Equation" r:id="rId7" imgW="545760" imgH="431640" progId="Equation.DSMT4">
                    <p:embed/>
                  </p:oleObj>
                </mc:Choice>
                <mc:Fallback>
                  <p:oleObj name="Equation" r:id="rId7" imgW="545760" imgH="4316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4142" y="3945163"/>
                          <a:ext cx="915988" cy="630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" name="Rectangle 3"/>
          <p:cNvSpPr txBox="1">
            <a:spLocks noRot="1" noChangeArrowheads="1"/>
          </p:cNvSpPr>
          <p:nvPr/>
        </p:nvSpPr>
        <p:spPr>
          <a:xfrm>
            <a:off x="4555964" y="4077072"/>
            <a:ext cx="2288951" cy="5160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 Unit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4" name="Rectangle 3"/>
          <p:cNvSpPr txBox="1">
            <a:spLocks noRot="1" noChangeArrowheads="1"/>
          </p:cNvSpPr>
          <p:nvPr/>
        </p:nvSpPr>
        <p:spPr>
          <a:xfrm>
            <a:off x="4555964" y="4658266"/>
            <a:ext cx="1168164" cy="42691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方向：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3"/>
          <p:cNvSpPr txBox="1">
            <a:spLocks noRot="1" noChangeArrowheads="1"/>
          </p:cNvSpPr>
          <p:nvPr/>
        </p:nvSpPr>
        <p:spPr>
          <a:xfrm>
            <a:off x="5561226" y="4675366"/>
            <a:ext cx="2467158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电源内负极 → 正极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530334" y="51303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电动势  </a:t>
            </a:r>
            <a:r>
              <a:rPr lang="en-US" altLang="zh-CN" sz="2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vs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路端电压</a:t>
            </a:r>
          </a:p>
        </p:txBody>
      </p:sp>
      <p:grpSp>
        <p:nvGrpSpPr>
          <p:cNvPr id="157" name="组合 156"/>
          <p:cNvGrpSpPr/>
          <p:nvPr/>
        </p:nvGrpSpPr>
        <p:grpSpPr>
          <a:xfrm>
            <a:off x="5996450" y="5687576"/>
            <a:ext cx="1542588" cy="435412"/>
            <a:chOff x="3824810" y="5414976"/>
            <a:chExt cx="1542588" cy="435412"/>
          </a:xfrm>
        </p:grpSpPr>
        <p:graphicFrame>
          <p:nvGraphicFramePr>
            <p:cNvPr id="15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679788"/>
                </p:ext>
              </p:extLst>
            </p:nvPr>
          </p:nvGraphicFramePr>
          <p:xfrm>
            <a:off x="3843398" y="5436050"/>
            <a:ext cx="152400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6" name="Equation" r:id="rId9" imgW="774360" imgH="241200" progId="Equation.DSMT4">
                    <p:embed/>
                  </p:oleObj>
                </mc:Choice>
                <mc:Fallback>
                  <p:oleObj name="Equation" r:id="rId9" imgW="774360" imgH="2412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3398" y="5436050"/>
                          <a:ext cx="1524000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" name="矩形 158"/>
            <p:cNvSpPr/>
            <p:nvPr/>
          </p:nvSpPr>
          <p:spPr>
            <a:xfrm>
              <a:off x="3824810" y="5414976"/>
              <a:ext cx="1512000" cy="43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67"/>
          <p:cNvGrpSpPr/>
          <p:nvPr/>
        </p:nvGrpSpPr>
        <p:grpSpPr>
          <a:xfrm>
            <a:off x="5286303" y="6211455"/>
            <a:ext cx="1171585" cy="468000"/>
            <a:chOff x="3443793" y="2439635"/>
            <a:chExt cx="1171585" cy="468000"/>
          </a:xfrm>
        </p:grpSpPr>
        <p:sp>
          <p:nvSpPr>
            <p:cNvPr id="161" name="云形标注 160"/>
            <p:cNvSpPr/>
            <p:nvPr/>
          </p:nvSpPr>
          <p:spPr>
            <a:xfrm>
              <a:off x="3443793" y="2439635"/>
              <a:ext cx="1152000" cy="468000"/>
            </a:xfrm>
            <a:prstGeom prst="cloudCallout">
              <a:avLst>
                <a:gd name="adj1" fmla="val 24028"/>
                <a:gd name="adj2" fmla="val -8590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3506462" y="2467494"/>
              <a:ext cx="11089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路端电压</a:t>
              </a:r>
            </a:p>
          </p:txBody>
        </p:sp>
      </p:grpSp>
      <p:grpSp>
        <p:nvGrpSpPr>
          <p:cNvPr id="163" name="组合 67"/>
          <p:cNvGrpSpPr/>
          <p:nvPr/>
        </p:nvGrpSpPr>
        <p:grpSpPr>
          <a:xfrm>
            <a:off x="6874347" y="6273368"/>
            <a:ext cx="1214445" cy="468000"/>
            <a:chOff x="3443793" y="2439635"/>
            <a:chExt cx="1214445" cy="468000"/>
          </a:xfrm>
        </p:grpSpPr>
        <p:sp>
          <p:nvSpPr>
            <p:cNvPr id="164" name="云形标注 163"/>
            <p:cNvSpPr/>
            <p:nvPr/>
          </p:nvSpPr>
          <p:spPr>
            <a:xfrm>
              <a:off x="3443793" y="2439635"/>
              <a:ext cx="1188000" cy="468000"/>
            </a:xfrm>
            <a:prstGeom prst="cloudCallout">
              <a:avLst>
                <a:gd name="adj1" fmla="val -7467"/>
                <a:gd name="adj2" fmla="val -1001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3506461" y="2467494"/>
              <a:ext cx="11517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电源内阻</a:t>
              </a: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7740352" y="548680"/>
            <a:ext cx="1012496" cy="449689"/>
            <a:chOff x="6629410" y="549708"/>
            <a:chExt cx="1012496" cy="449689"/>
          </a:xfrm>
        </p:grpSpPr>
        <p:sp>
          <p:nvSpPr>
            <p:cNvPr id="167" name="云形标注 166"/>
            <p:cNvSpPr/>
            <p:nvPr/>
          </p:nvSpPr>
          <p:spPr>
            <a:xfrm>
              <a:off x="6730485" y="567397"/>
              <a:ext cx="828000" cy="432000"/>
            </a:xfrm>
            <a:prstGeom prst="cloudCallout">
              <a:avLst>
                <a:gd name="adj1" fmla="val -71610"/>
                <a:gd name="adj2" fmla="val 4965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629410" y="549708"/>
              <a:ext cx="1012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Rectangle 3"/>
          <p:cNvSpPr txBox="1">
            <a:spLocks noRot="1" noChangeArrowheads="1"/>
          </p:cNvSpPr>
          <p:nvPr/>
        </p:nvSpPr>
        <p:spPr>
          <a:xfrm>
            <a:off x="285720" y="4570590"/>
            <a:ext cx="1117928" cy="43460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方向：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"/>
          <p:cNvSpPr txBox="1">
            <a:spLocks noRot="1" noChangeArrowheads="1"/>
          </p:cNvSpPr>
          <p:nvPr/>
        </p:nvSpPr>
        <p:spPr>
          <a:xfrm>
            <a:off x="1259632" y="4582673"/>
            <a:ext cx="2837900" cy="44413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正电荷定向移动的方向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"/>
          <p:cNvSpPr txBox="1">
            <a:spLocks noRot="1" noChangeArrowheads="1"/>
          </p:cNvSpPr>
          <p:nvPr/>
        </p:nvSpPr>
        <p:spPr>
          <a:xfrm>
            <a:off x="467544" y="5002638"/>
            <a:ext cx="3486947" cy="4385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外电路：电流从正极 → 负极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9" name="Rectangle 3"/>
          <p:cNvSpPr txBox="1">
            <a:spLocks noRot="1" noChangeArrowheads="1"/>
          </p:cNvSpPr>
          <p:nvPr/>
        </p:nvSpPr>
        <p:spPr>
          <a:xfrm>
            <a:off x="467544" y="5362678"/>
            <a:ext cx="3414939" cy="44258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内电路：电流从负极 → 正极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8686" y="1872235"/>
            <a:ext cx="1217000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化的电流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14242</TotalTime>
  <Words>668</Words>
  <Application>Microsoft Office PowerPoint</Application>
  <PresentationFormat>全屏显示(4:3)</PresentationFormat>
  <Paragraphs>231</Paragraphs>
  <Slides>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黑体</vt:lpstr>
      <vt:lpstr>华文楷体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admin</cp:lastModifiedBy>
  <cp:revision>738</cp:revision>
  <dcterms:created xsi:type="dcterms:W3CDTF">2014-10-19T02:03:18Z</dcterms:created>
  <dcterms:modified xsi:type="dcterms:W3CDTF">2019-06-03T08:45:18Z</dcterms:modified>
</cp:coreProperties>
</file>