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6" r:id="rId2"/>
    <p:sldId id="315" r:id="rId3"/>
    <p:sldId id="318" r:id="rId4"/>
    <p:sldId id="291" r:id="rId5"/>
    <p:sldId id="319" r:id="rId6"/>
    <p:sldId id="314" r:id="rId7"/>
    <p:sldId id="309" r:id="rId8"/>
    <p:sldId id="316" r:id="rId9"/>
    <p:sldId id="320" r:id="rId10"/>
    <p:sldId id="321" r:id="rId11"/>
    <p:sldId id="296" r:id="rId12"/>
    <p:sldId id="322" r:id="rId13"/>
    <p:sldId id="307" r:id="rId14"/>
    <p:sldId id="317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90EF0"/>
    <a:srgbClr val="FFFF99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49" autoAdjust="0"/>
  </p:normalViewPr>
  <p:slideViewPr>
    <p:cSldViewPr>
      <p:cViewPr varScale="1">
        <p:scale>
          <a:sx n="74" d="100"/>
          <a:sy n="74" d="100"/>
        </p:scale>
        <p:origin x="171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259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6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6" name="Picture 6" descr="https://timgsa.baidu.com/timg?image&amp;quality=80&amp;size=b9999_10000&amp;sec=1493476836254&amp;di=df573036886f4ec82236dafb67dd1eff&amp;imgtype=0&amp;src=http%3A%2F%2Fimg8.zol.com.cn%2Fbbs%2Fupload%2F16085%2F160846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00164" y="-857280"/>
            <a:ext cx="11430000" cy="8029575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8.2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电场 </a:t>
            </a: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(Electric Field)</a:t>
            </a:r>
            <a:endParaRPr lang="zh-CN" altLang="en-US" sz="4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1406" y="4158208"/>
            <a:ext cx="9036000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§8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静电场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(Electric Field)</a:t>
            </a:r>
            <a:endParaRPr lang="zh-CN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1052736"/>
            <a:ext cx="2143140" cy="541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匀强电场：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539552" y="1916832"/>
            <a:ext cx="3861495" cy="345638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691680" y="3076640"/>
            <a:ext cx="1512000" cy="1008000"/>
          </a:xfrm>
          <a:prstGeom prst="rect">
            <a:avLst/>
          </a:prstGeom>
          <a:noFill/>
          <a:ln w="19050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67"/>
          <p:cNvGrpSpPr/>
          <p:nvPr/>
        </p:nvGrpSpPr>
        <p:grpSpPr>
          <a:xfrm>
            <a:off x="3571868" y="4071942"/>
            <a:ext cx="1357322" cy="509186"/>
            <a:chOff x="3597574" y="2410002"/>
            <a:chExt cx="1357322" cy="828000"/>
          </a:xfrm>
        </p:grpSpPr>
        <p:sp>
          <p:nvSpPr>
            <p:cNvPr id="6" name="云形标注 5"/>
            <p:cNvSpPr/>
            <p:nvPr/>
          </p:nvSpPr>
          <p:spPr>
            <a:xfrm>
              <a:off x="3597574" y="2410002"/>
              <a:ext cx="1332000" cy="828000"/>
            </a:xfrm>
            <a:prstGeom prst="cloudCallout">
              <a:avLst>
                <a:gd name="adj1" fmla="val -96882"/>
                <a:gd name="adj2" fmla="val -5878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3639190" y="2447070"/>
              <a:ext cx="13157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平行等距</a:t>
              </a:r>
            </a:p>
          </p:txBody>
        </p:sp>
      </p:grpSp>
      <p:sp>
        <p:nvSpPr>
          <p:cNvPr id="8" name="双括号 7"/>
          <p:cNvSpPr/>
          <p:nvPr/>
        </p:nvSpPr>
        <p:spPr>
          <a:xfrm>
            <a:off x="5004048" y="2928934"/>
            <a:ext cx="2448272" cy="1008112"/>
          </a:xfrm>
          <a:prstGeom prst="bracketPair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等量异种电荷的两平行板间</a:t>
            </a:r>
          </a:p>
        </p:txBody>
      </p:sp>
      <p:sp>
        <p:nvSpPr>
          <p:cNvPr id="9" name="矩形 8"/>
          <p:cNvSpPr/>
          <p:nvPr/>
        </p:nvSpPr>
        <p:spPr>
          <a:xfrm>
            <a:off x="2285984" y="1049774"/>
            <a:ext cx="3571900" cy="541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不变（含</a:t>
            </a:r>
            <a:r>
              <a:rPr lang="zh-CN" alt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大小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&amp;</a:t>
            </a:r>
            <a:r>
              <a:rPr lang="zh-CN" alt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7300" y="692696"/>
            <a:ext cx="8845182" cy="5493812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关于电场，下列说法正确的是（       ）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．由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知，若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减半，则该处电场强度为原来的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</a:t>
            </a:r>
            <a:b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B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．由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知， 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成正比，而与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成反比</a:t>
            </a:r>
            <a:b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C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．由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E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知， 在以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为球心，以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为半径的球面上，</a:t>
            </a:r>
            <a:b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各处场强均相同</a:t>
            </a:r>
            <a:b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D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．电场中某点场强方向即该点处试探电荷的静电力方向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7728" y="3900368"/>
            <a:ext cx="886486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真空中两个等量异种点电荷的值均为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，相距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，两点电荷连线中点处的场强为（       ）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                              B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           </a:t>
            </a: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C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                           D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kq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6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endParaRPr lang="zh-CN" altLang="en-US" sz="26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6143158" y="736665"/>
            <a:ext cx="5170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6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716016" y="4417041"/>
            <a:ext cx="44850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ldLvl="0" animBg="1" autoUpdateAnimBg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7300" y="576719"/>
            <a:ext cx="8845182" cy="5793894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四种电场的电场线如图所示，一正电荷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仅在电场力作用下由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点向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N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点做加速运动且加速度越来越大，则该电荷所在的电场是图中的（       ）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7728" y="3717032"/>
            <a:ext cx="8864866" cy="2593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4】M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N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三点在同一直线上，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MO:ON = 2:3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点位于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MN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之间，在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处固定一电量为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的点电荷。当在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处放一电量为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+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的点电荷时，它所受的电场力为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；移去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处电荷，在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N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处放一电量为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-3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的点电荷，其所受电场力为（       ）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/3               B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-4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/3               C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/2               D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2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/2</a:t>
            </a:r>
            <a:endParaRPr lang="zh-CN" altLang="en-US" sz="26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992249" y="1600031"/>
            <a:ext cx="5170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6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8371968" y="5229200"/>
            <a:ext cx="44850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6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</a:p>
        </p:txBody>
      </p:sp>
      <p:grpSp>
        <p:nvGrpSpPr>
          <p:cNvPr id="6" name="组合 5"/>
          <p:cNvGrpSpPr>
            <a:grpSpLocks noChangeAspect="1"/>
          </p:cNvGrpSpPr>
          <p:nvPr/>
        </p:nvGrpSpPr>
        <p:grpSpPr>
          <a:xfrm>
            <a:off x="611560" y="2420888"/>
            <a:ext cx="1384825" cy="1222501"/>
            <a:chOff x="456658" y="836712"/>
            <a:chExt cx="982886" cy="867678"/>
          </a:xfrm>
        </p:grpSpPr>
        <p:cxnSp>
          <p:nvCxnSpPr>
            <p:cNvPr id="7" name="直接箭头连接符 6"/>
            <p:cNvCxnSpPr/>
            <p:nvPr/>
          </p:nvCxnSpPr>
          <p:spPr>
            <a:xfrm>
              <a:off x="456658" y="1124744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任意多边形 7"/>
            <p:cNvSpPr/>
            <p:nvPr/>
          </p:nvSpPr>
          <p:spPr>
            <a:xfrm>
              <a:off x="456658" y="1268760"/>
              <a:ext cx="972000" cy="150586"/>
            </a:xfrm>
            <a:custGeom>
              <a:avLst/>
              <a:gdLst>
                <a:gd name="connsiteX0" fmla="*/ 0 w 881742"/>
                <a:gd name="connsiteY0" fmla="*/ 30843 h 150586"/>
                <a:gd name="connsiteX1" fmla="*/ 337457 w 881742"/>
                <a:gd name="connsiteY1" fmla="*/ 19957 h 150586"/>
                <a:gd name="connsiteX2" fmla="*/ 881742 w 881742"/>
                <a:gd name="connsiteY2" fmla="*/ 150586 h 150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1742" h="150586">
                  <a:moveTo>
                    <a:pt x="0" y="30843"/>
                  </a:moveTo>
                  <a:cubicBezTo>
                    <a:pt x="95250" y="15421"/>
                    <a:pt x="190500" y="0"/>
                    <a:pt x="337457" y="19957"/>
                  </a:cubicBezTo>
                  <a:cubicBezTo>
                    <a:pt x="484414" y="39914"/>
                    <a:pt x="683078" y="95250"/>
                    <a:pt x="881742" y="150586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467544" y="836712"/>
              <a:ext cx="972000" cy="151200"/>
            </a:xfrm>
            <a:custGeom>
              <a:avLst/>
              <a:gdLst>
                <a:gd name="connsiteX0" fmla="*/ 0 w 685800"/>
                <a:gd name="connsiteY0" fmla="*/ 87086 h 123371"/>
                <a:gd name="connsiteX1" fmla="*/ 304800 w 685800"/>
                <a:gd name="connsiteY1" fmla="*/ 108857 h 123371"/>
                <a:gd name="connsiteX2" fmla="*/ 685800 w 685800"/>
                <a:gd name="connsiteY2" fmla="*/ 0 h 123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123371">
                  <a:moveTo>
                    <a:pt x="0" y="87086"/>
                  </a:moveTo>
                  <a:cubicBezTo>
                    <a:pt x="95250" y="105228"/>
                    <a:pt x="190500" y="123371"/>
                    <a:pt x="304800" y="108857"/>
                  </a:cubicBezTo>
                  <a:cubicBezTo>
                    <a:pt x="419100" y="94343"/>
                    <a:pt x="552450" y="47171"/>
                    <a:pt x="685800" y="0"/>
                  </a:cubicBezTo>
                </a:path>
              </a:pathLst>
            </a:cu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>
              <a:spLocks noChangeAspect="1"/>
            </p:cNvSpPr>
            <p:nvPr/>
          </p:nvSpPr>
          <p:spPr>
            <a:xfrm>
              <a:off x="672682" y="1104747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>
              <a:spLocks noChangeAspect="1"/>
            </p:cNvSpPr>
            <p:nvPr/>
          </p:nvSpPr>
          <p:spPr>
            <a:xfrm>
              <a:off x="1021030" y="1105678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3736" y="1100907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9890" y="1109451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5576" y="1376720"/>
              <a:ext cx="360040" cy="3276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组合 14"/>
          <p:cNvGrpSpPr>
            <a:grpSpLocks noChangeAspect="1"/>
          </p:cNvGrpSpPr>
          <p:nvPr/>
        </p:nvGrpSpPr>
        <p:grpSpPr>
          <a:xfrm>
            <a:off x="2771952" y="2492895"/>
            <a:ext cx="1368000" cy="1165077"/>
            <a:chOff x="1780622" y="908720"/>
            <a:chExt cx="980292" cy="834881"/>
          </a:xfrm>
        </p:grpSpPr>
        <p:cxnSp>
          <p:nvCxnSpPr>
            <p:cNvPr id="16" name="直接箭头连接符 15"/>
            <p:cNvCxnSpPr/>
            <p:nvPr/>
          </p:nvCxnSpPr>
          <p:spPr>
            <a:xfrm>
              <a:off x="1788914" y="1124744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椭圆 19"/>
            <p:cNvSpPr>
              <a:spLocks noChangeAspect="1"/>
            </p:cNvSpPr>
            <p:nvPr/>
          </p:nvSpPr>
          <p:spPr>
            <a:xfrm>
              <a:off x="2004938" y="1104747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>
              <a:spLocks noChangeAspect="1"/>
            </p:cNvSpPr>
            <p:nvPr/>
          </p:nvSpPr>
          <p:spPr>
            <a:xfrm>
              <a:off x="2353286" y="1105678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06425" y="1146670"/>
              <a:ext cx="286997" cy="198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262667" y="1146114"/>
              <a:ext cx="294960" cy="198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7832" y="1412777"/>
              <a:ext cx="360040" cy="330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" name="直接箭头连接符 24"/>
            <p:cNvCxnSpPr/>
            <p:nvPr/>
          </p:nvCxnSpPr>
          <p:spPr>
            <a:xfrm>
              <a:off x="1780622" y="908720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/>
            <p:nvPr/>
          </p:nvCxnSpPr>
          <p:spPr>
            <a:xfrm>
              <a:off x="1782866" y="1349235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>
            <a:grpSpLocks noChangeAspect="1"/>
          </p:cNvGrpSpPr>
          <p:nvPr/>
        </p:nvGrpSpPr>
        <p:grpSpPr>
          <a:xfrm>
            <a:off x="4968184" y="2375422"/>
            <a:ext cx="1260000" cy="1307353"/>
            <a:chOff x="3087652" y="764704"/>
            <a:chExt cx="980292" cy="1017133"/>
          </a:xfrm>
        </p:grpSpPr>
        <p:cxnSp>
          <p:nvCxnSpPr>
            <p:cNvPr id="28" name="直接箭头连接符 27"/>
            <p:cNvCxnSpPr/>
            <p:nvPr/>
          </p:nvCxnSpPr>
          <p:spPr>
            <a:xfrm>
              <a:off x="3095944" y="1124744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椭圆 28"/>
            <p:cNvSpPr>
              <a:spLocks noChangeAspect="1"/>
            </p:cNvSpPr>
            <p:nvPr/>
          </p:nvSpPr>
          <p:spPr>
            <a:xfrm>
              <a:off x="3311968" y="1104747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>
              <a:spLocks noChangeAspect="1"/>
            </p:cNvSpPr>
            <p:nvPr/>
          </p:nvSpPr>
          <p:spPr>
            <a:xfrm>
              <a:off x="3660316" y="1105678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07475" y="1123269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54616" y="1131812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94862" y="1422657"/>
              <a:ext cx="360040" cy="359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zh-C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直接箭头连接符 33"/>
            <p:cNvCxnSpPr/>
            <p:nvPr/>
          </p:nvCxnSpPr>
          <p:spPr>
            <a:xfrm flipV="1">
              <a:off x="3087652" y="764704"/>
              <a:ext cx="980292" cy="14401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箭头连接符 34"/>
            <p:cNvCxnSpPr/>
            <p:nvPr/>
          </p:nvCxnSpPr>
          <p:spPr>
            <a:xfrm>
              <a:off x="3089896" y="1349235"/>
              <a:ext cx="978048" cy="13554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>
            <a:grpSpLocks noChangeAspect="1"/>
          </p:cNvGrpSpPr>
          <p:nvPr/>
        </p:nvGrpSpPr>
        <p:grpSpPr>
          <a:xfrm>
            <a:off x="6984416" y="2420884"/>
            <a:ext cx="1332000" cy="1228452"/>
            <a:chOff x="4427984" y="832440"/>
            <a:chExt cx="1008112" cy="929743"/>
          </a:xfrm>
        </p:grpSpPr>
        <p:cxnSp>
          <p:nvCxnSpPr>
            <p:cNvPr id="37" name="直接箭头连接符 36"/>
            <p:cNvCxnSpPr/>
            <p:nvPr/>
          </p:nvCxnSpPr>
          <p:spPr>
            <a:xfrm>
              <a:off x="4464096" y="1124744"/>
              <a:ext cx="972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椭圆 37"/>
            <p:cNvSpPr>
              <a:spLocks noChangeAspect="1"/>
            </p:cNvSpPr>
            <p:nvPr/>
          </p:nvSpPr>
          <p:spPr>
            <a:xfrm>
              <a:off x="4680120" y="1104747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椭圆 38"/>
            <p:cNvSpPr>
              <a:spLocks noChangeAspect="1"/>
            </p:cNvSpPr>
            <p:nvPr/>
          </p:nvSpPr>
          <p:spPr>
            <a:xfrm>
              <a:off x="5028468" y="1105678"/>
              <a:ext cx="36000" cy="36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74552" y="1131536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31304" y="1130468"/>
              <a:ext cx="432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763014" y="1412776"/>
              <a:ext cx="360040" cy="3494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zh-C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3" name="直接箭头连接符 42"/>
            <p:cNvCxnSpPr/>
            <p:nvPr/>
          </p:nvCxnSpPr>
          <p:spPr>
            <a:xfrm>
              <a:off x="4427984" y="832440"/>
              <a:ext cx="1008000" cy="144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箭头连接符 43"/>
            <p:cNvCxnSpPr/>
            <p:nvPr/>
          </p:nvCxnSpPr>
          <p:spPr>
            <a:xfrm flipV="1">
              <a:off x="4427984" y="1268761"/>
              <a:ext cx="1008112" cy="14401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ldLvl="0" animBg="1" autoUpdateAnimBg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§8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静电场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8.2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电场 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(Electric Field)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289918" y="1059191"/>
            <a:ext cx="2781884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(Electric Field)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7" name="Rectangle 3"/>
          <p:cNvSpPr txBox="1">
            <a:spLocks noRot="1" noChangeArrowheads="1"/>
          </p:cNvSpPr>
          <p:nvPr/>
        </p:nvSpPr>
        <p:spPr>
          <a:xfrm>
            <a:off x="285720" y="1556792"/>
            <a:ext cx="72152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电荷周围</a:t>
            </a: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客观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存在的一种</a:t>
            </a: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特殊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物质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284178" y="2060848"/>
            <a:ext cx="5799990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基本性质：对其中的电荷有</a:t>
            </a:r>
            <a:r>
              <a:rPr lang="zh-CN" alt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力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的作用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4327983" y="2564904"/>
            <a:ext cx="1000132" cy="432000"/>
            <a:chOff x="6315088" y="543586"/>
            <a:chExt cx="1000132" cy="432000"/>
          </a:xfrm>
        </p:grpSpPr>
        <p:sp>
          <p:nvSpPr>
            <p:cNvPr id="23" name="云形标注 22"/>
            <p:cNvSpPr/>
            <p:nvPr/>
          </p:nvSpPr>
          <p:spPr>
            <a:xfrm>
              <a:off x="6357950" y="543586"/>
              <a:ext cx="792000" cy="432000"/>
            </a:xfrm>
            <a:prstGeom prst="cloudCallout">
              <a:avLst>
                <a:gd name="adj1" fmla="val -46774"/>
                <a:gd name="adj2" fmla="val -73644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315088" y="552082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电场力</a:t>
              </a:r>
            </a:p>
          </p:txBody>
        </p:sp>
      </p:grpSp>
      <p:sp>
        <p:nvSpPr>
          <p:cNvPr id="26" name="椭圆 25"/>
          <p:cNvSpPr/>
          <p:nvPr/>
        </p:nvSpPr>
        <p:spPr>
          <a:xfrm>
            <a:off x="4039951" y="2132856"/>
            <a:ext cx="324000" cy="432000"/>
          </a:xfrm>
          <a:prstGeom prst="ellipse">
            <a:avLst/>
          </a:prstGeom>
          <a:noFill/>
          <a:ln w="190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Rectangle 2"/>
          <p:cNvSpPr txBox="1">
            <a:spLocks noRot="1" noChangeArrowheads="1"/>
          </p:cNvSpPr>
          <p:nvPr/>
        </p:nvSpPr>
        <p:spPr>
          <a:xfrm>
            <a:off x="285720" y="2780928"/>
            <a:ext cx="147796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</a:t>
            </a: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强度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5364088" y="3071810"/>
            <a:ext cx="2181951" cy="726920"/>
            <a:chOff x="4214810" y="4314774"/>
            <a:chExt cx="2181951" cy="726920"/>
          </a:xfrm>
        </p:grpSpPr>
        <p:grpSp>
          <p:nvGrpSpPr>
            <p:cNvPr id="29" name="组合 8"/>
            <p:cNvGrpSpPr/>
            <p:nvPr/>
          </p:nvGrpSpPr>
          <p:grpSpPr>
            <a:xfrm>
              <a:off x="4214810" y="4357694"/>
              <a:ext cx="714380" cy="684000"/>
              <a:chOff x="4340678" y="2214554"/>
              <a:chExt cx="714380" cy="684000"/>
            </a:xfrm>
          </p:grpSpPr>
          <p:sp>
            <p:nvSpPr>
              <p:cNvPr id="37" name="椭圆 36"/>
              <p:cNvSpPr>
                <a:spLocks noChangeAspect="1"/>
              </p:cNvSpPr>
              <p:nvPr/>
            </p:nvSpPr>
            <p:spPr>
              <a:xfrm>
                <a:off x="4357686" y="2214554"/>
                <a:ext cx="684000" cy="684000"/>
              </a:xfrm>
              <a:prstGeom prst="ellipse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4340678" y="2289394"/>
                <a:ext cx="71438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8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8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8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0" name="组合 9"/>
            <p:cNvGrpSpPr/>
            <p:nvPr/>
          </p:nvGrpSpPr>
          <p:grpSpPr>
            <a:xfrm>
              <a:off x="5874892" y="4480514"/>
              <a:ext cx="521869" cy="369332"/>
              <a:chOff x="4178861" y="2135304"/>
              <a:chExt cx="714379" cy="369332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33" name="椭圆 32"/>
              <p:cNvSpPr>
                <a:spLocks noChangeAspect="1"/>
              </p:cNvSpPr>
              <p:nvPr/>
            </p:nvSpPr>
            <p:spPr>
              <a:xfrm>
                <a:off x="4357688" y="2214554"/>
                <a:ext cx="344959" cy="2520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矩形 33"/>
              <p:cNvSpPr/>
              <p:nvPr/>
            </p:nvSpPr>
            <p:spPr>
              <a:xfrm>
                <a:off x="4178861" y="2135304"/>
                <a:ext cx="7143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zh-CN" altLang="en-US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1" name="直接连接符 30"/>
            <p:cNvCxnSpPr/>
            <p:nvPr/>
          </p:nvCxnSpPr>
          <p:spPr>
            <a:xfrm flipV="1">
              <a:off x="4929190" y="4685764"/>
              <a:ext cx="107633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303388" y="4314774"/>
              <a:ext cx="358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zh-CN" alt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7392246" y="3277668"/>
            <a:ext cx="880368" cy="369332"/>
            <a:chOff x="3144896" y="2638660"/>
            <a:chExt cx="880368" cy="369332"/>
          </a:xfrm>
        </p:grpSpPr>
        <p:cxnSp>
          <p:nvCxnSpPr>
            <p:cNvPr id="40" name="直接箭头连接符 39"/>
            <p:cNvCxnSpPr/>
            <p:nvPr/>
          </p:nvCxnSpPr>
          <p:spPr>
            <a:xfrm rot="10800000">
              <a:off x="3144896" y="2947364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3533768" y="263866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Rectangle 3"/>
          <p:cNvSpPr txBox="1">
            <a:spLocks noRot="1" noChangeArrowheads="1"/>
          </p:cNvSpPr>
          <p:nvPr/>
        </p:nvSpPr>
        <p:spPr>
          <a:xfrm>
            <a:off x="306546" y="3356992"/>
            <a:ext cx="1529150" cy="508077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1763688" y="3284984"/>
            <a:ext cx="900112" cy="738096"/>
            <a:chOff x="2572306" y="3974470"/>
            <a:chExt cx="900112" cy="738096"/>
          </a:xfrm>
        </p:grpSpPr>
        <p:sp>
          <p:nvSpPr>
            <p:cNvPr id="44" name="矩形 43"/>
            <p:cNvSpPr/>
            <p:nvPr/>
          </p:nvSpPr>
          <p:spPr>
            <a:xfrm>
              <a:off x="2572418" y="3992566"/>
              <a:ext cx="900000" cy="72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45" name="Object 1"/>
            <p:cNvGraphicFramePr>
              <a:graphicFrameLocks noChangeAspect="1"/>
            </p:cNvGraphicFramePr>
            <p:nvPr/>
          </p:nvGraphicFramePr>
          <p:xfrm>
            <a:off x="2572306" y="3974470"/>
            <a:ext cx="891834" cy="710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81" name="公式" r:id="rId3" imgW="457200" imgH="419040" progId="Equation.3">
                    <p:embed/>
                  </p:oleObj>
                </mc:Choice>
                <mc:Fallback>
                  <p:oleObj name="公式" r:id="rId3" imgW="457200" imgH="4190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2306" y="3974470"/>
                          <a:ext cx="891834" cy="7107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组合 45"/>
          <p:cNvGrpSpPr/>
          <p:nvPr/>
        </p:nvGrpSpPr>
        <p:grpSpPr>
          <a:xfrm>
            <a:off x="5220072" y="3791890"/>
            <a:ext cx="1411752" cy="396000"/>
            <a:chOff x="4852988" y="4087590"/>
            <a:chExt cx="1411752" cy="396000"/>
          </a:xfrm>
        </p:grpSpPr>
        <p:sp>
          <p:nvSpPr>
            <p:cNvPr id="47" name="云形 46"/>
            <p:cNvSpPr/>
            <p:nvPr/>
          </p:nvSpPr>
          <p:spPr>
            <a:xfrm>
              <a:off x="4870452" y="4087590"/>
              <a:ext cx="1332000" cy="396000"/>
            </a:xfrm>
            <a:prstGeom prst="cloud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852988" y="4121608"/>
              <a:ext cx="1411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source charge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6660232" y="3647874"/>
            <a:ext cx="1251412" cy="396000"/>
            <a:chOff x="4870452" y="4110962"/>
            <a:chExt cx="1251412" cy="396000"/>
          </a:xfrm>
        </p:grpSpPr>
        <p:sp>
          <p:nvSpPr>
            <p:cNvPr id="50" name="云形 49"/>
            <p:cNvSpPr/>
            <p:nvPr/>
          </p:nvSpPr>
          <p:spPr>
            <a:xfrm>
              <a:off x="4870452" y="4110962"/>
              <a:ext cx="1152000" cy="396000"/>
            </a:xfrm>
            <a:prstGeom prst="cloud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924426" y="4121608"/>
              <a:ext cx="11974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test charge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" name="Rectangle 3"/>
          <p:cNvSpPr txBox="1">
            <a:spLocks noRot="1" noChangeArrowheads="1"/>
          </p:cNvSpPr>
          <p:nvPr/>
        </p:nvSpPr>
        <p:spPr>
          <a:xfrm>
            <a:off x="313614" y="4572008"/>
            <a:ext cx="5770554" cy="59145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物理意义：描述电场</a:t>
            </a: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强弱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和</a:t>
            </a:r>
            <a:r>
              <a:rPr lang="zh-CN" alt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方向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的物理量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1835696" y="2564904"/>
            <a:ext cx="1012496" cy="446514"/>
            <a:chOff x="6629410" y="549708"/>
            <a:chExt cx="1012496" cy="446514"/>
          </a:xfrm>
        </p:grpSpPr>
        <p:sp>
          <p:nvSpPr>
            <p:cNvPr id="54" name="云形标注 53"/>
            <p:cNvSpPr/>
            <p:nvPr/>
          </p:nvSpPr>
          <p:spPr>
            <a:xfrm>
              <a:off x="6724176" y="564222"/>
              <a:ext cx="828000" cy="432000"/>
            </a:xfrm>
            <a:prstGeom prst="cloudCallout">
              <a:avLst>
                <a:gd name="adj1" fmla="val -59336"/>
                <a:gd name="adj2" fmla="val 4666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629410" y="549708"/>
              <a:ext cx="10124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vector</a:t>
              </a:r>
              <a:endParaRPr lang="zh-CN" alt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Rectangle 3"/>
          <p:cNvSpPr txBox="1">
            <a:spLocks noRot="1" noChangeArrowheads="1"/>
          </p:cNvSpPr>
          <p:nvPr/>
        </p:nvSpPr>
        <p:spPr>
          <a:xfrm>
            <a:off x="307492" y="4071942"/>
            <a:ext cx="2176276" cy="59658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N/C</a:t>
            </a:r>
          </a:p>
        </p:txBody>
      </p:sp>
      <p:sp>
        <p:nvSpPr>
          <p:cNvPr id="57" name="Rectangle 3"/>
          <p:cNvSpPr txBox="1">
            <a:spLocks noRot="1" noChangeArrowheads="1"/>
          </p:cNvSpPr>
          <p:nvPr/>
        </p:nvSpPr>
        <p:spPr>
          <a:xfrm>
            <a:off x="284178" y="5085184"/>
            <a:ext cx="214468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方向：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352160" y="5111031"/>
            <a:ext cx="4253176" cy="46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latin typeface="+mn-ea"/>
                <a:cs typeface="Times New Roman" pitchFamily="18" charset="0"/>
              </a:rPr>
              <a:t> 跟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试探</a:t>
            </a:r>
            <a:r>
              <a:rPr lang="en-US" altLang="zh-CN" sz="20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+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的电场力方向相</a:t>
            </a:r>
            <a:r>
              <a:rPr lang="zh-CN" altLang="en-US" sz="22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同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；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1352192" y="5555535"/>
            <a:ext cx="4011896" cy="46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latin typeface="+mn-ea"/>
                <a:cs typeface="Times New Roman" pitchFamily="18" charset="0"/>
              </a:rPr>
              <a:t> 跟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试探</a:t>
            </a:r>
            <a:r>
              <a:rPr lang="en-US" altLang="zh-CN" sz="20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-</a:t>
            </a:r>
            <a:r>
              <a:rPr lang="en-US" altLang="zh-CN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的电场力方向相</a:t>
            </a:r>
            <a:r>
              <a:rPr lang="zh-CN" altLang="en-US" sz="22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反</a:t>
            </a:r>
            <a:endParaRPr lang="en-US" altLang="zh-CN" sz="2200" b="1" dirty="0">
              <a:solidFill>
                <a:srgbClr val="C00000"/>
              </a:solidFill>
              <a:latin typeface="+mn-ea"/>
              <a:cs typeface="Times New Roman" pitchFamily="18" charset="0"/>
            </a:endParaRPr>
          </a:p>
        </p:txBody>
      </p:sp>
      <p:sp>
        <p:nvSpPr>
          <p:cNvPr id="60" name="Rectangle 3"/>
          <p:cNvSpPr txBox="1">
            <a:spLocks noRot="1" noChangeArrowheads="1"/>
          </p:cNvSpPr>
          <p:nvPr/>
        </p:nvSpPr>
        <p:spPr>
          <a:xfrm>
            <a:off x="323528" y="6215058"/>
            <a:ext cx="2808312" cy="52631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点电荷场强分布：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组合 60"/>
          <p:cNvGrpSpPr/>
          <p:nvPr/>
        </p:nvGrpSpPr>
        <p:grpSpPr>
          <a:xfrm>
            <a:off x="2915816" y="6095817"/>
            <a:ext cx="1116000" cy="711383"/>
            <a:chOff x="2714612" y="4117707"/>
            <a:chExt cx="1116000" cy="711383"/>
          </a:xfrm>
        </p:grpSpPr>
        <p:sp>
          <p:nvSpPr>
            <p:cNvPr id="62" name="矩形 61"/>
            <p:cNvSpPr/>
            <p:nvPr/>
          </p:nvSpPr>
          <p:spPr>
            <a:xfrm>
              <a:off x="2714612" y="4145090"/>
              <a:ext cx="1116000" cy="68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63" name="Object 1"/>
            <p:cNvGraphicFramePr>
              <a:graphicFrameLocks noChangeAspect="1"/>
            </p:cNvGraphicFramePr>
            <p:nvPr/>
          </p:nvGraphicFramePr>
          <p:xfrm>
            <a:off x="2714612" y="4117707"/>
            <a:ext cx="1101508" cy="675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82" name="公式" r:id="rId5" imgW="558720" imgH="393480" progId="Equation.3">
                    <p:embed/>
                  </p:oleObj>
                </mc:Choice>
                <mc:Fallback>
                  <p:oleObj name="公式" r:id="rId5" imgW="558720" imgH="3934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4612" y="4117707"/>
                          <a:ext cx="1101508" cy="6753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组合 67"/>
          <p:cNvGrpSpPr/>
          <p:nvPr/>
        </p:nvGrpSpPr>
        <p:grpSpPr>
          <a:xfrm>
            <a:off x="4711419" y="5886000"/>
            <a:ext cx="1584000" cy="432000"/>
            <a:chOff x="3351158" y="2460802"/>
            <a:chExt cx="1584000" cy="432000"/>
          </a:xfrm>
        </p:grpSpPr>
        <p:sp>
          <p:nvSpPr>
            <p:cNvPr id="65" name="云形标注 64"/>
            <p:cNvSpPr/>
            <p:nvPr/>
          </p:nvSpPr>
          <p:spPr>
            <a:xfrm>
              <a:off x="3485066" y="2460802"/>
              <a:ext cx="1332000" cy="432000"/>
            </a:xfrm>
            <a:prstGeom prst="cloudCallout">
              <a:avLst>
                <a:gd name="adj1" fmla="val -116762"/>
                <a:gd name="adj2" fmla="val 2976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3351158" y="2467494"/>
              <a:ext cx="1584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源电荷电量</a:t>
              </a:r>
            </a:p>
          </p:txBody>
        </p:sp>
      </p:grpSp>
      <p:grpSp>
        <p:nvGrpSpPr>
          <p:cNvPr id="67" name="组合 67"/>
          <p:cNvGrpSpPr/>
          <p:nvPr/>
        </p:nvGrpSpPr>
        <p:grpSpPr>
          <a:xfrm>
            <a:off x="4111959" y="6401979"/>
            <a:ext cx="3012704" cy="468000"/>
            <a:chOff x="3669799" y="2497609"/>
            <a:chExt cx="3012704" cy="468000"/>
          </a:xfrm>
        </p:grpSpPr>
        <p:sp>
          <p:nvSpPr>
            <p:cNvPr id="68" name="云形标注 67"/>
            <p:cNvSpPr/>
            <p:nvPr/>
          </p:nvSpPr>
          <p:spPr>
            <a:xfrm>
              <a:off x="3939827" y="2497609"/>
              <a:ext cx="2448000" cy="468000"/>
            </a:xfrm>
            <a:prstGeom prst="cloudCallout">
              <a:avLst>
                <a:gd name="adj1" fmla="val -71348"/>
                <a:gd name="adj2" fmla="val 77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3669799" y="2532811"/>
              <a:ext cx="301270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待测点到源电荷的距离</a:t>
              </a:r>
              <a:endParaRPr lang="en-US" altLang="zh-C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</p:grp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"/>
          <p:cNvSpPr txBox="1">
            <a:spLocks noRot="1" noChangeArrowheads="1"/>
          </p:cNvSpPr>
          <p:nvPr/>
        </p:nvSpPr>
        <p:spPr>
          <a:xfrm>
            <a:off x="285720" y="188640"/>
            <a:ext cx="342902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点电荷场强方向：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611560" y="620688"/>
            <a:ext cx="4460506" cy="46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latin typeface="+mn-ea"/>
                <a:cs typeface="Times New Roman" pitchFamily="18" charset="0"/>
              </a:rPr>
              <a:t> </a:t>
            </a:r>
            <a:r>
              <a:rPr lang="en-US" altLang="zh-CN" sz="20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+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 → 场强方向</a:t>
            </a:r>
            <a:r>
              <a:rPr lang="zh-CN" altLang="en-US" sz="20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背离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电荷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；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611560" y="1027415"/>
            <a:ext cx="4460506" cy="467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latin typeface="+mn-ea"/>
                <a:cs typeface="Times New Roman" pitchFamily="18" charset="0"/>
              </a:rPr>
              <a:t> </a:t>
            </a:r>
            <a:r>
              <a:rPr lang="en-US" altLang="zh-CN" sz="20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-</a:t>
            </a:r>
            <a:r>
              <a:rPr lang="en-US" altLang="zh-CN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 → 场强方向</a:t>
            </a:r>
            <a:r>
              <a:rPr lang="zh-CN" altLang="en-US" sz="20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指向</a:t>
            </a:r>
            <a:r>
              <a:rPr lang="zh-CN" altLang="en-US" sz="2000" b="1" dirty="0">
                <a:latin typeface="+mn-ea"/>
                <a:cs typeface="Times New Roman" pitchFamily="18" charset="0"/>
              </a:rPr>
              <a:t>电荷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47" name="Rectangle 2"/>
          <p:cNvSpPr txBox="1">
            <a:spLocks noRot="1" noChangeArrowheads="1"/>
          </p:cNvSpPr>
          <p:nvPr/>
        </p:nvSpPr>
        <p:spPr>
          <a:xfrm>
            <a:off x="289918" y="1599183"/>
            <a:ext cx="1761802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电场的叠加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395536" y="2204864"/>
            <a:ext cx="5256584" cy="504056"/>
            <a:chOff x="285720" y="5827412"/>
            <a:chExt cx="5256584" cy="504056"/>
          </a:xfrm>
        </p:grpSpPr>
        <p:sp>
          <p:nvSpPr>
            <p:cNvPr id="49" name="矩形 48"/>
            <p:cNvSpPr/>
            <p:nvPr/>
          </p:nvSpPr>
          <p:spPr>
            <a:xfrm>
              <a:off x="285720" y="5827412"/>
              <a:ext cx="5256584" cy="50405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矩形 49"/>
            <p:cNvSpPr/>
            <p:nvPr/>
          </p:nvSpPr>
          <p:spPr>
            <a:xfrm>
              <a:off x="357158" y="5855878"/>
              <a:ext cx="511313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结论：</a:t>
              </a:r>
              <a:r>
                <a:rPr lang="en-US" altLang="zh-CN" sz="2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ea typeface="华文楷体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ea typeface="华文楷体" pitchFamily="2" charset="-122"/>
                  <a:cs typeface="Times New Roman" panose="02020603050405020304" pitchFamily="18" charset="0"/>
                </a:rPr>
                <a:t>“</a:t>
              </a:r>
              <a:r>
                <a:rPr lang="zh-CN" altLang="en-US" sz="2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场强合成</a:t>
              </a:r>
              <a:r>
                <a:rPr lang="en-US" altLang="zh-CN" sz="2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ea typeface="华文楷体" pitchFamily="2" charset="-122"/>
                  <a:cs typeface="Times New Roman" panose="02020603050405020304" pitchFamily="18" charset="0"/>
                </a:rPr>
                <a:t>”</a:t>
              </a:r>
              <a:r>
                <a:rPr lang="zh-CN" altLang="en-US" sz="2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遵循平行四边形法则</a:t>
              </a:r>
            </a:p>
          </p:txBody>
        </p:sp>
      </p:grpSp>
      <p:sp>
        <p:nvSpPr>
          <p:cNvPr id="51" name="Rectangle 2"/>
          <p:cNvSpPr txBox="1">
            <a:spLocks noRot="1" noChangeArrowheads="1"/>
          </p:cNvSpPr>
          <p:nvPr/>
        </p:nvSpPr>
        <p:spPr>
          <a:xfrm>
            <a:off x="251520" y="3021041"/>
            <a:ext cx="4032448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电场线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(Electric Field Lines)</a:t>
            </a:r>
            <a:endParaRPr lang="zh-CN" alt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52" name="Rectangle 3"/>
          <p:cNvSpPr txBox="1">
            <a:spLocks noRot="1" noChangeArrowheads="1"/>
          </p:cNvSpPr>
          <p:nvPr/>
        </p:nvSpPr>
        <p:spPr>
          <a:xfrm>
            <a:off x="285720" y="3535843"/>
            <a:ext cx="235745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1918660" y="3530724"/>
            <a:ext cx="3589444" cy="472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直观描述场强的大小和方向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428596" y="5606132"/>
            <a:ext cx="4643470" cy="45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切线方向 → 场强方向</a:t>
            </a:r>
            <a:endParaRPr lang="en-US" altLang="zh-CN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55" name="Rectangle 3"/>
          <p:cNvSpPr txBox="1">
            <a:spLocks noRot="1" noChangeArrowheads="1"/>
          </p:cNvSpPr>
          <p:nvPr/>
        </p:nvSpPr>
        <p:spPr>
          <a:xfrm>
            <a:off x="285720" y="3973658"/>
            <a:ext cx="157163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特点：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428596" y="4381731"/>
            <a:ext cx="3547766" cy="4573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假想曲线，现实中不存在</a:t>
            </a:r>
            <a:endParaRPr lang="en-US" altLang="zh-CN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428596" y="4809852"/>
            <a:ext cx="6385081" cy="4573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起于正电荷（无限远），止于无限远（负电荷）</a:t>
            </a:r>
            <a:endParaRPr lang="en-US" altLang="zh-CN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428596" y="5207992"/>
            <a:ext cx="4682692" cy="4573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不相交，不闭合，分布在三维空间</a:t>
            </a:r>
            <a:endParaRPr lang="en-US" altLang="zh-CN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428596" y="6012780"/>
            <a:ext cx="5357850" cy="45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疏密程度 → 场强大小（定性）</a:t>
            </a:r>
            <a:endParaRPr lang="en-US" altLang="zh-CN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矩形 59"/>
          <p:cNvSpPr/>
          <p:nvPr/>
        </p:nvSpPr>
        <p:spPr bwMode="auto">
          <a:xfrm>
            <a:off x="107504" y="620118"/>
            <a:ext cx="8892480" cy="57378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107504" y="731862"/>
            <a:ext cx="3178612" cy="55399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about</a:t>
            </a:r>
            <a:endParaRPr kumimoji="1" lang="zh-CN" altLang="en-US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93256" y="3929066"/>
            <a:ext cx="6607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电荷之间的相互作用力是如何产生的？</a:t>
            </a:r>
          </a:p>
        </p:txBody>
      </p:sp>
      <p:grpSp>
        <p:nvGrpSpPr>
          <p:cNvPr id="157" name="组合 156"/>
          <p:cNvGrpSpPr/>
          <p:nvPr/>
        </p:nvGrpSpPr>
        <p:grpSpPr>
          <a:xfrm>
            <a:off x="3232132" y="1756776"/>
            <a:ext cx="2340000" cy="1589900"/>
            <a:chOff x="3160694" y="1571612"/>
            <a:chExt cx="2340000" cy="1589900"/>
          </a:xfrm>
        </p:grpSpPr>
        <p:grpSp>
          <p:nvGrpSpPr>
            <p:cNvPr id="70" name="组合 1"/>
            <p:cNvGrpSpPr/>
            <p:nvPr/>
          </p:nvGrpSpPr>
          <p:grpSpPr>
            <a:xfrm rot="10800000">
              <a:off x="3160694" y="1571612"/>
              <a:ext cx="2340000" cy="72000"/>
              <a:chOff x="467544" y="2962700"/>
              <a:chExt cx="4018660" cy="165137"/>
            </a:xfrm>
          </p:grpSpPr>
          <p:sp>
            <p:nvSpPr>
              <p:cNvPr id="71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5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8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1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3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5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8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0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1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3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4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95" name="直接箭头连接符 94"/>
            <p:cNvCxnSpPr/>
            <p:nvPr/>
          </p:nvCxnSpPr>
          <p:spPr>
            <a:xfrm>
              <a:off x="5187219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连接符 95"/>
            <p:cNvCxnSpPr/>
            <p:nvPr/>
          </p:nvCxnSpPr>
          <p:spPr>
            <a:xfrm rot="16200000" flipH="1">
              <a:off x="4250529" y="2107397"/>
              <a:ext cx="1285884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>
              <a:stCxn id="85" idx="0"/>
              <a:endCxn id="99" idx="0"/>
            </p:cNvCxnSpPr>
            <p:nvPr/>
          </p:nvCxnSpPr>
          <p:spPr>
            <a:xfrm rot="16200000" flipH="1" flipV="1">
              <a:off x="3295067" y="2046413"/>
              <a:ext cx="1213884" cy="4082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椭圆 98"/>
            <p:cNvSpPr>
              <a:spLocks noChangeAspect="1"/>
            </p:cNvSpPr>
            <p:nvPr/>
          </p:nvSpPr>
          <p:spPr>
            <a:xfrm>
              <a:off x="3571868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椭圆 99"/>
            <p:cNvSpPr>
              <a:spLocks noChangeAspect="1"/>
            </p:cNvSpPr>
            <p:nvPr/>
          </p:nvSpPr>
          <p:spPr>
            <a:xfrm>
              <a:off x="4924162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1" name="直接箭头连接符 100"/>
            <p:cNvCxnSpPr/>
            <p:nvPr/>
          </p:nvCxnSpPr>
          <p:spPr>
            <a:xfrm>
              <a:off x="3277575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矩形 119"/>
            <p:cNvSpPr/>
            <p:nvPr/>
          </p:nvSpPr>
          <p:spPr>
            <a:xfrm>
              <a:off x="3550096" y="2792180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" name="矩形 120"/>
            <p:cNvSpPr/>
            <p:nvPr/>
          </p:nvSpPr>
          <p:spPr>
            <a:xfrm>
              <a:off x="4902654" y="2786058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6" name="组合 155"/>
          <p:cNvGrpSpPr/>
          <p:nvPr/>
        </p:nvGrpSpPr>
        <p:grpSpPr>
          <a:xfrm>
            <a:off x="517488" y="1756776"/>
            <a:ext cx="2340000" cy="1600786"/>
            <a:chOff x="446050" y="1571612"/>
            <a:chExt cx="2340000" cy="1600786"/>
          </a:xfrm>
        </p:grpSpPr>
        <p:grpSp>
          <p:nvGrpSpPr>
            <p:cNvPr id="21" name="组合 1"/>
            <p:cNvGrpSpPr/>
            <p:nvPr/>
          </p:nvGrpSpPr>
          <p:grpSpPr>
            <a:xfrm rot="10800000">
              <a:off x="446050" y="1571612"/>
              <a:ext cx="2340000" cy="72000"/>
              <a:chOff x="467544" y="2962700"/>
              <a:chExt cx="4018660" cy="165137"/>
            </a:xfrm>
          </p:grpSpPr>
          <p:sp>
            <p:nvSpPr>
              <p:cNvPr id="33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6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7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9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3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4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6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30" name="直接箭头连接符 29"/>
            <p:cNvCxnSpPr/>
            <p:nvPr/>
          </p:nvCxnSpPr>
          <p:spPr>
            <a:xfrm>
              <a:off x="1296738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rot="5400000">
              <a:off x="1642728" y="2071364"/>
              <a:ext cx="1285884" cy="4292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>
              <a:stCxn id="53" idx="0"/>
            </p:cNvCxnSpPr>
            <p:nvPr/>
          </p:nvCxnSpPr>
          <p:spPr>
            <a:xfrm rot="16200000" flipH="1">
              <a:off x="303399" y="2069899"/>
              <a:ext cx="1264350" cy="4117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椭圆 63"/>
            <p:cNvSpPr>
              <a:spLocks noChangeAspect="1"/>
            </p:cNvSpPr>
            <p:nvPr/>
          </p:nvSpPr>
          <p:spPr>
            <a:xfrm>
              <a:off x="1038616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椭圆 65"/>
            <p:cNvSpPr>
              <a:spLocks noChangeAspect="1"/>
            </p:cNvSpPr>
            <p:nvPr/>
          </p:nvSpPr>
          <p:spPr>
            <a:xfrm>
              <a:off x="1932136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9" name="直接箭头连接符 68"/>
            <p:cNvCxnSpPr/>
            <p:nvPr/>
          </p:nvCxnSpPr>
          <p:spPr>
            <a:xfrm>
              <a:off x="1643042" y="3000372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矩形 118"/>
            <p:cNvSpPr/>
            <p:nvPr/>
          </p:nvSpPr>
          <p:spPr>
            <a:xfrm>
              <a:off x="1021872" y="2803066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2" name="矩形 121"/>
            <p:cNvSpPr/>
            <p:nvPr/>
          </p:nvSpPr>
          <p:spPr>
            <a:xfrm>
              <a:off x="1928794" y="2786058"/>
              <a:ext cx="2616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161090" y="1756776"/>
            <a:ext cx="2340000" cy="1589900"/>
            <a:chOff x="6089652" y="1571612"/>
            <a:chExt cx="2340000" cy="1589900"/>
          </a:xfrm>
        </p:grpSpPr>
        <p:grpSp>
          <p:nvGrpSpPr>
            <p:cNvPr id="123" name="组合 1"/>
            <p:cNvGrpSpPr/>
            <p:nvPr/>
          </p:nvGrpSpPr>
          <p:grpSpPr>
            <a:xfrm rot="10800000">
              <a:off x="6089652" y="1571612"/>
              <a:ext cx="2340000" cy="72000"/>
              <a:chOff x="467544" y="2962700"/>
              <a:chExt cx="4018660" cy="165137"/>
            </a:xfrm>
          </p:grpSpPr>
          <p:sp>
            <p:nvSpPr>
              <p:cNvPr id="124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6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7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8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9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0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1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4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5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7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8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9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0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1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2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5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6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7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148" name="直接箭头连接符 147"/>
            <p:cNvCxnSpPr/>
            <p:nvPr/>
          </p:nvCxnSpPr>
          <p:spPr>
            <a:xfrm>
              <a:off x="8116177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接连接符 148"/>
            <p:cNvCxnSpPr/>
            <p:nvPr/>
          </p:nvCxnSpPr>
          <p:spPr>
            <a:xfrm rot="16200000" flipH="1">
              <a:off x="7179487" y="2107397"/>
              <a:ext cx="1285884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接连接符 149"/>
            <p:cNvCxnSpPr>
              <a:endCxn id="151" idx="0"/>
            </p:cNvCxnSpPr>
            <p:nvPr/>
          </p:nvCxnSpPr>
          <p:spPr>
            <a:xfrm rot="16200000" flipH="1" flipV="1">
              <a:off x="6224025" y="2046413"/>
              <a:ext cx="1213884" cy="4082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椭圆 150"/>
            <p:cNvSpPr>
              <a:spLocks noChangeAspect="1"/>
            </p:cNvSpPr>
            <p:nvPr/>
          </p:nvSpPr>
          <p:spPr>
            <a:xfrm>
              <a:off x="6500826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2" name="椭圆 151"/>
            <p:cNvSpPr>
              <a:spLocks noChangeAspect="1"/>
            </p:cNvSpPr>
            <p:nvPr/>
          </p:nvSpPr>
          <p:spPr>
            <a:xfrm>
              <a:off x="7853120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3" name="直接箭头连接符 152"/>
            <p:cNvCxnSpPr/>
            <p:nvPr/>
          </p:nvCxnSpPr>
          <p:spPr>
            <a:xfrm>
              <a:off x="6212581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矩形 153"/>
            <p:cNvSpPr/>
            <p:nvPr/>
          </p:nvSpPr>
          <p:spPr>
            <a:xfrm>
              <a:off x="6479054" y="2792180"/>
              <a:ext cx="2616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5" name="矩形 154"/>
            <p:cNvSpPr/>
            <p:nvPr/>
          </p:nvSpPr>
          <p:spPr>
            <a:xfrm>
              <a:off x="7864270" y="2786058"/>
              <a:ext cx="2616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17710" y="5072074"/>
            <a:ext cx="4940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电荷间通过</a:t>
            </a:r>
            <a:r>
              <a:rPr lang="zh-CN" altLang="en-US" sz="2800" b="1" dirty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电场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发生相互作用</a:t>
            </a:r>
          </a:p>
        </p:txBody>
      </p:sp>
      <p:pic>
        <p:nvPicPr>
          <p:cNvPr id="87042" name="Picture 2" descr="https://timgsa.baidu.com/timg?image&amp;quality=80&amp;size=b9999_10000&amp;sec=1493480243522&amp;di=f81e03ab912783e4f467173c7cdbd0bd&amp;imgtype=0&amp;src=http%3A%2F%2Fs2.sinaimg.cn%2Fmw690%2F001Mfr80zy75brJ0qTD91%2669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3429000"/>
            <a:ext cx="2162000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1" name="Text Box 6"/>
          <p:cNvSpPr txBox="1">
            <a:spLocks noChangeArrowheads="1"/>
          </p:cNvSpPr>
          <p:nvPr/>
        </p:nvSpPr>
        <p:spPr bwMode="auto">
          <a:xfrm>
            <a:off x="6764806" y="6011275"/>
            <a:ext cx="192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CN" sz="2000" b="1" dirty="0">
                <a:latin typeface="+mj-lt"/>
                <a:ea typeface="楷体" pitchFamily="49" charset="-122"/>
                <a:cs typeface="Times New Roman" pitchFamily="18" charset="0"/>
              </a:rPr>
              <a:t>Faraday</a:t>
            </a:r>
            <a:endParaRPr kumimoji="1" lang="zh-CN" altLang="en-US" sz="2000" b="1" dirty="0">
              <a:latin typeface="+mj-lt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" name="椭圆 111"/>
          <p:cNvSpPr/>
          <p:nvPr/>
        </p:nvSpPr>
        <p:spPr>
          <a:xfrm>
            <a:off x="2304624" y="5082340"/>
            <a:ext cx="785818" cy="500066"/>
          </a:xfrm>
          <a:prstGeom prst="ellipse">
            <a:avLst/>
          </a:prstGeom>
          <a:noFill/>
          <a:ln>
            <a:solidFill>
              <a:srgbClr val="0070C0"/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  <p:bldP spid="111" grpId="0" autoUpdateAnimBg="0"/>
      <p:bldP spid="1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-1500230" y="-1571660"/>
            <a:ext cx="9720000" cy="9720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1000100" y="-1500222"/>
            <a:ext cx="9720000" cy="972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8"/>
          <p:cNvGrpSpPr/>
          <p:nvPr/>
        </p:nvGrpSpPr>
        <p:grpSpPr>
          <a:xfrm>
            <a:off x="3000364" y="2786058"/>
            <a:ext cx="857256" cy="857256"/>
            <a:chOff x="4357686" y="2214554"/>
            <a:chExt cx="857256" cy="857256"/>
          </a:xfrm>
        </p:grpSpPr>
        <p:sp>
          <p:nvSpPr>
            <p:cNvPr id="5" name="椭圆 4"/>
            <p:cNvSpPr/>
            <p:nvPr/>
          </p:nvSpPr>
          <p:spPr>
            <a:xfrm>
              <a:off x="4357686" y="2214554"/>
              <a:ext cx="857256" cy="857256"/>
            </a:xfrm>
            <a:prstGeom prst="ellipse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4486274" y="2300280"/>
              <a:ext cx="71438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zh-CN" altLang="en-US" sz="32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altLang="zh-CN" sz="32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组合 9"/>
          <p:cNvGrpSpPr/>
          <p:nvPr/>
        </p:nvGrpSpPr>
        <p:grpSpPr>
          <a:xfrm>
            <a:off x="5500694" y="2857496"/>
            <a:ext cx="857256" cy="857256"/>
            <a:chOff x="4357686" y="2214554"/>
            <a:chExt cx="857256" cy="857256"/>
          </a:xfrm>
          <a:solidFill>
            <a:schemeClr val="accent6">
              <a:lumMod val="50000"/>
            </a:schemeClr>
          </a:solidFill>
        </p:grpSpPr>
        <p:sp>
          <p:nvSpPr>
            <p:cNvPr id="8" name="椭圆 7"/>
            <p:cNvSpPr/>
            <p:nvPr/>
          </p:nvSpPr>
          <p:spPr>
            <a:xfrm>
              <a:off x="4357686" y="2214554"/>
              <a:ext cx="857256" cy="857256"/>
            </a:xfrm>
            <a:prstGeom prst="ellips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486274" y="2300280"/>
              <a:ext cx="71438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zh-CN" altLang="en-US" sz="32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altLang="zh-CN" sz="32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22429"/>
            <a:ext cx="4210644" cy="646331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l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 </a:t>
            </a:r>
            <a: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(Electric Field)</a:t>
            </a:r>
            <a:endParaRPr lang="zh-CN" alt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285720" y="1556792"/>
            <a:ext cx="72152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电荷周围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客观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存在的一种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特殊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物质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4178" y="2428868"/>
            <a:ext cx="751879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基本性质：对其中的电荷有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力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的作用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4930789" y="357166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pSp>
        <p:nvGrpSpPr>
          <p:cNvPr id="88" name="组合 87"/>
          <p:cNvGrpSpPr/>
          <p:nvPr/>
        </p:nvGrpSpPr>
        <p:grpSpPr>
          <a:xfrm>
            <a:off x="5630138" y="2972583"/>
            <a:ext cx="1071570" cy="540000"/>
            <a:chOff x="6357950" y="543586"/>
            <a:chExt cx="1071570" cy="540000"/>
          </a:xfrm>
        </p:grpSpPr>
        <p:sp>
          <p:nvSpPr>
            <p:cNvPr id="89" name="云形标注 88"/>
            <p:cNvSpPr/>
            <p:nvPr/>
          </p:nvSpPr>
          <p:spPr>
            <a:xfrm>
              <a:off x="6357950" y="543586"/>
              <a:ext cx="972000" cy="540000"/>
            </a:xfrm>
            <a:prstGeom prst="cloudCallout">
              <a:avLst>
                <a:gd name="adj1" fmla="val -68209"/>
                <a:gd name="adj2" fmla="val -4149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429388" y="602882"/>
              <a:ext cx="10001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电场力</a:t>
              </a:r>
            </a:p>
          </p:txBody>
        </p:sp>
      </p:grpSp>
      <p:sp>
        <p:nvSpPr>
          <p:cNvPr id="92" name="椭圆 91"/>
          <p:cNvSpPr/>
          <p:nvPr/>
        </p:nvSpPr>
        <p:spPr>
          <a:xfrm>
            <a:off x="5029756" y="2500306"/>
            <a:ext cx="396000" cy="540000"/>
          </a:xfrm>
          <a:prstGeom prst="ellipse">
            <a:avLst/>
          </a:prstGeom>
          <a:noFill/>
          <a:ln w="190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Rectangle 2"/>
          <p:cNvSpPr txBox="1">
            <a:spLocks noRot="1" noChangeArrowheads="1"/>
          </p:cNvSpPr>
          <p:nvPr/>
        </p:nvSpPr>
        <p:spPr>
          <a:xfrm>
            <a:off x="285720" y="3500438"/>
            <a:ext cx="2143140" cy="646331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</a:t>
            </a: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强度</a:t>
            </a:r>
            <a:endParaRPr kumimoji="0" lang="zh-CN" altLang="en-US" sz="36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114" name="组合 113"/>
          <p:cNvGrpSpPr/>
          <p:nvPr/>
        </p:nvGrpSpPr>
        <p:grpSpPr>
          <a:xfrm>
            <a:off x="5306812" y="3977640"/>
            <a:ext cx="2181951" cy="726920"/>
            <a:chOff x="4214810" y="4314774"/>
            <a:chExt cx="2181951" cy="726920"/>
          </a:xfrm>
        </p:grpSpPr>
        <p:grpSp>
          <p:nvGrpSpPr>
            <p:cNvPr id="95" name="组合 8"/>
            <p:cNvGrpSpPr/>
            <p:nvPr/>
          </p:nvGrpSpPr>
          <p:grpSpPr>
            <a:xfrm>
              <a:off x="4214810" y="4357694"/>
              <a:ext cx="714380" cy="684000"/>
              <a:chOff x="4340678" y="2214554"/>
              <a:chExt cx="714380" cy="684000"/>
            </a:xfrm>
          </p:grpSpPr>
          <p:sp>
            <p:nvSpPr>
              <p:cNvPr id="96" name="椭圆 95"/>
              <p:cNvSpPr>
                <a:spLocks noChangeAspect="1"/>
              </p:cNvSpPr>
              <p:nvPr/>
            </p:nvSpPr>
            <p:spPr>
              <a:xfrm>
                <a:off x="4357686" y="2214554"/>
                <a:ext cx="684000" cy="684000"/>
              </a:xfrm>
              <a:prstGeom prst="ellipse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7" name="矩形 96"/>
              <p:cNvSpPr/>
              <p:nvPr/>
            </p:nvSpPr>
            <p:spPr>
              <a:xfrm>
                <a:off x="4340678" y="2289394"/>
                <a:ext cx="71438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8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8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8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9" name="组合 9"/>
            <p:cNvGrpSpPr/>
            <p:nvPr/>
          </p:nvGrpSpPr>
          <p:grpSpPr>
            <a:xfrm>
              <a:off x="5874892" y="4476922"/>
              <a:ext cx="521869" cy="369332"/>
              <a:chOff x="4178861" y="2131712"/>
              <a:chExt cx="714379" cy="369332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00" name="椭圆 99"/>
              <p:cNvSpPr>
                <a:spLocks noChangeAspect="1"/>
              </p:cNvSpPr>
              <p:nvPr/>
            </p:nvSpPr>
            <p:spPr>
              <a:xfrm>
                <a:off x="4357688" y="2214554"/>
                <a:ext cx="344959" cy="252000"/>
              </a:xfrm>
              <a:prstGeom prst="ellips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1" name="矩形 100">
                <a:hlinkClick r:id="" action="ppaction://hlinkshowjump?jump=nextslide"/>
              </p:cNvPr>
              <p:cNvSpPr/>
              <p:nvPr/>
            </p:nvSpPr>
            <p:spPr>
              <a:xfrm>
                <a:off x="4178861" y="2131712"/>
                <a:ext cx="7143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zh-CN" altLang="en-US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03" name="直接连接符 102"/>
            <p:cNvCxnSpPr/>
            <p:nvPr/>
          </p:nvCxnSpPr>
          <p:spPr>
            <a:xfrm flipV="1">
              <a:off x="4929190" y="4685764"/>
              <a:ext cx="107633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303388" y="4314774"/>
              <a:ext cx="358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zh-CN" alt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7334970" y="4042332"/>
            <a:ext cx="880368" cy="369332"/>
            <a:chOff x="3144896" y="2638660"/>
            <a:chExt cx="880368" cy="369332"/>
          </a:xfrm>
        </p:grpSpPr>
        <p:cxnSp>
          <p:nvCxnSpPr>
            <p:cNvPr id="106" name="直接箭头连接符 105"/>
            <p:cNvCxnSpPr/>
            <p:nvPr/>
          </p:nvCxnSpPr>
          <p:spPr>
            <a:xfrm rot="10800000">
              <a:off x="3144896" y="2947364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3533768" y="263866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8" name="Rectangle 3"/>
          <p:cNvSpPr txBox="1">
            <a:spLocks noRot="1" noChangeArrowheads="1"/>
          </p:cNvSpPr>
          <p:nvPr/>
        </p:nvSpPr>
        <p:spPr>
          <a:xfrm>
            <a:off x="306546" y="4361083"/>
            <a:ext cx="178595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9" name="组合 108"/>
          <p:cNvGrpSpPr/>
          <p:nvPr/>
        </p:nvGrpSpPr>
        <p:grpSpPr>
          <a:xfrm>
            <a:off x="2163934" y="4256297"/>
            <a:ext cx="1224000" cy="915987"/>
            <a:chOff x="2500298" y="3902462"/>
            <a:chExt cx="1224000" cy="915987"/>
          </a:xfrm>
        </p:grpSpPr>
        <p:sp>
          <p:nvSpPr>
            <p:cNvPr id="111" name="矩形 110"/>
            <p:cNvSpPr/>
            <p:nvPr/>
          </p:nvSpPr>
          <p:spPr>
            <a:xfrm>
              <a:off x="2500298" y="3929066"/>
              <a:ext cx="1224000" cy="86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113" name="Object 1"/>
            <p:cNvGraphicFramePr>
              <a:graphicFrameLocks noChangeAspect="1"/>
            </p:cNvGraphicFramePr>
            <p:nvPr/>
          </p:nvGraphicFramePr>
          <p:xfrm>
            <a:off x="2544568" y="3902462"/>
            <a:ext cx="1149350" cy="9159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11" name="公式" r:id="rId4" imgW="457200" imgH="419040" progId="Equation.3">
                    <p:embed/>
                  </p:oleObj>
                </mc:Choice>
                <mc:Fallback>
                  <p:oleObj name="公式" r:id="rId4" imgW="457200" imgH="4190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568" y="3902462"/>
                          <a:ext cx="1149350" cy="9159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5" name="组合 114"/>
          <p:cNvGrpSpPr/>
          <p:nvPr/>
        </p:nvGrpSpPr>
        <p:grpSpPr>
          <a:xfrm>
            <a:off x="4949622" y="4833208"/>
            <a:ext cx="1411752" cy="432000"/>
            <a:chOff x="4852988" y="4098772"/>
            <a:chExt cx="1411752" cy="432000"/>
          </a:xfrm>
        </p:grpSpPr>
        <p:sp>
          <p:nvSpPr>
            <p:cNvPr id="116" name="云形 115"/>
            <p:cNvSpPr/>
            <p:nvPr/>
          </p:nvSpPr>
          <p:spPr>
            <a:xfrm>
              <a:off x="4857752" y="4098772"/>
              <a:ext cx="1368000" cy="432000"/>
            </a:xfrm>
            <a:prstGeom prst="cloud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852988" y="4121608"/>
              <a:ext cx="14117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source charge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8" name="组合 117"/>
          <p:cNvGrpSpPr/>
          <p:nvPr/>
        </p:nvGrpSpPr>
        <p:grpSpPr>
          <a:xfrm>
            <a:off x="6672343" y="4687917"/>
            <a:ext cx="1206237" cy="432000"/>
            <a:chOff x="4915627" y="4107243"/>
            <a:chExt cx="1206237" cy="432000"/>
          </a:xfrm>
        </p:grpSpPr>
        <p:sp>
          <p:nvSpPr>
            <p:cNvPr id="119" name="云形 118"/>
            <p:cNvSpPr/>
            <p:nvPr/>
          </p:nvSpPr>
          <p:spPr>
            <a:xfrm>
              <a:off x="4915627" y="4107243"/>
              <a:ext cx="1116000" cy="432000"/>
            </a:xfrm>
            <a:prstGeom prst="cloud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4924426" y="4121608"/>
              <a:ext cx="11974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test charge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4" name="Rectangle 3"/>
          <p:cNvSpPr txBox="1">
            <a:spLocks noRot="1" noChangeArrowheads="1"/>
          </p:cNvSpPr>
          <p:nvPr/>
        </p:nvSpPr>
        <p:spPr>
          <a:xfrm>
            <a:off x="313614" y="6000768"/>
            <a:ext cx="718734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物理意义：描述电场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强弱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和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方向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的物理量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5" name="组合 124"/>
          <p:cNvGrpSpPr/>
          <p:nvPr/>
        </p:nvGrpSpPr>
        <p:grpSpPr>
          <a:xfrm>
            <a:off x="2643174" y="3214686"/>
            <a:ext cx="1019330" cy="576000"/>
            <a:chOff x="6622576" y="538822"/>
            <a:chExt cx="1019330" cy="576000"/>
          </a:xfrm>
        </p:grpSpPr>
        <p:sp>
          <p:nvSpPr>
            <p:cNvPr id="127" name="云形标注 126"/>
            <p:cNvSpPr/>
            <p:nvPr/>
          </p:nvSpPr>
          <p:spPr>
            <a:xfrm>
              <a:off x="6622576" y="538822"/>
              <a:ext cx="1008000" cy="576000"/>
            </a:xfrm>
            <a:prstGeom prst="cloudCallout">
              <a:avLst>
                <a:gd name="adj1" fmla="val -59336"/>
                <a:gd name="adj2" fmla="val 4666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29410" y="549708"/>
              <a:ext cx="1012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vector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0" name="Rectangle 3"/>
          <p:cNvSpPr txBox="1">
            <a:spLocks noRot="1" noChangeArrowheads="1"/>
          </p:cNvSpPr>
          <p:nvPr/>
        </p:nvSpPr>
        <p:spPr>
          <a:xfrm>
            <a:off x="307492" y="5357826"/>
            <a:ext cx="276431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N/C</a:t>
            </a:r>
          </a:p>
        </p:txBody>
      </p:sp>
      <p:sp>
        <p:nvSpPr>
          <p:cNvPr id="38" name="动作按钮: 结束 37">
            <a:hlinkClick r:id="rId6" action="ppaction://hlinksldjump" highlightClick="1"/>
          </p:cNvPr>
          <p:cNvSpPr/>
          <p:nvPr/>
        </p:nvSpPr>
        <p:spPr>
          <a:xfrm>
            <a:off x="8937832" y="6666582"/>
            <a:ext cx="180000" cy="180000"/>
          </a:xfrm>
          <a:prstGeom prst="actionButtonEnd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6" grpId="0"/>
      <p:bldP spid="87" grpId="0"/>
      <p:bldP spid="110" grpId="0"/>
      <p:bldP spid="92" grpId="0" animBg="1"/>
      <p:bldP spid="94" grpId="0" animBg="1"/>
      <p:bldP spid="108" grpId="0"/>
      <p:bldP spid="124" grpId="0"/>
      <p:bldP spid="1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-290216" y="-1571660"/>
            <a:ext cx="9720000" cy="9720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8"/>
          <p:cNvGrpSpPr/>
          <p:nvPr/>
        </p:nvGrpSpPr>
        <p:grpSpPr>
          <a:xfrm>
            <a:off x="4210378" y="2786058"/>
            <a:ext cx="857256" cy="857256"/>
            <a:chOff x="4357686" y="2214554"/>
            <a:chExt cx="857256" cy="857256"/>
          </a:xfrm>
        </p:grpSpPr>
        <p:sp>
          <p:nvSpPr>
            <p:cNvPr id="6" name="椭圆 5"/>
            <p:cNvSpPr/>
            <p:nvPr/>
          </p:nvSpPr>
          <p:spPr>
            <a:xfrm>
              <a:off x="4357686" y="2214554"/>
              <a:ext cx="857256" cy="857256"/>
            </a:xfrm>
            <a:prstGeom prst="ellipse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4433556" y="2300280"/>
              <a:ext cx="71438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zh-CN" altLang="en-US" sz="32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32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组合 9"/>
          <p:cNvGrpSpPr/>
          <p:nvPr/>
        </p:nvGrpSpPr>
        <p:grpSpPr>
          <a:xfrm>
            <a:off x="5377472" y="2744076"/>
            <a:ext cx="521869" cy="400110"/>
            <a:chOff x="4178861" y="2105694"/>
            <a:chExt cx="714379" cy="400110"/>
          </a:xfrm>
          <a:solidFill>
            <a:schemeClr val="accent6">
              <a:lumMod val="50000"/>
            </a:schemeClr>
          </a:solidFill>
        </p:grpSpPr>
        <p:sp>
          <p:nvSpPr>
            <p:cNvPr id="9" name="椭圆 8"/>
            <p:cNvSpPr>
              <a:spLocks noChangeAspect="1"/>
            </p:cNvSpPr>
            <p:nvPr/>
          </p:nvSpPr>
          <p:spPr>
            <a:xfrm>
              <a:off x="4357686" y="2214554"/>
              <a:ext cx="344959" cy="252000"/>
            </a:xfrm>
            <a:prstGeom prst="ellips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4178861" y="2105694"/>
              <a:ext cx="7143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组合 9"/>
          <p:cNvGrpSpPr/>
          <p:nvPr/>
        </p:nvGrpSpPr>
        <p:grpSpPr>
          <a:xfrm>
            <a:off x="5380948" y="2720742"/>
            <a:ext cx="521869" cy="400110"/>
            <a:chOff x="4178861" y="2083922"/>
            <a:chExt cx="714379" cy="400110"/>
          </a:xfrm>
          <a:solidFill>
            <a:schemeClr val="accent6">
              <a:lumMod val="50000"/>
            </a:schemeClr>
          </a:solidFill>
        </p:grpSpPr>
        <p:sp>
          <p:nvSpPr>
            <p:cNvPr id="12" name="椭圆 11"/>
            <p:cNvSpPr>
              <a:spLocks noChangeAspect="1"/>
            </p:cNvSpPr>
            <p:nvPr/>
          </p:nvSpPr>
          <p:spPr>
            <a:xfrm>
              <a:off x="4357688" y="2214554"/>
              <a:ext cx="344959" cy="252000"/>
            </a:xfrm>
            <a:prstGeom prst="ellips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4178861" y="2083922"/>
              <a:ext cx="7143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" name="组合 9"/>
          <p:cNvGrpSpPr/>
          <p:nvPr/>
        </p:nvGrpSpPr>
        <p:grpSpPr>
          <a:xfrm>
            <a:off x="3869864" y="2188018"/>
            <a:ext cx="521869" cy="400110"/>
            <a:chOff x="4178861" y="2083922"/>
            <a:chExt cx="714379" cy="400110"/>
          </a:xfrm>
          <a:solidFill>
            <a:schemeClr val="accent6">
              <a:lumMod val="50000"/>
            </a:schemeClr>
          </a:solidFill>
        </p:grpSpPr>
        <p:sp>
          <p:nvSpPr>
            <p:cNvPr id="15" name="椭圆 14"/>
            <p:cNvSpPr>
              <a:spLocks noChangeAspect="1"/>
            </p:cNvSpPr>
            <p:nvPr/>
          </p:nvSpPr>
          <p:spPr>
            <a:xfrm>
              <a:off x="4357688" y="2214554"/>
              <a:ext cx="344959" cy="252000"/>
            </a:xfrm>
            <a:prstGeom prst="ellips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4178861" y="2083922"/>
              <a:ext cx="71437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组合 9"/>
          <p:cNvGrpSpPr/>
          <p:nvPr/>
        </p:nvGrpSpPr>
        <p:grpSpPr>
          <a:xfrm>
            <a:off x="3880746" y="2236326"/>
            <a:ext cx="521869" cy="369332"/>
            <a:chOff x="4193763" y="2127466"/>
            <a:chExt cx="714379" cy="369332"/>
          </a:xfrm>
          <a:solidFill>
            <a:schemeClr val="accent6">
              <a:lumMod val="50000"/>
            </a:schemeClr>
          </a:solidFill>
        </p:grpSpPr>
        <p:sp>
          <p:nvSpPr>
            <p:cNvPr id="22" name="椭圆 21"/>
            <p:cNvSpPr>
              <a:spLocks noChangeAspect="1"/>
            </p:cNvSpPr>
            <p:nvPr/>
          </p:nvSpPr>
          <p:spPr>
            <a:xfrm>
              <a:off x="4357688" y="2214554"/>
              <a:ext cx="344959" cy="252000"/>
            </a:xfrm>
            <a:prstGeom prst="ellips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>
              <a:hlinkClick r:id="" action="ppaction://hlinkshowjump?jump=lastslideviewed"/>
            </p:cNvPr>
            <p:cNvSpPr/>
            <p:nvPr/>
          </p:nvSpPr>
          <p:spPr>
            <a:xfrm>
              <a:off x="4193763" y="2127466"/>
              <a:ext cx="71437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3q</a:t>
              </a:r>
              <a:endParaRPr lang="zh-CN" alt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82081E-6 C -0.00695 -0.0141 -0.02431 -0.02034 -0.0356 -0.02705 C -0.04723 -0.03421 -0.05799 -0.04439 -0.06945 -0.05202 C -0.0783 -0.0578 -0.08664 -0.0652 -0.0948 -0.07236 C -0.09827 -0.07537 -0.10504 -0.08138 -0.10504 -0.08138 C -0.12535 -0.07213 -0.09636 -0.08462 -0.15417 -0.07676 C -0.15834 -0.07629 -0.16094 -0.07005 -0.16598 -0.07005 " pathEditMode="relative" ptsTypes="ffffff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97 -0.07006 L -0.16597 -0.4030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4178" y="500042"/>
            <a:ext cx="214468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方向：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87558" y="1087506"/>
            <a:ext cx="4460506" cy="50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+mn-ea"/>
                <a:cs typeface="Times New Roman" pitchFamily="18" charset="0"/>
              </a:rPr>
              <a:t> 跟试探</a:t>
            </a:r>
            <a:r>
              <a:rPr lang="en-US" altLang="zh-CN" sz="24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+</a:t>
            </a:r>
            <a:r>
              <a:rPr lang="en-US" altLang="zh-C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的电场力方向相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同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；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687590" y="1659010"/>
            <a:ext cx="4447952" cy="50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+mn-ea"/>
                <a:cs typeface="Times New Roman" pitchFamily="18" charset="0"/>
              </a:rPr>
              <a:t> 跟试探</a:t>
            </a:r>
            <a:r>
              <a:rPr lang="en-US" altLang="zh-CN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-</a:t>
            </a:r>
            <a:r>
              <a:rPr lang="en-US" altLang="zh-CN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的电场力方向相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反</a:t>
            </a:r>
            <a:endParaRPr lang="en-US" altLang="zh-CN" sz="2400" b="1" dirty="0">
              <a:solidFill>
                <a:srgbClr val="C00000"/>
              </a:solidFill>
              <a:latin typeface="+mn-ea"/>
              <a:cs typeface="Times New Roman" pitchFamily="18" charset="0"/>
            </a:endParaRPr>
          </a:p>
        </p:txBody>
      </p:sp>
      <p:grpSp>
        <p:nvGrpSpPr>
          <p:cNvPr id="110" name="组合 109"/>
          <p:cNvGrpSpPr/>
          <p:nvPr/>
        </p:nvGrpSpPr>
        <p:grpSpPr>
          <a:xfrm>
            <a:off x="6383146" y="801754"/>
            <a:ext cx="2105749" cy="642942"/>
            <a:chOff x="4291012" y="4314774"/>
            <a:chExt cx="2105749" cy="642942"/>
          </a:xfrm>
        </p:grpSpPr>
        <p:grpSp>
          <p:nvGrpSpPr>
            <p:cNvPr id="111" name="组合 8"/>
            <p:cNvGrpSpPr/>
            <p:nvPr/>
          </p:nvGrpSpPr>
          <p:grpSpPr>
            <a:xfrm>
              <a:off x="4291012" y="4417716"/>
              <a:ext cx="714380" cy="540000"/>
              <a:chOff x="4416880" y="2274576"/>
              <a:chExt cx="714380" cy="540000"/>
            </a:xfrm>
          </p:grpSpPr>
          <p:sp>
            <p:nvSpPr>
              <p:cNvPr id="118" name="椭圆 117"/>
              <p:cNvSpPr>
                <a:spLocks noChangeAspect="1"/>
              </p:cNvSpPr>
              <p:nvPr/>
            </p:nvSpPr>
            <p:spPr>
              <a:xfrm>
                <a:off x="4504172" y="2274576"/>
                <a:ext cx="540000" cy="540000"/>
              </a:xfrm>
              <a:prstGeom prst="ellipse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0" name="矩形 119"/>
              <p:cNvSpPr/>
              <p:nvPr/>
            </p:nvSpPr>
            <p:spPr>
              <a:xfrm>
                <a:off x="4416880" y="2300280"/>
                <a:ext cx="71438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4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4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4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2" name="组合 9"/>
            <p:cNvGrpSpPr/>
            <p:nvPr/>
          </p:nvGrpSpPr>
          <p:grpSpPr>
            <a:xfrm>
              <a:off x="5874892" y="4458748"/>
              <a:ext cx="521869" cy="369332"/>
              <a:chOff x="4178861" y="2113538"/>
              <a:chExt cx="714379" cy="369332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15" name="椭圆 114"/>
              <p:cNvSpPr>
                <a:spLocks noChangeAspect="1"/>
              </p:cNvSpPr>
              <p:nvPr/>
            </p:nvSpPr>
            <p:spPr>
              <a:xfrm>
                <a:off x="4357688" y="2214554"/>
                <a:ext cx="344959" cy="252000"/>
              </a:xfrm>
              <a:prstGeom prst="ellipse">
                <a:avLst/>
              </a:prstGeom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7" name="矩形 116"/>
              <p:cNvSpPr/>
              <p:nvPr/>
            </p:nvSpPr>
            <p:spPr>
              <a:xfrm>
                <a:off x="4178861" y="2113538"/>
                <a:ext cx="7143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zh-CN" altLang="en-US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13" name="直接连接符 112"/>
            <p:cNvCxnSpPr/>
            <p:nvPr/>
          </p:nvCxnSpPr>
          <p:spPr>
            <a:xfrm flipV="1">
              <a:off x="4929190" y="4685764"/>
              <a:ext cx="107633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5303388" y="4314774"/>
              <a:ext cx="358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zh-CN" alt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1" name="组合 120"/>
          <p:cNvGrpSpPr/>
          <p:nvPr/>
        </p:nvGrpSpPr>
        <p:grpSpPr>
          <a:xfrm>
            <a:off x="8335102" y="866446"/>
            <a:ext cx="880368" cy="369332"/>
            <a:chOff x="3144896" y="2638660"/>
            <a:chExt cx="880368" cy="369332"/>
          </a:xfrm>
        </p:grpSpPr>
        <p:cxnSp>
          <p:nvCxnSpPr>
            <p:cNvPr id="122" name="直接箭头连接符 121"/>
            <p:cNvCxnSpPr/>
            <p:nvPr/>
          </p:nvCxnSpPr>
          <p:spPr>
            <a:xfrm rot="10800000">
              <a:off x="3144896" y="2947364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3533768" y="263866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285720" y="2571744"/>
            <a:ext cx="342902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点电荷场强分布：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3635762" y="2875862"/>
            <a:ext cx="1476000" cy="864000"/>
            <a:chOff x="2714612" y="3929066"/>
            <a:chExt cx="1476000" cy="864000"/>
          </a:xfrm>
        </p:grpSpPr>
        <p:sp>
          <p:nvSpPr>
            <p:cNvPr id="22" name="矩形 21"/>
            <p:cNvSpPr/>
            <p:nvPr/>
          </p:nvSpPr>
          <p:spPr>
            <a:xfrm>
              <a:off x="2714612" y="3929066"/>
              <a:ext cx="1476000" cy="86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23" name="Object 1"/>
            <p:cNvGraphicFramePr>
              <a:graphicFrameLocks noChangeAspect="1"/>
            </p:cNvGraphicFramePr>
            <p:nvPr/>
          </p:nvGraphicFramePr>
          <p:xfrm>
            <a:off x="2735044" y="3929067"/>
            <a:ext cx="1403350" cy="860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6763" name="公式" r:id="rId4" imgW="558720" imgH="393480" progId="Equation.3">
                    <p:embed/>
                  </p:oleObj>
                </mc:Choice>
                <mc:Fallback>
                  <p:oleObj name="公式" r:id="rId4" imgW="558720" imgH="39348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5044" y="3929067"/>
                          <a:ext cx="1403350" cy="860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组合 23"/>
          <p:cNvGrpSpPr/>
          <p:nvPr/>
        </p:nvGrpSpPr>
        <p:grpSpPr>
          <a:xfrm>
            <a:off x="8320622" y="818762"/>
            <a:ext cx="562114" cy="369332"/>
            <a:chOff x="3256316" y="2584230"/>
            <a:chExt cx="562114" cy="369332"/>
          </a:xfrm>
        </p:grpSpPr>
        <p:cxnSp>
          <p:nvCxnSpPr>
            <p:cNvPr id="25" name="直接箭头连接符 24"/>
            <p:cNvCxnSpPr/>
            <p:nvPr/>
          </p:nvCxnSpPr>
          <p:spPr>
            <a:xfrm rot="10800000">
              <a:off x="3256316" y="2939744"/>
              <a:ext cx="28800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326934" y="258423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6401494" y="1527020"/>
            <a:ext cx="2105749" cy="642942"/>
            <a:chOff x="4291012" y="4314774"/>
            <a:chExt cx="2105749" cy="642942"/>
          </a:xfrm>
        </p:grpSpPr>
        <p:grpSp>
          <p:nvGrpSpPr>
            <p:cNvPr id="28" name="组合 8"/>
            <p:cNvGrpSpPr/>
            <p:nvPr/>
          </p:nvGrpSpPr>
          <p:grpSpPr>
            <a:xfrm>
              <a:off x="4291012" y="4417716"/>
              <a:ext cx="714380" cy="540000"/>
              <a:chOff x="4416880" y="2274576"/>
              <a:chExt cx="714380" cy="540000"/>
            </a:xfrm>
          </p:grpSpPr>
          <p:sp>
            <p:nvSpPr>
              <p:cNvPr id="34" name="椭圆 33"/>
              <p:cNvSpPr>
                <a:spLocks noChangeAspect="1"/>
              </p:cNvSpPr>
              <p:nvPr/>
            </p:nvSpPr>
            <p:spPr>
              <a:xfrm>
                <a:off x="4504172" y="2274576"/>
                <a:ext cx="540000" cy="540000"/>
              </a:xfrm>
              <a:prstGeom prst="ellipse">
                <a:avLst/>
              </a:prstGeom>
              <a:ln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4416880" y="2300280"/>
                <a:ext cx="71438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4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4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4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9" name="组合 9"/>
            <p:cNvGrpSpPr/>
            <p:nvPr/>
          </p:nvGrpSpPr>
          <p:grpSpPr>
            <a:xfrm>
              <a:off x="5874892" y="4457732"/>
              <a:ext cx="521869" cy="369332"/>
              <a:chOff x="4178861" y="2112522"/>
              <a:chExt cx="714379" cy="369332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32" name="椭圆 31"/>
              <p:cNvSpPr>
                <a:spLocks noChangeAspect="1"/>
              </p:cNvSpPr>
              <p:nvPr/>
            </p:nvSpPr>
            <p:spPr>
              <a:xfrm>
                <a:off x="4357688" y="2214554"/>
                <a:ext cx="344959" cy="252000"/>
              </a:xfrm>
              <a:prstGeom prst="ellips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4178861" y="2112522"/>
                <a:ext cx="71437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-q</a:t>
                </a:r>
                <a:endParaRPr lang="zh-CN" altLang="en-US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0" name="直接连接符 29"/>
            <p:cNvCxnSpPr/>
            <p:nvPr/>
          </p:nvCxnSpPr>
          <p:spPr>
            <a:xfrm flipV="1">
              <a:off x="4929190" y="4685764"/>
              <a:ext cx="107633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303388" y="4314774"/>
              <a:ext cx="358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zh-CN" alt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7622062" y="1548792"/>
            <a:ext cx="500658" cy="369332"/>
            <a:chOff x="3112238" y="2595740"/>
            <a:chExt cx="500658" cy="369332"/>
          </a:xfrm>
        </p:grpSpPr>
        <p:cxnSp>
          <p:nvCxnSpPr>
            <p:cNvPr id="37" name="直接箭头连接符 36"/>
            <p:cNvCxnSpPr/>
            <p:nvPr/>
          </p:nvCxnSpPr>
          <p:spPr>
            <a:xfrm rot="10800000">
              <a:off x="3144896" y="2947364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112238" y="259574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8358214" y="1537906"/>
            <a:ext cx="562114" cy="369332"/>
            <a:chOff x="3256316" y="2584230"/>
            <a:chExt cx="562114" cy="369332"/>
          </a:xfrm>
        </p:grpSpPr>
        <p:cxnSp>
          <p:nvCxnSpPr>
            <p:cNvPr id="40" name="直接箭头连接符 39"/>
            <p:cNvCxnSpPr/>
            <p:nvPr/>
          </p:nvCxnSpPr>
          <p:spPr>
            <a:xfrm rot="10800000">
              <a:off x="3256316" y="2939744"/>
              <a:ext cx="28800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3326934" y="258423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2" name="组合 67"/>
          <p:cNvGrpSpPr/>
          <p:nvPr/>
        </p:nvGrpSpPr>
        <p:grpSpPr>
          <a:xfrm>
            <a:off x="5207398" y="2643182"/>
            <a:ext cx="1620000" cy="540000"/>
            <a:chOff x="3345366" y="2410002"/>
            <a:chExt cx="1620000" cy="540000"/>
          </a:xfrm>
        </p:grpSpPr>
        <p:sp>
          <p:nvSpPr>
            <p:cNvPr id="43" name="云形标注 42"/>
            <p:cNvSpPr/>
            <p:nvPr/>
          </p:nvSpPr>
          <p:spPr>
            <a:xfrm>
              <a:off x="3345366" y="2410002"/>
              <a:ext cx="1620000" cy="540000"/>
            </a:xfrm>
            <a:prstGeom prst="cloudCallout">
              <a:avLst>
                <a:gd name="adj1" fmla="val -64225"/>
                <a:gd name="adj2" fmla="val 3192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3351158" y="2467494"/>
              <a:ext cx="1584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源电荷电量</a:t>
              </a:r>
            </a:p>
          </p:txBody>
        </p:sp>
      </p:grpSp>
      <p:grpSp>
        <p:nvGrpSpPr>
          <p:cNvPr id="45" name="组合 67"/>
          <p:cNvGrpSpPr/>
          <p:nvPr/>
        </p:nvGrpSpPr>
        <p:grpSpPr>
          <a:xfrm>
            <a:off x="5416948" y="3233052"/>
            <a:ext cx="3012704" cy="612000"/>
            <a:chOff x="3697792" y="2388230"/>
            <a:chExt cx="3012704" cy="612000"/>
          </a:xfrm>
        </p:grpSpPr>
        <p:sp>
          <p:nvSpPr>
            <p:cNvPr id="46" name="云形标注 45"/>
            <p:cNvSpPr/>
            <p:nvPr/>
          </p:nvSpPr>
          <p:spPr>
            <a:xfrm>
              <a:off x="3734034" y="2388230"/>
              <a:ext cx="2916000" cy="612000"/>
            </a:xfrm>
            <a:prstGeom prst="cloudCallout">
              <a:avLst>
                <a:gd name="adj1" fmla="val -71348"/>
                <a:gd name="adj2" fmla="val 77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3697792" y="2467494"/>
              <a:ext cx="301270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待测点到源电荷的距离</a:t>
              </a:r>
              <a:endParaRPr lang="en-US" altLang="zh-CN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</p:grpSp>
      <p:sp>
        <p:nvSpPr>
          <p:cNvPr id="48" name="Rectangle 3"/>
          <p:cNvSpPr txBox="1">
            <a:spLocks noRot="1" noChangeArrowheads="1"/>
          </p:cNvSpPr>
          <p:nvPr/>
        </p:nvSpPr>
        <p:spPr>
          <a:xfrm>
            <a:off x="285720" y="4071942"/>
            <a:ext cx="342902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点电荷场强方向：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Oval 19"/>
          <p:cNvSpPr>
            <a:spLocks noChangeAspect="1" noChangeArrowheads="1"/>
          </p:cNvSpPr>
          <p:nvPr/>
        </p:nvSpPr>
        <p:spPr bwMode="auto">
          <a:xfrm>
            <a:off x="5271933" y="4570489"/>
            <a:ext cx="1548000" cy="1548000"/>
          </a:xfrm>
          <a:prstGeom prst="ellipse">
            <a:avLst/>
          </a:prstGeom>
          <a:noFill/>
          <a:ln w="19050">
            <a:solidFill>
              <a:srgbClr val="0000FF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1" name="Group 48"/>
          <p:cNvGrpSpPr>
            <a:grpSpLocks/>
          </p:cNvGrpSpPr>
          <p:nvPr/>
        </p:nvGrpSpPr>
        <p:grpSpPr bwMode="auto">
          <a:xfrm>
            <a:off x="4779980" y="4086247"/>
            <a:ext cx="2506664" cy="2486025"/>
            <a:chOff x="512" y="2372"/>
            <a:chExt cx="1579" cy="1566"/>
          </a:xfrm>
        </p:grpSpPr>
        <p:sp>
          <p:nvSpPr>
            <p:cNvPr id="52" name="Line 21"/>
            <p:cNvSpPr>
              <a:spLocks noChangeShapeType="1"/>
            </p:cNvSpPr>
            <p:nvPr/>
          </p:nvSpPr>
          <p:spPr bwMode="auto">
            <a:xfrm flipV="1">
              <a:off x="1302" y="2372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3" name="Line 23"/>
            <p:cNvSpPr>
              <a:spLocks noChangeAspect="1" noChangeShapeType="1"/>
            </p:cNvSpPr>
            <p:nvPr/>
          </p:nvSpPr>
          <p:spPr bwMode="auto">
            <a:xfrm rot="2340683" flipV="1">
              <a:off x="1741" y="2550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Line 25"/>
            <p:cNvSpPr>
              <a:spLocks noChangeShapeType="1"/>
            </p:cNvSpPr>
            <p:nvPr/>
          </p:nvSpPr>
          <p:spPr bwMode="auto">
            <a:xfrm rot="10800000" flipV="1">
              <a:off x="1302" y="3643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Line 26"/>
            <p:cNvSpPr>
              <a:spLocks noChangeShapeType="1"/>
            </p:cNvSpPr>
            <p:nvPr/>
          </p:nvSpPr>
          <p:spPr bwMode="auto">
            <a:xfrm rot="5400000" flipV="1">
              <a:off x="1944" y="3013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Line 27"/>
            <p:cNvSpPr>
              <a:spLocks noChangeShapeType="1"/>
            </p:cNvSpPr>
            <p:nvPr/>
          </p:nvSpPr>
          <p:spPr bwMode="auto">
            <a:xfrm rot="8383964" flipV="1">
              <a:off x="1757" y="3456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7" name="Line 28"/>
            <p:cNvSpPr>
              <a:spLocks noChangeShapeType="1"/>
            </p:cNvSpPr>
            <p:nvPr/>
          </p:nvSpPr>
          <p:spPr bwMode="auto">
            <a:xfrm rot="12939320" flipV="1">
              <a:off x="903" y="3508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32"/>
            <p:cNvSpPr>
              <a:spLocks noChangeShapeType="1"/>
            </p:cNvSpPr>
            <p:nvPr/>
          </p:nvSpPr>
          <p:spPr bwMode="auto">
            <a:xfrm rot="16200000" flipV="1">
              <a:off x="659" y="3021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9" name="Line 36"/>
            <p:cNvSpPr>
              <a:spLocks noChangeShapeType="1"/>
            </p:cNvSpPr>
            <p:nvPr/>
          </p:nvSpPr>
          <p:spPr bwMode="auto">
            <a:xfrm rot="18835950" flipV="1">
              <a:off x="878" y="2539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5676925" y="5123121"/>
            <a:ext cx="714380" cy="402924"/>
            <a:chOff x="7858148" y="4071942"/>
            <a:chExt cx="714380" cy="402924"/>
          </a:xfrm>
        </p:grpSpPr>
        <p:sp>
          <p:nvSpPr>
            <p:cNvPr id="60" name="椭圆 59"/>
            <p:cNvSpPr>
              <a:spLocks noChangeAspect="1"/>
            </p:cNvSpPr>
            <p:nvPr/>
          </p:nvSpPr>
          <p:spPr>
            <a:xfrm>
              <a:off x="8032528" y="4114866"/>
              <a:ext cx="360000" cy="360000"/>
            </a:xfrm>
            <a:prstGeom prst="ellipse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60"/>
            <p:cNvSpPr/>
            <p:nvPr/>
          </p:nvSpPr>
          <p:spPr>
            <a:xfrm>
              <a:off x="7858148" y="4071942"/>
              <a:ext cx="7143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zh-CN" altLang="en-US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2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0" name="Oval 19"/>
          <p:cNvSpPr>
            <a:spLocks noChangeAspect="1" noChangeArrowheads="1"/>
          </p:cNvSpPr>
          <p:nvPr/>
        </p:nvSpPr>
        <p:spPr bwMode="auto">
          <a:xfrm>
            <a:off x="7381718" y="4567070"/>
            <a:ext cx="1548000" cy="1548000"/>
          </a:xfrm>
          <a:prstGeom prst="ellipse">
            <a:avLst/>
          </a:prstGeom>
          <a:noFill/>
          <a:ln w="19050">
            <a:solidFill>
              <a:srgbClr val="0000FF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81" name="Group 48"/>
          <p:cNvGrpSpPr>
            <a:grpSpLocks/>
          </p:cNvGrpSpPr>
          <p:nvPr/>
        </p:nvGrpSpPr>
        <p:grpSpPr bwMode="auto">
          <a:xfrm>
            <a:off x="7385066" y="4581303"/>
            <a:ext cx="1509714" cy="1530350"/>
            <a:chOff x="824" y="2686"/>
            <a:chExt cx="951" cy="964"/>
          </a:xfrm>
        </p:grpSpPr>
        <p:sp>
          <p:nvSpPr>
            <p:cNvPr id="82" name="Line 21"/>
            <p:cNvSpPr>
              <a:spLocks noChangeShapeType="1"/>
            </p:cNvSpPr>
            <p:nvPr/>
          </p:nvSpPr>
          <p:spPr bwMode="auto">
            <a:xfrm flipV="1">
              <a:off x="1302" y="2686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" name="Line 23"/>
            <p:cNvSpPr>
              <a:spLocks noChangeAspect="1" noChangeShapeType="1"/>
            </p:cNvSpPr>
            <p:nvPr/>
          </p:nvSpPr>
          <p:spPr bwMode="auto">
            <a:xfrm rot="2340683" flipV="1">
              <a:off x="1554" y="2783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Line 25"/>
            <p:cNvSpPr>
              <a:spLocks noChangeShapeType="1"/>
            </p:cNvSpPr>
            <p:nvPr/>
          </p:nvSpPr>
          <p:spPr bwMode="auto">
            <a:xfrm rot="10800000" flipV="1">
              <a:off x="1302" y="3355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5" name="Line 26"/>
            <p:cNvSpPr>
              <a:spLocks noChangeShapeType="1"/>
            </p:cNvSpPr>
            <p:nvPr/>
          </p:nvSpPr>
          <p:spPr bwMode="auto">
            <a:xfrm rot="5400000" flipV="1">
              <a:off x="1628" y="3013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 rot="8383964" flipV="1">
              <a:off x="1549" y="3262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" name="Line 28"/>
            <p:cNvSpPr>
              <a:spLocks noChangeShapeType="1"/>
            </p:cNvSpPr>
            <p:nvPr/>
          </p:nvSpPr>
          <p:spPr bwMode="auto">
            <a:xfrm rot="12939320" flipV="1">
              <a:off x="1070" y="3251"/>
              <a:ext cx="0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" name="Line 32"/>
            <p:cNvSpPr>
              <a:spLocks noChangeShapeType="1"/>
            </p:cNvSpPr>
            <p:nvPr/>
          </p:nvSpPr>
          <p:spPr bwMode="auto">
            <a:xfrm rot="16200000" flipV="1">
              <a:off x="971" y="3021"/>
              <a:ext cx="1" cy="295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" name="Line 36"/>
            <p:cNvSpPr>
              <a:spLocks noChangeShapeType="1"/>
            </p:cNvSpPr>
            <p:nvPr/>
          </p:nvSpPr>
          <p:spPr bwMode="auto">
            <a:xfrm rot="18835950" flipV="1">
              <a:off x="1076" y="2757"/>
              <a:ext cx="29" cy="281"/>
            </a:xfrm>
            <a:prstGeom prst="line">
              <a:avLst/>
            </a:prstGeom>
            <a:noFill/>
            <a:ln w="31750">
              <a:solidFill>
                <a:srgbClr val="C00000"/>
              </a:solidFill>
              <a:round/>
              <a:headEnd type="arrow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7786710" y="5119702"/>
            <a:ext cx="714380" cy="402924"/>
            <a:chOff x="7858148" y="4071942"/>
            <a:chExt cx="714380" cy="402924"/>
          </a:xfrm>
        </p:grpSpPr>
        <p:sp>
          <p:nvSpPr>
            <p:cNvPr id="93" name="椭圆 92"/>
            <p:cNvSpPr>
              <a:spLocks noChangeAspect="1"/>
            </p:cNvSpPr>
            <p:nvPr/>
          </p:nvSpPr>
          <p:spPr>
            <a:xfrm>
              <a:off x="8032528" y="4114866"/>
              <a:ext cx="360000" cy="360000"/>
            </a:xfrm>
            <a:prstGeom prst="ellipse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4" name="矩形 93"/>
            <p:cNvSpPr/>
            <p:nvPr/>
          </p:nvSpPr>
          <p:spPr>
            <a:xfrm>
              <a:off x="7858148" y="4071942"/>
              <a:ext cx="7143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zh-CN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zh-CN" altLang="en-US" sz="2000" b="1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zh-CN" altLang="en-US" sz="2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5" name="矩形 94"/>
          <p:cNvSpPr/>
          <p:nvPr/>
        </p:nvSpPr>
        <p:spPr>
          <a:xfrm>
            <a:off x="611560" y="4786322"/>
            <a:ext cx="4460506" cy="50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+mn-ea"/>
                <a:cs typeface="Times New Roman" pitchFamily="18" charset="0"/>
              </a:rPr>
              <a:t> </a:t>
            </a:r>
            <a:r>
              <a:rPr lang="en-US" altLang="zh-CN" sz="24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+</a:t>
            </a:r>
            <a:r>
              <a:rPr lang="en-US" altLang="zh-C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 → 场强方向</a:t>
            </a:r>
            <a:r>
              <a:rPr lang="zh-CN" altLang="en-US" sz="2400" b="1" dirty="0">
                <a:solidFill>
                  <a:srgbClr val="0000FF"/>
                </a:solidFill>
                <a:latin typeface="+mn-ea"/>
                <a:cs typeface="Times New Roman" pitchFamily="18" charset="0"/>
              </a:rPr>
              <a:t>背离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电荷；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11560" y="5429264"/>
            <a:ext cx="4460506" cy="50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+mn-ea"/>
                <a:cs typeface="Times New Roman" pitchFamily="18" charset="0"/>
              </a:rPr>
              <a:t> </a:t>
            </a:r>
            <a:r>
              <a:rPr lang="en-US" altLang="zh-CN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-</a:t>
            </a:r>
            <a:r>
              <a:rPr lang="en-US" altLang="zh-CN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 → 场强方向</a:t>
            </a: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指向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电荷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sp>
        <p:nvSpPr>
          <p:cNvPr id="74" name="矩形 73"/>
          <p:cNvSpPr>
            <a:spLocks noChangeArrowheads="1"/>
          </p:cNvSpPr>
          <p:nvPr/>
        </p:nvSpPr>
        <p:spPr bwMode="auto">
          <a:xfrm>
            <a:off x="7755061" y="-24340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20" grpId="0"/>
      <p:bldP spid="100" grpId="0"/>
      <p:bldP spid="19" grpId="0"/>
      <p:bldP spid="48" grpId="0"/>
      <p:bldP spid="50" grpId="0" animBg="1"/>
      <p:bldP spid="80" grpId="0" animBg="1"/>
      <p:bldP spid="95" grpId="0"/>
      <p:bldP spid="96" grpId="0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3000364" y="28572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9" name="Rectangle 2"/>
          <p:cNvSpPr txBox="1">
            <a:spLocks noRot="1" noChangeArrowheads="1"/>
          </p:cNvSpPr>
          <p:nvPr/>
        </p:nvSpPr>
        <p:spPr>
          <a:xfrm>
            <a:off x="289918" y="622429"/>
            <a:ext cx="2567570" cy="646331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电场的叠加</a:t>
            </a:r>
          </a:p>
        </p:txBody>
      </p:sp>
      <p:grpSp>
        <p:nvGrpSpPr>
          <p:cNvPr id="32" name="组合 31"/>
          <p:cNvGrpSpPr/>
          <p:nvPr/>
        </p:nvGrpSpPr>
        <p:grpSpPr>
          <a:xfrm>
            <a:off x="1000100" y="1866888"/>
            <a:ext cx="2928958" cy="1919302"/>
            <a:chOff x="199042" y="1724012"/>
            <a:chExt cx="2928958" cy="1919302"/>
          </a:xfrm>
        </p:grpSpPr>
        <p:grpSp>
          <p:nvGrpSpPr>
            <p:cNvPr id="20" name="组合 8"/>
            <p:cNvGrpSpPr/>
            <p:nvPr/>
          </p:nvGrpSpPr>
          <p:grpSpPr>
            <a:xfrm>
              <a:off x="285720" y="2460934"/>
              <a:ext cx="714380" cy="468000"/>
              <a:chOff x="4242704" y="2214554"/>
              <a:chExt cx="714380" cy="468000"/>
            </a:xfrm>
          </p:grpSpPr>
          <p:sp>
            <p:nvSpPr>
              <p:cNvPr id="21" name="椭圆 20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>
                <a:off x="4242704" y="2236326"/>
                <a:ext cx="7143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3" name="组合 9"/>
            <p:cNvGrpSpPr/>
            <p:nvPr/>
          </p:nvGrpSpPr>
          <p:grpSpPr>
            <a:xfrm>
              <a:off x="2258090" y="2460934"/>
              <a:ext cx="714380" cy="468000"/>
              <a:chOff x="4225696" y="2214554"/>
              <a:chExt cx="714380" cy="468000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24" name="椭圆 23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4225696" y="2224078"/>
                <a:ext cx="7143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7" name="直接连接符 26"/>
            <p:cNvCxnSpPr/>
            <p:nvPr/>
          </p:nvCxnSpPr>
          <p:spPr>
            <a:xfrm flipV="1">
              <a:off x="199042" y="2714620"/>
              <a:ext cx="292895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6200000" flipH="1">
              <a:off x="683391" y="2683663"/>
              <a:ext cx="191930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椭圆 30"/>
            <p:cNvSpPr>
              <a:spLocks noChangeAspect="1"/>
            </p:cNvSpPr>
            <p:nvPr/>
          </p:nvSpPr>
          <p:spPr>
            <a:xfrm>
              <a:off x="1604380" y="192880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2444100" y="1443024"/>
            <a:ext cx="428628" cy="661558"/>
            <a:chOff x="1643042" y="1300148"/>
            <a:chExt cx="428628" cy="661558"/>
          </a:xfrm>
        </p:grpSpPr>
        <p:cxnSp>
          <p:nvCxnSpPr>
            <p:cNvPr id="38" name="直接箭头连接符 37"/>
            <p:cNvCxnSpPr>
              <a:cxnSpLocks noChangeAspect="1"/>
            </p:cNvCxnSpPr>
            <p:nvPr/>
          </p:nvCxnSpPr>
          <p:spPr>
            <a:xfrm rot="5400000" flipH="1" flipV="1">
              <a:off x="1672916" y="1643832"/>
              <a:ext cx="288000" cy="347747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643042" y="130014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444100" y="2098089"/>
            <a:ext cx="571504" cy="616531"/>
            <a:chOff x="1643042" y="1955213"/>
            <a:chExt cx="571504" cy="616531"/>
          </a:xfrm>
        </p:grpSpPr>
        <p:cxnSp>
          <p:nvCxnSpPr>
            <p:cNvPr id="39" name="直接箭头连接符 38"/>
            <p:cNvCxnSpPr>
              <a:cxnSpLocks noChangeAspect="1"/>
            </p:cNvCxnSpPr>
            <p:nvPr/>
          </p:nvCxnSpPr>
          <p:spPr>
            <a:xfrm>
              <a:off x="1643042" y="1955213"/>
              <a:ext cx="342000" cy="2736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785918" y="220241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6" name="直接箭头连接符 45"/>
          <p:cNvCxnSpPr>
            <a:cxnSpLocks noChangeAspect="1"/>
          </p:cNvCxnSpPr>
          <p:nvPr/>
        </p:nvCxnSpPr>
        <p:spPr>
          <a:xfrm>
            <a:off x="2773582" y="1843510"/>
            <a:ext cx="342000" cy="273600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>
            <a:cxnSpLocks noChangeAspect="1"/>
          </p:cNvCxnSpPr>
          <p:nvPr/>
        </p:nvCxnSpPr>
        <p:spPr>
          <a:xfrm rot="5400000" flipH="1" flipV="1">
            <a:off x="2796876" y="2041805"/>
            <a:ext cx="288000" cy="347747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/>
          <p:cNvGrpSpPr/>
          <p:nvPr/>
        </p:nvGrpSpPr>
        <p:grpSpPr>
          <a:xfrm>
            <a:off x="2451027" y="1928802"/>
            <a:ext cx="1064643" cy="369332"/>
            <a:chOff x="1649969" y="1785926"/>
            <a:chExt cx="1064643" cy="369332"/>
          </a:xfrm>
        </p:grpSpPr>
        <p:cxnSp>
          <p:nvCxnSpPr>
            <p:cNvPr id="49" name="直接箭头连接符 48"/>
            <p:cNvCxnSpPr/>
            <p:nvPr/>
          </p:nvCxnSpPr>
          <p:spPr>
            <a:xfrm rot="5400000" flipH="1" flipV="1">
              <a:off x="1973175" y="1632510"/>
              <a:ext cx="1588" cy="64800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285984" y="178592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5072066" y="1866888"/>
            <a:ext cx="2928958" cy="1919302"/>
            <a:chOff x="199042" y="1724012"/>
            <a:chExt cx="2928958" cy="1919302"/>
          </a:xfrm>
        </p:grpSpPr>
        <p:grpSp>
          <p:nvGrpSpPr>
            <p:cNvPr id="58" name="组合 8"/>
            <p:cNvGrpSpPr/>
            <p:nvPr/>
          </p:nvGrpSpPr>
          <p:grpSpPr>
            <a:xfrm>
              <a:off x="285720" y="2460934"/>
              <a:ext cx="714380" cy="468000"/>
              <a:chOff x="4242704" y="2214554"/>
              <a:chExt cx="714380" cy="468000"/>
            </a:xfrm>
          </p:grpSpPr>
          <p:sp>
            <p:nvSpPr>
              <p:cNvPr id="74" name="椭圆 73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4242704" y="2236326"/>
                <a:ext cx="7143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9" name="组合 9"/>
            <p:cNvGrpSpPr/>
            <p:nvPr/>
          </p:nvGrpSpPr>
          <p:grpSpPr>
            <a:xfrm>
              <a:off x="2258090" y="2460934"/>
              <a:ext cx="714380" cy="468000"/>
              <a:chOff x="4225696" y="2214554"/>
              <a:chExt cx="714380" cy="468000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72" name="椭圆 71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4225696" y="2224078"/>
                <a:ext cx="7143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60" name="直接连接符 59"/>
            <p:cNvCxnSpPr/>
            <p:nvPr/>
          </p:nvCxnSpPr>
          <p:spPr>
            <a:xfrm flipV="1">
              <a:off x="199042" y="2714620"/>
              <a:ext cx="292895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 rot="16200000" flipH="1">
              <a:off x="683391" y="2683663"/>
              <a:ext cx="191930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椭圆 64"/>
            <p:cNvSpPr>
              <a:spLocks noChangeAspect="1"/>
            </p:cNvSpPr>
            <p:nvPr/>
          </p:nvSpPr>
          <p:spPr>
            <a:xfrm>
              <a:off x="1604380" y="192880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6516066" y="1738299"/>
            <a:ext cx="699140" cy="369332"/>
            <a:chOff x="1643042" y="1595423"/>
            <a:chExt cx="699140" cy="369332"/>
          </a:xfrm>
        </p:grpSpPr>
        <p:cxnSp>
          <p:nvCxnSpPr>
            <p:cNvPr id="77" name="直接箭头连接符 76"/>
            <p:cNvCxnSpPr>
              <a:cxnSpLocks noChangeAspect="1"/>
            </p:cNvCxnSpPr>
            <p:nvPr/>
          </p:nvCxnSpPr>
          <p:spPr>
            <a:xfrm rot="5400000" flipH="1" flipV="1">
              <a:off x="1672916" y="1643832"/>
              <a:ext cx="288000" cy="347747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1913554" y="1595423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5867409" y="1785926"/>
            <a:ext cx="651564" cy="369332"/>
            <a:chOff x="1333478" y="1900227"/>
            <a:chExt cx="651564" cy="369332"/>
          </a:xfrm>
        </p:grpSpPr>
        <p:cxnSp>
          <p:nvCxnSpPr>
            <p:cNvPr id="80" name="直接箭头连接符 79"/>
            <p:cNvCxnSpPr>
              <a:cxnSpLocks noChangeAspect="1"/>
            </p:cNvCxnSpPr>
            <p:nvPr/>
          </p:nvCxnSpPr>
          <p:spPr>
            <a:xfrm>
              <a:off x="1643042" y="1955213"/>
              <a:ext cx="342000" cy="27360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1333478" y="1900227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82" name="直接箭头连接符 81"/>
          <p:cNvCxnSpPr>
            <a:cxnSpLocks noChangeAspect="1"/>
          </p:cNvCxnSpPr>
          <p:nvPr/>
        </p:nvCxnSpPr>
        <p:spPr>
          <a:xfrm>
            <a:off x="6477013" y="1552562"/>
            <a:ext cx="342000" cy="273600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箭头连接符 82"/>
          <p:cNvCxnSpPr>
            <a:cxnSpLocks noChangeAspect="1"/>
          </p:cNvCxnSpPr>
          <p:nvPr/>
        </p:nvCxnSpPr>
        <p:spPr>
          <a:xfrm rot="5400000" flipH="1" flipV="1">
            <a:off x="6244948" y="1522688"/>
            <a:ext cx="288000" cy="347747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组合 83"/>
          <p:cNvGrpSpPr/>
          <p:nvPr/>
        </p:nvGrpSpPr>
        <p:grpSpPr>
          <a:xfrm>
            <a:off x="6448438" y="1266810"/>
            <a:ext cx="428628" cy="843752"/>
            <a:chOff x="1578531" y="1133459"/>
            <a:chExt cx="428628" cy="843752"/>
          </a:xfrm>
        </p:grpSpPr>
        <p:cxnSp>
          <p:nvCxnSpPr>
            <p:cNvPr id="85" name="直接箭头连接符 84"/>
            <p:cNvCxnSpPr/>
            <p:nvPr/>
          </p:nvCxnSpPr>
          <p:spPr>
            <a:xfrm rot="5400000" flipH="1" flipV="1">
              <a:off x="1370969" y="1697417"/>
              <a:ext cx="558000" cy="1588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1578531" y="1133459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91" name="直接连接符 90"/>
          <p:cNvCxnSpPr/>
          <p:nvPr/>
        </p:nvCxnSpPr>
        <p:spPr>
          <a:xfrm flipV="1">
            <a:off x="1438253" y="2082222"/>
            <a:ext cx="1038166" cy="803849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连接符 92"/>
          <p:cNvCxnSpPr/>
          <p:nvPr/>
        </p:nvCxnSpPr>
        <p:spPr>
          <a:xfrm rot="10800000">
            <a:off x="2782241" y="2354814"/>
            <a:ext cx="641991" cy="516971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连接符 97"/>
          <p:cNvCxnSpPr/>
          <p:nvPr/>
        </p:nvCxnSpPr>
        <p:spPr>
          <a:xfrm flipV="1">
            <a:off x="5524507" y="2071678"/>
            <a:ext cx="1038166" cy="803849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接连接符 98"/>
          <p:cNvCxnSpPr>
            <a:cxnSpLocks noChangeAspect="1"/>
          </p:cNvCxnSpPr>
          <p:nvPr/>
        </p:nvCxnSpPr>
        <p:spPr>
          <a:xfrm rot="10800000">
            <a:off x="6512008" y="2101496"/>
            <a:ext cx="1008000" cy="756000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组合 101"/>
          <p:cNvGrpSpPr/>
          <p:nvPr/>
        </p:nvGrpSpPr>
        <p:grpSpPr>
          <a:xfrm>
            <a:off x="1000100" y="4510094"/>
            <a:ext cx="2928958" cy="1919302"/>
            <a:chOff x="199042" y="1724012"/>
            <a:chExt cx="2928958" cy="1919302"/>
          </a:xfrm>
        </p:grpSpPr>
        <p:grpSp>
          <p:nvGrpSpPr>
            <p:cNvPr id="103" name="组合 8"/>
            <p:cNvGrpSpPr/>
            <p:nvPr/>
          </p:nvGrpSpPr>
          <p:grpSpPr>
            <a:xfrm>
              <a:off x="285720" y="2460934"/>
              <a:ext cx="714380" cy="468000"/>
              <a:chOff x="4242704" y="2214554"/>
              <a:chExt cx="714380" cy="468000"/>
            </a:xfrm>
          </p:grpSpPr>
          <p:sp>
            <p:nvSpPr>
              <p:cNvPr id="110" name="椭圆 109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1" name="矩形 110"/>
              <p:cNvSpPr/>
              <p:nvPr/>
            </p:nvSpPr>
            <p:spPr>
              <a:xfrm>
                <a:off x="4242704" y="2236326"/>
                <a:ext cx="71438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4" name="组合 9"/>
            <p:cNvGrpSpPr/>
            <p:nvPr/>
          </p:nvGrpSpPr>
          <p:grpSpPr>
            <a:xfrm>
              <a:off x="2258090" y="2460934"/>
              <a:ext cx="714380" cy="468000"/>
              <a:chOff x="4225696" y="2214554"/>
              <a:chExt cx="714380" cy="468000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08" name="椭圆 107"/>
              <p:cNvSpPr>
                <a:spLocks noChangeAspect="1"/>
              </p:cNvSpPr>
              <p:nvPr/>
            </p:nvSpPr>
            <p:spPr>
              <a:xfrm>
                <a:off x="4357686" y="2214554"/>
                <a:ext cx="468000" cy="468000"/>
              </a:xfrm>
              <a:prstGeom prst="ellipse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9" name="矩形 108"/>
              <p:cNvSpPr/>
              <p:nvPr/>
            </p:nvSpPr>
            <p:spPr>
              <a:xfrm>
                <a:off x="4225696" y="2224078"/>
                <a:ext cx="7143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zh-CN" altLang="en-US" sz="2000" b="1" i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zh-CN" altLang="en-US" sz="20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05" name="直接连接符 104"/>
            <p:cNvCxnSpPr/>
            <p:nvPr/>
          </p:nvCxnSpPr>
          <p:spPr>
            <a:xfrm flipV="1">
              <a:off x="199042" y="2714620"/>
              <a:ext cx="292895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 rot="16200000" flipH="1">
              <a:off x="683391" y="2683663"/>
              <a:ext cx="191930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椭圆 106"/>
            <p:cNvSpPr>
              <a:spLocks noChangeAspect="1"/>
            </p:cNvSpPr>
            <p:nvPr/>
          </p:nvSpPr>
          <p:spPr>
            <a:xfrm>
              <a:off x="1604380" y="192880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5" name="组合 114"/>
          <p:cNvGrpSpPr/>
          <p:nvPr/>
        </p:nvGrpSpPr>
        <p:grpSpPr>
          <a:xfrm>
            <a:off x="2444100" y="4584708"/>
            <a:ext cx="628654" cy="430187"/>
            <a:chOff x="1643042" y="1798626"/>
            <a:chExt cx="628654" cy="430187"/>
          </a:xfrm>
        </p:grpSpPr>
        <p:cxnSp>
          <p:nvCxnSpPr>
            <p:cNvPr id="116" name="直接箭头连接符 115"/>
            <p:cNvCxnSpPr>
              <a:cxnSpLocks noChangeAspect="1"/>
            </p:cNvCxnSpPr>
            <p:nvPr/>
          </p:nvCxnSpPr>
          <p:spPr>
            <a:xfrm>
              <a:off x="1643042" y="1955213"/>
              <a:ext cx="342000" cy="27360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1843068" y="179862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18" name="直接箭头连接符 117"/>
          <p:cNvCxnSpPr>
            <a:cxnSpLocks noChangeAspect="1"/>
          </p:cNvCxnSpPr>
          <p:nvPr/>
        </p:nvCxnSpPr>
        <p:spPr>
          <a:xfrm>
            <a:off x="2143108" y="5026036"/>
            <a:ext cx="342000" cy="273600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接箭头连接符 118"/>
          <p:cNvCxnSpPr>
            <a:cxnSpLocks noChangeAspect="1"/>
          </p:cNvCxnSpPr>
          <p:nvPr/>
        </p:nvCxnSpPr>
        <p:spPr>
          <a:xfrm rot="5400000" flipH="1" flipV="1">
            <a:off x="2458734" y="4969174"/>
            <a:ext cx="288000" cy="347747"/>
          </a:xfrm>
          <a:prstGeom prst="straightConnector1">
            <a:avLst/>
          </a:prstGeom>
          <a:ln w="952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组合 119"/>
          <p:cNvGrpSpPr/>
          <p:nvPr/>
        </p:nvGrpSpPr>
        <p:grpSpPr>
          <a:xfrm>
            <a:off x="2390760" y="4743386"/>
            <a:ext cx="428628" cy="790096"/>
            <a:chOff x="1589702" y="1957304"/>
            <a:chExt cx="428628" cy="790096"/>
          </a:xfrm>
        </p:grpSpPr>
        <p:cxnSp>
          <p:nvCxnSpPr>
            <p:cNvPr id="121" name="直接箭头连接符 120"/>
            <p:cNvCxnSpPr/>
            <p:nvPr/>
          </p:nvCxnSpPr>
          <p:spPr>
            <a:xfrm rot="5400000">
              <a:off x="1378468" y="2228805"/>
              <a:ext cx="543002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1589702" y="2378068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zh-CN" altLang="en-US" b="1" i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23" name="直接连接符 122"/>
          <p:cNvCxnSpPr>
            <a:cxnSpLocks/>
          </p:cNvCxnSpPr>
          <p:nvPr/>
        </p:nvCxnSpPr>
        <p:spPr>
          <a:xfrm flipV="1">
            <a:off x="1466830" y="4758309"/>
            <a:ext cx="974608" cy="713818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接连接符 123"/>
          <p:cNvCxnSpPr/>
          <p:nvPr/>
        </p:nvCxnSpPr>
        <p:spPr>
          <a:xfrm rot="10800000">
            <a:off x="2782241" y="4998020"/>
            <a:ext cx="641991" cy="516971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组合 111"/>
          <p:cNvGrpSpPr/>
          <p:nvPr/>
        </p:nvGrpSpPr>
        <p:grpSpPr>
          <a:xfrm>
            <a:off x="1890694" y="4578916"/>
            <a:ext cx="566823" cy="449861"/>
            <a:chOff x="1423966" y="1511845"/>
            <a:chExt cx="566823" cy="449861"/>
          </a:xfrm>
        </p:grpSpPr>
        <p:cxnSp>
          <p:nvCxnSpPr>
            <p:cNvPr id="113" name="直接箭头连接符 112"/>
            <p:cNvCxnSpPr>
              <a:cxnSpLocks noChangeAspect="1"/>
            </p:cNvCxnSpPr>
            <p:nvPr/>
          </p:nvCxnSpPr>
          <p:spPr>
            <a:xfrm rot="5520000" flipH="1" flipV="1">
              <a:off x="1672916" y="1643832"/>
              <a:ext cx="288000" cy="347747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1423966" y="1511845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b="1" baseline="-25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2" name="组合 131"/>
          <p:cNvGrpSpPr/>
          <p:nvPr/>
        </p:nvGrpSpPr>
        <p:grpSpPr>
          <a:xfrm>
            <a:off x="5000628" y="4357694"/>
            <a:ext cx="3213583" cy="1643074"/>
            <a:chOff x="285720" y="5827412"/>
            <a:chExt cx="3213583" cy="1643074"/>
          </a:xfrm>
        </p:grpSpPr>
        <p:sp>
          <p:nvSpPr>
            <p:cNvPr id="133" name="矩形 132"/>
            <p:cNvSpPr/>
            <p:nvPr/>
          </p:nvSpPr>
          <p:spPr>
            <a:xfrm>
              <a:off x="285720" y="5827412"/>
              <a:ext cx="3213583" cy="164307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4" name="矩形 133"/>
            <p:cNvSpPr/>
            <p:nvPr/>
          </p:nvSpPr>
          <p:spPr>
            <a:xfrm>
              <a:off x="391883" y="5870052"/>
              <a:ext cx="3031456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结论：</a:t>
              </a:r>
              <a:endParaRPr lang="en-US" altLang="zh-CN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  <a:p>
              <a:r>
                <a:rPr lang="en-US" altLang="zh-CN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ea typeface="华文楷体" pitchFamily="2" charset="-122"/>
                  <a:cs typeface="Times New Roman" panose="02020603050405020304" pitchFamily="18" charset="0"/>
                </a:rPr>
                <a:t>“</a:t>
              </a:r>
              <a:r>
                <a:rPr lang="zh-CN" alt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场强合成</a:t>
              </a:r>
              <a:r>
                <a:rPr lang="en-US" altLang="zh-CN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ea typeface="华文楷体" pitchFamily="2" charset="-122"/>
                  <a:cs typeface="Times New Roman" panose="02020603050405020304" pitchFamily="18" charset="0"/>
                </a:rPr>
                <a:t>”</a:t>
              </a:r>
              <a:r>
                <a:rPr lang="zh-CN" alt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遵循平行四边形法则</a:t>
              </a:r>
            </a:p>
          </p:txBody>
        </p:sp>
      </p:grpSp>
      <p:sp>
        <p:nvSpPr>
          <p:cNvPr id="87" name="椭圆 86"/>
          <p:cNvSpPr>
            <a:spLocks noChangeAspect="1"/>
          </p:cNvSpPr>
          <p:nvPr/>
        </p:nvSpPr>
        <p:spPr>
          <a:xfrm>
            <a:off x="2404445" y="2813643"/>
            <a:ext cx="72000" cy="72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椭圆 87"/>
          <p:cNvSpPr>
            <a:spLocks noChangeAspect="1"/>
          </p:cNvSpPr>
          <p:nvPr/>
        </p:nvSpPr>
        <p:spPr>
          <a:xfrm>
            <a:off x="6483992" y="2819028"/>
            <a:ext cx="72000" cy="72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椭圆 88"/>
          <p:cNvSpPr>
            <a:spLocks noChangeAspect="1"/>
          </p:cNvSpPr>
          <p:nvPr/>
        </p:nvSpPr>
        <p:spPr>
          <a:xfrm>
            <a:off x="2399060" y="5457924"/>
            <a:ext cx="72000" cy="72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TextBox 89"/>
          <p:cNvSpPr txBox="1"/>
          <p:nvPr/>
        </p:nvSpPr>
        <p:spPr>
          <a:xfrm>
            <a:off x="1829808" y="2606527"/>
            <a:ext cx="428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zh-CN" alt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786050" y="2606447"/>
            <a:ext cx="428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i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zh-CN" altLang="en-US" sz="1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7" name="组合 126"/>
          <p:cNvGrpSpPr/>
          <p:nvPr/>
        </p:nvGrpSpPr>
        <p:grpSpPr>
          <a:xfrm>
            <a:off x="2357422" y="3109910"/>
            <a:ext cx="2109802" cy="540000"/>
            <a:chOff x="2357422" y="3109910"/>
            <a:chExt cx="2109802" cy="540000"/>
          </a:xfrm>
        </p:grpSpPr>
        <p:sp>
          <p:nvSpPr>
            <p:cNvPr id="126" name="云形标注 125"/>
            <p:cNvSpPr/>
            <p:nvPr/>
          </p:nvSpPr>
          <p:spPr>
            <a:xfrm>
              <a:off x="2357422" y="3109910"/>
              <a:ext cx="1857388" cy="540000"/>
            </a:xfrm>
            <a:prstGeom prst="cloudCallout">
              <a:avLst>
                <a:gd name="adj1" fmla="val -40833"/>
                <a:gd name="adj2" fmla="val -8037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395522" y="3190873"/>
              <a:ext cx="20717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 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altLang="zh-CN" sz="16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kQ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en-US" altLang="zh-CN" sz="1600" baseline="30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endParaRPr lang="zh-CN" altLang="en-US" sz="1600" i="1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8" name="组合 127"/>
          <p:cNvGrpSpPr/>
          <p:nvPr/>
        </p:nvGrpSpPr>
        <p:grpSpPr>
          <a:xfrm>
            <a:off x="6500826" y="3143248"/>
            <a:ext cx="1571636" cy="540000"/>
            <a:chOff x="2357422" y="3109910"/>
            <a:chExt cx="1571636" cy="540000"/>
          </a:xfrm>
        </p:grpSpPr>
        <p:sp>
          <p:nvSpPr>
            <p:cNvPr id="129" name="云形标注 128"/>
            <p:cNvSpPr/>
            <p:nvPr/>
          </p:nvSpPr>
          <p:spPr>
            <a:xfrm>
              <a:off x="2357422" y="3109910"/>
              <a:ext cx="1440000" cy="540000"/>
            </a:xfrm>
            <a:prstGeom prst="cloudCallout">
              <a:avLst>
                <a:gd name="adj1" fmla="val -40833"/>
                <a:gd name="adj2" fmla="val -8037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395522" y="3190873"/>
              <a:ext cx="1533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 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= 0</a:t>
              </a:r>
              <a:endParaRPr lang="zh-CN" altLang="en-US" sz="1600" i="1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1" name="组合 130"/>
          <p:cNvGrpSpPr/>
          <p:nvPr/>
        </p:nvGrpSpPr>
        <p:grpSpPr>
          <a:xfrm>
            <a:off x="2364246" y="5742312"/>
            <a:ext cx="1571636" cy="540000"/>
            <a:chOff x="2357422" y="3109910"/>
            <a:chExt cx="1571636" cy="540000"/>
          </a:xfrm>
        </p:grpSpPr>
        <p:sp>
          <p:nvSpPr>
            <p:cNvPr id="135" name="云形标注 134"/>
            <p:cNvSpPr/>
            <p:nvPr/>
          </p:nvSpPr>
          <p:spPr>
            <a:xfrm>
              <a:off x="2357422" y="3109910"/>
              <a:ext cx="1440000" cy="540000"/>
            </a:xfrm>
            <a:prstGeom prst="cloudCallout">
              <a:avLst>
                <a:gd name="adj1" fmla="val -40833"/>
                <a:gd name="adj2" fmla="val -8037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395522" y="3190873"/>
              <a:ext cx="1533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 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altLang="zh-CN" sz="1600" i="1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1600" baseline="-250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= 0</a:t>
              </a:r>
              <a:endParaRPr lang="zh-CN" altLang="en-US" sz="1600" i="1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87" grpId="0" animBg="1"/>
      <p:bldP spid="88" grpId="0" animBg="1"/>
      <p:bldP spid="89" grpId="0" animBg="1"/>
      <p:bldP spid="90" grpId="0"/>
      <p:bldP spid="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714356"/>
            <a:ext cx="5177736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电场线 </a:t>
            </a:r>
            <a:r>
              <a:rPr lang="en-US" altLang="zh-C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(Electric Field Lines)</a:t>
            </a:r>
            <a:endParaRPr lang="zh-CN" alt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5500694" y="428604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54" name="Rectangle 3"/>
          <p:cNvSpPr txBox="1">
            <a:spLocks noRot="1" noChangeArrowheads="1"/>
          </p:cNvSpPr>
          <p:nvPr/>
        </p:nvSpPr>
        <p:spPr>
          <a:xfrm>
            <a:off x="285720" y="1500174"/>
            <a:ext cx="235745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任意多边形 52"/>
          <p:cNvSpPr/>
          <p:nvPr/>
        </p:nvSpPr>
        <p:spPr>
          <a:xfrm>
            <a:off x="6221214" y="2008414"/>
            <a:ext cx="2351314" cy="604157"/>
          </a:xfrm>
          <a:custGeom>
            <a:avLst/>
            <a:gdLst>
              <a:gd name="connsiteX0" fmla="*/ 0 w 2351314"/>
              <a:gd name="connsiteY0" fmla="*/ 604157 h 604157"/>
              <a:gd name="connsiteX1" fmla="*/ 435429 w 2351314"/>
              <a:gd name="connsiteY1" fmla="*/ 81643 h 604157"/>
              <a:gd name="connsiteX2" fmla="*/ 1382486 w 2351314"/>
              <a:gd name="connsiteY2" fmla="*/ 114300 h 604157"/>
              <a:gd name="connsiteX3" fmla="*/ 2351314 w 2351314"/>
              <a:gd name="connsiteY3" fmla="*/ 604157 h 60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1314" h="604157">
                <a:moveTo>
                  <a:pt x="0" y="604157"/>
                </a:moveTo>
                <a:cubicBezTo>
                  <a:pt x="102507" y="383721"/>
                  <a:pt x="205015" y="163286"/>
                  <a:pt x="435429" y="81643"/>
                </a:cubicBezTo>
                <a:cubicBezTo>
                  <a:pt x="665843" y="0"/>
                  <a:pt x="1063172" y="27214"/>
                  <a:pt x="1382486" y="114300"/>
                </a:cubicBezTo>
                <a:cubicBezTo>
                  <a:pt x="1701800" y="201386"/>
                  <a:pt x="2026557" y="402771"/>
                  <a:pt x="2351314" y="604157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3" name="组合 72"/>
          <p:cNvGrpSpPr/>
          <p:nvPr/>
        </p:nvGrpSpPr>
        <p:grpSpPr>
          <a:xfrm>
            <a:off x="6314558" y="2215191"/>
            <a:ext cx="428628" cy="338554"/>
            <a:chOff x="6222001" y="2233190"/>
            <a:chExt cx="428628" cy="338554"/>
          </a:xfrm>
        </p:grpSpPr>
        <p:sp>
          <p:nvSpPr>
            <p:cNvPr id="55" name="椭圆 54"/>
            <p:cNvSpPr>
              <a:spLocks noChangeAspect="1"/>
            </p:cNvSpPr>
            <p:nvPr/>
          </p:nvSpPr>
          <p:spPr>
            <a:xfrm>
              <a:off x="6286512" y="2264220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22001" y="2233190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6662653" y="2021021"/>
            <a:ext cx="428628" cy="348495"/>
            <a:chOff x="6570096" y="2021021"/>
            <a:chExt cx="428628" cy="348495"/>
          </a:xfrm>
        </p:grpSpPr>
        <p:sp>
          <p:nvSpPr>
            <p:cNvPr id="56" name="椭圆 55"/>
            <p:cNvSpPr>
              <a:spLocks noChangeAspect="1"/>
            </p:cNvSpPr>
            <p:nvPr/>
          </p:nvSpPr>
          <p:spPr>
            <a:xfrm>
              <a:off x="6694359" y="2021021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570096" y="203096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7736391" y="2200700"/>
            <a:ext cx="428628" cy="343336"/>
            <a:chOff x="7643834" y="2200700"/>
            <a:chExt cx="428628" cy="343336"/>
          </a:xfrm>
        </p:grpSpPr>
        <p:sp>
          <p:nvSpPr>
            <p:cNvPr id="57" name="椭圆 56"/>
            <p:cNvSpPr>
              <a:spLocks noChangeAspect="1"/>
            </p:cNvSpPr>
            <p:nvPr/>
          </p:nvSpPr>
          <p:spPr>
            <a:xfrm>
              <a:off x="7786710" y="2200700"/>
              <a:ext cx="54000" cy="5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643834" y="2205482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zh-CN" alt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4" name="直接箭头连接符 63"/>
          <p:cNvCxnSpPr/>
          <p:nvPr/>
        </p:nvCxnSpPr>
        <p:spPr>
          <a:xfrm flipV="1">
            <a:off x="6402018" y="1950574"/>
            <a:ext cx="285752" cy="312153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 rot="5400000" flipH="1" flipV="1">
            <a:off x="7007734" y="1807130"/>
            <a:ext cx="30722" cy="430796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 rot="16200000" flipH="1">
            <a:off x="7997910" y="2109788"/>
            <a:ext cx="151948" cy="357190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/>
          <p:cNvSpPr/>
          <p:nvPr/>
        </p:nvSpPr>
        <p:spPr>
          <a:xfrm>
            <a:off x="642910" y="2021021"/>
            <a:ext cx="3869970" cy="5415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直观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描述场强大小和方向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428596" y="5107772"/>
            <a:ext cx="4643470" cy="523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切线方向 → 场强方向</a:t>
            </a:r>
            <a:endParaRPr lang="en-US" altLang="zh-CN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79" name="Rectangle 3"/>
          <p:cNvSpPr txBox="1">
            <a:spLocks noRot="1" noChangeArrowheads="1"/>
          </p:cNvSpPr>
          <p:nvPr/>
        </p:nvSpPr>
        <p:spPr>
          <a:xfrm>
            <a:off x="285720" y="2747093"/>
            <a:ext cx="157163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特点：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428596" y="3282166"/>
            <a:ext cx="4136069" cy="5236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假想曲线，现实中不存在</a:t>
            </a:r>
            <a:endParaRPr lang="en-US" altLang="zh-CN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428596" y="3898439"/>
            <a:ext cx="7470315" cy="5236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起于正电荷（无限远），止于无限远（负电荷）</a:t>
            </a:r>
            <a:endParaRPr lang="en-US" altLang="zh-CN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428596" y="4524576"/>
            <a:ext cx="5469767" cy="5236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不相交，不闭合，分布在三维空间</a:t>
            </a:r>
            <a:endParaRPr lang="en-US" altLang="zh-CN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428596" y="5739828"/>
            <a:ext cx="5357850" cy="523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疏密程度 → 场强大小（定性）</a:t>
            </a:r>
            <a:endParaRPr lang="en-US" altLang="zh-CN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54" grpId="0"/>
      <p:bldP spid="53" grpId="0" animBg="1"/>
      <p:bldP spid="76" grpId="0"/>
      <p:bldP spid="77" grpId="0"/>
      <p:bldP spid="79" grpId="0"/>
      <p:bldP spid="80" grpId="0"/>
      <p:bldP spid="81" grpId="0"/>
      <p:bldP spid="83" grpId="0"/>
      <p:bldP spid="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 txBox="1">
            <a:spLocks noRot="1" noChangeArrowheads="1"/>
          </p:cNvSpPr>
          <p:nvPr/>
        </p:nvSpPr>
        <p:spPr>
          <a:xfrm>
            <a:off x="285720" y="571480"/>
            <a:ext cx="3714776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常见电场的电场线：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8596" y="1336332"/>
            <a:ext cx="1475084" cy="5236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点电荷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grpSp>
        <p:nvGrpSpPr>
          <p:cNvPr id="16" name="组合 15"/>
          <p:cNvGrpSpPr>
            <a:grpSpLocks noChangeAspect="1"/>
          </p:cNvGrpSpPr>
          <p:nvPr/>
        </p:nvGrpSpPr>
        <p:grpSpPr>
          <a:xfrm>
            <a:off x="357158" y="1928802"/>
            <a:ext cx="2340000" cy="2127276"/>
            <a:chOff x="357160" y="-2"/>
            <a:chExt cx="3143273" cy="2857518"/>
          </a:xfrm>
        </p:grpSpPr>
        <p:grpSp>
          <p:nvGrpSpPr>
            <p:cNvPr id="17" name="组合 30"/>
            <p:cNvGrpSpPr/>
            <p:nvPr/>
          </p:nvGrpSpPr>
          <p:grpSpPr>
            <a:xfrm>
              <a:off x="357160" y="-2"/>
              <a:ext cx="3143273" cy="2857518"/>
              <a:chOff x="1285852" y="-71462"/>
              <a:chExt cx="6500858" cy="6500858"/>
            </a:xfrm>
          </p:grpSpPr>
          <p:grpSp>
            <p:nvGrpSpPr>
              <p:cNvPr id="22" name="组合 9"/>
              <p:cNvGrpSpPr/>
              <p:nvPr/>
            </p:nvGrpSpPr>
            <p:grpSpPr>
              <a:xfrm>
                <a:off x="4044827" y="2568636"/>
                <a:ext cx="886478" cy="1050289"/>
                <a:chOff x="3943813" y="1596904"/>
                <a:chExt cx="1519674" cy="1800495"/>
              </a:xfrm>
              <a:solidFill>
                <a:schemeClr val="accent6">
                  <a:lumMod val="50000"/>
                </a:schemeClr>
              </a:solidFill>
            </p:grpSpPr>
            <p:sp>
              <p:nvSpPr>
                <p:cNvPr id="47" name="椭圆 4"/>
                <p:cNvSpPr/>
                <p:nvPr/>
              </p:nvSpPr>
              <p:spPr>
                <a:xfrm>
                  <a:off x="4357686" y="2214554"/>
                  <a:ext cx="857256" cy="857256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48" name="矩形 5"/>
                <p:cNvSpPr/>
                <p:nvPr/>
              </p:nvSpPr>
              <p:spPr>
                <a:xfrm>
                  <a:off x="3943813" y="1596904"/>
                  <a:ext cx="1519674" cy="180049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lvl="0" algn="ctr"/>
                  <a:r>
                    <a:rPr lang="en-US" altLang="zh-CN" sz="2400" b="1" i="1" dirty="0">
                      <a:solidFill>
                        <a:schemeClr val="bg1"/>
                      </a:solidFill>
                      <a:latin typeface="Times New Roman" pitchFamily="18" charset="0"/>
                      <a:ea typeface="楷体" pitchFamily="49" charset="-122"/>
                      <a:cs typeface="Times New Roman" pitchFamily="18" charset="0"/>
                    </a:rPr>
                    <a:t>+</a:t>
                  </a:r>
                  <a:endParaRPr lang="zh-CN" altLang="en-US" sz="2400" b="1" i="1" baseline="-25000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3" name="组合 6"/>
              <p:cNvGrpSpPr/>
              <p:nvPr/>
            </p:nvGrpSpPr>
            <p:grpSpPr>
              <a:xfrm>
                <a:off x="4572000" y="3429000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45" name="直接箭头连接符 7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8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组合 23"/>
              <p:cNvGrpSpPr/>
              <p:nvPr/>
            </p:nvGrpSpPr>
            <p:grpSpPr>
              <a:xfrm rot="18900000">
                <a:off x="5775444" y="2918726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43" name="直接箭头连接符 10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接连接符 11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组合 12"/>
              <p:cNvGrpSpPr/>
              <p:nvPr/>
            </p:nvGrpSpPr>
            <p:grpSpPr>
              <a:xfrm rot="16200000">
                <a:off x="6285718" y="1698196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41" name="直接箭头连接符 13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14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组合 15"/>
              <p:cNvGrpSpPr/>
              <p:nvPr/>
            </p:nvGrpSpPr>
            <p:grpSpPr>
              <a:xfrm rot="13500000">
                <a:off x="5775444" y="489833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39" name="直接箭头连接符 38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组合 18"/>
              <p:cNvGrpSpPr/>
              <p:nvPr/>
            </p:nvGrpSpPr>
            <p:grpSpPr>
              <a:xfrm rot="10800000">
                <a:off x="4562554" y="-71462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37" name="直接箭头连接符 36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接连接符 37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组合 21"/>
              <p:cNvGrpSpPr/>
              <p:nvPr/>
            </p:nvGrpSpPr>
            <p:grpSpPr>
              <a:xfrm rot="8100000">
                <a:off x="3346551" y="489834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35" name="直接箭头连接符 34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直接连接符 35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组合 24"/>
              <p:cNvGrpSpPr/>
              <p:nvPr/>
            </p:nvGrpSpPr>
            <p:grpSpPr>
              <a:xfrm rot="2700000">
                <a:off x="3346552" y="2918726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33" name="直接箭头连接符 32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组合 27"/>
              <p:cNvGrpSpPr/>
              <p:nvPr/>
            </p:nvGrpSpPr>
            <p:grpSpPr>
              <a:xfrm rot="5400000">
                <a:off x="2785256" y="1715282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31" name="直接箭头连接符 30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31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组合 9"/>
            <p:cNvGrpSpPr/>
            <p:nvPr/>
          </p:nvGrpSpPr>
          <p:grpSpPr>
            <a:xfrm>
              <a:off x="1714480" y="1107286"/>
              <a:ext cx="500066" cy="702829"/>
              <a:chOff x="4357686" y="2019760"/>
              <a:chExt cx="857256" cy="1204849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20" name="椭圆 19"/>
              <p:cNvSpPr/>
              <p:nvPr/>
            </p:nvSpPr>
            <p:spPr>
              <a:xfrm>
                <a:off x="4357686" y="2214554"/>
                <a:ext cx="857256" cy="857256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4414099" y="2019760"/>
                <a:ext cx="714381" cy="12048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800" b="1" i="1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+</a:t>
                </a:r>
                <a:endParaRPr lang="zh-CN" altLang="en-US" sz="2800" b="1" i="1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81" name="组合 80"/>
          <p:cNvGrpSpPr>
            <a:grpSpLocks noChangeAspect="1"/>
          </p:cNvGrpSpPr>
          <p:nvPr/>
        </p:nvGrpSpPr>
        <p:grpSpPr>
          <a:xfrm>
            <a:off x="428596" y="4214818"/>
            <a:ext cx="2190638" cy="2091071"/>
            <a:chOff x="428596" y="3286124"/>
            <a:chExt cx="3143272" cy="3000397"/>
          </a:xfrm>
        </p:grpSpPr>
        <p:grpSp>
          <p:nvGrpSpPr>
            <p:cNvPr id="82" name="组合 58"/>
            <p:cNvGrpSpPr/>
            <p:nvPr/>
          </p:nvGrpSpPr>
          <p:grpSpPr>
            <a:xfrm>
              <a:off x="428596" y="3286124"/>
              <a:ext cx="3143272" cy="3000397"/>
              <a:chOff x="1285852" y="59310"/>
              <a:chExt cx="6500858" cy="6512962"/>
            </a:xfrm>
          </p:grpSpPr>
          <p:grpSp>
            <p:nvGrpSpPr>
              <p:cNvPr id="87" name="组合 9"/>
              <p:cNvGrpSpPr/>
              <p:nvPr/>
            </p:nvGrpSpPr>
            <p:grpSpPr>
              <a:xfrm>
                <a:off x="4286248" y="2754282"/>
                <a:ext cx="500066" cy="998110"/>
                <a:chOff x="4357686" y="1670221"/>
                <a:chExt cx="857256" cy="1711046"/>
              </a:xfrm>
              <a:solidFill>
                <a:srgbClr val="0070C0"/>
              </a:solidFill>
            </p:grpSpPr>
            <p:sp>
              <p:nvSpPr>
                <p:cNvPr id="112" name="椭圆 111"/>
                <p:cNvSpPr/>
                <p:nvPr/>
              </p:nvSpPr>
              <p:spPr>
                <a:xfrm>
                  <a:off x="4357686" y="2214554"/>
                  <a:ext cx="857256" cy="857256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113" name="矩形 112"/>
                <p:cNvSpPr/>
                <p:nvPr/>
              </p:nvSpPr>
              <p:spPr>
                <a:xfrm>
                  <a:off x="4380835" y="1670221"/>
                  <a:ext cx="714381" cy="171104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lvl="0" algn="ctr"/>
                  <a:r>
                    <a:rPr lang="en-US" altLang="zh-CN" sz="2400" b="1" i="1" dirty="0">
                      <a:solidFill>
                        <a:schemeClr val="bg1"/>
                      </a:solidFill>
                      <a:latin typeface="Times New Roman" pitchFamily="18" charset="0"/>
                      <a:ea typeface="楷体" pitchFamily="49" charset="-122"/>
                      <a:cs typeface="Times New Roman" pitchFamily="18" charset="0"/>
                    </a:rPr>
                    <a:t>-</a:t>
                  </a:r>
                  <a:endParaRPr lang="zh-CN" altLang="en-US" sz="2000" b="1" i="1" baseline="-25000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8" name="组合 34"/>
              <p:cNvGrpSpPr/>
              <p:nvPr/>
            </p:nvGrpSpPr>
            <p:grpSpPr>
              <a:xfrm>
                <a:off x="4556502" y="59310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10" name="直接箭头连接符 109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接连接符 110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组合 37"/>
              <p:cNvGrpSpPr/>
              <p:nvPr/>
            </p:nvGrpSpPr>
            <p:grpSpPr>
              <a:xfrm rot="18900000">
                <a:off x="3346551" y="561273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08" name="直接箭头连接符 107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接连接符 108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组合 40"/>
              <p:cNvGrpSpPr/>
              <p:nvPr/>
            </p:nvGrpSpPr>
            <p:grpSpPr>
              <a:xfrm rot="16200000">
                <a:off x="2785256" y="1858158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06" name="直接箭头连接符 105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直接连接符 106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组合 43"/>
              <p:cNvGrpSpPr/>
              <p:nvPr/>
            </p:nvGrpSpPr>
            <p:grpSpPr>
              <a:xfrm rot="13500000">
                <a:off x="3346552" y="3061601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04" name="直接箭头连接符 103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直接连接符 104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组合 46"/>
              <p:cNvGrpSpPr/>
              <p:nvPr/>
            </p:nvGrpSpPr>
            <p:grpSpPr>
              <a:xfrm rot="10800000">
                <a:off x="4572000" y="3571876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02" name="直接箭头连接符 101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接连接符 102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组合 49"/>
              <p:cNvGrpSpPr/>
              <p:nvPr/>
            </p:nvGrpSpPr>
            <p:grpSpPr>
              <a:xfrm rot="8100000">
                <a:off x="5775443" y="3061602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100" name="直接箭头连接符 99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接连接符 100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组合 52"/>
              <p:cNvGrpSpPr/>
              <p:nvPr/>
            </p:nvGrpSpPr>
            <p:grpSpPr>
              <a:xfrm rot="2700000">
                <a:off x="5775444" y="592267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98" name="直接箭头连接符 97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接连接符 98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组合 55"/>
              <p:cNvGrpSpPr/>
              <p:nvPr/>
            </p:nvGrpSpPr>
            <p:grpSpPr>
              <a:xfrm rot="5400000">
                <a:off x="6285718" y="1833214"/>
                <a:ext cx="1588" cy="3000396"/>
                <a:chOff x="784992" y="3001166"/>
                <a:chExt cx="1588" cy="3000396"/>
              </a:xfrm>
            </p:grpSpPr>
            <p:cxnSp>
              <p:nvCxnSpPr>
                <p:cNvPr id="96" name="直接箭头连接符 95"/>
                <p:cNvCxnSpPr/>
                <p:nvPr/>
              </p:nvCxnSpPr>
              <p:spPr>
                <a:xfrm rot="5400000">
                  <a:off x="-35751" y="3821909"/>
                  <a:ext cx="1643074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接连接符 96"/>
                <p:cNvCxnSpPr/>
                <p:nvPr/>
              </p:nvCxnSpPr>
              <p:spPr>
                <a:xfrm rot="5400000">
                  <a:off x="-71470" y="5143512"/>
                  <a:ext cx="1714512" cy="1588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3" name="组合 9"/>
            <p:cNvGrpSpPr/>
            <p:nvPr/>
          </p:nvGrpSpPr>
          <p:grpSpPr>
            <a:xfrm>
              <a:off x="1761336" y="4182304"/>
              <a:ext cx="500065" cy="1015718"/>
              <a:chOff x="4438019" y="1599626"/>
              <a:chExt cx="857256" cy="1741232"/>
            </a:xfrm>
            <a:solidFill>
              <a:srgbClr val="0070C0"/>
            </a:solidFill>
          </p:grpSpPr>
          <p:sp>
            <p:nvSpPr>
              <p:cNvPr id="85" name="椭圆 84"/>
              <p:cNvSpPr/>
              <p:nvPr/>
            </p:nvSpPr>
            <p:spPr>
              <a:xfrm>
                <a:off x="4438019" y="2214552"/>
                <a:ext cx="857256" cy="857257"/>
              </a:xfrm>
              <a:prstGeom prst="ellipse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6" name="矩形 85"/>
              <p:cNvSpPr/>
              <p:nvPr/>
            </p:nvSpPr>
            <p:spPr>
              <a:xfrm>
                <a:off x="4506935" y="1599626"/>
                <a:ext cx="714382" cy="17412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4000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-</a:t>
                </a:r>
                <a:endParaRPr lang="zh-CN" altLang="en-US" sz="3600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4" name="组合 113"/>
          <p:cNvGrpSpPr>
            <a:grpSpLocks noChangeAspect="1"/>
          </p:cNvGrpSpPr>
          <p:nvPr/>
        </p:nvGrpSpPr>
        <p:grpSpPr>
          <a:xfrm>
            <a:off x="4857752" y="1142984"/>
            <a:ext cx="3600000" cy="2525724"/>
            <a:chOff x="4214810" y="-214338"/>
            <a:chExt cx="4214842" cy="2957087"/>
          </a:xfrm>
        </p:grpSpPr>
        <p:pic>
          <p:nvPicPr>
            <p:cNvPr id="115" name="Picture 4" descr="+-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4214810" y="-214338"/>
              <a:ext cx="4214842" cy="2957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6" name="组合 9"/>
            <p:cNvGrpSpPr/>
            <p:nvPr/>
          </p:nvGrpSpPr>
          <p:grpSpPr>
            <a:xfrm>
              <a:off x="5311868" y="969343"/>
              <a:ext cx="425652" cy="707886"/>
              <a:chOff x="4401380" y="2039351"/>
              <a:chExt cx="729689" cy="1213519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21" name="椭圆 120"/>
              <p:cNvSpPr/>
              <p:nvPr/>
            </p:nvSpPr>
            <p:spPr>
              <a:xfrm>
                <a:off x="4401380" y="2280103"/>
                <a:ext cx="722544" cy="722543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2" name="矩形 121"/>
              <p:cNvSpPr/>
              <p:nvPr/>
            </p:nvSpPr>
            <p:spPr>
              <a:xfrm>
                <a:off x="4416686" y="2039351"/>
                <a:ext cx="714383" cy="12135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3200" b="1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+</a:t>
                </a:r>
                <a:endParaRPr lang="zh-CN" altLang="en-US" sz="3200" b="1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17" name="组合 9"/>
            <p:cNvGrpSpPr/>
            <p:nvPr/>
          </p:nvGrpSpPr>
          <p:grpSpPr>
            <a:xfrm>
              <a:off x="7039128" y="921154"/>
              <a:ext cx="424435" cy="684647"/>
              <a:chOff x="4423263" y="2009881"/>
              <a:chExt cx="727607" cy="1173681"/>
            </a:xfrm>
            <a:solidFill>
              <a:srgbClr val="0070C0"/>
            </a:solidFill>
          </p:grpSpPr>
          <p:sp>
            <p:nvSpPr>
              <p:cNvPr id="119" name="椭圆 118"/>
              <p:cNvSpPr/>
              <p:nvPr/>
            </p:nvSpPr>
            <p:spPr>
              <a:xfrm>
                <a:off x="4423263" y="2323802"/>
                <a:ext cx="722549" cy="722543"/>
              </a:xfrm>
              <a:prstGeom prst="ellipse">
                <a:avLst/>
              </a:prstGeom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20" name="矩形 119"/>
              <p:cNvSpPr/>
              <p:nvPr/>
            </p:nvSpPr>
            <p:spPr>
              <a:xfrm>
                <a:off x="4436484" y="2009881"/>
                <a:ext cx="714386" cy="11736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3200" b="1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-</a:t>
                </a:r>
                <a:endParaRPr lang="zh-CN" altLang="en-US" sz="3200" b="1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cxnSp>
        <p:nvCxnSpPr>
          <p:cNvPr id="123" name="直接连接符 122"/>
          <p:cNvCxnSpPr/>
          <p:nvPr/>
        </p:nvCxnSpPr>
        <p:spPr>
          <a:xfrm rot="5400000">
            <a:off x="354926" y="3956652"/>
            <a:ext cx="5148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矩形 123"/>
          <p:cNvSpPr/>
          <p:nvPr/>
        </p:nvSpPr>
        <p:spPr>
          <a:xfrm>
            <a:off x="3143240" y="1357298"/>
            <a:ext cx="1571636" cy="1023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等量异种点电荷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cxnSp>
        <p:nvCxnSpPr>
          <p:cNvPr id="125" name="直接连接符 124"/>
          <p:cNvCxnSpPr/>
          <p:nvPr/>
        </p:nvCxnSpPr>
        <p:spPr>
          <a:xfrm>
            <a:off x="2928926" y="3786190"/>
            <a:ext cx="5868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矩形 125"/>
          <p:cNvSpPr/>
          <p:nvPr/>
        </p:nvSpPr>
        <p:spPr>
          <a:xfrm>
            <a:off x="3143240" y="3836591"/>
            <a:ext cx="1571636" cy="1023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 等量同种点电荷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  <p:grpSp>
        <p:nvGrpSpPr>
          <p:cNvPr id="127" name="组合 126"/>
          <p:cNvGrpSpPr>
            <a:grpSpLocks noChangeAspect="1"/>
          </p:cNvGrpSpPr>
          <p:nvPr/>
        </p:nvGrpSpPr>
        <p:grpSpPr>
          <a:xfrm>
            <a:off x="4929190" y="3786190"/>
            <a:ext cx="3420000" cy="2629275"/>
            <a:chOff x="4500562" y="3000372"/>
            <a:chExt cx="4143404" cy="3185432"/>
          </a:xfrm>
        </p:grpSpPr>
        <p:pic>
          <p:nvPicPr>
            <p:cNvPr id="128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4500562" y="3000372"/>
              <a:ext cx="4143404" cy="31854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grpSp>
          <p:nvGrpSpPr>
            <p:cNvPr id="129" name="组合 9"/>
            <p:cNvGrpSpPr/>
            <p:nvPr/>
          </p:nvGrpSpPr>
          <p:grpSpPr>
            <a:xfrm>
              <a:off x="6929443" y="4331897"/>
              <a:ext cx="436146" cy="633894"/>
              <a:chOff x="4357686" y="2047868"/>
              <a:chExt cx="747682" cy="1086675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34" name="椭圆 133"/>
              <p:cNvSpPr/>
              <p:nvPr/>
            </p:nvSpPr>
            <p:spPr>
              <a:xfrm>
                <a:off x="4357686" y="2214555"/>
                <a:ext cx="747682" cy="747685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5" name="矩形 134"/>
              <p:cNvSpPr/>
              <p:nvPr/>
            </p:nvSpPr>
            <p:spPr>
              <a:xfrm>
                <a:off x="4381747" y="2047868"/>
                <a:ext cx="714383" cy="108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800" b="1" i="1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+</a:t>
                </a:r>
                <a:endParaRPr lang="zh-CN" altLang="en-US" sz="2800" b="1" i="1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0" name="组合 9"/>
            <p:cNvGrpSpPr/>
            <p:nvPr/>
          </p:nvGrpSpPr>
          <p:grpSpPr>
            <a:xfrm>
              <a:off x="5754573" y="4358276"/>
              <a:ext cx="436148" cy="633894"/>
              <a:chOff x="4425523" y="2093088"/>
              <a:chExt cx="747684" cy="1086675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132" name="椭圆 131"/>
              <p:cNvSpPr/>
              <p:nvPr/>
            </p:nvSpPr>
            <p:spPr>
              <a:xfrm>
                <a:off x="4425523" y="2282382"/>
                <a:ext cx="747684" cy="747685"/>
              </a:xfrm>
              <a:prstGeom prst="ellipse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33" name="矩形 132"/>
              <p:cNvSpPr/>
              <p:nvPr/>
            </p:nvSpPr>
            <p:spPr>
              <a:xfrm>
                <a:off x="4443478" y="2093088"/>
                <a:ext cx="714383" cy="108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altLang="zh-CN" sz="2800" b="1" i="1" dirty="0">
                    <a:solidFill>
                      <a:schemeClr val="bg1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+</a:t>
                </a:r>
                <a:endParaRPr lang="zh-CN" altLang="en-US" sz="2800" b="1" i="1" baseline="-25000" dirty="0">
                  <a:solidFill>
                    <a:schemeClr val="bg1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118" name="矩形 117"/>
          <p:cNvSpPr/>
          <p:nvPr/>
        </p:nvSpPr>
        <p:spPr>
          <a:xfrm>
            <a:off x="869663" y="2750433"/>
            <a:ext cx="468000" cy="468000"/>
          </a:xfrm>
          <a:prstGeom prst="rect">
            <a:avLst/>
          </a:prstGeom>
          <a:noFill/>
          <a:ln w="158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1" name="矩形 130"/>
          <p:cNvSpPr/>
          <p:nvPr/>
        </p:nvSpPr>
        <p:spPr>
          <a:xfrm>
            <a:off x="2143108" y="2071678"/>
            <a:ext cx="468000" cy="468000"/>
          </a:xfrm>
          <a:prstGeom prst="rect">
            <a:avLst/>
          </a:prstGeom>
          <a:noFill/>
          <a:ln w="158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1" name="椭圆 140"/>
          <p:cNvSpPr>
            <a:spLocks noChangeAspect="1"/>
          </p:cNvSpPr>
          <p:nvPr/>
        </p:nvSpPr>
        <p:spPr>
          <a:xfrm>
            <a:off x="1504231" y="2204864"/>
            <a:ext cx="72000" cy="72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6" name="直接箭头连接符 145"/>
          <p:cNvCxnSpPr/>
          <p:nvPr/>
        </p:nvCxnSpPr>
        <p:spPr>
          <a:xfrm flipV="1">
            <a:off x="1537633" y="1844824"/>
            <a:ext cx="0" cy="36004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椭圆 147"/>
          <p:cNvSpPr>
            <a:spLocks noChangeAspect="1"/>
          </p:cNvSpPr>
          <p:nvPr/>
        </p:nvSpPr>
        <p:spPr>
          <a:xfrm>
            <a:off x="913446" y="2420888"/>
            <a:ext cx="72000" cy="72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9" name="直接箭头连接符 148"/>
          <p:cNvCxnSpPr/>
          <p:nvPr/>
        </p:nvCxnSpPr>
        <p:spPr>
          <a:xfrm rot="-300000" flipH="1" flipV="1">
            <a:off x="669714" y="2146710"/>
            <a:ext cx="258678" cy="31027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椭圆 151"/>
          <p:cNvSpPr>
            <a:spLocks noChangeAspect="1"/>
          </p:cNvSpPr>
          <p:nvPr/>
        </p:nvSpPr>
        <p:spPr>
          <a:xfrm>
            <a:off x="848373" y="4574201"/>
            <a:ext cx="72000" cy="72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3" name="直接箭头连接符 152"/>
          <p:cNvCxnSpPr/>
          <p:nvPr/>
        </p:nvCxnSpPr>
        <p:spPr>
          <a:xfrm rot="-300000" flipH="1" flipV="1">
            <a:off x="905694" y="4612592"/>
            <a:ext cx="258678" cy="310270"/>
          </a:xfrm>
          <a:prstGeom prst="straightConnector1">
            <a:avLst/>
          </a:prstGeom>
          <a:ln w="25400">
            <a:solidFill>
              <a:schemeClr val="accent3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椭圆 153"/>
          <p:cNvSpPr>
            <a:spLocks noChangeAspect="1"/>
          </p:cNvSpPr>
          <p:nvPr/>
        </p:nvSpPr>
        <p:spPr>
          <a:xfrm>
            <a:off x="683568" y="5234651"/>
            <a:ext cx="72000" cy="72000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5" name="直接箭头连接符 154"/>
          <p:cNvCxnSpPr/>
          <p:nvPr/>
        </p:nvCxnSpPr>
        <p:spPr>
          <a:xfrm rot="5400000" flipV="1">
            <a:off x="935596" y="5093480"/>
            <a:ext cx="0" cy="36004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矩形 135"/>
          <p:cNvSpPr/>
          <p:nvPr/>
        </p:nvSpPr>
        <p:spPr>
          <a:xfrm>
            <a:off x="5329453" y="2204864"/>
            <a:ext cx="468000" cy="468000"/>
          </a:xfrm>
          <a:prstGeom prst="rect">
            <a:avLst/>
          </a:prstGeom>
          <a:noFill/>
          <a:ln w="158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7" name="矩形 136"/>
          <p:cNvSpPr/>
          <p:nvPr/>
        </p:nvSpPr>
        <p:spPr>
          <a:xfrm>
            <a:off x="6444208" y="1340768"/>
            <a:ext cx="468000" cy="468000"/>
          </a:xfrm>
          <a:prstGeom prst="rect">
            <a:avLst/>
          </a:prstGeom>
          <a:noFill/>
          <a:ln w="1587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24" grpId="0"/>
      <p:bldP spid="126" grpId="0"/>
      <p:bldP spid="118" grpId="0" animBg="1"/>
      <p:bldP spid="118" grpId="1" animBg="1"/>
      <p:bldP spid="131" grpId="0" animBg="1"/>
      <p:bldP spid="131" grpId="1" animBg="1"/>
      <p:bldP spid="141" grpId="0" animBg="1"/>
      <p:bldP spid="141" grpId="1" animBg="1"/>
      <p:bldP spid="148" grpId="0" animBg="1"/>
      <p:bldP spid="148" grpId="1" animBg="1"/>
      <p:bldP spid="152" grpId="0" animBg="1"/>
      <p:bldP spid="152" grpId="1" animBg="1"/>
      <p:bldP spid="154" grpId="0" animBg="1"/>
      <p:bldP spid="154" grpId="1" animBg="1"/>
      <p:bldP spid="136" grpId="0" animBg="1"/>
      <p:bldP spid="136" grpId="1" animBg="1"/>
      <p:bldP spid="137" grpId="0" animBg="1"/>
      <p:bldP spid="137" grpId="1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6814</TotalTime>
  <Words>845</Words>
  <Application>Microsoft Office PowerPoint</Application>
  <PresentationFormat>全屏显示(4:3)</PresentationFormat>
  <Paragraphs>190</Paragraphs>
  <Slides>14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华文楷体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Office 主题</vt:lpstr>
      <vt:lpstr>公式</vt:lpstr>
      <vt:lpstr>PowerPoint 演示文稿</vt:lpstr>
      <vt:lpstr>PowerPoint 演示文稿</vt:lpstr>
      <vt:lpstr>PowerPoint 演示文稿</vt:lpstr>
      <vt:lpstr>电场 (Electric Field)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张 小鱼</cp:lastModifiedBy>
  <cp:revision>426</cp:revision>
  <dcterms:created xsi:type="dcterms:W3CDTF">2014-10-19T02:03:18Z</dcterms:created>
  <dcterms:modified xsi:type="dcterms:W3CDTF">2019-05-11T11:59:35Z</dcterms:modified>
</cp:coreProperties>
</file>