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86" r:id="rId2"/>
    <p:sldId id="315" r:id="rId3"/>
    <p:sldId id="323" r:id="rId4"/>
    <p:sldId id="291" r:id="rId5"/>
    <p:sldId id="314" r:id="rId6"/>
    <p:sldId id="324" r:id="rId7"/>
    <p:sldId id="325" r:id="rId8"/>
    <p:sldId id="330" r:id="rId9"/>
    <p:sldId id="329" r:id="rId10"/>
    <p:sldId id="309" r:id="rId11"/>
    <p:sldId id="320" r:id="rId12"/>
    <p:sldId id="321" r:id="rId13"/>
    <p:sldId id="307" r:id="rId14"/>
    <p:sldId id="317" r:id="rId15"/>
    <p:sldId id="328" r:id="rId1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90EF0"/>
    <a:srgbClr val="0000FF"/>
    <a:srgbClr val="FFFF99"/>
    <a:srgbClr val="FFFF00"/>
    <a:srgbClr val="9900FF"/>
    <a:srgbClr val="4141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13" autoAdjust="0"/>
    <p:restoredTop sz="88318" autoAdjust="0"/>
  </p:normalViewPr>
  <p:slideViewPr>
    <p:cSldViewPr>
      <p:cViewPr varScale="1">
        <p:scale>
          <a:sx n="76" d="100"/>
          <a:sy n="76" d="100"/>
        </p:scale>
        <p:origin x="1651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4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13" Type="http://schemas.openxmlformats.org/officeDocument/2006/relationships/image" Target="../media/image31.wmf"/><Relationship Id="rId3" Type="http://schemas.openxmlformats.org/officeDocument/2006/relationships/image" Target="../media/image21.wmf"/><Relationship Id="rId7" Type="http://schemas.openxmlformats.org/officeDocument/2006/relationships/image" Target="../media/image25.wmf"/><Relationship Id="rId12" Type="http://schemas.openxmlformats.org/officeDocument/2006/relationships/image" Target="../media/image30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6" Type="http://schemas.openxmlformats.org/officeDocument/2006/relationships/image" Target="../media/image24.wmf"/><Relationship Id="rId11" Type="http://schemas.openxmlformats.org/officeDocument/2006/relationships/image" Target="../media/image29.wmf"/><Relationship Id="rId5" Type="http://schemas.openxmlformats.org/officeDocument/2006/relationships/image" Target="../media/image23.wmf"/><Relationship Id="rId15" Type="http://schemas.openxmlformats.org/officeDocument/2006/relationships/image" Target="../media/image33.wmf"/><Relationship Id="rId10" Type="http://schemas.openxmlformats.org/officeDocument/2006/relationships/image" Target="../media/image28.wmf"/><Relationship Id="rId4" Type="http://schemas.openxmlformats.org/officeDocument/2006/relationships/image" Target="../media/image22.wmf"/><Relationship Id="rId9" Type="http://schemas.openxmlformats.org/officeDocument/2006/relationships/image" Target="../media/image27.wmf"/><Relationship Id="rId14" Type="http://schemas.openxmlformats.org/officeDocument/2006/relationships/image" Target="../media/image3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13" Type="http://schemas.openxmlformats.org/officeDocument/2006/relationships/image" Target="../media/image31.wmf"/><Relationship Id="rId3" Type="http://schemas.openxmlformats.org/officeDocument/2006/relationships/image" Target="../media/image21.wmf"/><Relationship Id="rId7" Type="http://schemas.openxmlformats.org/officeDocument/2006/relationships/image" Target="../media/image37.wmf"/><Relationship Id="rId12" Type="http://schemas.openxmlformats.org/officeDocument/2006/relationships/image" Target="../media/image30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6" Type="http://schemas.openxmlformats.org/officeDocument/2006/relationships/image" Target="../media/image36.wmf"/><Relationship Id="rId11" Type="http://schemas.openxmlformats.org/officeDocument/2006/relationships/image" Target="../media/image29.wmf"/><Relationship Id="rId5" Type="http://schemas.openxmlformats.org/officeDocument/2006/relationships/image" Target="../media/image23.wmf"/><Relationship Id="rId15" Type="http://schemas.openxmlformats.org/officeDocument/2006/relationships/image" Target="../media/image33.wmf"/><Relationship Id="rId10" Type="http://schemas.openxmlformats.org/officeDocument/2006/relationships/image" Target="../media/image28.wmf"/><Relationship Id="rId4" Type="http://schemas.openxmlformats.org/officeDocument/2006/relationships/image" Target="../media/image22.wmf"/><Relationship Id="rId9" Type="http://schemas.openxmlformats.org/officeDocument/2006/relationships/image" Target="../media/image27.wmf"/><Relationship Id="rId14" Type="http://schemas.openxmlformats.org/officeDocument/2006/relationships/image" Target="../media/image3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0C672D-3C08-4A87-B11E-F2B3608DE061}" type="datetimeFigureOut">
              <a:rPr lang="zh-CN" altLang="en-US" smtClean="0"/>
              <a:pPr/>
              <a:t>2019/5/18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DDDC15-342A-46CF-8316-9D34BC3A3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6235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DDC15-342A-46CF-8316-9D34BC3A35AB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CN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DDC15-342A-46CF-8316-9D34BC3A35AB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b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DDC15-342A-46CF-8316-9D34BC3A35AB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DDC15-342A-46CF-8316-9D34BC3A35AB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9527C-4EF6-4313-BE60-9F689F4C3EFC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31218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9527C-4EF6-4313-BE60-9F689F4C3EFC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31218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9527C-4EF6-4313-BE60-9F689F4C3EFC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31218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DDC15-342A-46CF-8316-9D34BC3A35AB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55666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DDC15-342A-46CF-8316-9D34BC3A35AB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DDC15-342A-46CF-8316-9D34BC3A35AB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2649E-FB69-46AC-94F4-2825E88BE932}" type="datetimeFigureOut">
              <a:rPr lang="zh-CN" altLang="en-US" smtClean="0"/>
              <a:pPr/>
              <a:t>2019/5/18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44444-C8E8-4E22-83A4-0B0167A4012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2649E-FB69-46AC-94F4-2825E88BE932}" type="datetimeFigureOut">
              <a:rPr lang="zh-CN" altLang="en-US" smtClean="0"/>
              <a:pPr/>
              <a:t>2019/5/18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44444-C8E8-4E22-83A4-0B0167A4012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2649E-FB69-46AC-94F4-2825E88BE932}" type="datetimeFigureOut">
              <a:rPr lang="zh-CN" altLang="en-US" smtClean="0"/>
              <a:pPr/>
              <a:t>2019/5/18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44444-C8E8-4E22-83A4-0B0167A4012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3872E95-8AE7-4606-8FF7-119EF9A79CF8}" type="slidenum">
              <a:rPr lang="zh-CN" altLang="zh-CN"/>
              <a:pPr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2649E-FB69-46AC-94F4-2825E88BE932}" type="datetimeFigureOut">
              <a:rPr lang="zh-CN" altLang="en-US" smtClean="0"/>
              <a:pPr/>
              <a:t>2019/5/18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44444-C8E8-4E22-83A4-0B0167A4012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2649E-FB69-46AC-94F4-2825E88BE932}" type="datetimeFigureOut">
              <a:rPr lang="zh-CN" altLang="en-US" smtClean="0"/>
              <a:pPr/>
              <a:t>2019/5/18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44444-C8E8-4E22-83A4-0B0167A4012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2649E-FB69-46AC-94F4-2825E88BE932}" type="datetimeFigureOut">
              <a:rPr lang="zh-CN" altLang="en-US" smtClean="0"/>
              <a:pPr/>
              <a:t>2019/5/18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44444-C8E8-4E22-83A4-0B0167A4012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2649E-FB69-46AC-94F4-2825E88BE932}" type="datetimeFigureOut">
              <a:rPr lang="zh-CN" altLang="en-US" smtClean="0"/>
              <a:pPr/>
              <a:t>2019/5/18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44444-C8E8-4E22-83A4-0B0167A4012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2649E-FB69-46AC-94F4-2825E88BE932}" type="datetimeFigureOut">
              <a:rPr lang="zh-CN" altLang="en-US" smtClean="0"/>
              <a:pPr/>
              <a:t>2019/5/18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44444-C8E8-4E22-83A4-0B0167A4012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2649E-FB69-46AC-94F4-2825E88BE932}" type="datetimeFigureOut">
              <a:rPr lang="zh-CN" altLang="en-US" smtClean="0"/>
              <a:pPr/>
              <a:t>2019/5/18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44444-C8E8-4E22-83A4-0B0167A4012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2649E-FB69-46AC-94F4-2825E88BE932}" type="datetimeFigureOut">
              <a:rPr lang="zh-CN" altLang="en-US" smtClean="0"/>
              <a:pPr/>
              <a:t>2019/5/18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44444-C8E8-4E22-83A4-0B0167A4012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2649E-FB69-46AC-94F4-2825E88BE932}" type="datetimeFigureOut">
              <a:rPr lang="zh-CN" altLang="en-US" smtClean="0"/>
              <a:pPr/>
              <a:t>2019/5/18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44444-C8E8-4E22-83A4-0B0167A4012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A2649E-FB69-46AC-94F4-2825E88BE932}" type="datetimeFigureOut">
              <a:rPr lang="zh-CN" altLang="en-US" smtClean="0"/>
              <a:pPr/>
              <a:t>2019/5/18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644444-C8E8-4E22-83A4-0B0167A4012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13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microsoft.com/office/2007/relationships/hdphoto" Target="../media/hdphoto3.wd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file:///F:\&#29579;&#24198;&#30922;\&#29289;&#29702;\&#20154;&#25945;&#29256;&#29289;&#29702;&#36873;&#20462;3-1\1-45.TIF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13" Type="http://schemas.openxmlformats.org/officeDocument/2006/relationships/image" Target="../media/image23.wmf"/><Relationship Id="rId18" Type="http://schemas.openxmlformats.org/officeDocument/2006/relationships/oleObject" Target="../embeddings/oleObject21.bin"/><Relationship Id="rId26" Type="http://schemas.openxmlformats.org/officeDocument/2006/relationships/oleObject" Target="../embeddings/oleObject25.bin"/><Relationship Id="rId3" Type="http://schemas.openxmlformats.org/officeDocument/2006/relationships/notesSlide" Target="../notesSlides/notesSlide10.xml"/><Relationship Id="rId21" Type="http://schemas.openxmlformats.org/officeDocument/2006/relationships/image" Target="../media/image27.wmf"/><Relationship Id="rId7" Type="http://schemas.openxmlformats.org/officeDocument/2006/relationships/image" Target="../media/image20.wmf"/><Relationship Id="rId12" Type="http://schemas.openxmlformats.org/officeDocument/2006/relationships/oleObject" Target="../embeddings/oleObject18.bin"/><Relationship Id="rId17" Type="http://schemas.openxmlformats.org/officeDocument/2006/relationships/image" Target="../media/image25.wmf"/><Relationship Id="rId25" Type="http://schemas.openxmlformats.org/officeDocument/2006/relationships/image" Target="../media/image29.wmf"/><Relationship Id="rId33" Type="http://schemas.openxmlformats.org/officeDocument/2006/relationships/image" Target="../media/image33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0.bin"/><Relationship Id="rId20" Type="http://schemas.openxmlformats.org/officeDocument/2006/relationships/oleObject" Target="../embeddings/oleObject22.bin"/><Relationship Id="rId29" Type="http://schemas.openxmlformats.org/officeDocument/2006/relationships/image" Target="../media/image31.wmf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5.bin"/><Relationship Id="rId11" Type="http://schemas.openxmlformats.org/officeDocument/2006/relationships/image" Target="../media/image22.wmf"/><Relationship Id="rId24" Type="http://schemas.openxmlformats.org/officeDocument/2006/relationships/oleObject" Target="../embeddings/oleObject24.bin"/><Relationship Id="rId32" Type="http://schemas.openxmlformats.org/officeDocument/2006/relationships/oleObject" Target="../embeddings/oleObject28.bin"/><Relationship Id="rId5" Type="http://schemas.openxmlformats.org/officeDocument/2006/relationships/image" Target="../media/image19.wmf"/><Relationship Id="rId15" Type="http://schemas.openxmlformats.org/officeDocument/2006/relationships/image" Target="../media/image24.wmf"/><Relationship Id="rId23" Type="http://schemas.openxmlformats.org/officeDocument/2006/relationships/image" Target="../media/image28.wmf"/><Relationship Id="rId28" Type="http://schemas.openxmlformats.org/officeDocument/2006/relationships/oleObject" Target="../embeddings/oleObject26.bin"/><Relationship Id="rId10" Type="http://schemas.openxmlformats.org/officeDocument/2006/relationships/oleObject" Target="../embeddings/oleObject17.bin"/><Relationship Id="rId19" Type="http://schemas.openxmlformats.org/officeDocument/2006/relationships/image" Target="../media/image26.wmf"/><Relationship Id="rId31" Type="http://schemas.openxmlformats.org/officeDocument/2006/relationships/image" Target="../media/image32.wmf"/><Relationship Id="rId4" Type="http://schemas.openxmlformats.org/officeDocument/2006/relationships/oleObject" Target="../embeddings/oleObject14.bin"/><Relationship Id="rId9" Type="http://schemas.openxmlformats.org/officeDocument/2006/relationships/image" Target="../media/image21.wmf"/><Relationship Id="rId14" Type="http://schemas.openxmlformats.org/officeDocument/2006/relationships/oleObject" Target="../embeddings/oleObject19.bin"/><Relationship Id="rId22" Type="http://schemas.openxmlformats.org/officeDocument/2006/relationships/oleObject" Target="../embeddings/oleObject23.bin"/><Relationship Id="rId27" Type="http://schemas.openxmlformats.org/officeDocument/2006/relationships/image" Target="../media/image30.wmf"/><Relationship Id="rId30" Type="http://schemas.openxmlformats.org/officeDocument/2006/relationships/oleObject" Target="../embeddings/oleObject27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34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3" Type="http://schemas.openxmlformats.org/officeDocument/2006/relationships/oleObject" Target="../embeddings/oleObject30.bin"/><Relationship Id="rId7" Type="http://schemas.openxmlformats.org/officeDocument/2006/relationships/oleObject" Target="../embeddings/oleObject3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31.bin"/><Relationship Id="rId4" Type="http://schemas.openxmlformats.org/officeDocument/2006/relationships/image" Target="../media/image10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13" Type="http://schemas.openxmlformats.org/officeDocument/2006/relationships/oleObject" Target="../embeddings/oleObject38.bin"/><Relationship Id="rId18" Type="http://schemas.openxmlformats.org/officeDocument/2006/relationships/image" Target="../media/image26.wmf"/><Relationship Id="rId26" Type="http://schemas.openxmlformats.org/officeDocument/2006/relationships/image" Target="../media/image30.wmf"/><Relationship Id="rId3" Type="http://schemas.openxmlformats.org/officeDocument/2006/relationships/oleObject" Target="../embeddings/oleObject33.bin"/><Relationship Id="rId21" Type="http://schemas.openxmlformats.org/officeDocument/2006/relationships/oleObject" Target="../embeddings/oleObject42.bin"/><Relationship Id="rId7" Type="http://schemas.openxmlformats.org/officeDocument/2006/relationships/oleObject" Target="../embeddings/oleObject35.bin"/><Relationship Id="rId12" Type="http://schemas.openxmlformats.org/officeDocument/2006/relationships/image" Target="../media/image23.wmf"/><Relationship Id="rId17" Type="http://schemas.openxmlformats.org/officeDocument/2006/relationships/oleObject" Target="../embeddings/oleObject40.bin"/><Relationship Id="rId25" Type="http://schemas.openxmlformats.org/officeDocument/2006/relationships/oleObject" Target="../embeddings/oleObject44.bin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37.wmf"/><Relationship Id="rId20" Type="http://schemas.openxmlformats.org/officeDocument/2006/relationships/image" Target="../media/image27.wmf"/><Relationship Id="rId29" Type="http://schemas.openxmlformats.org/officeDocument/2006/relationships/oleObject" Target="../embeddings/oleObject46.bin"/><Relationship Id="rId1" Type="http://schemas.openxmlformats.org/officeDocument/2006/relationships/vmlDrawing" Target="../drawings/vmlDrawing8.vml"/><Relationship Id="rId6" Type="http://schemas.openxmlformats.org/officeDocument/2006/relationships/image" Target="../media/image20.wmf"/><Relationship Id="rId11" Type="http://schemas.openxmlformats.org/officeDocument/2006/relationships/oleObject" Target="../embeddings/oleObject37.bin"/><Relationship Id="rId24" Type="http://schemas.openxmlformats.org/officeDocument/2006/relationships/image" Target="../media/image29.wmf"/><Relationship Id="rId32" Type="http://schemas.openxmlformats.org/officeDocument/2006/relationships/image" Target="../media/image33.wmf"/><Relationship Id="rId5" Type="http://schemas.openxmlformats.org/officeDocument/2006/relationships/oleObject" Target="../embeddings/oleObject34.bin"/><Relationship Id="rId15" Type="http://schemas.openxmlformats.org/officeDocument/2006/relationships/oleObject" Target="../embeddings/oleObject39.bin"/><Relationship Id="rId23" Type="http://schemas.openxmlformats.org/officeDocument/2006/relationships/oleObject" Target="../embeddings/oleObject43.bin"/><Relationship Id="rId28" Type="http://schemas.openxmlformats.org/officeDocument/2006/relationships/image" Target="../media/image31.wmf"/><Relationship Id="rId10" Type="http://schemas.openxmlformats.org/officeDocument/2006/relationships/image" Target="../media/image22.wmf"/><Relationship Id="rId19" Type="http://schemas.openxmlformats.org/officeDocument/2006/relationships/oleObject" Target="../embeddings/oleObject41.bin"/><Relationship Id="rId31" Type="http://schemas.openxmlformats.org/officeDocument/2006/relationships/oleObject" Target="../embeddings/oleObject47.bin"/><Relationship Id="rId4" Type="http://schemas.openxmlformats.org/officeDocument/2006/relationships/image" Target="../media/image19.wmf"/><Relationship Id="rId9" Type="http://schemas.openxmlformats.org/officeDocument/2006/relationships/oleObject" Target="../embeddings/oleObject36.bin"/><Relationship Id="rId14" Type="http://schemas.openxmlformats.org/officeDocument/2006/relationships/image" Target="../media/image36.wmf"/><Relationship Id="rId22" Type="http://schemas.openxmlformats.org/officeDocument/2006/relationships/image" Target="../media/image28.wmf"/><Relationship Id="rId27" Type="http://schemas.openxmlformats.org/officeDocument/2006/relationships/oleObject" Target="../embeddings/oleObject45.bin"/><Relationship Id="rId30" Type="http://schemas.openxmlformats.org/officeDocument/2006/relationships/image" Target="../media/image32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5.wmf"/><Relationship Id="rId5" Type="http://schemas.openxmlformats.org/officeDocument/2006/relationships/image" Target="../media/image3.w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4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9.wmf"/><Relationship Id="rId5" Type="http://schemas.openxmlformats.org/officeDocument/2006/relationships/image" Target="../media/image6.wmf"/><Relationship Id="rId10" Type="http://schemas.openxmlformats.org/officeDocument/2006/relationships/oleObject" Target="../embeddings/oleObject9.bin"/><Relationship Id="rId4" Type="http://schemas.openxmlformats.org/officeDocument/2006/relationships/oleObject" Target="../embeddings/oleObject6.bin"/><Relationship Id="rId9" Type="http://schemas.openxmlformats.org/officeDocument/2006/relationships/image" Target="../media/image8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10.wmf"/><Relationship Id="rId4" Type="http://schemas.openxmlformats.org/officeDocument/2006/relationships/oleObject" Target="../embeddings/oleObject10.bin"/><Relationship Id="rId9" Type="http://schemas.openxmlformats.org/officeDocument/2006/relationships/image" Target="../media/image12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6" name="Picture 6" descr="https://timgsa.baidu.com/timg?image&amp;quality=80&amp;size=b9999_10000&amp;sec=1493476836254&amp;di=df573036886f4ec82236dafb67dd1eff&amp;imgtype=0&amp;src=http%3A%2F%2Fimg8.zol.com.cn%2Fbbs%2Fupload%2F16085%2F1608468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00164" y="-857280"/>
            <a:ext cx="11430000" cy="8029575"/>
          </a:xfrm>
          <a:prstGeom prst="rect">
            <a:avLst/>
          </a:prstGeom>
          <a:noFill/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64306" y="5517232"/>
            <a:ext cx="8350250" cy="792088"/>
          </a:xfrm>
          <a:prstGeom prst="rect">
            <a:avLst/>
          </a:prstGeom>
          <a:solidFill>
            <a:schemeClr val="bg1">
              <a:alpha val="73000"/>
            </a:schemeClr>
          </a:solidFill>
        </p:spPr>
        <p:txBody>
          <a:bodyPr rtlCol="0">
            <a:no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altLang="zh-CN" sz="44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8.3</a:t>
            </a:r>
            <a:r>
              <a:rPr lang="zh-CN" altLang="en-US" sz="44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  电势能、电势</a:t>
            </a:r>
            <a:r>
              <a:rPr lang="en-US" altLang="zh-CN" sz="44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&amp;</a:t>
            </a:r>
            <a:r>
              <a:rPr lang="zh-CN" altLang="en-US" sz="44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电势差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华文新魏" pitchFamily="2" charset="-122"/>
              <a:cs typeface="Times New Roman" pitchFamily="18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71406" y="4158208"/>
            <a:ext cx="9036000" cy="998984"/>
          </a:xfrm>
          <a:prstGeom prst="rect">
            <a:avLst/>
          </a:prstGeom>
          <a:solidFill>
            <a:schemeClr val="bg1">
              <a:alpha val="73000"/>
            </a:schemeClr>
          </a:solidFill>
        </p:spPr>
        <p:txBody>
          <a:bodyPr anchor="ctr"/>
          <a:lstStyle/>
          <a:p>
            <a:pPr lvl="0" algn="ctr">
              <a:spcBef>
                <a:spcPct val="0"/>
              </a:spcBef>
            </a:pPr>
            <a:r>
              <a:rPr lang="en-US" altLang="zh-CN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§8   </a:t>
            </a:r>
            <a:r>
              <a:rPr lang="zh-CN" alt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静电场 </a:t>
            </a:r>
            <a:r>
              <a:rPr lang="en-US" altLang="zh-CN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(Electric Field)</a:t>
            </a:r>
            <a:endParaRPr lang="zh-CN" alt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新魏" pitchFamily="2" charset="-122"/>
              <a:ea typeface="华文新魏" pitchFamily="2" charset="-122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4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6674941" y="285728"/>
            <a:ext cx="1641475" cy="117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lang="zh-CN" altLang="en-US" sz="6000" b="1" dirty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</a:rPr>
              <a:t>*</a:t>
            </a:r>
            <a:r>
              <a:rPr lang="zh-CN" altLang="en-US" sz="6000" b="1" dirty="0">
                <a:solidFill>
                  <a:srgbClr val="00B050"/>
                </a:solidFill>
                <a:latin typeface="Times New Roman" pitchFamily="18" charset="0"/>
                <a:ea typeface="黑体" pitchFamily="49" charset="-122"/>
              </a:rPr>
              <a:t>*</a:t>
            </a:r>
            <a:r>
              <a:rPr lang="zh-CN" altLang="en-US" sz="6000" b="1" dirty="0">
                <a:solidFill>
                  <a:srgbClr val="FFC000"/>
                </a:solidFill>
                <a:latin typeface="Times New Roman" pitchFamily="18" charset="0"/>
                <a:ea typeface="黑体" pitchFamily="49" charset="-122"/>
              </a:rPr>
              <a:t>*</a:t>
            </a:r>
          </a:p>
        </p:txBody>
      </p:sp>
      <p:sp>
        <p:nvSpPr>
          <p:cNvPr id="19" name="Rectangle 2"/>
          <p:cNvSpPr txBox="1">
            <a:spLocks noRot="1" noChangeArrowheads="1"/>
          </p:cNvSpPr>
          <p:nvPr/>
        </p:nvSpPr>
        <p:spPr>
          <a:xfrm>
            <a:off x="289918" y="622429"/>
            <a:ext cx="6298306" cy="646331"/>
          </a:xfrm>
          <a:prstGeom prst="rect">
            <a:avLst/>
          </a:prstGeom>
          <a:ln w="9525" cap="flat" cmpd="sng" algn="ctr">
            <a:solidFill>
              <a:schemeClr val="accent6">
                <a:shade val="95000"/>
                <a:satMod val="105000"/>
              </a:schemeClr>
            </a:solidFill>
            <a:prstDash val="solid"/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等势面 </a:t>
            </a:r>
            <a:r>
              <a:rPr lang="en-US" altLang="zh-CN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(</a:t>
            </a:r>
            <a:r>
              <a:rPr lang="en-US" altLang="zh-CN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Equipotential</a:t>
            </a:r>
            <a:r>
              <a:rPr lang="en-US" altLang="zh-CN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 Surface) </a:t>
            </a:r>
            <a:endParaRPr kumimoji="0" lang="zh-CN" altLang="en-US" sz="3600" b="1" i="0" u="none" strike="noStrike" kern="1200" cap="none" spc="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uLnTx/>
              <a:uFillTx/>
              <a:latin typeface="Times New Roman" pitchFamily="18" charset="0"/>
              <a:ea typeface="黑体" pitchFamily="49" charset="-122"/>
              <a:cs typeface="Times New Roman" pitchFamily="18" charset="0"/>
              <a:sym typeface="宋体" pitchFamily="2" charset="-122"/>
            </a:endParaRPr>
          </a:p>
        </p:txBody>
      </p:sp>
      <p:sp>
        <p:nvSpPr>
          <p:cNvPr id="94" name="Rectangle 3"/>
          <p:cNvSpPr txBox="1">
            <a:spLocks noRot="1" noChangeArrowheads="1"/>
          </p:cNvSpPr>
          <p:nvPr/>
        </p:nvSpPr>
        <p:spPr>
          <a:xfrm>
            <a:off x="285720" y="1633930"/>
            <a:ext cx="6878568" cy="642942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电场中电势相同的各点构成的面</a:t>
            </a:r>
            <a:endParaRPr lang="en-US" altLang="zh-C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5" name="Rectangle 3"/>
          <p:cNvSpPr txBox="1">
            <a:spLocks noRot="1" noChangeArrowheads="1"/>
          </p:cNvSpPr>
          <p:nvPr/>
        </p:nvSpPr>
        <p:spPr>
          <a:xfrm>
            <a:off x="284178" y="2841660"/>
            <a:ext cx="1623526" cy="642942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lvl="0">
              <a:lnSpc>
                <a:spcPct val="125000"/>
              </a:lnSpc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特点：</a:t>
            </a:r>
            <a:endParaRPr lang="en-US" altLang="zh-CN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6" name="矩形 95"/>
          <p:cNvSpPr/>
          <p:nvPr/>
        </p:nvSpPr>
        <p:spPr>
          <a:xfrm>
            <a:off x="644620" y="3484602"/>
            <a:ext cx="3698448" cy="5924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25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zh-CN" alt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同一等势面上，</a:t>
            </a:r>
            <a:r>
              <a:rPr lang="en-US" altLang="zh-CN" sz="2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altLang="zh-CN" sz="2600" b="1" i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altLang="zh-CN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= 0</a:t>
            </a:r>
          </a:p>
        </p:txBody>
      </p:sp>
      <p:sp>
        <p:nvSpPr>
          <p:cNvPr id="97" name="矩形 96"/>
          <p:cNvSpPr/>
          <p:nvPr/>
        </p:nvSpPr>
        <p:spPr>
          <a:xfrm>
            <a:off x="644620" y="4166210"/>
            <a:ext cx="5079508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zh-CN" alt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等势面</a:t>
            </a:r>
            <a:r>
              <a:rPr lang="en-US" altLang="zh-CN" sz="28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⊥</a:t>
            </a:r>
            <a:r>
              <a:rPr lang="zh-CN" alt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电场线（场强方向）</a:t>
            </a:r>
          </a:p>
        </p:txBody>
      </p:sp>
      <p:sp>
        <p:nvSpPr>
          <p:cNvPr id="137" name="矩形 136"/>
          <p:cNvSpPr/>
          <p:nvPr/>
        </p:nvSpPr>
        <p:spPr>
          <a:xfrm>
            <a:off x="644218" y="4941168"/>
            <a:ext cx="5871998" cy="592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5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zh-CN" alt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等势面疏密程度 → 电场强弱（定性）</a:t>
            </a:r>
            <a:endParaRPr lang="en-US" altLang="zh-CN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1" name="Oval 38"/>
          <p:cNvSpPr>
            <a:spLocks noChangeAspect="1" noChangeArrowheads="1"/>
          </p:cNvSpPr>
          <p:nvPr/>
        </p:nvSpPr>
        <p:spPr bwMode="auto">
          <a:xfrm>
            <a:off x="6171144" y="3162465"/>
            <a:ext cx="1260000" cy="1260000"/>
          </a:xfrm>
          <a:prstGeom prst="ellipse">
            <a:avLst/>
          </a:prstGeom>
          <a:noFill/>
          <a:ln w="19050" algn="ctr">
            <a:solidFill>
              <a:srgbClr val="000000"/>
            </a:solidFill>
            <a:prstDash val="sysDot"/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endParaRPr lang="zh-CN" altLang="en-US"/>
          </a:p>
        </p:txBody>
      </p:sp>
      <p:grpSp>
        <p:nvGrpSpPr>
          <p:cNvPr id="147" name="组合 146"/>
          <p:cNvGrpSpPr/>
          <p:nvPr/>
        </p:nvGrpSpPr>
        <p:grpSpPr>
          <a:xfrm>
            <a:off x="6645153" y="3564466"/>
            <a:ext cx="288032" cy="400110"/>
            <a:chOff x="7692727" y="2075706"/>
            <a:chExt cx="288032" cy="400110"/>
          </a:xfrm>
        </p:grpSpPr>
        <p:sp>
          <p:nvSpPr>
            <p:cNvPr id="139" name="椭圆 138"/>
            <p:cNvSpPr>
              <a:spLocks noChangeAspect="1"/>
            </p:cNvSpPr>
            <p:nvPr/>
          </p:nvSpPr>
          <p:spPr>
            <a:xfrm>
              <a:off x="7755210" y="2204864"/>
              <a:ext cx="180000" cy="180000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7692727" y="2075706"/>
              <a:ext cx="2880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</a:rPr>
                <a:t>+</a:t>
              </a:r>
              <a:endParaRPr lang="zh-CN" altLang="en-US" sz="2000" b="1" dirty="0"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  <p:sp>
        <p:nvSpPr>
          <p:cNvPr id="148" name="TextBox 147"/>
          <p:cNvSpPr txBox="1"/>
          <p:nvPr/>
        </p:nvSpPr>
        <p:spPr>
          <a:xfrm>
            <a:off x="6404746" y="3655524"/>
            <a:ext cx="3653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i="1" dirty="0">
                <a:latin typeface="Times New Roman" pitchFamily="18" charset="0"/>
                <a:cs typeface="Times New Roman" pitchFamily="18" charset="0"/>
              </a:rPr>
              <a:t>Q</a:t>
            </a:r>
            <a:endParaRPr lang="zh-CN" altLang="en-US" sz="1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9" name="椭圆 148"/>
          <p:cNvSpPr>
            <a:spLocks noChangeAspect="1"/>
          </p:cNvSpPr>
          <p:nvPr/>
        </p:nvSpPr>
        <p:spPr>
          <a:xfrm>
            <a:off x="6786558" y="3142682"/>
            <a:ext cx="36000" cy="36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0" name="椭圆 149"/>
          <p:cNvSpPr>
            <a:spLocks noChangeAspect="1"/>
          </p:cNvSpPr>
          <p:nvPr/>
        </p:nvSpPr>
        <p:spPr>
          <a:xfrm>
            <a:off x="7373508" y="3559133"/>
            <a:ext cx="36000" cy="36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1" name="TextBox 150"/>
          <p:cNvSpPr txBox="1"/>
          <p:nvPr/>
        </p:nvSpPr>
        <p:spPr>
          <a:xfrm>
            <a:off x="6525314" y="2901250"/>
            <a:ext cx="3653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i="1" dirty="0">
                <a:latin typeface="Times New Roman" pitchFamily="18" charset="0"/>
                <a:cs typeface="Times New Roman" pitchFamily="18" charset="0"/>
              </a:rPr>
              <a:t>A</a:t>
            </a:r>
            <a:endParaRPr lang="zh-CN" altLang="en-US" sz="1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2" name="TextBox 151"/>
          <p:cNvSpPr txBox="1"/>
          <p:nvPr/>
        </p:nvSpPr>
        <p:spPr>
          <a:xfrm>
            <a:off x="7373103" y="3397641"/>
            <a:ext cx="3653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i="1" dirty="0">
                <a:latin typeface="Times New Roman" pitchFamily="18" charset="0"/>
                <a:cs typeface="Times New Roman" pitchFamily="18" charset="0"/>
              </a:rPr>
              <a:t>B</a:t>
            </a:r>
            <a:endParaRPr lang="zh-CN" altLang="en-US" sz="1400" i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55" name="组合 154"/>
          <p:cNvGrpSpPr/>
          <p:nvPr/>
        </p:nvGrpSpPr>
        <p:grpSpPr>
          <a:xfrm>
            <a:off x="7124826" y="2907985"/>
            <a:ext cx="792213" cy="365125"/>
            <a:chOff x="8172400" y="1330600"/>
            <a:chExt cx="792213" cy="365125"/>
          </a:xfrm>
        </p:grpSpPr>
        <p:graphicFrame>
          <p:nvGraphicFramePr>
            <p:cNvPr id="168963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11492711"/>
                </p:ext>
              </p:extLst>
            </p:nvPr>
          </p:nvGraphicFramePr>
          <p:xfrm>
            <a:off x="8174038" y="1330600"/>
            <a:ext cx="790575" cy="365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9013" name="Equation" r:id="rId4" imgW="507960" imgH="228600" progId="Equation.DSMT4">
                    <p:embed/>
                  </p:oleObj>
                </mc:Choice>
                <mc:Fallback>
                  <p:oleObj name="Equation" r:id="rId4" imgW="507960" imgH="228600" progId="Equation.DSMT4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74038" y="1330600"/>
                          <a:ext cx="790575" cy="3651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99CC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4" name="矩形 153"/>
            <p:cNvSpPr/>
            <p:nvPr/>
          </p:nvSpPr>
          <p:spPr>
            <a:xfrm>
              <a:off x="8172400" y="1376832"/>
              <a:ext cx="792000" cy="288000"/>
            </a:xfrm>
            <a:prstGeom prst="rect">
              <a:avLst/>
            </a:prstGeom>
            <a:noFill/>
            <a:ln>
              <a:solidFill>
                <a:srgbClr val="00B0F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5652120" y="2636912"/>
            <a:ext cx="2275680" cy="2269962"/>
            <a:chOff x="3179465" y="4319680"/>
            <a:chExt cx="2275680" cy="2269962"/>
          </a:xfrm>
        </p:grpSpPr>
        <p:grpSp>
          <p:nvGrpSpPr>
            <p:cNvPr id="24" name="组合 48"/>
            <p:cNvGrpSpPr/>
            <p:nvPr/>
          </p:nvGrpSpPr>
          <p:grpSpPr>
            <a:xfrm>
              <a:off x="4328579" y="4319680"/>
              <a:ext cx="0" cy="1034485"/>
              <a:chOff x="7308304" y="4936217"/>
              <a:chExt cx="0" cy="265406"/>
            </a:xfrm>
          </p:grpSpPr>
          <p:cxnSp>
            <p:nvCxnSpPr>
              <p:cNvPr id="46" name="直接箭头连接符 45"/>
              <p:cNvCxnSpPr/>
              <p:nvPr/>
            </p:nvCxnSpPr>
            <p:spPr>
              <a:xfrm flipV="1">
                <a:off x="7308304" y="5016901"/>
                <a:ext cx="0" cy="184722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直接箭头连接符 46"/>
              <p:cNvCxnSpPr/>
              <p:nvPr/>
            </p:nvCxnSpPr>
            <p:spPr>
              <a:xfrm flipV="1">
                <a:off x="7308304" y="4936217"/>
                <a:ext cx="0" cy="21600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组合 53"/>
            <p:cNvGrpSpPr/>
            <p:nvPr/>
          </p:nvGrpSpPr>
          <p:grpSpPr>
            <a:xfrm rot="2700000">
              <a:off x="4765744" y="4511190"/>
              <a:ext cx="0" cy="1034310"/>
              <a:chOff x="7304197" y="4936217"/>
              <a:chExt cx="4107" cy="267643"/>
            </a:xfrm>
          </p:grpSpPr>
          <p:cxnSp>
            <p:nvCxnSpPr>
              <p:cNvPr id="44" name="直接箭头连接符 43"/>
              <p:cNvCxnSpPr/>
              <p:nvPr/>
            </p:nvCxnSpPr>
            <p:spPr>
              <a:xfrm flipV="1">
                <a:off x="7304197" y="5017549"/>
                <a:ext cx="0" cy="186311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箭头连接符 44"/>
              <p:cNvCxnSpPr/>
              <p:nvPr/>
            </p:nvCxnSpPr>
            <p:spPr>
              <a:xfrm flipV="1">
                <a:off x="7308304" y="4936217"/>
                <a:ext cx="0" cy="21600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组合 78"/>
            <p:cNvGrpSpPr/>
            <p:nvPr/>
          </p:nvGrpSpPr>
          <p:grpSpPr>
            <a:xfrm rot="8100000">
              <a:off x="4740710" y="5373523"/>
              <a:ext cx="0" cy="1034310"/>
              <a:chOff x="7304197" y="4936217"/>
              <a:chExt cx="4107" cy="267643"/>
            </a:xfrm>
          </p:grpSpPr>
          <p:cxnSp>
            <p:nvCxnSpPr>
              <p:cNvPr id="42" name="直接箭头连接符 41"/>
              <p:cNvCxnSpPr/>
              <p:nvPr/>
            </p:nvCxnSpPr>
            <p:spPr>
              <a:xfrm flipV="1">
                <a:off x="7304197" y="5017549"/>
                <a:ext cx="0" cy="186311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箭头连接符 42"/>
              <p:cNvCxnSpPr/>
              <p:nvPr/>
            </p:nvCxnSpPr>
            <p:spPr>
              <a:xfrm flipV="1">
                <a:off x="7308304" y="4936217"/>
                <a:ext cx="0" cy="21600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组合 81"/>
            <p:cNvGrpSpPr/>
            <p:nvPr/>
          </p:nvGrpSpPr>
          <p:grpSpPr>
            <a:xfrm rot="10800000">
              <a:off x="4322068" y="5555332"/>
              <a:ext cx="0" cy="1034310"/>
              <a:chOff x="7304197" y="4936217"/>
              <a:chExt cx="4107" cy="267643"/>
            </a:xfrm>
          </p:grpSpPr>
          <p:cxnSp>
            <p:nvCxnSpPr>
              <p:cNvPr id="40" name="直接箭头连接符 39"/>
              <p:cNvCxnSpPr/>
              <p:nvPr/>
            </p:nvCxnSpPr>
            <p:spPr>
              <a:xfrm flipV="1">
                <a:off x="7304197" y="5017549"/>
                <a:ext cx="0" cy="186311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接箭头连接符 40"/>
              <p:cNvCxnSpPr/>
              <p:nvPr/>
            </p:nvCxnSpPr>
            <p:spPr>
              <a:xfrm flipV="1">
                <a:off x="7308304" y="4936217"/>
                <a:ext cx="0" cy="21600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组合 84"/>
            <p:cNvGrpSpPr/>
            <p:nvPr/>
          </p:nvGrpSpPr>
          <p:grpSpPr>
            <a:xfrm rot="13500000">
              <a:off x="3893901" y="5373523"/>
              <a:ext cx="0" cy="1034310"/>
              <a:chOff x="7304197" y="4936217"/>
              <a:chExt cx="4107" cy="267643"/>
            </a:xfrm>
          </p:grpSpPr>
          <p:cxnSp>
            <p:nvCxnSpPr>
              <p:cNvPr id="38" name="直接箭头连接符 37"/>
              <p:cNvCxnSpPr/>
              <p:nvPr/>
            </p:nvCxnSpPr>
            <p:spPr>
              <a:xfrm flipV="1">
                <a:off x="7304197" y="5017549"/>
                <a:ext cx="0" cy="186311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接箭头连接符 38"/>
              <p:cNvCxnSpPr/>
              <p:nvPr/>
            </p:nvCxnSpPr>
            <p:spPr>
              <a:xfrm flipV="1">
                <a:off x="7308304" y="4936217"/>
                <a:ext cx="0" cy="21600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" name="组合 87"/>
            <p:cNvGrpSpPr/>
            <p:nvPr/>
          </p:nvGrpSpPr>
          <p:grpSpPr>
            <a:xfrm rot="-2700000">
              <a:off x="3881947" y="4511190"/>
              <a:ext cx="0" cy="1034310"/>
              <a:chOff x="7304197" y="4936217"/>
              <a:chExt cx="4107" cy="267643"/>
            </a:xfrm>
          </p:grpSpPr>
          <p:cxnSp>
            <p:nvCxnSpPr>
              <p:cNvPr id="36" name="直接箭头连接符 35"/>
              <p:cNvCxnSpPr/>
              <p:nvPr/>
            </p:nvCxnSpPr>
            <p:spPr>
              <a:xfrm flipV="1">
                <a:off x="7304197" y="5017549"/>
                <a:ext cx="0" cy="186311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接箭头连接符 36"/>
              <p:cNvCxnSpPr/>
              <p:nvPr/>
            </p:nvCxnSpPr>
            <p:spPr>
              <a:xfrm flipV="1">
                <a:off x="7308304" y="4936217"/>
                <a:ext cx="0" cy="21600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" name="组合 90"/>
            <p:cNvGrpSpPr/>
            <p:nvPr/>
          </p:nvGrpSpPr>
          <p:grpSpPr>
            <a:xfrm rot="5400000">
              <a:off x="4937903" y="4947031"/>
              <a:ext cx="0" cy="1034485"/>
              <a:chOff x="7308304" y="4936217"/>
              <a:chExt cx="0" cy="265406"/>
            </a:xfrm>
          </p:grpSpPr>
          <p:cxnSp>
            <p:nvCxnSpPr>
              <p:cNvPr id="34" name="直接箭头连接符 33"/>
              <p:cNvCxnSpPr/>
              <p:nvPr/>
            </p:nvCxnSpPr>
            <p:spPr>
              <a:xfrm flipV="1">
                <a:off x="7308304" y="5016901"/>
                <a:ext cx="0" cy="184722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箭头连接符 34"/>
              <p:cNvCxnSpPr/>
              <p:nvPr/>
            </p:nvCxnSpPr>
            <p:spPr>
              <a:xfrm flipV="1">
                <a:off x="7308304" y="4936217"/>
                <a:ext cx="0" cy="21600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" name="组合 93"/>
            <p:cNvGrpSpPr/>
            <p:nvPr/>
          </p:nvGrpSpPr>
          <p:grpSpPr>
            <a:xfrm rot="-5400000">
              <a:off x="3696708" y="4937507"/>
              <a:ext cx="0" cy="1034485"/>
              <a:chOff x="7308304" y="4936217"/>
              <a:chExt cx="0" cy="265406"/>
            </a:xfrm>
          </p:grpSpPr>
          <p:cxnSp>
            <p:nvCxnSpPr>
              <p:cNvPr id="32" name="直接箭头连接符 31"/>
              <p:cNvCxnSpPr/>
              <p:nvPr/>
            </p:nvCxnSpPr>
            <p:spPr>
              <a:xfrm flipV="1">
                <a:off x="7308304" y="5016901"/>
                <a:ext cx="0" cy="184722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箭头连接符 32"/>
              <p:cNvCxnSpPr/>
              <p:nvPr/>
            </p:nvCxnSpPr>
            <p:spPr>
              <a:xfrm flipV="1">
                <a:off x="7308304" y="4936217"/>
                <a:ext cx="0" cy="21600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8" name="Oval 38"/>
          <p:cNvSpPr>
            <a:spLocks noChangeAspect="1" noChangeArrowheads="1"/>
          </p:cNvSpPr>
          <p:nvPr/>
        </p:nvSpPr>
        <p:spPr bwMode="auto">
          <a:xfrm>
            <a:off x="6379720" y="3372934"/>
            <a:ext cx="828000" cy="828000"/>
          </a:xfrm>
          <a:prstGeom prst="ellipse">
            <a:avLst/>
          </a:prstGeom>
          <a:noFill/>
          <a:ln w="19050" algn="ctr">
            <a:solidFill>
              <a:srgbClr val="C00000"/>
            </a:solidFill>
            <a:prstDash val="sysDot"/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endParaRPr lang="zh-CN" altLang="en-US"/>
          </a:p>
        </p:txBody>
      </p:sp>
      <p:sp>
        <p:nvSpPr>
          <p:cNvPr id="49" name="Oval 38"/>
          <p:cNvSpPr>
            <a:spLocks noChangeAspect="1" noChangeArrowheads="1"/>
          </p:cNvSpPr>
          <p:nvPr/>
        </p:nvSpPr>
        <p:spPr bwMode="auto">
          <a:xfrm>
            <a:off x="5850454" y="2825334"/>
            <a:ext cx="1908000" cy="1908000"/>
          </a:xfrm>
          <a:prstGeom prst="ellipse">
            <a:avLst/>
          </a:prstGeom>
          <a:noFill/>
          <a:ln w="19050" algn="ctr">
            <a:solidFill>
              <a:srgbClr val="0000FF"/>
            </a:solidFill>
            <a:prstDash val="sysDot"/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  <p:bldP spid="94" grpId="0"/>
      <p:bldP spid="95" grpId="0"/>
      <p:bldP spid="96" grpId="0"/>
      <p:bldP spid="97" grpId="0"/>
      <p:bldP spid="137" grpId="0"/>
      <p:bldP spid="141" grpId="0" animBg="1"/>
      <p:bldP spid="148" grpId="0"/>
      <p:bldP spid="149" grpId="0" animBg="1"/>
      <p:bldP spid="149" grpId="1" animBg="1"/>
      <p:bldP spid="150" grpId="0" animBg="1"/>
      <p:bldP spid="150" grpId="1" animBg="1"/>
      <p:bldP spid="151" grpId="0"/>
      <p:bldP spid="151" grpId="1"/>
      <p:bldP spid="152" grpId="0"/>
      <p:bldP spid="152" grpId="1"/>
      <p:bldP spid="48" grpId="0" animBg="1"/>
      <p:bldP spid="4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3"/>
          <p:cNvSpPr txBox="1">
            <a:spLocks noRot="1" noChangeArrowheads="1"/>
          </p:cNvSpPr>
          <p:nvPr/>
        </p:nvSpPr>
        <p:spPr>
          <a:xfrm>
            <a:off x="285720" y="571480"/>
            <a:ext cx="5438408" cy="642942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几种常见电场的等势面分布图：</a:t>
            </a:r>
            <a:endParaRPr lang="en-US" altLang="zh-C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28596" y="1336332"/>
            <a:ext cx="1390124" cy="5415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25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zh-CN" alt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点电荷</a:t>
            </a:r>
            <a:endParaRPr lang="en-US" altLang="zh-CN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" name="组合 15"/>
          <p:cNvGrpSpPr>
            <a:grpSpLocks noChangeAspect="1"/>
          </p:cNvGrpSpPr>
          <p:nvPr/>
        </p:nvGrpSpPr>
        <p:grpSpPr>
          <a:xfrm>
            <a:off x="240634" y="1827246"/>
            <a:ext cx="2573996" cy="2340000"/>
            <a:chOff x="357160" y="-2"/>
            <a:chExt cx="3143273" cy="2857518"/>
          </a:xfrm>
        </p:grpSpPr>
        <p:grpSp>
          <p:nvGrpSpPr>
            <p:cNvPr id="17" name="组合 30"/>
            <p:cNvGrpSpPr/>
            <p:nvPr/>
          </p:nvGrpSpPr>
          <p:grpSpPr>
            <a:xfrm>
              <a:off x="357160" y="-2"/>
              <a:ext cx="3143273" cy="2857518"/>
              <a:chOff x="1285852" y="-71462"/>
              <a:chExt cx="6500858" cy="6500858"/>
            </a:xfrm>
          </p:grpSpPr>
          <p:grpSp>
            <p:nvGrpSpPr>
              <p:cNvPr id="22" name="组合 9"/>
              <p:cNvGrpSpPr/>
              <p:nvPr/>
            </p:nvGrpSpPr>
            <p:grpSpPr>
              <a:xfrm>
                <a:off x="4044827" y="2568636"/>
                <a:ext cx="886478" cy="1050289"/>
                <a:chOff x="3943813" y="1596904"/>
                <a:chExt cx="1519674" cy="1800495"/>
              </a:xfrm>
              <a:solidFill>
                <a:schemeClr val="accent6">
                  <a:lumMod val="50000"/>
                </a:schemeClr>
              </a:solidFill>
            </p:grpSpPr>
            <p:sp>
              <p:nvSpPr>
                <p:cNvPr id="47" name="椭圆 4"/>
                <p:cNvSpPr/>
                <p:nvPr/>
              </p:nvSpPr>
              <p:spPr>
                <a:xfrm>
                  <a:off x="4357686" y="2214554"/>
                  <a:ext cx="857256" cy="857256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Times New Roman" pitchFamily="18" charset="0"/>
                    <a:ea typeface="楷体" pitchFamily="49" charset="-122"/>
                    <a:cs typeface="Times New Roman" pitchFamily="18" charset="0"/>
                  </a:endParaRPr>
                </a:p>
              </p:txBody>
            </p:sp>
            <p:sp>
              <p:nvSpPr>
                <p:cNvPr id="48" name="矩形 5"/>
                <p:cNvSpPr/>
                <p:nvPr/>
              </p:nvSpPr>
              <p:spPr>
                <a:xfrm>
                  <a:off x="3943813" y="1596904"/>
                  <a:ext cx="1519674" cy="180049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lvl="0" algn="ctr"/>
                  <a:r>
                    <a:rPr lang="en-US" altLang="zh-CN" sz="2400" b="1" i="1" dirty="0">
                      <a:solidFill>
                        <a:schemeClr val="bg1"/>
                      </a:solidFill>
                      <a:latin typeface="Times New Roman" pitchFamily="18" charset="0"/>
                      <a:ea typeface="楷体" pitchFamily="49" charset="-122"/>
                      <a:cs typeface="Times New Roman" pitchFamily="18" charset="0"/>
                    </a:rPr>
                    <a:t>+</a:t>
                  </a:r>
                  <a:endParaRPr lang="zh-CN" altLang="en-US" sz="2400" b="1" i="1" baseline="-25000" dirty="0">
                    <a:solidFill>
                      <a:schemeClr val="bg1"/>
                    </a:solidFill>
                    <a:latin typeface="Times New Roman" pitchFamily="18" charset="0"/>
                    <a:ea typeface="楷体" pitchFamily="49" charset="-122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23" name="组合 6"/>
              <p:cNvGrpSpPr/>
              <p:nvPr/>
            </p:nvGrpSpPr>
            <p:grpSpPr>
              <a:xfrm>
                <a:off x="4572000" y="3429000"/>
                <a:ext cx="1588" cy="3000396"/>
                <a:chOff x="784992" y="3001166"/>
                <a:chExt cx="1588" cy="3000396"/>
              </a:xfrm>
            </p:grpSpPr>
            <p:cxnSp>
              <p:nvCxnSpPr>
                <p:cNvPr id="45" name="直接箭头连接符 7"/>
                <p:cNvCxnSpPr/>
                <p:nvPr/>
              </p:nvCxnSpPr>
              <p:spPr>
                <a:xfrm rot="5400000">
                  <a:off x="-35751" y="3821909"/>
                  <a:ext cx="1643074" cy="1588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直接连接符 8"/>
                <p:cNvCxnSpPr/>
                <p:nvPr/>
              </p:nvCxnSpPr>
              <p:spPr>
                <a:xfrm rot="5400000">
                  <a:off x="-71470" y="5143512"/>
                  <a:ext cx="1714512" cy="1588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" name="组合 23"/>
              <p:cNvGrpSpPr/>
              <p:nvPr/>
            </p:nvGrpSpPr>
            <p:grpSpPr>
              <a:xfrm rot="18900000">
                <a:off x="5775444" y="2918726"/>
                <a:ext cx="1588" cy="3000396"/>
                <a:chOff x="784992" y="3001166"/>
                <a:chExt cx="1588" cy="3000396"/>
              </a:xfrm>
            </p:grpSpPr>
            <p:cxnSp>
              <p:nvCxnSpPr>
                <p:cNvPr id="43" name="直接箭头连接符 10"/>
                <p:cNvCxnSpPr/>
                <p:nvPr/>
              </p:nvCxnSpPr>
              <p:spPr>
                <a:xfrm rot="5400000">
                  <a:off x="-35751" y="3821909"/>
                  <a:ext cx="1643074" cy="1588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直接连接符 11"/>
                <p:cNvCxnSpPr/>
                <p:nvPr/>
              </p:nvCxnSpPr>
              <p:spPr>
                <a:xfrm rot="5400000">
                  <a:off x="-71470" y="5143512"/>
                  <a:ext cx="1714512" cy="1588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" name="组合 12"/>
              <p:cNvGrpSpPr/>
              <p:nvPr/>
            </p:nvGrpSpPr>
            <p:grpSpPr>
              <a:xfrm rot="16200000">
                <a:off x="6285718" y="1698196"/>
                <a:ext cx="1588" cy="3000396"/>
                <a:chOff x="784992" y="3001166"/>
                <a:chExt cx="1588" cy="3000396"/>
              </a:xfrm>
            </p:grpSpPr>
            <p:cxnSp>
              <p:nvCxnSpPr>
                <p:cNvPr id="41" name="直接箭头连接符 13"/>
                <p:cNvCxnSpPr/>
                <p:nvPr/>
              </p:nvCxnSpPr>
              <p:spPr>
                <a:xfrm rot="5400000">
                  <a:off x="-35751" y="3821909"/>
                  <a:ext cx="1643074" cy="1588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直接连接符 14"/>
                <p:cNvCxnSpPr/>
                <p:nvPr/>
              </p:nvCxnSpPr>
              <p:spPr>
                <a:xfrm rot="5400000">
                  <a:off x="-71470" y="5143512"/>
                  <a:ext cx="1714512" cy="1588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" name="组合 15"/>
              <p:cNvGrpSpPr/>
              <p:nvPr/>
            </p:nvGrpSpPr>
            <p:grpSpPr>
              <a:xfrm rot="13500000">
                <a:off x="5775444" y="489833"/>
                <a:ext cx="1588" cy="3000396"/>
                <a:chOff x="784992" y="3001166"/>
                <a:chExt cx="1588" cy="3000396"/>
              </a:xfrm>
            </p:grpSpPr>
            <p:cxnSp>
              <p:nvCxnSpPr>
                <p:cNvPr id="39" name="直接箭头连接符 38"/>
                <p:cNvCxnSpPr/>
                <p:nvPr/>
              </p:nvCxnSpPr>
              <p:spPr>
                <a:xfrm rot="5400000">
                  <a:off x="-35751" y="3821909"/>
                  <a:ext cx="1643074" cy="1588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直接连接符 39"/>
                <p:cNvCxnSpPr/>
                <p:nvPr/>
              </p:nvCxnSpPr>
              <p:spPr>
                <a:xfrm rot="5400000">
                  <a:off x="-71470" y="5143512"/>
                  <a:ext cx="1714512" cy="1588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" name="组合 18"/>
              <p:cNvGrpSpPr/>
              <p:nvPr/>
            </p:nvGrpSpPr>
            <p:grpSpPr>
              <a:xfrm rot="10800000">
                <a:off x="4562554" y="-71462"/>
                <a:ext cx="1588" cy="3000396"/>
                <a:chOff x="784992" y="3001166"/>
                <a:chExt cx="1588" cy="3000396"/>
              </a:xfrm>
            </p:grpSpPr>
            <p:cxnSp>
              <p:nvCxnSpPr>
                <p:cNvPr id="37" name="直接箭头连接符 36"/>
                <p:cNvCxnSpPr/>
                <p:nvPr/>
              </p:nvCxnSpPr>
              <p:spPr>
                <a:xfrm rot="5400000">
                  <a:off x="-35751" y="3821909"/>
                  <a:ext cx="1643074" cy="1588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直接连接符 37"/>
                <p:cNvCxnSpPr/>
                <p:nvPr/>
              </p:nvCxnSpPr>
              <p:spPr>
                <a:xfrm rot="5400000">
                  <a:off x="-71470" y="5143512"/>
                  <a:ext cx="1714512" cy="1588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8" name="组合 21"/>
              <p:cNvGrpSpPr/>
              <p:nvPr/>
            </p:nvGrpSpPr>
            <p:grpSpPr>
              <a:xfrm rot="8100000">
                <a:off x="3346551" y="489834"/>
                <a:ext cx="1588" cy="3000396"/>
                <a:chOff x="784992" y="3001166"/>
                <a:chExt cx="1588" cy="3000396"/>
              </a:xfrm>
            </p:grpSpPr>
            <p:cxnSp>
              <p:nvCxnSpPr>
                <p:cNvPr id="35" name="直接箭头连接符 34"/>
                <p:cNvCxnSpPr/>
                <p:nvPr/>
              </p:nvCxnSpPr>
              <p:spPr>
                <a:xfrm rot="5400000">
                  <a:off x="-35751" y="3821909"/>
                  <a:ext cx="1643074" cy="1588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直接连接符 35"/>
                <p:cNvCxnSpPr/>
                <p:nvPr/>
              </p:nvCxnSpPr>
              <p:spPr>
                <a:xfrm rot="5400000">
                  <a:off x="-71470" y="5143512"/>
                  <a:ext cx="1714512" cy="1588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9" name="组合 24"/>
              <p:cNvGrpSpPr/>
              <p:nvPr/>
            </p:nvGrpSpPr>
            <p:grpSpPr>
              <a:xfrm rot="2700000">
                <a:off x="3346552" y="2918726"/>
                <a:ext cx="1588" cy="3000396"/>
                <a:chOff x="784992" y="3001166"/>
                <a:chExt cx="1588" cy="3000396"/>
              </a:xfrm>
            </p:grpSpPr>
            <p:cxnSp>
              <p:nvCxnSpPr>
                <p:cNvPr id="33" name="直接箭头连接符 32"/>
                <p:cNvCxnSpPr/>
                <p:nvPr/>
              </p:nvCxnSpPr>
              <p:spPr>
                <a:xfrm rot="5400000">
                  <a:off x="-35751" y="3821909"/>
                  <a:ext cx="1643074" cy="1588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直接连接符 33"/>
                <p:cNvCxnSpPr/>
                <p:nvPr/>
              </p:nvCxnSpPr>
              <p:spPr>
                <a:xfrm rot="5400000">
                  <a:off x="-71470" y="5143512"/>
                  <a:ext cx="1714512" cy="1588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0" name="组合 27"/>
              <p:cNvGrpSpPr/>
              <p:nvPr/>
            </p:nvGrpSpPr>
            <p:grpSpPr>
              <a:xfrm rot="5400000">
                <a:off x="2785256" y="1715282"/>
                <a:ext cx="1588" cy="3000396"/>
                <a:chOff x="784992" y="3001166"/>
                <a:chExt cx="1588" cy="3000396"/>
              </a:xfrm>
            </p:grpSpPr>
            <p:cxnSp>
              <p:nvCxnSpPr>
                <p:cNvPr id="31" name="直接箭头连接符 30"/>
                <p:cNvCxnSpPr/>
                <p:nvPr/>
              </p:nvCxnSpPr>
              <p:spPr>
                <a:xfrm rot="5400000">
                  <a:off x="-35751" y="3821909"/>
                  <a:ext cx="1643074" cy="1588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直接连接符 31"/>
                <p:cNvCxnSpPr/>
                <p:nvPr/>
              </p:nvCxnSpPr>
              <p:spPr>
                <a:xfrm rot="5400000">
                  <a:off x="-71470" y="5143512"/>
                  <a:ext cx="1714512" cy="1588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8" name="组合 9"/>
            <p:cNvGrpSpPr/>
            <p:nvPr/>
          </p:nvGrpSpPr>
          <p:grpSpPr>
            <a:xfrm>
              <a:off x="1687892" y="1120579"/>
              <a:ext cx="500066" cy="702829"/>
              <a:chOff x="4312108" y="2042547"/>
              <a:chExt cx="857256" cy="1204849"/>
            </a:xfrm>
            <a:solidFill>
              <a:schemeClr val="accent6">
                <a:lumMod val="50000"/>
              </a:schemeClr>
            </a:solidFill>
          </p:grpSpPr>
          <p:sp>
            <p:nvSpPr>
              <p:cNvPr id="20" name="椭圆 19"/>
              <p:cNvSpPr/>
              <p:nvPr/>
            </p:nvSpPr>
            <p:spPr>
              <a:xfrm>
                <a:off x="4312108" y="2191764"/>
                <a:ext cx="857256" cy="857255"/>
              </a:xfrm>
              <a:prstGeom prst="ellipse">
                <a:avLst/>
              </a:prstGeom>
              <a:ln/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Times New Roman" pitchFamily="18" charset="0"/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4368522" y="2042547"/>
                <a:ext cx="714382" cy="12048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en-US" altLang="zh-CN" sz="2800" b="1" i="1" dirty="0">
                    <a:solidFill>
                      <a:schemeClr val="bg1"/>
                    </a:solidFill>
                    <a:latin typeface="Times New Roman" pitchFamily="18" charset="0"/>
                    <a:ea typeface="楷体" pitchFamily="49" charset="-122"/>
                    <a:cs typeface="Times New Roman" pitchFamily="18" charset="0"/>
                  </a:rPr>
                  <a:t>+</a:t>
                </a:r>
                <a:endParaRPr lang="zh-CN" altLang="en-US" sz="2800" b="1" i="1" baseline="-25000" dirty="0">
                  <a:solidFill>
                    <a:schemeClr val="bg1"/>
                  </a:solidFill>
                  <a:latin typeface="Times New Roman" pitchFamily="18" charset="0"/>
                  <a:ea typeface="楷体" pitchFamily="49" charset="-122"/>
                  <a:cs typeface="Times New Roman" pitchFamily="18" charset="0"/>
                </a:endParaRPr>
              </a:p>
            </p:txBody>
          </p:sp>
        </p:grpSp>
      </p:grpSp>
      <p:grpSp>
        <p:nvGrpSpPr>
          <p:cNvPr id="81" name="组合 80"/>
          <p:cNvGrpSpPr>
            <a:grpSpLocks noChangeAspect="1"/>
          </p:cNvGrpSpPr>
          <p:nvPr/>
        </p:nvGrpSpPr>
        <p:grpSpPr>
          <a:xfrm>
            <a:off x="323528" y="4214817"/>
            <a:ext cx="2413705" cy="2304000"/>
            <a:chOff x="428596" y="3286124"/>
            <a:chExt cx="3143272" cy="3000397"/>
          </a:xfrm>
        </p:grpSpPr>
        <p:grpSp>
          <p:nvGrpSpPr>
            <p:cNvPr id="82" name="组合 58"/>
            <p:cNvGrpSpPr/>
            <p:nvPr/>
          </p:nvGrpSpPr>
          <p:grpSpPr>
            <a:xfrm>
              <a:off x="428596" y="3286124"/>
              <a:ext cx="3143272" cy="3000397"/>
              <a:chOff x="1285852" y="59310"/>
              <a:chExt cx="6500858" cy="6512962"/>
            </a:xfrm>
          </p:grpSpPr>
          <p:grpSp>
            <p:nvGrpSpPr>
              <p:cNvPr id="87" name="组合 9"/>
              <p:cNvGrpSpPr/>
              <p:nvPr/>
            </p:nvGrpSpPr>
            <p:grpSpPr>
              <a:xfrm>
                <a:off x="4286248" y="2754282"/>
                <a:ext cx="500066" cy="998110"/>
                <a:chOff x="4357686" y="1670221"/>
                <a:chExt cx="857256" cy="1711046"/>
              </a:xfrm>
              <a:solidFill>
                <a:srgbClr val="0070C0"/>
              </a:solidFill>
            </p:grpSpPr>
            <p:sp>
              <p:nvSpPr>
                <p:cNvPr id="112" name="椭圆 111"/>
                <p:cNvSpPr/>
                <p:nvPr/>
              </p:nvSpPr>
              <p:spPr>
                <a:xfrm>
                  <a:off x="4357686" y="2214554"/>
                  <a:ext cx="857256" cy="857256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Times New Roman" pitchFamily="18" charset="0"/>
                    <a:ea typeface="楷体" pitchFamily="49" charset="-122"/>
                    <a:cs typeface="Times New Roman" pitchFamily="18" charset="0"/>
                  </a:endParaRPr>
                </a:p>
              </p:txBody>
            </p:sp>
            <p:sp>
              <p:nvSpPr>
                <p:cNvPr id="113" name="矩形 112"/>
                <p:cNvSpPr/>
                <p:nvPr/>
              </p:nvSpPr>
              <p:spPr>
                <a:xfrm>
                  <a:off x="4380835" y="1670221"/>
                  <a:ext cx="714381" cy="171104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lvl="0" algn="ctr"/>
                  <a:r>
                    <a:rPr lang="en-US" altLang="zh-CN" sz="2400" b="1" i="1" dirty="0">
                      <a:solidFill>
                        <a:schemeClr val="bg1"/>
                      </a:solidFill>
                      <a:latin typeface="Times New Roman" pitchFamily="18" charset="0"/>
                      <a:ea typeface="楷体" pitchFamily="49" charset="-122"/>
                      <a:cs typeface="Times New Roman" pitchFamily="18" charset="0"/>
                    </a:rPr>
                    <a:t>-</a:t>
                  </a:r>
                  <a:endParaRPr lang="zh-CN" altLang="en-US" sz="2000" b="1" i="1" baseline="-25000" dirty="0">
                    <a:solidFill>
                      <a:schemeClr val="bg1"/>
                    </a:solidFill>
                    <a:latin typeface="Times New Roman" pitchFamily="18" charset="0"/>
                    <a:ea typeface="楷体" pitchFamily="49" charset="-122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88" name="组合 34"/>
              <p:cNvGrpSpPr/>
              <p:nvPr/>
            </p:nvGrpSpPr>
            <p:grpSpPr>
              <a:xfrm>
                <a:off x="4556502" y="59310"/>
                <a:ext cx="1588" cy="3000396"/>
                <a:chOff x="784992" y="3001166"/>
                <a:chExt cx="1588" cy="3000396"/>
              </a:xfrm>
            </p:grpSpPr>
            <p:cxnSp>
              <p:nvCxnSpPr>
                <p:cNvPr id="110" name="直接箭头连接符 109"/>
                <p:cNvCxnSpPr/>
                <p:nvPr/>
              </p:nvCxnSpPr>
              <p:spPr>
                <a:xfrm rot="5400000">
                  <a:off x="-35751" y="3821909"/>
                  <a:ext cx="1643074" cy="1588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直接连接符 110"/>
                <p:cNvCxnSpPr/>
                <p:nvPr/>
              </p:nvCxnSpPr>
              <p:spPr>
                <a:xfrm rot="5400000">
                  <a:off x="-71470" y="5143512"/>
                  <a:ext cx="1714512" cy="1588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9" name="组合 37"/>
              <p:cNvGrpSpPr/>
              <p:nvPr/>
            </p:nvGrpSpPr>
            <p:grpSpPr>
              <a:xfrm rot="18900000">
                <a:off x="3346551" y="561273"/>
                <a:ext cx="1588" cy="3000396"/>
                <a:chOff x="784992" y="3001166"/>
                <a:chExt cx="1588" cy="3000396"/>
              </a:xfrm>
            </p:grpSpPr>
            <p:cxnSp>
              <p:nvCxnSpPr>
                <p:cNvPr id="108" name="直接箭头连接符 107"/>
                <p:cNvCxnSpPr/>
                <p:nvPr/>
              </p:nvCxnSpPr>
              <p:spPr>
                <a:xfrm rot="5400000">
                  <a:off x="-35751" y="3821909"/>
                  <a:ext cx="1643074" cy="1588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直接连接符 108"/>
                <p:cNvCxnSpPr/>
                <p:nvPr/>
              </p:nvCxnSpPr>
              <p:spPr>
                <a:xfrm rot="5400000">
                  <a:off x="-71470" y="5143512"/>
                  <a:ext cx="1714512" cy="1588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0" name="组合 40"/>
              <p:cNvGrpSpPr/>
              <p:nvPr/>
            </p:nvGrpSpPr>
            <p:grpSpPr>
              <a:xfrm rot="16200000">
                <a:off x="2785256" y="1858158"/>
                <a:ext cx="1588" cy="3000396"/>
                <a:chOff x="784992" y="3001166"/>
                <a:chExt cx="1588" cy="3000396"/>
              </a:xfrm>
            </p:grpSpPr>
            <p:cxnSp>
              <p:nvCxnSpPr>
                <p:cNvPr id="106" name="直接箭头连接符 105"/>
                <p:cNvCxnSpPr/>
                <p:nvPr/>
              </p:nvCxnSpPr>
              <p:spPr>
                <a:xfrm rot="5400000">
                  <a:off x="-35751" y="3821909"/>
                  <a:ext cx="1643074" cy="1588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直接连接符 106"/>
                <p:cNvCxnSpPr/>
                <p:nvPr/>
              </p:nvCxnSpPr>
              <p:spPr>
                <a:xfrm rot="5400000">
                  <a:off x="-71470" y="5143512"/>
                  <a:ext cx="1714512" cy="1588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1" name="组合 43"/>
              <p:cNvGrpSpPr/>
              <p:nvPr/>
            </p:nvGrpSpPr>
            <p:grpSpPr>
              <a:xfrm rot="13500000">
                <a:off x="3346552" y="3061601"/>
                <a:ext cx="1588" cy="3000396"/>
                <a:chOff x="784992" y="3001166"/>
                <a:chExt cx="1588" cy="3000396"/>
              </a:xfrm>
            </p:grpSpPr>
            <p:cxnSp>
              <p:nvCxnSpPr>
                <p:cNvPr id="104" name="直接箭头连接符 103"/>
                <p:cNvCxnSpPr/>
                <p:nvPr/>
              </p:nvCxnSpPr>
              <p:spPr>
                <a:xfrm rot="5400000">
                  <a:off x="-35751" y="3821909"/>
                  <a:ext cx="1643074" cy="1588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直接连接符 104"/>
                <p:cNvCxnSpPr/>
                <p:nvPr/>
              </p:nvCxnSpPr>
              <p:spPr>
                <a:xfrm rot="5400000">
                  <a:off x="-71470" y="5143512"/>
                  <a:ext cx="1714512" cy="1588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2" name="组合 46"/>
              <p:cNvGrpSpPr/>
              <p:nvPr/>
            </p:nvGrpSpPr>
            <p:grpSpPr>
              <a:xfrm rot="10800000">
                <a:off x="4572000" y="3571876"/>
                <a:ext cx="1588" cy="3000396"/>
                <a:chOff x="784992" y="3001166"/>
                <a:chExt cx="1588" cy="3000396"/>
              </a:xfrm>
            </p:grpSpPr>
            <p:cxnSp>
              <p:nvCxnSpPr>
                <p:cNvPr id="102" name="直接箭头连接符 101"/>
                <p:cNvCxnSpPr/>
                <p:nvPr/>
              </p:nvCxnSpPr>
              <p:spPr>
                <a:xfrm rot="5400000">
                  <a:off x="-35751" y="3821909"/>
                  <a:ext cx="1643074" cy="1588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直接连接符 102"/>
                <p:cNvCxnSpPr/>
                <p:nvPr/>
              </p:nvCxnSpPr>
              <p:spPr>
                <a:xfrm rot="5400000">
                  <a:off x="-71470" y="5143512"/>
                  <a:ext cx="1714512" cy="1588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3" name="组合 49"/>
              <p:cNvGrpSpPr/>
              <p:nvPr/>
            </p:nvGrpSpPr>
            <p:grpSpPr>
              <a:xfrm rot="8100000">
                <a:off x="5775443" y="3061602"/>
                <a:ext cx="1588" cy="3000396"/>
                <a:chOff x="784992" y="3001166"/>
                <a:chExt cx="1588" cy="3000396"/>
              </a:xfrm>
            </p:grpSpPr>
            <p:cxnSp>
              <p:nvCxnSpPr>
                <p:cNvPr id="100" name="直接箭头连接符 99"/>
                <p:cNvCxnSpPr/>
                <p:nvPr/>
              </p:nvCxnSpPr>
              <p:spPr>
                <a:xfrm rot="5400000">
                  <a:off x="-35751" y="3821909"/>
                  <a:ext cx="1643074" cy="1588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直接连接符 100"/>
                <p:cNvCxnSpPr/>
                <p:nvPr/>
              </p:nvCxnSpPr>
              <p:spPr>
                <a:xfrm rot="5400000">
                  <a:off x="-71470" y="5143512"/>
                  <a:ext cx="1714512" cy="1588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4" name="组合 52"/>
              <p:cNvGrpSpPr/>
              <p:nvPr/>
            </p:nvGrpSpPr>
            <p:grpSpPr>
              <a:xfrm rot="2700000">
                <a:off x="5775444" y="592267"/>
                <a:ext cx="1588" cy="3000396"/>
                <a:chOff x="784992" y="3001166"/>
                <a:chExt cx="1588" cy="3000396"/>
              </a:xfrm>
            </p:grpSpPr>
            <p:cxnSp>
              <p:nvCxnSpPr>
                <p:cNvPr id="98" name="直接箭头连接符 97"/>
                <p:cNvCxnSpPr/>
                <p:nvPr/>
              </p:nvCxnSpPr>
              <p:spPr>
                <a:xfrm rot="5400000">
                  <a:off x="-35751" y="3821909"/>
                  <a:ext cx="1643074" cy="1588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直接连接符 98"/>
                <p:cNvCxnSpPr/>
                <p:nvPr/>
              </p:nvCxnSpPr>
              <p:spPr>
                <a:xfrm rot="5400000">
                  <a:off x="-71470" y="5143512"/>
                  <a:ext cx="1714512" cy="1588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5" name="组合 55"/>
              <p:cNvGrpSpPr/>
              <p:nvPr/>
            </p:nvGrpSpPr>
            <p:grpSpPr>
              <a:xfrm rot="5400000">
                <a:off x="6285718" y="1833214"/>
                <a:ext cx="1588" cy="3000396"/>
                <a:chOff x="784992" y="3001166"/>
                <a:chExt cx="1588" cy="3000396"/>
              </a:xfrm>
            </p:grpSpPr>
            <p:cxnSp>
              <p:nvCxnSpPr>
                <p:cNvPr id="96" name="直接箭头连接符 95"/>
                <p:cNvCxnSpPr/>
                <p:nvPr/>
              </p:nvCxnSpPr>
              <p:spPr>
                <a:xfrm rot="5400000">
                  <a:off x="-35751" y="3821909"/>
                  <a:ext cx="1643074" cy="1588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直接连接符 96"/>
                <p:cNvCxnSpPr/>
                <p:nvPr/>
              </p:nvCxnSpPr>
              <p:spPr>
                <a:xfrm rot="5400000">
                  <a:off x="-71470" y="5143512"/>
                  <a:ext cx="1714512" cy="1588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83" name="组合 9"/>
            <p:cNvGrpSpPr/>
            <p:nvPr/>
          </p:nvGrpSpPr>
          <p:grpSpPr>
            <a:xfrm>
              <a:off x="1761335" y="4253185"/>
              <a:ext cx="500065" cy="1015718"/>
              <a:chOff x="4438017" y="1721137"/>
              <a:chExt cx="857256" cy="1741232"/>
            </a:xfrm>
            <a:solidFill>
              <a:srgbClr val="0070C0"/>
            </a:solidFill>
          </p:grpSpPr>
          <p:sp>
            <p:nvSpPr>
              <p:cNvPr id="85" name="椭圆 84"/>
              <p:cNvSpPr/>
              <p:nvPr/>
            </p:nvSpPr>
            <p:spPr>
              <a:xfrm>
                <a:off x="4438017" y="2238853"/>
                <a:ext cx="857256" cy="857257"/>
              </a:xfrm>
              <a:prstGeom prst="ellipse">
                <a:avLst/>
              </a:prstGeom>
              <a:ln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Times New Roman" pitchFamily="18" charset="0"/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86" name="矩形 85"/>
              <p:cNvSpPr/>
              <p:nvPr/>
            </p:nvSpPr>
            <p:spPr>
              <a:xfrm>
                <a:off x="4531237" y="1721137"/>
                <a:ext cx="714381" cy="17412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en-US" altLang="zh-CN" sz="4000" dirty="0">
                    <a:solidFill>
                      <a:schemeClr val="bg1"/>
                    </a:solidFill>
                    <a:latin typeface="Times New Roman" pitchFamily="18" charset="0"/>
                    <a:ea typeface="楷体" pitchFamily="49" charset="-122"/>
                    <a:cs typeface="Times New Roman" pitchFamily="18" charset="0"/>
                  </a:rPr>
                  <a:t>-</a:t>
                </a:r>
                <a:endParaRPr lang="zh-CN" altLang="en-US" sz="3600" baseline="-25000" dirty="0">
                  <a:solidFill>
                    <a:schemeClr val="bg1"/>
                  </a:solidFill>
                  <a:latin typeface="Times New Roman" pitchFamily="18" charset="0"/>
                  <a:ea typeface="楷体" pitchFamily="49" charset="-122"/>
                  <a:cs typeface="Times New Roman" pitchFamily="18" charset="0"/>
                </a:endParaRPr>
              </a:p>
            </p:txBody>
          </p:sp>
        </p:grpSp>
      </p:grpSp>
      <p:cxnSp>
        <p:nvCxnSpPr>
          <p:cNvPr id="123" name="直接连接符 122"/>
          <p:cNvCxnSpPr/>
          <p:nvPr/>
        </p:nvCxnSpPr>
        <p:spPr>
          <a:xfrm rot="5400000">
            <a:off x="354926" y="3956652"/>
            <a:ext cx="5148000" cy="0"/>
          </a:xfrm>
          <a:prstGeom prst="line">
            <a:avLst/>
          </a:prstGeom>
          <a:ln w="12700"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矩形 123"/>
          <p:cNvSpPr/>
          <p:nvPr/>
        </p:nvSpPr>
        <p:spPr>
          <a:xfrm>
            <a:off x="3143240" y="1357298"/>
            <a:ext cx="2868920" cy="592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5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zh-CN" alt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等量异种点电荷</a:t>
            </a:r>
            <a:endParaRPr lang="en-US" altLang="zh-CN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5" name="直接连接符 124"/>
          <p:cNvCxnSpPr/>
          <p:nvPr/>
        </p:nvCxnSpPr>
        <p:spPr>
          <a:xfrm>
            <a:off x="2928926" y="3786190"/>
            <a:ext cx="3168000" cy="0"/>
          </a:xfrm>
          <a:prstGeom prst="line">
            <a:avLst/>
          </a:prstGeom>
          <a:ln w="12700"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矩形 125"/>
          <p:cNvSpPr/>
          <p:nvPr/>
        </p:nvSpPr>
        <p:spPr>
          <a:xfrm>
            <a:off x="3143240" y="3836591"/>
            <a:ext cx="2940928" cy="592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5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zh-CN" alt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等量同种点电荷</a:t>
            </a:r>
            <a:endParaRPr lang="en-US" altLang="zh-CN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26" name="组合 225"/>
          <p:cNvGrpSpPr/>
          <p:nvPr/>
        </p:nvGrpSpPr>
        <p:grpSpPr>
          <a:xfrm>
            <a:off x="3203848" y="1988840"/>
            <a:ext cx="2532895" cy="1656184"/>
            <a:chOff x="4788024" y="1412776"/>
            <a:chExt cx="2532895" cy="1656184"/>
          </a:xfrm>
        </p:grpSpPr>
        <p:pic>
          <p:nvPicPr>
            <p:cNvPr id="174" name="Picture 1" descr="F:\王庆磊\物理\人教版物理选修3-1\1-45.TIF"/>
            <p:cNvPicPr>
              <a:picLocks noChangeAspect="1" noChangeArrowheads="1"/>
            </p:cNvPicPr>
            <p:nvPr/>
          </p:nvPicPr>
          <p:blipFill>
            <a:blip r:embed="rId3" r:link="rId4" cstate="print">
              <a:lum bright="-20000" contrast="40000"/>
            </a:blip>
            <a:srcRect l="29479" t="969" r="35238" b="73054"/>
            <a:stretch>
              <a:fillRect/>
            </a:stretch>
          </p:blipFill>
          <p:spPr bwMode="auto">
            <a:xfrm>
              <a:off x="4788024" y="1412776"/>
              <a:ext cx="2532895" cy="1656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87" name="组合 9"/>
            <p:cNvGrpSpPr/>
            <p:nvPr/>
          </p:nvGrpSpPr>
          <p:grpSpPr>
            <a:xfrm>
              <a:off x="6403386" y="1955840"/>
              <a:ext cx="319999" cy="523220"/>
              <a:chOff x="-744311" y="3021337"/>
              <a:chExt cx="714380" cy="1168054"/>
            </a:xfrm>
            <a:solidFill>
              <a:srgbClr val="0070C0"/>
            </a:solidFill>
          </p:grpSpPr>
          <p:sp>
            <p:nvSpPr>
              <p:cNvPr id="188" name="椭圆 187"/>
              <p:cNvSpPr>
                <a:spLocks noChangeAspect="1"/>
              </p:cNvSpPr>
              <p:nvPr/>
            </p:nvSpPr>
            <p:spPr>
              <a:xfrm>
                <a:off x="-579508" y="3496933"/>
                <a:ext cx="401840" cy="401843"/>
              </a:xfrm>
              <a:prstGeom prst="ellipse">
                <a:avLst/>
              </a:prstGeom>
              <a:ln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Times New Roman" pitchFamily="18" charset="0"/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189" name="矩形 188"/>
              <p:cNvSpPr/>
              <p:nvPr/>
            </p:nvSpPr>
            <p:spPr>
              <a:xfrm>
                <a:off x="-744311" y="3021337"/>
                <a:ext cx="714380" cy="1168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en-US" altLang="zh-CN" sz="2800" dirty="0">
                    <a:solidFill>
                      <a:schemeClr val="bg1"/>
                    </a:solidFill>
                    <a:latin typeface="Times New Roman" pitchFamily="18" charset="0"/>
                    <a:ea typeface="楷体" pitchFamily="49" charset="-122"/>
                    <a:cs typeface="Times New Roman" pitchFamily="18" charset="0"/>
                  </a:rPr>
                  <a:t>-</a:t>
                </a:r>
                <a:endParaRPr lang="zh-CN" altLang="en-US" sz="3200" baseline="-25000" dirty="0">
                  <a:solidFill>
                    <a:schemeClr val="bg1"/>
                  </a:solidFill>
                  <a:latin typeface="Times New Roman" pitchFamily="18" charset="0"/>
                  <a:ea typeface="楷体" pitchFamily="49" charset="-122"/>
                  <a:cs typeface="Times New Roman" pitchFamily="18" charset="0"/>
                </a:endParaRPr>
              </a:p>
            </p:txBody>
          </p:sp>
        </p:grpSp>
        <p:grpSp>
          <p:nvGrpSpPr>
            <p:cNvPr id="217" name="组合 9"/>
            <p:cNvGrpSpPr/>
            <p:nvPr/>
          </p:nvGrpSpPr>
          <p:grpSpPr>
            <a:xfrm>
              <a:off x="5378946" y="1969790"/>
              <a:ext cx="319999" cy="380343"/>
              <a:chOff x="-730135" y="3049686"/>
              <a:chExt cx="714380" cy="849090"/>
            </a:xfrm>
            <a:solidFill>
              <a:srgbClr val="0070C0"/>
            </a:solidFill>
          </p:grpSpPr>
          <p:sp>
            <p:nvSpPr>
              <p:cNvPr id="218" name="椭圆 217"/>
              <p:cNvSpPr>
                <a:spLocks noChangeAspect="1"/>
              </p:cNvSpPr>
              <p:nvPr/>
            </p:nvSpPr>
            <p:spPr>
              <a:xfrm>
                <a:off x="-579508" y="3496933"/>
                <a:ext cx="401840" cy="401843"/>
              </a:xfrm>
              <a:prstGeom prst="ellipse">
                <a:avLst/>
              </a:prstGeom>
              <a:ln/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Times New Roman" pitchFamily="18" charset="0"/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219" name="矩形 218"/>
              <p:cNvSpPr/>
              <p:nvPr/>
            </p:nvSpPr>
            <p:spPr>
              <a:xfrm>
                <a:off x="-730135" y="3049686"/>
                <a:ext cx="714380" cy="8474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en-US" altLang="zh-CN" sz="2800" b="1" baseline="-25000" dirty="0">
                    <a:solidFill>
                      <a:schemeClr val="bg1"/>
                    </a:solidFill>
                    <a:latin typeface="黑体" pitchFamily="49" charset="-122"/>
                    <a:ea typeface="黑体" pitchFamily="49" charset="-122"/>
                    <a:cs typeface="Times New Roman" pitchFamily="18" charset="0"/>
                  </a:rPr>
                  <a:t>+</a:t>
                </a:r>
                <a:endParaRPr lang="zh-CN" altLang="en-US" sz="2800" b="1" baseline="-25000" dirty="0"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  <a:cs typeface="Times New Roman" pitchFamily="18" charset="0"/>
                </a:endParaRPr>
              </a:p>
            </p:txBody>
          </p:sp>
        </p:grpSp>
      </p:grpSp>
      <p:cxnSp>
        <p:nvCxnSpPr>
          <p:cNvPr id="228" name="直接连接符 227"/>
          <p:cNvCxnSpPr/>
          <p:nvPr/>
        </p:nvCxnSpPr>
        <p:spPr>
          <a:xfrm rot="5400000">
            <a:off x="3510168" y="3951344"/>
            <a:ext cx="5148000" cy="0"/>
          </a:xfrm>
          <a:prstGeom prst="line">
            <a:avLst/>
          </a:prstGeom>
          <a:ln w="12700"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9" name="矩形 228"/>
          <p:cNvSpPr/>
          <p:nvPr/>
        </p:nvSpPr>
        <p:spPr>
          <a:xfrm>
            <a:off x="6167576" y="1362540"/>
            <a:ext cx="1860808" cy="592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5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zh-CN" alt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匀强电场</a:t>
            </a:r>
            <a:endParaRPr lang="en-US" altLang="zh-CN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0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-20000" contrast="40000"/>
          </a:blip>
          <a:srcRect/>
          <a:stretch>
            <a:fillRect/>
          </a:stretch>
        </p:blipFill>
        <p:spPr bwMode="auto">
          <a:xfrm>
            <a:off x="6300192" y="1844824"/>
            <a:ext cx="2304256" cy="20625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grpSp>
        <p:nvGrpSpPr>
          <p:cNvPr id="236" name="组合 235"/>
          <p:cNvGrpSpPr/>
          <p:nvPr/>
        </p:nvGrpSpPr>
        <p:grpSpPr>
          <a:xfrm>
            <a:off x="6895306" y="2662312"/>
            <a:ext cx="1082842" cy="340990"/>
            <a:chOff x="6895306" y="2662312"/>
            <a:chExt cx="1082842" cy="340990"/>
          </a:xfrm>
        </p:grpSpPr>
        <p:cxnSp>
          <p:nvCxnSpPr>
            <p:cNvPr id="232" name="直接连接符 231"/>
            <p:cNvCxnSpPr/>
            <p:nvPr/>
          </p:nvCxnSpPr>
          <p:spPr>
            <a:xfrm>
              <a:off x="6898028" y="2662312"/>
              <a:ext cx="1080120" cy="0"/>
            </a:xfrm>
            <a:prstGeom prst="line">
              <a:avLst/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直接连接符 232"/>
            <p:cNvCxnSpPr/>
            <p:nvPr/>
          </p:nvCxnSpPr>
          <p:spPr>
            <a:xfrm>
              <a:off x="6898028" y="2773670"/>
              <a:ext cx="1080120" cy="0"/>
            </a:xfrm>
            <a:prstGeom prst="line">
              <a:avLst/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直接连接符 233"/>
            <p:cNvCxnSpPr/>
            <p:nvPr/>
          </p:nvCxnSpPr>
          <p:spPr>
            <a:xfrm>
              <a:off x="6895306" y="2891944"/>
              <a:ext cx="1080120" cy="0"/>
            </a:xfrm>
            <a:prstGeom prst="line">
              <a:avLst/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直接连接符 234"/>
            <p:cNvCxnSpPr/>
            <p:nvPr/>
          </p:nvCxnSpPr>
          <p:spPr>
            <a:xfrm>
              <a:off x="6895306" y="3003302"/>
              <a:ext cx="1080120" cy="0"/>
            </a:xfrm>
            <a:prstGeom prst="line">
              <a:avLst/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7" name="组合 67"/>
          <p:cNvGrpSpPr/>
          <p:nvPr/>
        </p:nvGrpSpPr>
        <p:grpSpPr>
          <a:xfrm>
            <a:off x="6629840" y="3680425"/>
            <a:ext cx="1974608" cy="648000"/>
            <a:chOff x="3639190" y="2429052"/>
            <a:chExt cx="1974608" cy="648000"/>
          </a:xfrm>
        </p:grpSpPr>
        <p:sp>
          <p:nvSpPr>
            <p:cNvPr id="238" name="云形标注 237"/>
            <p:cNvSpPr/>
            <p:nvPr/>
          </p:nvSpPr>
          <p:spPr>
            <a:xfrm>
              <a:off x="3692824" y="2429052"/>
              <a:ext cx="1872000" cy="648000"/>
            </a:xfrm>
            <a:prstGeom prst="cloudCallout">
              <a:avLst>
                <a:gd name="adj1" fmla="val 4843"/>
                <a:gd name="adj2" fmla="val -133232"/>
              </a:avLst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华文楷体" pitchFamily="2" charset="-122"/>
                <a:ea typeface="华文楷体" pitchFamily="2" charset="-122"/>
              </a:endParaRPr>
            </a:p>
          </p:txBody>
        </p:sp>
        <p:sp>
          <p:nvSpPr>
            <p:cNvPr id="239" name="矩形 238"/>
            <p:cNvSpPr/>
            <p:nvPr/>
          </p:nvSpPr>
          <p:spPr>
            <a:xfrm>
              <a:off x="3639190" y="2534169"/>
              <a:ext cx="197460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楷体" pitchFamily="49" charset="-122"/>
                  <a:ea typeface="楷体" pitchFamily="49" charset="-122"/>
                </a:rPr>
                <a:t>等势面平行等距</a:t>
              </a:r>
            </a:p>
          </p:txBody>
        </p:sp>
      </p:grpSp>
      <p:grpSp>
        <p:nvGrpSpPr>
          <p:cNvPr id="116" name="组合 115"/>
          <p:cNvGrpSpPr/>
          <p:nvPr/>
        </p:nvGrpSpPr>
        <p:grpSpPr>
          <a:xfrm>
            <a:off x="417308" y="1895060"/>
            <a:ext cx="2233612" cy="2233612"/>
            <a:chOff x="417308" y="1895060"/>
            <a:chExt cx="2233612" cy="2233612"/>
          </a:xfrm>
        </p:grpSpPr>
        <p:grpSp>
          <p:nvGrpSpPr>
            <p:cNvPr id="171" name="组合 170"/>
            <p:cNvGrpSpPr/>
            <p:nvPr/>
          </p:nvGrpSpPr>
          <p:grpSpPr>
            <a:xfrm>
              <a:off x="417308" y="1895060"/>
              <a:ext cx="2233612" cy="2233612"/>
              <a:chOff x="417308" y="1895060"/>
              <a:chExt cx="2233612" cy="2233612"/>
            </a:xfrm>
          </p:grpSpPr>
          <p:sp>
            <p:nvSpPr>
              <p:cNvPr id="165" name="Oval 37"/>
              <p:cNvSpPr>
                <a:spLocks noChangeAspect="1" noChangeArrowheads="1"/>
              </p:cNvSpPr>
              <p:nvPr/>
            </p:nvSpPr>
            <p:spPr bwMode="auto">
              <a:xfrm>
                <a:off x="1219224" y="2712334"/>
                <a:ext cx="612000" cy="612000"/>
              </a:xfrm>
              <a:prstGeom prst="ellipse">
                <a:avLst/>
              </a:prstGeom>
              <a:noFill/>
              <a:ln w="19050" algn="ctr">
                <a:solidFill>
                  <a:schemeClr val="tx2">
                    <a:lumMod val="60000"/>
                    <a:lumOff val="40000"/>
                  </a:schemeClr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lIns="0" tIns="0" rIns="0" bIns="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66" name="Oval 38"/>
              <p:cNvSpPr>
                <a:spLocks noChangeAspect="1" noChangeArrowheads="1"/>
              </p:cNvSpPr>
              <p:nvPr/>
            </p:nvSpPr>
            <p:spPr bwMode="auto">
              <a:xfrm>
                <a:off x="722918" y="2193978"/>
                <a:ext cx="1620000" cy="1620000"/>
              </a:xfrm>
              <a:prstGeom prst="ellipse">
                <a:avLst/>
              </a:prstGeom>
              <a:noFill/>
              <a:ln w="19050" algn="ctr">
                <a:solidFill>
                  <a:schemeClr val="tx2">
                    <a:lumMod val="60000"/>
                    <a:lumOff val="40000"/>
                  </a:schemeClr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lIns="0" tIns="0" rIns="0" bIns="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67" name="Oval 39"/>
              <p:cNvSpPr>
                <a:spLocks noChangeAspect="1" noChangeArrowheads="1"/>
              </p:cNvSpPr>
              <p:nvPr/>
            </p:nvSpPr>
            <p:spPr bwMode="auto">
              <a:xfrm>
                <a:off x="417308" y="1895060"/>
                <a:ext cx="2233612" cy="2233612"/>
              </a:xfrm>
              <a:prstGeom prst="ellipse">
                <a:avLst/>
              </a:prstGeom>
              <a:noFill/>
              <a:ln w="19050" algn="ctr">
                <a:solidFill>
                  <a:schemeClr val="tx2">
                    <a:lumMod val="60000"/>
                    <a:lumOff val="40000"/>
                  </a:schemeClr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lIns="0" tIns="0" rIns="0" bIns="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114" name="Oval 37"/>
            <p:cNvSpPr>
              <a:spLocks noChangeAspect="1" noChangeArrowheads="1"/>
            </p:cNvSpPr>
            <p:nvPr/>
          </p:nvSpPr>
          <p:spPr bwMode="auto">
            <a:xfrm>
              <a:off x="1115616" y="2593368"/>
              <a:ext cx="828000" cy="828000"/>
            </a:xfrm>
            <a:prstGeom prst="ellipse">
              <a:avLst/>
            </a:prstGeom>
            <a:noFill/>
            <a:ln w="19050" algn="ctr">
              <a:solidFill>
                <a:schemeClr val="tx2">
                  <a:lumMod val="60000"/>
                  <a:lumOff val="40000"/>
                </a:schemeClr>
              </a:solidFill>
              <a:prstDash val="sysDot"/>
              <a:round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115" name="Oval 37"/>
            <p:cNvSpPr>
              <a:spLocks noChangeAspect="1" noChangeArrowheads="1"/>
            </p:cNvSpPr>
            <p:nvPr/>
          </p:nvSpPr>
          <p:spPr bwMode="auto">
            <a:xfrm>
              <a:off x="938942" y="2410002"/>
              <a:ext cx="1188000" cy="1188000"/>
            </a:xfrm>
            <a:prstGeom prst="ellipse">
              <a:avLst/>
            </a:prstGeom>
            <a:noFill/>
            <a:ln w="19050" algn="ctr">
              <a:solidFill>
                <a:schemeClr val="tx2">
                  <a:lumMod val="60000"/>
                  <a:lumOff val="40000"/>
                </a:schemeClr>
              </a:solidFill>
              <a:prstDash val="sysDot"/>
              <a:round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zh-CN" altLang="en-US"/>
            </a:p>
          </p:txBody>
        </p:sp>
      </p:grpSp>
      <p:grpSp>
        <p:nvGrpSpPr>
          <p:cNvPr id="117" name="组合 116"/>
          <p:cNvGrpSpPr/>
          <p:nvPr/>
        </p:nvGrpSpPr>
        <p:grpSpPr>
          <a:xfrm>
            <a:off x="428194" y="4275518"/>
            <a:ext cx="2233612" cy="2233612"/>
            <a:chOff x="417308" y="1895060"/>
            <a:chExt cx="2233612" cy="2233612"/>
          </a:xfrm>
        </p:grpSpPr>
        <p:grpSp>
          <p:nvGrpSpPr>
            <p:cNvPr id="118" name="组合 170"/>
            <p:cNvGrpSpPr/>
            <p:nvPr/>
          </p:nvGrpSpPr>
          <p:grpSpPr>
            <a:xfrm>
              <a:off x="417308" y="1895060"/>
              <a:ext cx="2233612" cy="2233612"/>
              <a:chOff x="417308" y="1895060"/>
              <a:chExt cx="2233612" cy="2233612"/>
            </a:xfrm>
          </p:grpSpPr>
          <p:sp>
            <p:nvSpPr>
              <p:cNvPr id="121" name="Oval 37"/>
              <p:cNvSpPr>
                <a:spLocks noChangeAspect="1" noChangeArrowheads="1"/>
              </p:cNvSpPr>
              <p:nvPr/>
            </p:nvSpPr>
            <p:spPr bwMode="auto">
              <a:xfrm>
                <a:off x="1219224" y="2712334"/>
                <a:ext cx="612000" cy="612000"/>
              </a:xfrm>
              <a:prstGeom prst="ellipse">
                <a:avLst/>
              </a:prstGeom>
              <a:noFill/>
              <a:ln w="19050" algn="ctr">
                <a:solidFill>
                  <a:schemeClr val="tx2">
                    <a:lumMod val="60000"/>
                    <a:lumOff val="40000"/>
                  </a:schemeClr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lIns="0" tIns="0" rIns="0" bIns="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22" name="Oval 38"/>
              <p:cNvSpPr>
                <a:spLocks noChangeAspect="1" noChangeArrowheads="1"/>
              </p:cNvSpPr>
              <p:nvPr/>
            </p:nvSpPr>
            <p:spPr bwMode="auto">
              <a:xfrm>
                <a:off x="722918" y="2193978"/>
                <a:ext cx="1620000" cy="1620000"/>
              </a:xfrm>
              <a:prstGeom prst="ellipse">
                <a:avLst/>
              </a:prstGeom>
              <a:noFill/>
              <a:ln w="19050" algn="ctr">
                <a:solidFill>
                  <a:schemeClr val="tx2">
                    <a:lumMod val="60000"/>
                    <a:lumOff val="40000"/>
                  </a:schemeClr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lIns="0" tIns="0" rIns="0" bIns="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27" name="Oval 39"/>
              <p:cNvSpPr>
                <a:spLocks noChangeAspect="1" noChangeArrowheads="1"/>
              </p:cNvSpPr>
              <p:nvPr/>
            </p:nvSpPr>
            <p:spPr bwMode="auto">
              <a:xfrm>
                <a:off x="417308" y="1895060"/>
                <a:ext cx="2233612" cy="2233612"/>
              </a:xfrm>
              <a:prstGeom prst="ellipse">
                <a:avLst/>
              </a:prstGeom>
              <a:noFill/>
              <a:ln w="19050" algn="ctr">
                <a:solidFill>
                  <a:schemeClr val="tx2">
                    <a:lumMod val="60000"/>
                    <a:lumOff val="40000"/>
                  </a:schemeClr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lIns="0" tIns="0" rIns="0" bIns="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119" name="Oval 37"/>
            <p:cNvSpPr>
              <a:spLocks noChangeAspect="1" noChangeArrowheads="1"/>
            </p:cNvSpPr>
            <p:nvPr/>
          </p:nvSpPr>
          <p:spPr bwMode="auto">
            <a:xfrm>
              <a:off x="1115616" y="2593368"/>
              <a:ext cx="828000" cy="828000"/>
            </a:xfrm>
            <a:prstGeom prst="ellipse">
              <a:avLst/>
            </a:prstGeom>
            <a:noFill/>
            <a:ln w="19050" algn="ctr">
              <a:solidFill>
                <a:schemeClr val="tx2">
                  <a:lumMod val="60000"/>
                  <a:lumOff val="40000"/>
                </a:schemeClr>
              </a:solidFill>
              <a:prstDash val="sysDot"/>
              <a:round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120" name="Oval 37"/>
            <p:cNvSpPr>
              <a:spLocks noChangeAspect="1" noChangeArrowheads="1"/>
            </p:cNvSpPr>
            <p:nvPr/>
          </p:nvSpPr>
          <p:spPr bwMode="auto">
            <a:xfrm>
              <a:off x="938942" y="2410002"/>
              <a:ext cx="1188000" cy="1188000"/>
            </a:xfrm>
            <a:prstGeom prst="ellipse">
              <a:avLst/>
            </a:prstGeom>
            <a:noFill/>
            <a:ln w="19050" algn="ctr">
              <a:solidFill>
                <a:schemeClr val="tx2">
                  <a:lumMod val="60000"/>
                  <a:lumOff val="40000"/>
                </a:schemeClr>
              </a:solidFill>
              <a:prstDash val="sysDot"/>
              <a:round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zh-CN" altLang="en-US"/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3504917" y="4497093"/>
            <a:ext cx="2129568" cy="1829131"/>
            <a:chOff x="3504917" y="4497093"/>
            <a:chExt cx="2129568" cy="1829131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4917" y="4497093"/>
              <a:ext cx="2129568" cy="1829131"/>
            </a:xfrm>
            <a:prstGeom prst="rect">
              <a:avLst/>
            </a:prstGeom>
          </p:spPr>
        </p:pic>
        <p:grpSp>
          <p:nvGrpSpPr>
            <p:cNvPr id="220" name="组合 9"/>
            <p:cNvGrpSpPr/>
            <p:nvPr/>
          </p:nvGrpSpPr>
          <p:grpSpPr>
            <a:xfrm>
              <a:off x="3984096" y="5115977"/>
              <a:ext cx="319999" cy="379591"/>
              <a:chOff x="-730135" y="3049686"/>
              <a:chExt cx="714380" cy="847411"/>
            </a:xfrm>
            <a:solidFill>
              <a:srgbClr val="0070C0"/>
            </a:solidFill>
          </p:grpSpPr>
          <p:sp>
            <p:nvSpPr>
              <p:cNvPr id="221" name="椭圆 220"/>
              <p:cNvSpPr>
                <a:spLocks noChangeAspect="1"/>
              </p:cNvSpPr>
              <p:nvPr/>
            </p:nvSpPr>
            <p:spPr>
              <a:xfrm>
                <a:off x="-522803" y="3539461"/>
                <a:ext cx="321472" cy="321475"/>
              </a:xfrm>
              <a:prstGeom prst="ellipse">
                <a:avLst/>
              </a:prstGeom>
              <a:ln/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Times New Roman" pitchFamily="18" charset="0"/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222" name="矩形 221"/>
              <p:cNvSpPr/>
              <p:nvPr/>
            </p:nvSpPr>
            <p:spPr>
              <a:xfrm>
                <a:off x="-730135" y="3049686"/>
                <a:ext cx="714380" cy="8474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en-US" altLang="zh-CN" sz="2800" b="1" baseline="-25000" dirty="0">
                    <a:solidFill>
                      <a:schemeClr val="bg1"/>
                    </a:solidFill>
                    <a:latin typeface="黑体" pitchFamily="49" charset="-122"/>
                    <a:ea typeface="黑体" pitchFamily="49" charset="-122"/>
                    <a:cs typeface="Times New Roman" pitchFamily="18" charset="0"/>
                  </a:rPr>
                  <a:t>+</a:t>
                </a:r>
                <a:endParaRPr lang="zh-CN" altLang="en-US" sz="2800" b="1" baseline="-25000" dirty="0"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  <a:cs typeface="Times New Roman" pitchFamily="18" charset="0"/>
                </a:endParaRPr>
              </a:p>
            </p:txBody>
          </p:sp>
        </p:grpSp>
        <p:grpSp>
          <p:nvGrpSpPr>
            <p:cNvPr id="223" name="组合 9"/>
            <p:cNvGrpSpPr/>
            <p:nvPr/>
          </p:nvGrpSpPr>
          <p:grpSpPr>
            <a:xfrm>
              <a:off x="4824651" y="5109719"/>
              <a:ext cx="319999" cy="379591"/>
              <a:chOff x="-730135" y="3049686"/>
              <a:chExt cx="714380" cy="847411"/>
            </a:xfrm>
            <a:solidFill>
              <a:srgbClr val="0070C0"/>
            </a:solidFill>
          </p:grpSpPr>
          <p:sp>
            <p:nvSpPr>
              <p:cNvPr id="224" name="椭圆 223"/>
              <p:cNvSpPr>
                <a:spLocks noChangeAspect="1"/>
              </p:cNvSpPr>
              <p:nvPr/>
            </p:nvSpPr>
            <p:spPr>
              <a:xfrm>
                <a:off x="-522803" y="3539461"/>
                <a:ext cx="321472" cy="321475"/>
              </a:xfrm>
              <a:prstGeom prst="ellipse">
                <a:avLst/>
              </a:prstGeom>
              <a:ln/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Times New Roman" pitchFamily="18" charset="0"/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225" name="矩形 224"/>
              <p:cNvSpPr/>
              <p:nvPr/>
            </p:nvSpPr>
            <p:spPr>
              <a:xfrm>
                <a:off x="-730135" y="3049686"/>
                <a:ext cx="714380" cy="8474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en-US" altLang="zh-CN" sz="2800" b="1" baseline="-25000" dirty="0">
                    <a:solidFill>
                      <a:schemeClr val="bg1"/>
                    </a:solidFill>
                    <a:latin typeface="黑体" pitchFamily="49" charset="-122"/>
                    <a:ea typeface="黑体" pitchFamily="49" charset="-122"/>
                    <a:cs typeface="Times New Roman" pitchFamily="18" charset="0"/>
                  </a:rPr>
                  <a:t>+</a:t>
                </a:r>
                <a:endParaRPr lang="zh-CN" altLang="en-US" sz="2800" b="1" baseline="-25000" dirty="0"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  <a:cs typeface="Times New Roman" pitchFamily="18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24" grpId="0"/>
      <p:bldP spid="126" grpId="0"/>
      <p:bldP spid="2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6840253" y="70529"/>
            <a:ext cx="1641475" cy="117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lang="zh-CN" altLang="en-US" sz="6000" b="1" dirty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</a:rPr>
              <a:t>*</a:t>
            </a:r>
            <a:r>
              <a:rPr lang="zh-CN" altLang="en-US" sz="6000" b="1" dirty="0">
                <a:solidFill>
                  <a:srgbClr val="00B050"/>
                </a:solidFill>
                <a:latin typeface="Times New Roman" pitchFamily="18" charset="0"/>
                <a:ea typeface="黑体" pitchFamily="49" charset="-122"/>
              </a:rPr>
              <a:t>*</a:t>
            </a:r>
            <a:r>
              <a:rPr lang="zh-CN" altLang="en-US" sz="6000" b="1" dirty="0">
                <a:solidFill>
                  <a:srgbClr val="FFC000"/>
                </a:solidFill>
                <a:latin typeface="Times New Roman" pitchFamily="18" charset="0"/>
                <a:ea typeface="黑体" pitchFamily="49" charset="-122"/>
              </a:rPr>
              <a:t>*</a:t>
            </a:r>
          </a:p>
        </p:txBody>
      </p:sp>
      <p:sp>
        <p:nvSpPr>
          <p:cNvPr id="11" name="Rectangle 2"/>
          <p:cNvSpPr txBox="1">
            <a:spLocks noRot="1" noChangeArrowheads="1"/>
          </p:cNvSpPr>
          <p:nvPr/>
        </p:nvSpPr>
        <p:spPr>
          <a:xfrm>
            <a:off x="289918" y="622429"/>
            <a:ext cx="6295193" cy="553998"/>
          </a:xfrm>
          <a:prstGeom prst="rect">
            <a:avLst/>
          </a:prstGeom>
          <a:ln w="9525" cap="flat" cmpd="sng" algn="ctr">
            <a:solidFill>
              <a:schemeClr val="accent6">
                <a:shade val="95000"/>
                <a:satMod val="105000"/>
              </a:schemeClr>
            </a:solidFill>
            <a:prstDash val="solid"/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电势差 </a:t>
            </a:r>
            <a:r>
              <a:rPr lang="en-US" altLang="zh-CN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(Electric Potential Difference) </a:t>
            </a:r>
            <a:endParaRPr kumimoji="0" lang="zh-CN" altLang="en-US" sz="3000" b="1" i="0" u="none" strike="noStrike" kern="1200" cap="none" spc="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uLnTx/>
              <a:uFillTx/>
              <a:latin typeface="Times New Roman" pitchFamily="18" charset="0"/>
              <a:ea typeface="黑体" pitchFamily="49" charset="-122"/>
              <a:cs typeface="Times New Roman" pitchFamily="18" charset="0"/>
              <a:sym typeface="宋体" pitchFamily="2" charset="-122"/>
            </a:endParaRPr>
          </a:p>
        </p:txBody>
      </p:sp>
      <p:sp>
        <p:nvSpPr>
          <p:cNvPr id="13" name="Rectangle 3"/>
          <p:cNvSpPr txBox="1">
            <a:spLocks noRot="1" noChangeArrowheads="1"/>
          </p:cNvSpPr>
          <p:nvPr/>
        </p:nvSpPr>
        <p:spPr>
          <a:xfrm>
            <a:off x="285720" y="1556792"/>
            <a:ext cx="8102704" cy="642942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电场中两点间电势的差值，又称“电压 </a:t>
            </a:r>
            <a:r>
              <a:rPr lang="en-US" altLang="zh-C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(Voltage)</a:t>
            </a:r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”</a:t>
            </a:r>
            <a:endParaRPr lang="en-US" altLang="zh-C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1879497" y="2304664"/>
            <a:ext cx="1800000" cy="432000"/>
            <a:chOff x="2733662" y="4131673"/>
            <a:chExt cx="1800000" cy="432000"/>
          </a:xfrm>
        </p:grpSpPr>
        <p:sp>
          <p:nvSpPr>
            <p:cNvPr id="16" name="矩形 15"/>
            <p:cNvSpPr/>
            <p:nvPr/>
          </p:nvSpPr>
          <p:spPr>
            <a:xfrm>
              <a:off x="2733662" y="4131673"/>
              <a:ext cx="1800000" cy="432000"/>
            </a:xfrm>
            <a:prstGeom prst="rect">
              <a:avLst/>
            </a:prstGeom>
            <a:noFill/>
            <a:ln>
              <a:solidFill>
                <a:srgbClr val="00B0F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aphicFrame>
          <p:nvGraphicFramePr>
            <p:cNvPr id="17" name="Object 1"/>
            <p:cNvGraphicFramePr>
              <a:graphicFrameLocks noChangeAspect="1"/>
            </p:cNvGraphicFramePr>
            <p:nvPr/>
          </p:nvGraphicFramePr>
          <p:xfrm>
            <a:off x="2784425" y="4155976"/>
            <a:ext cx="1728787" cy="365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3524" name="公式" r:id="rId4" imgW="888840" imgH="215640" progId="Equation.3">
                    <p:embed/>
                  </p:oleObj>
                </mc:Choice>
                <mc:Fallback>
                  <p:oleObj name="公式" r:id="rId4" imgW="888840" imgH="21564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84425" y="4155976"/>
                          <a:ext cx="1728787" cy="3651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99CC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8" name="Rectangle 3"/>
          <p:cNvSpPr txBox="1">
            <a:spLocks noRot="1" noChangeArrowheads="1"/>
          </p:cNvSpPr>
          <p:nvPr/>
        </p:nvSpPr>
        <p:spPr>
          <a:xfrm>
            <a:off x="292523" y="2209994"/>
            <a:ext cx="1910016" cy="642942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定义式：</a:t>
            </a:r>
            <a:endParaRPr lang="en-US" altLang="zh-C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6692723" y="1135794"/>
            <a:ext cx="1019330" cy="496869"/>
            <a:chOff x="6622576" y="549708"/>
            <a:chExt cx="1019330" cy="496869"/>
          </a:xfrm>
        </p:grpSpPr>
        <p:sp>
          <p:nvSpPr>
            <p:cNvPr id="21" name="云形标注 20"/>
            <p:cNvSpPr/>
            <p:nvPr/>
          </p:nvSpPr>
          <p:spPr>
            <a:xfrm>
              <a:off x="6622576" y="578577"/>
              <a:ext cx="1008000" cy="468000"/>
            </a:xfrm>
            <a:prstGeom prst="cloudCallout">
              <a:avLst>
                <a:gd name="adj1" fmla="val -65816"/>
                <a:gd name="adj2" fmla="val -44054"/>
              </a:avLst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629410" y="549708"/>
              <a:ext cx="10124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scalar</a:t>
              </a:r>
              <a:endParaRPr lang="zh-CN" alt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aphicFrame>
        <p:nvGraphicFramePr>
          <p:cNvPr id="23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0183165"/>
              </p:ext>
            </p:extLst>
          </p:nvPr>
        </p:nvGraphicFramePr>
        <p:xfrm>
          <a:off x="3987956" y="2355168"/>
          <a:ext cx="785542" cy="3319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525" name="公式" r:id="rId6" imgW="507960" imgH="215640" progId="Equation.3">
                  <p:embed/>
                </p:oleObj>
              </mc:Choice>
              <mc:Fallback>
                <p:oleObj name="公式" r:id="rId6" imgW="507960" imgH="2156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7956" y="2355168"/>
                        <a:ext cx="785542" cy="33193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99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燕尾形箭头 23"/>
          <p:cNvSpPr/>
          <p:nvPr/>
        </p:nvSpPr>
        <p:spPr>
          <a:xfrm>
            <a:off x="4894332" y="2410580"/>
            <a:ext cx="216000" cy="216024"/>
          </a:xfrm>
          <a:prstGeom prst="notched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25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2166293"/>
              </p:ext>
            </p:extLst>
          </p:nvPr>
        </p:nvGraphicFramePr>
        <p:xfrm>
          <a:off x="5213631" y="2330785"/>
          <a:ext cx="816323" cy="3319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526" name="公式" r:id="rId8" imgW="507960" imgH="215640" progId="Equation.3">
                  <p:embed/>
                </p:oleObj>
              </mc:Choice>
              <mc:Fallback>
                <p:oleObj name="公式" r:id="rId8" imgW="507960" imgH="2156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3631" y="2330785"/>
                        <a:ext cx="816323" cy="33193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99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ectangle 3"/>
          <p:cNvSpPr txBox="1">
            <a:spLocks noRot="1" noChangeArrowheads="1"/>
          </p:cNvSpPr>
          <p:nvPr/>
        </p:nvSpPr>
        <p:spPr>
          <a:xfrm>
            <a:off x="285720" y="2852936"/>
            <a:ext cx="4934352" cy="642942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电场力做功和电势差的关系：</a:t>
            </a:r>
            <a:endParaRPr lang="en-US" altLang="zh-C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3"/>
          <p:cNvSpPr txBox="1">
            <a:spLocks noRot="1" noChangeArrowheads="1"/>
          </p:cNvSpPr>
          <p:nvPr/>
        </p:nvSpPr>
        <p:spPr>
          <a:xfrm>
            <a:off x="5926754" y="2232656"/>
            <a:ext cx="432048" cy="576064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；</a:t>
            </a:r>
            <a:endParaRPr lang="en-US" altLang="zh-C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8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4148109"/>
              </p:ext>
            </p:extLst>
          </p:nvPr>
        </p:nvGraphicFramePr>
        <p:xfrm>
          <a:off x="6360948" y="2370026"/>
          <a:ext cx="720080" cy="3319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527" name="公式" r:id="rId10" imgW="507960" imgH="215640" progId="Equation.3">
                  <p:embed/>
                </p:oleObj>
              </mc:Choice>
              <mc:Fallback>
                <p:oleObj name="公式" r:id="rId10" imgW="507960" imgH="2156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60948" y="2370026"/>
                        <a:ext cx="720080" cy="33193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99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燕尾形箭头 28"/>
          <p:cNvSpPr/>
          <p:nvPr/>
        </p:nvSpPr>
        <p:spPr>
          <a:xfrm>
            <a:off x="7189039" y="2425438"/>
            <a:ext cx="216000" cy="216024"/>
          </a:xfrm>
          <a:prstGeom prst="notched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30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9621671"/>
              </p:ext>
            </p:extLst>
          </p:nvPr>
        </p:nvGraphicFramePr>
        <p:xfrm>
          <a:off x="7517170" y="2345643"/>
          <a:ext cx="716180" cy="3319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528" name="公式" r:id="rId12" imgW="507960" imgH="215640" progId="Equation.3">
                  <p:embed/>
                </p:oleObj>
              </mc:Choice>
              <mc:Fallback>
                <p:oleObj name="公式" r:id="rId12" imgW="507960" imgH="21564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17170" y="2345643"/>
                        <a:ext cx="716180" cy="33193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99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282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2297077"/>
              </p:ext>
            </p:extLst>
          </p:nvPr>
        </p:nvGraphicFramePr>
        <p:xfrm>
          <a:off x="1145183" y="3416300"/>
          <a:ext cx="1698625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529" name="Equation" r:id="rId14" imgW="1002960" imgH="241200" progId="Equation.DSMT4">
                  <p:embed/>
                </p:oleObj>
              </mc:Choice>
              <mc:Fallback>
                <p:oleObj name="Equation" r:id="rId14" imgW="1002960" imgH="2412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5183" y="3416300"/>
                        <a:ext cx="1698625" cy="407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99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282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9596080"/>
              </p:ext>
            </p:extLst>
          </p:nvPr>
        </p:nvGraphicFramePr>
        <p:xfrm>
          <a:off x="1621756" y="3863975"/>
          <a:ext cx="862012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530" name="Equation" r:id="rId16" imgW="545760" imgH="241200" progId="Equation.DSMT4">
                  <p:embed/>
                </p:oleObj>
              </mc:Choice>
              <mc:Fallback>
                <p:oleObj name="Equation" r:id="rId16" imgW="545760" imgH="24120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1756" y="3863975"/>
                        <a:ext cx="862012" cy="407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99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右大括号 33"/>
          <p:cNvSpPr/>
          <p:nvPr/>
        </p:nvSpPr>
        <p:spPr>
          <a:xfrm>
            <a:off x="2843808" y="3533342"/>
            <a:ext cx="108000" cy="612000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燕尾形箭头 34"/>
          <p:cNvSpPr/>
          <p:nvPr/>
        </p:nvSpPr>
        <p:spPr>
          <a:xfrm>
            <a:off x="3050307" y="3730316"/>
            <a:ext cx="252000" cy="216024"/>
          </a:xfrm>
          <a:prstGeom prst="notched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16282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8596332"/>
              </p:ext>
            </p:extLst>
          </p:nvPr>
        </p:nvGraphicFramePr>
        <p:xfrm>
          <a:off x="3417971" y="3663021"/>
          <a:ext cx="1876425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531" name="公式" r:id="rId18" imgW="1066680" imgH="215640" progId="Equation.3">
                  <p:embed/>
                </p:oleObj>
              </mc:Choice>
              <mc:Fallback>
                <p:oleObj name="公式" r:id="rId18" imgW="1066680" imgH="21564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7971" y="3663021"/>
                        <a:ext cx="1876425" cy="365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99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2827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2539426"/>
              </p:ext>
            </p:extLst>
          </p:nvPr>
        </p:nvGraphicFramePr>
        <p:xfrm>
          <a:off x="5256544" y="3662748"/>
          <a:ext cx="1452562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532" name="公式" r:id="rId20" imgW="825480" imgH="215640" progId="Equation.3">
                  <p:embed/>
                </p:oleObj>
              </mc:Choice>
              <mc:Fallback>
                <p:oleObj name="公式" r:id="rId20" imgW="825480" imgH="21564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6544" y="3662748"/>
                        <a:ext cx="1452562" cy="365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99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2828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5875468"/>
              </p:ext>
            </p:extLst>
          </p:nvPr>
        </p:nvGraphicFramePr>
        <p:xfrm>
          <a:off x="6711487" y="3662748"/>
          <a:ext cx="849313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533" name="公式" r:id="rId22" imgW="482400" imgH="215640" progId="Equation.3">
                  <p:embed/>
                </p:oleObj>
              </mc:Choice>
              <mc:Fallback>
                <p:oleObj name="公式" r:id="rId22" imgW="482400" imgH="21564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1487" y="3662748"/>
                        <a:ext cx="849313" cy="365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99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矩形 38"/>
          <p:cNvSpPr/>
          <p:nvPr/>
        </p:nvSpPr>
        <p:spPr>
          <a:xfrm>
            <a:off x="3384336" y="3633925"/>
            <a:ext cx="4212000" cy="432000"/>
          </a:xfrm>
          <a:prstGeom prst="rect">
            <a:avLst/>
          </a:prstGeom>
          <a:noFill/>
          <a:ln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1" name="组合 67"/>
          <p:cNvGrpSpPr/>
          <p:nvPr/>
        </p:nvGrpSpPr>
        <p:grpSpPr>
          <a:xfrm>
            <a:off x="3927903" y="4345746"/>
            <a:ext cx="2148858" cy="504000"/>
            <a:chOff x="3817424" y="2350130"/>
            <a:chExt cx="2148858" cy="504000"/>
          </a:xfrm>
        </p:grpSpPr>
        <p:sp>
          <p:nvSpPr>
            <p:cNvPr id="42" name="云形标注 41"/>
            <p:cNvSpPr/>
            <p:nvPr/>
          </p:nvSpPr>
          <p:spPr>
            <a:xfrm>
              <a:off x="3838809" y="2350130"/>
              <a:ext cx="1908000" cy="504000"/>
            </a:xfrm>
            <a:prstGeom prst="cloudCallout">
              <a:avLst>
                <a:gd name="adj1" fmla="val -64008"/>
                <a:gd name="adj2" fmla="val 29067"/>
              </a:avLst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华文楷体" pitchFamily="2" charset="-122"/>
                <a:ea typeface="华文楷体" pitchFamily="2" charset="-122"/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3817424" y="2381769"/>
              <a:ext cx="214885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华文新魏" pitchFamily="2" charset="-122"/>
                  <a:ea typeface="华文新魏" pitchFamily="2" charset="-122"/>
                </a:rPr>
                <a:t>仅适用匀强电场</a:t>
              </a:r>
              <a:endParaRPr lang="en-US" altLang="zh-CN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华文新魏" pitchFamily="2" charset="-122"/>
                <a:ea typeface="华文新魏" pitchFamily="2" charset="-122"/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6012160" y="4941168"/>
            <a:ext cx="2592288" cy="827968"/>
            <a:chOff x="2214546" y="1571612"/>
            <a:chExt cx="4143404" cy="1322398"/>
          </a:xfrm>
        </p:grpSpPr>
        <p:cxnSp>
          <p:nvCxnSpPr>
            <p:cNvPr id="54" name="直接箭头连接符 53"/>
            <p:cNvCxnSpPr/>
            <p:nvPr/>
          </p:nvCxnSpPr>
          <p:spPr>
            <a:xfrm>
              <a:off x="2214546" y="1571612"/>
              <a:ext cx="3492000" cy="158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箭头连接符 54"/>
            <p:cNvCxnSpPr/>
            <p:nvPr/>
          </p:nvCxnSpPr>
          <p:spPr>
            <a:xfrm>
              <a:off x="2214546" y="2022466"/>
              <a:ext cx="3492000" cy="158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接箭头连接符 55"/>
            <p:cNvCxnSpPr/>
            <p:nvPr/>
          </p:nvCxnSpPr>
          <p:spPr>
            <a:xfrm>
              <a:off x="2214546" y="2460620"/>
              <a:ext cx="3492000" cy="158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接箭头连接符 56"/>
            <p:cNvCxnSpPr/>
            <p:nvPr/>
          </p:nvCxnSpPr>
          <p:spPr>
            <a:xfrm>
              <a:off x="2214546" y="2892422"/>
              <a:ext cx="3492000" cy="158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/>
            <p:cNvSpPr txBox="1"/>
            <p:nvPr/>
          </p:nvSpPr>
          <p:spPr>
            <a:xfrm>
              <a:off x="5786446" y="1643050"/>
              <a:ext cx="571504" cy="540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b="1" i="1" dirty="0">
                  <a:latin typeface="Times New Roman" pitchFamily="18" charset="0"/>
                  <a:cs typeface="Times New Roman" pitchFamily="18" charset="0"/>
                </a:rPr>
                <a:t>E</a:t>
              </a:r>
              <a:endParaRPr lang="zh-CN" altLang="en-US" sz="16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9" name="组合 78"/>
          <p:cNvGrpSpPr/>
          <p:nvPr/>
        </p:nvGrpSpPr>
        <p:grpSpPr>
          <a:xfrm>
            <a:off x="6012160" y="5229200"/>
            <a:ext cx="1963266" cy="307777"/>
            <a:chOff x="6012160" y="5229200"/>
            <a:chExt cx="1963266" cy="307777"/>
          </a:xfrm>
        </p:grpSpPr>
        <p:cxnSp>
          <p:nvCxnSpPr>
            <p:cNvPr id="44" name="直接连接符 43"/>
            <p:cNvCxnSpPr/>
            <p:nvPr/>
          </p:nvCxnSpPr>
          <p:spPr>
            <a:xfrm>
              <a:off x="6300192" y="5373216"/>
              <a:ext cx="1332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6012160" y="5229200"/>
              <a:ext cx="3600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i="1" dirty="0">
                  <a:latin typeface="Times New Roman" pitchFamily="18" charset="0"/>
                  <a:cs typeface="Times New Roman" pitchFamily="18" charset="0"/>
                </a:rPr>
                <a:t>A</a:t>
              </a:r>
              <a:endParaRPr lang="zh-CN" altLang="en-US" sz="14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7615386" y="5229200"/>
              <a:ext cx="3600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i="1" dirty="0">
                  <a:latin typeface="Times New Roman" pitchFamily="18" charset="0"/>
                  <a:cs typeface="Times New Roman" pitchFamily="18" charset="0"/>
                </a:rPr>
                <a:t>B</a:t>
              </a:r>
              <a:endParaRPr lang="zh-CN" altLang="en-US" sz="1400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6585111" y="5181575"/>
            <a:ext cx="301686" cy="338554"/>
            <a:chOff x="7897670" y="2980747"/>
            <a:chExt cx="301686" cy="338554"/>
          </a:xfrm>
        </p:grpSpPr>
        <p:sp>
          <p:nvSpPr>
            <p:cNvPr id="48" name="椭圆 47"/>
            <p:cNvSpPr>
              <a:spLocks noChangeAspect="1"/>
            </p:cNvSpPr>
            <p:nvPr/>
          </p:nvSpPr>
          <p:spPr>
            <a:xfrm>
              <a:off x="7953133" y="3069874"/>
              <a:ext cx="180000" cy="180000"/>
            </a:xfrm>
            <a:prstGeom prst="ellipse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" name="矩形 48"/>
            <p:cNvSpPr/>
            <p:nvPr/>
          </p:nvSpPr>
          <p:spPr>
            <a:xfrm>
              <a:off x="7897670" y="2980747"/>
              <a:ext cx="30168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600" b="1" dirty="0">
                  <a:latin typeface="Times New Roman" pitchFamily="18" charset="0"/>
                  <a:cs typeface="Times New Roman" pitchFamily="18" charset="0"/>
                </a:rPr>
                <a:t>+</a:t>
              </a:r>
              <a:endParaRPr lang="zh-CN" altLang="en-US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6823298" y="5250686"/>
            <a:ext cx="629022" cy="338554"/>
            <a:chOff x="3265478" y="2012771"/>
            <a:chExt cx="629022" cy="338554"/>
          </a:xfrm>
        </p:grpSpPr>
        <p:cxnSp>
          <p:nvCxnSpPr>
            <p:cNvPr id="51" name="直接箭头连接符 50"/>
            <p:cNvCxnSpPr/>
            <p:nvPr/>
          </p:nvCxnSpPr>
          <p:spPr>
            <a:xfrm>
              <a:off x="3265478" y="2130416"/>
              <a:ext cx="360000" cy="1304"/>
            </a:xfrm>
            <a:prstGeom prst="straightConnector1">
              <a:avLst/>
            </a:prstGeom>
            <a:ln w="3175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/>
            <p:cNvSpPr txBox="1"/>
            <p:nvPr/>
          </p:nvSpPr>
          <p:spPr>
            <a:xfrm>
              <a:off x="3572560" y="2012771"/>
              <a:ext cx="3219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b="1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endParaRPr lang="zh-CN" altLang="en-US" sz="1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aphicFrame>
        <p:nvGraphicFramePr>
          <p:cNvPr id="162829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3644757"/>
              </p:ext>
            </p:extLst>
          </p:nvPr>
        </p:nvGraphicFramePr>
        <p:xfrm>
          <a:off x="1088563" y="5013176"/>
          <a:ext cx="1341437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534" name="公式" r:id="rId24" imgW="761760" imgH="215640" progId="Equation.3">
                  <p:embed/>
                </p:oleObj>
              </mc:Choice>
              <mc:Fallback>
                <p:oleObj name="公式" r:id="rId24" imgW="761760" imgH="215640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8563" y="5013176"/>
                        <a:ext cx="1341437" cy="365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99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2830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1968879"/>
              </p:ext>
            </p:extLst>
          </p:nvPr>
        </p:nvGraphicFramePr>
        <p:xfrm>
          <a:off x="683552" y="5440213"/>
          <a:ext cx="1116013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535" name="公式" r:id="rId26" imgW="634680" imgH="215640" progId="Equation.3">
                  <p:embed/>
                </p:oleObj>
              </mc:Choice>
              <mc:Fallback>
                <p:oleObj name="公式" r:id="rId26" imgW="634680" imgH="215640" progId="Equation.3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52" y="5440213"/>
                        <a:ext cx="1116013" cy="366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99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2831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3145223"/>
              </p:ext>
            </p:extLst>
          </p:nvPr>
        </p:nvGraphicFramePr>
        <p:xfrm>
          <a:off x="1796935" y="5470723"/>
          <a:ext cx="758825" cy="344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536" name="公式" r:id="rId28" imgW="431640" imgH="203040" progId="Equation.3">
                  <p:embed/>
                </p:oleObj>
              </mc:Choice>
              <mc:Fallback>
                <p:oleObj name="公式" r:id="rId28" imgW="431640" imgH="203040" progId="Equation.3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6935" y="5470723"/>
                        <a:ext cx="758825" cy="344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99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" name="右大括号 58"/>
          <p:cNvSpPr/>
          <p:nvPr/>
        </p:nvSpPr>
        <p:spPr>
          <a:xfrm>
            <a:off x="2555760" y="5085605"/>
            <a:ext cx="108000" cy="612000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燕尾形箭头 59"/>
          <p:cNvSpPr/>
          <p:nvPr/>
        </p:nvSpPr>
        <p:spPr>
          <a:xfrm>
            <a:off x="2762259" y="5282579"/>
            <a:ext cx="252000" cy="216024"/>
          </a:xfrm>
          <a:prstGeom prst="notched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6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856470"/>
              </p:ext>
            </p:extLst>
          </p:nvPr>
        </p:nvGraphicFramePr>
        <p:xfrm>
          <a:off x="3095931" y="5214788"/>
          <a:ext cx="1116013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537" name="公式" r:id="rId30" imgW="634680" imgH="215640" progId="Equation.3">
                  <p:embed/>
                </p:oleObj>
              </mc:Choice>
              <mc:Fallback>
                <p:oleObj name="公式" r:id="rId30" imgW="634680" imgH="215640" progId="Equation.3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5931" y="5214788"/>
                        <a:ext cx="1116013" cy="365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99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" name="燕尾形箭头 61"/>
          <p:cNvSpPr/>
          <p:nvPr/>
        </p:nvSpPr>
        <p:spPr>
          <a:xfrm>
            <a:off x="4303002" y="5287887"/>
            <a:ext cx="252000" cy="216024"/>
          </a:xfrm>
          <a:prstGeom prst="notched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63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5291803"/>
              </p:ext>
            </p:extLst>
          </p:nvPr>
        </p:nvGraphicFramePr>
        <p:xfrm>
          <a:off x="4643992" y="5070326"/>
          <a:ext cx="1004887" cy="665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538" name="公式" r:id="rId32" imgW="571320" imgH="393480" progId="Equation.3">
                  <p:embed/>
                </p:oleObj>
              </mc:Choice>
              <mc:Fallback>
                <p:oleObj name="公式" r:id="rId32" imgW="571320" imgH="393480" progId="Equation.3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992" y="5070326"/>
                        <a:ext cx="1004887" cy="665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99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" name="矩形 63"/>
          <p:cNvSpPr/>
          <p:nvPr/>
        </p:nvSpPr>
        <p:spPr>
          <a:xfrm>
            <a:off x="3069341" y="5167138"/>
            <a:ext cx="1152000" cy="432000"/>
          </a:xfrm>
          <a:prstGeom prst="rect">
            <a:avLst/>
          </a:prstGeom>
          <a:noFill/>
          <a:ln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矩形 64"/>
          <p:cNvSpPr/>
          <p:nvPr/>
        </p:nvSpPr>
        <p:spPr>
          <a:xfrm>
            <a:off x="4644120" y="5085605"/>
            <a:ext cx="1008000" cy="648000"/>
          </a:xfrm>
          <a:prstGeom prst="rect">
            <a:avLst/>
          </a:prstGeom>
          <a:noFill/>
          <a:ln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矩形 65"/>
          <p:cNvSpPr/>
          <p:nvPr/>
        </p:nvSpPr>
        <p:spPr>
          <a:xfrm>
            <a:off x="572210" y="5971346"/>
            <a:ext cx="198356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5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  <a:cs typeface="Times New Roman" pitchFamily="18" charset="0"/>
              </a:rPr>
              <a:t> 场强单位：</a:t>
            </a:r>
            <a:endParaRPr lang="en-US" altLang="zh-C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itchFamily="49" charset="-122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67" name="矩形 66"/>
          <p:cNvSpPr/>
          <p:nvPr/>
        </p:nvSpPr>
        <p:spPr>
          <a:xfrm>
            <a:off x="2300402" y="5999921"/>
            <a:ext cx="831438" cy="4759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5000"/>
              </a:lnSpc>
              <a:spcBef>
                <a:spcPct val="20000"/>
              </a:spcBef>
              <a:defRPr/>
            </a:pPr>
            <a:r>
              <a:rPr lang="en-US" altLang="zh-CN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V/m</a:t>
            </a:r>
          </a:p>
        </p:txBody>
      </p:sp>
      <p:grpSp>
        <p:nvGrpSpPr>
          <p:cNvPr id="68" name="组合 67"/>
          <p:cNvGrpSpPr/>
          <p:nvPr/>
        </p:nvGrpSpPr>
        <p:grpSpPr>
          <a:xfrm>
            <a:off x="3131840" y="5990396"/>
            <a:ext cx="2088232" cy="504056"/>
            <a:chOff x="3563888" y="4537695"/>
            <a:chExt cx="2088232" cy="504056"/>
          </a:xfrm>
        </p:grpSpPr>
        <p:sp>
          <p:nvSpPr>
            <p:cNvPr id="69" name="矩形 68"/>
            <p:cNvSpPr/>
            <p:nvPr/>
          </p:nvSpPr>
          <p:spPr>
            <a:xfrm>
              <a:off x="3563888" y="4594941"/>
              <a:ext cx="1872000" cy="396000"/>
            </a:xfrm>
            <a:prstGeom prst="rect">
              <a:avLst/>
            </a:prstGeom>
            <a:noFill/>
            <a:ln>
              <a:solidFill>
                <a:srgbClr val="00B0F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0" name="Rectangle 3"/>
            <p:cNvSpPr txBox="1">
              <a:spLocks noRot="1" noChangeArrowheads="1"/>
            </p:cNvSpPr>
            <p:nvPr/>
          </p:nvSpPr>
          <p:spPr>
            <a:xfrm>
              <a:off x="3563888" y="4537695"/>
              <a:ext cx="2088232" cy="504056"/>
            </a:xfrm>
            <a:prstGeom prst="rect">
              <a:avLst/>
            </a:prstGeom>
            <a:noFill/>
          </p:spPr>
          <p:txBody>
            <a:bodyPr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5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altLang="zh-CN" sz="2200" b="1" dirty="0">
                  <a:latin typeface="Times New Roman" pitchFamily="18" charset="0"/>
                  <a:cs typeface="Times New Roman" pitchFamily="18" charset="0"/>
                </a:rPr>
                <a:t>1 V/m = 1 N/C </a:t>
              </a:r>
            </a:p>
          </p:txBody>
        </p:sp>
      </p:grpSp>
      <p:grpSp>
        <p:nvGrpSpPr>
          <p:cNvPr id="78" name="组合 77"/>
          <p:cNvGrpSpPr/>
          <p:nvPr/>
        </p:nvGrpSpPr>
        <p:grpSpPr>
          <a:xfrm>
            <a:off x="6300192" y="4931643"/>
            <a:ext cx="1330052" cy="396016"/>
            <a:chOff x="6300192" y="4931643"/>
            <a:chExt cx="1330052" cy="396016"/>
          </a:xfrm>
        </p:grpSpPr>
        <p:cxnSp>
          <p:nvCxnSpPr>
            <p:cNvPr id="72" name="直接连接符 71"/>
            <p:cNvCxnSpPr/>
            <p:nvPr/>
          </p:nvCxnSpPr>
          <p:spPr>
            <a:xfrm flipV="1">
              <a:off x="6300192" y="5075659"/>
              <a:ext cx="0" cy="25200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接连接符 72"/>
            <p:cNvCxnSpPr/>
            <p:nvPr/>
          </p:nvCxnSpPr>
          <p:spPr>
            <a:xfrm flipV="1">
              <a:off x="7630244" y="5075659"/>
              <a:ext cx="0" cy="25200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接箭头连接符 74"/>
            <p:cNvCxnSpPr/>
            <p:nvPr/>
          </p:nvCxnSpPr>
          <p:spPr>
            <a:xfrm flipH="1">
              <a:off x="6300192" y="5085184"/>
              <a:ext cx="432000" cy="0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接箭头连接符 75"/>
            <p:cNvCxnSpPr/>
            <p:nvPr/>
          </p:nvCxnSpPr>
          <p:spPr>
            <a:xfrm flipH="1">
              <a:off x="7188719" y="5085184"/>
              <a:ext cx="432000" cy="0"/>
            </a:xfrm>
            <a:prstGeom prst="straightConnector1">
              <a:avLst/>
            </a:prstGeom>
            <a:ln w="9525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TextBox 76"/>
            <p:cNvSpPr txBox="1"/>
            <p:nvPr/>
          </p:nvSpPr>
          <p:spPr>
            <a:xfrm>
              <a:off x="6842348" y="4931643"/>
              <a:ext cx="3600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i="1" dirty="0">
                  <a:latin typeface="Times New Roman" pitchFamily="18" charset="0"/>
                  <a:cs typeface="Times New Roman" pitchFamily="18" charset="0"/>
                </a:rPr>
                <a:t>d</a:t>
              </a:r>
              <a:endParaRPr lang="zh-CN" altLang="en-US" sz="1400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0" name="Rectangle 3"/>
          <p:cNvSpPr txBox="1">
            <a:spLocks noRot="1" noChangeArrowheads="1"/>
          </p:cNvSpPr>
          <p:nvPr/>
        </p:nvSpPr>
        <p:spPr>
          <a:xfrm>
            <a:off x="285720" y="4437112"/>
            <a:ext cx="4934352" cy="642942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电势差和场强的关系：</a:t>
            </a:r>
            <a:endParaRPr lang="en-US" altLang="zh-C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62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62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162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162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162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162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162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500"/>
                                        <p:tgtEl>
                                          <p:spTgt spid="162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500"/>
                            </p:stCondLst>
                            <p:childTnLst>
                              <p:par>
                                <p:cTn id="1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000"/>
                            </p:stCondLst>
                            <p:childTnLst>
                              <p:par>
                                <p:cTn id="1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00"/>
                            </p:stCondLst>
                            <p:childTnLst>
                              <p:par>
                                <p:cTn id="17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3" grpId="0"/>
      <p:bldP spid="18" grpId="0"/>
      <p:bldP spid="24" grpId="0" animBg="1"/>
      <p:bldP spid="26" grpId="0"/>
      <p:bldP spid="27" grpId="0"/>
      <p:bldP spid="29" grpId="0" animBg="1"/>
      <p:bldP spid="34" grpId="0" animBg="1"/>
      <p:bldP spid="35" grpId="0" animBg="1"/>
      <p:bldP spid="39" grpId="0" animBg="1"/>
      <p:bldP spid="59" grpId="0" animBg="1"/>
      <p:bldP spid="60" grpId="0" animBg="1"/>
      <p:bldP spid="62" grpId="0" animBg="1"/>
      <p:bldP spid="64" grpId="0" animBg="1"/>
      <p:bldP spid="65" grpId="0" animBg="1"/>
      <p:bldP spid="66" grpId="0"/>
      <p:bldP spid="67" grpId="0"/>
      <p:bldP spid="4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Rot="1" noChangeArrowheads="1"/>
          </p:cNvSpPr>
          <p:nvPr/>
        </p:nvSpPr>
        <p:spPr bwMode="auto">
          <a:xfrm>
            <a:off x="812562" y="177894"/>
            <a:ext cx="7874475" cy="514802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t">
              <a:defRPr/>
            </a:pPr>
            <a:r>
              <a:rPr lang="en-US" altLang="zh-CN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§8  </a:t>
            </a:r>
            <a:r>
              <a:rPr lang="zh-CN" altLang="en-US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静电场　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0" y="684119"/>
            <a:ext cx="9144000" cy="512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eaLnBrk="1" latinLnBrk="0" hangingPunct="1">
              <a:lnSpc>
                <a:spcPct val="80000"/>
              </a:lnSpc>
              <a:spcBef>
                <a:spcPct val="20000"/>
              </a:spcBef>
              <a:buClrTx/>
              <a:buSzTx/>
              <a:tabLst/>
              <a:defRPr/>
            </a:pPr>
            <a:r>
              <a:rPr kumimoji="1" lang="zh-CN" altLang="en-US" sz="2800" b="1" kern="0" dirty="0">
                <a:ln>
                  <a:solidFill>
                    <a:sysClr val="windowText" lastClr="000000"/>
                  </a:solidFill>
                </a:ln>
                <a:solidFill>
                  <a:srgbClr val="99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  <a:sym typeface="宋体" pitchFamily="2" charset="-122"/>
              </a:rPr>
              <a:t>§</a:t>
            </a:r>
            <a:r>
              <a:rPr kumimoji="1" lang="en-US" altLang="zh-CN" sz="2800" b="1" kern="0" dirty="0">
                <a:ln>
                  <a:solidFill>
                    <a:sysClr val="windowText" lastClr="000000"/>
                  </a:solidFill>
                </a:ln>
                <a:solidFill>
                  <a:srgbClr val="99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  <a:sym typeface="宋体" pitchFamily="2" charset="-122"/>
              </a:rPr>
              <a:t>8.3  </a:t>
            </a:r>
            <a:r>
              <a:rPr kumimoji="1" lang="zh-CN" altLang="en-US" sz="2800" b="1" kern="0" dirty="0">
                <a:ln>
                  <a:solidFill>
                    <a:sysClr val="windowText" lastClr="000000"/>
                  </a:solidFill>
                </a:ln>
                <a:solidFill>
                  <a:srgbClr val="99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  <a:sym typeface="宋体" pitchFamily="2" charset="-122"/>
              </a:rPr>
              <a:t>电势能、电势</a:t>
            </a:r>
            <a:r>
              <a:rPr kumimoji="1" lang="en-US" altLang="zh-CN" sz="2800" b="1" kern="0" dirty="0">
                <a:ln>
                  <a:solidFill>
                    <a:sysClr val="windowText" lastClr="000000"/>
                  </a:solidFill>
                </a:ln>
                <a:solidFill>
                  <a:srgbClr val="99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  <a:sym typeface="宋体" pitchFamily="2" charset="-122"/>
              </a:rPr>
              <a:t>&amp;</a:t>
            </a:r>
            <a:r>
              <a:rPr kumimoji="1" lang="zh-CN" altLang="en-US" sz="2800" b="1" kern="0" dirty="0">
                <a:ln>
                  <a:solidFill>
                    <a:sysClr val="windowText" lastClr="000000"/>
                  </a:solidFill>
                </a:ln>
                <a:solidFill>
                  <a:srgbClr val="99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  <a:sym typeface="宋体" pitchFamily="2" charset="-122"/>
              </a:rPr>
              <a:t>电势差</a:t>
            </a:r>
            <a:endParaRPr kumimoji="1" lang="zh-CN" altLang="en-US" sz="2800" b="1" kern="0" dirty="0">
              <a:ln>
                <a:solidFill>
                  <a:sysClr val="windowText" lastClr="000000"/>
                </a:solidFill>
              </a:ln>
              <a:solidFill>
                <a:srgbClr val="99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楷体" pitchFamily="49" charset="-122"/>
              <a:cs typeface="Times New Roman" pitchFamily="18" charset="0"/>
              <a:sym typeface="Arial" pitchFamily="34" charset="0"/>
            </a:endParaRPr>
          </a:p>
        </p:txBody>
      </p:sp>
      <p:sp>
        <p:nvSpPr>
          <p:cNvPr id="35" name="Rectangle 2"/>
          <p:cNvSpPr txBox="1">
            <a:spLocks noRot="1" noChangeArrowheads="1"/>
          </p:cNvSpPr>
          <p:nvPr/>
        </p:nvSpPr>
        <p:spPr>
          <a:xfrm>
            <a:off x="289918" y="1059191"/>
            <a:ext cx="1761802" cy="461665"/>
          </a:xfrm>
          <a:prstGeom prst="rect">
            <a:avLst/>
          </a:prstGeom>
          <a:ln w="9525" cap="flat" cmpd="sng" algn="ctr">
            <a:solidFill>
              <a:schemeClr val="accent6">
                <a:shade val="95000"/>
                <a:satMod val="105000"/>
              </a:schemeClr>
            </a:solidFill>
            <a:prstDash val="solid"/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rtlCol="0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静电力做功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301756" y="1628800"/>
            <a:ext cx="6646508" cy="504000"/>
            <a:chOff x="285720" y="5827412"/>
            <a:chExt cx="6904127" cy="504000"/>
          </a:xfrm>
        </p:grpSpPr>
        <p:sp>
          <p:nvSpPr>
            <p:cNvPr id="6" name="矩形 5"/>
            <p:cNvSpPr/>
            <p:nvPr/>
          </p:nvSpPr>
          <p:spPr>
            <a:xfrm>
              <a:off x="285720" y="5827412"/>
              <a:ext cx="6904127" cy="5040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2200"/>
            </a:p>
          </p:txBody>
        </p:sp>
        <p:sp>
          <p:nvSpPr>
            <p:cNvPr id="7" name="矩形 6"/>
            <p:cNvSpPr/>
            <p:nvPr/>
          </p:nvSpPr>
          <p:spPr>
            <a:xfrm>
              <a:off x="312391" y="5874152"/>
              <a:ext cx="683268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0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华文楷体" pitchFamily="2" charset="-122"/>
                  <a:ea typeface="华文楷体" pitchFamily="2" charset="-122"/>
                </a:rPr>
                <a:t>结论：静电力做功与路径无关，仅由电荷的初末位置决定</a:t>
              </a:r>
            </a:p>
          </p:txBody>
        </p:sp>
      </p:grpSp>
      <p:sp>
        <p:nvSpPr>
          <p:cNvPr id="8" name="Rectangle 2"/>
          <p:cNvSpPr txBox="1">
            <a:spLocks noRot="1" noChangeArrowheads="1"/>
          </p:cNvSpPr>
          <p:nvPr/>
        </p:nvSpPr>
        <p:spPr>
          <a:xfrm>
            <a:off x="289918" y="2422629"/>
            <a:ext cx="4642122" cy="461665"/>
          </a:xfrm>
          <a:prstGeom prst="rect">
            <a:avLst/>
          </a:prstGeom>
          <a:ln w="9525" cap="flat" cmpd="sng" algn="ctr">
            <a:solidFill>
              <a:schemeClr val="accent6">
                <a:shade val="95000"/>
                <a:satMod val="105000"/>
              </a:schemeClr>
            </a:solidFill>
            <a:prstDash val="solid"/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rtlCol="0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电势能 </a:t>
            </a:r>
            <a:r>
              <a:rPr kumimoji="0" lang="en-US" altLang="zh-CN" sz="2400" b="1" i="0" u="none" strike="noStrike" kern="1200" cap="none" spc="0" normalizeH="0" baseline="0" noProof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(Electric Potential Energy)</a:t>
            </a:r>
            <a:endParaRPr kumimoji="0" lang="zh-CN" altLang="en-US" sz="2400" b="1" i="0" u="none" strike="noStrike" kern="1200" cap="none" spc="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uLnTx/>
              <a:uFillTx/>
              <a:latin typeface="Times New Roman" pitchFamily="18" charset="0"/>
              <a:ea typeface="黑体" pitchFamily="49" charset="-122"/>
              <a:cs typeface="Times New Roman" pitchFamily="18" charset="0"/>
              <a:sym typeface="宋体" pitchFamily="2" charset="-122"/>
            </a:endParaRPr>
          </a:p>
        </p:txBody>
      </p:sp>
      <p:sp>
        <p:nvSpPr>
          <p:cNvPr id="9" name="Rectangle 3"/>
          <p:cNvSpPr txBox="1">
            <a:spLocks noRot="1" noChangeArrowheads="1"/>
          </p:cNvSpPr>
          <p:nvPr/>
        </p:nvSpPr>
        <p:spPr>
          <a:xfrm>
            <a:off x="285720" y="2924944"/>
            <a:ext cx="5510416" cy="498926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zh-CN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电荷在电场中具有的与</a:t>
            </a:r>
            <a:r>
              <a:rPr lang="zh-CN" alt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位置</a:t>
            </a:r>
            <a:r>
              <a:rPr lang="zh-CN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有关的势能</a:t>
            </a:r>
            <a:endParaRPr lang="en-US" altLang="zh-C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3"/>
          <p:cNvSpPr txBox="1">
            <a:spLocks noRot="1" noChangeArrowheads="1"/>
          </p:cNvSpPr>
          <p:nvPr/>
        </p:nvSpPr>
        <p:spPr>
          <a:xfrm>
            <a:off x="284178" y="3356992"/>
            <a:ext cx="3135694" cy="504056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lvl="0">
              <a:lnSpc>
                <a:spcPct val="125000"/>
              </a:lnSpc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zh-CN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特点：</a:t>
            </a:r>
            <a:r>
              <a:rPr lang="en-US" altLang="zh-CN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altLang="zh-CN" sz="2000" b="1" i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altLang="zh-C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= - △</a:t>
            </a:r>
            <a:r>
              <a:rPr lang="en-US" altLang="zh-CN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altLang="zh-CN" sz="2000" b="1" i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</a:t>
            </a:r>
          </a:p>
        </p:txBody>
      </p:sp>
      <p:sp>
        <p:nvSpPr>
          <p:cNvPr id="11" name="Rectangle 3"/>
          <p:cNvSpPr txBox="1">
            <a:spLocks noRot="1" noChangeArrowheads="1"/>
          </p:cNvSpPr>
          <p:nvPr/>
        </p:nvSpPr>
        <p:spPr>
          <a:xfrm>
            <a:off x="306546" y="3789040"/>
            <a:ext cx="1601158" cy="504056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zh-CN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相对性：</a:t>
            </a:r>
            <a:endParaRPr lang="en-US" altLang="zh-C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5097828" y="2449352"/>
            <a:ext cx="1012496" cy="468000"/>
            <a:chOff x="6629410" y="549708"/>
            <a:chExt cx="1012496" cy="468000"/>
          </a:xfrm>
        </p:grpSpPr>
        <p:sp>
          <p:nvSpPr>
            <p:cNvPr id="13" name="云形标注 12"/>
            <p:cNvSpPr/>
            <p:nvPr/>
          </p:nvSpPr>
          <p:spPr>
            <a:xfrm>
              <a:off x="6766704" y="549708"/>
              <a:ext cx="756000" cy="468000"/>
            </a:xfrm>
            <a:prstGeom prst="cloudCallout">
              <a:avLst>
                <a:gd name="adj1" fmla="val -83095"/>
                <a:gd name="adj2" fmla="val 140"/>
              </a:avLst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629410" y="549708"/>
              <a:ext cx="101249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scalar</a:t>
              </a:r>
              <a:endParaRPr lang="zh-CN" alt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5" name="Rectangle 3"/>
          <p:cNvSpPr txBox="1">
            <a:spLocks noRot="1" noChangeArrowheads="1"/>
          </p:cNvSpPr>
          <p:nvPr/>
        </p:nvSpPr>
        <p:spPr>
          <a:xfrm>
            <a:off x="307492" y="4221088"/>
            <a:ext cx="1528204" cy="504056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zh-CN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Unit</a:t>
            </a:r>
            <a:r>
              <a:rPr lang="zh-CN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：</a:t>
            </a:r>
            <a:r>
              <a:rPr lang="en-US" altLang="zh-C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</a:t>
            </a:r>
          </a:p>
        </p:txBody>
      </p:sp>
      <p:sp>
        <p:nvSpPr>
          <p:cNvPr id="16" name="Rectangle 3"/>
          <p:cNvSpPr txBox="1">
            <a:spLocks noRot="1" noChangeArrowheads="1"/>
          </p:cNvSpPr>
          <p:nvPr/>
        </p:nvSpPr>
        <p:spPr>
          <a:xfrm>
            <a:off x="1547664" y="3799926"/>
            <a:ext cx="4824536" cy="498926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zh-CN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  <a:cs typeface="Times New Roman" pitchFamily="18" charset="0"/>
              </a:rPr>
              <a:t>通常取“大地或无限远”为势能零点</a:t>
            </a:r>
            <a:endParaRPr lang="en-US" altLang="zh-C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itchFamily="49" charset="-122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17" name="Rectangle 3"/>
          <p:cNvSpPr txBox="1">
            <a:spLocks noRot="1" noChangeArrowheads="1"/>
          </p:cNvSpPr>
          <p:nvPr/>
        </p:nvSpPr>
        <p:spPr>
          <a:xfrm>
            <a:off x="1691680" y="4226218"/>
            <a:ext cx="1008112" cy="498926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zh-CN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or </a:t>
            </a:r>
            <a:r>
              <a:rPr lang="en-US" altLang="zh-C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eV</a:t>
            </a:r>
            <a:r>
              <a:rPr lang="en-US" altLang="zh-C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2699792" y="4293096"/>
            <a:ext cx="2238940" cy="442982"/>
            <a:chOff x="3563888" y="4509120"/>
            <a:chExt cx="2238940" cy="442982"/>
          </a:xfrm>
        </p:grpSpPr>
        <p:sp>
          <p:nvSpPr>
            <p:cNvPr id="19" name="矩形 18"/>
            <p:cNvSpPr/>
            <p:nvPr/>
          </p:nvSpPr>
          <p:spPr>
            <a:xfrm>
              <a:off x="3563888" y="4520102"/>
              <a:ext cx="2232000" cy="432000"/>
            </a:xfrm>
            <a:prstGeom prst="rect">
              <a:avLst/>
            </a:prstGeom>
            <a:noFill/>
            <a:ln>
              <a:solidFill>
                <a:srgbClr val="00B0F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200"/>
            </a:p>
          </p:txBody>
        </p:sp>
        <p:sp>
          <p:nvSpPr>
            <p:cNvPr id="20" name="Rectangle 3"/>
            <p:cNvSpPr txBox="1">
              <a:spLocks noRot="1" noChangeArrowheads="1"/>
            </p:cNvSpPr>
            <p:nvPr/>
          </p:nvSpPr>
          <p:spPr>
            <a:xfrm>
              <a:off x="3563888" y="4509120"/>
              <a:ext cx="2238940" cy="427854"/>
            </a:xfrm>
            <a:prstGeom prst="rect">
              <a:avLst/>
            </a:prstGeom>
            <a:noFill/>
          </p:spPr>
          <p:txBody>
            <a:bodyPr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5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altLang="zh-CN" sz="2000" b="1" dirty="0">
                  <a:latin typeface="Times New Roman" pitchFamily="18" charset="0"/>
                  <a:cs typeface="Times New Roman" pitchFamily="18" charset="0"/>
                </a:rPr>
                <a:t>1 </a:t>
              </a:r>
              <a:r>
                <a:rPr lang="en-US" altLang="zh-CN" sz="2000" b="1" dirty="0" err="1">
                  <a:latin typeface="Times New Roman" pitchFamily="18" charset="0"/>
                  <a:cs typeface="Times New Roman" pitchFamily="18" charset="0"/>
                </a:rPr>
                <a:t>eV</a:t>
              </a:r>
              <a:r>
                <a:rPr lang="en-US" altLang="zh-CN" sz="2000" b="1" dirty="0">
                  <a:latin typeface="Times New Roman" pitchFamily="18" charset="0"/>
                  <a:cs typeface="Times New Roman" pitchFamily="18" charset="0"/>
                </a:rPr>
                <a:t> = 1.6×10</a:t>
              </a:r>
              <a:r>
                <a:rPr lang="en-US" altLang="zh-CN" sz="2000" b="1" baseline="30000" dirty="0">
                  <a:latin typeface="Times New Roman" pitchFamily="18" charset="0"/>
                  <a:cs typeface="Times New Roman" pitchFamily="18" charset="0"/>
                </a:rPr>
                <a:t>-19</a:t>
              </a:r>
              <a:r>
                <a:rPr lang="en-US" altLang="zh-CN" sz="2000" b="1" dirty="0">
                  <a:latin typeface="Times New Roman" pitchFamily="18" charset="0"/>
                  <a:cs typeface="Times New Roman" pitchFamily="18" charset="0"/>
                </a:rPr>
                <a:t> C 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1763688" y="5210175"/>
            <a:ext cx="972000" cy="669925"/>
            <a:chOff x="2736384" y="3937586"/>
            <a:chExt cx="972000" cy="669925"/>
          </a:xfrm>
        </p:grpSpPr>
        <p:sp>
          <p:nvSpPr>
            <p:cNvPr id="23" name="矩形 22"/>
            <p:cNvSpPr/>
            <p:nvPr/>
          </p:nvSpPr>
          <p:spPr>
            <a:xfrm>
              <a:off x="2736384" y="3994382"/>
              <a:ext cx="972000" cy="576000"/>
            </a:xfrm>
            <a:prstGeom prst="rect">
              <a:avLst/>
            </a:prstGeom>
            <a:noFill/>
            <a:ln>
              <a:solidFill>
                <a:srgbClr val="00B0F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200"/>
            </a:p>
          </p:txBody>
        </p:sp>
        <p:graphicFrame>
          <p:nvGraphicFramePr>
            <p:cNvPr id="24" name="Object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47224750"/>
                </p:ext>
              </p:extLst>
            </p:nvPr>
          </p:nvGraphicFramePr>
          <p:xfrm>
            <a:off x="2815784" y="3937586"/>
            <a:ext cx="835025" cy="669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8224" name="Equation" r:id="rId3" imgW="482400" imgH="444240" progId="Equation.DSMT4">
                    <p:embed/>
                  </p:oleObj>
                </mc:Choice>
                <mc:Fallback>
                  <p:oleObj name="Equation" r:id="rId3" imgW="482400" imgH="444240" progId="Equation.DSMT4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15784" y="3937586"/>
                          <a:ext cx="835025" cy="6699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99CC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5" name="Rectangle 3"/>
          <p:cNvSpPr txBox="1">
            <a:spLocks noRot="1" noChangeArrowheads="1"/>
          </p:cNvSpPr>
          <p:nvPr/>
        </p:nvSpPr>
        <p:spPr>
          <a:xfrm>
            <a:off x="325070" y="5306338"/>
            <a:ext cx="1910016" cy="642942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zh-CN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定义式：</a:t>
            </a:r>
            <a:endParaRPr lang="en-US" altLang="zh-C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"/>
          <p:cNvSpPr txBox="1">
            <a:spLocks noRot="1" noChangeArrowheads="1"/>
          </p:cNvSpPr>
          <p:nvPr/>
        </p:nvSpPr>
        <p:spPr>
          <a:xfrm>
            <a:off x="289918" y="4790321"/>
            <a:ext cx="3345978" cy="461665"/>
          </a:xfrm>
          <a:prstGeom prst="rect">
            <a:avLst/>
          </a:prstGeom>
          <a:ln w="9525" cap="flat" cmpd="sng" algn="ctr">
            <a:solidFill>
              <a:schemeClr val="accent6">
                <a:shade val="95000"/>
                <a:satMod val="105000"/>
              </a:schemeClr>
            </a:solidFill>
            <a:prstDash val="solid"/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rtlCol="0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电势 </a:t>
            </a:r>
            <a:r>
              <a:rPr kumimoji="0" lang="en-US" altLang="zh-CN" sz="2400" b="1" i="0" u="none" strike="noStrike" kern="1200" cap="none" spc="0" normalizeH="0" baseline="0" noProof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(Electric Potential)</a:t>
            </a:r>
            <a:endParaRPr kumimoji="0" lang="zh-CN" altLang="en-US" sz="2400" b="1" i="0" u="none" strike="noStrike" kern="1200" cap="none" spc="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uLnTx/>
              <a:uFillTx/>
              <a:latin typeface="Times New Roman" pitchFamily="18" charset="0"/>
              <a:ea typeface="黑体" pitchFamily="49" charset="-122"/>
              <a:cs typeface="Times New Roman" pitchFamily="18" charset="0"/>
              <a:sym typeface="宋体" pitchFamily="2" charset="-122"/>
            </a:endParaRPr>
          </a:p>
        </p:txBody>
      </p:sp>
      <p:sp>
        <p:nvSpPr>
          <p:cNvPr id="27" name="Rectangle 3"/>
          <p:cNvSpPr txBox="1">
            <a:spLocks noRot="1" noChangeArrowheads="1"/>
          </p:cNvSpPr>
          <p:nvPr/>
        </p:nvSpPr>
        <p:spPr>
          <a:xfrm>
            <a:off x="307492" y="5882402"/>
            <a:ext cx="1672220" cy="470462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zh-CN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Unit</a:t>
            </a:r>
            <a:r>
              <a:rPr lang="zh-CN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：</a:t>
            </a:r>
            <a:r>
              <a:rPr lang="en-US" altLang="zh-C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</a:t>
            </a:r>
          </a:p>
        </p:txBody>
      </p:sp>
      <p:grpSp>
        <p:nvGrpSpPr>
          <p:cNvPr id="28" name="组合 27"/>
          <p:cNvGrpSpPr/>
          <p:nvPr/>
        </p:nvGrpSpPr>
        <p:grpSpPr>
          <a:xfrm>
            <a:off x="1791916" y="5920816"/>
            <a:ext cx="1523054" cy="504056"/>
            <a:chOff x="3563888" y="4509120"/>
            <a:chExt cx="1523054" cy="504056"/>
          </a:xfrm>
        </p:grpSpPr>
        <p:sp>
          <p:nvSpPr>
            <p:cNvPr id="29" name="矩形 28"/>
            <p:cNvSpPr/>
            <p:nvPr/>
          </p:nvSpPr>
          <p:spPr>
            <a:xfrm>
              <a:off x="3596546" y="4563646"/>
              <a:ext cx="1332000" cy="360000"/>
            </a:xfrm>
            <a:prstGeom prst="rect">
              <a:avLst/>
            </a:prstGeom>
            <a:noFill/>
            <a:ln>
              <a:solidFill>
                <a:srgbClr val="00B0F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  <p:sp>
          <p:nvSpPr>
            <p:cNvPr id="30" name="Rectangle 3"/>
            <p:cNvSpPr txBox="1">
              <a:spLocks noRot="1" noChangeArrowheads="1"/>
            </p:cNvSpPr>
            <p:nvPr/>
          </p:nvSpPr>
          <p:spPr>
            <a:xfrm>
              <a:off x="3563888" y="4509120"/>
              <a:ext cx="1523054" cy="504056"/>
            </a:xfrm>
            <a:prstGeom prst="rect">
              <a:avLst/>
            </a:prstGeom>
            <a:noFill/>
          </p:spPr>
          <p:txBody>
            <a:bodyPr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5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altLang="zh-CN" sz="2000" b="1" dirty="0">
                  <a:latin typeface="Times New Roman" pitchFamily="18" charset="0"/>
                  <a:cs typeface="Times New Roman" pitchFamily="18" charset="0"/>
                </a:rPr>
                <a:t>1 V = 1 J/C </a:t>
              </a:r>
            </a:p>
          </p:txBody>
        </p:sp>
      </p:grpSp>
      <p:sp>
        <p:nvSpPr>
          <p:cNvPr id="31" name="Rectangle 3"/>
          <p:cNvSpPr txBox="1">
            <a:spLocks noRot="1" noChangeArrowheads="1"/>
          </p:cNvSpPr>
          <p:nvPr/>
        </p:nvSpPr>
        <p:spPr>
          <a:xfrm>
            <a:off x="3563888" y="5301208"/>
            <a:ext cx="1512168" cy="576064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zh-CN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相对性</a:t>
            </a:r>
            <a:endParaRPr lang="en-US" altLang="zh-C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ectangle 3"/>
          <p:cNvSpPr txBox="1">
            <a:spLocks noRot="1" noChangeArrowheads="1"/>
          </p:cNvSpPr>
          <p:nvPr/>
        </p:nvSpPr>
        <p:spPr>
          <a:xfrm>
            <a:off x="312642" y="6381328"/>
            <a:ext cx="4551774" cy="476672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>
              <a:lnSpc>
                <a:spcPct val="125000"/>
              </a:lnSpc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zh-CN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特点：沿电场线方向，电势</a:t>
            </a:r>
            <a:r>
              <a:rPr lang="en-US" altLang="zh-CN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φ</a:t>
            </a:r>
            <a:r>
              <a:rPr lang="zh-CN" alt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降低</a:t>
            </a:r>
            <a:endParaRPr lang="en-US" altLang="zh-CN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lang="en-US" altLang="zh-C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4" name="直接连接符 33"/>
          <p:cNvCxnSpPr/>
          <p:nvPr/>
        </p:nvCxnSpPr>
        <p:spPr>
          <a:xfrm>
            <a:off x="3419872" y="5373320"/>
            <a:ext cx="0" cy="936000"/>
          </a:xfrm>
          <a:prstGeom prst="line">
            <a:avLst/>
          </a:prstGeom>
          <a:ln w="12700"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"/>
          <p:cNvSpPr txBox="1">
            <a:spLocks noRot="1" noChangeArrowheads="1"/>
          </p:cNvSpPr>
          <p:nvPr/>
        </p:nvSpPr>
        <p:spPr>
          <a:xfrm>
            <a:off x="3563888" y="5733256"/>
            <a:ext cx="5184576" cy="432048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lvl="0">
              <a:lnSpc>
                <a:spcPct val="125000"/>
              </a:lnSpc>
              <a:spcBef>
                <a:spcPct val="20000"/>
              </a:spcBef>
              <a:defRPr/>
            </a:pPr>
            <a:r>
              <a:rPr lang="zh-CN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  <a:cs typeface="Times New Roman" pitchFamily="18" charset="0"/>
              </a:rPr>
              <a:t>通常取“无限远</a:t>
            </a:r>
            <a:r>
              <a:rPr lang="en-US" altLang="zh-CN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or</a:t>
            </a:r>
            <a:r>
              <a:rPr lang="zh-CN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  <a:cs typeface="Times New Roman" pitchFamily="18" charset="0"/>
              </a:rPr>
              <a:t>大地”为电势零点</a:t>
            </a:r>
            <a:endParaRPr lang="en-US" altLang="zh-C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itchFamily="49" charset="-122"/>
              <a:ea typeface="楷体" pitchFamily="49" charset="-122"/>
              <a:cs typeface="Times New Roman" pitchFamily="18" charset="0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3851920" y="4797152"/>
            <a:ext cx="1012496" cy="468000"/>
            <a:chOff x="6629410" y="549708"/>
            <a:chExt cx="1012496" cy="468000"/>
          </a:xfrm>
        </p:grpSpPr>
        <p:sp>
          <p:nvSpPr>
            <p:cNvPr id="38" name="云形标注 37"/>
            <p:cNvSpPr/>
            <p:nvPr/>
          </p:nvSpPr>
          <p:spPr>
            <a:xfrm>
              <a:off x="6766704" y="549708"/>
              <a:ext cx="756000" cy="468000"/>
            </a:xfrm>
            <a:prstGeom prst="cloudCallout">
              <a:avLst>
                <a:gd name="adj1" fmla="val -83095"/>
                <a:gd name="adj2" fmla="val 140"/>
              </a:avLst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629410" y="549708"/>
              <a:ext cx="101249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scalar</a:t>
              </a:r>
              <a:endParaRPr lang="zh-CN" alt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ransition>
    <p:wipe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Rot="1" noChangeArrowheads="1"/>
          </p:cNvSpPr>
          <p:nvPr/>
        </p:nvSpPr>
        <p:spPr>
          <a:xfrm>
            <a:off x="251520" y="332656"/>
            <a:ext cx="2664296" cy="432048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zh-CN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点电荷电势分布：</a:t>
            </a:r>
            <a:endParaRPr lang="en-US" altLang="zh-CN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组合 143"/>
          <p:cNvGrpSpPr/>
          <p:nvPr/>
        </p:nvGrpSpPr>
        <p:grpSpPr>
          <a:xfrm>
            <a:off x="755576" y="1015884"/>
            <a:ext cx="1188000" cy="720080"/>
            <a:chOff x="2714612" y="3979742"/>
            <a:chExt cx="1188000" cy="720080"/>
          </a:xfrm>
        </p:grpSpPr>
        <p:sp>
          <p:nvSpPr>
            <p:cNvPr id="4" name="矩形 3"/>
            <p:cNvSpPr/>
            <p:nvPr/>
          </p:nvSpPr>
          <p:spPr>
            <a:xfrm>
              <a:off x="2714612" y="4005268"/>
              <a:ext cx="1188000" cy="684000"/>
            </a:xfrm>
            <a:prstGeom prst="rect">
              <a:avLst/>
            </a:prstGeom>
            <a:noFill/>
            <a:ln>
              <a:solidFill>
                <a:srgbClr val="00B0F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200"/>
            </a:p>
          </p:txBody>
        </p:sp>
        <p:graphicFrame>
          <p:nvGraphicFramePr>
            <p:cNvPr id="5" name="Object 1"/>
            <p:cNvGraphicFramePr>
              <a:graphicFrameLocks noChangeAspect="1"/>
            </p:cNvGraphicFramePr>
            <p:nvPr/>
          </p:nvGraphicFramePr>
          <p:xfrm>
            <a:off x="2767273" y="3979742"/>
            <a:ext cx="1120624" cy="7200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9340" name="公式" r:id="rId3" imgW="533160" imgH="393480" progId="Equation.3">
                    <p:embed/>
                  </p:oleObj>
                </mc:Choice>
                <mc:Fallback>
                  <p:oleObj name="公式" r:id="rId3" imgW="533160" imgH="393480" progId="Equation.3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67273" y="3979742"/>
                          <a:ext cx="1120624" cy="72008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99CC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" name="组合 67"/>
          <p:cNvGrpSpPr/>
          <p:nvPr/>
        </p:nvGrpSpPr>
        <p:grpSpPr>
          <a:xfrm>
            <a:off x="2119534" y="764704"/>
            <a:ext cx="1620000" cy="540000"/>
            <a:chOff x="3345366" y="2410002"/>
            <a:chExt cx="1620000" cy="540000"/>
          </a:xfrm>
        </p:grpSpPr>
        <p:sp>
          <p:nvSpPr>
            <p:cNvPr id="7" name="云形标注 6"/>
            <p:cNvSpPr/>
            <p:nvPr/>
          </p:nvSpPr>
          <p:spPr>
            <a:xfrm>
              <a:off x="3345366" y="2410002"/>
              <a:ext cx="1620000" cy="540000"/>
            </a:xfrm>
            <a:prstGeom prst="cloudCallout">
              <a:avLst>
                <a:gd name="adj1" fmla="val -64225"/>
                <a:gd name="adj2" fmla="val 31929"/>
              </a:avLst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华文楷体" pitchFamily="2" charset="-122"/>
                <a:ea typeface="华文楷体" pitchFamily="2" charset="-122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3351158" y="2467494"/>
              <a:ext cx="15840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楷体" pitchFamily="49" charset="-122"/>
                  <a:ea typeface="楷体" pitchFamily="49" charset="-122"/>
                </a:rPr>
                <a:t>源电荷电量</a:t>
              </a:r>
            </a:p>
          </p:txBody>
        </p:sp>
      </p:grpSp>
      <p:grpSp>
        <p:nvGrpSpPr>
          <p:cNvPr id="9" name="组合 67"/>
          <p:cNvGrpSpPr/>
          <p:nvPr/>
        </p:nvGrpSpPr>
        <p:grpSpPr>
          <a:xfrm>
            <a:off x="2329084" y="1354574"/>
            <a:ext cx="3012704" cy="612000"/>
            <a:chOff x="3697792" y="2388230"/>
            <a:chExt cx="3012704" cy="612000"/>
          </a:xfrm>
        </p:grpSpPr>
        <p:sp>
          <p:nvSpPr>
            <p:cNvPr id="10" name="云形标注 9"/>
            <p:cNvSpPr/>
            <p:nvPr/>
          </p:nvSpPr>
          <p:spPr>
            <a:xfrm>
              <a:off x="3734034" y="2388230"/>
              <a:ext cx="2916000" cy="612000"/>
            </a:xfrm>
            <a:prstGeom prst="cloudCallout">
              <a:avLst>
                <a:gd name="adj1" fmla="val -69481"/>
                <a:gd name="adj2" fmla="val -1171"/>
              </a:avLst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华文楷体" pitchFamily="2" charset="-122"/>
                <a:ea typeface="华文楷体" pitchFamily="2" charset="-122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3697792" y="2467494"/>
              <a:ext cx="3012704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楷体" pitchFamily="49" charset="-122"/>
                  <a:ea typeface="楷体" pitchFamily="49" charset="-122"/>
                </a:rPr>
                <a:t>待测点到源电荷的距离</a:t>
              </a:r>
              <a:endParaRPr lang="en-US" altLang="zh-CN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楷体" pitchFamily="49" charset="-122"/>
                <a:ea typeface="楷体" pitchFamily="49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6588224" y="908800"/>
            <a:ext cx="1188000" cy="720000"/>
            <a:chOff x="2714612" y="3929066"/>
            <a:chExt cx="1188000" cy="720000"/>
          </a:xfrm>
        </p:grpSpPr>
        <p:sp>
          <p:nvSpPr>
            <p:cNvPr id="13" name="矩形 12"/>
            <p:cNvSpPr/>
            <p:nvPr/>
          </p:nvSpPr>
          <p:spPr>
            <a:xfrm>
              <a:off x="2714612" y="3929066"/>
              <a:ext cx="1188000" cy="720000"/>
            </a:xfrm>
            <a:prstGeom prst="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200"/>
            </a:p>
          </p:txBody>
        </p:sp>
        <p:graphicFrame>
          <p:nvGraphicFramePr>
            <p:cNvPr id="14" name="Object 1"/>
            <p:cNvGraphicFramePr>
              <a:graphicFrameLocks noChangeAspect="1"/>
            </p:cNvGraphicFramePr>
            <p:nvPr/>
          </p:nvGraphicFramePr>
          <p:xfrm>
            <a:off x="2735044" y="3929068"/>
            <a:ext cx="1131696" cy="6938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9341" name="公式" r:id="rId5" imgW="558720" imgH="393480" progId="Equation.3">
                    <p:embed/>
                  </p:oleObj>
                </mc:Choice>
                <mc:Fallback>
                  <p:oleObj name="公式" r:id="rId5" imgW="558720" imgH="39348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35044" y="3929068"/>
                          <a:ext cx="1131696" cy="69386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99CC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5" name="TextBox 14"/>
          <p:cNvSpPr txBox="1"/>
          <p:nvPr/>
        </p:nvSpPr>
        <p:spPr>
          <a:xfrm>
            <a:off x="5442936" y="1052736"/>
            <a:ext cx="6412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b="1" i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vs</a:t>
            </a:r>
            <a:endParaRPr lang="zh-CN" altLang="en-US" sz="22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43524" y="2221858"/>
            <a:ext cx="2412840" cy="4573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25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zh-CN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  <a:cs typeface="Times New Roman" pitchFamily="18" charset="0"/>
              </a:rPr>
              <a:t> 试探电荷电势能</a:t>
            </a:r>
            <a:endParaRPr lang="en-US" altLang="zh-CN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itchFamily="49" charset="-122"/>
              <a:ea typeface="楷体" pitchFamily="49" charset="-122"/>
              <a:cs typeface="Times New Roman" pitchFamily="18" charset="0"/>
            </a:endParaRPr>
          </a:p>
        </p:txBody>
      </p:sp>
      <p:graphicFrame>
        <p:nvGraphicFramePr>
          <p:cNvPr id="17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3604659"/>
              </p:ext>
            </p:extLst>
          </p:nvPr>
        </p:nvGraphicFramePr>
        <p:xfrm>
          <a:off x="2981325" y="2143125"/>
          <a:ext cx="2106613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342" name="Equation" r:id="rId7" imgW="1002960" imgH="393480" progId="Equation.DSMT4">
                  <p:embed/>
                </p:oleObj>
              </mc:Choice>
              <mc:Fallback>
                <p:oleObj name="Equation" r:id="rId7" imgW="1002960" imgH="39348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1325" y="2143125"/>
                        <a:ext cx="2106613" cy="719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99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2"/>
          <p:cNvSpPr txBox="1">
            <a:spLocks noRot="1" noChangeArrowheads="1"/>
          </p:cNvSpPr>
          <p:nvPr/>
        </p:nvSpPr>
        <p:spPr>
          <a:xfrm>
            <a:off x="289918" y="2967335"/>
            <a:ext cx="4282082" cy="461665"/>
          </a:xfrm>
          <a:prstGeom prst="rect">
            <a:avLst/>
          </a:prstGeom>
          <a:ln w="9525" cap="flat" cmpd="sng" algn="ctr">
            <a:solidFill>
              <a:schemeClr val="accent6">
                <a:shade val="95000"/>
                <a:satMod val="105000"/>
              </a:schemeClr>
            </a:solidFill>
            <a:prstDash val="solid"/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等势面 </a:t>
            </a:r>
            <a:r>
              <a:rPr lang="en-US" altLang="zh-CN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(</a:t>
            </a:r>
            <a:r>
              <a:rPr lang="en-US" altLang="zh-CN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Equipotential</a:t>
            </a:r>
            <a:r>
              <a:rPr lang="en-US" altLang="zh-CN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 Surface) </a:t>
            </a:r>
            <a:endParaRPr kumimoji="0" lang="zh-CN" altLang="en-US" sz="2400" b="1" i="0" u="none" strike="noStrike" kern="1200" cap="none" spc="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uLnTx/>
              <a:uFillTx/>
              <a:latin typeface="Times New Roman" pitchFamily="18" charset="0"/>
              <a:ea typeface="黑体" pitchFamily="49" charset="-122"/>
              <a:cs typeface="Times New Roman" pitchFamily="18" charset="0"/>
              <a:sym typeface="宋体" pitchFamily="2" charset="-122"/>
            </a:endParaRPr>
          </a:p>
        </p:txBody>
      </p:sp>
      <p:sp>
        <p:nvSpPr>
          <p:cNvPr id="19" name="Rectangle 3"/>
          <p:cNvSpPr txBox="1">
            <a:spLocks noRot="1" noChangeArrowheads="1"/>
          </p:cNvSpPr>
          <p:nvPr/>
        </p:nvSpPr>
        <p:spPr>
          <a:xfrm>
            <a:off x="285720" y="3565049"/>
            <a:ext cx="5366400" cy="512023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zh-CN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电场中电势相同的各点构成的面</a:t>
            </a:r>
            <a:endParaRPr lang="en-US" altLang="zh-CN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3"/>
          <p:cNvSpPr txBox="1">
            <a:spLocks noRot="1" noChangeArrowheads="1"/>
          </p:cNvSpPr>
          <p:nvPr/>
        </p:nvSpPr>
        <p:spPr>
          <a:xfrm>
            <a:off x="284178" y="4209618"/>
            <a:ext cx="1191478" cy="512023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lvl="0">
              <a:lnSpc>
                <a:spcPct val="125000"/>
              </a:lnSpc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zh-CN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特点：</a:t>
            </a:r>
            <a:endParaRPr lang="en-US" altLang="zh-CN" sz="2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572612" y="4644800"/>
            <a:ext cx="3158237" cy="4724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25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zh-CN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同一等势面上，</a:t>
            </a:r>
            <a:r>
              <a:rPr lang="en-US" altLang="zh-CN" sz="2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altLang="zh-CN" sz="2200" b="1" i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altLang="zh-CN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= 0</a:t>
            </a:r>
          </a:p>
        </p:txBody>
      </p:sp>
      <p:sp>
        <p:nvSpPr>
          <p:cNvPr id="22" name="矩形 21"/>
          <p:cNvSpPr/>
          <p:nvPr/>
        </p:nvSpPr>
        <p:spPr>
          <a:xfrm>
            <a:off x="572612" y="5177341"/>
            <a:ext cx="5079508" cy="472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zh-CN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等势面</a:t>
            </a:r>
            <a:r>
              <a:rPr lang="en-US" altLang="zh-CN" sz="22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⊥</a:t>
            </a:r>
            <a:r>
              <a:rPr lang="zh-CN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电场线（场强方向）</a:t>
            </a:r>
          </a:p>
        </p:txBody>
      </p:sp>
      <p:sp>
        <p:nvSpPr>
          <p:cNvPr id="25" name="矩形 24"/>
          <p:cNvSpPr/>
          <p:nvPr/>
        </p:nvSpPr>
        <p:spPr>
          <a:xfrm>
            <a:off x="572210" y="5721786"/>
            <a:ext cx="5871998" cy="515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5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zh-CN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等势面疏密程度 → 电场强弱（定性）</a:t>
            </a:r>
            <a:endParaRPr lang="en-US" altLang="zh-CN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Rot="1" noChangeArrowheads="1"/>
          </p:cNvSpPr>
          <p:nvPr/>
        </p:nvSpPr>
        <p:spPr>
          <a:xfrm>
            <a:off x="179512" y="303039"/>
            <a:ext cx="5074170" cy="461665"/>
          </a:xfrm>
          <a:prstGeom prst="rect">
            <a:avLst/>
          </a:prstGeom>
          <a:ln w="9525" cap="flat" cmpd="sng" algn="ctr">
            <a:solidFill>
              <a:schemeClr val="accent6">
                <a:shade val="95000"/>
                <a:satMod val="105000"/>
              </a:schemeClr>
            </a:solidFill>
            <a:prstDash val="solid"/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电势差 </a:t>
            </a:r>
            <a:r>
              <a:rPr lang="en-US" altLang="zh-CN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(Electric Potential Difference) </a:t>
            </a:r>
            <a:endParaRPr kumimoji="0" lang="zh-CN" altLang="en-US" sz="2400" b="1" i="0" u="none" strike="noStrike" kern="1200" cap="none" spc="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uLnTx/>
              <a:uFillTx/>
              <a:latin typeface="Times New Roman" pitchFamily="18" charset="0"/>
              <a:ea typeface="黑体" pitchFamily="49" charset="-122"/>
              <a:cs typeface="Times New Roman" pitchFamily="18" charset="0"/>
              <a:sym typeface="宋体" pitchFamily="2" charset="-122"/>
            </a:endParaRPr>
          </a:p>
        </p:txBody>
      </p:sp>
      <p:sp>
        <p:nvSpPr>
          <p:cNvPr id="3" name="Rectangle 3"/>
          <p:cNvSpPr txBox="1">
            <a:spLocks noRot="1" noChangeArrowheads="1"/>
          </p:cNvSpPr>
          <p:nvPr/>
        </p:nvSpPr>
        <p:spPr>
          <a:xfrm>
            <a:off x="285720" y="1052736"/>
            <a:ext cx="8606760" cy="642942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zh-CN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电场中两点间电势的差值，又称“电压 </a:t>
            </a:r>
            <a:r>
              <a:rPr lang="en-US" altLang="zh-CN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(Voltage)</a:t>
            </a:r>
            <a:r>
              <a:rPr lang="zh-CN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”</a:t>
            </a:r>
            <a:endParaRPr lang="en-US" altLang="zh-CN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1763688" y="1772816"/>
            <a:ext cx="1800000" cy="432000"/>
            <a:chOff x="2733662" y="4131673"/>
            <a:chExt cx="1800000" cy="432000"/>
          </a:xfrm>
        </p:grpSpPr>
        <p:sp>
          <p:nvSpPr>
            <p:cNvPr id="5" name="矩形 4"/>
            <p:cNvSpPr/>
            <p:nvPr/>
          </p:nvSpPr>
          <p:spPr>
            <a:xfrm>
              <a:off x="2733662" y="4131673"/>
              <a:ext cx="1800000" cy="432000"/>
            </a:xfrm>
            <a:prstGeom prst="rect">
              <a:avLst/>
            </a:prstGeom>
            <a:noFill/>
            <a:ln>
              <a:solidFill>
                <a:srgbClr val="00B0F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aphicFrame>
          <p:nvGraphicFramePr>
            <p:cNvPr id="6" name="Object 1"/>
            <p:cNvGraphicFramePr>
              <a:graphicFrameLocks noChangeAspect="1"/>
            </p:cNvGraphicFramePr>
            <p:nvPr/>
          </p:nvGraphicFramePr>
          <p:xfrm>
            <a:off x="2784425" y="4155976"/>
            <a:ext cx="1728787" cy="365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0916" name="公式" r:id="rId3" imgW="888840" imgH="215640" progId="Equation.3">
                    <p:embed/>
                  </p:oleObj>
                </mc:Choice>
                <mc:Fallback>
                  <p:oleObj name="公式" r:id="rId3" imgW="888840" imgH="21564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84425" y="4155976"/>
                          <a:ext cx="1728787" cy="3651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99CC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" name="Rectangle 3"/>
          <p:cNvSpPr txBox="1">
            <a:spLocks noRot="1" noChangeArrowheads="1"/>
          </p:cNvSpPr>
          <p:nvPr/>
        </p:nvSpPr>
        <p:spPr>
          <a:xfrm>
            <a:off x="292523" y="1705938"/>
            <a:ext cx="1910016" cy="642942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zh-CN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定义式：</a:t>
            </a:r>
            <a:endParaRPr lang="en-US" altLang="zh-CN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5364088" y="620688"/>
            <a:ext cx="1019330" cy="504056"/>
            <a:chOff x="6622576" y="538822"/>
            <a:chExt cx="1019330" cy="576000"/>
          </a:xfrm>
        </p:grpSpPr>
        <p:sp>
          <p:nvSpPr>
            <p:cNvPr id="9" name="云形标注 8"/>
            <p:cNvSpPr/>
            <p:nvPr/>
          </p:nvSpPr>
          <p:spPr>
            <a:xfrm>
              <a:off x="6622576" y="538822"/>
              <a:ext cx="1008000" cy="576000"/>
            </a:xfrm>
            <a:prstGeom prst="cloudCallout">
              <a:avLst>
                <a:gd name="adj1" fmla="val -65816"/>
                <a:gd name="adj2" fmla="val -44054"/>
              </a:avLst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629410" y="549708"/>
              <a:ext cx="101249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scalar</a:t>
              </a:r>
              <a:endParaRPr lang="zh-CN" alt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aphicFrame>
        <p:nvGraphicFramePr>
          <p:cNvPr id="11" name="Object 1"/>
          <p:cNvGraphicFramePr>
            <a:graphicFrameLocks noChangeAspect="1"/>
          </p:cNvGraphicFramePr>
          <p:nvPr/>
        </p:nvGraphicFramePr>
        <p:xfrm>
          <a:off x="4067944" y="1797199"/>
          <a:ext cx="864096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917" name="公式" r:id="rId5" imgW="507960" imgH="215640" progId="Equation.3">
                  <p:embed/>
                </p:oleObj>
              </mc:Choice>
              <mc:Fallback>
                <p:oleObj name="公式" r:id="rId5" imgW="507960" imgH="2156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944" y="1797199"/>
                        <a:ext cx="864096" cy="365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99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燕尾形箭头 11"/>
          <p:cNvSpPr/>
          <p:nvPr/>
        </p:nvSpPr>
        <p:spPr>
          <a:xfrm>
            <a:off x="5004072" y="1869207"/>
            <a:ext cx="216000" cy="216024"/>
          </a:xfrm>
          <a:prstGeom prst="notched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13" name="Object 1"/>
          <p:cNvGraphicFramePr>
            <a:graphicFrameLocks noChangeAspect="1"/>
          </p:cNvGraphicFramePr>
          <p:nvPr/>
        </p:nvGraphicFramePr>
        <p:xfrm>
          <a:off x="5292080" y="1782341"/>
          <a:ext cx="897955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918" name="公式" r:id="rId7" imgW="507960" imgH="215640" progId="Equation.3">
                  <p:embed/>
                </p:oleObj>
              </mc:Choice>
              <mc:Fallback>
                <p:oleObj name="公式" r:id="rId7" imgW="507960" imgH="2156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080" y="1782341"/>
                        <a:ext cx="897955" cy="365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99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3"/>
          <p:cNvSpPr txBox="1">
            <a:spLocks noRot="1" noChangeArrowheads="1"/>
          </p:cNvSpPr>
          <p:nvPr/>
        </p:nvSpPr>
        <p:spPr>
          <a:xfrm>
            <a:off x="285720" y="2420888"/>
            <a:ext cx="4070256" cy="504056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zh-CN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电场力做功和电势差的关系：</a:t>
            </a:r>
            <a:endParaRPr lang="en-US" altLang="zh-CN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3"/>
          <p:cNvSpPr txBox="1">
            <a:spLocks noRot="1" noChangeArrowheads="1"/>
          </p:cNvSpPr>
          <p:nvPr/>
        </p:nvSpPr>
        <p:spPr>
          <a:xfrm>
            <a:off x="6046019" y="1700808"/>
            <a:ext cx="432048" cy="576064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；</a:t>
            </a:r>
            <a:endParaRPr lang="en-US" altLang="zh-C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6" name="Object 1"/>
          <p:cNvGraphicFramePr>
            <a:graphicFrameLocks noChangeAspect="1"/>
          </p:cNvGraphicFramePr>
          <p:nvPr/>
        </p:nvGraphicFramePr>
        <p:xfrm>
          <a:off x="6444209" y="1812057"/>
          <a:ext cx="792088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919" name="公式" r:id="rId9" imgW="507960" imgH="215640" progId="Equation.3">
                  <p:embed/>
                </p:oleObj>
              </mc:Choice>
              <mc:Fallback>
                <p:oleObj name="公式" r:id="rId9" imgW="507960" imgH="2156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4209" y="1812057"/>
                        <a:ext cx="792088" cy="365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99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燕尾形箭头 16"/>
          <p:cNvSpPr/>
          <p:nvPr/>
        </p:nvSpPr>
        <p:spPr>
          <a:xfrm>
            <a:off x="7308304" y="1884065"/>
            <a:ext cx="216000" cy="216024"/>
          </a:xfrm>
          <a:prstGeom prst="notched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18" name="Object 1"/>
          <p:cNvGraphicFramePr>
            <a:graphicFrameLocks noChangeAspect="1"/>
          </p:cNvGraphicFramePr>
          <p:nvPr/>
        </p:nvGraphicFramePr>
        <p:xfrm>
          <a:off x="7600626" y="1797199"/>
          <a:ext cx="787798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920" name="公式" r:id="rId11" imgW="507960" imgH="215640" progId="Equation.3">
                  <p:embed/>
                </p:oleObj>
              </mc:Choice>
              <mc:Fallback>
                <p:oleObj name="公式" r:id="rId11" imgW="507960" imgH="21564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00626" y="1797199"/>
                        <a:ext cx="787798" cy="365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99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4303493"/>
              </p:ext>
            </p:extLst>
          </p:nvPr>
        </p:nvGraphicFramePr>
        <p:xfrm>
          <a:off x="1145183" y="2976563"/>
          <a:ext cx="1698625" cy="407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921" name="Equation" r:id="rId13" imgW="1002960" imgH="241200" progId="Equation.DSMT4">
                  <p:embed/>
                </p:oleObj>
              </mc:Choice>
              <mc:Fallback>
                <p:oleObj name="Equation" r:id="rId13" imgW="1002960" imgH="2412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5183" y="2976563"/>
                        <a:ext cx="1698625" cy="4079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99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237498"/>
              </p:ext>
            </p:extLst>
          </p:nvPr>
        </p:nvGraphicFramePr>
        <p:xfrm>
          <a:off x="1621756" y="3424238"/>
          <a:ext cx="862012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922" name="Equation" r:id="rId15" imgW="545760" imgH="241200" progId="Equation.DSMT4">
                  <p:embed/>
                </p:oleObj>
              </mc:Choice>
              <mc:Fallback>
                <p:oleObj name="Equation" r:id="rId15" imgW="545760" imgH="24120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1756" y="3424238"/>
                        <a:ext cx="862012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99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右大括号 20"/>
          <p:cNvSpPr/>
          <p:nvPr/>
        </p:nvSpPr>
        <p:spPr>
          <a:xfrm>
            <a:off x="2843808" y="3093343"/>
            <a:ext cx="108000" cy="612000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燕尾形箭头 21"/>
          <p:cNvSpPr/>
          <p:nvPr/>
        </p:nvSpPr>
        <p:spPr>
          <a:xfrm>
            <a:off x="3050307" y="3290317"/>
            <a:ext cx="252000" cy="216024"/>
          </a:xfrm>
          <a:prstGeom prst="notched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23" name="Object 10"/>
          <p:cNvGraphicFramePr>
            <a:graphicFrameLocks noChangeAspect="1"/>
          </p:cNvGraphicFramePr>
          <p:nvPr/>
        </p:nvGraphicFramePr>
        <p:xfrm>
          <a:off x="3417971" y="3223022"/>
          <a:ext cx="1876425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923" name="公式" r:id="rId17" imgW="1066680" imgH="215640" progId="Equation.3">
                  <p:embed/>
                </p:oleObj>
              </mc:Choice>
              <mc:Fallback>
                <p:oleObj name="公式" r:id="rId17" imgW="1066680" imgH="21564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7971" y="3223022"/>
                        <a:ext cx="1876425" cy="365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99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11"/>
          <p:cNvGraphicFramePr>
            <a:graphicFrameLocks noChangeAspect="1"/>
          </p:cNvGraphicFramePr>
          <p:nvPr/>
        </p:nvGraphicFramePr>
        <p:xfrm>
          <a:off x="5256544" y="3222749"/>
          <a:ext cx="1452562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924" name="公式" r:id="rId19" imgW="825480" imgH="215640" progId="Equation.3">
                  <p:embed/>
                </p:oleObj>
              </mc:Choice>
              <mc:Fallback>
                <p:oleObj name="公式" r:id="rId19" imgW="825480" imgH="21564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6544" y="3222749"/>
                        <a:ext cx="1452562" cy="365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99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12"/>
          <p:cNvGraphicFramePr>
            <a:graphicFrameLocks noChangeAspect="1"/>
          </p:cNvGraphicFramePr>
          <p:nvPr/>
        </p:nvGraphicFramePr>
        <p:xfrm>
          <a:off x="6711487" y="3222749"/>
          <a:ext cx="849313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925" name="公式" r:id="rId21" imgW="482400" imgH="215640" progId="Equation.3">
                  <p:embed/>
                </p:oleObj>
              </mc:Choice>
              <mc:Fallback>
                <p:oleObj name="公式" r:id="rId21" imgW="482400" imgH="21564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1487" y="3222749"/>
                        <a:ext cx="849313" cy="365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99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矩形 25"/>
          <p:cNvSpPr/>
          <p:nvPr/>
        </p:nvSpPr>
        <p:spPr>
          <a:xfrm>
            <a:off x="3384336" y="3193926"/>
            <a:ext cx="4212000" cy="432000"/>
          </a:xfrm>
          <a:prstGeom prst="rect">
            <a:avLst/>
          </a:prstGeom>
          <a:noFill/>
          <a:ln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Rectangle 3"/>
          <p:cNvSpPr txBox="1">
            <a:spLocks noRot="1" noChangeArrowheads="1"/>
          </p:cNvSpPr>
          <p:nvPr/>
        </p:nvSpPr>
        <p:spPr>
          <a:xfrm>
            <a:off x="285720" y="4149080"/>
            <a:ext cx="3350176" cy="504056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zh-CN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电势差和场强的关系：</a:t>
            </a:r>
            <a:endParaRPr lang="en-US" altLang="zh-CN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8" name="组合 67"/>
          <p:cNvGrpSpPr/>
          <p:nvPr/>
        </p:nvGrpSpPr>
        <p:grpSpPr>
          <a:xfrm>
            <a:off x="3707904" y="4005064"/>
            <a:ext cx="2232248" cy="504000"/>
            <a:chOff x="3734034" y="2350130"/>
            <a:chExt cx="2232248" cy="504000"/>
          </a:xfrm>
        </p:grpSpPr>
        <p:sp>
          <p:nvSpPr>
            <p:cNvPr id="29" name="云形标注 28"/>
            <p:cNvSpPr/>
            <p:nvPr/>
          </p:nvSpPr>
          <p:spPr>
            <a:xfrm>
              <a:off x="3734034" y="2350130"/>
              <a:ext cx="2088232" cy="504000"/>
            </a:xfrm>
            <a:prstGeom prst="cloudCallout">
              <a:avLst>
                <a:gd name="adj1" fmla="val -64008"/>
                <a:gd name="adj2" fmla="val 29067"/>
              </a:avLst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华文楷体" pitchFamily="2" charset="-122"/>
                <a:ea typeface="华文楷体" pitchFamily="2" charset="-122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3817424" y="2381769"/>
              <a:ext cx="214885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华文新魏" pitchFamily="2" charset="-122"/>
                  <a:ea typeface="华文新魏" pitchFamily="2" charset="-122"/>
                </a:rPr>
                <a:t>仅适用匀强电场</a:t>
              </a:r>
              <a:endParaRPr lang="en-US" altLang="zh-CN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华文新魏" pitchFamily="2" charset="-122"/>
                <a:ea typeface="华文新魏" pitchFamily="2" charset="-122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6012160" y="4643611"/>
            <a:ext cx="2592288" cy="827968"/>
            <a:chOff x="2214546" y="1571612"/>
            <a:chExt cx="4143404" cy="1322398"/>
          </a:xfrm>
        </p:grpSpPr>
        <p:cxnSp>
          <p:nvCxnSpPr>
            <p:cNvPr id="32" name="直接箭头连接符 31"/>
            <p:cNvCxnSpPr/>
            <p:nvPr/>
          </p:nvCxnSpPr>
          <p:spPr>
            <a:xfrm>
              <a:off x="2214546" y="1571612"/>
              <a:ext cx="3492000" cy="158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箭头连接符 32"/>
            <p:cNvCxnSpPr/>
            <p:nvPr/>
          </p:nvCxnSpPr>
          <p:spPr>
            <a:xfrm>
              <a:off x="2214546" y="2022466"/>
              <a:ext cx="3492000" cy="158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箭头连接符 33"/>
            <p:cNvCxnSpPr/>
            <p:nvPr/>
          </p:nvCxnSpPr>
          <p:spPr>
            <a:xfrm>
              <a:off x="2214546" y="2460620"/>
              <a:ext cx="3492000" cy="158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箭头连接符 34"/>
            <p:cNvCxnSpPr/>
            <p:nvPr/>
          </p:nvCxnSpPr>
          <p:spPr>
            <a:xfrm>
              <a:off x="2214546" y="2892422"/>
              <a:ext cx="3492000" cy="158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5786446" y="1643050"/>
              <a:ext cx="571504" cy="540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b="1" i="1" dirty="0">
                  <a:latin typeface="Times New Roman" pitchFamily="18" charset="0"/>
                  <a:cs typeface="Times New Roman" pitchFamily="18" charset="0"/>
                </a:rPr>
                <a:t>E</a:t>
              </a:r>
              <a:endParaRPr lang="zh-CN" altLang="en-US" sz="16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6012160" y="4931643"/>
            <a:ext cx="1963266" cy="307777"/>
            <a:chOff x="6012160" y="5229200"/>
            <a:chExt cx="1963266" cy="307777"/>
          </a:xfrm>
        </p:grpSpPr>
        <p:cxnSp>
          <p:nvCxnSpPr>
            <p:cNvPr id="38" name="直接连接符 37"/>
            <p:cNvCxnSpPr/>
            <p:nvPr/>
          </p:nvCxnSpPr>
          <p:spPr>
            <a:xfrm>
              <a:off x="6300192" y="5373216"/>
              <a:ext cx="1332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6012160" y="5229200"/>
              <a:ext cx="3600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i="1" dirty="0">
                  <a:latin typeface="Times New Roman" pitchFamily="18" charset="0"/>
                  <a:cs typeface="Times New Roman" pitchFamily="18" charset="0"/>
                </a:rPr>
                <a:t>A</a:t>
              </a:r>
              <a:endParaRPr lang="zh-CN" altLang="en-US" sz="14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7615386" y="5229200"/>
              <a:ext cx="3600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i="1" dirty="0">
                  <a:latin typeface="Times New Roman" pitchFamily="18" charset="0"/>
                  <a:cs typeface="Times New Roman" pitchFamily="18" charset="0"/>
                </a:rPr>
                <a:t>B</a:t>
              </a:r>
              <a:endParaRPr lang="zh-CN" altLang="en-US" sz="1400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6585111" y="4884018"/>
            <a:ext cx="301686" cy="338554"/>
            <a:chOff x="7897670" y="2980747"/>
            <a:chExt cx="301686" cy="338554"/>
          </a:xfrm>
        </p:grpSpPr>
        <p:sp>
          <p:nvSpPr>
            <p:cNvPr id="42" name="椭圆 41"/>
            <p:cNvSpPr>
              <a:spLocks noChangeAspect="1"/>
            </p:cNvSpPr>
            <p:nvPr/>
          </p:nvSpPr>
          <p:spPr>
            <a:xfrm>
              <a:off x="7953133" y="3069874"/>
              <a:ext cx="180000" cy="180000"/>
            </a:xfrm>
            <a:prstGeom prst="ellipse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7897670" y="2980747"/>
              <a:ext cx="30168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600" b="1" dirty="0">
                  <a:latin typeface="Times New Roman" pitchFamily="18" charset="0"/>
                  <a:cs typeface="Times New Roman" pitchFamily="18" charset="0"/>
                </a:rPr>
                <a:t>+</a:t>
              </a:r>
              <a:endParaRPr lang="zh-CN" altLang="en-US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6823298" y="4953129"/>
            <a:ext cx="629022" cy="338554"/>
            <a:chOff x="3265478" y="2012771"/>
            <a:chExt cx="629022" cy="338554"/>
          </a:xfrm>
        </p:grpSpPr>
        <p:cxnSp>
          <p:nvCxnSpPr>
            <p:cNvPr id="45" name="直接箭头连接符 44"/>
            <p:cNvCxnSpPr/>
            <p:nvPr/>
          </p:nvCxnSpPr>
          <p:spPr>
            <a:xfrm>
              <a:off x="3265478" y="2130416"/>
              <a:ext cx="360000" cy="1304"/>
            </a:xfrm>
            <a:prstGeom prst="straightConnector1">
              <a:avLst/>
            </a:prstGeom>
            <a:ln w="3175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3572560" y="2012771"/>
              <a:ext cx="3219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b="1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endParaRPr lang="zh-CN" altLang="en-US" sz="1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aphicFrame>
        <p:nvGraphicFramePr>
          <p:cNvPr id="47" name="Object 13"/>
          <p:cNvGraphicFramePr>
            <a:graphicFrameLocks noChangeAspect="1"/>
          </p:cNvGraphicFramePr>
          <p:nvPr/>
        </p:nvGraphicFramePr>
        <p:xfrm>
          <a:off x="1088563" y="4787206"/>
          <a:ext cx="1341437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926" name="公式" r:id="rId23" imgW="761760" imgH="215640" progId="Equation.3">
                  <p:embed/>
                </p:oleObj>
              </mc:Choice>
              <mc:Fallback>
                <p:oleObj name="公式" r:id="rId23" imgW="761760" imgH="21564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8563" y="4787206"/>
                        <a:ext cx="1341437" cy="365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99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14"/>
          <p:cNvGraphicFramePr>
            <a:graphicFrameLocks noChangeAspect="1"/>
          </p:cNvGraphicFramePr>
          <p:nvPr/>
        </p:nvGraphicFramePr>
        <p:xfrm>
          <a:off x="683552" y="5214243"/>
          <a:ext cx="1116013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927" name="公式" r:id="rId25" imgW="634680" imgH="215640" progId="Equation.3">
                  <p:embed/>
                </p:oleObj>
              </mc:Choice>
              <mc:Fallback>
                <p:oleObj name="公式" r:id="rId25" imgW="634680" imgH="215640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52" y="5214243"/>
                        <a:ext cx="1116013" cy="366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99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15"/>
          <p:cNvGraphicFramePr>
            <a:graphicFrameLocks noChangeAspect="1"/>
          </p:cNvGraphicFramePr>
          <p:nvPr/>
        </p:nvGraphicFramePr>
        <p:xfrm>
          <a:off x="1796935" y="5244753"/>
          <a:ext cx="758825" cy="344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928" name="公式" r:id="rId27" imgW="431640" imgH="203040" progId="Equation.3">
                  <p:embed/>
                </p:oleObj>
              </mc:Choice>
              <mc:Fallback>
                <p:oleObj name="公式" r:id="rId27" imgW="431640" imgH="203040" progId="Equation.3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6935" y="5244753"/>
                        <a:ext cx="758825" cy="344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99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右大括号 49"/>
          <p:cNvSpPr/>
          <p:nvPr/>
        </p:nvSpPr>
        <p:spPr>
          <a:xfrm>
            <a:off x="2555760" y="4859635"/>
            <a:ext cx="108000" cy="612000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燕尾形箭头 50"/>
          <p:cNvSpPr/>
          <p:nvPr/>
        </p:nvSpPr>
        <p:spPr>
          <a:xfrm>
            <a:off x="2762259" y="5056609"/>
            <a:ext cx="252000" cy="216024"/>
          </a:xfrm>
          <a:prstGeom prst="notched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52" name="Object 10"/>
          <p:cNvGraphicFramePr>
            <a:graphicFrameLocks noChangeAspect="1"/>
          </p:cNvGraphicFramePr>
          <p:nvPr/>
        </p:nvGraphicFramePr>
        <p:xfrm>
          <a:off x="3095931" y="4988818"/>
          <a:ext cx="1116013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929" name="公式" r:id="rId29" imgW="634680" imgH="215640" progId="Equation.3">
                  <p:embed/>
                </p:oleObj>
              </mc:Choice>
              <mc:Fallback>
                <p:oleObj name="公式" r:id="rId29" imgW="634680" imgH="215640" progId="Equation.3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5931" y="4988818"/>
                        <a:ext cx="1116013" cy="365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99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" name="燕尾形箭头 52"/>
          <p:cNvSpPr/>
          <p:nvPr/>
        </p:nvSpPr>
        <p:spPr>
          <a:xfrm>
            <a:off x="4303002" y="5061917"/>
            <a:ext cx="252000" cy="216024"/>
          </a:xfrm>
          <a:prstGeom prst="notched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54" name="Object 10"/>
          <p:cNvGraphicFramePr>
            <a:graphicFrameLocks noChangeAspect="1"/>
          </p:cNvGraphicFramePr>
          <p:nvPr/>
        </p:nvGraphicFramePr>
        <p:xfrm>
          <a:off x="4643992" y="4844356"/>
          <a:ext cx="1004887" cy="665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930" name="公式" r:id="rId31" imgW="571320" imgH="393480" progId="Equation.3">
                  <p:embed/>
                </p:oleObj>
              </mc:Choice>
              <mc:Fallback>
                <p:oleObj name="公式" r:id="rId31" imgW="571320" imgH="393480" progId="Equation.3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992" y="4844356"/>
                        <a:ext cx="1004887" cy="665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99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" name="矩形 54"/>
          <p:cNvSpPr/>
          <p:nvPr/>
        </p:nvSpPr>
        <p:spPr>
          <a:xfrm>
            <a:off x="3069341" y="4941168"/>
            <a:ext cx="1152000" cy="432000"/>
          </a:xfrm>
          <a:prstGeom prst="rect">
            <a:avLst/>
          </a:prstGeom>
          <a:noFill/>
          <a:ln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矩形 55"/>
          <p:cNvSpPr/>
          <p:nvPr/>
        </p:nvSpPr>
        <p:spPr>
          <a:xfrm>
            <a:off x="4644120" y="4859635"/>
            <a:ext cx="1008000" cy="648000"/>
          </a:xfrm>
          <a:prstGeom prst="rect">
            <a:avLst/>
          </a:prstGeom>
          <a:noFill/>
          <a:ln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矩形 56"/>
          <p:cNvSpPr/>
          <p:nvPr/>
        </p:nvSpPr>
        <p:spPr>
          <a:xfrm>
            <a:off x="572210" y="5899044"/>
            <a:ext cx="1983566" cy="457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5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zh-CN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  <a:cs typeface="Times New Roman" pitchFamily="18" charset="0"/>
              </a:rPr>
              <a:t> 场强单位：</a:t>
            </a:r>
            <a:endParaRPr lang="en-US" altLang="zh-CN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itchFamily="49" charset="-122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2123728" y="5927619"/>
            <a:ext cx="831438" cy="440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5000"/>
              </a:lnSpc>
              <a:spcBef>
                <a:spcPct val="20000"/>
              </a:spcBef>
              <a:defRPr/>
            </a:pPr>
            <a:r>
              <a:rPr lang="en-US" altLang="zh-C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V/m</a:t>
            </a:r>
          </a:p>
        </p:txBody>
      </p:sp>
      <p:grpSp>
        <p:nvGrpSpPr>
          <p:cNvPr id="59" name="组合 58"/>
          <p:cNvGrpSpPr/>
          <p:nvPr/>
        </p:nvGrpSpPr>
        <p:grpSpPr>
          <a:xfrm>
            <a:off x="2858888" y="5949280"/>
            <a:ext cx="1800200" cy="504056"/>
            <a:chOff x="3563888" y="4537695"/>
            <a:chExt cx="1800200" cy="504056"/>
          </a:xfrm>
        </p:grpSpPr>
        <p:sp>
          <p:nvSpPr>
            <p:cNvPr id="60" name="矩形 59"/>
            <p:cNvSpPr/>
            <p:nvPr/>
          </p:nvSpPr>
          <p:spPr>
            <a:xfrm>
              <a:off x="3563888" y="4594941"/>
              <a:ext cx="1728000" cy="360000"/>
            </a:xfrm>
            <a:prstGeom prst="rect">
              <a:avLst/>
            </a:prstGeom>
            <a:noFill/>
            <a:ln>
              <a:solidFill>
                <a:srgbClr val="00B0F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Rectangle 3"/>
            <p:cNvSpPr txBox="1">
              <a:spLocks noRot="1" noChangeArrowheads="1"/>
            </p:cNvSpPr>
            <p:nvPr/>
          </p:nvSpPr>
          <p:spPr>
            <a:xfrm>
              <a:off x="3563888" y="4537695"/>
              <a:ext cx="1800200" cy="504056"/>
            </a:xfrm>
            <a:prstGeom prst="rect">
              <a:avLst/>
            </a:prstGeom>
            <a:noFill/>
          </p:spPr>
          <p:txBody>
            <a:bodyPr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5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altLang="zh-CN" sz="2000" b="1" dirty="0">
                  <a:latin typeface="Times New Roman" pitchFamily="18" charset="0"/>
                  <a:cs typeface="Times New Roman" pitchFamily="18" charset="0"/>
                </a:rPr>
                <a:t>1 V/m = 1 N/C </a:t>
              </a:r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6300192" y="4634086"/>
            <a:ext cx="1330052" cy="396016"/>
            <a:chOff x="6300192" y="4931643"/>
            <a:chExt cx="1330052" cy="396016"/>
          </a:xfrm>
        </p:grpSpPr>
        <p:cxnSp>
          <p:nvCxnSpPr>
            <p:cNvPr id="63" name="直接连接符 62"/>
            <p:cNvCxnSpPr/>
            <p:nvPr/>
          </p:nvCxnSpPr>
          <p:spPr>
            <a:xfrm flipV="1">
              <a:off x="6300192" y="5075659"/>
              <a:ext cx="0" cy="25200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接连接符 63"/>
            <p:cNvCxnSpPr/>
            <p:nvPr/>
          </p:nvCxnSpPr>
          <p:spPr>
            <a:xfrm flipV="1">
              <a:off x="7630244" y="5075659"/>
              <a:ext cx="0" cy="25200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接箭头连接符 64"/>
            <p:cNvCxnSpPr/>
            <p:nvPr/>
          </p:nvCxnSpPr>
          <p:spPr>
            <a:xfrm flipH="1">
              <a:off x="6300192" y="5085184"/>
              <a:ext cx="432000" cy="0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接箭头连接符 65"/>
            <p:cNvCxnSpPr/>
            <p:nvPr/>
          </p:nvCxnSpPr>
          <p:spPr>
            <a:xfrm flipH="1">
              <a:off x="7188719" y="5085184"/>
              <a:ext cx="432000" cy="0"/>
            </a:xfrm>
            <a:prstGeom prst="straightConnector1">
              <a:avLst/>
            </a:prstGeom>
            <a:ln w="9525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xtBox 66"/>
            <p:cNvSpPr txBox="1"/>
            <p:nvPr/>
          </p:nvSpPr>
          <p:spPr>
            <a:xfrm>
              <a:off x="6842348" y="4931643"/>
              <a:ext cx="3600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i="1" dirty="0">
                  <a:latin typeface="Times New Roman" pitchFamily="18" charset="0"/>
                  <a:cs typeface="Times New Roman" pitchFamily="18" charset="0"/>
                </a:rPr>
                <a:t>d</a:t>
              </a:r>
              <a:endParaRPr lang="zh-CN" altLang="en-US" sz="1400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ransition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2" descr="https://encrypted-tbn1.gstatic.com/images?q=tbn:ANd9GcQ2WBV5zkpJca7otzY0xrs4aYThP_PcEuYJ2VDQUwq7JemBtaF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0" name="矩形 59"/>
          <p:cNvSpPr/>
          <p:nvPr/>
        </p:nvSpPr>
        <p:spPr bwMode="auto">
          <a:xfrm>
            <a:off x="107504" y="620118"/>
            <a:ext cx="8892480" cy="5737840"/>
          </a:xfrm>
          <a:prstGeom prst="rect">
            <a:avLst/>
          </a:prstGeom>
          <a:solidFill>
            <a:schemeClr val="bg1">
              <a:alpha val="46000"/>
            </a:schemeClr>
          </a:solidFill>
          <a:ln w="9525" cap="flat" cmpd="sng" algn="ctr">
            <a:solidFill>
              <a:srgbClr val="3399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61" name="Rectangle 17"/>
          <p:cNvSpPr>
            <a:spLocks noChangeArrowheads="1"/>
          </p:cNvSpPr>
          <p:nvPr/>
        </p:nvSpPr>
        <p:spPr bwMode="auto">
          <a:xfrm>
            <a:off x="107504" y="731862"/>
            <a:ext cx="3178612" cy="553998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kumimoji="1" lang="en-US" altLang="zh-CN" sz="3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Think about</a:t>
            </a:r>
            <a:endParaRPr kumimoji="1" lang="zh-CN" altLang="en-US" sz="3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393256" y="3548722"/>
            <a:ext cx="83221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Q1</a:t>
            </a:r>
            <a:r>
              <a:rPr lang="zh-CN" altLang="en-US" sz="28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：一试探电荷在电场中某点由静止释放，将如何</a:t>
            </a:r>
            <a:endParaRPr lang="en-US" altLang="zh-CN" sz="2800" b="1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r>
              <a:rPr lang="en-US" altLang="zh-CN" sz="28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         </a:t>
            </a:r>
            <a:r>
              <a:rPr lang="zh-CN" altLang="en-US" sz="28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运动？</a:t>
            </a:r>
          </a:p>
        </p:txBody>
      </p:sp>
      <p:grpSp>
        <p:nvGrpSpPr>
          <p:cNvPr id="159" name="组合 158"/>
          <p:cNvGrpSpPr/>
          <p:nvPr/>
        </p:nvGrpSpPr>
        <p:grpSpPr>
          <a:xfrm>
            <a:off x="2990839" y="2128827"/>
            <a:ext cx="314510" cy="369332"/>
            <a:chOff x="7900783" y="2980747"/>
            <a:chExt cx="314510" cy="369332"/>
          </a:xfrm>
        </p:grpSpPr>
        <p:sp>
          <p:nvSpPr>
            <p:cNvPr id="152" name="椭圆 151"/>
            <p:cNvSpPr>
              <a:spLocks noChangeAspect="1"/>
            </p:cNvSpPr>
            <p:nvPr/>
          </p:nvSpPr>
          <p:spPr>
            <a:xfrm>
              <a:off x="7924558" y="3031774"/>
              <a:ext cx="252000" cy="252000"/>
            </a:xfrm>
            <a:prstGeom prst="ellipse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5" name="矩形 154"/>
            <p:cNvSpPr/>
            <p:nvPr/>
          </p:nvSpPr>
          <p:spPr>
            <a:xfrm>
              <a:off x="7900783" y="2980747"/>
              <a:ext cx="31451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b="1" dirty="0">
                  <a:latin typeface="Times New Roman" pitchFamily="18" charset="0"/>
                  <a:cs typeface="Times New Roman" pitchFamily="18" charset="0"/>
                </a:rPr>
                <a:t>+</a:t>
              </a:r>
              <a:endParaRPr lang="zh-CN" altLang="en-US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8" name="TextBox 107"/>
          <p:cNvSpPr txBox="1"/>
          <p:nvPr/>
        </p:nvSpPr>
        <p:spPr>
          <a:xfrm>
            <a:off x="417710" y="4763168"/>
            <a:ext cx="67260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Q2</a:t>
            </a:r>
            <a:r>
              <a:rPr lang="zh-CN" altLang="en-US" sz="28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：试探电荷的动能获得的来源？</a:t>
            </a:r>
          </a:p>
        </p:txBody>
      </p:sp>
      <p:grpSp>
        <p:nvGrpSpPr>
          <p:cNvPr id="162" name="组合 161"/>
          <p:cNvGrpSpPr/>
          <p:nvPr/>
        </p:nvGrpSpPr>
        <p:grpSpPr>
          <a:xfrm>
            <a:off x="2214546" y="1762112"/>
            <a:ext cx="4143404" cy="1071570"/>
            <a:chOff x="2214546" y="1571612"/>
            <a:chExt cx="4143404" cy="1071570"/>
          </a:xfrm>
        </p:grpSpPr>
        <p:cxnSp>
          <p:nvCxnSpPr>
            <p:cNvPr id="114" name="直接箭头连接符 113"/>
            <p:cNvCxnSpPr/>
            <p:nvPr/>
          </p:nvCxnSpPr>
          <p:spPr>
            <a:xfrm>
              <a:off x="2214546" y="1571612"/>
              <a:ext cx="3492000" cy="158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直接箭头连接符 114"/>
            <p:cNvCxnSpPr/>
            <p:nvPr/>
          </p:nvCxnSpPr>
          <p:spPr>
            <a:xfrm>
              <a:off x="2214546" y="1927214"/>
              <a:ext cx="3492000" cy="158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直接箭头连接符 115"/>
            <p:cNvCxnSpPr/>
            <p:nvPr/>
          </p:nvCxnSpPr>
          <p:spPr>
            <a:xfrm>
              <a:off x="2214546" y="2285992"/>
              <a:ext cx="3492000" cy="158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直接箭头连接符 116"/>
            <p:cNvCxnSpPr/>
            <p:nvPr/>
          </p:nvCxnSpPr>
          <p:spPr>
            <a:xfrm>
              <a:off x="2214546" y="2641594"/>
              <a:ext cx="3492000" cy="158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8" name="TextBox 117"/>
            <p:cNvSpPr txBox="1"/>
            <p:nvPr/>
          </p:nvSpPr>
          <p:spPr>
            <a:xfrm>
              <a:off x="5786446" y="1643050"/>
              <a:ext cx="5715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i="1" dirty="0">
                  <a:latin typeface="Times New Roman" pitchFamily="18" charset="0"/>
                  <a:cs typeface="Times New Roman" pitchFamily="18" charset="0"/>
                </a:rPr>
                <a:t>E</a:t>
              </a:r>
              <a:endParaRPr lang="zh-CN" altLang="en-US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61" name="组合 160"/>
          <p:cNvGrpSpPr/>
          <p:nvPr/>
        </p:nvGrpSpPr>
        <p:grpSpPr>
          <a:xfrm>
            <a:off x="3265478" y="2119302"/>
            <a:ext cx="1163646" cy="400110"/>
            <a:chOff x="3265478" y="1928802"/>
            <a:chExt cx="1163646" cy="400110"/>
          </a:xfrm>
        </p:grpSpPr>
        <p:cxnSp>
          <p:nvCxnSpPr>
            <p:cNvPr id="148" name="直接箭头连接符 147"/>
            <p:cNvCxnSpPr/>
            <p:nvPr/>
          </p:nvCxnSpPr>
          <p:spPr>
            <a:xfrm>
              <a:off x="3265478" y="2130416"/>
              <a:ext cx="612000" cy="1304"/>
            </a:xfrm>
            <a:prstGeom prst="straightConnector1">
              <a:avLst/>
            </a:prstGeom>
            <a:ln w="3175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0" name="TextBox 159"/>
            <p:cNvSpPr txBox="1"/>
            <p:nvPr/>
          </p:nvSpPr>
          <p:spPr>
            <a:xfrm>
              <a:off x="3857620" y="1928802"/>
              <a:ext cx="5715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endParaRPr lang="zh-CN" altLang="en-US" sz="2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2699792" y="5501708"/>
            <a:ext cx="3240360" cy="576064"/>
            <a:chOff x="2699792" y="5501708"/>
            <a:chExt cx="3240360" cy="576064"/>
          </a:xfrm>
        </p:grpSpPr>
        <p:sp>
          <p:nvSpPr>
            <p:cNvPr id="19" name="矩形 18"/>
            <p:cNvSpPr/>
            <p:nvPr/>
          </p:nvSpPr>
          <p:spPr>
            <a:xfrm>
              <a:off x="2699792" y="5501708"/>
              <a:ext cx="3168352" cy="576064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矩形 20"/>
            <p:cNvSpPr/>
            <p:nvPr/>
          </p:nvSpPr>
          <p:spPr>
            <a:xfrm>
              <a:off x="2699792" y="5551559"/>
              <a:ext cx="3240360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6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华文楷体" pitchFamily="2" charset="-122"/>
                  <a:ea typeface="华文楷体" pitchFamily="2" charset="-122"/>
                </a:rPr>
                <a:t>功是能量转化的量度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Rot="1" noChangeArrowheads="1"/>
          </p:cNvSpPr>
          <p:nvPr/>
        </p:nvSpPr>
        <p:spPr>
          <a:xfrm>
            <a:off x="289918" y="622429"/>
            <a:ext cx="2265858" cy="584775"/>
          </a:xfrm>
          <a:prstGeom prst="rect">
            <a:avLst/>
          </a:prstGeom>
          <a:ln w="9525" cap="flat" cmpd="sng" algn="ctr">
            <a:solidFill>
              <a:schemeClr val="accent6">
                <a:shade val="95000"/>
                <a:satMod val="105000"/>
              </a:schemeClr>
            </a:solidFill>
            <a:prstDash val="solid"/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静电力做功</a:t>
            </a:r>
            <a:endParaRPr kumimoji="0" lang="zh-CN" altLang="en-US" sz="3200" b="1" i="0" u="none" strike="noStrike" kern="1200" cap="none" spc="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uLnTx/>
              <a:uFillTx/>
              <a:latin typeface="Times New Roman" pitchFamily="18" charset="0"/>
              <a:ea typeface="黑体" pitchFamily="49" charset="-122"/>
              <a:cs typeface="Times New Roman" pitchFamily="18" charset="0"/>
              <a:sym typeface="宋体" pitchFamily="2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4786314" y="3105706"/>
            <a:ext cx="314510" cy="369332"/>
            <a:chOff x="7910308" y="2971222"/>
            <a:chExt cx="314510" cy="369332"/>
          </a:xfrm>
        </p:grpSpPr>
        <p:sp>
          <p:nvSpPr>
            <p:cNvPr id="4" name="椭圆 3"/>
            <p:cNvSpPr>
              <a:spLocks noChangeAspect="1"/>
            </p:cNvSpPr>
            <p:nvPr/>
          </p:nvSpPr>
          <p:spPr>
            <a:xfrm>
              <a:off x="7924558" y="3031774"/>
              <a:ext cx="252000" cy="252000"/>
            </a:xfrm>
            <a:prstGeom prst="ellipse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7910308" y="2971222"/>
              <a:ext cx="31451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b="1" dirty="0">
                  <a:latin typeface="Times New Roman" pitchFamily="18" charset="0"/>
                  <a:cs typeface="Times New Roman" pitchFamily="18" charset="0"/>
                </a:rPr>
                <a:t>+</a:t>
              </a:r>
              <a:endParaRPr lang="zh-CN" altLang="en-US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4500562" y="2178040"/>
            <a:ext cx="3993423" cy="1322398"/>
            <a:chOff x="2214546" y="1571612"/>
            <a:chExt cx="3993423" cy="1322398"/>
          </a:xfrm>
        </p:grpSpPr>
        <p:cxnSp>
          <p:nvCxnSpPr>
            <p:cNvPr id="7" name="直接箭头连接符 6"/>
            <p:cNvCxnSpPr/>
            <p:nvPr/>
          </p:nvCxnSpPr>
          <p:spPr>
            <a:xfrm>
              <a:off x="2214546" y="1571612"/>
              <a:ext cx="3492000" cy="158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箭头连接符 7"/>
            <p:cNvCxnSpPr/>
            <p:nvPr/>
          </p:nvCxnSpPr>
          <p:spPr>
            <a:xfrm>
              <a:off x="2214546" y="2022466"/>
              <a:ext cx="3492000" cy="158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箭头连接符 8"/>
            <p:cNvCxnSpPr/>
            <p:nvPr/>
          </p:nvCxnSpPr>
          <p:spPr>
            <a:xfrm>
              <a:off x="2214546" y="2460620"/>
              <a:ext cx="3492000" cy="158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箭头连接符 9"/>
            <p:cNvCxnSpPr/>
            <p:nvPr/>
          </p:nvCxnSpPr>
          <p:spPr>
            <a:xfrm>
              <a:off x="2214546" y="2892422"/>
              <a:ext cx="3492000" cy="158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5786446" y="2021192"/>
              <a:ext cx="4215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i="1" dirty="0">
                  <a:latin typeface="Times New Roman" pitchFamily="18" charset="0"/>
                  <a:cs typeface="Times New Roman" pitchFamily="18" charset="0"/>
                </a:rPr>
                <a:t>E</a:t>
              </a:r>
              <a:endParaRPr lang="zh-CN" altLang="en-US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503412" y="3130548"/>
            <a:ext cx="4286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i="1" dirty="0">
                <a:latin typeface="Times New Roman" pitchFamily="18" charset="0"/>
                <a:cs typeface="Times New Roman" pitchFamily="18" charset="0"/>
              </a:rPr>
              <a:t>A</a:t>
            </a:r>
            <a:endParaRPr lang="zh-CN" altLang="en-US" sz="1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415148" y="2204864"/>
            <a:ext cx="4286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i="1" dirty="0">
                <a:latin typeface="Times New Roman" pitchFamily="18" charset="0"/>
                <a:cs typeface="Times New Roman" pitchFamily="18" charset="0"/>
              </a:rPr>
              <a:t>B</a:t>
            </a:r>
            <a:endParaRPr lang="zh-CN" altLang="en-US" sz="1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357950" y="3214686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甲</a:t>
            </a:r>
          </a:p>
        </p:txBody>
      </p:sp>
      <p:grpSp>
        <p:nvGrpSpPr>
          <p:cNvPr id="55" name="组合 54"/>
          <p:cNvGrpSpPr/>
          <p:nvPr/>
        </p:nvGrpSpPr>
        <p:grpSpPr>
          <a:xfrm>
            <a:off x="5062723" y="2477501"/>
            <a:ext cx="2268000" cy="800171"/>
            <a:chOff x="5062723" y="2477501"/>
            <a:chExt cx="2268000" cy="800171"/>
          </a:xfrm>
        </p:grpSpPr>
        <p:cxnSp>
          <p:nvCxnSpPr>
            <p:cNvPr id="18" name="直接连接符 17"/>
            <p:cNvCxnSpPr/>
            <p:nvPr/>
          </p:nvCxnSpPr>
          <p:spPr>
            <a:xfrm flipV="1">
              <a:off x="5062723" y="2477501"/>
              <a:ext cx="2268000" cy="800171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6072198" y="2517314"/>
              <a:ext cx="4286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>
                  <a:latin typeface="楷体" pitchFamily="49" charset="-122"/>
                  <a:ea typeface="楷体" pitchFamily="49" charset="-122"/>
                </a:rPr>
                <a:t>乙</a:t>
              </a:r>
            </a:p>
          </p:txBody>
        </p:sp>
      </p:grpSp>
      <p:cxnSp>
        <p:nvCxnSpPr>
          <p:cNvPr id="37" name="直接连接符 36"/>
          <p:cNvCxnSpPr/>
          <p:nvPr/>
        </p:nvCxnSpPr>
        <p:spPr>
          <a:xfrm flipV="1">
            <a:off x="5048248" y="3273424"/>
            <a:ext cx="2304000" cy="0"/>
          </a:xfrm>
          <a:prstGeom prst="line">
            <a:avLst/>
          </a:prstGeom>
          <a:ln w="2540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 rot="16200000" flipH="1">
            <a:off x="6962082" y="2864724"/>
            <a:ext cx="792000" cy="0"/>
          </a:xfrm>
          <a:prstGeom prst="line">
            <a:avLst/>
          </a:prstGeom>
          <a:ln w="2540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组合 41"/>
          <p:cNvGrpSpPr/>
          <p:nvPr/>
        </p:nvGrpSpPr>
        <p:grpSpPr>
          <a:xfrm>
            <a:off x="5478470" y="2973384"/>
            <a:ext cx="492128" cy="481016"/>
            <a:chOff x="5827722" y="2532056"/>
            <a:chExt cx="492128" cy="481016"/>
          </a:xfrm>
        </p:grpSpPr>
        <p:sp>
          <p:nvSpPr>
            <p:cNvPr id="40" name="弧形 39"/>
            <p:cNvSpPr/>
            <p:nvPr/>
          </p:nvSpPr>
          <p:spPr>
            <a:xfrm>
              <a:off x="5827722" y="2655882"/>
              <a:ext cx="214314" cy="357190"/>
            </a:xfrm>
            <a:prstGeom prst="arc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962660" y="2532056"/>
              <a:ext cx="35719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b="1" i="1" dirty="0">
                  <a:latin typeface="Times New Roman" pitchFamily="18" charset="0"/>
                  <a:cs typeface="Times New Roman" pitchFamily="18" charset="0"/>
                </a:rPr>
                <a:t>θ</a:t>
              </a:r>
              <a:endParaRPr lang="zh-CN" altLang="en-US" sz="14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7308304" y="3084510"/>
            <a:ext cx="4286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i="1" dirty="0">
                <a:latin typeface="Times New Roman" pitchFamily="18" charset="0"/>
                <a:cs typeface="Times New Roman" pitchFamily="18" charset="0"/>
              </a:rPr>
              <a:t>C</a:t>
            </a:r>
            <a:endParaRPr lang="zh-CN" altLang="en-US" sz="1600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4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4053694"/>
              </p:ext>
            </p:extLst>
          </p:nvPr>
        </p:nvGraphicFramePr>
        <p:xfrm>
          <a:off x="899626" y="3540269"/>
          <a:ext cx="1851602" cy="3203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410" name="公式" r:id="rId4" imgW="1054080" imgH="177480" progId="Equation.3">
                  <p:embed/>
                </p:oleObj>
              </mc:Choice>
              <mc:Fallback>
                <p:oleObj name="公式" r:id="rId4" imgW="1054080" imgH="1774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626" y="3540269"/>
                        <a:ext cx="1851602" cy="32038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99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TextBox 44"/>
          <p:cNvSpPr txBox="1"/>
          <p:nvPr/>
        </p:nvSpPr>
        <p:spPr>
          <a:xfrm>
            <a:off x="285720" y="1571612"/>
            <a:ext cx="37971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zh-CN" altLang="en-US" sz="26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沿甲路径静电力做功：</a:t>
            </a:r>
          </a:p>
        </p:txBody>
      </p:sp>
      <p:graphicFrame>
        <p:nvGraphicFramePr>
          <p:cNvPr id="46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0217534"/>
              </p:ext>
            </p:extLst>
          </p:nvPr>
        </p:nvGraphicFramePr>
        <p:xfrm>
          <a:off x="907302" y="2188363"/>
          <a:ext cx="2430318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411" name="Equation" r:id="rId6" imgW="1384200" imgH="203040" progId="Equation.DSMT4">
                  <p:embed/>
                </p:oleObj>
              </mc:Choice>
              <mc:Fallback>
                <p:oleObj name="Equation" r:id="rId6" imgW="1384200" imgH="20304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7302" y="2188363"/>
                        <a:ext cx="2430318" cy="365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99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TextBox 46"/>
          <p:cNvSpPr txBox="1"/>
          <p:nvPr/>
        </p:nvSpPr>
        <p:spPr>
          <a:xfrm>
            <a:off x="285720" y="2857496"/>
            <a:ext cx="37971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zh-CN" altLang="en-US" sz="26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沿乙路径静电力做功：</a:t>
            </a:r>
          </a:p>
        </p:txBody>
      </p:sp>
      <p:graphicFrame>
        <p:nvGraphicFramePr>
          <p:cNvPr id="48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4123550"/>
              </p:ext>
            </p:extLst>
          </p:nvPr>
        </p:nvGraphicFramePr>
        <p:xfrm>
          <a:off x="3889092" y="4195902"/>
          <a:ext cx="2430318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412" name="公式" r:id="rId8" imgW="1384200" imgH="203040" progId="Equation.3">
                  <p:embed/>
                </p:oleObj>
              </mc:Choice>
              <mc:Fallback>
                <p:oleObj name="公式" r:id="rId8" imgW="1384200" imgH="2030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9092" y="4195902"/>
                        <a:ext cx="2430318" cy="365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99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" name="TextBox 48"/>
          <p:cNvSpPr txBox="1"/>
          <p:nvPr/>
        </p:nvSpPr>
        <p:spPr>
          <a:xfrm>
            <a:off x="285720" y="4098933"/>
            <a:ext cx="37971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zh-CN" altLang="en-US" sz="26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沿丙路径静电力做功：</a:t>
            </a:r>
          </a:p>
        </p:txBody>
      </p:sp>
      <p:grpSp>
        <p:nvGrpSpPr>
          <p:cNvPr id="56" name="组合 55"/>
          <p:cNvGrpSpPr/>
          <p:nvPr/>
        </p:nvGrpSpPr>
        <p:grpSpPr>
          <a:xfrm>
            <a:off x="5035548" y="2143116"/>
            <a:ext cx="2336800" cy="1143012"/>
            <a:chOff x="5035548" y="2143116"/>
            <a:chExt cx="2336800" cy="1143012"/>
          </a:xfrm>
        </p:grpSpPr>
        <p:sp>
          <p:nvSpPr>
            <p:cNvPr id="27" name="任意多边形 26"/>
            <p:cNvSpPr/>
            <p:nvPr/>
          </p:nvSpPr>
          <p:spPr>
            <a:xfrm>
              <a:off x="5035548" y="2437345"/>
              <a:ext cx="2336800" cy="848783"/>
            </a:xfrm>
            <a:custGeom>
              <a:avLst/>
              <a:gdLst>
                <a:gd name="connsiteX0" fmla="*/ 0 w 2336800"/>
                <a:gd name="connsiteY0" fmla="*/ 848783 h 848783"/>
                <a:gd name="connsiteX1" fmla="*/ 381000 w 2336800"/>
                <a:gd name="connsiteY1" fmla="*/ 251883 h 848783"/>
                <a:gd name="connsiteX2" fmla="*/ 1143000 w 2336800"/>
                <a:gd name="connsiteY2" fmla="*/ 35983 h 848783"/>
                <a:gd name="connsiteX3" fmla="*/ 2336800 w 2336800"/>
                <a:gd name="connsiteY3" fmla="*/ 35983 h 848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36800" h="848783">
                  <a:moveTo>
                    <a:pt x="0" y="848783"/>
                  </a:moveTo>
                  <a:cubicBezTo>
                    <a:pt x="95250" y="618066"/>
                    <a:pt x="190500" y="387350"/>
                    <a:pt x="381000" y="251883"/>
                  </a:cubicBezTo>
                  <a:cubicBezTo>
                    <a:pt x="571500" y="116416"/>
                    <a:pt x="817033" y="71966"/>
                    <a:pt x="1143000" y="35983"/>
                  </a:cubicBezTo>
                  <a:cubicBezTo>
                    <a:pt x="1468967" y="0"/>
                    <a:pt x="1902883" y="17991"/>
                    <a:pt x="2336800" y="35983"/>
                  </a:cubicBezTo>
                </a:path>
              </a:pathLst>
            </a:custGeom>
            <a:ln w="25400">
              <a:solidFill>
                <a:schemeClr val="accent6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786446" y="2143116"/>
              <a:ext cx="4286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>
                  <a:solidFill>
                    <a:schemeClr val="accent6">
                      <a:lumMod val="75000"/>
                    </a:schemeClr>
                  </a:solidFill>
                  <a:latin typeface="楷体" pitchFamily="49" charset="-122"/>
                  <a:ea typeface="楷体" pitchFamily="49" charset="-122"/>
                </a:rPr>
                <a:t>丙</a:t>
              </a: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720655" y="5661248"/>
            <a:ext cx="8171825" cy="679620"/>
            <a:chOff x="285720" y="5827412"/>
            <a:chExt cx="7681516" cy="679620"/>
          </a:xfrm>
        </p:grpSpPr>
        <p:sp>
          <p:nvSpPr>
            <p:cNvPr id="51" name="矩形 50"/>
            <p:cNvSpPr/>
            <p:nvPr/>
          </p:nvSpPr>
          <p:spPr>
            <a:xfrm>
              <a:off x="285720" y="5827412"/>
              <a:ext cx="7118083" cy="67962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矩形 51"/>
            <p:cNvSpPr/>
            <p:nvPr/>
          </p:nvSpPr>
          <p:spPr>
            <a:xfrm>
              <a:off x="316226" y="5939476"/>
              <a:ext cx="7651010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6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华文楷体" pitchFamily="2" charset="-122"/>
                  <a:ea typeface="华文楷体" pitchFamily="2" charset="-122"/>
                </a:rPr>
                <a:t>静电力做功与路径无关，仅由电荷的初末位置决定</a:t>
              </a:r>
            </a:p>
          </p:txBody>
        </p:sp>
      </p:grpSp>
      <p:graphicFrame>
        <p:nvGraphicFramePr>
          <p:cNvPr id="53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2754079"/>
              </p:ext>
            </p:extLst>
          </p:nvPr>
        </p:nvGraphicFramePr>
        <p:xfrm>
          <a:off x="4211960" y="4879891"/>
          <a:ext cx="2430318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413" name="公式" r:id="rId9" imgW="1384200" imgH="203040" progId="Equation.3">
                  <p:embed/>
                </p:oleObj>
              </mc:Choice>
              <mc:Fallback>
                <p:oleObj name="公式" r:id="rId9" imgW="1384200" imgH="2030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960" y="4879891"/>
                        <a:ext cx="2430318" cy="365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99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" name="TextBox 53"/>
          <p:cNvSpPr txBox="1"/>
          <p:nvPr/>
        </p:nvSpPr>
        <p:spPr>
          <a:xfrm>
            <a:off x="285720" y="4763168"/>
            <a:ext cx="414340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zh-CN" altLang="en-US" sz="26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沿任意路径静电力做功：</a:t>
            </a:r>
          </a:p>
        </p:txBody>
      </p:sp>
      <p:grpSp>
        <p:nvGrpSpPr>
          <p:cNvPr id="33" name="组合 32"/>
          <p:cNvGrpSpPr/>
          <p:nvPr/>
        </p:nvGrpSpPr>
        <p:grpSpPr>
          <a:xfrm>
            <a:off x="5046666" y="3068960"/>
            <a:ext cx="1163646" cy="400110"/>
            <a:chOff x="3265478" y="1928802"/>
            <a:chExt cx="1163646" cy="400110"/>
          </a:xfrm>
        </p:grpSpPr>
        <p:cxnSp>
          <p:nvCxnSpPr>
            <p:cNvPr id="34" name="直接箭头连接符 33"/>
            <p:cNvCxnSpPr/>
            <p:nvPr/>
          </p:nvCxnSpPr>
          <p:spPr>
            <a:xfrm>
              <a:off x="3265478" y="2130416"/>
              <a:ext cx="612000" cy="1304"/>
            </a:xfrm>
            <a:prstGeom prst="straightConnector1">
              <a:avLst/>
            </a:prstGeom>
            <a:ln w="317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3857620" y="1928802"/>
              <a:ext cx="5715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i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endParaRPr lang="zh-CN" altLang="en-US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7196946" y="2235750"/>
            <a:ext cx="314510" cy="369332"/>
            <a:chOff x="7910308" y="2971222"/>
            <a:chExt cx="314510" cy="369332"/>
          </a:xfrm>
        </p:grpSpPr>
        <p:sp>
          <p:nvSpPr>
            <p:cNvPr id="15" name="椭圆 14"/>
            <p:cNvSpPr>
              <a:spLocks noChangeAspect="1"/>
            </p:cNvSpPr>
            <p:nvPr/>
          </p:nvSpPr>
          <p:spPr>
            <a:xfrm>
              <a:off x="7924558" y="3031774"/>
              <a:ext cx="252000" cy="252000"/>
            </a:xfrm>
            <a:prstGeom prst="ellipse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7910308" y="2971222"/>
              <a:ext cx="31451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b="1" dirty="0">
                  <a:latin typeface="Times New Roman" pitchFamily="18" charset="0"/>
                  <a:cs typeface="Times New Roman" pitchFamily="18" charset="0"/>
                </a:rPr>
                <a:t>+</a:t>
              </a:r>
              <a:endParaRPr lang="zh-CN" altLang="en-US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7" name="任意多边形 56"/>
          <p:cNvSpPr/>
          <p:nvPr/>
        </p:nvSpPr>
        <p:spPr>
          <a:xfrm>
            <a:off x="5001985" y="2188029"/>
            <a:ext cx="2226129" cy="1077685"/>
          </a:xfrm>
          <a:custGeom>
            <a:avLst/>
            <a:gdLst>
              <a:gd name="connsiteX0" fmla="*/ 38101 w 2226129"/>
              <a:gd name="connsiteY0" fmla="*/ 1077685 h 1077685"/>
              <a:gd name="connsiteX1" fmla="*/ 48986 w 2226129"/>
              <a:gd name="connsiteY1" fmla="*/ 468085 h 1077685"/>
              <a:gd name="connsiteX2" fmla="*/ 332015 w 2226129"/>
              <a:gd name="connsiteY2" fmla="*/ 272142 h 1077685"/>
              <a:gd name="connsiteX3" fmla="*/ 462644 w 2226129"/>
              <a:gd name="connsiteY3" fmla="*/ 32657 h 1077685"/>
              <a:gd name="connsiteX4" fmla="*/ 810986 w 2226129"/>
              <a:gd name="connsiteY4" fmla="*/ 76200 h 1077685"/>
              <a:gd name="connsiteX5" fmla="*/ 952501 w 2226129"/>
              <a:gd name="connsiteY5" fmla="*/ 21771 h 1077685"/>
              <a:gd name="connsiteX6" fmla="*/ 1398815 w 2226129"/>
              <a:gd name="connsiteY6" fmla="*/ 76200 h 1077685"/>
              <a:gd name="connsiteX7" fmla="*/ 1649186 w 2226129"/>
              <a:gd name="connsiteY7" fmla="*/ 43542 h 1077685"/>
              <a:gd name="connsiteX8" fmla="*/ 2226129 w 2226129"/>
              <a:gd name="connsiteY8" fmla="*/ 239485 h 1077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26129" h="1077685">
                <a:moveTo>
                  <a:pt x="38101" y="1077685"/>
                </a:moveTo>
                <a:cubicBezTo>
                  <a:pt x="19050" y="840013"/>
                  <a:pt x="0" y="602342"/>
                  <a:pt x="48986" y="468085"/>
                </a:cubicBezTo>
                <a:cubicBezTo>
                  <a:pt x="97972" y="333828"/>
                  <a:pt x="263072" y="344713"/>
                  <a:pt x="332015" y="272142"/>
                </a:cubicBezTo>
                <a:cubicBezTo>
                  <a:pt x="400958" y="199571"/>
                  <a:pt x="382816" y="65314"/>
                  <a:pt x="462644" y="32657"/>
                </a:cubicBezTo>
                <a:cubicBezTo>
                  <a:pt x="542473" y="0"/>
                  <a:pt x="729343" y="78014"/>
                  <a:pt x="810986" y="76200"/>
                </a:cubicBezTo>
                <a:cubicBezTo>
                  <a:pt x="892629" y="74386"/>
                  <a:pt x="854530" y="21771"/>
                  <a:pt x="952501" y="21771"/>
                </a:cubicBezTo>
                <a:cubicBezTo>
                  <a:pt x="1050472" y="21771"/>
                  <a:pt x="1282701" y="72572"/>
                  <a:pt x="1398815" y="76200"/>
                </a:cubicBezTo>
                <a:cubicBezTo>
                  <a:pt x="1514929" y="79828"/>
                  <a:pt x="1511300" y="16328"/>
                  <a:pt x="1649186" y="43542"/>
                </a:cubicBezTo>
                <a:cubicBezTo>
                  <a:pt x="1787072" y="70756"/>
                  <a:pt x="2006600" y="155120"/>
                  <a:pt x="2226129" y="239485"/>
                </a:cubicBezTo>
              </a:path>
            </a:pathLst>
          </a:custGeom>
          <a:ln w="254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13517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2110974"/>
              </p:ext>
            </p:extLst>
          </p:nvPr>
        </p:nvGraphicFramePr>
        <p:xfrm>
          <a:off x="2771800" y="3540150"/>
          <a:ext cx="1137227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414" name="公式" r:id="rId10" imgW="647640" imgH="203040" progId="Equation.3">
                  <p:embed/>
                </p:oleObj>
              </mc:Choice>
              <mc:Fallback>
                <p:oleObj name="公式" r:id="rId10" imgW="647640" imgH="20304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800" y="3540150"/>
                        <a:ext cx="1137227" cy="365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99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" name="矩形 57"/>
          <p:cNvSpPr>
            <a:spLocks noChangeArrowheads="1"/>
          </p:cNvSpPr>
          <p:nvPr/>
        </p:nvSpPr>
        <p:spPr bwMode="auto">
          <a:xfrm>
            <a:off x="7251005" y="4797152"/>
            <a:ext cx="1641475" cy="117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lang="zh-CN" altLang="en-US" sz="6000" b="1" dirty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</a:rPr>
              <a:t>*</a:t>
            </a:r>
            <a:r>
              <a:rPr lang="zh-CN" altLang="en-US" sz="6000" b="1" dirty="0">
                <a:solidFill>
                  <a:srgbClr val="00B050"/>
                </a:solidFill>
                <a:latin typeface="Times New Roman" pitchFamily="18" charset="0"/>
                <a:ea typeface="黑体" pitchFamily="49" charset="-122"/>
              </a:rPr>
              <a:t>*</a:t>
            </a:r>
            <a:r>
              <a:rPr lang="zh-CN" altLang="en-US" sz="6000" b="1" dirty="0">
                <a:solidFill>
                  <a:srgbClr val="FFC000"/>
                </a:solidFill>
                <a:latin typeface="Times New Roman" pitchFamily="18" charset="0"/>
                <a:ea typeface="黑体" pitchFamily="49" charset="-122"/>
              </a:rPr>
              <a:t>*</a:t>
            </a:r>
          </a:p>
        </p:txBody>
      </p:sp>
      <p:sp>
        <p:nvSpPr>
          <p:cNvPr id="59" name="矩形 58"/>
          <p:cNvSpPr/>
          <p:nvPr/>
        </p:nvSpPr>
        <p:spPr>
          <a:xfrm>
            <a:off x="2430810" y="2161431"/>
            <a:ext cx="949610" cy="396000"/>
          </a:xfrm>
          <a:prstGeom prst="rect">
            <a:avLst/>
          </a:prstGeom>
          <a:noFill/>
          <a:ln w="19050">
            <a:solidFill>
              <a:srgbClr val="0070C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 59"/>
          <p:cNvSpPr/>
          <p:nvPr/>
        </p:nvSpPr>
        <p:spPr>
          <a:xfrm>
            <a:off x="2976665" y="3525164"/>
            <a:ext cx="927522" cy="396000"/>
          </a:xfrm>
          <a:prstGeom prst="rect">
            <a:avLst/>
          </a:prstGeom>
          <a:noFill/>
          <a:ln w="19050">
            <a:solidFill>
              <a:srgbClr val="0070C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矩形 60"/>
          <p:cNvSpPr/>
          <p:nvPr/>
        </p:nvSpPr>
        <p:spPr>
          <a:xfrm>
            <a:off x="5400248" y="4175207"/>
            <a:ext cx="957702" cy="396000"/>
          </a:xfrm>
          <a:prstGeom prst="rect">
            <a:avLst/>
          </a:prstGeom>
          <a:noFill/>
          <a:ln w="19050">
            <a:solidFill>
              <a:srgbClr val="0070C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矩形 61"/>
          <p:cNvSpPr/>
          <p:nvPr/>
        </p:nvSpPr>
        <p:spPr>
          <a:xfrm>
            <a:off x="5728007" y="4853374"/>
            <a:ext cx="914271" cy="396000"/>
          </a:xfrm>
          <a:prstGeom prst="rect">
            <a:avLst/>
          </a:prstGeom>
          <a:noFill/>
          <a:ln w="19050">
            <a:solidFill>
              <a:srgbClr val="0070C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3" name="组合 62"/>
          <p:cNvGrpSpPr/>
          <p:nvPr/>
        </p:nvGrpSpPr>
        <p:grpSpPr>
          <a:xfrm>
            <a:off x="2378949" y="1089954"/>
            <a:ext cx="1322863" cy="576000"/>
            <a:chOff x="6484464" y="538822"/>
            <a:chExt cx="1322863" cy="576000"/>
          </a:xfrm>
        </p:grpSpPr>
        <p:sp>
          <p:nvSpPr>
            <p:cNvPr id="64" name="云形标注 63"/>
            <p:cNvSpPr/>
            <p:nvPr/>
          </p:nvSpPr>
          <p:spPr>
            <a:xfrm>
              <a:off x="6622576" y="538822"/>
              <a:ext cx="1008000" cy="576000"/>
            </a:xfrm>
            <a:prstGeom prst="cloudCallout">
              <a:avLst>
                <a:gd name="adj1" fmla="val -145299"/>
                <a:gd name="adj2" fmla="val -36494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5" name="TextBox 127"/>
            <p:cNvSpPr txBox="1"/>
            <p:nvPr/>
          </p:nvSpPr>
          <p:spPr>
            <a:xfrm>
              <a:off x="6484464" y="583303"/>
              <a:ext cx="132286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2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等线" panose="02010600030101010101" pitchFamily="2" charset="-122"/>
                  <a:ea typeface="等线" panose="02010600030101010101" pitchFamily="2" charset="-122"/>
                  <a:cs typeface="Times New Roman" pitchFamily="18" charset="0"/>
                </a:rPr>
                <a:t>保守力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35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/>
      <p:bldP spid="22" grpId="0"/>
      <p:bldP spid="23" grpId="0"/>
      <p:bldP spid="43" grpId="0"/>
      <p:bldP spid="57" grpId="0" animBg="1"/>
      <p:bldP spid="58" grpId="0"/>
      <p:bldP spid="59" grpId="0" animBg="1"/>
      <p:bldP spid="60" grpId="0" animBg="1"/>
      <p:bldP spid="61" grpId="0" animBg="1"/>
      <p:bldP spid="6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89918" y="622429"/>
            <a:ext cx="6946378" cy="646331"/>
          </a:xfr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 algn="l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zh-CN" alt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电势能 </a:t>
            </a:r>
            <a:r>
              <a:rPr lang="en-US" altLang="zh-CN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(Electric Potential Energy)</a:t>
            </a:r>
            <a:endParaRPr lang="zh-CN" altLang="en-US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ea typeface="黑体" pitchFamily="49" charset="-122"/>
              <a:cs typeface="Times New Roman" pitchFamily="18" charset="0"/>
              <a:sym typeface="宋体" pitchFamily="2" charset="-122"/>
            </a:endParaRPr>
          </a:p>
        </p:txBody>
      </p:sp>
      <p:sp>
        <p:nvSpPr>
          <p:cNvPr id="6" name="Rectangle 3"/>
          <p:cNvSpPr txBox="1">
            <a:spLocks noRot="1" noChangeArrowheads="1"/>
          </p:cNvSpPr>
          <p:nvPr/>
        </p:nvSpPr>
        <p:spPr>
          <a:xfrm>
            <a:off x="285720" y="1705938"/>
            <a:ext cx="8390736" cy="642942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电荷在电场中具有的与</a:t>
            </a:r>
            <a:r>
              <a:rPr lang="zh-CN" alt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位置</a:t>
            </a:r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有关的势能</a:t>
            </a:r>
            <a:endParaRPr lang="en-US" altLang="zh-C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" name="Rectangle 3"/>
          <p:cNvSpPr txBox="1">
            <a:spLocks noRot="1" noChangeArrowheads="1"/>
          </p:cNvSpPr>
          <p:nvPr/>
        </p:nvSpPr>
        <p:spPr>
          <a:xfrm>
            <a:off x="284178" y="2636912"/>
            <a:ext cx="3783766" cy="642942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lvl="0">
              <a:lnSpc>
                <a:spcPct val="125000"/>
              </a:lnSpc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特点：</a:t>
            </a:r>
            <a:r>
              <a:rPr lang="en-US" altLang="zh-CN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altLang="zh-CN" sz="2800" b="1" i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altLang="zh-C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= - △</a:t>
            </a:r>
            <a:r>
              <a:rPr lang="en-US" altLang="zh-CN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altLang="zh-CN" sz="2800" b="1" i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</a:t>
            </a:r>
          </a:p>
        </p:txBody>
      </p:sp>
      <p:sp>
        <p:nvSpPr>
          <p:cNvPr id="110" name="矩形 109"/>
          <p:cNvSpPr>
            <a:spLocks noChangeArrowheads="1"/>
          </p:cNvSpPr>
          <p:nvPr/>
        </p:nvSpPr>
        <p:spPr bwMode="auto">
          <a:xfrm>
            <a:off x="7452320" y="357166"/>
            <a:ext cx="1641475" cy="117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lang="zh-CN" altLang="en-US" sz="6000" b="1" dirty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</a:rPr>
              <a:t>*</a:t>
            </a:r>
            <a:r>
              <a:rPr lang="zh-CN" altLang="en-US" sz="6000" b="1" dirty="0">
                <a:solidFill>
                  <a:srgbClr val="00B050"/>
                </a:solidFill>
                <a:latin typeface="Times New Roman" pitchFamily="18" charset="0"/>
                <a:ea typeface="黑体" pitchFamily="49" charset="-122"/>
              </a:rPr>
              <a:t>*</a:t>
            </a:r>
            <a:r>
              <a:rPr lang="zh-CN" altLang="en-US" sz="6000" b="1" dirty="0">
                <a:solidFill>
                  <a:srgbClr val="FFC000"/>
                </a:solidFill>
                <a:latin typeface="Times New Roman" pitchFamily="18" charset="0"/>
                <a:ea typeface="黑体" pitchFamily="49" charset="-122"/>
              </a:rPr>
              <a:t>*</a:t>
            </a:r>
          </a:p>
        </p:txBody>
      </p:sp>
      <p:sp>
        <p:nvSpPr>
          <p:cNvPr id="108" name="Rectangle 3"/>
          <p:cNvSpPr txBox="1">
            <a:spLocks noRot="1" noChangeArrowheads="1"/>
          </p:cNvSpPr>
          <p:nvPr/>
        </p:nvSpPr>
        <p:spPr>
          <a:xfrm>
            <a:off x="306546" y="3717032"/>
            <a:ext cx="1785950" cy="642942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相对性：</a:t>
            </a:r>
            <a:endParaRPr lang="en-US" altLang="zh-C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5" name="组合 124"/>
          <p:cNvGrpSpPr/>
          <p:nvPr/>
        </p:nvGrpSpPr>
        <p:grpSpPr>
          <a:xfrm>
            <a:off x="7164288" y="1268760"/>
            <a:ext cx="1019330" cy="576000"/>
            <a:chOff x="6622576" y="538822"/>
            <a:chExt cx="1019330" cy="576000"/>
          </a:xfrm>
        </p:grpSpPr>
        <p:sp>
          <p:nvSpPr>
            <p:cNvPr id="127" name="云形标注 126"/>
            <p:cNvSpPr/>
            <p:nvPr/>
          </p:nvSpPr>
          <p:spPr>
            <a:xfrm>
              <a:off x="6622576" y="538822"/>
              <a:ext cx="1008000" cy="576000"/>
            </a:xfrm>
            <a:prstGeom prst="cloudCallout">
              <a:avLst>
                <a:gd name="adj1" fmla="val -65816"/>
                <a:gd name="adj2" fmla="val -44054"/>
              </a:avLst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6629410" y="549708"/>
              <a:ext cx="10124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scalar</a:t>
              </a:r>
              <a:endParaRPr lang="zh-CN" alt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30" name="Rectangle 3"/>
          <p:cNvSpPr txBox="1">
            <a:spLocks noRot="1" noChangeArrowheads="1"/>
          </p:cNvSpPr>
          <p:nvPr/>
        </p:nvSpPr>
        <p:spPr>
          <a:xfrm>
            <a:off x="307492" y="5374152"/>
            <a:ext cx="1888244" cy="642942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Unit</a:t>
            </a:r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：</a:t>
            </a:r>
            <a:r>
              <a:rPr lang="en-US" altLang="zh-C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</a:t>
            </a:r>
          </a:p>
        </p:txBody>
      </p:sp>
      <p:grpSp>
        <p:nvGrpSpPr>
          <p:cNvPr id="39" name="组合 38"/>
          <p:cNvGrpSpPr/>
          <p:nvPr/>
        </p:nvGrpSpPr>
        <p:grpSpPr>
          <a:xfrm>
            <a:off x="5508104" y="2810986"/>
            <a:ext cx="3204000" cy="1116000"/>
            <a:chOff x="2214546" y="1571612"/>
            <a:chExt cx="4143404" cy="1322398"/>
          </a:xfrm>
        </p:grpSpPr>
        <p:cxnSp>
          <p:nvCxnSpPr>
            <p:cNvPr id="40" name="直接箭头连接符 39"/>
            <p:cNvCxnSpPr/>
            <p:nvPr/>
          </p:nvCxnSpPr>
          <p:spPr>
            <a:xfrm>
              <a:off x="2214546" y="1571612"/>
              <a:ext cx="3492000" cy="158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箭头连接符 40"/>
            <p:cNvCxnSpPr/>
            <p:nvPr/>
          </p:nvCxnSpPr>
          <p:spPr>
            <a:xfrm>
              <a:off x="2214546" y="2022466"/>
              <a:ext cx="3492000" cy="158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箭头连接符 41"/>
            <p:cNvCxnSpPr/>
            <p:nvPr/>
          </p:nvCxnSpPr>
          <p:spPr>
            <a:xfrm>
              <a:off x="2214546" y="2460620"/>
              <a:ext cx="3492000" cy="158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箭头连接符 42"/>
            <p:cNvCxnSpPr/>
            <p:nvPr/>
          </p:nvCxnSpPr>
          <p:spPr>
            <a:xfrm>
              <a:off x="2214546" y="2892422"/>
              <a:ext cx="3492000" cy="158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5786446" y="1643050"/>
              <a:ext cx="5715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i="1" dirty="0">
                  <a:latin typeface="Times New Roman" pitchFamily="18" charset="0"/>
                  <a:cs typeface="Times New Roman" pitchFamily="18" charset="0"/>
                </a:rPr>
                <a:t>E</a:t>
              </a:r>
              <a:endParaRPr lang="zh-CN" altLang="en-US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5508104" y="3160140"/>
            <a:ext cx="1219576" cy="400110"/>
            <a:chOff x="5508104" y="2698034"/>
            <a:chExt cx="1219576" cy="400110"/>
          </a:xfrm>
        </p:grpSpPr>
        <p:grpSp>
          <p:nvGrpSpPr>
            <p:cNvPr id="45" name="组合 44"/>
            <p:cNvGrpSpPr/>
            <p:nvPr/>
          </p:nvGrpSpPr>
          <p:grpSpPr>
            <a:xfrm>
              <a:off x="5508104" y="2708920"/>
              <a:ext cx="314510" cy="369332"/>
              <a:chOff x="7888536" y="2960336"/>
              <a:chExt cx="314510" cy="369332"/>
            </a:xfrm>
          </p:grpSpPr>
          <p:sp>
            <p:nvSpPr>
              <p:cNvPr id="46" name="椭圆 45"/>
              <p:cNvSpPr>
                <a:spLocks noChangeAspect="1"/>
              </p:cNvSpPr>
              <p:nvPr/>
            </p:nvSpPr>
            <p:spPr>
              <a:xfrm>
                <a:off x="7924558" y="3031774"/>
                <a:ext cx="216000" cy="216000"/>
              </a:xfrm>
              <a:prstGeom prst="ellipse">
                <a:avLst/>
              </a:prstGeom>
              <a:ln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7" name="矩形 46"/>
              <p:cNvSpPr/>
              <p:nvPr/>
            </p:nvSpPr>
            <p:spPr>
              <a:xfrm>
                <a:off x="7888536" y="2960336"/>
                <a:ext cx="31451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b="1" dirty="0">
                    <a:latin typeface="Times New Roman" pitchFamily="18" charset="0"/>
                    <a:cs typeface="Times New Roman" pitchFamily="18" charset="0"/>
                  </a:rPr>
                  <a:t>+</a:t>
                </a:r>
                <a:endParaRPr lang="zh-CN" altLang="en-US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48" name="组合 47"/>
            <p:cNvGrpSpPr/>
            <p:nvPr/>
          </p:nvGrpSpPr>
          <p:grpSpPr>
            <a:xfrm>
              <a:off x="5756786" y="2698034"/>
              <a:ext cx="970894" cy="400110"/>
              <a:chOff x="3265478" y="1928802"/>
              <a:chExt cx="970894" cy="400110"/>
            </a:xfrm>
          </p:grpSpPr>
          <p:cxnSp>
            <p:nvCxnSpPr>
              <p:cNvPr id="49" name="直接箭头连接符 48"/>
              <p:cNvCxnSpPr/>
              <p:nvPr/>
            </p:nvCxnSpPr>
            <p:spPr>
              <a:xfrm>
                <a:off x="3265478" y="2130416"/>
                <a:ext cx="468000" cy="1304"/>
              </a:xfrm>
              <a:prstGeom prst="straightConnector1">
                <a:avLst/>
              </a:prstGeom>
              <a:ln w="31750">
                <a:solidFill>
                  <a:srgbClr val="0000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TextBox 49"/>
              <p:cNvSpPr txBox="1"/>
              <p:nvPr/>
            </p:nvSpPr>
            <p:spPr>
              <a:xfrm>
                <a:off x="3664868" y="1928802"/>
                <a:ext cx="57150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b="1" i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F</a:t>
                </a:r>
                <a:endParaRPr lang="zh-CN" altLang="en-US" sz="2000" b="1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52" name="组合 51"/>
          <p:cNvGrpSpPr/>
          <p:nvPr/>
        </p:nvGrpSpPr>
        <p:grpSpPr>
          <a:xfrm>
            <a:off x="5508104" y="3160140"/>
            <a:ext cx="1219576" cy="400110"/>
            <a:chOff x="5508104" y="2698034"/>
            <a:chExt cx="1219576" cy="400110"/>
          </a:xfrm>
        </p:grpSpPr>
        <p:grpSp>
          <p:nvGrpSpPr>
            <p:cNvPr id="53" name="组合 44"/>
            <p:cNvGrpSpPr/>
            <p:nvPr/>
          </p:nvGrpSpPr>
          <p:grpSpPr>
            <a:xfrm>
              <a:off x="5508104" y="2708920"/>
              <a:ext cx="314510" cy="369332"/>
              <a:chOff x="7888536" y="2960336"/>
              <a:chExt cx="314510" cy="369332"/>
            </a:xfrm>
          </p:grpSpPr>
          <p:sp>
            <p:nvSpPr>
              <p:cNvPr id="57" name="椭圆 56"/>
              <p:cNvSpPr>
                <a:spLocks noChangeAspect="1"/>
              </p:cNvSpPr>
              <p:nvPr/>
            </p:nvSpPr>
            <p:spPr>
              <a:xfrm>
                <a:off x="7924558" y="3031774"/>
                <a:ext cx="216000" cy="216000"/>
              </a:xfrm>
              <a:prstGeom prst="ellipse">
                <a:avLst/>
              </a:prstGeom>
              <a:ln>
                <a:prstDash val="sysDash"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8" name="矩形 57"/>
              <p:cNvSpPr/>
              <p:nvPr/>
            </p:nvSpPr>
            <p:spPr>
              <a:xfrm>
                <a:off x="7888536" y="2960336"/>
                <a:ext cx="31451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b="1" dirty="0">
                    <a:latin typeface="Times New Roman" pitchFamily="18" charset="0"/>
                    <a:cs typeface="Times New Roman" pitchFamily="18" charset="0"/>
                  </a:rPr>
                  <a:t>+</a:t>
                </a:r>
                <a:endParaRPr lang="zh-CN" altLang="en-US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54" name="组合 47"/>
            <p:cNvGrpSpPr/>
            <p:nvPr/>
          </p:nvGrpSpPr>
          <p:grpSpPr>
            <a:xfrm>
              <a:off x="5756786" y="2698034"/>
              <a:ext cx="970894" cy="400110"/>
              <a:chOff x="3265478" y="1928802"/>
              <a:chExt cx="970894" cy="400110"/>
            </a:xfrm>
          </p:grpSpPr>
          <p:cxnSp>
            <p:nvCxnSpPr>
              <p:cNvPr id="55" name="直接箭头连接符 54"/>
              <p:cNvCxnSpPr/>
              <p:nvPr/>
            </p:nvCxnSpPr>
            <p:spPr>
              <a:xfrm>
                <a:off x="3265478" y="2130416"/>
                <a:ext cx="468000" cy="1304"/>
              </a:xfrm>
              <a:prstGeom prst="straightConnector1">
                <a:avLst/>
              </a:prstGeom>
              <a:ln w="31750">
                <a:solidFill>
                  <a:srgbClr val="0000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" name="TextBox 55"/>
              <p:cNvSpPr txBox="1"/>
              <p:nvPr/>
            </p:nvSpPr>
            <p:spPr>
              <a:xfrm>
                <a:off x="3664868" y="1928802"/>
                <a:ext cx="57150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b="1" i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F</a:t>
                </a:r>
                <a:endParaRPr lang="zh-CN" altLang="en-US" sz="2000" b="1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61" name="组合 60"/>
          <p:cNvGrpSpPr/>
          <p:nvPr/>
        </p:nvGrpSpPr>
        <p:grpSpPr>
          <a:xfrm>
            <a:off x="5796136" y="3563724"/>
            <a:ext cx="1872208" cy="369332"/>
            <a:chOff x="5796136" y="3101618"/>
            <a:chExt cx="1872208" cy="369332"/>
          </a:xfrm>
        </p:grpSpPr>
        <p:sp>
          <p:nvSpPr>
            <p:cNvPr id="59" name="TextBox 58"/>
            <p:cNvSpPr txBox="1"/>
            <p:nvPr/>
          </p:nvSpPr>
          <p:spPr>
            <a:xfrm>
              <a:off x="5796136" y="3101618"/>
              <a:ext cx="18722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>
                  <a:latin typeface="楷体" pitchFamily="49" charset="-122"/>
                  <a:ea typeface="楷体" pitchFamily="49" charset="-122"/>
                  <a:cs typeface="Times New Roman" pitchFamily="18" charset="0"/>
                </a:rPr>
                <a:t>电势能 → 动能</a:t>
              </a:r>
            </a:p>
          </p:txBody>
        </p:sp>
        <p:sp>
          <p:nvSpPr>
            <p:cNvPr id="60" name="矩形 59"/>
            <p:cNvSpPr/>
            <p:nvPr/>
          </p:nvSpPr>
          <p:spPr>
            <a:xfrm>
              <a:off x="5885722" y="3140968"/>
              <a:ext cx="1656000" cy="288032"/>
            </a:xfrm>
            <a:prstGeom prst="rect">
              <a:avLst/>
            </a:prstGeom>
            <a:noFill/>
            <a:ln w="12700">
              <a:solidFill>
                <a:srgbClr val="00B0F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2" name="Rectangle 3"/>
          <p:cNvSpPr txBox="1">
            <a:spLocks noRot="1" noChangeArrowheads="1"/>
          </p:cNvSpPr>
          <p:nvPr/>
        </p:nvSpPr>
        <p:spPr>
          <a:xfrm>
            <a:off x="683568" y="4442242"/>
            <a:ext cx="5976664" cy="642942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  <a:cs typeface="Times New Roman" pitchFamily="18" charset="0"/>
              </a:rPr>
              <a:t>通常取“大地或无限远”为势能零点</a:t>
            </a:r>
            <a:endParaRPr lang="en-US" altLang="zh-C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itchFamily="49" charset="-122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63" name="Rectangle 3"/>
          <p:cNvSpPr txBox="1">
            <a:spLocks noRot="1" noChangeArrowheads="1"/>
          </p:cNvSpPr>
          <p:nvPr/>
        </p:nvSpPr>
        <p:spPr>
          <a:xfrm>
            <a:off x="2123728" y="5379282"/>
            <a:ext cx="1303796" cy="642942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zh-CN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en-US" altLang="zh-CN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eV</a:t>
            </a:r>
            <a:r>
              <a:rPr lang="en-US" altLang="zh-C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pSp>
        <p:nvGrpSpPr>
          <p:cNvPr id="68" name="组合 67"/>
          <p:cNvGrpSpPr/>
          <p:nvPr/>
        </p:nvGrpSpPr>
        <p:grpSpPr>
          <a:xfrm>
            <a:off x="3413180" y="5450354"/>
            <a:ext cx="2880320" cy="642942"/>
            <a:chOff x="3563888" y="4509120"/>
            <a:chExt cx="2880320" cy="642942"/>
          </a:xfrm>
        </p:grpSpPr>
        <p:sp>
          <p:nvSpPr>
            <p:cNvPr id="65" name="矩形 64"/>
            <p:cNvSpPr/>
            <p:nvPr/>
          </p:nvSpPr>
          <p:spPr>
            <a:xfrm>
              <a:off x="3563888" y="4509216"/>
              <a:ext cx="2664000" cy="540000"/>
            </a:xfrm>
            <a:prstGeom prst="rect">
              <a:avLst/>
            </a:prstGeom>
            <a:noFill/>
            <a:ln>
              <a:solidFill>
                <a:srgbClr val="00B0F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7" name="Rectangle 3"/>
            <p:cNvSpPr txBox="1">
              <a:spLocks noRot="1" noChangeArrowheads="1"/>
            </p:cNvSpPr>
            <p:nvPr/>
          </p:nvSpPr>
          <p:spPr>
            <a:xfrm>
              <a:off x="3563888" y="4509120"/>
              <a:ext cx="2880320" cy="642942"/>
            </a:xfrm>
            <a:prstGeom prst="rect">
              <a:avLst/>
            </a:prstGeom>
            <a:noFill/>
          </p:spPr>
          <p:txBody>
            <a:bodyPr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5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altLang="zh-CN" sz="2400" b="1" dirty="0">
                  <a:latin typeface="Times New Roman" pitchFamily="18" charset="0"/>
                  <a:cs typeface="Times New Roman" pitchFamily="18" charset="0"/>
                </a:rPr>
                <a:t>1 </a:t>
              </a:r>
              <a:r>
                <a:rPr lang="en-US" altLang="zh-CN" sz="2400" b="1" dirty="0" err="1">
                  <a:latin typeface="Times New Roman" pitchFamily="18" charset="0"/>
                  <a:cs typeface="Times New Roman" pitchFamily="18" charset="0"/>
                </a:rPr>
                <a:t>eV</a:t>
              </a:r>
              <a:r>
                <a:rPr lang="en-US" altLang="zh-CN" sz="2400" b="1" dirty="0">
                  <a:latin typeface="Times New Roman" pitchFamily="18" charset="0"/>
                  <a:cs typeface="Times New Roman" pitchFamily="18" charset="0"/>
                </a:rPr>
                <a:t> = 1.6×10</a:t>
              </a:r>
              <a:r>
                <a:rPr lang="en-US" altLang="zh-CN" sz="2400" b="1" baseline="30000" dirty="0">
                  <a:latin typeface="Times New Roman" pitchFamily="18" charset="0"/>
                  <a:cs typeface="Times New Roman" pitchFamily="18" charset="0"/>
                </a:rPr>
                <a:t>-19</a:t>
              </a:r>
              <a:r>
                <a:rPr lang="en-US" altLang="zh-CN" sz="2400" b="1" dirty="0">
                  <a:latin typeface="Times New Roman" pitchFamily="18" charset="0"/>
                  <a:cs typeface="Times New Roman" pitchFamily="18" charset="0"/>
                </a:rPr>
                <a:t> J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20436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81481E-6 L 0.20104 0.0037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00" y="20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animBg="1"/>
      <p:bldP spid="6" grpId="0"/>
      <p:bldP spid="87" grpId="0"/>
      <p:bldP spid="110" grpId="0"/>
      <p:bldP spid="108" grpId="0"/>
      <p:bldP spid="130" grpId="0"/>
      <p:bldP spid="62" grpId="0"/>
      <p:bldP spid="6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3"/>
          <p:cNvSpPr txBox="1">
            <a:spLocks noRot="1" noChangeArrowheads="1"/>
          </p:cNvSpPr>
          <p:nvPr/>
        </p:nvSpPr>
        <p:spPr>
          <a:xfrm>
            <a:off x="323528" y="3356992"/>
            <a:ext cx="7056784" cy="576064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zh-CN" alt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电荷在电场中某点的电势能与其电量的比值</a:t>
            </a:r>
            <a:endParaRPr lang="en-US" altLang="zh-CN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2087848" y="4073525"/>
            <a:ext cx="1012112" cy="750888"/>
            <a:chOff x="2714612" y="3936405"/>
            <a:chExt cx="1012112" cy="750888"/>
          </a:xfrm>
        </p:grpSpPr>
        <p:sp>
          <p:nvSpPr>
            <p:cNvPr id="22" name="矩形 21"/>
            <p:cNvSpPr/>
            <p:nvPr/>
          </p:nvSpPr>
          <p:spPr>
            <a:xfrm>
              <a:off x="2714612" y="3960048"/>
              <a:ext cx="1012112" cy="720000"/>
            </a:xfrm>
            <a:prstGeom prst="rect">
              <a:avLst/>
            </a:prstGeom>
            <a:noFill/>
            <a:ln>
              <a:solidFill>
                <a:srgbClr val="00B0F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aphicFrame>
          <p:nvGraphicFramePr>
            <p:cNvPr id="23" name="Object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21146760"/>
                </p:ext>
              </p:extLst>
            </p:nvPr>
          </p:nvGraphicFramePr>
          <p:xfrm>
            <a:off x="2758868" y="3936405"/>
            <a:ext cx="938212" cy="7508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6934" name="Equation" r:id="rId4" imgW="482400" imgH="444240" progId="Equation.DSMT4">
                    <p:embed/>
                  </p:oleObj>
                </mc:Choice>
                <mc:Fallback>
                  <p:oleObj name="Equation" r:id="rId4" imgW="482400" imgH="444240" progId="Equation.DSMT4">
                    <p:embed/>
                    <p:pic>
                      <p:nvPicPr>
                        <p:cNvPr id="0" name="Picture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58868" y="3936405"/>
                          <a:ext cx="938212" cy="7508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99CC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8" name="Rectangle 3"/>
          <p:cNvSpPr txBox="1">
            <a:spLocks noRot="1" noChangeArrowheads="1"/>
          </p:cNvSpPr>
          <p:nvPr/>
        </p:nvSpPr>
        <p:spPr>
          <a:xfrm>
            <a:off x="335956" y="4154210"/>
            <a:ext cx="1910016" cy="642942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zh-CN" alt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定义式：</a:t>
            </a:r>
            <a:endParaRPr lang="en-US" altLang="zh-CN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矩形 73"/>
          <p:cNvSpPr>
            <a:spLocks noChangeArrowheads="1"/>
          </p:cNvSpPr>
          <p:nvPr/>
        </p:nvSpPr>
        <p:spPr bwMode="auto">
          <a:xfrm>
            <a:off x="6444208" y="332656"/>
            <a:ext cx="1641475" cy="117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lang="zh-CN" altLang="en-US" sz="6000" b="1" dirty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</a:rPr>
              <a:t>*</a:t>
            </a:r>
            <a:r>
              <a:rPr lang="zh-CN" altLang="en-US" sz="6000" b="1" dirty="0">
                <a:solidFill>
                  <a:srgbClr val="00B050"/>
                </a:solidFill>
                <a:latin typeface="Times New Roman" pitchFamily="18" charset="0"/>
                <a:ea typeface="黑体" pitchFamily="49" charset="-122"/>
              </a:rPr>
              <a:t>*</a:t>
            </a:r>
            <a:r>
              <a:rPr lang="zh-CN" altLang="en-US" sz="6000" b="1" dirty="0">
                <a:solidFill>
                  <a:srgbClr val="FFC000"/>
                </a:solidFill>
                <a:latin typeface="Times New Roman" pitchFamily="18" charset="0"/>
                <a:ea typeface="黑体" pitchFamily="49" charset="-122"/>
              </a:rPr>
              <a:t>*</a:t>
            </a:r>
          </a:p>
        </p:txBody>
      </p:sp>
      <p:sp>
        <p:nvSpPr>
          <p:cNvPr id="75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89918" y="653207"/>
            <a:ext cx="4498106" cy="584775"/>
          </a:xfr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 algn="l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zh-CN" alt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电势 </a:t>
            </a:r>
            <a:r>
              <a:rPr lang="en-US" altLang="zh-CN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(Electric Potential)</a:t>
            </a:r>
            <a:endParaRPr lang="zh-CN" alt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ea typeface="黑体" pitchFamily="49" charset="-122"/>
              <a:cs typeface="Times New Roman" pitchFamily="18" charset="0"/>
              <a:sym typeface="宋体" pitchFamily="2" charset="-122"/>
            </a:endParaRPr>
          </a:p>
        </p:txBody>
      </p:sp>
      <p:grpSp>
        <p:nvGrpSpPr>
          <p:cNvPr id="76" name="组合 75"/>
          <p:cNvGrpSpPr/>
          <p:nvPr/>
        </p:nvGrpSpPr>
        <p:grpSpPr>
          <a:xfrm>
            <a:off x="5065022" y="2667824"/>
            <a:ext cx="314510" cy="369332"/>
            <a:chOff x="7910308" y="2971222"/>
            <a:chExt cx="314510" cy="369332"/>
          </a:xfrm>
        </p:grpSpPr>
        <p:sp>
          <p:nvSpPr>
            <p:cNvPr id="77" name="椭圆 76"/>
            <p:cNvSpPr>
              <a:spLocks noChangeAspect="1"/>
            </p:cNvSpPr>
            <p:nvPr/>
          </p:nvSpPr>
          <p:spPr>
            <a:xfrm>
              <a:off x="7924558" y="3031774"/>
              <a:ext cx="252000" cy="252000"/>
            </a:xfrm>
            <a:prstGeom prst="ellipse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8" name="矩形 77"/>
            <p:cNvSpPr/>
            <p:nvPr/>
          </p:nvSpPr>
          <p:spPr>
            <a:xfrm>
              <a:off x="7910308" y="2971222"/>
              <a:ext cx="31451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b="1" dirty="0">
                  <a:latin typeface="Times New Roman" pitchFamily="18" charset="0"/>
                  <a:cs typeface="Times New Roman" pitchFamily="18" charset="0"/>
                </a:rPr>
                <a:t>+</a:t>
              </a:r>
              <a:endParaRPr lang="zh-CN" altLang="en-US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9" name="组合 78"/>
          <p:cNvGrpSpPr/>
          <p:nvPr/>
        </p:nvGrpSpPr>
        <p:grpSpPr>
          <a:xfrm>
            <a:off x="4887710" y="1812302"/>
            <a:ext cx="3852000" cy="1224000"/>
            <a:chOff x="2214546" y="1571612"/>
            <a:chExt cx="4143404" cy="1322398"/>
          </a:xfrm>
        </p:grpSpPr>
        <p:cxnSp>
          <p:nvCxnSpPr>
            <p:cNvPr id="90" name="直接箭头连接符 89"/>
            <p:cNvCxnSpPr/>
            <p:nvPr/>
          </p:nvCxnSpPr>
          <p:spPr>
            <a:xfrm>
              <a:off x="2214546" y="1571612"/>
              <a:ext cx="3492000" cy="158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直接箭头连接符 96"/>
            <p:cNvCxnSpPr/>
            <p:nvPr/>
          </p:nvCxnSpPr>
          <p:spPr>
            <a:xfrm>
              <a:off x="2214546" y="2022466"/>
              <a:ext cx="3492000" cy="158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直接箭头连接符 97"/>
            <p:cNvCxnSpPr/>
            <p:nvPr/>
          </p:nvCxnSpPr>
          <p:spPr>
            <a:xfrm>
              <a:off x="2214546" y="2460620"/>
              <a:ext cx="3492000" cy="158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接箭头连接符 98"/>
            <p:cNvCxnSpPr/>
            <p:nvPr/>
          </p:nvCxnSpPr>
          <p:spPr>
            <a:xfrm>
              <a:off x="2214546" y="2892422"/>
              <a:ext cx="3492000" cy="158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TextBox 100"/>
            <p:cNvSpPr txBox="1"/>
            <p:nvPr/>
          </p:nvSpPr>
          <p:spPr>
            <a:xfrm>
              <a:off x="5786446" y="2073529"/>
              <a:ext cx="5715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i="1" dirty="0">
                  <a:latin typeface="Times New Roman" pitchFamily="18" charset="0"/>
                  <a:cs typeface="Times New Roman" pitchFamily="18" charset="0"/>
                </a:rPr>
                <a:t>E</a:t>
              </a:r>
              <a:endParaRPr lang="zh-CN" altLang="en-US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8" name="TextBox 107"/>
          <p:cNvSpPr txBox="1"/>
          <p:nvPr/>
        </p:nvSpPr>
        <p:spPr>
          <a:xfrm>
            <a:off x="4788024" y="2683420"/>
            <a:ext cx="4286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i="1" dirty="0">
                <a:latin typeface="Times New Roman" pitchFamily="18" charset="0"/>
                <a:cs typeface="Times New Roman" pitchFamily="18" charset="0"/>
              </a:rPr>
              <a:t>A</a:t>
            </a:r>
            <a:endParaRPr lang="zh-CN" altLang="en-US" sz="1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7735018" y="1812166"/>
            <a:ext cx="13424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i="1" dirty="0"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en-US" altLang="zh-CN" sz="1400" dirty="0">
                <a:latin typeface="楷体" panose="02010609060101010101" pitchFamily="49" charset="-122"/>
                <a:ea typeface="楷体" panose="02010609060101010101" pitchFamily="49" charset="-122"/>
                <a:cs typeface="Times New Roman" pitchFamily="18" charset="0"/>
              </a:rPr>
              <a:t>(</a:t>
            </a:r>
            <a:r>
              <a:rPr lang="zh-CN" altLang="en-US" sz="1400" dirty="0">
                <a:latin typeface="楷体" panose="02010609060101010101" pitchFamily="49" charset="-122"/>
                <a:ea typeface="楷体" panose="02010609060101010101" pitchFamily="49" charset="-122"/>
                <a:cs typeface="Times New Roman" pitchFamily="18" charset="0"/>
              </a:rPr>
              <a:t>势能零点</a:t>
            </a:r>
            <a:r>
              <a:rPr lang="en-US" altLang="zh-CN" sz="1400" dirty="0">
                <a:latin typeface="楷体" panose="02010609060101010101" pitchFamily="49" charset="-122"/>
                <a:ea typeface="楷体" panose="02010609060101010101" pitchFamily="49" charset="-122"/>
                <a:cs typeface="Times New Roman" pitchFamily="18" charset="0"/>
              </a:rPr>
              <a:t>)</a:t>
            </a:r>
            <a:endParaRPr lang="zh-CN" altLang="en-US" sz="1600" i="1" dirty="0">
              <a:latin typeface="楷体" panose="02010609060101010101" pitchFamily="49" charset="-122"/>
              <a:ea typeface="楷体" panose="02010609060101010101" pitchFamily="49" charset="-122"/>
              <a:cs typeface="Times New Roman" pitchFamily="18" charset="0"/>
            </a:endParaRPr>
          </a:p>
        </p:txBody>
      </p:sp>
      <p:cxnSp>
        <p:nvCxnSpPr>
          <p:cNvPr id="116" name="直接连接符 115"/>
          <p:cNvCxnSpPr/>
          <p:nvPr/>
        </p:nvCxnSpPr>
        <p:spPr>
          <a:xfrm flipV="1">
            <a:off x="5330946" y="2880726"/>
            <a:ext cx="2304000" cy="0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5" name="组合 104"/>
          <p:cNvGrpSpPr/>
          <p:nvPr/>
        </p:nvGrpSpPr>
        <p:grpSpPr>
          <a:xfrm>
            <a:off x="7486540" y="1797868"/>
            <a:ext cx="314510" cy="369332"/>
            <a:chOff x="7910308" y="2971222"/>
            <a:chExt cx="314510" cy="369332"/>
          </a:xfrm>
        </p:grpSpPr>
        <p:sp>
          <p:nvSpPr>
            <p:cNvPr id="106" name="椭圆 105"/>
            <p:cNvSpPr>
              <a:spLocks noChangeAspect="1"/>
            </p:cNvSpPr>
            <p:nvPr/>
          </p:nvSpPr>
          <p:spPr>
            <a:xfrm>
              <a:off x="7924558" y="3031774"/>
              <a:ext cx="252000" cy="252000"/>
            </a:xfrm>
            <a:prstGeom prst="ellipse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7" name="矩形 106"/>
            <p:cNvSpPr/>
            <p:nvPr/>
          </p:nvSpPr>
          <p:spPr>
            <a:xfrm>
              <a:off x="7910308" y="2971222"/>
              <a:ext cx="31451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b="1" dirty="0">
                  <a:latin typeface="Times New Roman" pitchFamily="18" charset="0"/>
                  <a:cs typeface="Times New Roman" pitchFamily="18" charset="0"/>
                </a:rPr>
                <a:t>+</a:t>
              </a:r>
              <a:endParaRPr lang="zh-CN" altLang="en-US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25" name="组合 124"/>
          <p:cNvGrpSpPr/>
          <p:nvPr/>
        </p:nvGrpSpPr>
        <p:grpSpPr>
          <a:xfrm>
            <a:off x="5643366" y="2577058"/>
            <a:ext cx="521634" cy="491902"/>
            <a:chOff x="5827722" y="2521170"/>
            <a:chExt cx="521634" cy="491902"/>
          </a:xfrm>
        </p:grpSpPr>
        <p:sp>
          <p:nvSpPr>
            <p:cNvPr id="126" name="弧形 125"/>
            <p:cNvSpPr/>
            <p:nvPr/>
          </p:nvSpPr>
          <p:spPr>
            <a:xfrm>
              <a:off x="5827722" y="2655882"/>
              <a:ext cx="214314" cy="357190"/>
            </a:xfrm>
            <a:prstGeom prst="arc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5992166" y="2521170"/>
              <a:ext cx="3571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i="1" dirty="0">
                  <a:latin typeface="Times New Roman" pitchFamily="18" charset="0"/>
                  <a:cs typeface="Times New Roman" pitchFamily="18" charset="0"/>
                </a:rPr>
                <a:t>θ</a:t>
              </a:r>
              <a:endParaRPr lang="zh-CN" altLang="en-US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aphicFrame>
        <p:nvGraphicFramePr>
          <p:cNvPr id="11673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2447869"/>
              </p:ext>
            </p:extLst>
          </p:nvPr>
        </p:nvGraphicFramePr>
        <p:xfrm>
          <a:off x="808038" y="2222968"/>
          <a:ext cx="2701925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935" name="Equation" r:id="rId6" imgW="1511280" imgH="241200" progId="Equation.DSMT4">
                  <p:embed/>
                </p:oleObj>
              </mc:Choice>
              <mc:Fallback>
                <p:oleObj name="Equation" r:id="rId6" imgW="1511280" imgH="2412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8038" y="2222968"/>
                        <a:ext cx="2701925" cy="441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99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0" name="组合 49"/>
          <p:cNvGrpSpPr/>
          <p:nvPr/>
        </p:nvGrpSpPr>
        <p:grpSpPr>
          <a:xfrm>
            <a:off x="5341431" y="2039619"/>
            <a:ext cx="2268000" cy="800171"/>
            <a:chOff x="5278177" y="1870551"/>
            <a:chExt cx="2268000" cy="800171"/>
          </a:xfrm>
        </p:grpSpPr>
        <p:cxnSp>
          <p:nvCxnSpPr>
            <p:cNvPr id="103" name="直接连接符 102"/>
            <p:cNvCxnSpPr/>
            <p:nvPr/>
          </p:nvCxnSpPr>
          <p:spPr>
            <a:xfrm flipV="1">
              <a:off x="5278177" y="1870551"/>
              <a:ext cx="2268000" cy="800171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8" name="TextBox 127"/>
            <p:cNvSpPr txBox="1"/>
            <p:nvPr/>
          </p:nvSpPr>
          <p:spPr>
            <a:xfrm rot="20323561">
              <a:off x="6268307" y="1936232"/>
              <a:ext cx="4286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b="1" i="1" dirty="0">
                  <a:latin typeface="Times New Roman" pitchFamily="18" charset="0"/>
                  <a:cs typeface="Times New Roman" pitchFamily="18" charset="0"/>
                </a:rPr>
                <a:t>l</a:t>
              </a:r>
              <a:endParaRPr lang="zh-CN" altLang="en-US" sz="16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aphicFrame>
        <p:nvGraphicFramePr>
          <p:cNvPr id="11673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3006654"/>
              </p:ext>
            </p:extLst>
          </p:nvPr>
        </p:nvGraphicFramePr>
        <p:xfrm>
          <a:off x="2628271" y="2716157"/>
          <a:ext cx="2111375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936" name="Equation" r:id="rId8" imgW="1180800" imgH="380880" progId="Equation.DSMT4">
                  <p:embed/>
                </p:oleObj>
              </mc:Choice>
              <mc:Fallback>
                <p:oleObj name="Equation" r:id="rId8" imgW="1180800" imgH="38088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8271" y="2716157"/>
                        <a:ext cx="2111375" cy="698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99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0" name="Rectangle 3"/>
          <p:cNvSpPr txBox="1">
            <a:spLocks noRot="1" noChangeArrowheads="1"/>
          </p:cNvSpPr>
          <p:nvPr/>
        </p:nvSpPr>
        <p:spPr>
          <a:xfrm>
            <a:off x="318378" y="5090314"/>
            <a:ext cx="2320292" cy="642942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zh-CN" alt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 Unit</a:t>
            </a:r>
            <a:r>
              <a:rPr lang="zh-CN" alt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：</a:t>
            </a:r>
            <a:r>
              <a:rPr lang="en-US" altLang="zh-CN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</a:t>
            </a:r>
          </a:p>
        </p:txBody>
      </p:sp>
      <p:grpSp>
        <p:nvGrpSpPr>
          <p:cNvPr id="131" name="组合 130"/>
          <p:cNvGrpSpPr/>
          <p:nvPr/>
        </p:nvGrpSpPr>
        <p:grpSpPr>
          <a:xfrm>
            <a:off x="2483768" y="5095232"/>
            <a:ext cx="1656184" cy="540096"/>
            <a:chOff x="3563888" y="4509120"/>
            <a:chExt cx="1656184" cy="540096"/>
          </a:xfrm>
        </p:grpSpPr>
        <p:sp>
          <p:nvSpPr>
            <p:cNvPr id="132" name="矩形 131"/>
            <p:cNvSpPr/>
            <p:nvPr/>
          </p:nvSpPr>
          <p:spPr>
            <a:xfrm>
              <a:off x="3573936" y="4509216"/>
              <a:ext cx="1620000" cy="540000"/>
            </a:xfrm>
            <a:prstGeom prst="rect">
              <a:avLst/>
            </a:prstGeom>
            <a:noFill/>
            <a:ln>
              <a:solidFill>
                <a:srgbClr val="00B0F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3" name="Rectangle 3"/>
            <p:cNvSpPr txBox="1">
              <a:spLocks noRot="1" noChangeArrowheads="1"/>
            </p:cNvSpPr>
            <p:nvPr/>
          </p:nvSpPr>
          <p:spPr>
            <a:xfrm>
              <a:off x="3563888" y="4509120"/>
              <a:ext cx="1656184" cy="504056"/>
            </a:xfrm>
            <a:prstGeom prst="rect">
              <a:avLst/>
            </a:prstGeom>
            <a:noFill/>
          </p:spPr>
          <p:txBody>
            <a:bodyPr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5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altLang="zh-CN" sz="2400" b="1" dirty="0">
                  <a:latin typeface="Times New Roman" pitchFamily="18" charset="0"/>
                  <a:cs typeface="Times New Roman" pitchFamily="18" charset="0"/>
                </a:rPr>
                <a:t>1 V = 1 J/C </a:t>
              </a:r>
            </a:p>
          </p:txBody>
        </p:sp>
      </p:grpSp>
      <p:grpSp>
        <p:nvGrpSpPr>
          <p:cNvPr id="134" name="组合 133"/>
          <p:cNvGrpSpPr/>
          <p:nvPr/>
        </p:nvGrpSpPr>
        <p:grpSpPr>
          <a:xfrm>
            <a:off x="4860032" y="1052736"/>
            <a:ext cx="1019330" cy="576000"/>
            <a:chOff x="6622576" y="538822"/>
            <a:chExt cx="1019330" cy="576000"/>
          </a:xfrm>
        </p:grpSpPr>
        <p:sp>
          <p:nvSpPr>
            <p:cNvPr id="135" name="云形标注 134"/>
            <p:cNvSpPr/>
            <p:nvPr/>
          </p:nvSpPr>
          <p:spPr>
            <a:xfrm>
              <a:off x="6622576" y="538822"/>
              <a:ext cx="1008000" cy="576000"/>
            </a:xfrm>
            <a:prstGeom prst="cloudCallout">
              <a:avLst>
                <a:gd name="adj1" fmla="val -65816"/>
                <a:gd name="adj2" fmla="val -44054"/>
              </a:avLst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6629410" y="549708"/>
              <a:ext cx="10124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scalar</a:t>
              </a:r>
              <a:endParaRPr lang="zh-CN" alt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37" name="Rectangle 3"/>
          <p:cNvSpPr txBox="1">
            <a:spLocks noRot="1" noChangeArrowheads="1"/>
          </p:cNvSpPr>
          <p:nvPr/>
        </p:nvSpPr>
        <p:spPr>
          <a:xfrm>
            <a:off x="4546888" y="4365104"/>
            <a:ext cx="1785950" cy="642942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zh-CN" alt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相对性</a:t>
            </a:r>
            <a:endParaRPr lang="en-US" altLang="zh-CN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2" name="Rectangle 3"/>
          <p:cNvSpPr txBox="1">
            <a:spLocks noRot="1" noChangeArrowheads="1"/>
          </p:cNvSpPr>
          <p:nvPr/>
        </p:nvSpPr>
        <p:spPr>
          <a:xfrm>
            <a:off x="323528" y="5912882"/>
            <a:ext cx="1512168" cy="642942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zh-CN" alt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特点：</a:t>
            </a:r>
            <a:endParaRPr lang="en-US" altLang="zh-CN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" name="Rectangle 3"/>
          <p:cNvSpPr txBox="1">
            <a:spLocks noRot="1" noChangeArrowheads="1"/>
          </p:cNvSpPr>
          <p:nvPr/>
        </p:nvSpPr>
        <p:spPr>
          <a:xfrm>
            <a:off x="1619672" y="5921752"/>
            <a:ext cx="4536504" cy="642942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zh-CN" alt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沿电场线方向，电势</a:t>
            </a:r>
            <a:r>
              <a:rPr lang="en-US" altLang="zh-CN" sz="2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φ</a:t>
            </a:r>
            <a:r>
              <a:rPr lang="zh-CN" altLang="en-US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降低</a:t>
            </a:r>
            <a:endParaRPr lang="en-US" altLang="zh-CN" sz="2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9" name="直接连接符 48"/>
          <p:cNvCxnSpPr/>
          <p:nvPr/>
        </p:nvCxnSpPr>
        <p:spPr>
          <a:xfrm>
            <a:off x="4422968" y="4509120"/>
            <a:ext cx="0" cy="1224000"/>
          </a:xfrm>
          <a:prstGeom prst="line">
            <a:avLst/>
          </a:prstGeom>
          <a:ln w="12700"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674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3177154"/>
              </p:ext>
            </p:extLst>
          </p:nvPr>
        </p:nvGraphicFramePr>
        <p:xfrm>
          <a:off x="752475" y="1473200"/>
          <a:ext cx="2859088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937" name="Equation" r:id="rId10" imgW="1600200" imgH="241200" progId="Equation.DSMT4">
                  <p:embed/>
                </p:oleObj>
              </mc:Choice>
              <mc:Fallback>
                <p:oleObj name="Equation" r:id="rId10" imgW="1600200" imgH="2412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475" y="1473200"/>
                        <a:ext cx="2859088" cy="441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99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燕尾形箭头 50"/>
          <p:cNvSpPr/>
          <p:nvPr/>
        </p:nvSpPr>
        <p:spPr>
          <a:xfrm rot="5400000">
            <a:off x="1936919" y="1975012"/>
            <a:ext cx="252000" cy="216024"/>
          </a:xfrm>
          <a:prstGeom prst="notched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椭圆 52"/>
          <p:cNvSpPr/>
          <p:nvPr/>
        </p:nvSpPr>
        <p:spPr>
          <a:xfrm>
            <a:off x="2614397" y="2667056"/>
            <a:ext cx="756000" cy="756000"/>
          </a:xfrm>
          <a:prstGeom prst="ellipse">
            <a:avLst/>
          </a:prstGeom>
          <a:noFill/>
          <a:ln>
            <a:solidFill>
              <a:schemeClr val="accent6">
                <a:lumMod val="50000"/>
              </a:schemeClr>
            </a:solidFill>
            <a:prstDash val="sysDot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Rectangle 3"/>
          <p:cNvSpPr txBox="1">
            <a:spLocks noRot="1" noChangeArrowheads="1"/>
          </p:cNvSpPr>
          <p:nvPr/>
        </p:nvSpPr>
        <p:spPr>
          <a:xfrm>
            <a:off x="4886832" y="4936250"/>
            <a:ext cx="3913544" cy="1002982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lvl="0">
              <a:lnSpc>
                <a:spcPct val="110000"/>
              </a:lnSpc>
              <a:spcBef>
                <a:spcPct val="20000"/>
              </a:spcBef>
              <a:defRPr/>
            </a:pPr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  <a:cs typeface="Times New Roman" pitchFamily="18" charset="0"/>
              </a:rPr>
              <a:t>通常取“无限远</a:t>
            </a:r>
            <a:r>
              <a:rPr lang="en-US" altLang="zh-CN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or</a:t>
            </a:r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  <a:cs typeface="Times New Roman" pitchFamily="18" charset="0"/>
              </a:rPr>
              <a:t>大地”为电势零点</a:t>
            </a:r>
            <a:endParaRPr lang="en-US" altLang="zh-C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itchFamily="49" charset="-122"/>
              <a:ea typeface="楷体" pitchFamily="49" charset="-122"/>
              <a:cs typeface="Times New Roman" pitchFamily="18" charset="0"/>
            </a:endParaRPr>
          </a:p>
        </p:txBody>
      </p:sp>
      <p:grpSp>
        <p:nvGrpSpPr>
          <p:cNvPr id="54" name="组合 53"/>
          <p:cNvGrpSpPr/>
          <p:nvPr/>
        </p:nvGrpSpPr>
        <p:grpSpPr>
          <a:xfrm>
            <a:off x="5330798" y="2676262"/>
            <a:ext cx="1163646" cy="400110"/>
            <a:chOff x="3265478" y="1928802"/>
            <a:chExt cx="1163646" cy="400110"/>
          </a:xfrm>
        </p:grpSpPr>
        <p:cxnSp>
          <p:nvCxnSpPr>
            <p:cNvPr id="55" name="直接箭头连接符 54"/>
            <p:cNvCxnSpPr/>
            <p:nvPr/>
          </p:nvCxnSpPr>
          <p:spPr>
            <a:xfrm>
              <a:off x="3265478" y="2130416"/>
              <a:ext cx="612000" cy="1304"/>
            </a:xfrm>
            <a:prstGeom prst="straightConnector1">
              <a:avLst/>
            </a:prstGeom>
            <a:ln w="317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Box 56"/>
            <p:cNvSpPr txBox="1"/>
            <p:nvPr/>
          </p:nvSpPr>
          <p:spPr>
            <a:xfrm>
              <a:off x="3857620" y="1928802"/>
              <a:ext cx="5715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i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endParaRPr lang="zh-CN" altLang="en-US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" name="圆角右箭头 1"/>
          <p:cNvSpPr/>
          <p:nvPr/>
        </p:nvSpPr>
        <p:spPr>
          <a:xfrm rot="-10800000" flipH="1">
            <a:off x="2024024" y="2768986"/>
            <a:ext cx="391819" cy="383219"/>
          </a:xfrm>
          <a:prstGeom prst="bentArrow">
            <a:avLst>
              <a:gd name="adj1" fmla="val 25000"/>
              <a:gd name="adj2" fmla="val 25000"/>
              <a:gd name="adj3" fmla="val 43848"/>
              <a:gd name="adj4" fmla="val 43750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0436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6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16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16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0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48" grpId="0"/>
      <p:bldP spid="74" grpId="0"/>
      <p:bldP spid="75" grpId="0" animBg="1"/>
      <p:bldP spid="108" grpId="0"/>
      <p:bldP spid="109" grpId="0"/>
      <p:bldP spid="130" grpId="0"/>
      <p:bldP spid="137" grpId="0"/>
      <p:bldP spid="142" grpId="0"/>
      <p:bldP spid="143" grpId="0"/>
      <p:bldP spid="51" grpId="0" animBg="1"/>
      <p:bldP spid="53" grpId="0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矩形 73"/>
          <p:cNvSpPr>
            <a:spLocks noChangeArrowheads="1"/>
          </p:cNvSpPr>
          <p:nvPr/>
        </p:nvSpPr>
        <p:spPr bwMode="auto">
          <a:xfrm>
            <a:off x="3203848" y="260648"/>
            <a:ext cx="1641475" cy="117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lang="zh-CN" altLang="en-US" sz="6000" b="1" dirty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</a:rPr>
              <a:t>*</a:t>
            </a:r>
            <a:r>
              <a:rPr lang="zh-CN" altLang="en-US" sz="6000" b="1" dirty="0">
                <a:solidFill>
                  <a:srgbClr val="00B050"/>
                </a:solidFill>
                <a:latin typeface="Times New Roman" pitchFamily="18" charset="0"/>
                <a:ea typeface="黑体" pitchFamily="49" charset="-122"/>
              </a:rPr>
              <a:t>*</a:t>
            </a:r>
            <a:r>
              <a:rPr lang="zh-CN" altLang="en-US" sz="6000" b="1" dirty="0">
                <a:solidFill>
                  <a:srgbClr val="FFC000"/>
                </a:solidFill>
                <a:latin typeface="Times New Roman" pitchFamily="18" charset="0"/>
                <a:ea typeface="黑体" pitchFamily="49" charset="-122"/>
              </a:rPr>
              <a:t>*</a:t>
            </a:r>
          </a:p>
        </p:txBody>
      </p:sp>
      <p:cxnSp>
        <p:nvCxnSpPr>
          <p:cNvPr id="139" name="直接连接符 138"/>
          <p:cNvCxnSpPr/>
          <p:nvPr/>
        </p:nvCxnSpPr>
        <p:spPr>
          <a:xfrm>
            <a:off x="4283968" y="3393320"/>
            <a:ext cx="0" cy="2916000"/>
          </a:xfrm>
          <a:prstGeom prst="line">
            <a:avLst/>
          </a:prstGeom>
          <a:ln w="12700"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Rectangle 3"/>
          <p:cNvSpPr txBox="1">
            <a:spLocks noRot="1" noChangeArrowheads="1"/>
          </p:cNvSpPr>
          <p:nvPr/>
        </p:nvSpPr>
        <p:spPr>
          <a:xfrm>
            <a:off x="251520" y="682648"/>
            <a:ext cx="3168352" cy="642942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zh-CN" alt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点电荷电势分布：</a:t>
            </a:r>
            <a:endParaRPr lang="en-US" altLang="zh-CN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组合 143"/>
          <p:cNvGrpSpPr/>
          <p:nvPr/>
        </p:nvGrpSpPr>
        <p:grpSpPr>
          <a:xfrm>
            <a:off x="899592" y="1484784"/>
            <a:ext cx="1188000" cy="720080"/>
            <a:chOff x="2714612" y="3979742"/>
            <a:chExt cx="1188000" cy="720080"/>
          </a:xfrm>
        </p:grpSpPr>
        <p:sp>
          <p:nvSpPr>
            <p:cNvPr id="145" name="矩形 144"/>
            <p:cNvSpPr/>
            <p:nvPr/>
          </p:nvSpPr>
          <p:spPr>
            <a:xfrm>
              <a:off x="2714612" y="4005268"/>
              <a:ext cx="1188000" cy="684000"/>
            </a:xfrm>
            <a:prstGeom prst="rect">
              <a:avLst/>
            </a:prstGeom>
            <a:noFill/>
            <a:ln>
              <a:solidFill>
                <a:srgbClr val="00B0F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aphicFrame>
          <p:nvGraphicFramePr>
            <p:cNvPr id="146" name="Object 1"/>
            <p:cNvGraphicFramePr>
              <a:graphicFrameLocks noChangeAspect="1"/>
            </p:cNvGraphicFramePr>
            <p:nvPr/>
          </p:nvGraphicFramePr>
          <p:xfrm>
            <a:off x="2767273" y="3979742"/>
            <a:ext cx="1120624" cy="7200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1166" name="公式" r:id="rId4" imgW="533160" imgH="393480" progId="Equation.3">
                    <p:embed/>
                  </p:oleObj>
                </mc:Choice>
                <mc:Fallback>
                  <p:oleObj name="公式" r:id="rId4" imgW="533160" imgH="393480" progId="Equation.3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67273" y="3979742"/>
                          <a:ext cx="1120624" cy="72008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99CC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0" name="组合 67"/>
          <p:cNvGrpSpPr/>
          <p:nvPr/>
        </p:nvGrpSpPr>
        <p:grpSpPr>
          <a:xfrm>
            <a:off x="2188958" y="1293892"/>
            <a:ext cx="1584000" cy="468000"/>
            <a:chOff x="3270774" y="2470290"/>
            <a:chExt cx="1584000" cy="468000"/>
          </a:xfrm>
        </p:grpSpPr>
        <p:sp>
          <p:nvSpPr>
            <p:cNvPr id="51" name="云形标注 50"/>
            <p:cNvSpPr/>
            <p:nvPr/>
          </p:nvSpPr>
          <p:spPr>
            <a:xfrm>
              <a:off x="3435798" y="2470290"/>
              <a:ext cx="1260000" cy="468000"/>
            </a:xfrm>
            <a:prstGeom prst="cloudCallout">
              <a:avLst>
                <a:gd name="adj1" fmla="val -73529"/>
                <a:gd name="adj2" fmla="val 36223"/>
              </a:avLst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华文楷体" pitchFamily="2" charset="-122"/>
                <a:ea typeface="华文楷体" pitchFamily="2" charset="-122"/>
              </a:endParaRPr>
            </a:p>
          </p:txBody>
        </p:sp>
        <p:sp>
          <p:nvSpPr>
            <p:cNvPr id="52" name="矩形 51"/>
            <p:cNvSpPr/>
            <p:nvPr/>
          </p:nvSpPr>
          <p:spPr>
            <a:xfrm>
              <a:off x="3270774" y="2487590"/>
              <a:ext cx="15840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楷体" pitchFamily="49" charset="-122"/>
                  <a:ea typeface="楷体" pitchFamily="49" charset="-122"/>
                </a:rPr>
                <a:t>源电荷电量</a:t>
              </a:r>
            </a:p>
          </p:txBody>
        </p:sp>
      </p:grpSp>
      <p:grpSp>
        <p:nvGrpSpPr>
          <p:cNvPr id="53" name="组合 67"/>
          <p:cNvGrpSpPr/>
          <p:nvPr/>
        </p:nvGrpSpPr>
        <p:grpSpPr>
          <a:xfrm>
            <a:off x="2375624" y="1923239"/>
            <a:ext cx="2631428" cy="540000"/>
            <a:chOff x="3721232" y="2428422"/>
            <a:chExt cx="2631428" cy="540000"/>
          </a:xfrm>
        </p:grpSpPr>
        <p:sp>
          <p:nvSpPr>
            <p:cNvPr id="54" name="云形标注 53"/>
            <p:cNvSpPr/>
            <p:nvPr/>
          </p:nvSpPr>
          <p:spPr>
            <a:xfrm>
              <a:off x="3754130" y="2428422"/>
              <a:ext cx="2484000" cy="540000"/>
            </a:xfrm>
            <a:prstGeom prst="cloudCallout">
              <a:avLst>
                <a:gd name="adj1" fmla="val -69481"/>
                <a:gd name="adj2" fmla="val -17918"/>
              </a:avLst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华文楷体" pitchFamily="2" charset="-122"/>
                <a:ea typeface="华文楷体" pitchFamily="2" charset="-122"/>
              </a:endParaRPr>
            </a:p>
          </p:txBody>
        </p:sp>
        <p:sp>
          <p:nvSpPr>
            <p:cNvPr id="55" name="矩形 54"/>
            <p:cNvSpPr/>
            <p:nvPr/>
          </p:nvSpPr>
          <p:spPr>
            <a:xfrm>
              <a:off x="3721232" y="2497638"/>
              <a:ext cx="263142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楷体" pitchFamily="49" charset="-122"/>
                  <a:ea typeface="楷体" pitchFamily="49" charset="-122"/>
                </a:rPr>
                <a:t>待测点到源电荷的距离</a:t>
              </a:r>
              <a:endParaRPr lang="en-US" altLang="zh-CN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楷体" pitchFamily="49" charset="-122"/>
                <a:ea typeface="楷体" pitchFamily="49" charset="-122"/>
              </a:endParaRP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6588224" y="1412776"/>
            <a:ext cx="1188000" cy="720000"/>
            <a:chOff x="2714612" y="3929066"/>
            <a:chExt cx="1188000" cy="720000"/>
          </a:xfrm>
        </p:grpSpPr>
        <p:sp>
          <p:nvSpPr>
            <p:cNvPr id="57" name="矩形 56"/>
            <p:cNvSpPr/>
            <p:nvPr/>
          </p:nvSpPr>
          <p:spPr>
            <a:xfrm>
              <a:off x="2714612" y="3929066"/>
              <a:ext cx="1188000" cy="720000"/>
            </a:xfrm>
            <a:prstGeom prst="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aphicFrame>
          <p:nvGraphicFramePr>
            <p:cNvPr id="58" name="Object 1"/>
            <p:cNvGraphicFramePr>
              <a:graphicFrameLocks noChangeAspect="1"/>
            </p:cNvGraphicFramePr>
            <p:nvPr/>
          </p:nvGraphicFramePr>
          <p:xfrm>
            <a:off x="2735044" y="3929068"/>
            <a:ext cx="1131696" cy="6938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1167" name="公式" r:id="rId6" imgW="558720" imgH="393480" progId="Equation.3">
                    <p:embed/>
                  </p:oleObj>
                </mc:Choice>
                <mc:Fallback>
                  <p:oleObj name="公式" r:id="rId6" imgW="558720" imgH="393480" progId="Equation.3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35044" y="3929068"/>
                          <a:ext cx="1131696" cy="69386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99CC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9" name="TextBox 58"/>
          <p:cNvSpPr txBox="1"/>
          <p:nvPr/>
        </p:nvSpPr>
        <p:spPr>
          <a:xfrm>
            <a:off x="5442936" y="1527175"/>
            <a:ext cx="857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vs</a:t>
            </a:r>
            <a:endParaRPr lang="zh-CN" altLang="en-US" sz="24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427847" y="2665376"/>
            <a:ext cx="2613216" cy="4905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25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  <a:cs typeface="Times New Roman" pitchFamily="18" charset="0"/>
              </a:rPr>
              <a:t> 试探电荷电势能</a:t>
            </a:r>
            <a:endParaRPr lang="en-US" altLang="zh-C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itchFamily="49" charset="-122"/>
              <a:ea typeface="楷体" pitchFamily="49" charset="-122"/>
              <a:cs typeface="Times New Roman" pitchFamily="18" charset="0"/>
            </a:endParaRPr>
          </a:p>
        </p:txBody>
      </p:sp>
      <p:graphicFrame>
        <p:nvGraphicFramePr>
          <p:cNvPr id="61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5795935"/>
              </p:ext>
            </p:extLst>
          </p:nvPr>
        </p:nvGraphicFramePr>
        <p:xfrm>
          <a:off x="2957680" y="2615144"/>
          <a:ext cx="2108200" cy="719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168" name="Equation" r:id="rId8" imgW="1002960" imgH="393480" progId="Equation.DSMT4">
                  <p:embed/>
                </p:oleObj>
              </mc:Choice>
              <mc:Fallback>
                <p:oleObj name="Equation" r:id="rId8" imgW="1002960" imgH="39348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7680" y="2615144"/>
                        <a:ext cx="2108200" cy="719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99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2" name="组合 61"/>
          <p:cNvGrpSpPr>
            <a:grpSpLocks noChangeAspect="1"/>
          </p:cNvGrpSpPr>
          <p:nvPr/>
        </p:nvGrpSpPr>
        <p:grpSpPr>
          <a:xfrm>
            <a:off x="971600" y="3389956"/>
            <a:ext cx="2340000" cy="2127276"/>
            <a:chOff x="357160" y="-2"/>
            <a:chExt cx="3143273" cy="2857518"/>
          </a:xfrm>
        </p:grpSpPr>
        <p:grpSp>
          <p:nvGrpSpPr>
            <p:cNvPr id="63" name="组合 30"/>
            <p:cNvGrpSpPr/>
            <p:nvPr/>
          </p:nvGrpSpPr>
          <p:grpSpPr>
            <a:xfrm>
              <a:off x="357160" y="-2"/>
              <a:ext cx="3143273" cy="2857518"/>
              <a:chOff x="1285852" y="-71462"/>
              <a:chExt cx="6500858" cy="6500858"/>
            </a:xfrm>
          </p:grpSpPr>
          <p:grpSp>
            <p:nvGrpSpPr>
              <p:cNvPr id="67" name="组合 9"/>
              <p:cNvGrpSpPr/>
              <p:nvPr/>
            </p:nvGrpSpPr>
            <p:grpSpPr>
              <a:xfrm>
                <a:off x="4044827" y="2568636"/>
                <a:ext cx="886478" cy="1050289"/>
                <a:chOff x="3943813" y="1596904"/>
                <a:chExt cx="1519674" cy="1800495"/>
              </a:xfrm>
              <a:solidFill>
                <a:schemeClr val="accent6">
                  <a:lumMod val="50000"/>
                </a:schemeClr>
              </a:solidFill>
            </p:grpSpPr>
            <p:sp>
              <p:nvSpPr>
                <p:cNvPr id="100" name="椭圆 4"/>
                <p:cNvSpPr/>
                <p:nvPr/>
              </p:nvSpPr>
              <p:spPr>
                <a:xfrm>
                  <a:off x="4357686" y="2214554"/>
                  <a:ext cx="857256" cy="857256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Times New Roman" pitchFamily="18" charset="0"/>
                    <a:ea typeface="楷体" pitchFamily="49" charset="-122"/>
                    <a:cs typeface="Times New Roman" pitchFamily="18" charset="0"/>
                  </a:endParaRPr>
                </a:p>
              </p:txBody>
            </p:sp>
            <p:sp>
              <p:nvSpPr>
                <p:cNvPr id="102" name="矩形 5"/>
                <p:cNvSpPr/>
                <p:nvPr/>
              </p:nvSpPr>
              <p:spPr>
                <a:xfrm>
                  <a:off x="3943813" y="1596904"/>
                  <a:ext cx="1519674" cy="180049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lvl="0" algn="ctr"/>
                  <a:r>
                    <a:rPr lang="en-US" altLang="zh-CN" sz="2400" b="1" i="1" dirty="0">
                      <a:solidFill>
                        <a:schemeClr val="bg1"/>
                      </a:solidFill>
                      <a:latin typeface="Times New Roman" pitchFamily="18" charset="0"/>
                      <a:ea typeface="楷体" pitchFamily="49" charset="-122"/>
                      <a:cs typeface="Times New Roman" pitchFamily="18" charset="0"/>
                    </a:rPr>
                    <a:t>+</a:t>
                  </a:r>
                  <a:endParaRPr lang="zh-CN" altLang="en-US" sz="2400" b="1" i="1" baseline="-25000" dirty="0">
                    <a:solidFill>
                      <a:schemeClr val="bg1"/>
                    </a:solidFill>
                    <a:latin typeface="Times New Roman" pitchFamily="18" charset="0"/>
                    <a:ea typeface="楷体" pitchFamily="49" charset="-122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68" name="组合 6"/>
              <p:cNvGrpSpPr/>
              <p:nvPr/>
            </p:nvGrpSpPr>
            <p:grpSpPr>
              <a:xfrm>
                <a:off x="4572000" y="3429000"/>
                <a:ext cx="1588" cy="3000396"/>
                <a:chOff x="784992" y="3001166"/>
                <a:chExt cx="1588" cy="3000396"/>
              </a:xfrm>
            </p:grpSpPr>
            <p:cxnSp>
              <p:nvCxnSpPr>
                <p:cNvPr id="95" name="直接箭头连接符 7"/>
                <p:cNvCxnSpPr/>
                <p:nvPr/>
              </p:nvCxnSpPr>
              <p:spPr>
                <a:xfrm rot="5400000">
                  <a:off x="-35751" y="3821909"/>
                  <a:ext cx="1643074" cy="1588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直接连接符 8"/>
                <p:cNvCxnSpPr/>
                <p:nvPr/>
              </p:nvCxnSpPr>
              <p:spPr>
                <a:xfrm rot="5400000">
                  <a:off x="-71470" y="5143512"/>
                  <a:ext cx="1714512" cy="1588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9" name="组合 23"/>
              <p:cNvGrpSpPr/>
              <p:nvPr/>
            </p:nvGrpSpPr>
            <p:grpSpPr>
              <a:xfrm rot="18900000">
                <a:off x="5775444" y="2918726"/>
                <a:ext cx="1588" cy="3000396"/>
                <a:chOff x="784992" y="3001166"/>
                <a:chExt cx="1588" cy="3000396"/>
              </a:xfrm>
            </p:grpSpPr>
            <p:cxnSp>
              <p:nvCxnSpPr>
                <p:cNvPr id="93" name="直接箭头连接符 10"/>
                <p:cNvCxnSpPr/>
                <p:nvPr/>
              </p:nvCxnSpPr>
              <p:spPr>
                <a:xfrm rot="5400000">
                  <a:off x="-35751" y="3821909"/>
                  <a:ext cx="1643074" cy="1588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直接连接符 11"/>
                <p:cNvCxnSpPr/>
                <p:nvPr/>
              </p:nvCxnSpPr>
              <p:spPr>
                <a:xfrm rot="5400000">
                  <a:off x="-71470" y="5143512"/>
                  <a:ext cx="1714512" cy="1588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0" name="组合 12"/>
              <p:cNvGrpSpPr/>
              <p:nvPr/>
            </p:nvGrpSpPr>
            <p:grpSpPr>
              <a:xfrm rot="16200000">
                <a:off x="6285718" y="1698196"/>
                <a:ext cx="1588" cy="3000396"/>
                <a:chOff x="784992" y="3001166"/>
                <a:chExt cx="1588" cy="3000396"/>
              </a:xfrm>
            </p:grpSpPr>
            <p:cxnSp>
              <p:nvCxnSpPr>
                <p:cNvPr id="91" name="直接箭头连接符 13"/>
                <p:cNvCxnSpPr/>
                <p:nvPr/>
              </p:nvCxnSpPr>
              <p:spPr>
                <a:xfrm rot="5400000">
                  <a:off x="-35751" y="3821909"/>
                  <a:ext cx="1643074" cy="1588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直接连接符 14"/>
                <p:cNvCxnSpPr/>
                <p:nvPr/>
              </p:nvCxnSpPr>
              <p:spPr>
                <a:xfrm rot="5400000">
                  <a:off x="-71470" y="5143512"/>
                  <a:ext cx="1714512" cy="1588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1" name="组合 15"/>
              <p:cNvGrpSpPr/>
              <p:nvPr/>
            </p:nvGrpSpPr>
            <p:grpSpPr>
              <a:xfrm rot="13500000">
                <a:off x="5761276" y="483964"/>
                <a:ext cx="9097" cy="3022348"/>
                <a:chOff x="784992" y="2979214"/>
                <a:chExt cx="9097" cy="3022348"/>
              </a:xfrm>
            </p:grpSpPr>
            <p:cxnSp>
              <p:nvCxnSpPr>
                <p:cNvPr id="88" name="直接箭头连接符 87"/>
                <p:cNvCxnSpPr/>
                <p:nvPr/>
              </p:nvCxnSpPr>
              <p:spPr>
                <a:xfrm rot="5400000">
                  <a:off x="-28243" y="3799957"/>
                  <a:ext cx="1643075" cy="1589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直接连接符 88"/>
                <p:cNvCxnSpPr/>
                <p:nvPr/>
              </p:nvCxnSpPr>
              <p:spPr>
                <a:xfrm rot="5400000">
                  <a:off x="-71470" y="5143512"/>
                  <a:ext cx="1714512" cy="1588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2" name="组合 18"/>
              <p:cNvGrpSpPr/>
              <p:nvPr/>
            </p:nvGrpSpPr>
            <p:grpSpPr>
              <a:xfrm rot="10800000">
                <a:off x="4562554" y="-71462"/>
                <a:ext cx="1588" cy="3000396"/>
                <a:chOff x="784992" y="3001166"/>
                <a:chExt cx="1588" cy="3000396"/>
              </a:xfrm>
            </p:grpSpPr>
            <p:cxnSp>
              <p:nvCxnSpPr>
                <p:cNvPr id="86" name="直接箭头连接符 85"/>
                <p:cNvCxnSpPr/>
                <p:nvPr/>
              </p:nvCxnSpPr>
              <p:spPr>
                <a:xfrm rot="5400000">
                  <a:off x="-35751" y="3821909"/>
                  <a:ext cx="1643074" cy="1588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直接连接符 86"/>
                <p:cNvCxnSpPr/>
                <p:nvPr/>
              </p:nvCxnSpPr>
              <p:spPr>
                <a:xfrm rot="5400000">
                  <a:off x="-71470" y="5143512"/>
                  <a:ext cx="1714512" cy="1588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3" name="组合 21"/>
              <p:cNvGrpSpPr/>
              <p:nvPr/>
            </p:nvGrpSpPr>
            <p:grpSpPr>
              <a:xfrm rot="8100000">
                <a:off x="3346551" y="489834"/>
                <a:ext cx="1588" cy="3000396"/>
                <a:chOff x="784992" y="3001166"/>
                <a:chExt cx="1588" cy="3000396"/>
              </a:xfrm>
            </p:grpSpPr>
            <p:cxnSp>
              <p:nvCxnSpPr>
                <p:cNvPr id="84" name="直接箭头连接符 83"/>
                <p:cNvCxnSpPr/>
                <p:nvPr/>
              </p:nvCxnSpPr>
              <p:spPr>
                <a:xfrm rot="5400000">
                  <a:off x="-35751" y="3821909"/>
                  <a:ext cx="1643074" cy="1588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直接连接符 84"/>
                <p:cNvCxnSpPr/>
                <p:nvPr/>
              </p:nvCxnSpPr>
              <p:spPr>
                <a:xfrm rot="5400000">
                  <a:off x="-71470" y="5143512"/>
                  <a:ext cx="1714512" cy="1588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6" name="组合 24"/>
              <p:cNvGrpSpPr/>
              <p:nvPr/>
            </p:nvGrpSpPr>
            <p:grpSpPr>
              <a:xfrm rot="2700000">
                <a:off x="3346552" y="2918726"/>
                <a:ext cx="1588" cy="3000396"/>
                <a:chOff x="784992" y="3001166"/>
                <a:chExt cx="1588" cy="3000396"/>
              </a:xfrm>
            </p:grpSpPr>
            <p:cxnSp>
              <p:nvCxnSpPr>
                <p:cNvPr id="82" name="直接箭头连接符 81"/>
                <p:cNvCxnSpPr/>
                <p:nvPr/>
              </p:nvCxnSpPr>
              <p:spPr>
                <a:xfrm rot="5400000">
                  <a:off x="-35751" y="3821909"/>
                  <a:ext cx="1643074" cy="1588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直接连接符 82"/>
                <p:cNvCxnSpPr/>
                <p:nvPr/>
              </p:nvCxnSpPr>
              <p:spPr>
                <a:xfrm rot="5400000">
                  <a:off x="-71470" y="5143512"/>
                  <a:ext cx="1714512" cy="1588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9" name="组合 27"/>
              <p:cNvGrpSpPr/>
              <p:nvPr/>
            </p:nvGrpSpPr>
            <p:grpSpPr>
              <a:xfrm rot="5400000">
                <a:off x="2785256" y="1715282"/>
                <a:ext cx="1588" cy="3000396"/>
                <a:chOff x="784992" y="3001166"/>
                <a:chExt cx="1588" cy="3000396"/>
              </a:xfrm>
            </p:grpSpPr>
            <p:cxnSp>
              <p:nvCxnSpPr>
                <p:cNvPr id="80" name="直接箭头连接符 79"/>
                <p:cNvCxnSpPr/>
                <p:nvPr/>
              </p:nvCxnSpPr>
              <p:spPr>
                <a:xfrm rot="5400000">
                  <a:off x="-35751" y="3821909"/>
                  <a:ext cx="1643074" cy="1588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直接连接符 80"/>
                <p:cNvCxnSpPr/>
                <p:nvPr/>
              </p:nvCxnSpPr>
              <p:spPr>
                <a:xfrm rot="5400000">
                  <a:off x="-71470" y="5143512"/>
                  <a:ext cx="1714512" cy="1588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64" name="组合 9"/>
            <p:cNvGrpSpPr/>
            <p:nvPr/>
          </p:nvGrpSpPr>
          <p:grpSpPr>
            <a:xfrm>
              <a:off x="1714480" y="1107286"/>
              <a:ext cx="500066" cy="702829"/>
              <a:chOff x="4357686" y="2019760"/>
              <a:chExt cx="857256" cy="1204849"/>
            </a:xfrm>
            <a:solidFill>
              <a:schemeClr val="accent6">
                <a:lumMod val="50000"/>
              </a:schemeClr>
            </a:solidFill>
          </p:grpSpPr>
          <p:sp>
            <p:nvSpPr>
              <p:cNvPr id="65" name="椭圆 64"/>
              <p:cNvSpPr/>
              <p:nvPr/>
            </p:nvSpPr>
            <p:spPr>
              <a:xfrm>
                <a:off x="4357686" y="2214554"/>
                <a:ext cx="857256" cy="857256"/>
              </a:xfrm>
              <a:prstGeom prst="ellipse">
                <a:avLst/>
              </a:prstGeom>
              <a:ln/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Times New Roman" pitchFamily="18" charset="0"/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66" name="矩形 65"/>
              <p:cNvSpPr/>
              <p:nvPr/>
            </p:nvSpPr>
            <p:spPr>
              <a:xfrm>
                <a:off x="4414099" y="2019760"/>
                <a:ext cx="714381" cy="12048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en-US" altLang="zh-CN" sz="2800" b="1" i="1" dirty="0">
                    <a:solidFill>
                      <a:schemeClr val="bg1"/>
                    </a:solidFill>
                    <a:latin typeface="Times New Roman" pitchFamily="18" charset="0"/>
                    <a:ea typeface="楷体" pitchFamily="49" charset="-122"/>
                    <a:cs typeface="Times New Roman" pitchFamily="18" charset="0"/>
                  </a:rPr>
                  <a:t>+</a:t>
                </a:r>
                <a:endParaRPr lang="zh-CN" altLang="en-US" sz="2800" b="1" i="1" baseline="-25000" dirty="0">
                  <a:solidFill>
                    <a:schemeClr val="bg1"/>
                  </a:solidFill>
                  <a:latin typeface="Times New Roman" pitchFamily="18" charset="0"/>
                  <a:ea typeface="楷体" pitchFamily="49" charset="-122"/>
                  <a:cs typeface="Times New Roman" pitchFamily="18" charset="0"/>
                </a:endParaRPr>
              </a:p>
            </p:txBody>
          </p:sp>
        </p:grpSp>
      </p:grpSp>
      <p:grpSp>
        <p:nvGrpSpPr>
          <p:cNvPr id="104" name="组合 103"/>
          <p:cNvGrpSpPr>
            <a:grpSpLocks noChangeAspect="1"/>
          </p:cNvGrpSpPr>
          <p:nvPr/>
        </p:nvGrpSpPr>
        <p:grpSpPr>
          <a:xfrm>
            <a:off x="5693730" y="3406065"/>
            <a:ext cx="2190638" cy="2091071"/>
            <a:chOff x="428596" y="3286124"/>
            <a:chExt cx="3143272" cy="3000397"/>
          </a:xfrm>
        </p:grpSpPr>
        <p:grpSp>
          <p:nvGrpSpPr>
            <p:cNvPr id="105" name="组合 58"/>
            <p:cNvGrpSpPr/>
            <p:nvPr/>
          </p:nvGrpSpPr>
          <p:grpSpPr>
            <a:xfrm>
              <a:off x="428596" y="3286124"/>
              <a:ext cx="3143272" cy="3000397"/>
              <a:chOff x="1285852" y="59310"/>
              <a:chExt cx="6500858" cy="6512962"/>
            </a:xfrm>
          </p:grpSpPr>
          <p:grpSp>
            <p:nvGrpSpPr>
              <p:cNvPr id="113" name="组合 9"/>
              <p:cNvGrpSpPr/>
              <p:nvPr/>
            </p:nvGrpSpPr>
            <p:grpSpPr>
              <a:xfrm>
                <a:off x="4286248" y="2754282"/>
                <a:ext cx="500066" cy="998110"/>
                <a:chOff x="4357686" y="1670221"/>
                <a:chExt cx="857256" cy="1711046"/>
              </a:xfrm>
              <a:solidFill>
                <a:srgbClr val="0070C0"/>
              </a:solidFill>
            </p:grpSpPr>
            <p:sp>
              <p:nvSpPr>
                <p:cNvPr id="156" name="椭圆 155"/>
                <p:cNvSpPr/>
                <p:nvPr/>
              </p:nvSpPr>
              <p:spPr>
                <a:xfrm>
                  <a:off x="4357686" y="2214554"/>
                  <a:ext cx="857256" cy="857256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Times New Roman" pitchFamily="18" charset="0"/>
                    <a:ea typeface="楷体" pitchFamily="49" charset="-122"/>
                    <a:cs typeface="Times New Roman" pitchFamily="18" charset="0"/>
                  </a:endParaRPr>
                </a:p>
              </p:txBody>
            </p:sp>
            <p:sp>
              <p:nvSpPr>
                <p:cNvPr id="157" name="矩形 156"/>
                <p:cNvSpPr/>
                <p:nvPr/>
              </p:nvSpPr>
              <p:spPr>
                <a:xfrm>
                  <a:off x="4380835" y="1670221"/>
                  <a:ext cx="714381" cy="171104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lvl="0" algn="ctr"/>
                  <a:r>
                    <a:rPr lang="en-US" altLang="zh-CN" sz="2400" b="1" i="1" dirty="0">
                      <a:solidFill>
                        <a:schemeClr val="bg1"/>
                      </a:solidFill>
                      <a:latin typeface="Times New Roman" pitchFamily="18" charset="0"/>
                      <a:ea typeface="楷体" pitchFamily="49" charset="-122"/>
                      <a:cs typeface="Times New Roman" pitchFamily="18" charset="0"/>
                    </a:rPr>
                    <a:t>-</a:t>
                  </a:r>
                  <a:endParaRPr lang="zh-CN" altLang="en-US" sz="2000" b="1" i="1" baseline="-25000" dirty="0">
                    <a:solidFill>
                      <a:schemeClr val="bg1"/>
                    </a:solidFill>
                    <a:latin typeface="Times New Roman" pitchFamily="18" charset="0"/>
                    <a:ea typeface="楷体" pitchFamily="49" charset="-122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114" name="组合 34"/>
              <p:cNvGrpSpPr/>
              <p:nvPr/>
            </p:nvGrpSpPr>
            <p:grpSpPr>
              <a:xfrm>
                <a:off x="4556502" y="59310"/>
                <a:ext cx="1588" cy="3000396"/>
                <a:chOff x="784992" y="3001166"/>
                <a:chExt cx="1588" cy="3000396"/>
              </a:xfrm>
            </p:grpSpPr>
            <p:cxnSp>
              <p:nvCxnSpPr>
                <p:cNvPr id="154" name="直接箭头连接符 153"/>
                <p:cNvCxnSpPr/>
                <p:nvPr/>
              </p:nvCxnSpPr>
              <p:spPr>
                <a:xfrm rot="5400000">
                  <a:off x="-35751" y="3821909"/>
                  <a:ext cx="1643074" cy="1588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5" name="直接连接符 154"/>
                <p:cNvCxnSpPr/>
                <p:nvPr/>
              </p:nvCxnSpPr>
              <p:spPr>
                <a:xfrm rot="5400000">
                  <a:off x="-71470" y="5143512"/>
                  <a:ext cx="1714512" cy="1588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5" name="组合 37"/>
              <p:cNvGrpSpPr/>
              <p:nvPr/>
            </p:nvGrpSpPr>
            <p:grpSpPr>
              <a:xfrm rot="18900000">
                <a:off x="3346551" y="561273"/>
                <a:ext cx="1588" cy="3000396"/>
                <a:chOff x="784992" y="3001166"/>
                <a:chExt cx="1588" cy="3000396"/>
              </a:xfrm>
            </p:grpSpPr>
            <p:cxnSp>
              <p:nvCxnSpPr>
                <p:cNvPr id="152" name="直接箭头连接符 151"/>
                <p:cNvCxnSpPr/>
                <p:nvPr/>
              </p:nvCxnSpPr>
              <p:spPr>
                <a:xfrm rot="5400000">
                  <a:off x="-35751" y="3821909"/>
                  <a:ext cx="1643074" cy="1588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" name="直接连接符 152"/>
                <p:cNvCxnSpPr/>
                <p:nvPr/>
              </p:nvCxnSpPr>
              <p:spPr>
                <a:xfrm rot="5400000">
                  <a:off x="-71470" y="5143512"/>
                  <a:ext cx="1714512" cy="1588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7" name="组合 40"/>
              <p:cNvGrpSpPr/>
              <p:nvPr/>
            </p:nvGrpSpPr>
            <p:grpSpPr>
              <a:xfrm rot="16200000">
                <a:off x="2785256" y="1858158"/>
                <a:ext cx="1588" cy="3000396"/>
                <a:chOff x="784992" y="3001166"/>
                <a:chExt cx="1588" cy="3000396"/>
              </a:xfrm>
            </p:grpSpPr>
            <p:cxnSp>
              <p:nvCxnSpPr>
                <p:cNvPr id="150" name="直接箭头连接符 149"/>
                <p:cNvCxnSpPr/>
                <p:nvPr/>
              </p:nvCxnSpPr>
              <p:spPr>
                <a:xfrm rot="5400000">
                  <a:off x="-35751" y="3821909"/>
                  <a:ext cx="1643074" cy="1588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1" name="直接连接符 150"/>
                <p:cNvCxnSpPr/>
                <p:nvPr/>
              </p:nvCxnSpPr>
              <p:spPr>
                <a:xfrm rot="5400000">
                  <a:off x="-71470" y="5143512"/>
                  <a:ext cx="1714512" cy="1588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8" name="组合 43"/>
              <p:cNvGrpSpPr/>
              <p:nvPr/>
            </p:nvGrpSpPr>
            <p:grpSpPr>
              <a:xfrm rot="13500000">
                <a:off x="3346552" y="3061601"/>
                <a:ext cx="1588" cy="3000396"/>
                <a:chOff x="784992" y="3001166"/>
                <a:chExt cx="1588" cy="3000396"/>
              </a:xfrm>
            </p:grpSpPr>
            <p:cxnSp>
              <p:nvCxnSpPr>
                <p:cNvPr id="148" name="直接箭头连接符 147"/>
                <p:cNvCxnSpPr/>
                <p:nvPr/>
              </p:nvCxnSpPr>
              <p:spPr>
                <a:xfrm rot="5400000">
                  <a:off x="-35751" y="3821909"/>
                  <a:ext cx="1643074" cy="1588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9" name="直接连接符 148"/>
                <p:cNvCxnSpPr/>
                <p:nvPr/>
              </p:nvCxnSpPr>
              <p:spPr>
                <a:xfrm rot="5400000">
                  <a:off x="-71470" y="5143512"/>
                  <a:ext cx="1714512" cy="1588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9" name="组合 46"/>
              <p:cNvGrpSpPr/>
              <p:nvPr/>
            </p:nvGrpSpPr>
            <p:grpSpPr>
              <a:xfrm rot="10800000">
                <a:off x="4572000" y="3571876"/>
                <a:ext cx="1588" cy="3000396"/>
                <a:chOff x="784992" y="3001166"/>
                <a:chExt cx="1588" cy="3000396"/>
              </a:xfrm>
            </p:grpSpPr>
            <p:cxnSp>
              <p:nvCxnSpPr>
                <p:cNvPr id="141" name="直接箭头连接符 140"/>
                <p:cNvCxnSpPr/>
                <p:nvPr/>
              </p:nvCxnSpPr>
              <p:spPr>
                <a:xfrm rot="5400000">
                  <a:off x="-35751" y="3821909"/>
                  <a:ext cx="1643074" cy="1588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直接连接符 143"/>
                <p:cNvCxnSpPr/>
                <p:nvPr/>
              </p:nvCxnSpPr>
              <p:spPr>
                <a:xfrm rot="5400000">
                  <a:off x="-71470" y="5143512"/>
                  <a:ext cx="1714512" cy="1588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0" name="组合 49"/>
              <p:cNvGrpSpPr/>
              <p:nvPr/>
            </p:nvGrpSpPr>
            <p:grpSpPr>
              <a:xfrm rot="8100000">
                <a:off x="5775443" y="3061602"/>
                <a:ext cx="1588" cy="3000396"/>
                <a:chOff x="784992" y="3001166"/>
                <a:chExt cx="1588" cy="3000396"/>
              </a:xfrm>
            </p:grpSpPr>
            <p:cxnSp>
              <p:nvCxnSpPr>
                <p:cNvPr id="134" name="直接箭头连接符 133"/>
                <p:cNvCxnSpPr/>
                <p:nvPr/>
              </p:nvCxnSpPr>
              <p:spPr>
                <a:xfrm rot="5400000">
                  <a:off x="-35751" y="3821909"/>
                  <a:ext cx="1643074" cy="1588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直接连接符 137"/>
                <p:cNvCxnSpPr/>
                <p:nvPr/>
              </p:nvCxnSpPr>
              <p:spPr>
                <a:xfrm rot="5400000">
                  <a:off x="-71470" y="5143512"/>
                  <a:ext cx="1714512" cy="1588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1" name="组合 52"/>
              <p:cNvGrpSpPr/>
              <p:nvPr/>
            </p:nvGrpSpPr>
            <p:grpSpPr>
              <a:xfrm rot="2700000">
                <a:off x="5775444" y="592267"/>
                <a:ext cx="1588" cy="3000396"/>
                <a:chOff x="784992" y="3001166"/>
                <a:chExt cx="1588" cy="3000396"/>
              </a:xfrm>
            </p:grpSpPr>
            <p:cxnSp>
              <p:nvCxnSpPr>
                <p:cNvPr id="125" name="直接箭头连接符 124"/>
                <p:cNvCxnSpPr/>
                <p:nvPr/>
              </p:nvCxnSpPr>
              <p:spPr>
                <a:xfrm rot="5400000">
                  <a:off x="-35751" y="3821909"/>
                  <a:ext cx="1643074" cy="1588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直接连接符 130"/>
                <p:cNvCxnSpPr/>
                <p:nvPr/>
              </p:nvCxnSpPr>
              <p:spPr>
                <a:xfrm rot="5400000">
                  <a:off x="-71470" y="5143512"/>
                  <a:ext cx="1714512" cy="1588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2" name="组合 55"/>
              <p:cNvGrpSpPr/>
              <p:nvPr/>
            </p:nvGrpSpPr>
            <p:grpSpPr>
              <a:xfrm rot="5400000">
                <a:off x="6285718" y="1833214"/>
                <a:ext cx="1588" cy="3000396"/>
                <a:chOff x="784992" y="3001166"/>
                <a:chExt cx="1588" cy="3000396"/>
              </a:xfrm>
            </p:grpSpPr>
            <p:cxnSp>
              <p:nvCxnSpPr>
                <p:cNvPr id="123" name="直接箭头连接符 122"/>
                <p:cNvCxnSpPr/>
                <p:nvPr/>
              </p:nvCxnSpPr>
              <p:spPr>
                <a:xfrm rot="5400000">
                  <a:off x="-35751" y="3821909"/>
                  <a:ext cx="1643074" cy="1588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直接连接符 123"/>
                <p:cNvCxnSpPr/>
                <p:nvPr/>
              </p:nvCxnSpPr>
              <p:spPr>
                <a:xfrm rot="5400000">
                  <a:off x="-71470" y="5143512"/>
                  <a:ext cx="1714512" cy="1588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10" name="组合 9"/>
            <p:cNvGrpSpPr/>
            <p:nvPr/>
          </p:nvGrpSpPr>
          <p:grpSpPr>
            <a:xfrm>
              <a:off x="1761336" y="4182304"/>
              <a:ext cx="500065" cy="1015718"/>
              <a:chOff x="4438019" y="1599626"/>
              <a:chExt cx="857256" cy="1741232"/>
            </a:xfrm>
            <a:solidFill>
              <a:srgbClr val="0070C0"/>
            </a:solidFill>
          </p:grpSpPr>
          <p:sp>
            <p:nvSpPr>
              <p:cNvPr id="111" name="椭圆 110"/>
              <p:cNvSpPr/>
              <p:nvPr/>
            </p:nvSpPr>
            <p:spPr>
              <a:xfrm>
                <a:off x="4438019" y="2214552"/>
                <a:ext cx="857256" cy="857257"/>
              </a:xfrm>
              <a:prstGeom prst="ellipse">
                <a:avLst/>
              </a:prstGeom>
              <a:ln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Times New Roman" pitchFamily="18" charset="0"/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112" name="矩形 111"/>
              <p:cNvSpPr/>
              <p:nvPr/>
            </p:nvSpPr>
            <p:spPr>
              <a:xfrm>
                <a:off x="4506935" y="1599626"/>
                <a:ext cx="714382" cy="17412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en-US" altLang="zh-CN" sz="4000" dirty="0">
                    <a:solidFill>
                      <a:schemeClr val="bg1"/>
                    </a:solidFill>
                    <a:latin typeface="Times New Roman" pitchFamily="18" charset="0"/>
                    <a:ea typeface="楷体" pitchFamily="49" charset="-122"/>
                    <a:cs typeface="Times New Roman" pitchFamily="18" charset="0"/>
                  </a:rPr>
                  <a:t>-</a:t>
                </a:r>
                <a:endParaRPr lang="zh-CN" altLang="en-US" sz="3600" baseline="-25000" dirty="0">
                  <a:solidFill>
                    <a:schemeClr val="bg1"/>
                  </a:solidFill>
                  <a:latin typeface="Times New Roman" pitchFamily="18" charset="0"/>
                  <a:ea typeface="楷体" pitchFamily="49" charset="-122"/>
                  <a:cs typeface="Times New Roman" pitchFamily="18" charset="0"/>
                </a:endParaRPr>
              </a:p>
            </p:txBody>
          </p:sp>
        </p:grpSp>
      </p:grpSp>
      <p:sp>
        <p:nvSpPr>
          <p:cNvPr id="159" name="矩形 158"/>
          <p:cNvSpPr/>
          <p:nvPr/>
        </p:nvSpPr>
        <p:spPr>
          <a:xfrm>
            <a:off x="755576" y="5517232"/>
            <a:ext cx="316835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+</a:t>
            </a:r>
            <a:r>
              <a:rPr lang="en-US" altLang="zh-CN" sz="2400" b="1" i="1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Q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电场中</a:t>
            </a:r>
            <a:r>
              <a:rPr lang="en-US" altLang="zh-CN" sz="2400" b="1" i="1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φ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&gt; 0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en-US" altLang="zh-CN" sz="2400" b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163" name="组合 162"/>
          <p:cNvGrpSpPr/>
          <p:nvPr/>
        </p:nvGrpSpPr>
        <p:grpSpPr>
          <a:xfrm>
            <a:off x="847680" y="6033306"/>
            <a:ext cx="2242551" cy="553998"/>
            <a:chOff x="-36512" y="6043354"/>
            <a:chExt cx="2242551" cy="553998"/>
          </a:xfrm>
        </p:grpSpPr>
        <p:sp>
          <p:nvSpPr>
            <p:cNvPr id="160" name="矩形 159"/>
            <p:cNvSpPr/>
            <p:nvPr/>
          </p:nvSpPr>
          <p:spPr>
            <a:xfrm>
              <a:off x="-36512" y="6043354"/>
              <a:ext cx="2232248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5000"/>
                </a:lnSpc>
                <a:spcBef>
                  <a:spcPct val="20000"/>
                </a:spcBef>
                <a:defRPr/>
              </a:pPr>
              <a:r>
                <a:rPr lang="zh-CN" altLang="en-US" sz="2400" b="1" dirty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沿电场方向，</a:t>
              </a:r>
              <a:r>
                <a:rPr lang="en-US" altLang="zh-CN" sz="2400" b="1" i="1" dirty="0">
                  <a:solidFill>
                    <a:srgbClr val="0000FF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φ</a:t>
              </a:r>
              <a:r>
                <a:rPr lang="en-US" altLang="zh-CN" sz="24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 </a:t>
              </a:r>
              <a:endParaRPr lang="en-US" altLang="zh-CN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161" name="任意多边形 160"/>
            <p:cNvSpPr/>
            <p:nvPr/>
          </p:nvSpPr>
          <p:spPr>
            <a:xfrm rot="10800000">
              <a:off x="2155819" y="6228968"/>
              <a:ext cx="50220" cy="288000"/>
            </a:xfrm>
            <a:custGeom>
              <a:avLst/>
              <a:gdLst>
                <a:gd name="connsiteX0" fmla="*/ 18142 w 61685"/>
                <a:gd name="connsiteY0" fmla="*/ 0 h 217714"/>
                <a:gd name="connsiteX1" fmla="*/ 7257 w 61685"/>
                <a:gd name="connsiteY1" fmla="*/ 108857 h 217714"/>
                <a:gd name="connsiteX2" fmla="*/ 61685 w 61685"/>
                <a:gd name="connsiteY2" fmla="*/ 217714 h 217714"/>
                <a:gd name="connsiteX3" fmla="*/ 61685 w 61685"/>
                <a:gd name="connsiteY3" fmla="*/ 217714 h 217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685" h="217714">
                  <a:moveTo>
                    <a:pt x="18142" y="0"/>
                  </a:moveTo>
                  <a:cubicBezTo>
                    <a:pt x="9071" y="36285"/>
                    <a:pt x="0" y="72571"/>
                    <a:pt x="7257" y="108857"/>
                  </a:cubicBezTo>
                  <a:cubicBezTo>
                    <a:pt x="14514" y="145143"/>
                    <a:pt x="61685" y="217714"/>
                    <a:pt x="61685" y="217714"/>
                  </a:cubicBezTo>
                  <a:lnTo>
                    <a:pt x="61685" y="217714"/>
                  </a:lnTo>
                </a:path>
              </a:pathLst>
            </a:custGeom>
            <a:ln w="25400">
              <a:solidFill>
                <a:schemeClr val="tx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64" name="矩形 163"/>
          <p:cNvSpPr/>
          <p:nvPr/>
        </p:nvSpPr>
        <p:spPr>
          <a:xfrm>
            <a:off x="5436096" y="5517232"/>
            <a:ext cx="316835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-</a:t>
            </a:r>
            <a:r>
              <a:rPr lang="en-US" altLang="zh-CN" sz="2400" b="1" i="1" dirty="0">
                <a:solidFill>
                  <a:srgbClr val="C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Q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电场中</a:t>
            </a:r>
            <a:r>
              <a:rPr lang="en-US" altLang="zh-CN" sz="2400" b="1" i="1" dirty="0">
                <a:solidFill>
                  <a:srgbClr val="C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φ</a:t>
            </a:r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&lt; 0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en-US" altLang="zh-CN" sz="2400" b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97" name="组合 96"/>
          <p:cNvGrpSpPr/>
          <p:nvPr/>
        </p:nvGrpSpPr>
        <p:grpSpPr>
          <a:xfrm>
            <a:off x="5521132" y="6049856"/>
            <a:ext cx="2242551" cy="506998"/>
            <a:chOff x="-36512" y="6043354"/>
            <a:chExt cx="2242551" cy="506998"/>
          </a:xfrm>
        </p:grpSpPr>
        <p:sp>
          <p:nvSpPr>
            <p:cNvPr id="98" name="矩形 97"/>
            <p:cNvSpPr/>
            <p:nvPr/>
          </p:nvSpPr>
          <p:spPr>
            <a:xfrm>
              <a:off x="-36512" y="6043354"/>
              <a:ext cx="2232248" cy="506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5000"/>
                </a:lnSpc>
                <a:spcBef>
                  <a:spcPct val="20000"/>
                </a:spcBef>
                <a:defRPr/>
              </a:pPr>
              <a:r>
                <a:rPr lang="zh-CN" altLang="en-US" sz="2400" b="1" dirty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沿电场方向，</a:t>
              </a:r>
              <a:r>
                <a:rPr lang="en-US" altLang="zh-CN" sz="2400" b="1" i="1" dirty="0">
                  <a:solidFill>
                    <a:srgbClr val="C0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φ</a:t>
              </a:r>
              <a:r>
                <a:rPr lang="en-US" altLang="zh-CN" sz="24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99" name="任意多边形 98"/>
            <p:cNvSpPr/>
            <p:nvPr/>
          </p:nvSpPr>
          <p:spPr>
            <a:xfrm rot="10800000">
              <a:off x="2155819" y="6228968"/>
              <a:ext cx="50220" cy="288000"/>
            </a:xfrm>
            <a:custGeom>
              <a:avLst/>
              <a:gdLst>
                <a:gd name="connsiteX0" fmla="*/ 18142 w 61685"/>
                <a:gd name="connsiteY0" fmla="*/ 0 h 217714"/>
                <a:gd name="connsiteX1" fmla="*/ 7257 w 61685"/>
                <a:gd name="connsiteY1" fmla="*/ 108857 h 217714"/>
                <a:gd name="connsiteX2" fmla="*/ 61685 w 61685"/>
                <a:gd name="connsiteY2" fmla="*/ 217714 h 217714"/>
                <a:gd name="connsiteX3" fmla="*/ 61685 w 61685"/>
                <a:gd name="connsiteY3" fmla="*/ 217714 h 217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685" h="217714">
                  <a:moveTo>
                    <a:pt x="18142" y="0"/>
                  </a:moveTo>
                  <a:cubicBezTo>
                    <a:pt x="9071" y="36285"/>
                    <a:pt x="0" y="72571"/>
                    <a:pt x="7257" y="108857"/>
                  </a:cubicBezTo>
                  <a:cubicBezTo>
                    <a:pt x="14514" y="145143"/>
                    <a:pt x="61685" y="217714"/>
                    <a:pt x="61685" y="217714"/>
                  </a:cubicBezTo>
                  <a:lnTo>
                    <a:pt x="61685" y="217714"/>
                  </a:lnTo>
                </a:path>
              </a:pathLst>
            </a:custGeom>
            <a:ln w="25400">
              <a:solidFill>
                <a:schemeClr val="tx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620436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140" grpId="0"/>
      <p:bldP spid="59" grpId="0"/>
      <p:bldP spid="60" grpId="0"/>
      <p:bldP spid="159" grpId="0"/>
      <p:bldP spid="16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57300" y="476672"/>
            <a:ext cx="8845182" cy="5890074"/>
          </a:xfrm>
          <a:prstGeom prst="rect">
            <a:avLst/>
          </a:prstGeom>
          <a:noFill/>
          <a:ln w="19050" cap="flat" cmpd="sng">
            <a:solidFill>
              <a:srgbClr val="00B0F0"/>
            </a:solidFill>
            <a:prstDash val="sysDash"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【</a:t>
            </a:r>
            <a:r>
              <a:rPr lang="zh-CN" altLang="en-US" sz="22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例</a:t>
            </a:r>
            <a:r>
              <a:rPr lang="en-US" altLang="zh-CN" sz="22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1】</a:t>
            </a:r>
            <a:r>
              <a:rPr lang="zh-CN" altLang="en-US" sz="22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在电场中，把电量为</a:t>
            </a:r>
            <a:r>
              <a:rPr lang="en-US" altLang="zh-CN" sz="22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4×10</a:t>
            </a:r>
            <a:r>
              <a:rPr lang="en-US" altLang="zh-CN" sz="2200" b="1" baseline="30000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-9</a:t>
            </a:r>
            <a:r>
              <a:rPr lang="en-US" altLang="zh-CN" sz="22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C</a:t>
            </a:r>
            <a:r>
              <a:rPr lang="zh-CN" altLang="en-US" sz="22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的正点电荷从</a:t>
            </a:r>
            <a:r>
              <a:rPr lang="en-US" altLang="zh-CN" sz="22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A</a:t>
            </a:r>
            <a:r>
              <a:rPr lang="zh-CN" altLang="en-US" sz="22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点移到</a:t>
            </a:r>
            <a:r>
              <a:rPr lang="en-US" altLang="zh-CN" sz="22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B</a:t>
            </a:r>
            <a:r>
              <a:rPr lang="zh-CN" altLang="en-US" sz="22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点，克服静电力做功</a:t>
            </a:r>
            <a:r>
              <a:rPr lang="en-US" altLang="zh-CN" sz="22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6 ×10</a:t>
            </a:r>
            <a:r>
              <a:rPr lang="en-US" altLang="zh-CN" sz="2200" b="1" baseline="30000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-8</a:t>
            </a:r>
            <a:r>
              <a:rPr lang="en-US" altLang="zh-CN" sz="22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J</a:t>
            </a:r>
            <a:r>
              <a:rPr lang="zh-CN" altLang="en-US" sz="22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，以下说法中正确的是（       ）</a:t>
            </a:r>
            <a:endParaRPr lang="en-US" altLang="zh-CN" sz="2200" b="1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lvl="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A</a:t>
            </a:r>
            <a:r>
              <a:rPr lang="zh-CN" altLang="en-US" sz="22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．电荷在</a:t>
            </a:r>
            <a:r>
              <a:rPr lang="en-US" altLang="zh-CN" sz="22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B</a:t>
            </a:r>
            <a:r>
              <a:rPr lang="zh-CN" altLang="en-US" sz="22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点具有的电势能是</a:t>
            </a:r>
            <a:r>
              <a:rPr lang="en-US" altLang="zh-CN" sz="22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6 ×10</a:t>
            </a:r>
            <a:r>
              <a:rPr lang="en-US" altLang="zh-CN" sz="2200" b="1" baseline="30000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-8</a:t>
            </a:r>
            <a:r>
              <a:rPr lang="en-US" altLang="zh-CN" sz="22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J </a:t>
            </a:r>
            <a:br>
              <a:rPr lang="en-US" altLang="zh-CN" sz="22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</a:br>
            <a:r>
              <a:rPr lang="en-US" altLang="zh-CN" sz="22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B</a:t>
            </a:r>
            <a:r>
              <a:rPr lang="zh-CN" altLang="en-US" sz="22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</a:t>
            </a:r>
            <a:r>
              <a:rPr lang="en-US" altLang="zh-CN" sz="22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B</a:t>
            </a:r>
            <a:r>
              <a:rPr lang="zh-CN" altLang="en-US" sz="22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点的电势是</a:t>
            </a:r>
            <a:r>
              <a:rPr lang="en-US" altLang="zh-CN" sz="22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15 V</a:t>
            </a:r>
            <a:br>
              <a:rPr lang="en-US" altLang="zh-CN" sz="22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</a:br>
            <a:r>
              <a:rPr lang="en-US" altLang="zh-CN" sz="22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C</a:t>
            </a:r>
            <a:r>
              <a:rPr lang="zh-CN" altLang="en-US" sz="22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．电荷的电势能增加了</a:t>
            </a:r>
            <a:r>
              <a:rPr lang="en-US" altLang="zh-CN" sz="22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6 ×10</a:t>
            </a:r>
            <a:r>
              <a:rPr lang="en-US" altLang="zh-CN" sz="2200" b="1" baseline="30000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-8</a:t>
            </a:r>
            <a:r>
              <a:rPr lang="en-US" altLang="zh-CN" sz="22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J </a:t>
            </a:r>
            <a:br>
              <a:rPr lang="en-US" altLang="zh-CN" sz="22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</a:br>
            <a:r>
              <a:rPr lang="en-US" altLang="zh-CN" sz="22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D</a:t>
            </a:r>
            <a:r>
              <a:rPr lang="zh-CN" altLang="en-US" sz="22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．电荷的电势能减小了</a:t>
            </a:r>
            <a:r>
              <a:rPr lang="en-US" altLang="zh-CN" sz="22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6 ×10</a:t>
            </a:r>
            <a:r>
              <a:rPr lang="en-US" altLang="zh-CN" sz="2200" b="1" baseline="30000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-8</a:t>
            </a:r>
            <a:r>
              <a:rPr lang="en-US" altLang="zh-CN" sz="22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J</a:t>
            </a:r>
          </a:p>
          <a:p>
            <a:pPr lvl="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2400" b="1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lvl="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1100" b="1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lvl="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2400" b="1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lvl="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2400" b="1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marL="514350" indent="-514350" algn="just">
              <a:spcBef>
                <a:spcPct val="50000"/>
              </a:spcBef>
            </a:pPr>
            <a:endParaRPr lang="en-US" altLang="zh-CN" sz="2400" b="1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marL="514350" indent="-514350" algn="just">
              <a:spcBef>
                <a:spcPct val="50000"/>
              </a:spcBef>
            </a:pPr>
            <a:endParaRPr lang="en-US" altLang="zh-CN" sz="2400" b="1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marL="514350" indent="-514350" algn="just">
              <a:spcBef>
                <a:spcPct val="50000"/>
              </a:spcBef>
            </a:pPr>
            <a:endParaRPr lang="zh-CN" altLang="en-US" sz="2400" b="1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07728" y="3153710"/>
            <a:ext cx="8864866" cy="3011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【</a:t>
            </a:r>
            <a:r>
              <a:rPr lang="zh-CN" altLang="en-US" sz="22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例</a:t>
            </a:r>
            <a:r>
              <a:rPr lang="en-US" altLang="zh-CN" sz="22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2】</a:t>
            </a:r>
            <a:r>
              <a:rPr lang="zh-CN" altLang="en-US" sz="22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在点电荷电场中的一条电场线上依次有</a:t>
            </a:r>
            <a:r>
              <a:rPr lang="en-US" altLang="zh-CN" sz="2200" b="1" i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A</a:t>
            </a:r>
            <a:r>
              <a:rPr lang="zh-CN" altLang="en-US" sz="22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、</a:t>
            </a:r>
            <a:r>
              <a:rPr lang="en-US" altLang="zh-CN" sz="2200" b="1" i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B</a:t>
            </a:r>
            <a:r>
              <a:rPr lang="zh-CN" altLang="en-US" sz="22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、</a:t>
            </a:r>
            <a:r>
              <a:rPr lang="en-US" altLang="zh-CN" sz="2200" b="1" i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C</a:t>
            </a:r>
            <a:r>
              <a:rPr lang="zh-CN" altLang="en-US" sz="22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三点，先把电量</a:t>
            </a:r>
            <a:r>
              <a:rPr lang="en-US" altLang="zh-CN" sz="22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+</a:t>
            </a:r>
            <a:r>
              <a:rPr lang="en-US" altLang="zh-CN" sz="2200" b="1" i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q</a:t>
            </a:r>
            <a:r>
              <a:rPr lang="zh-CN" altLang="en-US" sz="22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的试探电荷依次放在三点上，然后再把电量</a:t>
            </a:r>
            <a:r>
              <a:rPr lang="en-US" altLang="zh-CN" sz="22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-</a:t>
            </a:r>
            <a:r>
              <a:rPr lang="en-US" altLang="zh-CN" sz="2200" b="1" i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q</a:t>
            </a:r>
            <a:r>
              <a:rPr lang="zh-CN" altLang="en-US" sz="22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的试探电荷依次放在三点上， 关于电荷电势能的说法中正确的是（       ）</a:t>
            </a:r>
            <a:endParaRPr lang="en-US" altLang="zh-CN" sz="2200" b="1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lvl="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A</a:t>
            </a:r>
            <a:r>
              <a:rPr lang="zh-CN" altLang="en-US" sz="22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．放上</a:t>
            </a:r>
            <a:r>
              <a:rPr lang="en-US" altLang="zh-CN" sz="22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+</a:t>
            </a:r>
            <a:r>
              <a:rPr lang="en-US" altLang="zh-CN" sz="2200" b="1" i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q</a:t>
            </a:r>
            <a:r>
              <a:rPr lang="zh-CN" altLang="en-US" sz="22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时，</a:t>
            </a:r>
            <a:r>
              <a:rPr lang="en-US" altLang="zh-CN" sz="2200" b="1" i="1" dirty="0" err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E</a:t>
            </a:r>
            <a:r>
              <a:rPr lang="en-US" altLang="zh-CN" sz="2200" b="1" i="1" baseline="-25000" dirty="0" err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pA</a:t>
            </a:r>
            <a:r>
              <a:rPr lang="en-US" altLang="zh-CN" sz="22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&gt; </a:t>
            </a:r>
            <a:r>
              <a:rPr lang="en-US" altLang="zh-CN" sz="2200" b="1" i="1" dirty="0" err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E</a:t>
            </a:r>
            <a:r>
              <a:rPr lang="en-US" altLang="zh-CN" sz="2200" b="1" i="1" baseline="-25000" dirty="0" err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pB</a:t>
            </a:r>
            <a:r>
              <a:rPr lang="en-US" altLang="zh-CN" sz="22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&gt; </a:t>
            </a:r>
            <a:r>
              <a:rPr lang="en-US" altLang="zh-CN" sz="2200" b="1" i="1" dirty="0" err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E</a:t>
            </a:r>
            <a:r>
              <a:rPr lang="en-US" altLang="zh-CN" sz="2200" b="1" i="1" baseline="-25000" dirty="0" err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pC</a:t>
            </a:r>
            <a:endParaRPr lang="en-US" altLang="zh-CN" sz="2200" b="1" i="1" baseline="-25000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lvl="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B</a:t>
            </a:r>
            <a:r>
              <a:rPr lang="zh-CN" altLang="en-US" sz="22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．放上</a:t>
            </a:r>
            <a:r>
              <a:rPr lang="en-US" altLang="zh-CN" sz="22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+</a:t>
            </a:r>
            <a:r>
              <a:rPr lang="en-US" altLang="zh-CN" sz="2200" b="1" i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q</a:t>
            </a:r>
            <a:r>
              <a:rPr lang="zh-CN" altLang="en-US" sz="22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时，</a:t>
            </a:r>
            <a:r>
              <a:rPr lang="en-US" altLang="zh-CN" sz="2200" b="1" i="1" dirty="0" err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E</a:t>
            </a:r>
            <a:r>
              <a:rPr lang="en-US" altLang="zh-CN" sz="2200" b="1" i="1" baseline="-25000" dirty="0" err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pA</a:t>
            </a:r>
            <a:r>
              <a:rPr lang="en-US" altLang="zh-CN" sz="22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&lt; </a:t>
            </a:r>
            <a:r>
              <a:rPr lang="en-US" altLang="zh-CN" sz="2200" b="1" i="1" dirty="0" err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E</a:t>
            </a:r>
            <a:r>
              <a:rPr lang="en-US" altLang="zh-CN" sz="2200" b="1" i="1" baseline="-25000" dirty="0" err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pB</a:t>
            </a:r>
            <a:r>
              <a:rPr lang="en-US" altLang="zh-CN" sz="22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&lt; </a:t>
            </a:r>
            <a:r>
              <a:rPr lang="en-US" altLang="zh-CN" sz="2200" b="1" i="1" dirty="0" err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E</a:t>
            </a:r>
            <a:r>
              <a:rPr lang="en-US" altLang="zh-CN" sz="2200" b="1" i="1" baseline="-25000" dirty="0" err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pC</a:t>
            </a:r>
            <a:r>
              <a:rPr lang="en-US" altLang="zh-CN" sz="2200" b="1" baseline="30000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</a:t>
            </a:r>
            <a:r>
              <a:rPr lang="en-US" altLang="zh-CN" sz="22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                    </a:t>
            </a:r>
          </a:p>
          <a:p>
            <a:pPr lvl="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C</a:t>
            </a:r>
            <a:r>
              <a:rPr lang="zh-CN" altLang="en-US" sz="22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．放上</a:t>
            </a:r>
            <a:r>
              <a:rPr lang="en-US" altLang="zh-CN" sz="22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-</a:t>
            </a:r>
            <a:r>
              <a:rPr lang="en-US" altLang="zh-CN" sz="2200" b="1" i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q</a:t>
            </a:r>
            <a:r>
              <a:rPr lang="zh-CN" altLang="en-US" sz="22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时，</a:t>
            </a:r>
            <a:r>
              <a:rPr lang="en-US" altLang="zh-CN" sz="2200" b="1" i="1" dirty="0" err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E</a:t>
            </a:r>
            <a:r>
              <a:rPr lang="en-US" altLang="zh-CN" sz="2200" b="1" i="1" baseline="-25000" dirty="0" err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pA</a:t>
            </a:r>
            <a:r>
              <a:rPr lang="en-US" altLang="zh-CN" sz="22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&gt; </a:t>
            </a:r>
            <a:r>
              <a:rPr lang="en-US" altLang="zh-CN" sz="2200" b="1" i="1" dirty="0" err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E</a:t>
            </a:r>
            <a:r>
              <a:rPr lang="en-US" altLang="zh-CN" sz="2200" b="1" i="1" baseline="-25000" dirty="0" err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pB</a:t>
            </a:r>
            <a:r>
              <a:rPr lang="en-US" altLang="zh-CN" sz="22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&gt; </a:t>
            </a:r>
            <a:r>
              <a:rPr lang="en-US" altLang="zh-CN" sz="2200" b="1" i="1" dirty="0" err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E</a:t>
            </a:r>
            <a:r>
              <a:rPr lang="en-US" altLang="zh-CN" sz="2200" b="1" i="1" baseline="-25000" dirty="0" err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pC</a:t>
            </a:r>
            <a:endParaRPr lang="en-US" altLang="zh-CN" sz="2200" b="1" i="1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lvl="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D</a:t>
            </a:r>
            <a:r>
              <a:rPr lang="zh-CN" altLang="en-US" sz="22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．放上</a:t>
            </a:r>
            <a:r>
              <a:rPr lang="en-US" altLang="zh-CN" sz="22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-</a:t>
            </a:r>
            <a:r>
              <a:rPr lang="en-US" altLang="zh-CN" sz="2200" b="1" i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q</a:t>
            </a:r>
            <a:r>
              <a:rPr lang="zh-CN" altLang="en-US" sz="22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时，</a:t>
            </a:r>
            <a:r>
              <a:rPr lang="en-US" altLang="zh-CN" sz="2200" b="1" i="1" dirty="0" err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E</a:t>
            </a:r>
            <a:r>
              <a:rPr lang="en-US" altLang="zh-CN" sz="2200" b="1" i="1" baseline="-25000" dirty="0" err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pA</a:t>
            </a:r>
            <a:r>
              <a:rPr lang="en-US" altLang="zh-CN" sz="22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&lt; </a:t>
            </a:r>
            <a:r>
              <a:rPr lang="en-US" altLang="zh-CN" sz="2200" b="1" i="1" dirty="0" err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E</a:t>
            </a:r>
            <a:r>
              <a:rPr lang="en-US" altLang="zh-CN" sz="2200" b="1" i="1" baseline="-25000" dirty="0" err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pB</a:t>
            </a:r>
            <a:r>
              <a:rPr lang="en-US" altLang="zh-CN" sz="22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&lt; </a:t>
            </a:r>
            <a:r>
              <a:rPr lang="en-US" altLang="zh-CN" sz="2200" b="1" i="1" dirty="0" err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E</a:t>
            </a:r>
            <a:r>
              <a:rPr lang="en-US" altLang="zh-CN" sz="2200" b="1" i="1" baseline="-25000" dirty="0" err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pC</a:t>
            </a:r>
            <a:endParaRPr lang="zh-CN" altLang="en-US" sz="2200" b="1" i="1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6227784" y="918245"/>
            <a:ext cx="51707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200" b="1" dirty="0">
                <a:solidFill>
                  <a:srgbClr val="C0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C</a:t>
            </a:r>
            <a:r>
              <a:rPr lang="zh-CN" altLang="en-US" sz="22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</a:t>
            </a:r>
            <a:endParaRPr lang="en-US" altLang="zh-CN" sz="2200" b="1" dirty="0">
              <a:solidFill>
                <a:srgbClr val="C00000"/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5955332" y="4020650"/>
            <a:ext cx="72008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2200" b="1" dirty="0">
                <a:solidFill>
                  <a:srgbClr val="C0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AD</a:t>
            </a:r>
          </a:p>
        </p:txBody>
      </p:sp>
      <p:grpSp>
        <p:nvGrpSpPr>
          <p:cNvPr id="17" name="组合 16"/>
          <p:cNvGrpSpPr/>
          <p:nvPr/>
        </p:nvGrpSpPr>
        <p:grpSpPr>
          <a:xfrm>
            <a:off x="5724128" y="4797152"/>
            <a:ext cx="2287074" cy="526003"/>
            <a:chOff x="5724128" y="5229200"/>
            <a:chExt cx="2287074" cy="526003"/>
          </a:xfrm>
        </p:grpSpPr>
        <p:grpSp>
          <p:nvGrpSpPr>
            <p:cNvPr id="6" name="组合 5"/>
            <p:cNvGrpSpPr/>
            <p:nvPr/>
          </p:nvGrpSpPr>
          <p:grpSpPr>
            <a:xfrm>
              <a:off x="5724128" y="5229200"/>
              <a:ext cx="316112" cy="369332"/>
              <a:chOff x="7867361" y="2935844"/>
              <a:chExt cx="316112" cy="369332"/>
            </a:xfrm>
          </p:grpSpPr>
          <p:sp>
            <p:nvSpPr>
              <p:cNvPr id="7" name="椭圆 6"/>
              <p:cNvSpPr>
                <a:spLocks noChangeAspect="1"/>
              </p:cNvSpPr>
              <p:nvPr/>
            </p:nvSpPr>
            <p:spPr>
              <a:xfrm>
                <a:off x="7924558" y="3031774"/>
                <a:ext cx="180000" cy="180000"/>
              </a:xfrm>
              <a:prstGeom prst="ellips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" name="矩形 7"/>
              <p:cNvSpPr/>
              <p:nvPr/>
            </p:nvSpPr>
            <p:spPr>
              <a:xfrm>
                <a:off x="7867361" y="2935844"/>
                <a:ext cx="31611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b="1" dirty="0">
                    <a:latin typeface="Times New Roman" pitchFamily="18" charset="0"/>
                    <a:cs typeface="Times New Roman" pitchFamily="18" charset="0"/>
                  </a:rPr>
                  <a:t>+</a:t>
                </a:r>
                <a:endParaRPr lang="zh-CN" altLang="en-US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0" name="直接箭头连接符 9"/>
            <p:cNvCxnSpPr/>
            <p:nvPr/>
          </p:nvCxnSpPr>
          <p:spPr>
            <a:xfrm flipV="1">
              <a:off x="5959202" y="5416649"/>
              <a:ext cx="205200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椭圆 10"/>
            <p:cNvSpPr>
              <a:spLocks noChangeAspect="1"/>
            </p:cNvSpPr>
            <p:nvPr/>
          </p:nvSpPr>
          <p:spPr>
            <a:xfrm>
              <a:off x="6336200" y="5401791"/>
              <a:ext cx="36000" cy="36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椭圆 11"/>
            <p:cNvSpPr>
              <a:spLocks noChangeAspect="1"/>
            </p:cNvSpPr>
            <p:nvPr/>
          </p:nvSpPr>
          <p:spPr>
            <a:xfrm>
              <a:off x="6855114" y="5401791"/>
              <a:ext cx="36000" cy="36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12"/>
            <p:cNvSpPr>
              <a:spLocks noChangeAspect="1"/>
            </p:cNvSpPr>
            <p:nvPr/>
          </p:nvSpPr>
          <p:spPr>
            <a:xfrm>
              <a:off x="7344312" y="5401791"/>
              <a:ext cx="36000" cy="36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6184751" y="5416649"/>
              <a:ext cx="30970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i="1" dirty="0"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A</a:t>
              </a:r>
              <a:endParaRPr lang="zh-CN" altLang="en-US" sz="1600" i="1" dirty="0"/>
            </a:p>
          </p:txBody>
        </p:sp>
        <p:sp>
          <p:nvSpPr>
            <p:cNvPr id="15" name="矩形 14"/>
            <p:cNvSpPr/>
            <p:nvPr/>
          </p:nvSpPr>
          <p:spPr>
            <a:xfrm>
              <a:off x="6707180" y="5416649"/>
              <a:ext cx="30970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i="1" dirty="0"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B</a:t>
              </a:r>
              <a:endParaRPr lang="zh-CN" altLang="en-US" sz="1600" i="1" dirty="0"/>
            </a:p>
          </p:txBody>
        </p:sp>
        <p:sp>
          <p:nvSpPr>
            <p:cNvPr id="16" name="矩形 15"/>
            <p:cNvSpPr/>
            <p:nvPr/>
          </p:nvSpPr>
          <p:spPr>
            <a:xfrm>
              <a:off x="7192186" y="5416649"/>
              <a:ext cx="33214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i="1" dirty="0"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C</a:t>
              </a:r>
              <a:endParaRPr lang="zh-CN" altLang="en-US" sz="1600" i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 autoUpdateAnimBg="0"/>
      <p:bldP spid="3" grpId="0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 Box 2">
            <a:extLst>
              <a:ext uri="{FF2B5EF4-FFF2-40B4-BE49-F238E27FC236}">
                <a16:creationId xmlns:a16="http://schemas.microsoft.com/office/drawing/2014/main" id="{8A4F9576-9D01-45A7-96C0-645F33EE47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300" y="476672"/>
            <a:ext cx="8845182" cy="6093976"/>
          </a:xfrm>
          <a:prstGeom prst="rect">
            <a:avLst/>
          </a:prstGeom>
          <a:noFill/>
          <a:ln w="19050" cap="flat" cmpd="sng">
            <a:solidFill>
              <a:srgbClr val="00B0F0"/>
            </a:solidFill>
            <a:prstDash val="sysDash"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【</a:t>
            </a:r>
            <a:r>
              <a:rPr lang="zh-CN" altLang="en-US" sz="22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例</a:t>
            </a:r>
            <a:r>
              <a:rPr lang="en-US" altLang="zh-CN" sz="22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3】</a:t>
            </a:r>
            <a:r>
              <a:rPr lang="zh-CN" altLang="en-US" sz="22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分析以下四种图景中：</a:t>
            </a:r>
            <a:endParaRPr lang="en-US" altLang="zh-CN" sz="2200" b="1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</a:t>
            </a:r>
            <a:r>
              <a:rPr lang="zh-CN" altLang="en-US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★</a:t>
            </a:r>
            <a:r>
              <a:rPr lang="zh-CN" altLang="en-US" sz="20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</a:t>
            </a:r>
            <a:r>
              <a:rPr lang="zh-CN" altLang="en-US" sz="22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试探电荷的受力及运动？</a:t>
            </a:r>
            <a:endParaRPr lang="en-US" altLang="zh-CN" sz="2200" b="1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★</a:t>
            </a:r>
            <a:r>
              <a:rPr lang="zh-CN" altLang="en-US" sz="20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</a:t>
            </a:r>
            <a:r>
              <a:rPr lang="zh-CN" altLang="en-US" sz="22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电场力做功情况？</a:t>
            </a:r>
            <a:r>
              <a:rPr lang="en-US" altLang="zh-CN" sz="22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</a:t>
            </a:r>
          </a:p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</a:t>
            </a:r>
            <a:r>
              <a:rPr lang="zh-CN" altLang="en-US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★</a:t>
            </a:r>
            <a:r>
              <a:rPr lang="zh-CN" altLang="en-US" sz="24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</a:t>
            </a:r>
            <a:r>
              <a:rPr lang="zh-CN" altLang="en-US" sz="22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电势能及电势的变化？</a:t>
            </a:r>
          </a:p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</a:t>
            </a:r>
            <a:r>
              <a:rPr lang="zh-CN" altLang="en-US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★</a:t>
            </a:r>
            <a:r>
              <a:rPr lang="zh-CN" altLang="en-US" sz="24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</a:t>
            </a:r>
            <a:r>
              <a:rPr lang="zh-CN" altLang="en-US" sz="22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电势能及电势的正负？</a:t>
            </a:r>
            <a:endParaRPr lang="en-US" altLang="zh-CN" sz="2200" b="1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2400" b="1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2400" b="1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2400" b="1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2400" b="1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2400" b="1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2400" b="1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2400" b="1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2400" b="1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grpSp>
        <p:nvGrpSpPr>
          <p:cNvPr id="97" name="组合 96">
            <a:extLst>
              <a:ext uri="{FF2B5EF4-FFF2-40B4-BE49-F238E27FC236}">
                <a16:creationId xmlns:a16="http://schemas.microsoft.com/office/drawing/2014/main" id="{27BA034D-EFC5-41A5-BB41-0DDE42A8EC2C}"/>
              </a:ext>
            </a:extLst>
          </p:cNvPr>
          <p:cNvGrpSpPr/>
          <p:nvPr/>
        </p:nvGrpSpPr>
        <p:grpSpPr>
          <a:xfrm>
            <a:off x="539552" y="2870506"/>
            <a:ext cx="5003413" cy="621255"/>
            <a:chOff x="1106091" y="2902405"/>
            <a:chExt cx="5003413" cy="621255"/>
          </a:xfrm>
        </p:grpSpPr>
        <p:grpSp>
          <p:nvGrpSpPr>
            <p:cNvPr id="98" name="组合 97">
              <a:extLst>
                <a:ext uri="{FF2B5EF4-FFF2-40B4-BE49-F238E27FC236}">
                  <a16:creationId xmlns:a16="http://schemas.microsoft.com/office/drawing/2014/main" id="{8A72B07B-CFF7-4068-82DC-3C0C47A7C285}"/>
                </a:ext>
              </a:extLst>
            </p:cNvPr>
            <p:cNvGrpSpPr/>
            <p:nvPr/>
          </p:nvGrpSpPr>
          <p:grpSpPr>
            <a:xfrm>
              <a:off x="1106091" y="3142587"/>
              <a:ext cx="314510" cy="369332"/>
              <a:chOff x="7900783" y="2959481"/>
              <a:chExt cx="314510" cy="369332"/>
            </a:xfrm>
          </p:grpSpPr>
          <p:sp>
            <p:nvSpPr>
              <p:cNvPr id="104" name="椭圆 103">
                <a:extLst>
                  <a:ext uri="{FF2B5EF4-FFF2-40B4-BE49-F238E27FC236}">
                    <a16:creationId xmlns:a16="http://schemas.microsoft.com/office/drawing/2014/main" id="{06C308B4-78D2-4335-9611-FDB3BB480A2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924558" y="3031774"/>
                <a:ext cx="252000" cy="252000"/>
              </a:xfrm>
              <a:prstGeom prst="ellipse">
                <a:avLst/>
              </a:prstGeom>
              <a:ln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5" name="矩形 104">
                <a:extLst>
                  <a:ext uri="{FF2B5EF4-FFF2-40B4-BE49-F238E27FC236}">
                    <a16:creationId xmlns:a16="http://schemas.microsoft.com/office/drawing/2014/main" id="{8715D4AD-AD99-4622-BFC6-1EC3E793381D}"/>
                  </a:ext>
                </a:extLst>
              </p:cNvPr>
              <p:cNvSpPr/>
              <p:nvPr/>
            </p:nvSpPr>
            <p:spPr>
              <a:xfrm>
                <a:off x="7900783" y="2959481"/>
                <a:ext cx="31451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b="1" dirty="0">
                    <a:latin typeface="Times New Roman" pitchFamily="18" charset="0"/>
                    <a:cs typeface="Times New Roman" pitchFamily="18" charset="0"/>
                  </a:rPr>
                  <a:t>+</a:t>
                </a:r>
                <a:endParaRPr lang="zh-CN" altLang="en-US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99" name="直接箭头连接符 13">
              <a:extLst>
                <a:ext uri="{FF2B5EF4-FFF2-40B4-BE49-F238E27FC236}">
                  <a16:creationId xmlns:a16="http://schemas.microsoft.com/office/drawing/2014/main" id="{76EBF7E9-9907-467E-AB49-48AA697C9F72}"/>
                </a:ext>
              </a:extLst>
            </p:cNvPr>
            <p:cNvCxnSpPr/>
            <p:nvPr/>
          </p:nvCxnSpPr>
          <p:spPr>
            <a:xfrm>
              <a:off x="1384172" y="3356992"/>
              <a:ext cx="1224000" cy="52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接连接符 14">
              <a:extLst>
                <a:ext uri="{FF2B5EF4-FFF2-40B4-BE49-F238E27FC236}">
                  <a16:creationId xmlns:a16="http://schemas.microsoft.com/office/drawing/2014/main" id="{FAC16CA6-3380-4148-BAE2-9FDE1D0C5208}"/>
                </a:ext>
              </a:extLst>
            </p:cNvPr>
            <p:cNvCxnSpPr/>
            <p:nvPr/>
          </p:nvCxnSpPr>
          <p:spPr>
            <a:xfrm>
              <a:off x="2123728" y="3356992"/>
              <a:ext cx="3636000" cy="52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矩形 100">
              <a:extLst>
                <a:ext uri="{FF2B5EF4-FFF2-40B4-BE49-F238E27FC236}">
                  <a16:creationId xmlns:a16="http://schemas.microsoft.com/office/drawing/2014/main" id="{11F32034-E370-4889-88C8-83410F1C21F4}"/>
                </a:ext>
              </a:extLst>
            </p:cNvPr>
            <p:cNvSpPr/>
            <p:nvPr/>
          </p:nvSpPr>
          <p:spPr>
            <a:xfrm>
              <a:off x="5759728" y="3154328"/>
              <a:ext cx="34977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b="1" dirty="0">
                  <a:latin typeface="Times New Roman" pitchFamily="18" charset="0"/>
                  <a:cs typeface="Times New Roman" pitchFamily="18" charset="0"/>
                </a:rPr>
                <a:t>∞</a:t>
              </a:r>
            </a:p>
          </p:txBody>
        </p:sp>
        <p:sp>
          <p:nvSpPr>
            <p:cNvPr id="102" name="椭圆 101">
              <a:extLst>
                <a:ext uri="{FF2B5EF4-FFF2-40B4-BE49-F238E27FC236}">
                  <a16:creationId xmlns:a16="http://schemas.microsoft.com/office/drawing/2014/main" id="{FB253C52-9873-4308-A94C-6A24235F1CC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79491" y="3337341"/>
              <a:ext cx="36000" cy="36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3" name="矩形 102">
              <a:extLst>
                <a:ext uri="{FF2B5EF4-FFF2-40B4-BE49-F238E27FC236}">
                  <a16:creationId xmlns:a16="http://schemas.microsoft.com/office/drawing/2014/main" id="{0B85FA0C-9EF9-4262-AAFD-963837FFD19A}"/>
                </a:ext>
              </a:extLst>
            </p:cNvPr>
            <p:cNvSpPr/>
            <p:nvPr/>
          </p:nvSpPr>
          <p:spPr>
            <a:xfrm>
              <a:off x="3057314" y="2902405"/>
              <a:ext cx="44435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b="1" dirty="0">
                  <a:latin typeface="Times New Roman" pitchFamily="18" charset="0"/>
                  <a:cs typeface="Times New Roman" pitchFamily="18" charset="0"/>
                </a:rPr>
                <a:t>+</a:t>
              </a:r>
              <a:r>
                <a:rPr lang="en-US" altLang="zh-CN" b="1" i="1" dirty="0">
                  <a:latin typeface="Times New Roman" pitchFamily="18" charset="0"/>
                  <a:cs typeface="Times New Roman" pitchFamily="18" charset="0"/>
                </a:rPr>
                <a:t>q</a:t>
              </a:r>
              <a:endParaRPr lang="zh-CN" altLang="en-US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06" name="组合 105">
            <a:extLst>
              <a:ext uri="{FF2B5EF4-FFF2-40B4-BE49-F238E27FC236}">
                <a16:creationId xmlns:a16="http://schemas.microsoft.com/office/drawing/2014/main" id="{CC1BD362-24D9-4903-96CB-0C35E615B044}"/>
              </a:ext>
            </a:extLst>
          </p:cNvPr>
          <p:cNvGrpSpPr/>
          <p:nvPr/>
        </p:nvGrpSpPr>
        <p:grpSpPr>
          <a:xfrm>
            <a:off x="539552" y="3743849"/>
            <a:ext cx="5003413" cy="621255"/>
            <a:chOff x="1106091" y="2902405"/>
            <a:chExt cx="5003413" cy="621255"/>
          </a:xfrm>
        </p:grpSpPr>
        <p:grpSp>
          <p:nvGrpSpPr>
            <p:cNvPr id="107" name="组合 106">
              <a:extLst>
                <a:ext uri="{FF2B5EF4-FFF2-40B4-BE49-F238E27FC236}">
                  <a16:creationId xmlns:a16="http://schemas.microsoft.com/office/drawing/2014/main" id="{07BDCC01-4DF2-48BE-B909-84CE003E5D64}"/>
                </a:ext>
              </a:extLst>
            </p:cNvPr>
            <p:cNvGrpSpPr/>
            <p:nvPr/>
          </p:nvGrpSpPr>
          <p:grpSpPr>
            <a:xfrm>
              <a:off x="1106091" y="3142587"/>
              <a:ext cx="314510" cy="369332"/>
              <a:chOff x="7900783" y="2959481"/>
              <a:chExt cx="314510" cy="369332"/>
            </a:xfrm>
          </p:grpSpPr>
          <p:sp>
            <p:nvSpPr>
              <p:cNvPr id="113" name="椭圆 112">
                <a:extLst>
                  <a:ext uri="{FF2B5EF4-FFF2-40B4-BE49-F238E27FC236}">
                    <a16:creationId xmlns:a16="http://schemas.microsoft.com/office/drawing/2014/main" id="{7BBF9CDD-B90F-4E11-B0E1-FC0E50E301F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924558" y="3031774"/>
                <a:ext cx="252000" cy="252000"/>
              </a:xfrm>
              <a:prstGeom prst="ellipse">
                <a:avLst/>
              </a:prstGeom>
              <a:ln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4" name="矩形 113">
                <a:extLst>
                  <a:ext uri="{FF2B5EF4-FFF2-40B4-BE49-F238E27FC236}">
                    <a16:creationId xmlns:a16="http://schemas.microsoft.com/office/drawing/2014/main" id="{F6B47EC2-F701-4E3E-BADE-EAFB4500F34C}"/>
                  </a:ext>
                </a:extLst>
              </p:cNvPr>
              <p:cNvSpPr/>
              <p:nvPr/>
            </p:nvSpPr>
            <p:spPr>
              <a:xfrm>
                <a:off x="7900783" y="2959481"/>
                <a:ext cx="31451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b="1" dirty="0">
                    <a:latin typeface="Times New Roman" pitchFamily="18" charset="0"/>
                    <a:cs typeface="Times New Roman" pitchFamily="18" charset="0"/>
                  </a:rPr>
                  <a:t>+</a:t>
                </a:r>
                <a:endParaRPr lang="zh-CN" altLang="en-US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08" name="直接箭头连接符 107">
              <a:extLst>
                <a:ext uri="{FF2B5EF4-FFF2-40B4-BE49-F238E27FC236}">
                  <a16:creationId xmlns:a16="http://schemas.microsoft.com/office/drawing/2014/main" id="{5377BC8C-2D1D-4F04-B59A-FBB7EFA24963}"/>
                </a:ext>
              </a:extLst>
            </p:cNvPr>
            <p:cNvCxnSpPr/>
            <p:nvPr/>
          </p:nvCxnSpPr>
          <p:spPr>
            <a:xfrm>
              <a:off x="1384172" y="3356992"/>
              <a:ext cx="1224000" cy="52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直接连接符 108">
              <a:extLst>
                <a:ext uri="{FF2B5EF4-FFF2-40B4-BE49-F238E27FC236}">
                  <a16:creationId xmlns:a16="http://schemas.microsoft.com/office/drawing/2014/main" id="{3627D1CE-300B-4ABA-8217-BB695D671255}"/>
                </a:ext>
              </a:extLst>
            </p:cNvPr>
            <p:cNvCxnSpPr/>
            <p:nvPr/>
          </p:nvCxnSpPr>
          <p:spPr>
            <a:xfrm>
              <a:off x="2123728" y="3356992"/>
              <a:ext cx="3636000" cy="52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矩形 109">
              <a:extLst>
                <a:ext uri="{FF2B5EF4-FFF2-40B4-BE49-F238E27FC236}">
                  <a16:creationId xmlns:a16="http://schemas.microsoft.com/office/drawing/2014/main" id="{366C63E7-E69E-481F-8642-837355EA1267}"/>
                </a:ext>
              </a:extLst>
            </p:cNvPr>
            <p:cNvSpPr/>
            <p:nvPr/>
          </p:nvSpPr>
          <p:spPr>
            <a:xfrm>
              <a:off x="5759728" y="3154328"/>
              <a:ext cx="34977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b="1" dirty="0">
                  <a:latin typeface="Times New Roman" pitchFamily="18" charset="0"/>
                  <a:cs typeface="Times New Roman" pitchFamily="18" charset="0"/>
                </a:rPr>
                <a:t>∞</a:t>
              </a:r>
            </a:p>
          </p:txBody>
        </p:sp>
        <p:sp>
          <p:nvSpPr>
            <p:cNvPr id="111" name="椭圆 110">
              <a:extLst>
                <a:ext uri="{FF2B5EF4-FFF2-40B4-BE49-F238E27FC236}">
                  <a16:creationId xmlns:a16="http://schemas.microsoft.com/office/drawing/2014/main" id="{3147D0D0-9D4A-42E0-BA7A-243169F3706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79491" y="3337341"/>
              <a:ext cx="36000" cy="360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2" name="矩形 111">
              <a:extLst>
                <a:ext uri="{FF2B5EF4-FFF2-40B4-BE49-F238E27FC236}">
                  <a16:creationId xmlns:a16="http://schemas.microsoft.com/office/drawing/2014/main" id="{DCD6A6F5-2F5F-4E6A-885E-1E0055E8BF80}"/>
                </a:ext>
              </a:extLst>
            </p:cNvPr>
            <p:cNvSpPr/>
            <p:nvPr/>
          </p:nvSpPr>
          <p:spPr>
            <a:xfrm>
              <a:off x="3090977" y="2902405"/>
              <a:ext cx="37702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b="1" dirty="0">
                  <a:latin typeface="Times New Roman" pitchFamily="18" charset="0"/>
                  <a:cs typeface="Times New Roman" pitchFamily="18" charset="0"/>
                </a:rPr>
                <a:t>-</a:t>
              </a:r>
              <a:r>
                <a:rPr lang="en-US" altLang="zh-CN" b="1" i="1" dirty="0">
                  <a:latin typeface="Times New Roman" pitchFamily="18" charset="0"/>
                  <a:cs typeface="Times New Roman" pitchFamily="18" charset="0"/>
                </a:rPr>
                <a:t>q</a:t>
              </a:r>
              <a:endParaRPr lang="zh-CN" altLang="en-US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15" name="组合 114">
            <a:extLst>
              <a:ext uri="{FF2B5EF4-FFF2-40B4-BE49-F238E27FC236}">
                <a16:creationId xmlns:a16="http://schemas.microsoft.com/office/drawing/2014/main" id="{F96B5B12-5CCF-47D9-9708-8C65493E0496}"/>
              </a:ext>
            </a:extLst>
          </p:cNvPr>
          <p:cNvGrpSpPr/>
          <p:nvPr/>
        </p:nvGrpSpPr>
        <p:grpSpPr>
          <a:xfrm>
            <a:off x="545965" y="4632856"/>
            <a:ext cx="4997000" cy="617610"/>
            <a:chOff x="1482069" y="4584773"/>
            <a:chExt cx="4997000" cy="617610"/>
          </a:xfrm>
        </p:grpSpPr>
        <p:grpSp>
          <p:nvGrpSpPr>
            <p:cNvPr id="116" name="组合 115">
              <a:extLst>
                <a:ext uri="{FF2B5EF4-FFF2-40B4-BE49-F238E27FC236}">
                  <a16:creationId xmlns:a16="http://schemas.microsoft.com/office/drawing/2014/main" id="{2AE6184D-3A0D-456D-AA0D-C4385BE017FC}"/>
                </a:ext>
              </a:extLst>
            </p:cNvPr>
            <p:cNvGrpSpPr/>
            <p:nvPr/>
          </p:nvGrpSpPr>
          <p:grpSpPr>
            <a:xfrm>
              <a:off x="1482069" y="4821310"/>
              <a:ext cx="301686" cy="369332"/>
              <a:chOff x="7907196" y="2959481"/>
              <a:chExt cx="301686" cy="369332"/>
            </a:xfrm>
          </p:grpSpPr>
          <p:sp>
            <p:nvSpPr>
              <p:cNvPr id="122" name="椭圆 121">
                <a:extLst>
                  <a:ext uri="{FF2B5EF4-FFF2-40B4-BE49-F238E27FC236}">
                    <a16:creationId xmlns:a16="http://schemas.microsoft.com/office/drawing/2014/main" id="{859D57EA-2928-47C7-BBF4-C3D7ECBA248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924558" y="3031774"/>
                <a:ext cx="252000" cy="252000"/>
              </a:xfrm>
              <a:prstGeom prst="ellipse">
                <a:avLst/>
              </a:prstGeom>
              <a:ln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3" name="矩形 122">
                <a:extLst>
                  <a:ext uri="{FF2B5EF4-FFF2-40B4-BE49-F238E27FC236}">
                    <a16:creationId xmlns:a16="http://schemas.microsoft.com/office/drawing/2014/main" id="{B5E4C0A4-B294-4FF6-A8AE-9B884099FC09}"/>
                  </a:ext>
                </a:extLst>
              </p:cNvPr>
              <p:cNvSpPr/>
              <p:nvPr/>
            </p:nvSpPr>
            <p:spPr>
              <a:xfrm>
                <a:off x="7907196" y="2959481"/>
                <a:ext cx="30168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b="1" dirty="0">
                    <a:latin typeface="+mn-ea"/>
                    <a:cs typeface="Times New Roman" pitchFamily="18" charset="0"/>
                  </a:rPr>
                  <a:t>-</a:t>
                </a:r>
                <a:endParaRPr lang="zh-CN" altLang="en-US" b="1" dirty="0">
                  <a:latin typeface="+mn-ea"/>
                  <a:cs typeface="Times New Roman" pitchFamily="18" charset="0"/>
                </a:endParaRPr>
              </a:p>
            </p:txBody>
          </p:sp>
        </p:grpSp>
        <p:sp>
          <p:nvSpPr>
            <p:cNvPr id="117" name="矩形 116">
              <a:extLst>
                <a:ext uri="{FF2B5EF4-FFF2-40B4-BE49-F238E27FC236}">
                  <a16:creationId xmlns:a16="http://schemas.microsoft.com/office/drawing/2014/main" id="{BDAF9E33-062A-453F-98E3-2A105411F859}"/>
                </a:ext>
              </a:extLst>
            </p:cNvPr>
            <p:cNvSpPr/>
            <p:nvPr/>
          </p:nvSpPr>
          <p:spPr>
            <a:xfrm>
              <a:off x="6129293" y="4833051"/>
              <a:ext cx="34977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b="1" dirty="0">
                  <a:latin typeface="Times New Roman" pitchFamily="18" charset="0"/>
                  <a:cs typeface="Times New Roman" pitchFamily="18" charset="0"/>
                </a:rPr>
                <a:t>∞</a:t>
              </a:r>
            </a:p>
          </p:txBody>
        </p:sp>
        <p:cxnSp>
          <p:nvCxnSpPr>
            <p:cNvPr id="118" name="直接箭头连接符 117">
              <a:extLst>
                <a:ext uri="{FF2B5EF4-FFF2-40B4-BE49-F238E27FC236}">
                  <a16:creationId xmlns:a16="http://schemas.microsoft.com/office/drawing/2014/main" id="{649B2F02-4677-446D-ADCF-B1B143DDCAA6}"/>
                </a:ext>
              </a:extLst>
            </p:cNvPr>
            <p:cNvCxnSpPr/>
            <p:nvPr/>
          </p:nvCxnSpPr>
          <p:spPr>
            <a:xfrm rot="10800000">
              <a:off x="2829434" y="5030798"/>
              <a:ext cx="3276000" cy="51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直接连接符 118">
              <a:extLst>
                <a:ext uri="{FF2B5EF4-FFF2-40B4-BE49-F238E27FC236}">
                  <a16:creationId xmlns:a16="http://schemas.microsoft.com/office/drawing/2014/main" id="{42BB7DC9-F81F-46B7-B9AB-40F1F3A658BB}"/>
                </a:ext>
              </a:extLst>
            </p:cNvPr>
            <p:cNvCxnSpPr/>
            <p:nvPr/>
          </p:nvCxnSpPr>
          <p:spPr>
            <a:xfrm rot="10800000">
              <a:off x="1753191" y="5030798"/>
              <a:ext cx="1224000" cy="51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0" name="椭圆 119">
              <a:extLst>
                <a:ext uri="{FF2B5EF4-FFF2-40B4-BE49-F238E27FC236}">
                  <a16:creationId xmlns:a16="http://schemas.microsoft.com/office/drawing/2014/main" id="{23469F02-FCE6-459F-94A1-9A9E6734158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640255" y="5019709"/>
              <a:ext cx="36000" cy="36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1" name="矩形 120">
              <a:extLst>
                <a:ext uri="{FF2B5EF4-FFF2-40B4-BE49-F238E27FC236}">
                  <a16:creationId xmlns:a16="http://schemas.microsoft.com/office/drawing/2014/main" id="{035B8927-F04B-4BB8-A3D0-11B16B3BA641}"/>
                </a:ext>
              </a:extLst>
            </p:cNvPr>
            <p:cNvSpPr/>
            <p:nvPr/>
          </p:nvSpPr>
          <p:spPr>
            <a:xfrm>
              <a:off x="3424490" y="4584773"/>
              <a:ext cx="43152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b="1" dirty="0">
                  <a:latin typeface="Times New Roman" pitchFamily="18" charset="0"/>
                  <a:cs typeface="Times New Roman" pitchFamily="18" charset="0"/>
                </a:rPr>
                <a:t>+</a:t>
              </a:r>
              <a:r>
                <a:rPr lang="en-US" altLang="zh-CN" b="1" i="1" dirty="0">
                  <a:latin typeface="Times New Roman" pitchFamily="18" charset="0"/>
                  <a:cs typeface="Times New Roman" pitchFamily="18" charset="0"/>
                </a:rPr>
                <a:t>q</a:t>
              </a:r>
              <a:endParaRPr lang="zh-CN" altLang="en-US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24" name="组合 123">
            <a:extLst>
              <a:ext uri="{FF2B5EF4-FFF2-40B4-BE49-F238E27FC236}">
                <a16:creationId xmlns:a16="http://schemas.microsoft.com/office/drawing/2014/main" id="{1B4F27F6-9F85-4663-B054-3602FE524A74}"/>
              </a:ext>
            </a:extLst>
          </p:cNvPr>
          <p:cNvGrpSpPr/>
          <p:nvPr/>
        </p:nvGrpSpPr>
        <p:grpSpPr>
          <a:xfrm>
            <a:off x="550185" y="5547694"/>
            <a:ext cx="4997000" cy="617610"/>
            <a:chOff x="1482069" y="4584773"/>
            <a:chExt cx="4997000" cy="617610"/>
          </a:xfrm>
        </p:grpSpPr>
        <p:grpSp>
          <p:nvGrpSpPr>
            <p:cNvPr id="125" name="组合 124">
              <a:extLst>
                <a:ext uri="{FF2B5EF4-FFF2-40B4-BE49-F238E27FC236}">
                  <a16:creationId xmlns:a16="http://schemas.microsoft.com/office/drawing/2014/main" id="{586FCBD0-F9F7-425D-81B9-E6FAE85523C3}"/>
                </a:ext>
              </a:extLst>
            </p:cNvPr>
            <p:cNvGrpSpPr/>
            <p:nvPr/>
          </p:nvGrpSpPr>
          <p:grpSpPr>
            <a:xfrm>
              <a:off x="1482069" y="4821310"/>
              <a:ext cx="301686" cy="369332"/>
              <a:chOff x="7907196" y="2959481"/>
              <a:chExt cx="301686" cy="369332"/>
            </a:xfrm>
          </p:grpSpPr>
          <p:sp>
            <p:nvSpPr>
              <p:cNvPr id="131" name="椭圆 130">
                <a:extLst>
                  <a:ext uri="{FF2B5EF4-FFF2-40B4-BE49-F238E27FC236}">
                    <a16:creationId xmlns:a16="http://schemas.microsoft.com/office/drawing/2014/main" id="{AF7139D7-DA0F-4D5B-9162-A2B2166DC64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924558" y="3031774"/>
                <a:ext cx="252000" cy="252000"/>
              </a:xfrm>
              <a:prstGeom prst="ellipse">
                <a:avLst/>
              </a:prstGeom>
              <a:ln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2" name="矩形 131">
                <a:extLst>
                  <a:ext uri="{FF2B5EF4-FFF2-40B4-BE49-F238E27FC236}">
                    <a16:creationId xmlns:a16="http://schemas.microsoft.com/office/drawing/2014/main" id="{CC43A932-C981-435A-9B9D-2884E2149091}"/>
                  </a:ext>
                </a:extLst>
              </p:cNvPr>
              <p:cNvSpPr/>
              <p:nvPr/>
            </p:nvSpPr>
            <p:spPr>
              <a:xfrm>
                <a:off x="7907196" y="2959481"/>
                <a:ext cx="30168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b="1" dirty="0">
                    <a:latin typeface="+mn-ea"/>
                    <a:cs typeface="Times New Roman" pitchFamily="18" charset="0"/>
                  </a:rPr>
                  <a:t>-</a:t>
                </a:r>
                <a:endParaRPr lang="zh-CN" altLang="en-US" b="1" dirty="0">
                  <a:latin typeface="+mn-ea"/>
                  <a:cs typeface="Times New Roman" pitchFamily="18" charset="0"/>
                </a:endParaRPr>
              </a:p>
            </p:txBody>
          </p:sp>
        </p:grpSp>
        <p:sp>
          <p:nvSpPr>
            <p:cNvPr id="126" name="矩形 125">
              <a:extLst>
                <a:ext uri="{FF2B5EF4-FFF2-40B4-BE49-F238E27FC236}">
                  <a16:creationId xmlns:a16="http://schemas.microsoft.com/office/drawing/2014/main" id="{06E13A24-6D16-43EE-B2EB-A86BF3A3F42C}"/>
                </a:ext>
              </a:extLst>
            </p:cNvPr>
            <p:cNvSpPr/>
            <p:nvPr/>
          </p:nvSpPr>
          <p:spPr>
            <a:xfrm>
              <a:off x="6129293" y="4833051"/>
              <a:ext cx="34977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b="1" dirty="0">
                  <a:latin typeface="Times New Roman" pitchFamily="18" charset="0"/>
                  <a:cs typeface="Times New Roman" pitchFamily="18" charset="0"/>
                </a:rPr>
                <a:t>∞</a:t>
              </a:r>
            </a:p>
          </p:txBody>
        </p:sp>
        <p:cxnSp>
          <p:nvCxnSpPr>
            <p:cNvPr id="127" name="直接箭头连接符 126">
              <a:extLst>
                <a:ext uri="{FF2B5EF4-FFF2-40B4-BE49-F238E27FC236}">
                  <a16:creationId xmlns:a16="http://schemas.microsoft.com/office/drawing/2014/main" id="{82D60B2D-56D8-496C-A1DC-601D23FCCAF7}"/>
                </a:ext>
              </a:extLst>
            </p:cNvPr>
            <p:cNvCxnSpPr/>
            <p:nvPr/>
          </p:nvCxnSpPr>
          <p:spPr>
            <a:xfrm rot="10800000">
              <a:off x="2829434" y="5030798"/>
              <a:ext cx="3276000" cy="51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直接连接符 127">
              <a:extLst>
                <a:ext uri="{FF2B5EF4-FFF2-40B4-BE49-F238E27FC236}">
                  <a16:creationId xmlns:a16="http://schemas.microsoft.com/office/drawing/2014/main" id="{B1D1F32D-C718-48E7-A1D5-2D96E52DE7F7}"/>
                </a:ext>
              </a:extLst>
            </p:cNvPr>
            <p:cNvCxnSpPr/>
            <p:nvPr/>
          </p:nvCxnSpPr>
          <p:spPr>
            <a:xfrm rot="10800000">
              <a:off x="1753191" y="5030798"/>
              <a:ext cx="1224000" cy="51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椭圆 128">
              <a:extLst>
                <a:ext uri="{FF2B5EF4-FFF2-40B4-BE49-F238E27FC236}">
                  <a16:creationId xmlns:a16="http://schemas.microsoft.com/office/drawing/2014/main" id="{1D69B24A-15E9-4F2C-B324-870BC2A0E98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640255" y="5019709"/>
              <a:ext cx="36000" cy="360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0" name="矩形 129">
              <a:extLst>
                <a:ext uri="{FF2B5EF4-FFF2-40B4-BE49-F238E27FC236}">
                  <a16:creationId xmlns:a16="http://schemas.microsoft.com/office/drawing/2014/main" id="{8632EDA8-F09E-4941-9F44-3328BF52B6E7}"/>
                </a:ext>
              </a:extLst>
            </p:cNvPr>
            <p:cNvSpPr/>
            <p:nvPr/>
          </p:nvSpPr>
          <p:spPr>
            <a:xfrm>
              <a:off x="3451741" y="4584773"/>
              <a:ext cx="37702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b="1" dirty="0">
                  <a:latin typeface="Times New Roman" pitchFamily="18" charset="0"/>
                  <a:cs typeface="Times New Roman" pitchFamily="18" charset="0"/>
                </a:rPr>
                <a:t>-</a:t>
              </a:r>
              <a:r>
                <a:rPr lang="en-US" altLang="zh-CN" b="1" i="1" dirty="0">
                  <a:latin typeface="Times New Roman" pitchFamily="18" charset="0"/>
                  <a:cs typeface="Times New Roman" pitchFamily="18" charset="0"/>
                </a:rPr>
                <a:t>q</a:t>
              </a:r>
              <a:endParaRPr lang="zh-CN" altLang="en-US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33" name="组合 132">
            <a:extLst>
              <a:ext uri="{FF2B5EF4-FFF2-40B4-BE49-F238E27FC236}">
                <a16:creationId xmlns:a16="http://schemas.microsoft.com/office/drawing/2014/main" id="{E3DFA676-31C2-4118-A4BC-F32279EB3872}"/>
              </a:ext>
            </a:extLst>
          </p:cNvPr>
          <p:cNvGrpSpPr/>
          <p:nvPr/>
        </p:nvGrpSpPr>
        <p:grpSpPr>
          <a:xfrm>
            <a:off x="2712951" y="3120349"/>
            <a:ext cx="990393" cy="338554"/>
            <a:chOff x="3265478" y="1928802"/>
            <a:chExt cx="990393" cy="338554"/>
          </a:xfrm>
        </p:grpSpPr>
        <p:cxnSp>
          <p:nvCxnSpPr>
            <p:cNvPr id="134" name="直接箭头连接符 133">
              <a:extLst>
                <a:ext uri="{FF2B5EF4-FFF2-40B4-BE49-F238E27FC236}">
                  <a16:creationId xmlns:a16="http://schemas.microsoft.com/office/drawing/2014/main" id="{53A9E74D-020E-4C59-BE7C-A2E80ADC6068}"/>
                </a:ext>
              </a:extLst>
            </p:cNvPr>
            <p:cNvCxnSpPr/>
            <p:nvPr/>
          </p:nvCxnSpPr>
          <p:spPr>
            <a:xfrm>
              <a:off x="3265478" y="2130416"/>
              <a:ext cx="468000" cy="1304"/>
            </a:xfrm>
            <a:prstGeom prst="straightConnector1">
              <a:avLst/>
            </a:prstGeom>
            <a:ln w="3175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5" name="TextBox 159">
              <a:extLst>
                <a:ext uri="{FF2B5EF4-FFF2-40B4-BE49-F238E27FC236}">
                  <a16:creationId xmlns:a16="http://schemas.microsoft.com/office/drawing/2014/main" id="{D155541E-9C0C-4D7C-98D6-195A53B01867}"/>
                </a:ext>
              </a:extLst>
            </p:cNvPr>
            <p:cNvSpPr txBox="1"/>
            <p:nvPr/>
          </p:nvSpPr>
          <p:spPr>
            <a:xfrm>
              <a:off x="3684367" y="1928802"/>
              <a:ext cx="57150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b="1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endParaRPr lang="zh-CN" altLang="en-US" sz="1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36" name="Rectangle 3">
            <a:extLst>
              <a:ext uri="{FF2B5EF4-FFF2-40B4-BE49-F238E27FC236}">
                <a16:creationId xmlns:a16="http://schemas.microsoft.com/office/drawing/2014/main" id="{54030B4C-770F-40DC-AC7E-58A4EF9418C8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5546619" y="3075003"/>
            <a:ext cx="951790" cy="498013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lvl="0">
              <a:lnSpc>
                <a:spcPct val="125000"/>
              </a:lnSpc>
              <a:spcBef>
                <a:spcPct val="20000"/>
              </a:spcBef>
              <a:defRPr/>
            </a:pPr>
            <a:r>
              <a:rPr lang="en-US" altLang="zh-CN" sz="1600" b="1" i="1" dirty="0">
                <a:solidFill>
                  <a:srgbClr val="390EF0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altLang="zh-CN" sz="1600" b="1" i="1" baseline="-25000" dirty="0">
                <a:solidFill>
                  <a:srgbClr val="390EF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altLang="zh-CN" sz="1600" b="1" dirty="0">
                <a:solidFill>
                  <a:srgbClr val="390EF0"/>
                </a:solidFill>
                <a:latin typeface="Times New Roman" pitchFamily="18" charset="0"/>
                <a:cs typeface="Times New Roman" pitchFamily="18" charset="0"/>
              </a:rPr>
              <a:t> &gt; 0, </a:t>
            </a:r>
            <a:endParaRPr lang="en-US" altLang="zh-CN" sz="1600" b="1" i="1" baseline="-25000" dirty="0">
              <a:solidFill>
                <a:srgbClr val="390E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7" name="Rectangle 3">
            <a:extLst>
              <a:ext uri="{FF2B5EF4-FFF2-40B4-BE49-F238E27FC236}">
                <a16:creationId xmlns:a16="http://schemas.microsoft.com/office/drawing/2014/main" id="{072B8D87-883F-4DB5-89F0-2BF292CEC6D3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7484012" y="3073895"/>
            <a:ext cx="951790" cy="498013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lvl="0">
              <a:lnSpc>
                <a:spcPct val="125000"/>
              </a:lnSpc>
              <a:spcBef>
                <a:spcPct val="20000"/>
              </a:spcBef>
              <a:defRPr/>
            </a:pPr>
            <a:r>
              <a:rPr lang="en-US" altLang="zh-CN" sz="1600" b="1" i="1" dirty="0">
                <a:solidFill>
                  <a:srgbClr val="390EF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altLang="zh-CN" sz="1600" b="1" i="1" baseline="-25000" dirty="0">
                <a:solidFill>
                  <a:srgbClr val="390EF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zh-CN" sz="1600" b="1" dirty="0">
                <a:solidFill>
                  <a:srgbClr val="390EF0"/>
                </a:solidFill>
                <a:latin typeface="Times New Roman" pitchFamily="18" charset="0"/>
                <a:cs typeface="Times New Roman" pitchFamily="18" charset="0"/>
              </a:rPr>
              <a:t> &gt; 0,</a:t>
            </a:r>
            <a:endParaRPr lang="en-US" altLang="zh-CN" sz="1600" b="1" i="1" baseline="-25000" dirty="0">
              <a:solidFill>
                <a:srgbClr val="390E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8" name="Rectangle 3">
            <a:extLst>
              <a:ext uri="{FF2B5EF4-FFF2-40B4-BE49-F238E27FC236}">
                <a16:creationId xmlns:a16="http://schemas.microsoft.com/office/drawing/2014/main" id="{00CCE180-9332-4189-A388-8117E93964F8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8244408" y="3060695"/>
            <a:ext cx="951790" cy="498013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lvl="0">
              <a:lnSpc>
                <a:spcPct val="125000"/>
              </a:lnSpc>
              <a:spcBef>
                <a:spcPct val="20000"/>
              </a:spcBef>
              <a:defRPr/>
            </a:pPr>
            <a:r>
              <a:rPr lang="en-US" altLang="zh-CN" sz="1600" b="1" i="1" dirty="0">
                <a:solidFill>
                  <a:srgbClr val="390EF0"/>
                </a:solidFill>
                <a:latin typeface="Times New Roman" pitchFamily="18" charset="0"/>
                <a:cs typeface="Times New Roman" pitchFamily="18" charset="0"/>
              </a:rPr>
              <a:t>φ</a:t>
            </a:r>
            <a:r>
              <a:rPr lang="en-US" altLang="zh-CN" sz="1600" b="1" dirty="0">
                <a:solidFill>
                  <a:srgbClr val="390EF0"/>
                </a:solidFill>
                <a:latin typeface="Times New Roman" pitchFamily="18" charset="0"/>
                <a:cs typeface="Times New Roman" pitchFamily="18" charset="0"/>
              </a:rPr>
              <a:t> &gt; 0</a:t>
            </a:r>
            <a:endParaRPr lang="en-US" altLang="zh-CN" sz="1600" b="1" i="1" baseline="-25000" dirty="0">
              <a:solidFill>
                <a:srgbClr val="390E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9" name="组合 138">
            <a:extLst>
              <a:ext uri="{FF2B5EF4-FFF2-40B4-BE49-F238E27FC236}">
                <a16:creationId xmlns:a16="http://schemas.microsoft.com/office/drawing/2014/main" id="{586A1C78-0FF4-4331-B249-813A5801851D}"/>
              </a:ext>
            </a:extLst>
          </p:cNvPr>
          <p:cNvGrpSpPr/>
          <p:nvPr/>
        </p:nvGrpSpPr>
        <p:grpSpPr>
          <a:xfrm>
            <a:off x="1977289" y="3986984"/>
            <a:ext cx="764242" cy="338554"/>
            <a:chOff x="2969236" y="1928802"/>
            <a:chExt cx="764242" cy="338554"/>
          </a:xfrm>
        </p:grpSpPr>
        <p:cxnSp>
          <p:nvCxnSpPr>
            <p:cNvPr id="140" name="直接箭头连接符 139">
              <a:extLst>
                <a:ext uri="{FF2B5EF4-FFF2-40B4-BE49-F238E27FC236}">
                  <a16:creationId xmlns:a16="http://schemas.microsoft.com/office/drawing/2014/main" id="{2134600E-1CB9-40DF-824E-B1B8F53455D6}"/>
                </a:ext>
              </a:extLst>
            </p:cNvPr>
            <p:cNvCxnSpPr/>
            <p:nvPr/>
          </p:nvCxnSpPr>
          <p:spPr>
            <a:xfrm>
              <a:off x="3265478" y="2130416"/>
              <a:ext cx="468000" cy="1304"/>
            </a:xfrm>
            <a:prstGeom prst="straightConnector1">
              <a:avLst/>
            </a:prstGeom>
            <a:ln w="31750">
              <a:solidFill>
                <a:srgbClr val="C00000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1" name="TextBox 159">
              <a:extLst>
                <a:ext uri="{FF2B5EF4-FFF2-40B4-BE49-F238E27FC236}">
                  <a16:creationId xmlns:a16="http://schemas.microsoft.com/office/drawing/2014/main" id="{16AD982B-9FD4-4534-A85A-E8D5210E358C}"/>
                </a:ext>
              </a:extLst>
            </p:cNvPr>
            <p:cNvSpPr txBox="1"/>
            <p:nvPr/>
          </p:nvSpPr>
          <p:spPr>
            <a:xfrm>
              <a:off x="2969236" y="1928802"/>
              <a:ext cx="57150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b="1" i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endParaRPr lang="zh-CN" altLang="en-US" sz="1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42" name="组合 141">
            <a:extLst>
              <a:ext uri="{FF2B5EF4-FFF2-40B4-BE49-F238E27FC236}">
                <a16:creationId xmlns:a16="http://schemas.microsoft.com/office/drawing/2014/main" id="{C709C09A-D8A2-4B8A-A12B-76BBC70EB3B5}"/>
              </a:ext>
            </a:extLst>
          </p:cNvPr>
          <p:cNvGrpSpPr/>
          <p:nvPr/>
        </p:nvGrpSpPr>
        <p:grpSpPr>
          <a:xfrm>
            <a:off x="7005881" y="3063599"/>
            <a:ext cx="637833" cy="398050"/>
            <a:chOff x="-36513" y="6043354"/>
            <a:chExt cx="637833" cy="398050"/>
          </a:xfrm>
        </p:grpSpPr>
        <p:sp>
          <p:nvSpPr>
            <p:cNvPr id="143" name="矩形 142">
              <a:extLst>
                <a:ext uri="{FF2B5EF4-FFF2-40B4-BE49-F238E27FC236}">
                  <a16:creationId xmlns:a16="http://schemas.microsoft.com/office/drawing/2014/main" id="{073D34FB-6CEF-4265-9D58-4DC2E818E94C}"/>
                </a:ext>
              </a:extLst>
            </p:cNvPr>
            <p:cNvSpPr/>
            <p:nvPr/>
          </p:nvSpPr>
          <p:spPr>
            <a:xfrm>
              <a:off x="-36513" y="6043354"/>
              <a:ext cx="637833" cy="3712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5000"/>
                </a:lnSpc>
                <a:spcBef>
                  <a:spcPct val="20000"/>
                </a:spcBef>
                <a:defRPr/>
              </a:pPr>
              <a:r>
                <a:rPr lang="en-US" altLang="zh-CN" sz="1600" b="1" i="1" dirty="0">
                  <a:solidFill>
                    <a:srgbClr val="0000FF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φ</a:t>
              </a:r>
              <a:r>
                <a:rPr lang="en-US" altLang="zh-CN" sz="16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   , </a:t>
              </a:r>
              <a:endParaRPr lang="en-US" altLang="zh-CN" sz="16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144" name="任意多边形 58">
              <a:extLst>
                <a:ext uri="{FF2B5EF4-FFF2-40B4-BE49-F238E27FC236}">
                  <a16:creationId xmlns:a16="http://schemas.microsoft.com/office/drawing/2014/main" id="{6A435FD4-798E-4EFF-AFBD-163450E579D9}"/>
                </a:ext>
              </a:extLst>
            </p:cNvPr>
            <p:cNvSpPr/>
            <p:nvPr/>
          </p:nvSpPr>
          <p:spPr>
            <a:xfrm rot="10800000">
              <a:off x="245551" y="6153404"/>
              <a:ext cx="50220" cy="288000"/>
            </a:xfrm>
            <a:custGeom>
              <a:avLst/>
              <a:gdLst>
                <a:gd name="connsiteX0" fmla="*/ 18142 w 61685"/>
                <a:gd name="connsiteY0" fmla="*/ 0 h 217714"/>
                <a:gd name="connsiteX1" fmla="*/ 7257 w 61685"/>
                <a:gd name="connsiteY1" fmla="*/ 108857 h 217714"/>
                <a:gd name="connsiteX2" fmla="*/ 61685 w 61685"/>
                <a:gd name="connsiteY2" fmla="*/ 217714 h 217714"/>
                <a:gd name="connsiteX3" fmla="*/ 61685 w 61685"/>
                <a:gd name="connsiteY3" fmla="*/ 217714 h 217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685" h="217714">
                  <a:moveTo>
                    <a:pt x="18142" y="0"/>
                  </a:moveTo>
                  <a:cubicBezTo>
                    <a:pt x="9071" y="36285"/>
                    <a:pt x="0" y="72571"/>
                    <a:pt x="7257" y="108857"/>
                  </a:cubicBezTo>
                  <a:cubicBezTo>
                    <a:pt x="14514" y="145143"/>
                    <a:pt x="61685" y="217714"/>
                    <a:pt x="61685" y="217714"/>
                  </a:cubicBezTo>
                  <a:lnTo>
                    <a:pt x="61685" y="217714"/>
                  </a:lnTo>
                </a:path>
              </a:pathLst>
            </a:custGeom>
            <a:ln w="25400">
              <a:solidFill>
                <a:srgbClr val="390EF0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45" name="组合 144">
            <a:extLst>
              <a:ext uri="{FF2B5EF4-FFF2-40B4-BE49-F238E27FC236}">
                <a16:creationId xmlns:a16="http://schemas.microsoft.com/office/drawing/2014/main" id="{50C05D27-FB13-4AB7-8CE6-94D18714172F}"/>
              </a:ext>
            </a:extLst>
          </p:cNvPr>
          <p:cNvGrpSpPr/>
          <p:nvPr/>
        </p:nvGrpSpPr>
        <p:grpSpPr>
          <a:xfrm>
            <a:off x="6381105" y="3068281"/>
            <a:ext cx="768593" cy="398050"/>
            <a:chOff x="-121577" y="6043354"/>
            <a:chExt cx="768593" cy="398050"/>
          </a:xfrm>
        </p:grpSpPr>
        <p:sp>
          <p:nvSpPr>
            <p:cNvPr id="146" name="矩形 145">
              <a:extLst>
                <a:ext uri="{FF2B5EF4-FFF2-40B4-BE49-F238E27FC236}">
                  <a16:creationId xmlns:a16="http://schemas.microsoft.com/office/drawing/2014/main" id="{F68CDC44-1DFE-4BAA-BDCE-9C2A534A62CF}"/>
                </a:ext>
              </a:extLst>
            </p:cNvPr>
            <p:cNvSpPr/>
            <p:nvPr/>
          </p:nvSpPr>
          <p:spPr>
            <a:xfrm>
              <a:off x="-121577" y="6043354"/>
              <a:ext cx="768593" cy="3712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5000"/>
                </a:lnSpc>
                <a:spcBef>
                  <a:spcPct val="20000"/>
                </a:spcBef>
                <a:defRPr/>
              </a:pPr>
              <a:r>
                <a:rPr lang="en-US" altLang="zh-CN" sz="1600" b="1" i="1" dirty="0">
                  <a:solidFill>
                    <a:srgbClr val="0000FF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E</a:t>
              </a:r>
              <a:r>
                <a:rPr lang="en-US" altLang="zh-CN" sz="1600" b="1" i="1" baseline="-25000" dirty="0">
                  <a:solidFill>
                    <a:srgbClr val="0000FF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p</a:t>
              </a:r>
              <a:r>
                <a:rPr lang="en-US" altLang="zh-CN" sz="16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   , </a:t>
              </a:r>
              <a:endParaRPr lang="en-US" altLang="zh-CN" sz="16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147" name="任意多边形 61">
              <a:extLst>
                <a:ext uri="{FF2B5EF4-FFF2-40B4-BE49-F238E27FC236}">
                  <a16:creationId xmlns:a16="http://schemas.microsoft.com/office/drawing/2014/main" id="{8A230E96-1A9E-438B-96AA-3A9C4FE1B43C}"/>
                </a:ext>
              </a:extLst>
            </p:cNvPr>
            <p:cNvSpPr/>
            <p:nvPr/>
          </p:nvSpPr>
          <p:spPr>
            <a:xfrm rot="10800000">
              <a:off x="224285" y="6153404"/>
              <a:ext cx="50220" cy="288000"/>
            </a:xfrm>
            <a:custGeom>
              <a:avLst/>
              <a:gdLst>
                <a:gd name="connsiteX0" fmla="*/ 18142 w 61685"/>
                <a:gd name="connsiteY0" fmla="*/ 0 h 217714"/>
                <a:gd name="connsiteX1" fmla="*/ 7257 w 61685"/>
                <a:gd name="connsiteY1" fmla="*/ 108857 h 217714"/>
                <a:gd name="connsiteX2" fmla="*/ 61685 w 61685"/>
                <a:gd name="connsiteY2" fmla="*/ 217714 h 217714"/>
                <a:gd name="connsiteX3" fmla="*/ 61685 w 61685"/>
                <a:gd name="connsiteY3" fmla="*/ 217714 h 217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685" h="217714">
                  <a:moveTo>
                    <a:pt x="18142" y="0"/>
                  </a:moveTo>
                  <a:cubicBezTo>
                    <a:pt x="9071" y="36285"/>
                    <a:pt x="0" y="72571"/>
                    <a:pt x="7257" y="108857"/>
                  </a:cubicBezTo>
                  <a:cubicBezTo>
                    <a:pt x="14514" y="145143"/>
                    <a:pt x="61685" y="217714"/>
                    <a:pt x="61685" y="217714"/>
                  </a:cubicBezTo>
                  <a:lnTo>
                    <a:pt x="61685" y="217714"/>
                  </a:lnTo>
                </a:path>
              </a:pathLst>
            </a:custGeom>
            <a:ln w="25400">
              <a:solidFill>
                <a:srgbClr val="390EF0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48" name="Rectangle 3">
            <a:extLst>
              <a:ext uri="{FF2B5EF4-FFF2-40B4-BE49-F238E27FC236}">
                <a16:creationId xmlns:a16="http://schemas.microsoft.com/office/drawing/2014/main" id="{E8B9EE17-1D33-45D8-A30B-12CEF19608F9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5552199" y="3939099"/>
            <a:ext cx="951790" cy="498013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lvl="0">
              <a:lnSpc>
                <a:spcPct val="125000"/>
              </a:lnSpc>
              <a:spcBef>
                <a:spcPct val="20000"/>
              </a:spcBef>
              <a:defRPr/>
            </a:pPr>
            <a:r>
              <a:rPr lang="en-US" altLang="zh-CN" sz="1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altLang="zh-CN" sz="1600" b="1" i="1" baseline="-25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altLang="zh-CN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&gt; 0, </a:t>
            </a:r>
            <a:endParaRPr lang="en-US" altLang="zh-CN" sz="1600" b="1" i="1" baseline="-25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9" name="Rectangle 3">
            <a:extLst>
              <a:ext uri="{FF2B5EF4-FFF2-40B4-BE49-F238E27FC236}">
                <a16:creationId xmlns:a16="http://schemas.microsoft.com/office/drawing/2014/main" id="{E8D9130D-B7D5-4E8B-B123-6E43A9F657FB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7489592" y="3937991"/>
            <a:ext cx="951790" cy="498013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lvl="0">
              <a:lnSpc>
                <a:spcPct val="125000"/>
              </a:lnSpc>
              <a:spcBef>
                <a:spcPct val="20000"/>
              </a:spcBef>
              <a:defRPr/>
            </a:pPr>
            <a:r>
              <a:rPr lang="en-US" altLang="zh-CN" sz="1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altLang="zh-CN" sz="1600" b="1" i="1" baseline="-25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zh-CN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&lt; 0,</a:t>
            </a:r>
            <a:endParaRPr lang="en-US" altLang="zh-CN" sz="1600" b="1" i="1" baseline="-25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0" name="Rectangle 3">
            <a:extLst>
              <a:ext uri="{FF2B5EF4-FFF2-40B4-BE49-F238E27FC236}">
                <a16:creationId xmlns:a16="http://schemas.microsoft.com/office/drawing/2014/main" id="{0B9820FB-1D14-4309-A581-EFF608C9E8E6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8249988" y="3924791"/>
            <a:ext cx="951790" cy="498013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lvl="0">
              <a:lnSpc>
                <a:spcPct val="125000"/>
              </a:lnSpc>
              <a:spcBef>
                <a:spcPct val="20000"/>
              </a:spcBef>
              <a:defRPr/>
            </a:pPr>
            <a:r>
              <a:rPr lang="en-US" altLang="zh-CN" sz="1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φ</a:t>
            </a:r>
            <a:r>
              <a:rPr lang="en-US" altLang="zh-CN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&gt; 0</a:t>
            </a:r>
            <a:endParaRPr lang="en-US" altLang="zh-CN" sz="1600" b="1" i="1" baseline="-25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51" name="组合 150">
            <a:extLst>
              <a:ext uri="{FF2B5EF4-FFF2-40B4-BE49-F238E27FC236}">
                <a16:creationId xmlns:a16="http://schemas.microsoft.com/office/drawing/2014/main" id="{BF602DD0-F6C0-4BAE-9D5C-0B03B9628717}"/>
              </a:ext>
            </a:extLst>
          </p:cNvPr>
          <p:cNvGrpSpPr/>
          <p:nvPr/>
        </p:nvGrpSpPr>
        <p:grpSpPr>
          <a:xfrm>
            <a:off x="7011461" y="3927695"/>
            <a:ext cx="637833" cy="398050"/>
            <a:chOff x="-36513" y="6043354"/>
            <a:chExt cx="637833" cy="398050"/>
          </a:xfrm>
        </p:grpSpPr>
        <p:sp>
          <p:nvSpPr>
            <p:cNvPr id="152" name="矩形 151">
              <a:extLst>
                <a:ext uri="{FF2B5EF4-FFF2-40B4-BE49-F238E27FC236}">
                  <a16:creationId xmlns:a16="http://schemas.microsoft.com/office/drawing/2014/main" id="{934F59E7-BED9-4417-93D4-A254100FDC03}"/>
                </a:ext>
              </a:extLst>
            </p:cNvPr>
            <p:cNvSpPr/>
            <p:nvPr/>
          </p:nvSpPr>
          <p:spPr>
            <a:xfrm>
              <a:off x="-36513" y="6043354"/>
              <a:ext cx="637833" cy="3712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5000"/>
                </a:lnSpc>
                <a:spcBef>
                  <a:spcPct val="20000"/>
                </a:spcBef>
                <a:defRPr/>
              </a:pPr>
              <a:r>
                <a:rPr lang="en-US" altLang="zh-CN" sz="1600" b="1" i="1" dirty="0">
                  <a:solidFill>
                    <a:srgbClr val="C0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φ</a:t>
              </a:r>
              <a:r>
                <a:rPr lang="en-US" altLang="zh-CN" sz="16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   , </a:t>
              </a:r>
            </a:p>
          </p:txBody>
        </p:sp>
        <p:sp>
          <p:nvSpPr>
            <p:cNvPr id="153" name="任意多边形 67">
              <a:extLst>
                <a:ext uri="{FF2B5EF4-FFF2-40B4-BE49-F238E27FC236}">
                  <a16:creationId xmlns:a16="http://schemas.microsoft.com/office/drawing/2014/main" id="{F1613FE7-628E-4407-8B6F-624E223C53A6}"/>
                </a:ext>
              </a:extLst>
            </p:cNvPr>
            <p:cNvSpPr/>
            <p:nvPr/>
          </p:nvSpPr>
          <p:spPr>
            <a:xfrm rot="10800000">
              <a:off x="234918" y="6153404"/>
              <a:ext cx="50220" cy="288000"/>
            </a:xfrm>
            <a:custGeom>
              <a:avLst/>
              <a:gdLst>
                <a:gd name="connsiteX0" fmla="*/ 18142 w 61685"/>
                <a:gd name="connsiteY0" fmla="*/ 0 h 217714"/>
                <a:gd name="connsiteX1" fmla="*/ 7257 w 61685"/>
                <a:gd name="connsiteY1" fmla="*/ 108857 h 217714"/>
                <a:gd name="connsiteX2" fmla="*/ 61685 w 61685"/>
                <a:gd name="connsiteY2" fmla="*/ 217714 h 217714"/>
                <a:gd name="connsiteX3" fmla="*/ 61685 w 61685"/>
                <a:gd name="connsiteY3" fmla="*/ 217714 h 217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685" h="217714">
                  <a:moveTo>
                    <a:pt x="18142" y="0"/>
                  </a:moveTo>
                  <a:cubicBezTo>
                    <a:pt x="9071" y="36285"/>
                    <a:pt x="0" y="72571"/>
                    <a:pt x="7257" y="108857"/>
                  </a:cubicBezTo>
                  <a:cubicBezTo>
                    <a:pt x="14514" y="145143"/>
                    <a:pt x="61685" y="217714"/>
                    <a:pt x="61685" y="217714"/>
                  </a:cubicBezTo>
                  <a:lnTo>
                    <a:pt x="61685" y="217714"/>
                  </a:lnTo>
                </a:path>
              </a:pathLst>
            </a:custGeom>
            <a:ln w="25400">
              <a:solidFill>
                <a:srgbClr val="C00000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C00000"/>
                </a:solidFill>
              </a:endParaRPr>
            </a:p>
          </p:txBody>
        </p:sp>
      </p:grpSp>
      <p:grpSp>
        <p:nvGrpSpPr>
          <p:cNvPr id="154" name="组合 153">
            <a:extLst>
              <a:ext uri="{FF2B5EF4-FFF2-40B4-BE49-F238E27FC236}">
                <a16:creationId xmlns:a16="http://schemas.microsoft.com/office/drawing/2014/main" id="{7A22C58C-7849-463C-9D34-85474A773EA7}"/>
              </a:ext>
            </a:extLst>
          </p:cNvPr>
          <p:cNvGrpSpPr/>
          <p:nvPr/>
        </p:nvGrpSpPr>
        <p:grpSpPr>
          <a:xfrm>
            <a:off x="6386685" y="3932377"/>
            <a:ext cx="768593" cy="408683"/>
            <a:chOff x="-121577" y="6043354"/>
            <a:chExt cx="768593" cy="408683"/>
          </a:xfrm>
        </p:grpSpPr>
        <p:sp>
          <p:nvSpPr>
            <p:cNvPr id="155" name="矩形 154">
              <a:extLst>
                <a:ext uri="{FF2B5EF4-FFF2-40B4-BE49-F238E27FC236}">
                  <a16:creationId xmlns:a16="http://schemas.microsoft.com/office/drawing/2014/main" id="{A4D7D184-C103-4508-AAFC-A4DC8B1A1E5D}"/>
                </a:ext>
              </a:extLst>
            </p:cNvPr>
            <p:cNvSpPr/>
            <p:nvPr/>
          </p:nvSpPr>
          <p:spPr>
            <a:xfrm>
              <a:off x="-121577" y="6043354"/>
              <a:ext cx="768593" cy="3712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5000"/>
                </a:lnSpc>
                <a:spcBef>
                  <a:spcPct val="20000"/>
                </a:spcBef>
                <a:defRPr/>
              </a:pPr>
              <a:r>
                <a:rPr lang="en-US" altLang="zh-CN" sz="1600" b="1" i="1" dirty="0">
                  <a:solidFill>
                    <a:srgbClr val="C0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E</a:t>
              </a:r>
              <a:r>
                <a:rPr lang="en-US" altLang="zh-CN" sz="1600" b="1" i="1" baseline="-25000" dirty="0">
                  <a:solidFill>
                    <a:srgbClr val="C0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p</a:t>
              </a:r>
              <a:r>
                <a:rPr lang="en-US" altLang="zh-CN" sz="16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   , </a:t>
              </a:r>
            </a:p>
          </p:txBody>
        </p:sp>
        <p:sp>
          <p:nvSpPr>
            <p:cNvPr id="156" name="任意多边形 70">
              <a:extLst>
                <a:ext uri="{FF2B5EF4-FFF2-40B4-BE49-F238E27FC236}">
                  <a16:creationId xmlns:a16="http://schemas.microsoft.com/office/drawing/2014/main" id="{B1B4B19A-BE25-43A8-B5B8-63DB67C018DB}"/>
                </a:ext>
              </a:extLst>
            </p:cNvPr>
            <p:cNvSpPr/>
            <p:nvPr/>
          </p:nvSpPr>
          <p:spPr>
            <a:xfrm rot="10800000">
              <a:off x="234918" y="6164037"/>
              <a:ext cx="50220" cy="288000"/>
            </a:xfrm>
            <a:custGeom>
              <a:avLst/>
              <a:gdLst>
                <a:gd name="connsiteX0" fmla="*/ 18142 w 61685"/>
                <a:gd name="connsiteY0" fmla="*/ 0 h 217714"/>
                <a:gd name="connsiteX1" fmla="*/ 7257 w 61685"/>
                <a:gd name="connsiteY1" fmla="*/ 108857 h 217714"/>
                <a:gd name="connsiteX2" fmla="*/ 61685 w 61685"/>
                <a:gd name="connsiteY2" fmla="*/ 217714 h 217714"/>
                <a:gd name="connsiteX3" fmla="*/ 61685 w 61685"/>
                <a:gd name="connsiteY3" fmla="*/ 217714 h 217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685" h="217714">
                  <a:moveTo>
                    <a:pt x="18142" y="0"/>
                  </a:moveTo>
                  <a:cubicBezTo>
                    <a:pt x="9071" y="36285"/>
                    <a:pt x="0" y="72571"/>
                    <a:pt x="7257" y="108857"/>
                  </a:cubicBezTo>
                  <a:cubicBezTo>
                    <a:pt x="14514" y="145143"/>
                    <a:pt x="61685" y="217714"/>
                    <a:pt x="61685" y="217714"/>
                  </a:cubicBezTo>
                  <a:lnTo>
                    <a:pt x="61685" y="217714"/>
                  </a:lnTo>
                </a:path>
              </a:pathLst>
            </a:custGeom>
            <a:ln w="25400">
              <a:solidFill>
                <a:srgbClr val="C00000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C00000"/>
                </a:solidFill>
              </a:endParaRPr>
            </a:p>
          </p:txBody>
        </p:sp>
      </p:grpSp>
      <p:grpSp>
        <p:nvGrpSpPr>
          <p:cNvPr id="157" name="组合 156">
            <a:extLst>
              <a:ext uri="{FF2B5EF4-FFF2-40B4-BE49-F238E27FC236}">
                <a16:creationId xmlns:a16="http://schemas.microsoft.com/office/drawing/2014/main" id="{670046C6-CA37-489C-A25E-2D4079884A45}"/>
              </a:ext>
            </a:extLst>
          </p:cNvPr>
          <p:cNvGrpSpPr/>
          <p:nvPr/>
        </p:nvGrpSpPr>
        <p:grpSpPr>
          <a:xfrm>
            <a:off x="1967449" y="4880013"/>
            <a:ext cx="764242" cy="338554"/>
            <a:chOff x="2969236" y="1928802"/>
            <a:chExt cx="764242" cy="338554"/>
          </a:xfrm>
        </p:grpSpPr>
        <p:cxnSp>
          <p:nvCxnSpPr>
            <p:cNvPr id="158" name="直接箭头连接符 157">
              <a:extLst>
                <a:ext uri="{FF2B5EF4-FFF2-40B4-BE49-F238E27FC236}">
                  <a16:creationId xmlns:a16="http://schemas.microsoft.com/office/drawing/2014/main" id="{45B70038-CEE6-429A-8273-A5EA48A2F392}"/>
                </a:ext>
              </a:extLst>
            </p:cNvPr>
            <p:cNvCxnSpPr/>
            <p:nvPr/>
          </p:nvCxnSpPr>
          <p:spPr>
            <a:xfrm>
              <a:off x="3265478" y="2130416"/>
              <a:ext cx="468000" cy="1304"/>
            </a:xfrm>
            <a:prstGeom prst="straightConnector1">
              <a:avLst/>
            </a:prstGeom>
            <a:ln w="31750">
              <a:solidFill>
                <a:srgbClr val="390EF0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9" name="TextBox 159">
              <a:extLst>
                <a:ext uri="{FF2B5EF4-FFF2-40B4-BE49-F238E27FC236}">
                  <a16:creationId xmlns:a16="http://schemas.microsoft.com/office/drawing/2014/main" id="{E1434982-D001-492C-A836-C5545883F3B0}"/>
                </a:ext>
              </a:extLst>
            </p:cNvPr>
            <p:cNvSpPr txBox="1"/>
            <p:nvPr/>
          </p:nvSpPr>
          <p:spPr>
            <a:xfrm>
              <a:off x="2969236" y="1928802"/>
              <a:ext cx="57150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b="1" i="1" dirty="0">
                  <a:solidFill>
                    <a:srgbClr val="390EF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endParaRPr lang="zh-CN" altLang="en-US" sz="1600" b="1" i="1" dirty="0">
                <a:solidFill>
                  <a:srgbClr val="390EF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60" name="Rectangle 3">
            <a:extLst>
              <a:ext uri="{FF2B5EF4-FFF2-40B4-BE49-F238E27FC236}">
                <a16:creationId xmlns:a16="http://schemas.microsoft.com/office/drawing/2014/main" id="{516BC5B8-F3A8-4888-9029-E1B98605ED29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5552199" y="4813828"/>
            <a:ext cx="951790" cy="498013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lvl="0">
              <a:lnSpc>
                <a:spcPct val="125000"/>
              </a:lnSpc>
              <a:spcBef>
                <a:spcPct val="20000"/>
              </a:spcBef>
              <a:defRPr/>
            </a:pPr>
            <a:r>
              <a:rPr lang="en-US" altLang="zh-CN" sz="1600" b="1" i="1" dirty="0">
                <a:solidFill>
                  <a:srgbClr val="390EF0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altLang="zh-CN" sz="1600" b="1" i="1" baseline="-25000" dirty="0">
                <a:solidFill>
                  <a:srgbClr val="390EF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altLang="zh-CN" sz="1600" b="1" dirty="0">
                <a:solidFill>
                  <a:srgbClr val="390EF0"/>
                </a:solidFill>
                <a:latin typeface="Times New Roman" pitchFamily="18" charset="0"/>
                <a:cs typeface="Times New Roman" pitchFamily="18" charset="0"/>
              </a:rPr>
              <a:t> &gt; 0, </a:t>
            </a:r>
            <a:endParaRPr lang="en-US" altLang="zh-CN" sz="1600" b="1" i="1" baseline="-25000" dirty="0">
              <a:solidFill>
                <a:srgbClr val="390E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1" name="Rectangle 3">
            <a:extLst>
              <a:ext uri="{FF2B5EF4-FFF2-40B4-BE49-F238E27FC236}">
                <a16:creationId xmlns:a16="http://schemas.microsoft.com/office/drawing/2014/main" id="{D0C89B25-5765-4EC1-8713-40E3D3210789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7489592" y="4812720"/>
            <a:ext cx="951790" cy="498013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lvl="0">
              <a:lnSpc>
                <a:spcPct val="125000"/>
              </a:lnSpc>
              <a:spcBef>
                <a:spcPct val="20000"/>
              </a:spcBef>
              <a:defRPr/>
            </a:pPr>
            <a:r>
              <a:rPr lang="en-US" altLang="zh-CN" sz="1600" b="1" i="1" dirty="0">
                <a:solidFill>
                  <a:srgbClr val="390EF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altLang="zh-CN" sz="1600" b="1" i="1" baseline="-25000" dirty="0">
                <a:solidFill>
                  <a:srgbClr val="390EF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zh-CN" sz="1600" b="1" dirty="0">
                <a:solidFill>
                  <a:srgbClr val="390EF0"/>
                </a:solidFill>
                <a:latin typeface="Times New Roman" pitchFamily="18" charset="0"/>
                <a:cs typeface="Times New Roman" pitchFamily="18" charset="0"/>
              </a:rPr>
              <a:t> &lt; 0,</a:t>
            </a:r>
            <a:endParaRPr lang="en-US" altLang="zh-CN" sz="1600" b="1" i="1" baseline="-25000" dirty="0">
              <a:solidFill>
                <a:srgbClr val="390E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2" name="Rectangle 3">
            <a:extLst>
              <a:ext uri="{FF2B5EF4-FFF2-40B4-BE49-F238E27FC236}">
                <a16:creationId xmlns:a16="http://schemas.microsoft.com/office/drawing/2014/main" id="{C697888B-7CD3-4ACF-B697-A74B09ADCE50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8249988" y="4799520"/>
            <a:ext cx="951790" cy="498013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lvl="0">
              <a:lnSpc>
                <a:spcPct val="125000"/>
              </a:lnSpc>
              <a:spcBef>
                <a:spcPct val="20000"/>
              </a:spcBef>
              <a:defRPr/>
            </a:pPr>
            <a:r>
              <a:rPr lang="en-US" altLang="zh-CN" sz="1600" b="1" i="1" dirty="0">
                <a:solidFill>
                  <a:srgbClr val="390EF0"/>
                </a:solidFill>
                <a:latin typeface="Times New Roman" pitchFamily="18" charset="0"/>
                <a:cs typeface="Times New Roman" pitchFamily="18" charset="0"/>
              </a:rPr>
              <a:t>φ</a:t>
            </a:r>
            <a:r>
              <a:rPr lang="en-US" altLang="zh-CN" sz="1600" b="1" dirty="0">
                <a:solidFill>
                  <a:srgbClr val="390EF0"/>
                </a:solidFill>
                <a:latin typeface="Times New Roman" pitchFamily="18" charset="0"/>
                <a:cs typeface="Times New Roman" pitchFamily="18" charset="0"/>
              </a:rPr>
              <a:t> &lt; 0</a:t>
            </a:r>
            <a:endParaRPr lang="en-US" altLang="zh-CN" sz="1600" b="1" i="1" baseline="-25000" dirty="0">
              <a:solidFill>
                <a:srgbClr val="390E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3" name="组合 162">
            <a:extLst>
              <a:ext uri="{FF2B5EF4-FFF2-40B4-BE49-F238E27FC236}">
                <a16:creationId xmlns:a16="http://schemas.microsoft.com/office/drawing/2014/main" id="{9632A5C9-3701-478F-9B88-1537087DE513}"/>
              </a:ext>
            </a:extLst>
          </p:cNvPr>
          <p:cNvGrpSpPr/>
          <p:nvPr/>
        </p:nvGrpSpPr>
        <p:grpSpPr>
          <a:xfrm>
            <a:off x="7011461" y="4802424"/>
            <a:ext cx="637833" cy="398050"/>
            <a:chOff x="-36513" y="6043354"/>
            <a:chExt cx="637833" cy="398050"/>
          </a:xfrm>
        </p:grpSpPr>
        <p:sp>
          <p:nvSpPr>
            <p:cNvPr id="164" name="矩形 163">
              <a:extLst>
                <a:ext uri="{FF2B5EF4-FFF2-40B4-BE49-F238E27FC236}">
                  <a16:creationId xmlns:a16="http://schemas.microsoft.com/office/drawing/2014/main" id="{06C410E7-5479-4B35-89F9-28292EB390F4}"/>
                </a:ext>
              </a:extLst>
            </p:cNvPr>
            <p:cNvSpPr/>
            <p:nvPr/>
          </p:nvSpPr>
          <p:spPr>
            <a:xfrm>
              <a:off x="-36513" y="6043354"/>
              <a:ext cx="637833" cy="3712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5000"/>
                </a:lnSpc>
                <a:spcBef>
                  <a:spcPct val="20000"/>
                </a:spcBef>
                <a:defRPr/>
              </a:pPr>
              <a:r>
                <a:rPr lang="en-US" altLang="zh-CN" sz="1600" b="1" i="1" dirty="0">
                  <a:solidFill>
                    <a:srgbClr val="0000FF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φ</a:t>
              </a:r>
              <a:r>
                <a:rPr lang="en-US" altLang="zh-CN" sz="16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   , </a:t>
              </a:r>
              <a:endParaRPr lang="en-US" altLang="zh-CN" sz="16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165" name="任意多边形 79">
              <a:extLst>
                <a:ext uri="{FF2B5EF4-FFF2-40B4-BE49-F238E27FC236}">
                  <a16:creationId xmlns:a16="http://schemas.microsoft.com/office/drawing/2014/main" id="{E5384722-A33D-4A39-A393-6B0B9DC57E2D}"/>
                </a:ext>
              </a:extLst>
            </p:cNvPr>
            <p:cNvSpPr/>
            <p:nvPr/>
          </p:nvSpPr>
          <p:spPr>
            <a:xfrm rot="10800000">
              <a:off x="245551" y="6153404"/>
              <a:ext cx="50220" cy="288000"/>
            </a:xfrm>
            <a:custGeom>
              <a:avLst/>
              <a:gdLst>
                <a:gd name="connsiteX0" fmla="*/ 18142 w 61685"/>
                <a:gd name="connsiteY0" fmla="*/ 0 h 217714"/>
                <a:gd name="connsiteX1" fmla="*/ 7257 w 61685"/>
                <a:gd name="connsiteY1" fmla="*/ 108857 h 217714"/>
                <a:gd name="connsiteX2" fmla="*/ 61685 w 61685"/>
                <a:gd name="connsiteY2" fmla="*/ 217714 h 217714"/>
                <a:gd name="connsiteX3" fmla="*/ 61685 w 61685"/>
                <a:gd name="connsiteY3" fmla="*/ 217714 h 217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685" h="217714">
                  <a:moveTo>
                    <a:pt x="18142" y="0"/>
                  </a:moveTo>
                  <a:cubicBezTo>
                    <a:pt x="9071" y="36285"/>
                    <a:pt x="0" y="72571"/>
                    <a:pt x="7257" y="108857"/>
                  </a:cubicBezTo>
                  <a:cubicBezTo>
                    <a:pt x="14514" y="145143"/>
                    <a:pt x="61685" y="217714"/>
                    <a:pt x="61685" y="217714"/>
                  </a:cubicBezTo>
                  <a:lnTo>
                    <a:pt x="61685" y="217714"/>
                  </a:lnTo>
                </a:path>
              </a:pathLst>
            </a:custGeom>
            <a:ln w="25400">
              <a:solidFill>
                <a:srgbClr val="390EF0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66" name="组合 165">
            <a:extLst>
              <a:ext uri="{FF2B5EF4-FFF2-40B4-BE49-F238E27FC236}">
                <a16:creationId xmlns:a16="http://schemas.microsoft.com/office/drawing/2014/main" id="{980D65D0-00A3-4AB7-98D4-49CEA5E568B5}"/>
              </a:ext>
            </a:extLst>
          </p:cNvPr>
          <p:cNvGrpSpPr/>
          <p:nvPr/>
        </p:nvGrpSpPr>
        <p:grpSpPr>
          <a:xfrm>
            <a:off x="6386685" y="4807106"/>
            <a:ext cx="768593" cy="398050"/>
            <a:chOff x="-121577" y="6043354"/>
            <a:chExt cx="768593" cy="398050"/>
          </a:xfrm>
        </p:grpSpPr>
        <p:sp>
          <p:nvSpPr>
            <p:cNvPr id="167" name="矩形 166">
              <a:extLst>
                <a:ext uri="{FF2B5EF4-FFF2-40B4-BE49-F238E27FC236}">
                  <a16:creationId xmlns:a16="http://schemas.microsoft.com/office/drawing/2014/main" id="{4F18FC6F-6D23-4C04-9860-E53586F985B2}"/>
                </a:ext>
              </a:extLst>
            </p:cNvPr>
            <p:cNvSpPr/>
            <p:nvPr/>
          </p:nvSpPr>
          <p:spPr>
            <a:xfrm>
              <a:off x="-121577" y="6043354"/>
              <a:ext cx="768593" cy="3712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5000"/>
                </a:lnSpc>
                <a:spcBef>
                  <a:spcPct val="20000"/>
                </a:spcBef>
                <a:defRPr/>
              </a:pPr>
              <a:r>
                <a:rPr lang="en-US" altLang="zh-CN" sz="1600" b="1" i="1" dirty="0">
                  <a:solidFill>
                    <a:srgbClr val="0000FF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E</a:t>
              </a:r>
              <a:r>
                <a:rPr lang="en-US" altLang="zh-CN" sz="1600" b="1" i="1" baseline="-25000" dirty="0">
                  <a:solidFill>
                    <a:srgbClr val="0000FF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p</a:t>
              </a:r>
              <a:r>
                <a:rPr lang="en-US" altLang="zh-CN" sz="16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   , </a:t>
              </a:r>
              <a:endParaRPr lang="en-US" altLang="zh-CN" sz="16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168" name="任意多边形 82">
              <a:extLst>
                <a:ext uri="{FF2B5EF4-FFF2-40B4-BE49-F238E27FC236}">
                  <a16:creationId xmlns:a16="http://schemas.microsoft.com/office/drawing/2014/main" id="{BDD98573-E259-400D-B19E-3EE4F9108FD0}"/>
                </a:ext>
              </a:extLst>
            </p:cNvPr>
            <p:cNvSpPr/>
            <p:nvPr/>
          </p:nvSpPr>
          <p:spPr>
            <a:xfrm rot="10800000">
              <a:off x="224285" y="6153404"/>
              <a:ext cx="50220" cy="288000"/>
            </a:xfrm>
            <a:custGeom>
              <a:avLst/>
              <a:gdLst>
                <a:gd name="connsiteX0" fmla="*/ 18142 w 61685"/>
                <a:gd name="connsiteY0" fmla="*/ 0 h 217714"/>
                <a:gd name="connsiteX1" fmla="*/ 7257 w 61685"/>
                <a:gd name="connsiteY1" fmla="*/ 108857 h 217714"/>
                <a:gd name="connsiteX2" fmla="*/ 61685 w 61685"/>
                <a:gd name="connsiteY2" fmla="*/ 217714 h 217714"/>
                <a:gd name="connsiteX3" fmla="*/ 61685 w 61685"/>
                <a:gd name="connsiteY3" fmla="*/ 217714 h 217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685" h="217714">
                  <a:moveTo>
                    <a:pt x="18142" y="0"/>
                  </a:moveTo>
                  <a:cubicBezTo>
                    <a:pt x="9071" y="36285"/>
                    <a:pt x="0" y="72571"/>
                    <a:pt x="7257" y="108857"/>
                  </a:cubicBezTo>
                  <a:cubicBezTo>
                    <a:pt x="14514" y="145143"/>
                    <a:pt x="61685" y="217714"/>
                    <a:pt x="61685" y="217714"/>
                  </a:cubicBezTo>
                  <a:lnTo>
                    <a:pt x="61685" y="217714"/>
                  </a:lnTo>
                </a:path>
              </a:pathLst>
            </a:custGeom>
            <a:ln w="25400">
              <a:solidFill>
                <a:srgbClr val="390EF0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69" name="组合 168">
            <a:extLst>
              <a:ext uri="{FF2B5EF4-FFF2-40B4-BE49-F238E27FC236}">
                <a16:creationId xmlns:a16="http://schemas.microsoft.com/office/drawing/2014/main" id="{BADCF0E9-78CE-4A6E-8851-F72C086ACAE4}"/>
              </a:ext>
            </a:extLst>
          </p:cNvPr>
          <p:cNvGrpSpPr/>
          <p:nvPr/>
        </p:nvGrpSpPr>
        <p:grpSpPr>
          <a:xfrm>
            <a:off x="2716165" y="5794159"/>
            <a:ext cx="990393" cy="338554"/>
            <a:chOff x="3265478" y="1928802"/>
            <a:chExt cx="990393" cy="338554"/>
          </a:xfrm>
        </p:grpSpPr>
        <p:cxnSp>
          <p:nvCxnSpPr>
            <p:cNvPr id="170" name="直接箭头连接符 169">
              <a:extLst>
                <a:ext uri="{FF2B5EF4-FFF2-40B4-BE49-F238E27FC236}">
                  <a16:creationId xmlns:a16="http://schemas.microsoft.com/office/drawing/2014/main" id="{768A9E74-8008-419B-89B2-771CF8B401E4}"/>
                </a:ext>
              </a:extLst>
            </p:cNvPr>
            <p:cNvCxnSpPr/>
            <p:nvPr/>
          </p:nvCxnSpPr>
          <p:spPr>
            <a:xfrm>
              <a:off x="3265478" y="2130416"/>
              <a:ext cx="468000" cy="1304"/>
            </a:xfrm>
            <a:prstGeom prst="straightConnector1">
              <a:avLst/>
            </a:prstGeom>
            <a:ln w="317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1" name="TextBox 159">
              <a:extLst>
                <a:ext uri="{FF2B5EF4-FFF2-40B4-BE49-F238E27FC236}">
                  <a16:creationId xmlns:a16="http://schemas.microsoft.com/office/drawing/2014/main" id="{2C7F06B0-9F64-46FF-ACD9-23EA58E85F0C}"/>
                </a:ext>
              </a:extLst>
            </p:cNvPr>
            <p:cNvSpPr txBox="1"/>
            <p:nvPr/>
          </p:nvSpPr>
          <p:spPr>
            <a:xfrm>
              <a:off x="3684367" y="1928802"/>
              <a:ext cx="57150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b="1" i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endParaRPr lang="zh-CN" altLang="en-US" sz="1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72" name="Rectangle 3">
            <a:extLst>
              <a:ext uri="{FF2B5EF4-FFF2-40B4-BE49-F238E27FC236}">
                <a16:creationId xmlns:a16="http://schemas.microsoft.com/office/drawing/2014/main" id="{203B46F4-7AF5-4900-A1AA-D902E6648894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5550636" y="5749932"/>
            <a:ext cx="951790" cy="498013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lvl="0">
              <a:lnSpc>
                <a:spcPct val="125000"/>
              </a:lnSpc>
              <a:spcBef>
                <a:spcPct val="20000"/>
              </a:spcBef>
              <a:defRPr/>
            </a:pPr>
            <a:r>
              <a:rPr lang="en-US" altLang="zh-CN" sz="1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altLang="zh-CN" sz="1600" b="1" i="1" baseline="-25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altLang="zh-CN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&gt; 0, </a:t>
            </a:r>
            <a:endParaRPr lang="en-US" altLang="zh-CN" sz="1600" b="1" i="1" baseline="-25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3" name="Rectangle 3">
            <a:extLst>
              <a:ext uri="{FF2B5EF4-FFF2-40B4-BE49-F238E27FC236}">
                <a16:creationId xmlns:a16="http://schemas.microsoft.com/office/drawing/2014/main" id="{FFEA007D-6750-4E21-A91A-963409822476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7488029" y="5748824"/>
            <a:ext cx="951790" cy="498013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lvl="0">
              <a:lnSpc>
                <a:spcPct val="125000"/>
              </a:lnSpc>
              <a:spcBef>
                <a:spcPct val="20000"/>
              </a:spcBef>
              <a:defRPr/>
            </a:pPr>
            <a:r>
              <a:rPr lang="en-US" altLang="zh-CN" sz="1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altLang="zh-CN" sz="1600" b="1" i="1" baseline="-25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zh-CN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&gt; 0,</a:t>
            </a:r>
            <a:endParaRPr lang="en-US" altLang="zh-CN" sz="1600" b="1" i="1" baseline="-25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" name="Rectangle 3">
            <a:extLst>
              <a:ext uri="{FF2B5EF4-FFF2-40B4-BE49-F238E27FC236}">
                <a16:creationId xmlns:a16="http://schemas.microsoft.com/office/drawing/2014/main" id="{C853A4FF-1D8D-4856-8B2E-6F19B6CF805D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8248425" y="5735624"/>
            <a:ext cx="951790" cy="498013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lvl="0">
              <a:lnSpc>
                <a:spcPct val="125000"/>
              </a:lnSpc>
              <a:spcBef>
                <a:spcPct val="20000"/>
              </a:spcBef>
              <a:defRPr/>
            </a:pPr>
            <a:r>
              <a:rPr lang="en-US" altLang="zh-CN" sz="1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φ</a:t>
            </a:r>
            <a:r>
              <a:rPr lang="en-US" altLang="zh-CN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&lt; 0</a:t>
            </a:r>
            <a:endParaRPr lang="en-US" altLang="zh-CN" sz="1600" b="1" i="1" baseline="-25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75" name="组合 174">
            <a:extLst>
              <a:ext uri="{FF2B5EF4-FFF2-40B4-BE49-F238E27FC236}">
                <a16:creationId xmlns:a16="http://schemas.microsoft.com/office/drawing/2014/main" id="{0102F7F7-9F4C-4DA4-B993-E94ADF19CE88}"/>
              </a:ext>
            </a:extLst>
          </p:cNvPr>
          <p:cNvGrpSpPr/>
          <p:nvPr/>
        </p:nvGrpSpPr>
        <p:grpSpPr>
          <a:xfrm>
            <a:off x="6385122" y="5743210"/>
            <a:ext cx="768593" cy="408683"/>
            <a:chOff x="-121577" y="6043354"/>
            <a:chExt cx="768593" cy="408683"/>
          </a:xfrm>
        </p:grpSpPr>
        <p:sp>
          <p:nvSpPr>
            <p:cNvPr id="176" name="矩形 175">
              <a:extLst>
                <a:ext uri="{FF2B5EF4-FFF2-40B4-BE49-F238E27FC236}">
                  <a16:creationId xmlns:a16="http://schemas.microsoft.com/office/drawing/2014/main" id="{F8680D4C-AC43-458A-95C7-0994659C1FAE}"/>
                </a:ext>
              </a:extLst>
            </p:cNvPr>
            <p:cNvSpPr/>
            <p:nvPr/>
          </p:nvSpPr>
          <p:spPr>
            <a:xfrm>
              <a:off x="-121577" y="6043354"/>
              <a:ext cx="768593" cy="3712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5000"/>
                </a:lnSpc>
                <a:spcBef>
                  <a:spcPct val="20000"/>
                </a:spcBef>
                <a:defRPr/>
              </a:pPr>
              <a:r>
                <a:rPr lang="en-US" altLang="zh-CN" sz="1600" b="1" i="1" dirty="0">
                  <a:solidFill>
                    <a:srgbClr val="C0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E</a:t>
              </a:r>
              <a:r>
                <a:rPr lang="en-US" altLang="zh-CN" sz="1600" b="1" i="1" baseline="-25000" dirty="0">
                  <a:solidFill>
                    <a:srgbClr val="C0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p</a:t>
              </a:r>
              <a:r>
                <a:rPr lang="en-US" altLang="zh-CN" sz="16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   , </a:t>
              </a:r>
            </a:p>
          </p:txBody>
        </p:sp>
        <p:sp>
          <p:nvSpPr>
            <p:cNvPr id="177" name="任意多边形 94">
              <a:extLst>
                <a:ext uri="{FF2B5EF4-FFF2-40B4-BE49-F238E27FC236}">
                  <a16:creationId xmlns:a16="http://schemas.microsoft.com/office/drawing/2014/main" id="{7CFEA040-E0DA-4DBD-9CF0-AECDDC41E2EE}"/>
                </a:ext>
              </a:extLst>
            </p:cNvPr>
            <p:cNvSpPr/>
            <p:nvPr/>
          </p:nvSpPr>
          <p:spPr>
            <a:xfrm rot="10800000">
              <a:off x="234918" y="6164037"/>
              <a:ext cx="50220" cy="288000"/>
            </a:xfrm>
            <a:custGeom>
              <a:avLst/>
              <a:gdLst>
                <a:gd name="connsiteX0" fmla="*/ 18142 w 61685"/>
                <a:gd name="connsiteY0" fmla="*/ 0 h 217714"/>
                <a:gd name="connsiteX1" fmla="*/ 7257 w 61685"/>
                <a:gd name="connsiteY1" fmla="*/ 108857 h 217714"/>
                <a:gd name="connsiteX2" fmla="*/ 61685 w 61685"/>
                <a:gd name="connsiteY2" fmla="*/ 217714 h 217714"/>
                <a:gd name="connsiteX3" fmla="*/ 61685 w 61685"/>
                <a:gd name="connsiteY3" fmla="*/ 217714 h 217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685" h="217714">
                  <a:moveTo>
                    <a:pt x="18142" y="0"/>
                  </a:moveTo>
                  <a:cubicBezTo>
                    <a:pt x="9071" y="36285"/>
                    <a:pt x="0" y="72571"/>
                    <a:pt x="7257" y="108857"/>
                  </a:cubicBezTo>
                  <a:cubicBezTo>
                    <a:pt x="14514" y="145143"/>
                    <a:pt x="61685" y="217714"/>
                    <a:pt x="61685" y="217714"/>
                  </a:cubicBezTo>
                  <a:lnTo>
                    <a:pt x="61685" y="217714"/>
                  </a:lnTo>
                </a:path>
              </a:pathLst>
            </a:custGeom>
            <a:ln w="25400">
              <a:solidFill>
                <a:srgbClr val="C00000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C00000"/>
                </a:solidFill>
              </a:endParaRPr>
            </a:p>
          </p:txBody>
        </p:sp>
      </p:grpSp>
      <p:grpSp>
        <p:nvGrpSpPr>
          <p:cNvPr id="178" name="组合 177">
            <a:extLst>
              <a:ext uri="{FF2B5EF4-FFF2-40B4-BE49-F238E27FC236}">
                <a16:creationId xmlns:a16="http://schemas.microsoft.com/office/drawing/2014/main" id="{10467849-9EF1-44EE-A0FC-43BC2DB8C021}"/>
              </a:ext>
            </a:extLst>
          </p:cNvPr>
          <p:cNvGrpSpPr/>
          <p:nvPr/>
        </p:nvGrpSpPr>
        <p:grpSpPr>
          <a:xfrm>
            <a:off x="7020272" y="5717014"/>
            <a:ext cx="637833" cy="398050"/>
            <a:chOff x="-36513" y="6043354"/>
            <a:chExt cx="637833" cy="398050"/>
          </a:xfrm>
        </p:grpSpPr>
        <p:sp>
          <p:nvSpPr>
            <p:cNvPr id="179" name="矩形 178">
              <a:extLst>
                <a:ext uri="{FF2B5EF4-FFF2-40B4-BE49-F238E27FC236}">
                  <a16:creationId xmlns:a16="http://schemas.microsoft.com/office/drawing/2014/main" id="{503E8EC5-F5F4-4519-BC43-197A85313746}"/>
                </a:ext>
              </a:extLst>
            </p:cNvPr>
            <p:cNvSpPr/>
            <p:nvPr/>
          </p:nvSpPr>
          <p:spPr>
            <a:xfrm>
              <a:off x="-36513" y="6043354"/>
              <a:ext cx="637833" cy="3712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5000"/>
                </a:lnSpc>
                <a:spcBef>
                  <a:spcPct val="20000"/>
                </a:spcBef>
                <a:defRPr/>
              </a:pPr>
              <a:r>
                <a:rPr lang="en-US" altLang="zh-CN" sz="1600" b="1" i="1" dirty="0">
                  <a:solidFill>
                    <a:srgbClr val="C0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φ</a:t>
              </a:r>
              <a:r>
                <a:rPr lang="en-US" altLang="zh-CN" sz="16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   , </a:t>
              </a:r>
            </a:p>
          </p:txBody>
        </p:sp>
        <p:sp>
          <p:nvSpPr>
            <p:cNvPr id="180" name="任意多边形 67">
              <a:extLst>
                <a:ext uri="{FF2B5EF4-FFF2-40B4-BE49-F238E27FC236}">
                  <a16:creationId xmlns:a16="http://schemas.microsoft.com/office/drawing/2014/main" id="{C83EFDC2-C9CA-4F0B-9D0C-4EA09D857DC0}"/>
                </a:ext>
              </a:extLst>
            </p:cNvPr>
            <p:cNvSpPr/>
            <p:nvPr/>
          </p:nvSpPr>
          <p:spPr>
            <a:xfrm rot="10800000">
              <a:off x="234918" y="6153404"/>
              <a:ext cx="50220" cy="288000"/>
            </a:xfrm>
            <a:custGeom>
              <a:avLst/>
              <a:gdLst>
                <a:gd name="connsiteX0" fmla="*/ 18142 w 61685"/>
                <a:gd name="connsiteY0" fmla="*/ 0 h 217714"/>
                <a:gd name="connsiteX1" fmla="*/ 7257 w 61685"/>
                <a:gd name="connsiteY1" fmla="*/ 108857 h 217714"/>
                <a:gd name="connsiteX2" fmla="*/ 61685 w 61685"/>
                <a:gd name="connsiteY2" fmla="*/ 217714 h 217714"/>
                <a:gd name="connsiteX3" fmla="*/ 61685 w 61685"/>
                <a:gd name="connsiteY3" fmla="*/ 217714 h 217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685" h="217714">
                  <a:moveTo>
                    <a:pt x="18142" y="0"/>
                  </a:moveTo>
                  <a:cubicBezTo>
                    <a:pt x="9071" y="36285"/>
                    <a:pt x="0" y="72571"/>
                    <a:pt x="7257" y="108857"/>
                  </a:cubicBezTo>
                  <a:cubicBezTo>
                    <a:pt x="14514" y="145143"/>
                    <a:pt x="61685" y="217714"/>
                    <a:pt x="61685" y="217714"/>
                  </a:cubicBezTo>
                  <a:lnTo>
                    <a:pt x="61685" y="217714"/>
                  </a:lnTo>
                </a:path>
              </a:pathLst>
            </a:custGeom>
            <a:ln w="25400">
              <a:solidFill>
                <a:srgbClr val="C00000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87311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4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 bldLvl="0" animBg="1" autoUpdateAnimBg="0"/>
      <p:bldP spid="136" grpId="0"/>
      <p:bldP spid="137" grpId="0"/>
      <p:bldP spid="138" grpId="0"/>
      <p:bldP spid="148" grpId="0"/>
      <p:bldP spid="149" grpId="0"/>
      <p:bldP spid="150" grpId="0"/>
      <p:bldP spid="160" grpId="0"/>
      <p:bldP spid="161" grpId="0"/>
      <p:bldP spid="162" grpId="0"/>
      <p:bldP spid="172" grpId="0"/>
      <p:bldP spid="173" grpId="0"/>
      <p:bldP spid="17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BDEF38B2-7B46-48E8-8682-1EA300B8B3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91"/>
            <a:ext cx="9144000" cy="55902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9998D6D1-8358-4446-A7B2-F3C142A9D3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52" y="588872"/>
            <a:ext cx="8892480" cy="5930222"/>
          </a:xfrm>
          <a:prstGeom prst="rect">
            <a:avLst/>
          </a:prstGeom>
        </p:spPr>
      </p:pic>
      <p:grpSp>
        <p:nvGrpSpPr>
          <p:cNvPr id="11" name="组合 10">
            <a:extLst>
              <a:ext uri="{FF2B5EF4-FFF2-40B4-BE49-F238E27FC236}">
                <a16:creationId xmlns:a16="http://schemas.microsoft.com/office/drawing/2014/main" id="{DADF8A83-9E53-43AD-B6C7-2C55D14F9CF8}"/>
              </a:ext>
            </a:extLst>
          </p:cNvPr>
          <p:cNvGrpSpPr/>
          <p:nvPr/>
        </p:nvGrpSpPr>
        <p:grpSpPr>
          <a:xfrm>
            <a:off x="899592" y="5301208"/>
            <a:ext cx="1976915" cy="792000"/>
            <a:chOff x="6766592" y="548870"/>
            <a:chExt cx="1976915" cy="792000"/>
          </a:xfrm>
        </p:grpSpPr>
        <p:sp>
          <p:nvSpPr>
            <p:cNvPr id="12" name="云形标注 6">
              <a:extLst>
                <a:ext uri="{FF2B5EF4-FFF2-40B4-BE49-F238E27FC236}">
                  <a16:creationId xmlns:a16="http://schemas.microsoft.com/office/drawing/2014/main" id="{DBAD75FE-E185-4857-BF2B-0178DD2163C7}"/>
                </a:ext>
              </a:extLst>
            </p:cNvPr>
            <p:cNvSpPr/>
            <p:nvPr/>
          </p:nvSpPr>
          <p:spPr>
            <a:xfrm>
              <a:off x="6823538" y="548870"/>
              <a:ext cx="1872000" cy="792000"/>
            </a:xfrm>
            <a:prstGeom prst="cloudCallout">
              <a:avLst>
                <a:gd name="adj1" fmla="val 80722"/>
                <a:gd name="adj2" fmla="val -73235"/>
              </a:avLst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TextBox 135">
              <a:extLst>
                <a:ext uri="{FF2B5EF4-FFF2-40B4-BE49-F238E27FC236}">
                  <a16:creationId xmlns:a16="http://schemas.microsoft.com/office/drawing/2014/main" id="{714496AC-D811-4A07-AC2D-4C9B13514702}"/>
                </a:ext>
              </a:extLst>
            </p:cNvPr>
            <p:cNvSpPr txBox="1"/>
            <p:nvPr/>
          </p:nvSpPr>
          <p:spPr>
            <a:xfrm>
              <a:off x="6766592" y="682838"/>
              <a:ext cx="197691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contour lines</a:t>
              </a:r>
              <a:endParaRPr lang="zh-CN" alt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20146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9676</TotalTime>
  <Words>1041</Words>
  <Application>Microsoft Office PowerPoint</Application>
  <PresentationFormat>全屏显示(4:3)</PresentationFormat>
  <Paragraphs>246</Paragraphs>
  <Slides>15</Slides>
  <Notes>10</Notes>
  <HiddenSlides>0</HiddenSlides>
  <MMClips>0</MMClips>
  <ScaleCrop>false</ScaleCrop>
  <HeadingPairs>
    <vt:vector size="8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15</vt:i4>
      </vt:variant>
    </vt:vector>
  </HeadingPairs>
  <TitlesOfParts>
    <vt:vector size="28" baseType="lpstr">
      <vt:lpstr>等线</vt:lpstr>
      <vt:lpstr>黑体</vt:lpstr>
      <vt:lpstr>华文楷体</vt:lpstr>
      <vt:lpstr>华文新魏</vt:lpstr>
      <vt:lpstr>楷体</vt:lpstr>
      <vt:lpstr>宋体</vt:lpstr>
      <vt:lpstr>Arial</vt:lpstr>
      <vt:lpstr>Calibri</vt:lpstr>
      <vt:lpstr>Times New Roman</vt:lpstr>
      <vt:lpstr>Wingdings</vt:lpstr>
      <vt:lpstr>Office 主题</vt:lpstr>
      <vt:lpstr>公式</vt:lpstr>
      <vt:lpstr>Equation</vt:lpstr>
      <vt:lpstr>PowerPoint 演示文稿</vt:lpstr>
      <vt:lpstr>PowerPoint 演示文稿</vt:lpstr>
      <vt:lpstr>PowerPoint 演示文稿</vt:lpstr>
      <vt:lpstr>电势能 (Electric Potential Energy)</vt:lpstr>
      <vt:lpstr>电势 (Electric Potential)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zhangyu</dc:creator>
  <cp:lastModifiedBy>张 小鱼</cp:lastModifiedBy>
  <cp:revision>550</cp:revision>
  <dcterms:created xsi:type="dcterms:W3CDTF">2014-10-19T02:03:18Z</dcterms:created>
  <dcterms:modified xsi:type="dcterms:W3CDTF">2019-05-18T03:49:08Z</dcterms:modified>
</cp:coreProperties>
</file>