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92" r:id="rId3"/>
    <p:sldId id="293" r:id="rId4"/>
    <p:sldId id="257" r:id="rId5"/>
    <p:sldId id="294" r:id="rId6"/>
    <p:sldId id="295" r:id="rId7"/>
    <p:sldId id="296" r:id="rId8"/>
    <p:sldId id="297" r:id="rId9"/>
    <p:sldId id="304" r:id="rId10"/>
    <p:sldId id="298" r:id="rId11"/>
    <p:sldId id="268" r:id="rId12"/>
    <p:sldId id="299" r:id="rId13"/>
    <p:sldId id="300" r:id="rId14"/>
    <p:sldId id="267" r:id="rId15"/>
    <p:sldId id="263" r:id="rId16"/>
    <p:sldId id="305" r:id="rId17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8">
          <p15:clr>
            <a:srgbClr val="A4A3A4"/>
          </p15:clr>
        </p15:guide>
        <p15:guide id="2" pos="28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  <a:srgbClr val="3B3BB7"/>
    <a:srgbClr val="FF33CC"/>
    <a:srgbClr val="FFFF99"/>
    <a:srgbClr val="FF0000"/>
    <a:srgbClr val="FCFEDE"/>
    <a:srgbClr val="F3F9BB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552" autoAdjust="0"/>
  </p:normalViewPr>
  <p:slideViewPr>
    <p:cSldViewPr snapToObjects="1">
      <p:cViewPr varScale="1">
        <p:scale>
          <a:sx n="80" d="100"/>
          <a:sy n="80" d="100"/>
        </p:scale>
        <p:origin x="802" y="48"/>
      </p:cViewPr>
      <p:guideLst>
        <p:guide orient="horz" pos="2138"/>
        <p:guide pos="286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F2FDF44C-7797-4992-BD04-0F178C2CA6C1}"/>
              </a:ext>
            </a:extLst>
          </p:cNvPr>
          <p:cNvSpPr>
            <a:spLocks noGrp="1" noChangeArrowheads="1"/>
          </p:cNvSpPr>
          <p:nvPr>
            <p:ph type="sldImg" idx="2"/>
          </p:nvPr>
        </p:nvSpPr>
        <p:spPr bwMode="auto">
          <a:xfrm>
            <a:off x="1050925" y="754063"/>
            <a:ext cx="4572000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7AB06FE3-8591-4DF2-A57A-20D9052E2AA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noProof="0"/>
              <a:t>单击此处编辑母版文本样式</a:t>
            </a:r>
          </a:p>
          <a:p>
            <a:pPr lvl="1"/>
            <a:r>
              <a:rPr lang="zh-CN" noProof="0"/>
              <a:t>第二级</a:t>
            </a:r>
          </a:p>
          <a:p>
            <a:pPr lvl="2"/>
            <a:r>
              <a:rPr lang="zh-CN" noProof="0"/>
              <a:t>第三级</a:t>
            </a:r>
          </a:p>
          <a:p>
            <a:pPr lvl="3"/>
            <a:r>
              <a:rPr lang="zh-CN" noProof="0"/>
              <a:t>第四级</a:t>
            </a:r>
          </a:p>
          <a:p>
            <a:pPr lvl="4"/>
            <a:r>
              <a:rPr lang="zh-CN" noProof="0"/>
              <a:t>第五级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640736EF-293F-4CE5-92B0-CE5245B7EA5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10CE5AF1-5D1D-4442-94C4-5CF796B3E93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itchFamily="34" charset="0"/>
              <a:buNone/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46588E49-6EE4-4E71-97DE-64C7EE9862B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9FA49A9F-139A-4D0E-B346-093E2AE2A0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5277932-C22F-4F49-A924-A02861028E25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D2EF8F16-3D84-40FE-8F21-BF2F28B62B7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6254A82D-D100-4145-A9E9-02C9BEBAC70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CFD5A211-BD07-40E1-B160-843EB28EDAF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38238" y="750888"/>
            <a:ext cx="4391025" cy="3294062"/>
          </a:xfrm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BF46B8FF-86D3-4EDD-AB8B-9153A06BF4B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534988" y="4384675"/>
            <a:ext cx="5780087" cy="3952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948C6FA3-5999-449B-A3FA-5948AED5C6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84A7ADF6-959E-436F-9963-86D9E3773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/>
              <a:t>注意：图象反应的是关系，而非轨迹！</a:t>
            </a:r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E5366346-432E-495D-A0E2-4B5BFCE577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FFB7B421-E13B-4C64-9A79-BB4B1CADD206}" type="slidenum">
              <a:rPr lang="zh-CN" altLang="en-US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C2263F-F692-4B32-9AC6-66197B23F2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294771-9DA4-472B-B1C0-EEFAC21FF5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433945-E058-4232-BA15-7E1E090716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5A87FC-7F19-467D-B474-F6736DE2827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165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B0EDE8-404A-431A-8DBB-04EC7CAB64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3607DE-14D4-4E75-8591-386AC5C32A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3E010E-357D-495A-BC75-CBFBA59E5A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3EB071-753E-4810-A90C-FB18734A3EC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099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25674B-09BA-49F9-8E5A-88B8AA0400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D1E0FB-1470-4A50-822A-7E099CBC39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F51438-C9B8-4BB0-A329-CE56D9CE41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BB6BA8-3F34-429B-821E-8F44D7C60C6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1197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D68BB4-13DF-42EB-A854-B595656237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3305C6E-B70C-49B3-B6FA-F62DDE237C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76DCEF-D7A5-4C2B-98A9-91F5B22EBB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EC490-E889-4C1A-B8C0-BB81B04CE19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757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882984F-C05F-4C9E-B2F2-8F7A132A3D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E6ADD5-38DC-4175-ACF4-1ACD6E7EDB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8E7D85-5A03-40E0-9D13-646787E1AD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0BE7E-BFBF-4E9E-B959-82D2B8E0564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015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05A5E2-9A57-40A3-8446-513DD25621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D22E78-4607-4401-94EE-4BBA3B1D26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CE886B-3A09-4766-B8C5-FCF4F01CD2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C99F0A-08B4-48B9-B284-D6B5CE1B82D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95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0376545-032A-421C-A07A-429A51E392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4690832-F548-46BF-B237-B1E6AFE680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D853200-C9A1-4E76-A4B1-01C1141E2C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CDA93E-9ED4-4564-A4C3-3C8A7EE344B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675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5B819A0-C164-4BAF-AB3F-C05356513D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D278064-B0C9-468D-B08D-C5B864EF9A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5C07983-616D-400C-9901-7FDF6B8CCA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60DBE3-7DBD-416E-B9E5-EE10286EAF6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172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0AF31AB-B0E3-4571-8048-6AD03D7CB3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AF41480-A2C6-4436-A31D-F93183BC20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ECC37B9-E7E7-4D8D-92F3-3490AD79AC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6E78DB-A8FD-4C22-938E-07DB7C9BF3E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0341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1B99E9-FFB9-49FB-8545-8CF921969E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2D5895-AE2C-4180-B645-D36139416B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FBBF1B-F9D8-4067-86AF-78D9D9E9DF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46AB34-B151-4D0C-A4BB-995959E4F0D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454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BEDF5C-C00E-4AA2-A5B6-4C900D02D5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5545E1-3AE8-46A3-B560-8659FE1183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BA20BF-613A-4F65-906A-804D6A1501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991336-3E6F-4366-AE9A-DE0D1EB0228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565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C1AD615-B9C4-40C0-8961-CDFCFC39D8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0E455F7-2AB2-40EF-B655-ADB2EFFDB3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34690ED-C453-4F18-9810-A72E93D0290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 sz="14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40C93A1-5D46-4A1B-992B-6DEF61B906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itchFamily="34" charset="0"/>
              <a:buNone/>
              <a:defRPr sz="14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6D8FF6E-8C4F-4F59-96C8-5F6383DC4C6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EA022F0B-1BF6-42DF-82DB-52C579395FA1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microsoft.com/office/2007/relationships/media" Target="../media/media10.m4a"/><Relationship Id="rId7" Type="http://schemas.openxmlformats.org/officeDocument/2006/relationships/image" Target="../media/image10.wmf"/><Relationship Id="rId2" Type="http://schemas.openxmlformats.org/officeDocument/2006/relationships/tags" Target="../tags/tag9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audio" Target="../media/media10.m4a"/><Relationship Id="rId9" Type="http://schemas.openxmlformats.org/officeDocument/2006/relationships/image" Target="../media/image1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image" Target="../media/image2.png"/><Relationship Id="rId3" Type="http://schemas.microsoft.com/office/2007/relationships/media" Target="../media/media12.m4a"/><Relationship Id="rId7" Type="http://schemas.openxmlformats.org/officeDocument/2006/relationships/oleObject" Target="../embeddings/oleObject8.bin"/><Relationship Id="rId12" Type="http://schemas.openxmlformats.org/officeDocument/2006/relationships/image" Target="../media/image15.wmf"/><Relationship Id="rId2" Type="http://schemas.openxmlformats.org/officeDocument/2006/relationships/tags" Target="../tags/tag11.xml"/><Relationship Id="rId1" Type="http://schemas.openxmlformats.org/officeDocument/2006/relationships/vmlDrawing" Target="../drawings/vmlDrawing6.vml"/><Relationship Id="rId6" Type="http://schemas.openxmlformats.org/officeDocument/2006/relationships/notesSlide" Target="../notesSlides/notesSlide3.xml"/><Relationship Id="rId11" Type="http://schemas.openxmlformats.org/officeDocument/2006/relationships/oleObject" Target="../embeddings/oleObject10.bin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4.wmf"/><Relationship Id="rId4" Type="http://schemas.openxmlformats.org/officeDocument/2006/relationships/audio" Target="../media/media12.m4a"/><Relationship Id="rId9" Type="http://schemas.openxmlformats.org/officeDocument/2006/relationships/oleObject" Target="../embeddings/oleObject9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2.png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.m4a"/><Relationship Id="rId7" Type="http://schemas.openxmlformats.org/officeDocument/2006/relationships/image" Target="../media/image4.wmf"/><Relationship Id="rId2" Type="http://schemas.openxmlformats.org/officeDocument/2006/relationships/tags" Target="../tags/tag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microsoft.com/office/2007/relationships/media" Target="../media/media6.m4a"/><Relationship Id="rId7" Type="http://schemas.openxmlformats.org/officeDocument/2006/relationships/oleObject" Target="../embeddings/oleObject2.bin"/><Relationship Id="rId2" Type="http://schemas.openxmlformats.org/officeDocument/2006/relationships/tags" Target="../tags/tag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4a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7.m4a"/><Relationship Id="rId7" Type="http://schemas.openxmlformats.org/officeDocument/2006/relationships/image" Target="../media/image7.wmf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microsoft.com/office/2007/relationships/media" Target="../media/media8.m4a"/><Relationship Id="rId7" Type="http://schemas.openxmlformats.org/officeDocument/2006/relationships/image" Target="../media/image8.wmf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audio" Target="../media/media8.m4a"/><Relationship Id="rId9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8E6D60A0-2C06-4322-A577-D454BF803896}"/>
              </a:ext>
            </a:extLst>
          </p:cNvPr>
          <p:cNvSpPr>
            <a:spLocks noGrp="1" noRot="1" noChangeArrowheads="1"/>
          </p:cNvSpPr>
          <p:nvPr/>
        </p:nvSpPr>
        <p:spPr bwMode="auto">
          <a:xfrm>
            <a:off x="755650" y="838200"/>
            <a:ext cx="7704138" cy="4319588"/>
          </a:xfrm>
          <a:prstGeom prst="rect">
            <a:avLst/>
          </a:prstGeom>
          <a:noFill/>
          <a:ln w="19050">
            <a:solidFill>
              <a:schemeClr val="hlink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60000"/>
              </a:lnSpc>
              <a:spcBef>
                <a:spcPct val="20000"/>
              </a:spcBef>
              <a:buFontTx/>
              <a:buNone/>
            </a:pPr>
            <a:r>
              <a:rPr lang="en-US" altLang="zh-CN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Example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</a:p>
          <a:p>
            <a:pPr eaLnBrk="1" hangingPunct="1">
              <a:lnSpc>
                <a:spcPct val="160000"/>
              </a:lnSpc>
              <a:spcBef>
                <a:spcPct val="20000"/>
              </a:spcBef>
              <a:buFontTx/>
              <a:buNone/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甲、乙两位同学</a:t>
            </a:r>
            <a:r>
              <a:rPr lang="zh-CN" altLang="en-US" sz="3200" b="1">
                <a:solidFill>
                  <a:srgbClr val="CC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同时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由学校出发去电影院。甲步行走近路，乙骑自行车绕道而行，结果他们</a:t>
            </a:r>
            <a:r>
              <a:rPr lang="zh-CN" altLang="en-US" sz="3200" b="1">
                <a:solidFill>
                  <a:srgbClr val="CC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同时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到达。</a:t>
            </a:r>
          </a:p>
          <a:p>
            <a:pPr eaLnBrk="1" hangingPunct="1">
              <a:lnSpc>
                <a:spcPct val="160000"/>
              </a:lnSpc>
              <a:spcBef>
                <a:spcPct val="20000"/>
              </a:spcBef>
              <a:buFontTx/>
              <a:buNone/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问：他们二人相比，谁</a:t>
            </a:r>
            <a:r>
              <a:rPr lang="zh-CN" altLang="en-US" sz="3200" b="1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快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些？</a:t>
            </a:r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4E7EE3BA-DA0D-412E-8BDA-8D65C307FB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034"/>
    </mc:Choice>
    <mc:Fallback>
      <p:transition spd="slow" advTm="78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1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23D05E4-F8F3-4A50-8D41-DD83FA53293D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179388" y="476250"/>
            <a:ext cx="576262" cy="5832475"/>
          </a:xfrm>
          <a:prstGeom prst="rect">
            <a:avLst/>
          </a:prstGeom>
          <a:gradFill rotWithShape="1">
            <a:gsLst>
              <a:gs pos="0">
                <a:srgbClr val="800000"/>
              </a:gs>
              <a:gs pos="100000">
                <a:srgbClr val="800000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t">
              <a:buFont typeface="Arial" charset="0"/>
              <a:buNone/>
              <a:defRPr/>
            </a:pPr>
            <a:r>
              <a:rPr lang="zh-CN" altLang="en-US" sz="3200" b="1" dirty="0">
                <a:solidFill>
                  <a:srgbClr val="FFFF99"/>
                </a:solidFill>
                <a:latin typeface="黑体" pitchFamily="49" charset="-122"/>
                <a:ea typeface="黑体" pitchFamily="49" charset="-122"/>
              </a:rPr>
              <a:t>三</a:t>
            </a:r>
            <a:r>
              <a:rPr lang="zh-CN" altLang="zh-CN" sz="3200" b="1" dirty="0">
                <a:solidFill>
                  <a:srgbClr val="FFFF99"/>
                </a:solidFill>
                <a:latin typeface="黑体" pitchFamily="49" charset="-122"/>
                <a:ea typeface="黑体" pitchFamily="49" charset="-122"/>
              </a:rPr>
              <a:t>`</a:t>
            </a:r>
            <a:br>
              <a:rPr lang="zh-CN" altLang="zh-CN" sz="3200" b="1" dirty="0">
                <a:solidFill>
                  <a:srgbClr val="FFFF99"/>
                </a:solidFill>
                <a:latin typeface="黑体" pitchFamily="49" charset="-122"/>
                <a:ea typeface="黑体" pitchFamily="49" charset="-122"/>
              </a:rPr>
            </a:br>
            <a:r>
              <a:rPr lang="zh-CN" altLang="en-US" sz="3200" b="1" dirty="0">
                <a:solidFill>
                  <a:srgbClr val="FFFF99"/>
                </a:solidFill>
                <a:latin typeface="黑体" pitchFamily="49" charset="-122"/>
                <a:ea typeface="黑体" pitchFamily="49" charset="-122"/>
              </a:rPr>
              <a:t>速度和速率</a:t>
            </a:r>
            <a:endParaRPr lang="zh-C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黑体" pitchFamily="49" charset="-122"/>
              <a:ea typeface="黑体" pitchFamily="49" charset="-122"/>
              <a:cs typeface="+mj-cs"/>
            </a:endParaRPr>
          </a:p>
        </p:txBody>
      </p:sp>
      <p:grpSp>
        <p:nvGrpSpPr>
          <p:cNvPr id="3" name="组合 11">
            <a:extLst>
              <a:ext uri="{FF2B5EF4-FFF2-40B4-BE49-F238E27FC236}">
                <a16:creationId xmlns:a16="http://schemas.microsoft.com/office/drawing/2014/main" id="{0C45DB75-3989-464F-A918-C958F4E442C1}"/>
              </a:ext>
            </a:extLst>
          </p:cNvPr>
          <p:cNvGrpSpPr>
            <a:grpSpLocks/>
          </p:cNvGrpSpPr>
          <p:nvPr/>
        </p:nvGrpSpPr>
        <p:grpSpPr bwMode="auto">
          <a:xfrm>
            <a:off x="900113" y="1412875"/>
            <a:ext cx="1443037" cy="720725"/>
            <a:chOff x="467544" y="1916832"/>
            <a:chExt cx="1442219" cy="864468"/>
          </a:xfrm>
        </p:grpSpPr>
        <p:sp>
          <p:nvSpPr>
            <p:cNvPr id="11282" name="云形标注 12">
              <a:extLst>
                <a:ext uri="{FF2B5EF4-FFF2-40B4-BE49-F238E27FC236}">
                  <a16:creationId xmlns:a16="http://schemas.microsoft.com/office/drawing/2014/main" id="{2A07B8E4-F242-47A5-9504-7420CB42D1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544" y="1916832"/>
              <a:ext cx="1442219" cy="864468"/>
            </a:xfrm>
            <a:prstGeom prst="cloudCallout">
              <a:avLst>
                <a:gd name="adj1" fmla="val -19713"/>
                <a:gd name="adj2" fmla="val -86097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i="1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C81431-D94A-4A73-B509-33BE03AC36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1560" y="2060848"/>
              <a:ext cx="1277069" cy="59147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>
                <a:buFont typeface="Arial" charset="0"/>
                <a:buNone/>
                <a:defRPr/>
              </a:pPr>
              <a:r>
                <a:rPr lang="en-US" altLang="zh-CN" sz="2600" b="1" i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Scalar</a:t>
              </a:r>
              <a:endParaRPr lang="zh-CN" altLang="en-US" sz="26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3" name="Text Box 5">
            <a:extLst>
              <a:ext uri="{FF2B5EF4-FFF2-40B4-BE49-F238E27FC236}">
                <a16:creationId xmlns:a16="http://schemas.microsoft.com/office/drawing/2014/main" id="{BF8DCB22-0731-4527-8471-E3CC72D0D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675" y="647700"/>
            <a:ext cx="6264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zh-CN" altLang="zh-CN" sz="28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速率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(speed) </a:t>
            </a:r>
            <a:r>
              <a:rPr lang="zh-CN" altLang="zh-CN" sz="28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zh-CN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瞬时速度的大小。</a:t>
            </a:r>
          </a:p>
        </p:txBody>
      </p:sp>
      <p:sp>
        <p:nvSpPr>
          <p:cNvPr id="24" name="Text Box 6">
            <a:extLst>
              <a:ext uri="{FF2B5EF4-FFF2-40B4-BE49-F238E27FC236}">
                <a16:creationId xmlns:a16="http://schemas.microsoft.com/office/drawing/2014/main" id="{2211DD21-CA17-4640-A76C-05ACD471F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675" y="2228850"/>
            <a:ext cx="79200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2400" b="1">
                <a:latin typeface="楷体" panose="02010609060101010101" pitchFamily="49" charset="-122"/>
                <a:ea typeface="楷体" panose="02010609060101010101" pitchFamily="49" charset="-122"/>
              </a:rPr>
              <a:t>问：平均速度的大小是否也叫</a:t>
            </a:r>
            <a:r>
              <a:rPr lang="zh-CN" altLang="zh-CN" sz="2400" b="1">
                <a:solidFill>
                  <a:srgbClr val="FF33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平均速率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呢</a:t>
            </a:r>
            <a:r>
              <a:rPr lang="zh-CN" altLang="zh-CN" sz="2400" b="1"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</a:p>
        </p:txBody>
      </p:sp>
      <p:grpSp>
        <p:nvGrpSpPr>
          <p:cNvPr id="4" name="Group 7">
            <a:extLst>
              <a:ext uri="{FF2B5EF4-FFF2-40B4-BE49-F238E27FC236}">
                <a16:creationId xmlns:a16="http://schemas.microsoft.com/office/drawing/2014/main" id="{1AC34185-8B94-44C5-8EF3-58EC5989D20B}"/>
              </a:ext>
            </a:extLst>
          </p:cNvPr>
          <p:cNvGrpSpPr>
            <a:grpSpLocks/>
          </p:cNvGrpSpPr>
          <p:nvPr/>
        </p:nvGrpSpPr>
        <p:grpSpPr bwMode="auto">
          <a:xfrm>
            <a:off x="3600450" y="3008313"/>
            <a:ext cx="4932363" cy="1079500"/>
            <a:chOff x="0" y="0"/>
            <a:chExt cx="3107" cy="680"/>
          </a:xfrm>
        </p:grpSpPr>
        <p:sp>
          <p:nvSpPr>
            <p:cNvPr id="11280" name="Text Box 8">
              <a:extLst>
                <a:ext uri="{FF2B5EF4-FFF2-40B4-BE49-F238E27FC236}">
                  <a16:creationId xmlns:a16="http://schemas.microsoft.com/office/drawing/2014/main" id="{6A398A67-6AE6-42DA-877D-A0518DA039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191"/>
              <a:ext cx="290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zh-CN" sz="24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在</a:t>
              </a:r>
              <a:r>
                <a:rPr lang="zh-CN" altLang="zh-CN" sz="2400" b="1">
                  <a:solidFill>
                    <a:srgbClr val="FF33CC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单向直线</a:t>
              </a:r>
              <a:r>
                <a:rPr lang="zh-CN" altLang="zh-CN" sz="24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运动中</a:t>
              </a:r>
              <a:r>
                <a:rPr lang="zh-CN" altLang="en-US" sz="24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二者</a:t>
              </a:r>
              <a:r>
                <a:rPr lang="zh-CN" altLang="zh-CN" sz="24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大小相等</a:t>
              </a:r>
            </a:p>
          </p:txBody>
        </p:sp>
        <p:sp>
          <p:nvSpPr>
            <p:cNvPr id="11281" name="AutoShape 9">
              <a:extLst>
                <a:ext uri="{FF2B5EF4-FFF2-40B4-BE49-F238E27FC236}">
                  <a16:creationId xmlns:a16="http://schemas.microsoft.com/office/drawing/2014/main" id="{314AAB3B-CE4E-4EA6-BEF8-E3605634F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81" cy="680"/>
            </a:xfrm>
            <a:prstGeom prst="rightBrace">
              <a:avLst>
                <a:gd name="adj1" fmla="val 15741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b="1"/>
            </a:p>
          </p:txBody>
        </p:sp>
      </p:grpSp>
      <p:sp>
        <p:nvSpPr>
          <p:cNvPr id="29" name="Text Box 11">
            <a:extLst>
              <a:ext uri="{FF2B5EF4-FFF2-40B4-BE49-F238E27FC236}">
                <a16:creationId xmlns:a16="http://schemas.microsoft.com/office/drawing/2014/main" id="{844DD475-E1D7-4F03-AC62-0E4B56814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2230438"/>
            <a:ext cx="720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Font typeface="Arial" charset="0"/>
              <a:buNone/>
              <a:defRPr/>
            </a:pPr>
            <a:r>
              <a:rPr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</a:t>
            </a:r>
            <a:endParaRPr lang="zh-CN" altLang="zh-CN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5DBACE5E-C4AD-4B66-8825-93A83ABB0A34}"/>
              </a:ext>
            </a:extLst>
          </p:cNvPr>
          <p:cNvGrpSpPr>
            <a:grpSpLocks/>
          </p:cNvGrpSpPr>
          <p:nvPr/>
        </p:nvGrpSpPr>
        <p:grpSpPr bwMode="auto">
          <a:xfrm>
            <a:off x="1189038" y="2651125"/>
            <a:ext cx="3455987" cy="1728788"/>
            <a:chOff x="0" y="0"/>
            <a:chExt cx="2177" cy="1089"/>
          </a:xfrm>
        </p:grpSpPr>
        <p:sp>
          <p:nvSpPr>
            <p:cNvPr id="11276" name="Text Box 14">
              <a:extLst>
                <a:ext uri="{FF2B5EF4-FFF2-40B4-BE49-F238E27FC236}">
                  <a16:creationId xmlns:a16="http://schemas.microsoft.com/office/drawing/2014/main" id="{6E6D46E8-49CB-4000-AFBF-B30F4434B5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04"/>
              <a:ext cx="217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zh-CN" sz="2400" b="1">
                  <a:latin typeface="楷体" panose="02010609060101010101" pitchFamily="49" charset="-122"/>
                  <a:ea typeface="楷体" panose="02010609060101010101" pitchFamily="49" charset="-122"/>
                </a:rPr>
                <a:t>平均速度</a:t>
              </a:r>
              <a:r>
                <a:rPr lang="en-US" altLang="zh-CN" sz="2400" b="1"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2400" b="1">
                  <a:latin typeface="楷体" panose="02010609060101010101" pitchFamily="49" charset="-122"/>
                  <a:ea typeface="楷体" panose="02010609060101010101" pitchFamily="49" charset="-122"/>
                </a:rPr>
                <a:t>=</a:t>
              </a:r>
            </a:p>
          </p:txBody>
        </p:sp>
        <p:sp>
          <p:nvSpPr>
            <p:cNvPr id="11277" name="Text Box 15">
              <a:extLst>
                <a:ext uri="{FF2B5EF4-FFF2-40B4-BE49-F238E27FC236}">
                  <a16:creationId xmlns:a16="http://schemas.microsoft.com/office/drawing/2014/main" id="{6148D4AB-C385-4FAD-BA78-DA0F202967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677"/>
              <a:ext cx="122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zh-CN" sz="2400" b="1">
                  <a:latin typeface="楷体" panose="02010609060101010101" pitchFamily="49" charset="-122"/>
                  <a:ea typeface="楷体" panose="02010609060101010101" pitchFamily="49" charset="-122"/>
                </a:rPr>
                <a:t>平均速率</a:t>
              </a:r>
              <a:r>
                <a:rPr lang="en-US" altLang="zh-CN" sz="2400" b="1"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2400" b="1">
                  <a:latin typeface="楷体" panose="02010609060101010101" pitchFamily="49" charset="-122"/>
                  <a:ea typeface="楷体" panose="02010609060101010101" pitchFamily="49" charset="-122"/>
                </a:rPr>
                <a:t>=</a:t>
              </a:r>
            </a:p>
          </p:txBody>
        </p:sp>
        <p:graphicFrame>
          <p:nvGraphicFramePr>
            <p:cNvPr id="11278" name="Object 4">
              <a:extLst>
                <a:ext uri="{FF2B5EF4-FFF2-40B4-BE49-F238E27FC236}">
                  <a16:creationId xmlns:a16="http://schemas.microsoft.com/office/drawing/2014/main" id="{B04A6ACF-1C91-4D1C-ABF8-63B638A63F3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55" y="0"/>
            <a:ext cx="428" cy="4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00" r:id="rId6" imgW="368620" imgH="419464" progId="Equation.3">
                    <p:embed/>
                  </p:oleObj>
                </mc:Choice>
                <mc:Fallback>
                  <p:oleObj r:id="rId6" imgW="368620" imgH="419464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5" y="0"/>
                          <a:ext cx="428" cy="4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279" name="Object 5">
              <a:extLst>
                <a:ext uri="{FF2B5EF4-FFF2-40B4-BE49-F238E27FC236}">
                  <a16:creationId xmlns:a16="http://schemas.microsoft.com/office/drawing/2014/main" id="{3B0D2EC7-D5A0-4238-BD83-D7AD5708BDB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55" y="587"/>
            <a:ext cx="441" cy="5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01" r:id="rId8" imgW="368620" imgH="419464" progId="Equation.3">
                    <p:embed/>
                  </p:oleObj>
                </mc:Choice>
                <mc:Fallback>
                  <p:oleObj r:id="rId8" imgW="368620" imgH="419464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5" y="587"/>
                          <a:ext cx="441" cy="5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29597947-73B9-4E95-9D90-012A090E8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0613" y="93663"/>
            <a:ext cx="1641475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6000" b="1">
                <a:solidFill>
                  <a:srgbClr val="7030A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*</a:t>
            </a:r>
            <a:r>
              <a:rPr lang="zh-CN" altLang="en-US" sz="6000" b="1">
                <a:solidFill>
                  <a:srgbClr val="00B05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*</a:t>
            </a:r>
            <a:r>
              <a:rPr lang="zh-CN" altLang="en-US" sz="6000" b="1">
                <a:solidFill>
                  <a:srgbClr val="FFC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*</a:t>
            </a:r>
          </a:p>
        </p:txBody>
      </p:sp>
      <p:sp>
        <p:nvSpPr>
          <p:cNvPr id="25" name="Text Box 3">
            <a:extLst>
              <a:ext uri="{FF2B5EF4-FFF2-40B4-BE49-F238E27FC236}">
                <a16:creationId xmlns:a16="http://schemas.microsoft.com/office/drawing/2014/main" id="{A67EE7AC-B861-4905-8447-969C21EB6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675" y="4343400"/>
            <a:ext cx="7920038" cy="2308225"/>
          </a:xfrm>
          <a:prstGeom prst="rect">
            <a:avLst/>
          </a:prstGeom>
          <a:noFill/>
          <a:ln w="12700">
            <a:solidFill>
              <a:srgbClr val="3B3BB7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buFontTx/>
              <a:buNone/>
              <a:defRPr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zh-CN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一个运动员在百米赛跑中，50 m处的速度是6 m/s，16 s末到达终点时的速度为7.5 m/s，则整个赛跑过程中他的平均速度的大小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是（</a:t>
            </a:r>
            <a:r>
              <a:rPr 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     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457200" indent="-457200" eaLnBrk="1" hangingPunct="1">
              <a:lnSpc>
                <a:spcPct val="120000"/>
              </a:lnSpc>
              <a:buFontTx/>
              <a:buAutoNum type="alphaUcPeriod"/>
              <a:defRPr/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6 m/s                             B.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6.25 m/s</a:t>
            </a:r>
          </a:p>
          <a:p>
            <a:pPr marL="457200" indent="-457200" eaLnBrk="1" hangingPunct="1">
              <a:lnSpc>
                <a:spcPct val="120000"/>
              </a:lnSpc>
              <a:buFont typeface="Arial" charset="0"/>
              <a:buNone/>
              <a:defRPr/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C.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6.75 m/s                        D.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7.5 m/s</a:t>
            </a:r>
          </a:p>
        </p:txBody>
      </p:sp>
      <p:sp>
        <p:nvSpPr>
          <p:cNvPr id="26" name="Text Box 4">
            <a:extLst>
              <a:ext uri="{FF2B5EF4-FFF2-40B4-BE49-F238E27FC236}">
                <a16:creationId xmlns:a16="http://schemas.microsoft.com/office/drawing/2014/main" id="{A0B31A69-15A2-40B0-97F1-C293921BD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2263" y="5224463"/>
            <a:ext cx="4778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CN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CN" altLang="en-US" sz="2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8730D3FD-8F1F-43AE-9625-ABC530F48D8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918"/>
    </mc:Choice>
    <mc:Fallback>
      <p:transition spd="slow" advTm="236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 autoUpdateAnimBg="0"/>
      <p:bldP spid="23" grpId="0"/>
      <p:bldP spid="24" grpId="0" autoUpdateAnimBg="0"/>
      <p:bldP spid="29" grpId="0" autoUpdateAnimBg="0"/>
      <p:bldP spid="36" grpId="0"/>
      <p:bldP spid="25" grpId="0" animBg="1"/>
      <p:bldP spid="26" grpId="0" bldLvl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>
            <a:extLst>
              <a:ext uri="{FF2B5EF4-FFF2-40B4-BE49-F238E27FC236}">
                <a16:creationId xmlns:a16="http://schemas.microsoft.com/office/drawing/2014/main" id="{0FAFB81E-A5C5-46A1-BDA1-CBA936241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573088"/>
            <a:ext cx="8991600" cy="3354387"/>
          </a:xfrm>
          <a:prstGeom prst="rect">
            <a:avLst/>
          </a:prstGeom>
          <a:noFill/>
          <a:ln w="12700">
            <a:solidFill>
              <a:srgbClr val="3B3BB7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、下图是某辆汽车的速度表，汽车启动后经过</a:t>
            </a:r>
            <a:r>
              <a:rPr lang="en-US" altLang="zh-CN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20s</a:t>
            </a:r>
            <a:r>
              <a:rPr lang="zh-CN" altLang="en-US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，速度表的指针指在如图所示的位置，由表可知</a:t>
            </a:r>
            <a:endParaRPr lang="en-US" altLang="zh-CN" sz="30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zh-CN" sz="8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zh-CN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．此时汽车的瞬时速度是</a:t>
            </a:r>
            <a:r>
              <a:rPr lang="en-US" altLang="zh-CN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90 km/h</a:t>
            </a:r>
          </a:p>
          <a:p>
            <a:pPr eaLnBrk="1" hangingPunct="1">
              <a:buFontTx/>
              <a:buNone/>
            </a:pPr>
            <a:endParaRPr lang="en-US" altLang="zh-CN" sz="8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zh-CN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B.</a:t>
            </a:r>
            <a:r>
              <a:rPr lang="zh-CN" altLang="en-US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　此时汽车的瞬时速度是</a:t>
            </a:r>
            <a:r>
              <a:rPr lang="en-US" altLang="zh-CN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90 m/s</a:t>
            </a:r>
          </a:p>
          <a:p>
            <a:pPr eaLnBrk="1" hangingPunct="1">
              <a:buFontTx/>
              <a:buNone/>
            </a:pPr>
            <a:endParaRPr lang="en-US" altLang="zh-CN" sz="8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zh-CN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C.</a:t>
            </a:r>
            <a:r>
              <a:rPr lang="zh-CN" altLang="en-US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　启动后</a:t>
            </a:r>
            <a:r>
              <a:rPr lang="en-US" altLang="zh-CN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 s</a:t>
            </a:r>
            <a:r>
              <a:rPr lang="zh-CN" altLang="en-US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内汽车的平均速度是</a:t>
            </a:r>
            <a:r>
              <a:rPr lang="en-US" altLang="zh-CN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90 km/h</a:t>
            </a:r>
          </a:p>
          <a:p>
            <a:pPr eaLnBrk="1" hangingPunct="1">
              <a:buFontTx/>
              <a:buNone/>
            </a:pPr>
            <a:endParaRPr lang="en-US" altLang="zh-CN" sz="8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zh-CN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D.</a:t>
            </a:r>
            <a:r>
              <a:rPr lang="zh-CN" altLang="en-US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　启动后</a:t>
            </a:r>
            <a:r>
              <a:rPr lang="en-US" altLang="zh-CN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 s </a:t>
            </a:r>
            <a:r>
              <a:rPr lang="zh-CN" altLang="en-US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内汽车的平均速度是</a:t>
            </a:r>
            <a:r>
              <a:rPr lang="en-US" altLang="zh-CN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90 m/s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5591BC74-A0BD-4225-A511-DCE31156E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2413" y="1019175"/>
            <a:ext cx="64611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0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endParaRPr lang="zh-CN" altLang="zh-CN" sz="30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3317" name="图片 5320" descr="www.xk100.com">
            <a:extLst>
              <a:ext uri="{FF2B5EF4-FFF2-40B4-BE49-F238E27FC236}">
                <a16:creationId xmlns:a16="http://schemas.microsoft.com/office/drawing/2014/main" id="{B9685DB9-E177-441F-A6C4-7AB30ABD9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50"/>
          <a:stretch>
            <a:fillRect/>
          </a:stretch>
        </p:blipFill>
        <p:spPr bwMode="auto">
          <a:xfrm>
            <a:off x="7286625" y="1571625"/>
            <a:ext cx="167640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AF91259A-8278-4A04-8E7B-B54E1E675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4103688"/>
            <a:ext cx="8991600" cy="1938337"/>
          </a:xfrm>
          <a:prstGeom prst="rect">
            <a:avLst/>
          </a:prstGeom>
          <a:noFill/>
          <a:ln w="12700">
            <a:solidFill>
              <a:srgbClr val="3B3BB7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None/>
              <a:defRPr/>
            </a:pP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zh-CN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某人爬山，从山脚爬上山顶，然后又从原路返回到山脚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。已知</a:t>
            </a:r>
            <a:r>
              <a:rPr lang="zh-CN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上山的平均速率为</a:t>
            </a:r>
            <a:r>
              <a:rPr lang="zh-CN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zh-CN" altLang="zh-CN" sz="3000" b="1" baseline="-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，下山的平均速率为</a:t>
            </a:r>
            <a:r>
              <a:rPr lang="zh-CN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zh-CN" altLang="zh-CN" sz="3000" b="1" baseline="-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，则往返的</a:t>
            </a:r>
            <a:r>
              <a:rPr lang="zh-CN" altLang="zh-CN" sz="3000" b="1" dirty="0">
                <a:solidFill>
                  <a:srgbClr val="0070C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平均速度大小</a:t>
            </a:r>
            <a:r>
              <a:rPr lang="zh-CN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和</a:t>
            </a:r>
            <a:r>
              <a:rPr lang="zh-CN" altLang="zh-CN" sz="3000" b="1" dirty="0">
                <a:solidFill>
                  <a:srgbClr val="0070C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平均速率</a:t>
            </a:r>
            <a:r>
              <a:rPr lang="zh-CN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分别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是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______</a:t>
            </a:r>
            <a:r>
              <a:rPr lang="zh-CN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__________</a:t>
            </a:r>
            <a:r>
              <a:rPr lang="en-US" altLang="zh-CN" sz="3000" b="1" u="sng" dirty="0">
                <a:uFill>
                  <a:solidFill>
                    <a:schemeClr val="tx1"/>
                  </a:solidFill>
                </a:u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    </a:t>
            </a:r>
            <a:endParaRPr lang="en-US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4671C6D0-C06A-4214-AF32-A45416135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514975"/>
            <a:ext cx="7207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4D37040A-AAE6-4B18-AC07-731A9160D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5443538"/>
            <a:ext cx="2295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800" b="1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800" b="1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/(</a:t>
            </a: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800" b="1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800" b="1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F2FFC35D-367B-4379-A3E2-7E3315C4DD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881"/>
    </mc:Choice>
    <mc:Fallback>
      <p:transition spd="slow" advTm="149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314" grpId="0" animBg="1"/>
      <p:bldP spid="5" grpId="0" autoUpdateAnimBg="0"/>
      <p:bldP spid="6" grpId="0" animBg="1"/>
      <p:bldP spid="7" grpId="0" bldLvl="0" autoUpdateAnimBg="0"/>
      <p:bldP spid="8" grpId="0" bldLvl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929CAE3-F4A9-4580-8840-6367D1F06B69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179388" y="476250"/>
            <a:ext cx="576262" cy="5832475"/>
          </a:xfrm>
          <a:prstGeom prst="rect">
            <a:avLst/>
          </a:prstGeom>
          <a:gradFill rotWithShape="1">
            <a:gsLst>
              <a:gs pos="0">
                <a:srgbClr val="800000"/>
              </a:gs>
              <a:gs pos="100000">
                <a:srgbClr val="800000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t">
              <a:buFont typeface="Arial" charset="0"/>
              <a:buNone/>
              <a:defRPr/>
            </a:pPr>
            <a:r>
              <a:rPr lang="zh-CN" altLang="en-US" sz="3200" b="1" dirty="0">
                <a:solidFill>
                  <a:srgbClr val="FFFF99"/>
                </a:solidFill>
                <a:latin typeface="黑体" pitchFamily="49" charset="-122"/>
                <a:ea typeface="黑体" pitchFamily="49" charset="-122"/>
              </a:rPr>
              <a:t>四</a:t>
            </a:r>
            <a:r>
              <a:rPr lang="zh-CN" altLang="zh-CN" sz="3200" b="1" dirty="0">
                <a:solidFill>
                  <a:srgbClr val="FFFF99"/>
                </a:solidFill>
                <a:latin typeface="黑体" pitchFamily="49" charset="-122"/>
                <a:ea typeface="黑体" pitchFamily="49" charset="-122"/>
              </a:rPr>
              <a:t>`</a:t>
            </a:r>
            <a:br>
              <a:rPr lang="zh-CN" altLang="zh-CN" sz="3200" b="1" dirty="0">
                <a:solidFill>
                  <a:srgbClr val="FFFF99"/>
                </a:solidFill>
                <a:latin typeface="黑体" pitchFamily="49" charset="-122"/>
                <a:ea typeface="黑体" pitchFamily="49" charset="-122"/>
              </a:rPr>
            </a:br>
            <a:r>
              <a:rPr lang="zh-CN" altLang="en-US" sz="3200" b="1" dirty="0">
                <a:solidFill>
                  <a:srgbClr val="FFFF99"/>
                </a:solidFill>
                <a:latin typeface="黑体" pitchFamily="49" charset="-122"/>
                <a:ea typeface="黑体" pitchFamily="49" charset="-122"/>
              </a:rPr>
              <a:t>匀速直线运动</a:t>
            </a:r>
            <a:endParaRPr lang="zh-C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黑体" pitchFamily="49" charset="-122"/>
              <a:ea typeface="黑体" pitchFamily="49" charset="-122"/>
              <a:cs typeface="+mj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F9C3CD-ABAE-4939-AC33-5E13D191B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549275"/>
            <a:ext cx="8434388" cy="580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None/>
              <a:defRPr/>
            </a:pPr>
            <a:r>
              <a:rPr lang="zh-CN" altLang="en-US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1、定义：在任何</a:t>
            </a:r>
            <a:r>
              <a:rPr lang="zh-CN" altLang="en-US" sz="2800" b="1" kern="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相等时间</a:t>
            </a:r>
            <a:r>
              <a:rPr lang="zh-CN" altLang="en-US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内，</a:t>
            </a:r>
            <a:r>
              <a:rPr lang="zh-CN" altLang="en-US" sz="2800" b="1" kern="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位移都相等</a:t>
            </a:r>
            <a:r>
              <a:rPr lang="zh-CN" altLang="en-US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的运动。</a:t>
            </a:r>
            <a:endParaRPr lang="en-US" altLang="zh-CN" sz="2800" b="1" kern="0" dirty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None/>
              <a:defRPr/>
            </a:pPr>
            <a:endParaRPr lang="zh-CN" altLang="en-US" sz="800" b="1" kern="0" dirty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None/>
              <a:defRPr/>
            </a:pPr>
            <a:r>
              <a:rPr lang="zh-CN" altLang="en-US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2、特点：（1）速度不变</a:t>
            </a:r>
            <a:r>
              <a:rPr lang="en-US" altLang="zh-CN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(</a:t>
            </a:r>
            <a:r>
              <a:rPr lang="zh-CN" altLang="en-US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包含</a:t>
            </a:r>
            <a:r>
              <a:rPr lang="zh-CN" altLang="en-US" sz="2800" b="1" kern="0" dirty="0">
                <a:solidFill>
                  <a:srgbClr val="0070C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大小</a:t>
            </a:r>
            <a:r>
              <a:rPr lang="zh-CN" altLang="en-US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和</a:t>
            </a:r>
            <a:r>
              <a:rPr lang="zh-CN" altLang="en-US" sz="2800" b="1" kern="0" dirty="0">
                <a:solidFill>
                  <a:srgbClr val="0070C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方向</a:t>
            </a:r>
            <a:r>
              <a:rPr lang="en-US" altLang="zh-CN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)</a:t>
            </a:r>
            <a:endParaRPr lang="zh-CN" altLang="en-US" sz="2800" b="1" kern="0" dirty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None/>
              <a:defRPr/>
            </a:pPr>
            <a:r>
              <a:rPr lang="zh-CN" altLang="en-US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                  （</a:t>
            </a:r>
            <a:r>
              <a:rPr lang="en-US" altLang="zh-CN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2</a:t>
            </a:r>
            <a:r>
              <a:rPr lang="zh-CN" altLang="en-US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）</a:t>
            </a:r>
            <a:r>
              <a:rPr lang="en-US" altLang="zh-CN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zh-CN" altLang="en-US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位移</a:t>
            </a:r>
          </a:p>
          <a:p>
            <a:pPr marL="342900" indent="-342900" eaLnBrk="1" hangingPunct="1">
              <a:spcBef>
                <a:spcPct val="20000"/>
              </a:spcBef>
              <a:buFontTx/>
              <a:buNone/>
              <a:defRPr/>
            </a:pPr>
            <a:endParaRPr lang="en-US" altLang="zh-CN" sz="800" b="1" kern="0" dirty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None/>
              <a:defRPr/>
            </a:pPr>
            <a:r>
              <a:rPr lang="zh-CN" altLang="en-US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3、图象：</a:t>
            </a:r>
          </a:p>
          <a:p>
            <a:pPr marL="342900" indent="-342900" eaLnBrk="1" hangingPunct="1">
              <a:spcBef>
                <a:spcPct val="20000"/>
              </a:spcBef>
              <a:buFontTx/>
              <a:buNone/>
              <a:defRPr/>
            </a:pPr>
            <a:r>
              <a:rPr lang="zh-CN" altLang="en-US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（1）</a:t>
            </a:r>
            <a:r>
              <a:rPr lang="en-US" altLang="zh-CN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zh-CN" altLang="en-US" sz="2800" b="1" i="1" kern="0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x-t </a:t>
            </a:r>
            <a:r>
              <a:rPr lang="zh-CN" altLang="en-US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图象</a:t>
            </a:r>
          </a:p>
          <a:p>
            <a:pPr marL="342900" indent="-342900" eaLnBrk="1" hangingPunct="1">
              <a:spcBef>
                <a:spcPct val="20000"/>
              </a:spcBef>
              <a:buFontTx/>
              <a:buNone/>
              <a:defRPr/>
            </a:pPr>
            <a:r>
              <a:rPr lang="zh-CN" altLang="en-US" sz="24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zh-CN" altLang="en-US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  </a:t>
            </a:r>
            <a:endParaRPr lang="en-US" altLang="zh-CN" sz="2800" b="1" kern="0" dirty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34B0D05D-7054-45D6-8CCA-C8F91CA0FF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35463" y="1700213"/>
          <a:ext cx="1676400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4" name="公式" r:id="rId7" imgW="571004" imgH="177646" progId="Equation.3">
                  <p:embed/>
                </p:oleObj>
              </mc:Choice>
              <mc:Fallback>
                <p:oleObj name="公式" r:id="rId7" imgW="571004" imgH="177646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5463" y="1700213"/>
                        <a:ext cx="1676400" cy="52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Line 5">
            <a:extLst>
              <a:ext uri="{FF2B5EF4-FFF2-40B4-BE49-F238E27FC236}">
                <a16:creationId xmlns:a16="http://schemas.microsoft.com/office/drawing/2014/main" id="{D1B4079D-CD3A-4410-B079-3AD0DC4D90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00788" y="3500438"/>
            <a:ext cx="0" cy="22367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A2B72A29-48EA-48B8-B39E-A42B9CA7F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3284538"/>
            <a:ext cx="1008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/m</a:t>
            </a:r>
          </a:p>
        </p:txBody>
      </p:sp>
      <p:sp>
        <p:nvSpPr>
          <p:cNvPr id="7" name="Line 7">
            <a:extLst>
              <a:ext uri="{FF2B5EF4-FFF2-40B4-BE49-F238E27FC236}">
                <a16:creationId xmlns:a16="http://schemas.microsoft.com/office/drawing/2014/main" id="{CB4BB512-8B4D-46E2-91D3-F2F9AC809063}"/>
              </a:ext>
            </a:extLst>
          </p:cNvPr>
          <p:cNvSpPr>
            <a:spLocks noChangeShapeType="1"/>
          </p:cNvSpPr>
          <p:nvPr/>
        </p:nvSpPr>
        <p:spPr bwMode="auto">
          <a:xfrm>
            <a:off x="6300788" y="5738813"/>
            <a:ext cx="23749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68AA4814-F8F5-4ACA-AFEF-584F63485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350" y="5694363"/>
            <a:ext cx="468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/s</a:t>
            </a:r>
          </a:p>
        </p:txBody>
      </p:sp>
      <p:sp>
        <p:nvSpPr>
          <p:cNvPr id="9" name="Line 10">
            <a:extLst>
              <a:ext uri="{FF2B5EF4-FFF2-40B4-BE49-F238E27FC236}">
                <a16:creationId xmlns:a16="http://schemas.microsoft.com/office/drawing/2014/main" id="{C4FF8B9F-033A-456B-9A6D-B01A6DE27F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00788" y="4010025"/>
            <a:ext cx="1728787" cy="14398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" name="Oval 11">
            <a:extLst>
              <a:ext uri="{FF2B5EF4-FFF2-40B4-BE49-F238E27FC236}">
                <a16:creationId xmlns:a16="http://schemas.microsoft.com/office/drawing/2014/main" id="{0416A971-C141-4908-851E-43F97DB6C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2950" y="4695825"/>
            <a:ext cx="73025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endParaRPr lang="en-US" altLang="zh-C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ine 12">
            <a:extLst>
              <a:ext uri="{FF2B5EF4-FFF2-40B4-BE49-F238E27FC236}">
                <a16:creationId xmlns:a16="http://schemas.microsoft.com/office/drawing/2014/main" id="{0D29838F-B557-4B11-8DFD-F45214E75504}"/>
              </a:ext>
            </a:extLst>
          </p:cNvPr>
          <p:cNvSpPr>
            <a:spLocks noChangeShapeType="1"/>
          </p:cNvSpPr>
          <p:nvPr/>
        </p:nvSpPr>
        <p:spPr bwMode="auto">
          <a:xfrm>
            <a:off x="7129463" y="4767263"/>
            <a:ext cx="0" cy="97155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" name="Line 13">
            <a:extLst>
              <a:ext uri="{FF2B5EF4-FFF2-40B4-BE49-F238E27FC236}">
                <a16:creationId xmlns:a16="http://schemas.microsoft.com/office/drawing/2014/main" id="{838ABC2E-E372-4DD7-B6CE-B55BF52A74F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00788" y="4767263"/>
            <a:ext cx="684212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12C3AB1B-C125-4BAB-8F13-DE53F1D25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13" y="4583113"/>
            <a:ext cx="539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0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682AFE8E-03C8-427D-B28B-0D715AE6D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000" y="5661025"/>
            <a:ext cx="539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0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Line 16">
            <a:extLst>
              <a:ext uri="{FF2B5EF4-FFF2-40B4-BE49-F238E27FC236}">
                <a16:creationId xmlns:a16="http://schemas.microsoft.com/office/drawing/2014/main" id="{FA2ED32F-532A-44DE-960B-97B57DDB9C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65863" y="4154488"/>
            <a:ext cx="1582737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" name="Oval 17">
            <a:extLst>
              <a:ext uri="{FF2B5EF4-FFF2-40B4-BE49-F238E27FC236}">
                <a16:creationId xmlns:a16="http://schemas.microsoft.com/office/drawing/2014/main" id="{CFA51E18-E2AA-4060-95BE-379561B85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3675" y="4117975"/>
            <a:ext cx="71438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endParaRPr lang="en-US" altLang="zh-C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ine 18">
            <a:extLst>
              <a:ext uri="{FF2B5EF4-FFF2-40B4-BE49-F238E27FC236}">
                <a16:creationId xmlns:a16="http://schemas.microsoft.com/office/drawing/2014/main" id="{C7B191F1-551F-4792-8E67-AEC58BFAEABF}"/>
              </a:ext>
            </a:extLst>
          </p:cNvPr>
          <p:cNvSpPr>
            <a:spLocks noChangeShapeType="1"/>
          </p:cNvSpPr>
          <p:nvPr/>
        </p:nvSpPr>
        <p:spPr bwMode="auto">
          <a:xfrm>
            <a:off x="7864475" y="4191000"/>
            <a:ext cx="0" cy="15113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" name="Text Box 19">
            <a:extLst>
              <a:ext uri="{FF2B5EF4-FFF2-40B4-BE49-F238E27FC236}">
                <a16:creationId xmlns:a16="http://schemas.microsoft.com/office/drawing/2014/main" id="{34DB00C9-406F-4699-B692-9B56BB3A6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5661025"/>
            <a:ext cx="539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0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Text Box 20">
            <a:extLst>
              <a:ext uri="{FF2B5EF4-FFF2-40B4-BE49-F238E27FC236}">
                <a16:creationId xmlns:a16="http://schemas.microsoft.com/office/drawing/2014/main" id="{2E800FB5-D859-477D-A0A4-C02300CF8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2325" y="3938588"/>
            <a:ext cx="539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0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1A4F9701-8080-4815-AE91-7A30CC4AA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6475" y="5661025"/>
            <a:ext cx="43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graphicFrame>
        <p:nvGraphicFramePr>
          <p:cNvPr id="21" name="Object 21">
            <a:extLst>
              <a:ext uri="{FF2B5EF4-FFF2-40B4-BE49-F238E27FC236}">
                <a16:creationId xmlns:a16="http://schemas.microsoft.com/office/drawing/2014/main" id="{107116EF-7A14-4AC4-A671-E6DD848C7B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55750" y="3687763"/>
          <a:ext cx="2652713" cy="110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5" name="公式" r:id="rId9" imgW="1040948" imgH="431613" progId="Equation.3">
                  <p:embed/>
                </p:oleObj>
              </mc:Choice>
              <mc:Fallback>
                <p:oleObj name="公式" r:id="rId9" imgW="1040948" imgH="431613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0" y="3687763"/>
                        <a:ext cx="2652713" cy="1103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15">
            <a:extLst>
              <a:ext uri="{FF2B5EF4-FFF2-40B4-BE49-F238E27FC236}">
                <a16:creationId xmlns:a16="http://schemas.microsoft.com/office/drawing/2014/main" id="{BAEE014D-A329-41C1-A006-E1AD82F64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4413" y="5667375"/>
            <a:ext cx="539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0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Text Box 14">
            <a:extLst>
              <a:ext uri="{FF2B5EF4-FFF2-40B4-BE49-F238E27FC236}">
                <a16:creationId xmlns:a16="http://schemas.microsoft.com/office/drawing/2014/main" id="{5C9AC8B8-8412-4C01-9405-01CAAFAB3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13" y="4264025"/>
            <a:ext cx="539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0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Line 13">
            <a:extLst>
              <a:ext uri="{FF2B5EF4-FFF2-40B4-BE49-F238E27FC236}">
                <a16:creationId xmlns:a16="http://schemas.microsoft.com/office/drawing/2014/main" id="{90FA6569-3290-42A3-954B-5F62915B317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00788" y="4478338"/>
            <a:ext cx="1223962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" name="Line 12">
            <a:extLst>
              <a:ext uri="{FF2B5EF4-FFF2-40B4-BE49-F238E27FC236}">
                <a16:creationId xmlns:a16="http://schemas.microsoft.com/office/drawing/2014/main" id="{B807EB1B-2D04-468C-A0E3-D1133E54014C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1413" y="4494213"/>
            <a:ext cx="0" cy="1239837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" name="Oval 17">
            <a:extLst>
              <a:ext uri="{FF2B5EF4-FFF2-40B4-BE49-F238E27FC236}">
                <a16:creationId xmlns:a16="http://schemas.microsoft.com/office/drawing/2014/main" id="{C6841A5D-ACC0-4CE0-9AB3-FC5B62806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5850" y="4421188"/>
            <a:ext cx="71438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endParaRPr lang="en-US" altLang="zh-C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39AAD1-FEE2-413D-9549-D1DAA8384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1963" y="3887788"/>
            <a:ext cx="9953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zh-CN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zh-CN" altLang="en-US" sz="32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8" name="Object 22">
            <a:extLst>
              <a:ext uri="{FF2B5EF4-FFF2-40B4-BE49-F238E27FC236}">
                <a16:creationId xmlns:a16="http://schemas.microsoft.com/office/drawing/2014/main" id="{03F4BB39-FADB-4130-94B9-E4EA2939B5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27325" y="4959350"/>
          <a:ext cx="906463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6" name="公式" r:id="rId11" imgW="355292" imgH="393359" progId="Equation.3">
                  <p:embed/>
                </p:oleObj>
              </mc:Choice>
              <mc:Fallback>
                <p:oleObj name="公式" r:id="rId11" imgW="355292" imgH="393359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7325" y="4959350"/>
                        <a:ext cx="906463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62897BD5-2940-4C59-8350-3B2CC6282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7300" y="5157788"/>
            <a:ext cx="9953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zh-CN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zh-CN" altLang="en-US" sz="32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椭圆形标注 29">
            <a:extLst>
              <a:ext uri="{FF2B5EF4-FFF2-40B4-BE49-F238E27FC236}">
                <a16:creationId xmlns:a16="http://schemas.microsoft.com/office/drawing/2014/main" id="{2D779C7F-9536-45D9-9823-53E78C94F715}"/>
              </a:ext>
            </a:extLst>
          </p:cNvPr>
          <p:cNvSpPr/>
          <p:nvPr/>
        </p:nvSpPr>
        <p:spPr bwMode="auto">
          <a:xfrm>
            <a:off x="4918075" y="2682875"/>
            <a:ext cx="4175125" cy="647700"/>
          </a:xfrm>
          <a:prstGeom prst="wedgeEllipseCallout">
            <a:avLst>
              <a:gd name="adj1" fmla="val 14231"/>
              <a:gd name="adj2" fmla="val 113596"/>
            </a:avLst>
          </a:prstGeom>
          <a:solidFill>
            <a:schemeClr val="accent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图线的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斜率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代表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速度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D152DE9C-5371-4A2E-9837-0B4A6B4B4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6375" y="-100013"/>
            <a:ext cx="1641475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6000" b="1">
                <a:solidFill>
                  <a:srgbClr val="7030A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*</a:t>
            </a:r>
            <a:r>
              <a:rPr lang="zh-CN" altLang="en-US" sz="6000" b="1">
                <a:solidFill>
                  <a:srgbClr val="00B05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*</a:t>
            </a:r>
            <a:r>
              <a:rPr lang="zh-CN" altLang="en-US" sz="6000" b="1">
                <a:solidFill>
                  <a:srgbClr val="FFC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*</a:t>
            </a:r>
          </a:p>
        </p:txBody>
      </p:sp>
      <p:pic>
        <p:nvPicPr>
          <p:cNvPr id="33" name="音频 32">
            <a:hlinkClick r:id="" action="ppaction://media"/>
            <a:extLst>
              <a:ext uri="{FF2B5EF4-FFF2-40B4-BE49-F238E27FC236}">
                <a16:creationId xmlns:a16="http://schemas.microsoft.com/office/drawing/2014/main" id="{A0891DCF-1AFF-4D3A-8314-52931CF03E0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606"/>
    </mc:Choice>
    <mc:Fallback>
      <p:transition spd="slow" advTm="274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" grpId="0" animBg="1" autoUpdateAnimBg="0"/>
      <p:bldP spid="3" grpId="0" build="p"/>
      <p:bldP spid="6" grpId="0" autoUpdateAnimBg="0"/>
      <p:bldP spid="8" grpId="0" autoUpdateAnimBg="0"/>
      <p:bldP spid="10" grpId="0" bldLvl="0" animBg="1" autoUpdateAnimBg="0"/>
      <p:bldP spid="13" grpId="0" autoUpdateAnimBg="0"/>
      <p:bldP spid="14" grpId="0" autoUpdateAnimBg="0"/>
      <p:bldP spid="16" grpId="0" bldLvl="0" animBg="1" autoUpdateAnimBg="0"/>
      <p:bldP spid="18" grpId="0" autoUpdateAnimBg="0"/>
      <p:bldP spid="19" grpId="0" autoUpdateAnimBg="0"/>
      <p:bldP spid="20" grpId="0"/>
      <p:bldP spid="22" grpId="0" autoUpdateAnimBg="0"/>
      <p:bldP spid="23" grpId="0" autoUpdateAnimBg="0"/>
      <p:bldP spid="26" grpId="0" bldLvl="0" animBg="1" autoUpdateAnimBg="0"/>
      <p:bldP spid="27" grpId="0"/>
      <p:bldP spid="29" grpId="0"/>
      <p:bldP spid="30" grpId="0" animBg="1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>
            <a:extLst>
              <a:ext uri="{FF2B5EF4-FFF2-40B4-BE49-F238E27FC236}">
                <a16:creationId xmlns:a16="http://schemas.microsoft.com/office/drawing/2014/main" id="{A9909AEC-9FFC-4756-8C2E-69B8D6363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457200"/>
            <a:ext cx="8991600" cy="4691063"/>
          </a:xfrm>
          <a:prstGeom prst="rect">
            <a:avLst/>
          </a:prstGeom>
          <a:noFill/>
          <a:ln w="12700">
            <a:solidFill>
              <a:srgbClr val="3B3BB7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en-US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、下列的</a:t>
            </a:r>
            <a:r>
              <a:rPr lang="en-US" altLang="zh-CN" sz="30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x-t</a:t>
            </a:r>
            <a:r>
              <a:rPr lang="zh-CN" altLang="en-US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图象中，表示物体做匀速直线运动的是（</a:t>
            </a:r>
            <a:r>
              <a:rPr lang="en-US" altLang="zh-CN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</a:t>
            </a:r>
            <a:r>
              <a:rPr lang="zh-CN" altLang="en-US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</a:p>
          <a:p>
            <a:pPr eaLnBrk="1" hangingPunct="1">
              <a:buFontTx/>
              <a:buNone/>
            </a:pPr>
            <a:endParaRPr lang="en-US" altLang="zh-CN" sz="30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zh-CN" sz="30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zh-CN" sz="30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zh-CN" sz="30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zh-CN" sz="30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zh-CN" sz="30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zh-CN" sz="30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zh-CN" sz="30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268" name="Text Box 4">
            <a:extLst>
              <a:ext uri="{FF2B5EF4-FFF2-40B4-BE49-F238E27FC236}">
                <a16:creationId xmlns:a16="http://schemas.microsoft.com/office/drawing/2014/main" id="{5E32F5CA-80F8-403A-9839-629F6BEFC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908050"/>
            <a:ext cx="8604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0" name="Rectangle 53">
            <a:extLst>
              <a:ext uri="{FF2B5EF4-FFF2-40B4-BE49-F238E27FC236}">
                <a16:creationId xmlns:a16="http://schemas.microsoft.com/office/drawing/2014/main" id="{381E80C8-85B1-4BB4-9288-EFCC8D876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grpSp>
        <p:nvGrpSpPr>
          <p:cNvPr id="14341" name="组合 61">
            <a:extLst>
              <a:ext uri="{FF2B5EF4-FFF2-40B4-BE49-F238E27FC236}">
                <a16:creationId xmlns:a16="http://schemas.microsoft.com/office/drawing/2014/main" id="{7B28D6B4-8705-4858-8864-8A8CB62FA978}"/>
              </a:ext>
            </a:extLst>
          </p:cNvPr>
          <p:cNvGrpSpPr>
            <a:grpSpLocks/>
          </p:cNvGrpSpPr>
          <p:nvPr/>
        </p:nvGrpSpPr>
        <p:grpSpPr bwMode="auto">
          <a:xfrm>
            <a:off x="566738" y="2060575"/>
            <a:ext cx="8247062" cy="2089150"/>
            <a:chOff x="565960" y="2276872"/>
            <a:chExt cx="8248223" cy="2088232"/>
          </a:xfrm>
        </p:grpSpPr>
        <p:grpSp>
          <p:nvGrpSpPr>
            <p:cNvPr id="14342" name="Group 1">
              <a:extLst>
                <a:ext uri="{FF2B5EF4-FFF2-40B4-BE49-F238E27FC236}">
                  <a16:creationId xmlns:a16="http://schemas.microsoft.com/office/drawing/2014/main" id="{8C39A61C-4D3D-429D-B42B-A086907D48E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5960" y="2276872"/>
              <a:ext cx="8248223" cy="1770856"/>
              <a:chOff x="0" y="0"/>
              <a:chExt cx="6975" cy="1497"/>
            </a:xfrm>
          </p:grpSpPr>
          <p:sp>
            <p:nvSpPr>
              <p:cNvPr id="14347" name="AutoShape 52">
                <a:extLst>
                  <a:ext uri="{FF2B5EF4-FFF2-40B4-BE49-F238E27FC236}">
                    <a16:creationId xmlns:a16="http://schemas.microsoft.com/office/drawing/2014/main" id="{0911727F-ABB0-4412-8856-F2EC0EC1A1A4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0" y="0"/>
                <a:ext cx="6975" cy="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48" name="Freeform 51">
                <a:extLst>
                  <a:ext uri="{FF2B5EF4-FFF2-40B4-BE49-F238E27FC236}">
                    <a16:creationId xmlns:a16="http://schemas.microsoft.com/office/drawing/2014/main" id="{83CD00BC-AF9A-4CD2-A370-ECA237DD4F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2" y="1066"/>
                <a:ext cx="1231" cy="109"/>
              </a:xfrm>
              <a:custGeom>
                <a:avLst/>
                <a:gdLst>
                  <a:gd name="T0" fmla="*/ 0 w 1231"/>
                  <a:gd name="T1" fmla="*/ 45 h 109"/>
                  <a:gd name="T2" fmla="*/ 1165 w 1231"/>
                  <a:gd name="T3" fmla="*/ 45 h 109"/>
                  <a:gd name="T4" fmla="*/ 1165 w 1231"/>
                  <a:gd name="T5" fmla="*/ 64 h 109"/>
                  <a:gd name="T6" fmla="*/ 0 w 1231"/>
                  <a:gd name="T7" fmla="*/ 64 h 109"/>
                  <a:gd name="T8" fmla="*/ 0 w 1231"/>
                  <a:gd name="T9" fmla="*/ 45 h 109"/>
                  <a:gd name="T10" fmla="*/ 1165 w 1231"/>
                  <a:gd name="T11" fmla="*/ 55 h 109"/>
                  <a:gd name="T12" fmla="*/ 1122 w 1231"/>
                  <a:gd name="T13" fmla="*/ 0 h 109"/>
                  <a:gd name="T14" fmla="*/ 1231 w 1231"/>
                  <a:gd name="T15" fmla="*/ 55 h 109"/>
                  <a:gd name="T16" fmla="*/ 1122 w 1231"/>
                  <a:gd name="T17" fmla="*/ 109 h 109"/>
                  <a:gd name="T18" fmla="*/ 1165 w 1231"/>
                  <a:gd name="T19" fmla="*/ 55 h 10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31"/>
                  <a:gd name="T31" fmla="*/ 0 h 109"/>
                  <a:gd name="T32" fmla="*/ 1231 w 1231"/>
                  <a:gd name="T33" fmla="*/ 109 h 10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31" h="109">
                    <a:moveTo>
                      <a:pt x="0" y="45"/>
                    </a:moveTo>
                    <a:lnTo>
                      <a:pt x="1165" y="45"/>
                    </a:lnTo>
                    <a:lnTo>
                      <a:pt x="1165" y="64"/>
                    </a:lnTo>
                    <a:lnTo>
                      <a:pt x="0" y="64"/>
                    </a:lnTo>
                    <a:lnTo>
                      <a:pt x="0" y="45"/>
                    </a:lnTo>
                    <a:close/>
                    <a:moveTo>
                      <a:pt x="1165" y="55"/>
                    </a:moveTo>
                    <a:lnTo>
                      <a:pt x="1122" y="0"/>
                    </a:lnTo>
                    <a:lnTo>
                      <a:pt x="1231" y="55"/>
                    </a:lnTo>
                    <a:lnTo>
                      <a:pt x="1122" y="109"/>
                    </a:lnTo>
                    <a:lnTo>
                      <a:pt x="1165" y="55"/>
                    </a:lnTo>
                    <a:close/>
                  </a:path>
                </a:pathLst>
              </a:custGeom>
              <a:solidFill>
                <a:srgbClr val="000000"/>
              </a:solidFill>
              <a:ln w="635">
                <a:solidFill>
                  <a:srgbClr val="00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49" name="Freeform 50">
                <a:extLst>
                  <a:ext uri="{FF2B5EF4-FFF2-40B4-BE49-F238E27FC236}">
                    <a16:creationId xmlns:a16="http://schemas.microsoft.com/office/drawing/2014/main" id="{92ED414A-0D7A-4017-B7E1-EB73BAE3C2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4" y="197"/>
                <a:ext cx="109" cy="924"/>
              </a:xfrm>
              <a:custGeom>
                <a:avLst/>
                <a:gdLst>
                  <a:gd name="T0" fmla="*/ 45 w 109"/>
                  <a:gd name="T1" fmla="*/ 924 h 924"/>
                  <a:gd name="T2" fmla="*/ 45 w 109"/>
                  <a:gd name="T3" fmla="*/ 65 h 924"/>
                  <a:gd name="T4" fmla="*/ 64 w 109"/>
                  <a:gd name="T5" fmla="*/ 65 h 924"/>
                  <a:gd name="T6" fmla="*/ 64 w 109"/>
                  <a:gd name="T7" fmla="*/ 924 h 924"/>
                  <a:gd name="T8" fmla="*/ 45 w 109"/>
                  <a:gd name="T9" fmla="*/ 924 h 924"/>
                  <a:gd name="T10" fmla="*/ 54 w 109"/>
                  <a:gd name="T11" fmla="*/ 65 h 924"/>
                  <a:gd name="T12" fmla="*/ 0 w 109"/>
                  <a:gd name="T13" fmla="*/ 109 h 924"/>
                  <a:gd name="T14" fmla="*/ 54 w 109"/>
                  <a:gd name="T15" fmla="*/ 0 h 924"/>
                  <a:gd name="T16" fmla="*/ 109 w 109"/>
                  <a:gd name="T17" fmla="*/ 109 h 924"/>
                  <a:gd name="T18" fmla="*/ 54 w 109"/>
                  <a:gd name="T19" fmla="*/ 65 h 9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9"/>
                  <a:gd name="T31" fmla="*/ 0 h 924"/>
                  <a:gd name="T32" fmla="*/ 109 w 109"/>
                  <a:gd name="T33" fmla="*/ 924 h 9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9" h="924">
                    <a:moveTo>
                      <a:pt x="45" y="924"/>
                    </a:moveTo>
                    <a:lnTo>
                      <a:pt x="45" y="65"/>
                    </a:lnTo>
                    <a:lnTo>
                      <a:pt x="64" y="65"/>
                    </a:lnTo>
                    <a:lnTo>
                      <a:pt x="64" y="924"/>
                    </a:lnTo>
                    <a:lnTo>
                      <a:pt x="45" y="924"/>
                    </a:lnTo>
                    <a:close/>
                    <a:moveTo>
                      <a:pt x="54" y="65"/>
                    </a:moveTo>
                    <a:lnTo>
                      <a:pt x="0" y="109"/>
                    </a:lnTo>
                    <a:lnTo>
                      <a:pt x="54" y="0"/>
                    </a:lnTo>
                    <a:lnTo>
                      <a:pt x="109" y="109"/>
                    </a:lnTo>
                    <a:lnTo>
                      <a:pt x="54" y="65"/>
                    </a:lnTo>
                    <a:close/>
                  </a:path>
                </a:pathLst>
              </a:custGeom>
              <a:solidFill>
                <a:srgbClr val="000000"/>
              </a:solidFill>
              <a:ln w="635">
                <a:solidFill>
                  <a:srgbClr val="00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50" name="Freeform 49">
                <a:extLst>
                  <a:ext uri="{FF2B5EF4-FFF2-40B4-BE49-F238E27FC236}">
                    <a16:creationId xmlns:a16="http://schemas.microsoft.com/office/drawing/2014/main" id="{18BABD11-836E-4E2A-BDDA-39D20F5CF8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77" y="1066"/>
                <a:ext cx="1231" cy="109"/>
              </a:xfrm>
              <a:custGeom>
                <a:avLst/>
                <a:gdLst>
                  <a:gd name="T0" fmla="*/ 0 w 1231"/>
                  <a:gd name="T1" fmla="*/ 45 h 109"/>
                  <a:gd name="T2" fmla="*/ 1166 w 1231"/>
                  <a:gd name="T3" fmla="*/ 45 h 109"/>
                  <a:gd name="T4" fmla="*/ 1166 w 1231"/>
                  <a:gd name="T5" fmla="*/ 64 h 109"/>
                  <a:gd name="T6" fmla="*/ 0 w 1231"/>
                  <a:gd name="T7" fmla="*/ 64 h 109"/>
                  <a:gd name="T8" fmla="*/ 0 w 1231"/>
                  <a:gd name="T9" fmla="*/ 45 h 109"/>
                  <a:gd name="T10" fmla="*/ 1166 w 1231"/>
                  <a:gd name="T11" fmla="*/ 55 h 109"/>
                  <a:gd name="T12" fmla="*/ 1122 w 1231"/>
                  <a:gd name="T13" fmla="*/ 0 h 109"/>
                  <a:gd name="T14" fmla="*/ 1231 w 1231"/>
                  <a:gd name="T15" fmla="*/ 55 h 109"/>
                  <a:gd name="T16" fmla="*/ 1122 w 1231"/>
                  <a:gd name="T17" fmla="*/ 109 h 109"/>
                  <a:gd name="T18" fmla="*/ 1166 w 1231"/>
                  <a:gd name="T19" fmla="*/ 55 h 10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31"/>
                  <a:gd name="T31" fmla="*/ 0 h 109"/>
                  <a:gd name="T32" fmla="*/ 1231 w 1231"/>
                  <a:gd name="T33" fmla="*/ 109 h 10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31" h="109">
                    <a:moveTo>
                      <a:pt x="0" y="45"/>
                    </a:moveTo>
                    <a:lnTo>
                      <a:pt x="1166" y="45"/>
                    </a:lnTo>
                    <a:lnTo>
                      <a:pt x="1166" y="64"/>
                    </a:lnTo>
                    <a:lnTo>
                      <a:pt x="0" y="64"/>
                    </a:lnTo>
                    <a:lnTo>
                      <a:pt x="0" y="45"/>
                    </a:lnTo>
                    <a:close/>
                    <a:moveTo>
                      <a:pt x="1166" y="55"/>
                    </a:moveTo>
                    <a:lnTo>
                      <a:pt x="1122" y="0"/>
                    </a:lnTo>
                    <a:lnTo>
                      <a:pt x="1231" y="55"/>
                    </a:lnTo>
                    <a:lnTo>
                      <a:pt x="1122" y="109"/>
                    </a:lnTo>
                    <a:lnTo>
                      <a:pt x="1166" y="55"/>
                    </a:lnTo>
                    <a:close/>
                  </a:path>
                </a:pathLst>
              </a:custGeom>
              <a:solidFill>
                <a:srgbClr val="000000"/>
              </a:solidFill>
              <a:ln w="635">
                <a:solidFill>
                  <a:srgbClr val="00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51" name="Freeform 48">
                <a:extLst>
                  <a:ext uri="{FF2B5EF4-FFF2-40B4-BE49-F238E27FC236}">
                    <a16:creationId xmlns:a16="http://schemas.microsoft.com/office/drawing/2014/main" id="{E0F04FE0-E0BD-4581-AA34-AA7AD0DB3F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30" y="197"/>
                <a:ext cx="108" cy="924"/>
              </a:xfrm>
              <a:custGeom>
                <a:avLst/>
                <a:gdLst>
                  <a:gd name="T0" fmla="*/ 45 w 108"/>
                  <a:gd name="T1" fmla="*/ 924 h 924"/>
                  <a:gd name="T2" fmla="*/ 45 w 108"/>
                  <a:gd name="T3" fmla="*/ 65 h 924"/>
                  <a:gd name="T4" fmla="*/ 63 w 108"/>
                  <a:gd name="T5" fmla="*/ 65 h 924"/>
                  <a:gd name="T6" fmla="*/ 63 w 108"/>
                  <a:gd name="T7" fmla="*/ 924 h 924"/>
                  <a:gd name="T8" fmla="*/ 45 w 108"/>
                  <a:gd name="T9" fmla="*/ 924 h 924"/>
                  <a:gd name="T10" fmla="*/ 54 w 108"/>
                  <a:gd name="T11" fmla="*/ 65 h 924"/>
                  <a:gd name="T12" fmla="*/ 0 w 108"/>
                  <a:gd name="T13" fmla="*/ 109 h 924"/>
                  <a:gd name="T14" fmla="*/ 54 w 108"/>
                  <a:gd name="T15" fmla="*/ 0 h 924"/>
                  <a:gd name="T16" fmla="*/ 108 w 108"/>
                  <a:gd name="T17" fmla="*/ 109 h 924"/>
                  <a:gd name="T18" fmla="*/ 54 w 108"/>
                  <a:gd name="T19" fmla="*/ 65 h 9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8"/>
                  <a:gd name="T31" fmla="*/ 0 h 924"/>
                  <a:gd name="T32" fmla="*/ 108 w 108"/>
                  <a:gd name="T33" fmla="*/ 924 h 9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8" h="924">
                    <a:moveTo>
                      <a:pt x="45" y="924"/>
                    </a:moveTo>
                    <a:lnTo>
                      <a:pt x="45" y="65"/>
                    </a:lnTo>
                    <a:lnTo>
                      <a:pt x="63" y="65"/>
                    </a:lnTo>
                    <a:lnTo>
                      <a:pt x="63" y="924"/>
                    </a:lnTo>
                    <a:lnTo>
                      <a:pt x="45" y="924"/>
                    </a:lnTo>
                    <a:close/>
                    <a:moveTo>
                      <a:pt x="54" y="65"/>
                    </a:moveTo>
                    <a:lnTo>
                      <a:pt x="0" y="109"/>
                    </a:lnTo>
                    <a:lnTo>
                      <a:pt x="54" y="0"/>
                    </a:lnTo>
                    <a:lnTo>
                      <a:pt x="108" y="109"/>
                    </a:lnTo>
                    <a:lnTo>
                      <a:pt x="54" y="65"/>
                    </a:lnTo>
                    <a:close/>
                  </a:path>
                </a:pathLst>
              </a:custGeom>
              <a:solidFill>
                <a:srgbClr val="000000"/>
              </a:solidFill>
              <a:ln w="635">
                <a:solidFill>
                  <a:srgbClr val="00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52" name="Freeform 47">
                <a:extLst>
                  <a:ext uri="{FF2B5EF4-FFF2-40B4-BE49-F238E27FC236}">
                    <a16:creationId xmlns:a16="http://schemas.microsoft.com/office/drawing/2014/main" id="{2F5F2E01-D5FB-41CC-A916-9517F87D87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22" y="1066"/>
                <a:ext cx="1231" cy="109"/>
              </a:xfrm>
              <a:custGeom>
                <a:avLst/>
                <a:gdLst>
                  <a:gd name="T0" fmla="*/ 0 w 1231"/>
                  <a:gd name="T1" fmla="*/ 45 h 109"/>
                  <a:gd name="T2" fmla="*/ 1166 w 1231"/>
                  <a:gd name="T3" fmla="*/ 45 h 109"/>
                  <a:gd name="T4" fmla="*/ 1166 w 1231"/>
                  <a:gd name="T5" fmla="*/ 64 h 109"/>
                  <a:gd name="T6" fmla="*/ 0 w 1231"/>
                  <a:gd name="T7" fmla="*/ 64 h 109"/>
                  <a:gd name="T8" fmla="*/ 0 w 1231"/>
                  <a:gd name="T9" fmla="*/ 45 h 109"/>
                  <a:gd name="T10" fmla="*/ 1166 w 1231"/>
                  <a:gd name="T11" fmla="*/ 55 h 109"/>
                  <a:gd name="T12" fmla="*/ 1123 w 1231"/>
                  <a:gd name="T13" fmla="*/ 0 h 109"/>
                  <a:gd name="T14" fmla="*/ 1231 w 1231"/>
                  <a:gd name="T15" fmla="*/ 55 h 109"/>
                  <a:gd name="T16" fmla="*/ 1123 w 1231"/>
                  <a:gd name="T17" fmla="*/ 109 h 109"/>
                  <a:gd name="T18" fmla="*/ 1166 w 1231"/>
                  <a:gd name="T19" fmla="*/ 55 h 10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31"/>
                  <a:gd name="T31" fmla="*/ 0 h 109"/>
                  <a:gd name="T32" fmla="*/ 1231 w 1231"/>
                  <a:gd name="T33" fmla="*/ 109 h 10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31" h="109">
                    <a:moveTo>
                      <a:pt x="0" y="45"/>
                    </a:moveTo>
                    <a:lnTo>
                      <a:pt x="1166" y="45"/>
                    </a:lnTo>
                    <a:lnTo>
                      <a:pt x="1166" y="64"/>
                    </a:lnTo>
                    <a:lnTo>
                      <a:pt x="0" y="64"/>
                    </a:lnTo>
                    <a:lnTo>
                      <a:pt x="0" y="45"/>
                    </a:lnTo>
                    <a:close/>
                    <a:moveTo>
                      <a:pt x="1166" y="55"/>
                    </a:moveTo>
                    <a:lnTo>
                      <a:pt x="1123" y="0"/>
                    </a:lnTo>
                    <a:lnTo>
                      <a:pt x="1231" y="55"/>
                    </a:lnTo>
                    <a:lnTo>
                      <a:pt x="1123" y="109"/>
                    </a:lnTo>
                    <a:lnTo>
                      <a:pt x="1166" y="55"/>
                    </a:lnTo>
                    <a:close/>
                  </a:path>
                </a:pathLst>
              </a:custGeom>
              <a:solidFill>
                <a:srgbClr val="000000"/>
              </a:solidFill>
              <a:ln w="635">
                <a:solidFill>
                  <a:srgbClr val="00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53" name="Freeform 46">
                <a:extLst>
                  <a:ext uri="{FF2B5EF4-FFF2-40B4-BE49-F238E27FC236}">
                    <a16:creationId xmlns:a16="http://schemas.microsoft.com/office/drawing/2014/main" id="{C5FB4CF8-ABB7-4DFD-8D42-CB942ECC2D4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75" y="197"/>
                <a:ext cx="108" cy="924"/>
              </a:xfrm>
              <a:custGeom>
                <a:avLst/>
                <a:gdLst>
                  <a:gd name="T0" fmla="*/ 45 w 108"/>
                  <a:gd name="T1" fmla="*/ 924 h 924"/>
                  <a:gd name="T2" fmla="*/ 45 w 108"/>
                  <a:gd name="T3" fmla="*/ 65 h 924"/>
                  <a:gd name="T4" fmla="*/ 64 w 108"/>
                  <a:gd name="T5" fmla="*/ 65 h 924"/>
                  <a:gd name="T6" fmla="*/ 64 w 108"/>
                  <a:gd name="T7" fmla="*/ 924 h 924"/>
                  <a:gd name="T8" fmla="*/ 45 w 108"/>
                  <a:gd name="T9" fmla="*/ 924 h 924"/>
                  <a:gd name="T10" fmla="*/ 54 w 108"/>
                  <a:gd name="T11" fmla="*/ 65 h 924"/>
                  <a:gd name="T12" fmla="*/ 0 w 108"/>
                  <a:gd name="T13" fmla="*/ 109 h 924"/>
                  <a:gd name="T14" fmla="*/ 54 w 108"/>
                  <a:gd name="T15" fmla="*/ 0 h 924"/>
                  <a:gd name="T16" fmla="*/ 108 w 108"/>
                  <a:gd name="T17" fmla="*/ 109 h 924"/>
                  <a:gd name="T18" fmla="*/ 54 w 108"/>
                  <a:gd name="T19" fmla="*/ 65 h 9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8"/>
                  <a:gd name="T31" fmla="*/ 0 h 924"/>
                  <a:gd name="T32" fmla="*/ 108 w 108"/>
                  <a:gd name="T33" fmla="*/ 924 h 9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8" h="924">
                    <a:moveTo>
                      <a:pt x="45" y="924"/>
                    </a:moveTo>
                    <a:lnTo>
                      <a:pt x="45" y="65"/>
                    </a:lnTo>
                    <a:lnTo>
                      <a:pt x="64" y="65"/>
                    </a:lnTo>
                    <a:lnTo>
                      <a:pt x="64" y="924"/>
                    </a:lnTo>
                    <a:lnTo>
                      <a:pt x="45" y="924"/>
                    </a:lnTo>
                    <a:close/>
                    <a:moveTo>
                      <a:pt x="54" y="65"/>
                    </a:moveTo>
                    <a:lnTo>
                      <a:pt x="0" y="109"/>
                    </a:lnTo>
                    <a:lnTo>
                      <a:pt x="54" y="0"/>
                    </a:lnTo>
                    <a:lnTo>
                      <a:pt x="108" y="109"/>
                    </a:lnTo>
                    <a:lnTo>
                      <a:pt x="54" y="65"/>
                    </a:lnTo>
                    <a:close/>
                  </a:path>
                </a:pathLst>
              </a:custGeom>
              <a:solidFill>
                <a:srgbClr val="000000"/>
              </a:solidFill>
              <a:ln w="635">
                <a:solidFill>
                  <a:srgbClr val="00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54" name="Freeform 45">
                <a:extLst>
                  <a:ext uri="{FF2B5EF4-FFF2-40B4-BE49-F238E27FC236}">
                    <a16:creationId xmlns:a16="http://schemas.microsoft.com/office/drawing/2014/main" id="{99EDACD4-CB72-492F-8248-9DF70676BA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07" y="1066"/>
                <a:ext cx="1231" cy="109"/>
              </a:xfrm>
              <a:custGeom>
                <a:avLst/>
                <a:gdLst>
                  <a:gd name="T0" fmla="*/ 0 w 1231"/>
                  <a:gd name="T1" fmla="*/ 45 h 109"/>
                  <a:gd name="T2" fmla="*/ 1166 w 1231"/>
                  <a:gd name="T3" fmla="*/ 45 h 109"/>
                  <a:gd name="T4" fmla="*/ 1166 w 1231"/>
                  <a:gd name="T5" fmla="*/ 64 h 109"/>
                  <a:gd name="T6" fmla="*/ 0 w 1231"/>
                  <a:gd name="T7" fmla="*/ 64 h 109"/>
                  <a:gd name="T8" fmla="*/ 0 w 1231"/>
                  <a:gd name="T9" fmla="*/ 45 h 109"/>
                  <a:gd name="T10" fmla="*/ 1166 w 1231"/>
                  <a:gd name="T11" fmla="*/ 55 h 109"/>
                  <a:gd name="T12" fmla="*/ 1122 w 1231"/>
                  <a:gd name="T13" fmla="*/ 0 h 109"/>
                  <a:gd name="T14" fmla="*/ 1231 w 1231"/>
                  <a:gd name="T15" fmla="*/ 55 h 109"/>
                  <a:gd name="T16" fmla="*/ 1122 w 1231"/>
                  <a:gd name="T17" fmla="*/ 109 h 109"/>
                  <a:gd name="T18" fmla="*/ 1166 w 1231"/>
                  <a:gd name="T19" fmla="*/ 55 h 10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31"/>
                  <a:gd name="T31" fmla="*/ 0 h 109"/>
                  <a:gd name="T32" fmla="*/ 1231 w 1231"/>
                  <a:gd name="T33" fmla="*/ 109 h 10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31" h="109">
                    <a:moveTo>
                      <a:pt x="0" y="45"/>
                    </a:moveTo>
                    <a:lnTo>
                      <a:pt x="1166" y="45"/>
                    </a:lnTo>
                    <a:lnTo>
                      <a:pt x="1166" y="64"/>
                    </a:lnTo>
                    <a:lnTo>
                      <a:pt x="0" y="64"/>
                    </a:lnTo>
                    <a:lnTo>
                      <a:pt x="0" y="45"/>
                    </a:lnTo>
                    <a:close/>
                    <a:moveTo>
                      <a:pt x="1166" y="55"/>
                    </a:moveTo>
                    <a:lnTo>
                      <a:pt x="1122" y="0"/>
                    </a:lnTo>
                    <a:lnTo>
                      <a:pt x="1231" y="55"/>
                    </a:lnTo>
                    <a:lnTo>
                      <a:pt x="1122" y="109"/>
                    </a:lnTo>
                    <a:lnTo>
                      <a:pt x="1166" y="55"/>
                    </a:lnTo>
                    <a:close/>
                  </a:path>
                </a:pathLst>
              </a:custGeom>
              <a:solidFill>
                <a:srgbClr val="000000"/>
              </a:solidFill>
              <a:ln w="635">
                <a:solidFill>
                  <a:srgbClr val="00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55" name="Freeform 44">
                <a:extLst>
                  <a:ext uri="{FF2B5EF4-FFF2-40B4-BE49-F238E27FC236}">
                    <a16:creationId xmlns:a16="http://schemas.microsoft.com/office/drawing/2014/main" id="{C942B872-6F89-46FB-8984-83FB9A0680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60" y="197"/>
                <a:ext cx="108" cy="924"/>
              </a:xfrm>
              <a:custGeom>
                <a:avLst/>
                <a:gdLst>
                  <a:gd name="T0" fmla="*/ 44 w 108"/>
                  <a:gd name="T1" fmla="*/ 924 h 924"/>
                  <a:gd name="T2" fmla="*/ 44 w 108"/>
                  <a:gd name="T3" fmla="*/ 65 h 924"/>
                  <a:gd name="T4" fmla="*/ 63 w 108"/>
                  <a:gd name="T5" fmla="*/ 65 h 924"/>
                  <a:gd name="T6" fmla="*/ 63 w 108"/>
                  <a:gd name="T7" fmla="*/ 924 h 924"/>
                  <a:gd name="T8" fmla="*/ 44 w 108"/>
                  <a:gd name="T9" fmla="*/ 924 h 924"/>
                  <a:gd name="T10" fmla="*/ 54 w 108"/>
                  <a:gd name="T11" fmla="*/ 65 h 924"/>
                  <a:gd name="T12" fmla="*/ 0 w 108"/>
                  <a:gd name="T13" fmla="*/ 109 h 924"/>
                  <a:gd name="T14" fmla="*/ 54 w 108"/>
                  <a:gd name="T15" fmla="*/ 0 h 924"/>
                  <a:gd name="T16" fmla="*/ 108 w 108"/>
                  <a:gd name="T17" fmla="*/ 109 h 924"/>
                  <a:gd name="T18" fmla="*/ 54 w 108"/>
                  <a:gd name="T19" fmla="*/ 65 h 9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8"/>
                  <a:gd name="T31" fmla="*/ 0 h 924"/>
                  <a:gd name="T32" fmla="*/ 108 w 108"/>
                  <a:gd name="T33" fmla="*/ 924 h 9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8" h="924">
                    <a:moveTo>
                      <a:pt x="44" y="924"/>
                    </a:moveTo>
                    <a:lnTo>
                      <a:pt x="44" y="65"/>
                    </a:lnTo>
                    <a:lnTo>
                      <a:pt x="63" y="65"/>
                    </a:lnTo>
                    <a:lnTo>
                      <a:pt x="63" y="924"/>
                    </a:lnTo>
                    <a:lnTo>
                      <a:pt x="44" y="924"/>
                    </a:lnTo>
                    <a:close/>
                    <a:moveTo>
                      <a:pt x="54" y="65"/>
                    </a:moveTo>
                    <a:lnTo>
                      <a:pt x="0" y="109"/>
                    </a:lnTo>
                    <a:lnTo>
                      <a:pt x="54" y="0"/>
                    </a:lnTo>
                    <a:lnTo>
                      <a:pt x="108" y="109"/>
                    </a:lnTo>
                    <a:lnTo>
                      <a:pt x="54" y="65"/>
                    </a:lnTo>
                    <a:close/>
                  </a:path>
                </a:pathLst>
              </a:custGeom>
              <a:solidFill>
                <a:srgbClr val="000000"/>
              </a:solidFill>
              <a:ln w="635">
                <a:solidFill>
                  <a:srgbClr val="00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56" name="Line 31">
                <a:extLst>
                  <a:ext uri="{FF2B5EF4-FFF2-40B4-BE49-F238E27FC236}">
                    <a16:creationId xmlns:a16="http://schemas.microsoft.com/office/drawing/2014/main" id="{A4E9CF18-FFC4-477D-B82B-624A9A73C7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" y="627"/>
                <a:ext cx="861" cy="1"/>
              </a:xfrm>
              <a:prstGeom prst="line">
                <a:avLst/>
              </a:prstGeom>
              <a:noFill/>
              <a:ln w="1143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57" name="Freeform 30">
                <a:extLst>
                  <a:ext uri="{FF2B5EF4-FFF2-40B4-BE49-F238E27FC236}">
                    <a16:creationId xmlns:a16="http://schemas.microsoft.com/office/drawing/2014/main" id="{C20E0328-5BFE-4E7E-AB87-3090442EE4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7" y="496"/>
                <a:ext cx="715" cy="625"/>
              </a:xfrm>
              <a:custGeom>
                <a:avLst/>
                <a:gdLst>
                  <a:gd name="T0" fmla="*/ 0 w 715"/>
                  <a:gd name="T1" fmla="*/ 625 h 625"/>
                  <a:gd name="T2" fmla="*/ 430 w 715"/>
                  <a:gd name="T3" fmla="*/ 379 h 625"/>
                  <a:gd name="T4" fmla="*/ 715 w 715"/>
                  <a:gd name="T5" fmla="*/ 0 h 625"/>
                  <a:gd name="T6" fmla="*/ 0 60000 65536"/>
                  <a:gd name="T7" fmla="*/ 0 60000 65536"/>
                  <a:gd name="T8" fmla="*/ 0 60000 65536"/>
                  <a:gd name="T9" fmla="*/ 0 w 715"/>
                  <a:gd name="T10" fmla="*/ 0 h 625"/>
                  <a:gd name="T11" fmla="*/ 715 w 715"/>
                  <a:gd name="T12" fmla="*/ 625 h 6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15" h="625">
                    <a:moveTo>
                      <a:pt x="0" y="625"/>
                    </a:moveTo>
                    <a:cubicBezTo>
                      <a:pt x="155" y="554"/>
                      <a:pt x="311" y="483"/>
                      <a:pt x="430" y="379"/>
                    </a:cubicBezTo>
                    <a:cubicBezTo>
                      <a:pt x="550" y="274"/>
                      <a:pt x="668" y="64"/>
                      <a:pt x="715" y="0"/>
                    </a:cubicBezTo>
                  </a:path>
                </a:pathLst>
              </a:custGeom>
              <a:noFill/>
              <a:ln w="1206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58" name="Line 29">
                <a:extLst>
                  <a:ext uri="{FF2B5EF4-FFF2-40B4-BE49-F238E27FC236}">
                    <a16:creationId xmlns:a16="http://schemas.microsoft.com/office/drawing/2014/main" id="{B990E0AF-F760-4748-9B65-0586E99EEA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5" y="485"/>
                <a:ext cx="439" cy="636"/>
              </a:xfrm>
              <a:prstGeom prst="line">
                <a:avLst/>
              </a:prstGeom>
              <a:noFill/>
              <a:ln w="1206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59" name="Line 28">
                <a:extLst>
                  <a:ext uri="{FF2B5EF4-FFF2-40B4-BE49-F238E27FC236}">
                    <a16:creationId xmlns:a16="http://schemas.microsoft.com/office/drawing/2014/main" id="{36993F95-B46E-42DD-8D95-560F71826F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80" y="496"/>
                <a:ext cx="418" cy="619"/>
              </a:xfrm>
              <a:prstGeom prst="line">
                <a:avLst/>
              </a:prstGeom>
              <a:noFill/>
              <a:ln w="1206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60" name="Line 27">
                <a:extLst>
                  <a:ext uri="{FF2B5EF4-FFF2-40B4-BE49-F238E27FC236}">
                    <a16:creationId xmlns:a16="http://schemas.microsoft.com/office/drawing/2014/main" id="{01E124EB-2B2D-44ED-A214-16AADE2288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10" y="648"/>
                <a:ext cx="580" cy="462"/>
              </a:xfrm>
              <a:prstGeom prst="line">
                <a:avLst/>
              </a:prstGeom>
              <a:noFill/>
              <a:ln w="1143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61" name="Freeform 26">
                <a:extLst>
                  <a:ext uri="{FF2B5EF4-FFF2-40B4-BE49-F238E27FC236}">
                    <a16:creationId xmlns:a16="http://schemas.microsoft.com/office/drawing/2014/main" id="{236CE60F-085D-4DA9-893B-8F7C2F76D4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2" y="1066"/>
                <a:ext cx="1231" cy="109"/>
              </a:xfrm>
              <a:custGeom>
                <a:avLst/>
                <a:gdLst>
                  <a:gd name="T0" fmla="*/ 0 w 1231"/>
                  <a:gd name="T1" fmla="*/ 45 h 109"/>
                  <a:gd name="T2" fmla="*/ 1165 w 1231"/>
                  <a:gd name="T3" fmla="*/ 45 h 109"/>
                  <a:gd name="T4" fmla="*/ 1165 w 1231"/>
                  <a:gd name="T5" fmla="*/ 64 h 109"/>
                  <a:gd name="T6" fmla="*/ 0 w 1231"/>
                  <a:gd name="T7" fmla="*/ 64 h 109"/>
                  <a:gd name="T8" fmla="*/ 0 w 1231"/>
                  <a:gd name="T9" fmla="*/ 45 h 109"/>
                  <a:gd name="T10" fmla="*/ 1165 w 1231"/>
                  <a:gd name="T11" fmla="*/ 55 h 109"/>
                  <a:gd name="T12" fmla="*/ 1122 w 1231"/>
                  <a:gd name="T13" fmla="*/ 0 h 109"/>
                  <a:gd name="T14" fmla="*/ 1231 w 1231"/>
                  <a:gd name="T15" fmla="*/ 55 h 109"/>
                  <a:gd name="T16" fmla="*/ 1122 w 1231"/>
                  <a:gd name="T17" fmla="*/ 109 h 109"/>
                  <a:gd name="T18" fmla="*/ 1165 w 1231"/>
                  <a:gd name="T19" fmla="*/ 55 h 10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31"/>
                  <a:gd name="T31" fmla="*/ 0 h 109"/>
                  <a:gd name="T32" fmla="*/ 1231 w 1231"/>
                  <a:gd name="T33" fmla="*/ 109 h 10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31" h="109">
                    <a:moveTo>
                      <a:pt x="0" y="45"/>
                    </a:moveTo>
                    <a:lnTo>
                      <a:pt x="1165" y="45"/>
                    </a:lnTo>
                    <a:lnTo>
                      <a:pt x="1165" y="64"/>
                    </a:lnTo>
                    <a:lnTo>
                      <a:pt x="0" y="64"/>
                    </a:lnTo>
                    <a:lnTo>
                      <a:pt x="0" y="45"/>
                    </a:lnTo>
                    <a:close/>
                    <a:moveTo>
                      <a:pt x="1165" y="55"/>
                    </a:moveTo>
                    <a:lnTo>
                      <a:pt x="1122" y="0"/>
                    </a:lnTo>
                    <a:lnTo>
                      <a:pt x="1231" y="55"/>
                    </a:lnTo>
                    <a:lnTo>
                      <a:pt x="1122" y="109"/>
                    </a:lnTo>
                    <a:lnTo>
                      <a:pt x="1165" y="55"/>
                    </a:lnTo>
                    <a:close/>
                  </a:path>
                </a:pathLst>
              </a:custGeom>
              <a:solidFill>
                <a:srgbClr val="000000"/>
              </a:solidFill>
              <a:ln w="635">
                <a:solidFill>
                  <a:srgbClr val="00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62" name="Freeform 25">
                <a:extLst>
                  <a:ext uri="{FF2B5EF4-FFF2-40B4-BE49-F238E27FC236}">
                    <a16:creationId xmlns:a16="http://schemas.microsoft.com/office/drawing/2014/main" id="{03583408-15EC-48A4-BEB8-16455F7DF1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4" y="197"/>
                <a:ext cx="109" cy="924"/>
              </a:xfrm>
              <a:custGeom>
                <a:avLst/>
                <a:gdLst>
                  <a:gd name="T0" fmla="*/ 45 w 109"/>
                  <a:gd name="T1" fmla="*/ 924 h 924"/>
                  <a:gd name="T2" fmla="*/ 45 w 109"/>
                  <a:gd name="T3" fmla="*/ 65 h 924"/>
                  <a:gd name="T4" fmla="*/ 64 w 109"/>
                  <a:gd name="T5" fmla="*/ 65 h 924"/>
                  <a:gd name="T6" fmla="*/ 64 w 109"/>
                  <a:gd name="T7" fmla="*/ 924 h 924"/>
                  <a:gd name="T8" fmla="*/ 45 w 109"/>
                  <a:gd name="T9" fmla="*/ 924 h 924"/>
                  <a:gd name="T10" fmla="*/ 54 w 109"/>
                  <a:gd name="T11" fmla="*/ 65 h 924"/>
                  <a:gd name="T12" fmla="*/ 0 w 109"/>
                  <a:gd name="T13" fmla="*/ 109 h 924"/>
                  <a:gd name="T14" fmla="*/ 54 w 109"/>
                  <a:gd name="T15" fmla="*/ 0 h 924"/>
                  <a:gd name="T16" fmla="*/ 109 w 109"/>
                  <a:gd name="T17" fmla="*/ 109 h 924"/>
                  <a:gd name="T18" fmla="*/ 54 w 109"/>
                  <a:gd name="T19" fmla="*/ 65 h 9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9"/>
                  <a:gd name="T31" fmla="*/ 0 h 924"/>
                  <a:gd name="T32" fmla="*/ 109 w 109"/>
                  <a:gd name="T33" fmla="*/ 924 h 9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9" h="924">
                    <a:moveTo>
                      <a:pt x="45" y="924"/>
                    </a:moveTo>
                    <a:lnTo>
                      <a:pt x="45" y="65"/>
                    </a:lnTo>
                    <a:lnTo>
                      <a:pt x="64" y="65"/>
                    </a:lnTo>
                    <a:lnTo>
                      <a:pt x="64" y="924"/>
                    </a:lnTo>
                    <a:lnTo>
                      <a:pt x="45" y="924"/>
                    </a:lnTo>
                    <a:close/>
                    <a:moveTo>
                      <a:pt x="54" y="65"/>
                    </a:moveTo>
                    <a:lnTo>
                      <a:pt x="0" y="109"/>
                    </a:lnTo>
                    <a:lnTo>
                      <a:pt x="54" y="0"/>
                    </a:lnTo>
                    <a:lnTo>
                      <a:pt x="109" y="109"/>
                    </a:lnTo>
                    <a:lnTo>
                      <a:pt x="54" y="65"/>
                    </a:lnTo>
                    <a:close/>
                  </a:path>
                </a:pathLst>
              </a:custGeom>
              <a:solidFill>
                <a:srgbClr val="000000"/>
              </a:solidFill>
              <a:ln w="635">
                <a:solidFill>
                  <a:srgbClr val="00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63" name="Freeform 24">
                <a:extLst>
                  <a:ext uri="{FF2B5EF4-FFF2-40B4-BE49-F238E27FC236}">
                    <a16:creationId xmlns:a16="http://schemas.microsoft.com/office/drawing/2014/main" id="{984B2EC8-CBAD-41DB-8009-36B25EECE0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77" y="1066"/>
                <a:ext cx="1231" cy="109"/>
              </a:xfrm>
              <a:custGeom>
                <a:avLst/>
                <a:gdLst>
                  <a:gd name="T0" fmla="*/ 0 w 1231"/>
                  <a:gd name="T1" fmla="*/ 45 h 109"/>
                  <a:gd name="T2" fmla="*/ 1166 w 1231"/>
                  <a:gd name="T3" fmla="*/ 45 h 109"/>
                  <a:gd name="T4" fmla="*/ 1166 w 1231"/>
                  <a:gd name="T5" fmla="*/ 64 h 109"/>
                  <a:gd name="T6" fmla="*/ 0 w 1231"/>
                  <a:gd name="T7" fmla="*/ 64 h 109"/>
                  <a:gd name="T8" fmla="*/ 0 w 1231"/>
                  <a:gd name="T9" fmla="*/ 45 h 109"/>
                  <a:gd name="T10" fmla="*/ 1166 w 1231"/>
                  <a:gd name="T11" fmla="*/ 55 h 109"/>
                  <a:gd name="T12" fmla="*/ 1122 w 1231"/>
                  <a:gd name="T13" fmla="*/ 0 h 109"/>
                  <a:gd name="T14" fmla="*/ 1231 w 1231"/>
                  <a:gd name="T15" fmla="*/ 55 h 109"/>
                  <a:gd name="T16" fmla="*/ 1122 w 1231"/>
                  <a:gd name="T17" fmla="*/ 109 h 109"/>
                  <a:gd name="T18" fmla="*/ 1166 w 1231"/>
                  <a:gd name="T19" fmla="*/ 55 h 10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31"/>
                  <a:gd name="T31" fmla="*/ 0 h 109"/>
                  <a:gd name="T32" fmla="*/ 1231 w 1231"/>
                  <a:gd name="T33" fmla="*/ 109 h 10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31" h="109">
                    <a:moveTo>
                      <a:pt x="0" y="45"/>
                    </a:moveTo>
                    <a:lnTo>
                      <a:pt x="1166" y="45"/>
                    </a:lnTo>
                    <a:lnTo>
                      <a:pt x="1166" y="64"/>
                    </a:lnTo>
                    <a:lnTo>
                      <a:pt x="0" y="64"/>
                    </a:lnTo>
                    <a:lnTo>
                      <a:pt x="0" y="45"/>
                    </a:lnTo>
                    <a:close/>
                    <a:moveTo>
                      <a:pt x="1166" y="55"/>
                    </a:moveTo>
                    <a:lnTo>
                      <a:pt x="1122" y="0"/>
                    </a:lnTo>
                    <a:lnTo>
                      <a:pt x="1231" y="55"/>
                    </a:lnTo>
                    <a:lnTo>
                      <a:pt x="1122" y="109"/>
                    </a:lnTo>
                    <a:lnTo>
                      <a:pt x="1166" y="55"/>
                    </a:lnTo>
                    <a:close/>
                  </a:path>
                </a:pathLst>
              </a:custGeom>
              <a:solidFill>
                <a:srgbClr val="000000"/>
              </a:solidFill>
              <a:ln w="635">
                <a:solidFill>
                  <a:srgbClr val="00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64" name="Freeform 23">
                <a:extLst>
                  <a:ext uri="{FF2B5EF4-FFF2-40B4-BE49-F238E27FC236}">
                    <a16:creationId xmlns:a16="http://schemas.microsoft.com/office/drawing/2014/main" id="{16F0F7D1-432F-4412-BA8F-09EDD660C8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30" y="197"/>
                <a:ext cx="108" cy="924"/>
              </a:xfrm>
              <a:custGeom>
                <a:avLst/>
                <a:gdLst>
                  <a:gd name="T0" fmla="*/ 45 w 108"/>
                  <a:gd name="T1" fmla="*/ 924 h 924"/>
                  <a:gd name="T2" fmla="*/ 45 w 108"/>
                  <a:gd name="T3" fmla="*/ 65 h 924"/>
                  <a:gd name="T4" fmla="*/ 63 w 108"/>
                  <a:gd name="T5" fmla="*/ 65 h 924"/>
                  <a:gd name="T6" fmla="*/ 63 w 108"/>
                  <a:gd name="T7" fmla="*/ 924 h 924"/>
                  <a:gd name="T8" fmla="*/ 45 w 108"/>
                  <a:gd name="T9" fmla="*/ 924 h 924"/>
                  <a:gd name="T10" fmla="*/ 54 w 108"/>
                  <a:gd name="T11" fmla="*/ 65 h 924"/>
                  <a:gd name="T12" fmla="*/ 0 w 108"/>
                  <a:gd name="T13" fmla="*/ 109 h 924"/>
                  <a:gd name="T14" fmla="*/ 54 w 108"/>
                  <a:gd name="T15" fmla="*/ 0 h 924"/>
                  <a:gd name="T16" fmla="*/ 108 w 108"/>
                  <a:gd name="T17" fmla="*/ 109 h 924"/>
                  <a:gd name="T18" fmla="*/ 54 w 108"/>
                  <a:gd name="T19" fmla="*/ 65 h 9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8"/>
                  <a:gd name="T31" fmla="*/ 0 h 924"/>
                  <a:gd name="T32" fmla="*/ 108 w 108"/>
                  <a:gd name="T33" fmla="*/ 924 h 9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8" h="924">
                    <a:moveTo>
                      <a:pt x="45" y="924"/>
                    </a:moveTo>
                    <a:lnTo>
                      <a:pt x="45" y="65"/>
                    </a:lnTo>
                    <a:lnTo>
                      <a:pt x="63" y="65"/>
                    </a:lnTo>
                    <a:lnTo>
                      <a:pt x="63" y="924"/>
                    </a:lnTo>
                    <a:lnTo>
                      <a:pt x="45" y="924"/>
                    </a:lnTo>
                    <a:close/>
                    <a:moveTo>
                      <a:pt x="54" y="65"/>
                    </a:moveTo>
                    <a:lnTo>
                      <a:pt x="0" y="109"/>
                    </a:lnTo>
                    <a:lnTo>
                      <a:pt x="54" y="0"/>
                    </a:lnTo>
                    <a:lnTo>
                      <a:pt x="108" y="109"/>
                    </a:lnTo>
                    <a:lnTo>
                      <a:pt x="54" y="65"/>
                    </a:lnTo>
                    <a:close/>
                  </a:path>
                </a:pathLst>
              </a:custGeom>
              <a:solidFill>
                <a:srgbClr val="000000"/>
              </a:solidFill>
              <a:ln w="635">
                <a:solidFill>
                  <a:srgbClr val="00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65" name="Freeform 22">
                <a:extLst>
                  <a:ext uri="{FF2B5EF4-FFF2-40B4-BE49-F238E27FC236}">
                    <a16:creationId xmlns:a16="http://schemas.microsoft.com/office/drawing/2014/main" id="{8475122E-4FF0-4052-BDDA-0ABA39EC2A6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22" y="1066"/>
                <a:ext cx="1231" cy="109"/>
              </a:xfrm>
              <a:custGeom>
                <a:avLst/>
                <a:gdLst>
                  <a:gd name="T0" fmla="*/ 0 w 1231"/>
                  <a:gd name="T1" fmla="*/ 45 h 109"/>
                  <a:gd name="T2" fmla="*/ 1166 w 1231"/>
                  <a:gd name="T3" fmla="*/ 45 h 109"/>
                  <a:gd name="T4" fmla="*/ 1166 w 1231"/>
                  <a:gd name="T5" fmla="*/ 64 h 109"/>
                  <a:gd name="T6" fmla="*/ 0 w 1231"/>
                  <a:gd name="T7" fmla="*/ 64 h 109"/>
                  <a:gd name="T8" fmla="*/ 0 w 1231"/>
                  <a:gd name="T9" fmla="*/ 45 h 109"/>
                  <a:gd name="T10" fmla="*/ 1166 w 1231"/>
                  <a:gd name="T11" fmla="*/ 55 h 109"/>
                  <a:gd name="T12" fmla="*/ 1123 w 1231"/>
                  <a:gd name="T13" fmla="*/ 0 h 109"/>
                  <a:gd name="T14" fmla="*/ 1231 w 1231"/>
                  <a:gd name="T15" fmla="*/ 55 h 109"/>
                  <a:gd name="T16" fmla="*/ 1123 w 1231"/>
                  <a:gd name="T17" fmla="*/ 109 h 109"/>
                  <a:gd name="T18" fmla="*/ 1166 w 1231"/>
                  <a:gd name="T19" fmla="*/ 55 h 10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31"/>
                  <a:gd name="T31" fmla="*/ 0 h 109"/>
                  <a:gd name="T32" fmla="*/ 1231 w 1231"/>
                  <a:gd name="T33" fmla="*/ 109 h 10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31" h="109">
                    <a:moveTo>
                      <a:pt x="0" y="45"/>
                    </a:moveTo>
                    <a:lnTo>
                      <a:pt x="1166" y="45"/>
                    </a:lnTo>
                    <a:lnTo>
                      <a:pt x="1166" y="64"/>
                    </a:lnTo>
                    <a:lnTo>
                      <a:pt x="0" y="64"/>
                    </a:lnTo>
                    <a:lnTo>
                      <a:pt x="0" y="45"/>
                    </a:lnTo>
                    <a:close/>
                    <a:moveTo>
                      <a:pt x="1166" y="55"/>
                    </a:moveTo>
                    <a:lnTo>
                      <a:pt x="1123" y="0"/>
                    </a:lnTo>
                    <a:lnTo>
                      <a:pt x="1231" y="55"/>
                    </a:lnTo>
                    <a:lnTo>
                      <a:pt x="1123" y="109"/>
                    </a:lnTo>
                    <a:lnTo>
                      <a:pt x="1166" y="55"/>
                    </a:lnTo>
                    <a:close/>
                  </a:path>
                </a:pathLst>
              </a:custGeom>
              <a:solidFill>
                <a:srgbClr val="000000"/>
              </a:solidFill>
              <a:ln w="635">
                <a:solidFill>
                  <a:srgbClr val="00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66" name="Freeform 21">
                <a:extLst>
                  <a:ext uri="{FF2B5EF4-FFF2-40B4-BE49-F238E27FC236}">
                    <a16:creationId xmlns:a16="http://schemas.microsoft.com/office/drawing/2014/main" id="{EA678CC5-B5BC-4A3D-AFA6-53FCBFEB5B7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75" y="197"/>
                <a:ext cx="108" cy="924"/>
              </a:xfrm>
              <a:custGeom>
                <a:avLst/>
                <a:gdLst>
                  <a:gd name="T0" fmla="*/ 45 w 108"/>
                  <a:gd name="T1" fmla="*/ 924 h 924"/>
                  <a:gd name="T2" fmla="*/ 45 w 108"/>
                  <a:gd name="T3" fmla="*/ 65 h 924"/>
                  <a:gd name="T4" fmla="*/ 64 w 108"/>
                  <a:gd name="T5" fmla="*/ 65 h 924"/>
                  <a:gd name="T6" fmla="*/ 64 w 108"/>
                  <a:gd name="T7" fmla="*/ 924 h 924"/>
                  <a:gd name="T8" fmla="*/ 45 w 108"/>
                  <a:gd name="T9" fmla="*/ 924 h 924"/>
                  <a:gd name="T10" fmla="*/ 54 w 108"/>
                  <a:gd name="T11" fmla="*/ 65 h 924"/>
                  <a:gd name="T12" fmla="*/ 0 w 108"/>
                  <a:gd name="T13" fmla="*/ 109 h 924"/>
                  <a:gd name="T14" fmla="*/ 54 w 108"/>
                  <a:gd name="T15" fmla="*/ 0 h 924"/>
                  <a:gd name="T16" fmla="*/ 108 w 108"/>
                  <a:gd name="T17" fmla="*/ 109 h 924"/>
                  <a:gd name="T18" fmla="*/ 54 w 108"/>
                  <a:gd name="T19" fmla="*/ 65 h 9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8"/>
                  <a:gd name="T31" fmla="*/ 0 h 924"/>
                  <a:gd name="T32" fmla="*/ 108 w 108"/>
                  <a:gd name="T33" fmla="*/ 924 h 9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8" h="924">
                    <a:moveTo>
                      <a:pt x="45" y="924"/>
                    </a:moveTo>
                    <a:lnTo>
                      <a:pt x="45" y="65"/>
                    </a:lnTo>
                    <a:lnTo>
                      <a:pt x="64" y="65"/>
                    </a:lnTo>
                    <a:lnTo>
                      <a:pt x="64" y="924"/>
                    </a:lnTo>
                    <a:lnTo>
                      <a:pt x="45" y="924"/>
                    </a:lnTo>
                    <a:close/>
                    <a:moveTo>
                      <a:pt x="54" y="65"/>
                    </a:moveTo>
                    <a:lnTo>
                      <a:pt x="0" y="109"/>
                    </a:lnTo>
                    <a:lnTo>
                      <a:pt x="54" y="0"/>
                    </a:lnTo>
                    <a:lnTo>
                      <a:pt x="108" y="109"/>
                    </a:lnTo>
                    <a:lnTo>
                      <a:pt x="54" y="65"/>
                    </a:lnTo>
                    <a:close/>
                  </a:path>
                </a:pathLst>
              </a:custGeom>
              <a:solidFill>
                <a:srgbClr val="000000"/>
              </a:solidFill>
              <a:ln w="635">
                <a:solidFill>
                  <a:srgbClr val="00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67" name="Freeform 20">
                <a:extLst>
                  <a:ext uri="{FF2B5EF4-FFF2-40B4-BE49-F238E27FC236}">
                    <a16:creationId xmlns:a16="http://schemas.microsoft.com/office/drawing/2014/main" id="{84012B52-B8F5-4EBA-A179-1AA21A9B296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07" y="1066"/>
                <a:ext cx="1231" cy="109"/>
              </a:xfrm>
              <a:custGeom>
                <a:avLst/>
                <a:gdLst>
                  <a:gd name="T0" fmla="*/ 0 w 1231"/>
                  <a:gd name="T1" fmla="*/ 45 h 109"/>
                  <a:gd name="T2" fmla="*/ 1166 w 1231"/>
                  <a:gd name="T3" fmla="*/ 45 h 109"/>
                  <a:gd name="T4" fmla="*/ 1166 w 1231"/>
                  <a:gd name="T5" fmla="*/ 64 h 109"/>
                  <a:gd name="T6" fmla="*/ 0 w 1231"/>
                  <a:gd name="T7" fmla="*/ 64 h 109"/>
                  <a:gd name="T8" fmla="*/ 0 w 1231"/>
                  <a:gd name="T9" fmla="*/ 45 h 109"/>
                  <a:gd name="T10" fmla="*/ 1166 w 1231"/>
                  <a:gd name="T11" fmla="*/ 55 h 109"/>
                  <a:gd name="T12" fmla="*/ 1122 w 1231"/>
                  <a:gd name="T13" fmla="*/ 0 h 109"/>
                  <a:gd name="T14" fmla="*/ 1231 w 1231"/>
                  <a:gd name="T15" fmla="*/ 55 h 109"/>
                  <a:gd name="T16" fmla="*/ 1122 w 1231"/>
                  <a:gd name="T17" fmla="*/ 109 h 109"/>
                  <a:gd name="T18" fmla="*/ 1166 w 1231"/>
                  <a:gd name="T19" fmla="*/ 55 h 10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31"/>
                  <a:gd name="T31" fmla="*/ 0 h 109"/>
                  <a:gd name="T32" fmla="*/ 1231 w 1231"/>
                  <a:gd name="T33" fmla="*/ 109 h 10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31" h="109">
                    <a:moveTo>
                      <a:pt x="0" y="45"/>
                    </a:moveTo>
                    <a:lnTo>
                      <a:pt x="1166" y="45"/>
                    </a:lnTo>
                    <a:lnTo>
                      <a:pt x="1166" y="64"/>
                    </a:lnTo>
                    <a:lnTo>
                      <a:pt x="0" y="64"/>
                    </a:lnTo>
                    <a:lnTo>
                      <a:pt x="0" y="45"/>
                    </a:lnTo>
                    <a:close/>
                    <a:moveTo>
                      <a:pt x="1166" y="55"/>
                    </a:moveTo>
                    <a:lnTo>
                      <a:pt x="1122" y="0"/>
                    </a:lnTo>
                    <a:lnTo>
                      <a:pt x="1231" y="55"/>
                    </a:lnTo>
                    <a:lnTo>
                      <a:pt x="1122" y="109"/>
                    </a:lnTo>
                    <a:lnTo>
                      <a:pt x="1166" y="55"/>
                    </a:lnTo>
                    <a:close/>
                  </a:path>
                </a:pathLst>
              </a:custGeom>
              <a:solidFill>
                <a:srgbClr val="000000"/>
              </a:solidFill>
              <a:ln w="635">
                <a:solidFill>
                  <a:srgbClr val="00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68" name="Freeform 19">
                <a:extLst>
                  <a:ext uri="{FF2B5EF4-FFF2-40B4-BE49-F238E27FC236}">
                    <a16:creationId xmlns:a16="http://schemas.microsoft.com/office/drawing/2014/main" id="{3289C8E9-6E49-4CE1-894C-DF6626D5568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60" y="197"/>
                <a:ext cx="108" cy="924"/>
              </a:xfrm>
              <a:custGeom>
                <a:avLst/>
                <a:gdLst>
                  <a:gd name="T0" fmla="*/ 44 w 108"/>
                  <a:gd name="T1" fmla="*/ 924 h 924"/>
                  <a:gd name="T2" fmla="*/ 44 w 108"/>
                  <a:gd name="T3" fmla="*/ 65 h 924"/>
                  <a:gd name="T4" fmla="*/ 63 w 108"/>
                  <a:gd name="T5" fmla="*/ 65 h 924"/>
                  <a:gd name="T6" fmla="*/ 63 w 108"/>
                  <a:gd name="T7" fmla="*/ 924 h 924"/>
                  <a:gd name="T8" fmla="*/ 44 w 108"/>
                  <a:gd name="T9" fmla="*/ 924 h 924"/>
                  <a:gd name="T10" fmla="*/ 54 w 108"/>
                  <a:gd name="T11" fmla="*/ 65 h 924"/>
                  <a:gd name="T12" fmla="*/ 0 w 108"/>
                  <a:gd name="T13" fmla="*/ 109 h 924"/>
                  <a:gd name="T14" fmla="*/ 54 w 108"/>
                  <a:gd name="T15" fmla="*/ 0 h 924"/>
                  <a:gd name="T16" fmla="*/ 108 w 108"/>
                  <a:gd name="T17" fmla="*/ 109 h 924"/>
                  <a:gd name="T18" fmla="*/ 54 w 108"/>
                  <a:gd name="T19" fmla="*/ 65 h 9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8"/>
                  <a:gd name="T31" fmla="*/ 0 h 924"/>
                  <a:gd name="T32" fmla="*/ 108 w 108"/>
                  <a:gd name="T33" fmla="*/ 924 h 9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8" h="924">
                    <a:moveTo>
                      <a:pt x="44" y="924"/>
                    </a:moveTo>
                    <a:lnTo>
                      <a:pt x="44" y="65"/>
                    </a:lnTo>
                    <a:lnTo>
                      <a:pt x="63" y="65"/>
                    </a:lnTo>
                    <a:lnTo>
                      <a:pt x="63" y="924"/>
                    </a:lnTo>
                    <a:lnTo>
                      <a:pt x="44" y="924"/>
                    </a:lnTo>
                    <a:close/>
                    <a:moveTo>
                      <a:pt x="54" y="65"/>
                    </a:moveTo>
                    <a:lnTo>
                      <a:pt x="0" y="109"/>
                    </a:lnTo>
                    <a:lnTo>
                      <a:pt x="54" y="0"/>
                    </a:lnTo>
                    <a:lnTo>
                      <a:pt x="108" y="109"/>
                    </a:lnTo>
                    <a:lnTo>
                      <a:pt x="54" y="65"/>
                    </a:lnTo>
                    <a:close/>
                  </a:path>
                </a:pathLst>
              </a:custGeom>
              <a:solidFill>
                <a:srgbClr val="000000"/>
              </a:solidFill>
              <a:ln w="635">
                <a:solidFill>
                  <a:srgbClr val="00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69" name="Rectangle 18">
                <a:extLst>
                  <a:ext uri="{FF2B5EF4-FFF2-40B4-BE49-F238E27FC236}">
                    <a16:creationId xmlns:a16="http://schemas.microsoft.com/office/drawing/2014/main" id="{7EC680EC-5E93-4F1A-8515-A06796C1E7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0" y="1096"/>
                <a:ext cx="72" cy="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2400" b="1" i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endParaRPr lang="en-US" altLang="zh-CN" sz="2400" b="1"/>
              </a:p>
            </p:txBody>
          </p:sp>
          <p:sp>
            <p:nvSpPr>
              <p:cNvPr id="14370" name="Rectangle 17">
                <a:extLst>
                  <a:ext uri="{FF2B5EF4-FFF2-40B4-BE49-F238E27FC236}">
                    <a16:creationId xmlns:a16="http://schemas.microsoft.com/office/drawing/2014/main" id="{3C5E57F2-CFE8-441E-8D77-3662301F98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" y="61"/>
                <a:ext cx="130" cy="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2400" b="1" i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en-US" altLang="zh-CN" sz="2400" b="1"/>
              </a:p>
            </p:txBody>
          </p:sp>
          <p:sp>
            <p:nvSpPr>
              <p:cNvPr id="14371" name="Rectangle 16">
                <a:extLst>
                  <a:ext uri="{FF2B5EF4-FFF2-40B4-BE49-F238E27FC236}">
                    <a16:creationId xmlns:a16="http://schemas.microsoft.com/office/drawing/2014/main" id="{BB7A2FD5-1C2C-45A5-92B5-CB6FBE2B23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9" y="1096"/>
                <a:ext cx="72" cy="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2400" b="1" i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endParaRPr lang="en-US" altLang="zh-CN" sz="2400" b="1"/>
              </a:p>
            </p:txBody>
          </p:sp>
          <p:sp>
            <p:nvSpPr>
              <p:cNvPr id="14372" name="Rectangle 15">
                <a:extLst>
                  <a:ext uri="{FF2B5EF4-FFF2-40B4-BE49-F238E27FC236}">
                    <a16:creationId xmlns:a16="http://schemas.microsoft.com/office/drawing/2014/main" id="{727B505D-044A-4F39-82EB-42446A7C05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8" y="61"/>
                <a:ext cx="130" cy="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2400" b="1" i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en-US" altLang="zh-CN" sz="2400" b="1"/>
              </a:p>
            </p:txBody>
          </p:sp>
          <p:sp>
            <p:nvSpPr>
              <p:cNvPr id="14373" name="Rectangle 14">
                <a:extLst>
                  <a:ext uri="{FF2B5EF4-FFF2-40B4-BE49-F238E27FC236}">
                    <a16:creationId xmlns:a16="http://schemas.microsoft.com/office/drawing/2014/main" id="{0D535EEE-2A14-456E-A893-A300D163B9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7" y="1096"/>
                <a:ext cx="72" cy="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2400" b="1" i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endParaRPr lang="en-US" altLang="zh-CN" sz="2400" b="1"/>
              </a:p>
            </p:txBody>
          </p:sp>
          <p:sp>
            <p:nvSpPr>
              <p:cNvPr id="14374" name="Rectangle 13">
                <a:extLst>
                  <a:ext uri="{FF2B5EF4-FFF2-40B4-BE49-F238E27FC236}">
                    <a16:creationId xmlns:a16="http://schemas.microsoft.com/office/drawing/2014/main" id="{C18963CA-74E5-4C70-9E37-D2CACEEF05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6" y="61"/>
                <a:ext cx="130" cy="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2400" b="1" i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en-US" altLang="zh-CN" sz="2400" b="1"/>
              </a:p>
            </p:txBody>
          </p:sp>
          <p:sp>
            <p:nvSpPr>
              <p:cNvPr id="14375" name="Rectangle 12">
                <a:extLst>
                  <a:ext uri="{FF2B5EF4-FFF2-40B4-BE49-F238E27FC236}">
                    <a16:creationId xmlns:a16="http://schemas.microsoft.com/office/drawing/2014/main" id="{2B20E512-D76A-4244-BDFC-BD63A2F694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8" y="1096"/>
                <a:ext cx="72" cy="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2400" b="1" i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endParaRPr lang="en-US" altLang="zh-CN" sz="2400" b="1"/>
              </a:p>
            </p:txBody>
          </p:sp>
          <p:sp>
            <p:nvSpPr>
              <p:cNvPr id="14376" name="Rectangle 11">
                <a:extLst>
                  <a:ext uri="{FF2B5EF4-FFF2-40B4-BE49-F238E27FC236}">
                    <a16:creationId xmlns:a16="http://schemas.microsoft.com/office/drawing/2014/main" id="{48130B7C-6E3A-47F8-A330-FD702B78B8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7" y="61"/>
                <a:ext cx="130" cy="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2400" b="1" i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en-US" altLang="zh-CN" sz="2400" b="1"/>
              </a:p>
            </p:txBody>
          </p:sp>
          <p:sp>
            <p:nvSpPr>
              <p:cNvPr id="14377" name="Rectangle 10">
                <a:extLst>
                  <a:ext uri="{FF2B5EF4-FFF2-40B4-BE49-F238E27FC236}">
                    <a16:creationId xmlns:a16="http://schemas.microsoft.com/office/drawing/2014/main" id="{BE13D884-89C9-49C0-B637-F37CF37CAA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" y="1096"/>
                <a:ext cx="157" cy="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2000" b="1" i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lang="en-US" altLang="zh-CN" sz="2000" b="1"/>
              </a:p>
            </p:txBody>
          </p:sp>
          <p:sp>
            <p:nvSpPr>
              <p:cNvPr id="14378" name="Rectangle 9">
                <a:extLst>
                  <a:ext uri="{FF2B5EF4-FFF2-40B4-BE49-F238E27FC236}">
                    <a16:creationId xmlns:a16="http://schemas.microsoft.com/office/drawing/2014/main" id="{1EAF95D9-04F2-4C76-B5EC-C020018D06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8" y="1096"/>
                <a:ext cx="157" cy="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2000" b="1" i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lang="en-US" altLang="zh-CN" sz="2000" b="1"/>
              </a:p>
            </p:txBody>
          </p:sp>
          <p:sp>
            <p:nvSpPr>
              <p:cNvPr id="14379" name="Rectangle 8">
                <a:extLst>
                  <a:ext uri="{FF2B5EF4-FFF2-40B4-BE49-F238E27FC236}">
                    <a16:creationId xmlns:a16="http://schemas.microsoft.com/office/drawing/2014/main" id="{5EB470D4-F2AE-4386-A588-8D29DCF54E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9" y="1096"/>
                <a:ext cx="157" cy="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2000" b="1" i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lang="en-US" altLang="zh-CN" sz="2000" b="1"/>
              </a:p>
            </p:txBody>
          </p:sp>
          <p:sp>
            <p:nvSpPr>
              <p:cNvPr id="14380" name="Rectangle 7">
                <a:extLst>
                  <a:ext uri="{FF2B5EF4-FFF2-40B4-BE49-F238E27FC236}">
                    <a16:creationId xmlns:a16="http://schemas.microsoft.com/office/drawing/2014/main" id="{8BED081C-0082-4AD6-B0AF-9D5BF1449D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23" y="1096"/>
                <a:ext cx="157" cy="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2000" b="1" i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lang="en-US" altLang="zh-CN" sz="2000" b="1"/>
              </a:p>
            </p:txBody>
          </p:sp>
          <p:sp>
            <p:nvSpPr>
              <p:cNvPr id="14381" name="Line 6">
                <a:extLst>
                  <a:ext uri="{FF2B5EF4-FFF2-40B4-BE49-F238E27FC236}">
                    <a16:creationId xmlns:a16="http://schemas.microsoft.com/office/drawing/2014/main" id="{1B3E41D7-4CEF-4213-B17A-E4942C0ACD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" y="627"/>
                <a:ext cx="861" cy="1"/>
              </a:xfrm>
              <a:prstGeom prst="line">
                <a:avLst/>
              </a:prstGeom>
              <a:noFill/>
              <a:ln w="1143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82" name="Freeform 5">
                <a:extLst>
                  <a:ext uri="{FF2B5EF4-FFF2-40B4-BE49-F238E27FC236}">
                    <a16:creationId xmlns:a16="http://schemas.microsoft.com/office/drawing/2014/main" id="{6D326D4F-7162-4E70-A43B-9E001B9C2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7" y="496"/>
                <a:ext cx="715" cy="625"/>
              </a:xfrm>
              <a:custGeom>
                <a:avLst/>
                <a:gdLst>
                  <a:gd name="T0" fmla="*/ 0 w 715"/>
                  <a:gd name="T1" fmla="*/ 625 h 625"/>
                  <a:gd name="T2" fmla="*/ 430 w 715"/>
                  <a:gd name="T3" fmla="*/ 379 h 625"/>
                  <a:gd name="T4" fmla="*/ 715 w 715"/>
                  <a:gd name="T5" fmla="*/ 0 h 625"/>
                  <a:gd name="T6" fmla="*/ 0 60000 65536"/>
                  <a:gd name="T7" fmla="*/ 0 60000 65536"/>
                  <a:gd name="T8" fmla="*/ 0 60000 65536"/>
                  <a:gd name="T9" fmla="*/ 0 w 715"/>
                  <a:gd name="T10" fmla="*/ 0 h 625"/>
                  <a:gd name="T11" fmla="*/ 715 w 715"/>
                  <a:gd name="T12" fmla="*/ 625 h 6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15" h="625">
                    <a:moveTo>
                      <a:pt x="0" y="625"/>
                    </a:moveTo>
                    <a:cubicBezTo>
                      <a:pt x="155" y="554"/>
                      <a:pt x="311" y="483"/>
                      <a:pt x="430" y="379"/>
                    </a:cubicBezTo>
                    <a:cubicBezTo>
                      <a:pt x="550" y="274"/>
                      <a:pt x="668" y="64"/>
                      <a:pt x="715" y="0"/>
                    </a:cubicBezTo>
                  </a:path>
                </a:pathLst>
              </a:custGeom>
              <a:noFill/>
              <a:ln w="1206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83" name="Line 4">
                <a:extLst>
                  <a:ext uri="{FF2B5EF4-FFF2-40B4-BE49-F238E27FC236}">
                    <a16:creationId xmlns:a16="http://schemas.microsoft.com/office/drawing/2014/main" id="{F01EA148-AB08-4F42-9E68-7886CEF10B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5" y="485"/>
                <a:ext cx="439" cy="636"/>
              </a:xfrm>
              <a:prstGeom prst="line">
                <a:avLst/>
              </a:prstGeom>
              <a:noFill/>
              <a:ln w="1206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84" name="Line 3">
                <a:extLst>
                  <a:ext uri="{FF2B5EF4-FFF2-40B4-BE49-F238E27FC236}">
                    <a16:creationId xmlns:a16="http://schemas.microsoft.com/office/drawing/2014/main" id="{5CE81F5A-E6C1-4FC2-A401-D5F6514975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80" y="496"/>
                <a:ext cx="418" cy="619"/>
              </a:xfrm>
              <a:prstGeom prst="line">
                <a:avLst/>
              </a:prstGeom>
              <a:noFill/>
              <a:ln w="1206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85" name="Line 2">
                <a:extLst>
                  <a:ext uri="{FF2B5EF4-FFF2-40B4-BE49-F238E27FC236}">
                    <a16:creationId xmlns:a16="http://schemas.microsoft.com/office/drawing/2014/main" id="{341FF32C-D722-4673-BA43-057EB92923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10" y="648"/>
                <a:ext cx="580" cy="462"/>
              </a:xfrm>
              <a:prstGeom prst="line">
                <a:avLst/>
              </a:prstGeom>
              <a:noFill/>
              <a:ln w="1143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4343" name="Rectangle 10">
              <a:extLst>
                <a:ext uri="{FF2B5EF4-FFF2-40B4-BE49-F238E27FC236}">
                  <a16:creationId xmlns:a16="http://schemas.microsoft.com/office/drawing/2014/main" id="{AECD1647-D31F-46BF-8441-AB810B9E5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8862" y="3995772"/>
              <a:ext cx="22281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24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altLang="zh-CN" sz="2400" b="1"/>
            </a:p>
          </p:txBody>
        </p:sp>
        <p:sp>
          <p:nvSpPr>
            <p:cNvPr id="14344" name="Rectangle 10">
              <a:extLst>
                <a:ext uri="{FF2B5EF4-FFF2-40B4-BE49-F238E27FC236}">
                  <a16:creationId xmlns:a16="http://schemas.microsoft.com/office/drawing/2014/main" id="{6F2DD29E-41B2-4F53-B8CD-49D7B789FD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5896" y="3995772"/>
              <a:ext cx="2051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24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altLang="zh-CN" sz="2400" b="1"/>
            </a:p>
          </p:txBody>
        </p:sp>
        <p:sp>
          <p:nvSpPr>
            <p:cNvPr id="14345" name="Rectangle 10">
              <a:extLst>
                <a:ext uri="{FF2B5EF4-FFF2-40B4-BE49-F238E27FC236}">
                  <a16:creationId xmlns:a16="http://schemas.microsoft.com/office/drawing/2014/main" id="{43BAD3EB-B0D9-4275-A2C9-5A00BA669A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4968" y="3995772"/>
              <a:ext cx="22281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24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altLang="zh-CN" sz="2400" b="1"/>
            </a:p>
          </p:txBody>
        </p:sp>
        <p:sp>
          <p:nvSpPr>
            <p:cNvPr id="14346" name="Rectangle 10">
              <a:extLst>
                <a:ext uri="{FF2B5EF4-FFF2-40B4-BE49-F238E27FC236}">
                  <a16:creationId xmlns:a16="http://schemas.microsoft.com/office/drawing/2014/main" id="{8640268A-E78E-41EB-8853-F152B95DA1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3558" y="3995772"/>
              <a:ext cx="22281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24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altLang="zh-CN" sz="2400" b="1"/>
            </a:p>
          </p:txBody>
        </p:sp>
      </p:grp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4E96E2CF-97DB-4EDB-8169-A62A4B860B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485"/>
    </mc:Choice>
    <mc:Fallback>
      <p:transition spd="slow" advTm="67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386" grpId="0" animBg="1"/>
      <p:bldP spid="11268" grpId="0" bldLvl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2">
            <a:extLst>
              <a:ext uri="{FF2B5EF4-FFF2-40B4-BE49-F238E27FC236}">
                <a16:creationId xmlns:a16="http://schemas.microsoft.com/office/drawing/2014/main" id="{C5848708-1061-4AE9-A8B8-B049AA01B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" y="328613"/>
            <a:ext cx="9042400" cy="6124575"/>
          </a:xfrm>
          <a:prstGeom prst="rect">
            <a:avLst/>
          </a:prstGeom>
          <a:noFill/>
          <a:ln w="12700">
            <a:solidFill>
              <a:srgbClr val="3B3BB7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6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、如图为质点的</a:t>
            </a:r>
            <a:r>
              <a:rPr lang="en-US" altLang="zh-CN" sz="28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x-t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的图象，根据图象回答：</a:t>
            </a:r>
          </a:p>
          <a:p>
            <a:pPr eaLnBrk="1" hangingPunct="1">
              <a:buFontTx/>
              <a:buNone/>
            </a:pPr>
            <a:endParaRPr lang="zh-CN" altLang="en-US" sz="28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zh-CN" altLang="en-US" sz="28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zh-CN" sz="28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zh-CN" altLang="en-US" sz="28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zh-CN" altLang="en-US" sz="28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zh-CN" altLang="en-US" sz="28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zh-CN" altLang="en-US" sz="28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zh-CN" altLang="en-US" sz="28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zh-CN" altLang="en-US" sz="28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zh-CN" altLang="en-US" sz="28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zh-CN" altLang="en-US" sz="28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zh-CN" altLang="en-US" sz="28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zh-CN" altLang="en-US" sz="28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7410" name="组合 14">
            <a:extLst>
              <a:ext uri="{FF2B5EF4-FFF2-40B4-BE49-F238E27FC236}">
                <a16:creationId xmlns:a16="http://schemas.microsoft.com/office/drawing/2014/main" id="{22A33E79-3173-4B5D-94A1-D335F0C66B4E}"/>
              </a:ext>
            </a:extLst>
          </p:cNvPr>
          <p:cNvGrpSpPr>
            <a:grpSpLocks/>
          </p:cNvGrpSpPr>
          <p:nvPr/>
        </p:nvGrpSpPr>
        <p:grpSpPr bwMode="auto">
          <a:xfrm>
            <a:off x="1785938" y="819150"/>
            <a:ext cx="6505575" cy="2681288"/>
            <a:chOff x="1785938" y="818650"/>
            <a:chExt cx="6505575" cy="2682358"/>
          </a:xfrm>
        </p:grpSpPr>
        <p:pic>
          <p:nvPicPr>
            <p:cNvPr id="15374" name="Picture 3">
              <a:extLst>
                <a:ext uri="{FF2B5EF4-FFF2-40B4-BE49-F238E27FC236}">
                  <a16:creationId xmlns:a16="http://schemas.microsoft.com/office/drawing/2014/main" id="{866C930F-8C04-49DA-87F6-075FFC4F5B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51" b="10663"/>
            <a:stretch>
              <a:fillRect/>
            </a:stretch>
          </p:blipFill>
          <p:spPr bwMode="auto">
            <a:xfrm>
              <a:off x="1785938" y="818650"/>
              <a:ext cx="6505575" cy="2682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5" name="TextBox 13">
              <a:extLst>
                <a:ext uri="{FF2B5EF4-FFF2-40B4-BE49-F238E27FC236}">
                  <a16:creationId xmlns:a16="http://schemas.microsoft.com/office/drawing/2014/main" id="{B872A1FE-77CF-4296-B099-78C0AF5AE5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4948" y="818650"/>
              <a:ext cx="115298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 </a:t>
              </a:r>
              <a:r>
                <a:rPr lang="en-US" altLang="zh-CN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/m</a:t>
              </a:r>
              <a:endParaRPr lang="zh-CN" altLang="en-US" b="1" i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411" name="Text Box 4">
            <a:extLst>
              <a:ext uri="{FF2B5EF4-FFF2-40B4-BE49-F238E27FC236}">
                <a16:creationId xmlns:a16="http://schemas.microsoft.com/office/drawing/2014/main" id="{F8D98721-80DF-4AC3-953C-55775D30F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73463"/>
            <a:ext cx="9112250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(1)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第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1s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内质点做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运动，速度是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_____;</a:t>
            </a:r>
          </a:p>
          <a:p>
            <a:pPr eaLnBrk="1" hangingPunct="1">
              <a:buFontTx/>
              <a:buNone/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(2)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第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1s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末到第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3s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末质点做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运动，速度为_____，</a:t>
            </a:r>
          </a:p>
          <a:p>
            <a:pPr eaLnBrk="1" hangingPunct="1">
              <a:buFontTx/>
              <a:buNone/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发生的位移为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_______;</a:t>
            </a:r>
          </a:p>
          <a:p>
            <a:pPr eaLnBrk="1" hangingPunct="1">
              <a:buFontTx/>
              <a:buNone/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(3)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第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4s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内质点做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运动，速度为______，</a:t>
            </a:r>
          </a:p>
          <a:p>
            <a:pPr eaLnBrk="1" hangingPunct="1">
              <a:buFontTx/>
              <a:buNone/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发生的位移为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_______;</a:t>
            </a:r>
          </a:p>
          <a:p>
            <a:pPr eaLnBrk="1" hangingPunct="1">
              <a:buFontTx/>
              <a:buNone/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(4)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前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5s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内的位移为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_________.</a:t>
            </a:r>
          </a:p>
          <a:p>
            <a:pPr eaLnBrk="1" hangingPunct="1">
              <a:buFontTx/>
              <a:buNone/>
            </a:pPr>
            <a:endParaRPr lang="en-US" altLang="zh-CN" sz="28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43D97366-15D6-4AED-95E7-875FB1ED6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975" y="3586163"/>
            <a:ext cx="1589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静止</a:t>
            </a:r>
          </a:p>
        </p:txBody>
      </p:sp>
      <p:sp>
        <p:nvSpPr>
          <p:cNvPr id="13318" name="Text Box 6">
            <a:extLst>
              <a:ext uri="{FF2B5EF4-FFF2-40B4-BE49-F238E27FC236}">
                <a16:creationId xmlns:a16="http://schemas.microsoft.com/office/drawing/2014/main" id="{6B9A512D-DCD3-45C1-B188-AB4F8178C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075" y="3573463"/>
            <a:ext cx="725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9" name="Text Box 7">
            <a:extLst>
              <a:ext uri="{FF2B5EF4-FFF2-40B4-BE49-F238E27FC236}">
                <a16:creationId xmlns:a16="http://schemas.microsoft.com/office/drawing/2014/main" id="{C4C0B75D-150F-4608-8837-1A4C89C02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4010025"/>
            <a:ext cx="1589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匀速直线</a:t>
            </a:r>
          </a:p>
        </p:txBody>
      </p:sp>
      <p:sp>
        <p:nvSpPr>
          <p:cNvPr id="13320" name="Text Box 8">
            <a:extLst>
              <a:ext uri="{FF2B5EF4-FFF2-40B4-BE49-F238E27FC236}">
                <a16:creationId xmlns:a16="http://schemas.microsoft.com/office/drawing/2014/main" id="{A4CABFF3-649F-4202-9A13-605F6CBEE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4005263"/>
            <a:ext cx="1590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2.5m/s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1" name="Text Box 9">
            <a:extLst>
              <a:ext uri="{FF2B5EF4-FFF2-40B4-BE49-F238E27FC236}">
                <a16:creationId xmlns:a16="http://schemas.microsoft.com/office/drawing/2014/main" id="{A4C3995F-9A87-4CED-BB90-614165C54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550" y="4467225"/>
            <a:ext cx="1589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5m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2" name="Text Box 10">
            <a:extLst>
              <a:ext uri="{FF2B5EF4-FFF2-40B4-BE49-F238E27FC236}">
                <a16:creationId xmlns:a16="http://schemas.microsoft.com/office/drawing/2014/main" id="{FD9D86A6-CF05-4B19-BC7D-E2645D452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4873625"/>
            <a:ext cx="1589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匀速直线</a:t>
            </a:r>
          </a:p>
        </p:txBody>
      </p:sp>
      <p:sp>
        <p:nvSpPr>
          <p:cNvPr id="13323" name="Text Box 11">
            <a:extLst>
              <a:ext uri="{FF2B5EF4-FFF2-40B4-BE49-F238E27FC236}">
                <a16:creationId xmlns:a16="http://schemas.microsoft.com/office/drawing/2014/main" id="{E0590D4D-B2AF-4947-9C5B-3DE312704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0938" y="4864100"/>
            <a:ext cx="1589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-10m/s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4" name="Text Box 12">
            <a:extLst>
              <a:ext uri="{FF2B5EF4-FFF2-40B4-BE49-F238E27FC236}">
                <a16:creationId xmlns:a16="http://schemas.microsoft.com/office/drawing/2014/main" id="{2058EF33-5C5C-49A0-96A7-EEA7F4BEE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5314950"/>
            <a:ext cx="1589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-10m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5" name="Text Box 13">
            <a:extLst>
              <a:ext uri="{FF2B5EF4-FFF2-40B4-BE49-F238E27FC236}">
                <a16:creationId xmlns:a16="http://schemas.microsoft.com/office/drawing/2014/main" id="{1A0EA4AB-E656-49E2-B568-D3B893628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9775" y="5741988"/>
            <a:ext cx="1589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C505D5B7-7B59-4877-B422-B15FC3B3B0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767"/>
    </mc:Choice>
    <mc:Fallback>
      <p:transition spd="slow" advTm="178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412" grpId="0" animBg="1"/>
      <p:bldP spid="17411" grpId="0"/>
      <p:bldP spid="13317" grpId="0" bldLvl="0" autoUpdateAnimBg="0"/>
      <p:bldP spid="13318" grpId="0" bldLvl="0" autoUpdateAnimBg="0"/>
      <p:bldP spid="13319" grpId="0" bldLvl="0" autoUpdateAnimBg="0"/>
      <p:bldP spid="13320" grpId="0" bldLvl="0" autoUpdateAnimBg="0"/>
      <p:bldP spid="13321" grpId="0" bldLvl="0" autoUpdateAnimBg="0"/>
      <p:bldP spid="13322" grpId="0" bldLvl="0" autoUpdateAnimBg="0"/>
      <p:bldP spid="13323" grpId="0" bldLvl="0" autoUpdateAnimBg="0"/>
      <p:bldP spid="13324" grpId="0" bldLvl="0" autoUpdateAnimBg="0"/>
      <p:bldP spid="13325" grpId="0" bldLvl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4">
            <a:extLst>
              <a:ext uri="{FF2B5EF4-FFF2-40B4-BE49-F238E27FC236}">
                <a16:creationId xmlns:a16="http://schemas.microsoft.com/office/drawing/2014/main" id="{4C28CCA3-E801-4E56-BA7E-52751C9EC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725" y="1557338"/>
            <a:ext cx="4318000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9" name="Picture 2">
            <a:extLst>
              <a:ext uri="{FF2B5EF4-FFF2-40B4-BE49-F238E27FC236}">
                <a16:creationId xmlns:a16="http://schemas.microsoft.com/office/drawing/2014/main" id="{C754726B-B40D-4DD4-990D-799D9FE59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1554163"/>
            <a:ext cx="3890963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3">
            <a:extLst>
              <a:ext uri="{FF2B5EF4-FFF2-40B4-BE49-F238E27FC236}">
                <a16:creationId xmlns:a16="http://schemas.microsoft.com/office/drawing/2014/main" id="{89678B32-1468-4AEC-86C8-C29463D0D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575" y="404813"/>
            <a:ext cx="3417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32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（2）</a:t>
            </a:r>
            <a:r>
              <a:rPr lang="zh-CN" altLang="en-US" sz="3200" b="1" i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v-t </a:t>
            </a:r>
            <a:r>
              <a:rPr lang="zh-CN" altLang="en-US" sz="32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图象</a:t>
            </a:r>
            <a:endParaRPr lang="en-US" altLang="zh-CN" sz="3200" b="1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341" name="Line 5">
            <a:extLst>
              <a:ext uri="{FF2B5EF4-FFF2-40B4-BE49-F238E27FC236}">
                <a16:creationId xmlns:a16="http://schemas.microsoft.com/office/drawing/2014/main" id="{423F0A0C-1C43-45AD-8244-796AE2492D4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535113" y="3144838"/>
            <a:ext cx="0" cy="1655762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4342" name="Line 6">
            <a:extLst>
              <a:ext uri="{FF2B5EF4-FFF2-40B4-BE49-F238E27FC236}">
                <a16:creationId xmlns:a16="http://schemas.microsoft.com/office/drawing/2014/main" id="{480D6EA8-2A28-4F0C-AFFB-130015729B8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50988" y="4797425"/>
            <a:ext cx="2087562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4343" name="Rectangle 7">
            <a:extLst>
              <a:ext uri="{FF2B5EF4-FFF2-40B4-BE49-F238E27FC236}">
                <a16:creationId xmlns:a16="http://schemas.microsoft.com/office/drawing/2014/main" id="{8F98E75C-73C2-40F4-A6F4-6A9C67153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725" y="2860675"/>
            <a:ext cx="649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CN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</a:p>
        </p:txBody>
      </p:sp>
      <p:sp>
        <p:nvSpPr>
          <p:cNvPr id="14344" name="Rectangle 8">
            <a:extLst>
              <a:ext uri="{FF2B5EF4-FFF2-40B4-BE49-F238E27FC236}">
                <a16:creationId xmlns:a16="http://schemas.microsoft.com/office/drawing/2014/main" id="{E1441AD3-F535-44C6-B30F-74FE1E251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1388" y="4705350"/>
            <a:ext cx="373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CN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</a:p>
        </p:txBody>
      </p:sp>
      <p:sp>
        <p:nvSpPr>
          <p:cNvPr id="14345" name="Rectangle 9">
            <a:extLst>
              <a:ext uri="{FF2B5EF4-FFF2-40B4-BE49-F238E27FC236}">
                <a16:creationId xmlns:a16="http://schemas.microsoft.com/office/drawing/2014/main" id="{7CA07A3E-BF0C-4B2C-B3ED-A69ACD348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3141663"/>
            <a:ext cx="2060575" cy="1655762"/>
          </a:xfrm>
          <a:prstGeom prst="rect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6" name="Text Box 10">
            <a:extLst>
              <a:ext uri="{FF2B5EF4-FFF2-40B4-BE49-F238E27FC236}">
                <a16:creationId xmlns:a16="http://schemas.microsoft.com/office/drawing/2014/main" id="{C6128F56-711A-4733-83D6-A9CF3814A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0038" y="1817688"/>
            <a:ext cx="3656012" cy="319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CN" altLang="en-US" sz="28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结论：</a:t>
            </a:r>
            <a:endParaRPr lang="en-US" altLang="zh-CN" sz="2800" b="1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en-US" altLang="zh-CN" sz="28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i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v – t </a:t>
            </a:r>
            <a:r>
              <a:rPr lang="zh-CN" altLang="en-US" sz="28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图线与时间轴所夹的矩形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面积大小</a:t>
            </a:r>
            <a:r>
              <a:rPr lang="zh-CN" altLang="en-US" sz="28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表示物体的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位移大小</a:t>
            </a:r>
            <a:r>
              <a:rPr lang="zh-CN" altLang="en-US" sz="28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面积正负</a:t>
            </a:r>
            <a:r>
              <a:rPr lang="zh-CN" altLang="en-US" sz="28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表示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位移方向。</a:t>
            </a:r>
            <a:endParaRPr lang="en-US" altLang="zh-CN" sz="2800" b="1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347" name="Line 13">
            <a:extLst>
              <a:ext uri="{FF2B5EF4-FFF2-40B4-BE49-F238E27FC236}">
                <a16:creationId xmlns:a16="http://schemas.microsoft.com/office/drawing/2014/main" id="{32247E61-7376-47A9-A85C-22112E3FBD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38550" y="3122613"/>
            <a:ext cx="0" cy="1655762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" name="椭圆形标注 11">
            <a:extLst>
              <a:ext uri="{FF2B5EF4-FFF2-40B4-BE49-F238E27FC236}">
                <a16:creationId xmlns:a16="http://schemas.microsoft.com/office/drawing/2014/main" id="{85A3D0D6-4D1D-41DF-B27D-5A9FF43CC048}"/>
              </a:ext>
            </a:extLst>
          </p:cNvPr>
          <p:cNvSpPr/>
          <p:nvPr/>
        </p:nvSpPr>
        <p:spPr bwMode="auto">
          <a:xfrm>
            <a:off x="2276475" y="2097088"/>
            <a:ext cx="2879725" cy="647700"/>
          </a:xfrm>
          <a:prstGeom prst="wedgeEllipseCallout">
            <a:avLst>
              <a:gd name="adj1" fmla="val -28480"/>
              <a:gd name="adj2" fmla="val 75773"/>
            </a:avLst>
          </a:prstGeom>
          <a:solidFill>
            <a:schemeClr val="accent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面积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代表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位移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002088D4-B1D2-4BAC-A0D8-17291FFF118F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179388" y="476250"/>
            <a:ext cx="576262" cy="5832475"/>
          </a:xfrm>
          <a:prstGeom prst="rect">
            <a:avLst/>
          </a:prstGeom>
          <a:gradFill rotWithShape="1">
            <a:gsLst>
              <a:gs pos="0">
                <a:srgbClr val="800000"/>
              </a:gs>
              <a:gs pos="100000">
                <a:srgbClr val="800000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t">
              <a:buFont typeface="Arial" charset="0"/>
              <a:buNone/>
              <a:defRPr/>
            </a:pPr>
            <a:r>
              <a:rPr lang="zh-CN" altLang="en-US" sz="3200" b="1" dirty="0">
                <a:solidFill>
                  <a:srgbClr val="FFFF99"/>
                </a:solidFill>
                <a:latin typeface="黑体" pitchFamily="49" charset="-122"/>
                <a:ea typeface="黑体" pitchFamily="49" charset="-122"/>
              </a:rPr>
              <a:t>四</a:t>
            </a:r>
            <a:r>
              <a:rPr lang="zh-CN" altLang="zh-CN" sz="3200" b="1" dirty="0">
                <a:solidFill>
                  <a:srgbClr val="FFFF99"/>
                </a:solidFill>
                <a:latin typeface="黑体" pitchFamily="49" charset="-122"/>
                <a:ea typeface="黑体" pitchFamily="49" charset="-122"/>
              </a:rPr>
              <a:t>`</a:t>
            </a:r>
            <a:br>
              <a:rPr lang="zh-CN" altLang="zh-CN" sz="3200" b="1" dirty="0">
                <a:solidFill>
                  <a:srgbClr val="FFFF99"/>
                </a:solidFill>
                <a:latin typeface="黑体" pitchFamily="49" charset="-122"/>
                <a:ea typeface="黑体" pitchFamily="49" charset="-122"/>
              </a:rPr>
            </a:br>
            <a:r>
              <a:rPr lang="zh-CN" altLang="en-US" sz="3200" b="1" dirty="0">
                <a:solidFill>
                  <a:srgbClr val="FFFF99"/>
                </a:solidFill>
                <a:latin typeface="黑体" pitchFamily="49" charset="-122"/>
                <a:ea typeface="黑体" pitchFamily="49" charset="-122"/>
              </a:rPr>
              <a:t>匀速直线运动</a:t>
            </a:r>
            <a:endParaRPr lang="zh-C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黑体" pitchFamily="49" charset="-122"/>
              <a:ea typeface="黑体" pitchFamily="49" charset="-122"/>
              <a:cs typeface="+mj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CD089D6-4A3C-4ED7-855B-9A2FCF58A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4938" y="23813"/>
            <a:ext cx="1641475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6000" b="1">
                <a:solidFill>
                  <a:srgbClr val="7030A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*</a:t>
            </a:r>
            <a:r>
              <a:rPr lang="zh-CN" altLang="en-US" sz="6000" b="1">
                <a:solidFill>
                  <a:srgbClr val="00B05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*</a:t>
            </a:r>
            <a:r>
              <a:rPr lang="zh-CN" altLang="en-US" sz="6000" b="1">
                <a:solidFill>
                  <a:srgbClr val="FFC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*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72E408ED-AB13-40F5-BB16-D86C987D56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45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0" dur="500"/>
                                        <p:tgtEl>
                                          <p:spTgt spid="14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3" dur="500"/>
                                        <p:tgtEl>
                                          <p:spTgt spid="14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4" grpId="0"/>
      <p:bldP spid="14343" grpId="0" autoUpdateAnimBg="0"/>
      <p:bldP spid="14344" grpId="0" autoUpdateAnimBg="0"/>
      <p:bldP spid="14345" grpId="0" bldLvl="0" animBg="1" autoUpdateAnimBg="0"/>
      <p:bldP spid="14346" grpId="0" build="allAtOnce"/>
      <p:bldP spid="12" grpId="0" animBg="1"/>
      <p:bldP spid="13" grpId="0" animBg="1" autoUpdateAnimBg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7452B02F-BACD-41D2-B7BA-8EE93DCCF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" y="328613"/>
            <a:ext cx="9042400" cy="5908675"/>
          </a:xfrm>
          <a:prstGeom prst="rect">
            <a:avLst/>
          </a:prstGeom>
          <a:noFill/>
          <a:ln w="12700">
            <a:solidFill>
              <a:srgbClr val="3B3BB7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7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、如图为质点的</a:t>
            </a:r>
            <a:r>
              <a:rPr lang="en-US" altLang="zh-CN" sz="28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v-t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的图象，根据图象回答：</a:t>
            </a:r>
          </a:p>
          <a:p>
            <a:pPr eaLnBrk="1" hangingPunct="1">
              <a:buFontTx/>
              <a:buNone/>
            </a:pPr>
            <a:endParaRPr lang="zh-CN" altLang="en-US" sz="28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zh-CN" altLang="en-US" sz="28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zh-CN" sz="28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zh-CN" altLang="en-US" sz="28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zh-CN" altLang="en-US" sz="28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zh-CN" altLang="en-US" sz="28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(1) 0~5s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，物体做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运动，物体的速度方向与正方向相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；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(2) 5~15s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，物体做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运动；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(3) 15~20s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，物体做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运动，物体的速度方向与正方向相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</a:t>
            </a:r>
            <a:endParaRPr lang="zh-CN" altLang="en-US" sz="28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B8EEBACA-19B5-465D-8B18-77BC0B4D4D15}"/>
              </a:ext>
            </a:extLst>
          </p:cNvPr>
          <p:cNvGrpSpPr>
            <a:grpSpLocks/>
          </p:cNvGrpSpPr>
          <p:nvPr/>
        </p:nvGrpSpPr>
        <p:grpSpPr bwMode="auto">
          <a:xfrm>
            <a:off x="2411413" y="765175"/>
            <a:ext cx="3943350" cy="2576513"/>
            <a:chOff x="1112087" y="1319639"/>
            <a:chExt cx="3942209" cy="2576277"/>
          </a:xfrm>
        </p:grpSpPr>
        <p:cxnSp>
          <p:nvCxnSpPr>
            <p:cNvPr id="17417" name="直接箭头连接符 3">
              <a:extLst>
                <a:ext uri="{FF2B5EF4-FFF2-40B4-BE49-F238E27FC236}">
                  <a16:creationId xmlns:a16="http://schemas.microsoft.com/office/drawing/2014/main" id="{334B34EF-8472-4869-983D-6B3499F57A9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403648" y="1484784"/>
              <a:ext cx="0" cy="2088232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7418" name="直接箭头连接符 5">
              <a:extLst>
                <a:ext uri="{FF2B5EF4-FFF2-40B4-BE49-F238E27FC236}">
                  <a16:creationId xmlns:a16="http://schemas.microsoft.com/office/drawing/2014/main" id="{E7244D9F-3D88-4163-BF2C-D422B7C3320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403648" y="3573016"/>
              <a:ext cx="3348000" cy="0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7419" name="直接连接符 7">
              <a:extLst>
                <a:ext uri="{FF2B5EF4-FFF2-40B4-BE49-F238E27FC236}">
                  <a16:creationId xmlns:a16="http://schemas.microsoft.com/office/drawing/2014/main" id="{89872DCC-8765-4205-AC61-582E2006867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403648" y="2348880"/>
              <a:ext cx="64800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17420" name="直接连接符 9">
              <a:extLst>
                <a:ext uri="{FF2B5EF4-FFF2-40B4-BE49-F238E27FC236}">
                  <a16:creationId xmlns:a16="http://schemas.microsoft.com/office/drawing/2014/main" id="{BD056A0F-F947-45A1-989F-D9C8921C50A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51648" y="3496445"/>
              <a:ext cx="0" cy="720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421" name="直接连接符 10">
              <a:extLst>
                <a:ext uri="{FF2B5EF4-FFF2-40B4-BE49-F238E27FC236}">
                  <a16:creationId xmlns:a16="http://schemas.microsoft.com/office/drawing/2014/main" id="{FA6EBDC6-7618-4213-A287-9317E1A3189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716726" y="3501008"/>
              <a:ext cx="0" cy="720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422" name="直接连接符 11">
              <a:extLst>
                <a:ext uri="{FF2B5EF4-FFF2-40B4-BE49-F238E27FC236}">
                  <a16:creationId xmlns:a16="http://schemas.microsoft.com/office/drawing/2014/main" id="{7574F0D9-7589-49C4-972A-500BC99B213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347792" y="3501008"/>
              <a:ext cx="0" cy="720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423" name="直接连接符 12">
              <a:extLst>
                <a:ext uri="{FF2B5EF4-FFF2-40B4-BE49-F238E27FC236}">
                  <a16:creationId xmlns:a16="http://schemas.microsoft.com/office/drawing/2014/main" id="{EC36F485-E5CE-4E27-9FF4-379BBF940C9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012870" y="3505571"/>
              <a:ext cx="0" cy="720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424" name="直接连接符 13">
              <a:extLst>
                <a:ext uri="{FF2B5EF4-FFF2-40B4-BE49-F238E27FC236}">
                  <a16:creationId xmlns:a16="http://schemas.microsoft.com/office/drawing/2014/main" id="{0323FECD-10D6-438B-BB0D-C0DEB435C1C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51648" y="2348879"/>
              <a:ext cx="0" cy="11160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17425" name="直接连接符 15">
              <a:extLst>
                <a:ext uri="{FF2B5EF4-FFF2-40B4-BE49-F238E27FC236}">
                  <a16:creationId xmlns:a16="http://schemas.microsoft.com/office/drawing/2014/main" id="{54E2FDE6-EE41-4468-8466-DC0FFC026AA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347864" y="2348880"/>
              <a:ext cx="0" cy="11160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17426" name="直接连接符 17">
              <a:extLst>
                <a:ext uri="{FF2B5EF4-FFF2-40B4-BE49-F238E27FC236}">
                  <a16:creationId xmlns:a16="http://schemas.microsoft.com/office/drawing/2014/main" id="{BFD539F6-2767-4111-B797-D40070C2DD8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403648" y="2348880"/>
              <a:ext cx="648000" cy="1224128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427" name="直接连接符 19">
              <a:extLst>
                <a:ext uri="{FF2B5EF4-FFF2-40B4-BE49-F238E27FC236}">
                  <a16:creationId xmlns:a16="http://schemas.microsoft.com/office/drawing/2014/main" id="{C9BBB3BB-DD7E-41B3-B894-C0B0B99832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51648" y="2348880"/>
              <a:ext cx="1296144" cy="0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428" name="直接连接符 21">
              <a:extLst>
                <a:ext uri="{FF2B5EF4-FFF2-40B4-BE49-F238E27FC236}">
                  <a16:creationId xmlns:a16="http://schemas.microsoft.com/office/drawing/2014/main" id="{0823C7BA-EF02-4CFB-92A6-B2E0FD12697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347792" y="2348879"/>
              <a:ext cx="665078" cy="1228692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7429" name="TextBox 13">
              <a:extLst>
                <a:ext uri="{FF2B5EF4-FFF2-40B4-BE49-F238E27FC236}">
                  <a16:creationId xmlns:a16="http://schemas.microsoft.com/office/drawing/2014/main" id="{4BF07A13-F9A3-44E6-8008-7DC1AE85DB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2115" y="1319639"/>
              <a:ext cx="1152984" cy="369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 </a:t>
              </a:r>
              <a:r>
                <a:rPr lang="en-US" altLang="zh-CN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/(m·s</a:t>
              </a:r>
              <a:r>
                <a:rPr lang="en-US" altLang="zh-CN" b="1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en-US" altLang="zh-CN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CN" altLang="en-US" b="1" i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30" name="TextBox 23">
              <a:extLst>
                <a:ext uri="{FF2B5EF4-FFF2-40B4-BE49-F238E27FC236}">
                  <a16:creationId xmlns:a16="http://schemas.microsoft.com/office/drawing/2014/main" id="{1AEEAA62-911C-4D18-9D7A-CAAB49357B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2087" y="2179602"/>
              <a:ext cx="28803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zh-C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31" name="TextBox 24">
              <a:extLst>
                <a:ext uri="{FF2B5EF4-FFF2-40B4-BE49-F238E27FC236}">
                  <a16:creationId xmlns:a16="http://schemas.microsoft.com/office/drawing/2014/main" id="{4F820703-974C-4C79-B8EC-A44D79B38E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5616" y="3450486"/>
              <a:ext cx="28803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32" name="TextBox 25">
              <a:extLst>
                <a:ext uri="{FF2B5EF4-FFF2-40B4-BE49-F238E27FC236}">
                  <a16:creationId xmlns:a16="http://schemas.microsoft.com/office/drawing/2014/main" id="{A9CBCCC7-D380-4D88-A20E-4F82E0016E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7632" y="3541571"/>
              <a:ext cx="28803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zh-C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33" name="TextBox 26">
              <a:extLst>
                <a:ext uri="{FF2B5EF4-FFF2-40B4-BE49-F238E27FC236}">
                  <a16:creationId xmlns:a16="http://schemas.microsoft.com/office/drawing/2014/main" id="{5135DF20-68FF-4B74-AC2C-139D1D01A1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7636" y="3543343"/>
              <a:ext cx="50405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zh-C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34" name="TextBox 27">
              <a:extLst>
                <a:ext uri="{FF2B5EF4-FFF2-40B4-BE49-F238E27FC236}">
                  <a16:creationId xmlns:a16="http://schemas.microsoft.com/office/drawing/2014/main" id="{61B6AB85-2A48-40D6-B6D0-DC0078FD34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1840" y="3543343"/>
              <a:ext cx="48502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  <a:endParaRPr lang="zh-C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35" name="TextBox 28">
              <a:extLst>
                <a:ext uri="{FF2B5EF4-FFF2-40B4-BE49-F238E27FC236}">
                  <a16:creationId xmlns:a16="http://schemas.microsoft.com/office/drawing/2014/main" id="{FB1FCFE4-2F53-438D-BC1E-DFC16AD061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6846" y="3545115"/>
              <a:ext cx="42358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  <a:endParaRPr lang="zh-C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36" name="TextBox 13">
              <a:extLst>
                <a:ext uri="{FF2B5EF4-FFF2-40B4-BE49-F238E27FC236}">
                  <a16:creationId xmlns:a16="http://schemas.microsoft.com/office/drawing/2014/main" id="{89581C14-4A48-404F-A692-F9041A35EB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7804" y="3526731"/>
              <a:ext cx="576492" cy="369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 </a:t>
              </a:r>
              <a:r>
                <a:rPr lang="en-US" altLang="zh-CN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/s</a:t>
              </a:r>
              <a:endParaRPr lang="zh-CN" altLang="en-US" b="1" i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Text Box 7">
            <a:extLst>
              <a:ext uri="{FF2B5EF4-FFF2-40B4-BE49-F238E27FC236}">
                <a16:creationId xmlns:a16="http://schemas.microsoft.com/office/drawing/2014/main" id="{6300D0A8-465D-45C8-926E-909E3D3D1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9275" y="3357563"/>
            <a:ext cx="11953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加速</a:t>
            </a:r>
          </a:p>
        </p:txBody>
      </p:sp>
      <p:sp>
        <p:nvSpPr>
          <p:cNvPr id="33" name="Text Box 7">
            <a:extLst>
              <a:ext uri="{FF2B5EF4-FFF2-40B4-BE49-F238E27FC236}">
                <a16:creationId xmlns:a16="http://schemas.microsoft.com/office/drawing/2014/main" id="{DACD59DF-AC5B-47E4-8C39-28C93EF9A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588" y="3913188"/>
            <a:ext cx="11953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同</a:t>
            </a:r>
          </a:p>
        </p:txBody>
      </p:sp>
      <p:sp>
        <p:nvSpPr>
          <p:cNvPr id="34" name="Text Box 7">
            <a:extLst>
              <a:ext uri="{FF2B5EF4-FFF2-40B4-BE49-F238E27FC236}">
                <a16:creationId xmlns:a16="http://schemas.microsoft.com/office/drawing/2014/main" id="{195F1906-35C1-4004-9F21-37D026EBC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4213" y="4470400"/>
            <a:ext cx="11953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匀速</a:t>
            </a:r>
          </a:p>
        </p:txBody>
      </p:sp>
      <p:sp>
        <p:nvSpPr>
          <p:cNvPr id="35" name="Text Box 7">
            <a:extLst>
              <a:ext uri="{FF2B5EF4-FFF2-40B4-BE49-F238E27FC236}">
                <a16:creationId xmlns:a16="http://schemas.microsoft.com/office/drawing/2014/main" id="{D409D907-6C40-4836-85F3-10730B0EE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4075" y="5013325"/>
            <a:ext cx="11953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减速</a:t>
            </a:r>
          </a:p>
        </p:txBody>
      </p:sp>
      <p:sp>
        <p:nvSpPr>
          <p:cNvPr id="36" name="Text Box 7">
            <a:extLst>
              <a:ext uri="{FF2B5EF4-FFF2-40B4-BE49-F238E27FC236}">
                <a16:creationId xmlns:a16="http://schemas.microsoft.com/office/drawing/2014/main" id="{F40B807E-DB92-4140-BFE8-CAEC0BB78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6988" y="5572125"/>
            <a:ext cx="11953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同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9704938B-FC11-4079-B3A5-6E823936B9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165"/>
    </mc:Choice>
    <mc:Fallback>
      <p:transition spd="slow" advTm="44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2" grpId="0" bldLvl="0" autoUpdateAnimBg="0"/>
      <p:bldP spid="33" grpId="0" bldLvl="0" autoUpdateAnimBg="0"/>
      <p:bldP spid="34" grpId="0" bldLvl="0" autoUpdateAnimBg="0"/>
      <p:bldP spid="35" grpId="0" bldLvl="0" autoUpdateAnimBg="0"/>
      <p:bldP spid="36" grpId="0" bldLvl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6" name="Group 4">
            <a:extLst>
              <a:ext uri="{FF2B5EF4-FFF2-40B4-BE49-F238E27FC236}">
                <a16:creationId xmlns:a16="http://schemas.microsoft.com/office/drawing/2014/main" id="{3FDD66A4-BB7B-4DBB-B7CD-69E45C3077E6}"/>
              </a:ext>
            </a:extLst>
          </p:cNvPr>
          <p:cNvGraphicFramePr>
            <a:graphicFrameLocks noGrp="1"/>
          </p:cNvGraphicFramePr>
          <p:nvPr/>
        </p:nvGraphicFramePr>
        <p:xfrm>
          <a:off x="971550" y="1700213"/>
          <a:ext cx="7921625" cy="2347912"/>
        </p:xfrm>
        <a:graphic>
          <a:graphicData uri="http://schemas.openxmlformats.org/drawingml/2006/table">
            <a:tbl>
              <a:tblPr/>
              <a:tblGrid>
                <a:gridCol w="1800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1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495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初位置</a:t>
                      </a:r>
                      <a:r>
                        <a:rPr kumimoji="0" lang="zh-CN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(m)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经过时间</a:t>
                      </a:r>
                      <a:r>
                        <a:rPr kumimoji="0" lang="zh-CN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(s)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末位置</a:t>
                      </a:r>
                      <a:r>
                        <a:rPr kumimoji="0" lang="zh-CN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(m)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28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A.</a:t>
                      </a:r>
                      <a:r>
                        <a:rPr kumimoji="0" 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自行车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100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912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B.</a:t>
                      </a:r>
                      <a:r>
                        <a:rPr kumimoji="0" 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公共汽车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100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2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C.</a:t>
                      </a:r>
                      <a:r>
                        <a:rPr kumimoji="0" 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火车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100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400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223" name="Text Box 31">
            <a:extLst>
              <a:ext uri="{FF2B5EF4-FFF2-40B4-BE49-F238E27FC236}">
                <a16:creationId xmlns:a16="http://schemas.microsoft.com/office/drawing/2014/main" id="{B73A1882-769B-44B3-B17A-AC4CC7115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4437063"/>
            <a:ext cx="5113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如何比较A和B的运动快慢？</a:t>
            </a:r>
          </a:p>
        </p:txBody>
      </p:sp>
      <p:sp>
        <p:nvSpPr>
          <p:cNvPr id="8224" name="Text Box 32">
            <a:extLst>
              <a:ext uri="{FF2B5EF4-FFF2-40B4-BE49-F238E27FC236}">
                <a16:creationId xmlns:a16="http://schemas.microsoft.com/office/drawing/2014/main" id="{672F6382-BDBA-40E3-B6EB-2BDE97354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5086350"/>
            <a:ext cx="53292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如何比较B和C 的运动快慢？</a:t>
            </a:r>
          </a:p>
        </p:txBody>
      </p:sp>
      <p:sp>
        <p:nvSpPr>
          <p:cNvPr id="8225" name="Text Box 33">
            <a:extLst>
              <a:ext uri="{FF2B5EF4-FFF2-40B4-BE49-F238E27FC236}">
                <a16:creationId xmlns:a16="http://schemas.microsoft.com/office/drawing/2014/main" id="{C9586B46-914E-4DDD-B6CC-6DAF303A2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5734050"/>
            <a:ext cx="5473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如何比较A和C的运动快慢？</a:t>
            </a:r>
          </a:p>
        </p:txBody>
      </p:sp>
      <p:sp>
        <p:nvSpPr>
          <p:cNvPr id="8226" name="Text Box 34">
            <a:extLst>
              <a:ext uri="{FF2B5EF4-FFF2-40B4-BE49-F238E27FC236}">
                <a16:creationId xmlns:a16="http://schemas.microsoft.com/office/drawing/2014/main" id="{29453B6B-EDBB-47E0-992C-EB35F29DB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5025" y="4424363"/>
            <a:ext cx="2806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2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位移相同，比较时间</a:t>
            </a:r>
          </a:p>
        </p:txBody>
      </p:sp>
      <p:sp>
        <p:nvSpPr>
          <p:cNvPr id="8227" name="Text Box 35">
            <a:extLst>
              <a:ext uri="{FF2B5EF4-FFF2-40B4-BE49-F238E27FC236}">
                <a16:creationId xmlns:a16="http://schemas.microsoft.com/office/drawing/2014/main" id="{4BD236D2-8379-41D7-A6EE-8EFCF2D18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5025" y="5084763"/>
            <a:ext cx="3022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2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时间相同，比较位移</a:t>
            </a:r>
          </a:p>
        </p:txBody>
      </p:sp>
      <p:sp>
        <p:nvSpPr>
          <p:cNvPr id="8228" name="Text Box 36">
            <a:extLst>
              <a:ext uri="{FF2B5EF4-FFF2-40B4-BE49-F238E27FC236}">
                <a16:creationId xmlns:a16="http://schemas.microsoft.com/office/drawing/2014/main" id="{75DE877C-B8A8-41C1-80AA-EE6A06C20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5025" y="5732463"/>
            <a:ext cx="4030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2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时间、位移均不同，</a:t>
            </a:r>
            <a:r>
              <a:rPr lang="zh-CN" altLang="zh-CN" sz="2000" b="1">
                <a:solidFill>
                  <a:schemeClr val="hlin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比较</a:t>
            </a:r>
            <a:r>
              <a:rPr lang="zh-CN" altLang="zh-CN" sz="2000" b="1">
                <a:solidFill>
                  <a:srgbClr val="FF33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比值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4BD8707A-9F0D-42CF-BBBB-66BA88925CF7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179388" y="476250"/>
            <a:ext cx="576262" cy="5832475"/>
          </a:xfrm>
          <a:prstGeom prst="rect">
            <a:avLst/>
          </a:prstGeom>
          <a:gradFill rotWithShape="1">
            <a:gsLst>
              <a:gs pos="0">
                <a:srgbClr val="800000"/>
              </a:gs>
              <a:gs pos="100000">
                <a:srgbClr val="800000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t">
              <a:buFontTx/>
              <a:buNone/>
              <a:defRPr/>
            </a:pPr>
            <a:r>
              <a:rPr lang="zh-CN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方正兰亭超细黑简体" pitchFamily="2" charset="-122"/>
                <a:ea typeface="方正兰亭超细黑简体" pitchFamily="2" charset="-122"/>
                <a:cs typeface="+mj-cs"/>
              </a:rPr>
              <a:t>运动快慢的比较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6FDE117D-849F-4EB4-BEC9-9F29A12AF6B2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898525" y="476250"/>
            <a:ext cx="777716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6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zh-CN" sz="2800" b="1" kern="0" dirty="0">
                <a:latin typeface="+mn-lt"/>
                <a:ea typeface="+mn-ea"/>
              </a:rPr>
              <a:t>以下有三个物体沿平直道路行驶的运动情况：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24E2D4BF-4E14-479D-B7CB-4B784DE74B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61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223" grpId="0" autoUpdateAnimBg="0"/>
      <p:bldP spid="8224" grpId="0" autoUpdateAnimBg="0"/>
      <p:bldP spid="8225" grpId="0" autoUpdateAnimBg="0"/>
      <p:bldP spid="8226" grpId="0" autoUpdateAnimBg="0"/>
      <p:bldP spid="8227" grpId="0" autoUpdateAnimBg="0"/>
      <p:bldP spid="8228" grpId="0" autoUpdateAnimBg="0"/>
      <p:bldP spid="11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>
            <a:extLst>
              <a:ext uri="{FF2B5EF4-FFF2-40B4-BE49-F238E27FC236}">
                <a16:creationId xmlns:a16="http://schemas.microsoft.com/office/drawing/2014/main" id="{A8446BDC-C9E1-471A-8EC6-8150C02CC980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900113" y="908050"/>
            <a:ext cx="7993062" cy="2376488"/>
          </a:xfrm>
        </p:spPr>
        <p:txBody>
          <a:bodyPr/>
          <a:lstStyle/>
          <a:p>
            <a:pPr>
              <a:lnSpc>
                <a:spcPct val="140000"/>
              </a:lnSpc>
              <a:defRPr/>
            </a:pPr>
            <a:endParaRPr lang="zh-CN" altLang="zh-CN" dirty="0"/>
          </a:p>
          <a:p>
            <a:pPr>
              <a:lnSpc>
                <a:spcPct val="140000"/>
              </a:lnSpc>
              <a:buFontTx/>
              <a:buNone/>
              <a:defRPr/>
            </a:pPr>
            <a:r>
              <a:rPr lang="zh-CN" altLang="zh-CN" dirty="0">
                <a:sym typeface="Wingdings" pitchFamily="2" charset="2"/>
              </a:rPr>
              <a:t> </a:t>
            </a:r>
            <a:r>
              <a:rPr lang="zh-CN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  <a:sym typeface="Wingdings" pitchFamily="2" charset="2"/>
              </a:rPr>
              <a:t>位移不同，时间也不同，</a:t>
            </a:r>
            <a:r>
              <a:rPr lang="zh-CN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比较位移与时间的比值，</a:t>
            </a:r>
            <a:r>
              <a:rPr lang="zh-CN" b="1" dirty="0">
                <a:solidFill>
                  <a:srgbClr val="FF33CC"/>
                </a:solidFill>
                <a:latin typeface="楷体" pitchFamily="49" charset="-122"/>
                <a:ea typeface="楷体" pitchFamily="49" charset="-122"/>
              </a:rPr>
              <a:t>比值越大，运动得越快</a:t>
            </a:r>
            <a:r>
              <a:rPr lang="zh-CN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。</a:t>
            </a:r>
            <a:endParaRPr lang="zh-CN" b="1" dirty="0">
              <a:solidFill>
                <a:schemeClr val="tx2"/>
              </a:solidFill>
              <a:latin typeface="楷体" pitchFamily="49" charset="-122"/>
              <a:ea typeface="楷体" pitchFamily="49" charset="-122"/>
              <a:sym typeface="Wingdings" pitchFamily="2" charset="2"/>
            </a:endParaRP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5D10DC2C-7B9C-4882-AE36-5C9D0371A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716338"/>
            <a:ext cx="7704137" cy="1512887"/>
          </a:xfrm>
          <a:prstGeom prst="rect">
            <a:avLst/>
          </a:prstGeom>
          <a:noFill/>
          <a:ln w="38100">
            <a:solidFill>
              <a:srgbClr val="92D05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zh-CN" sz="4000" b="1">
                <a:latin typeface="宋体" panose="02010600030101010101" pitchFamily="2" charset="-122"/>
              </a:rPr>
              <a:t> </a:t>
            </a:r>
            <a:r>
              <a:rPr lang="zh-CN" altLang="zh-CN" sz="4000" b="1">
                <a:latin typeface="华文仿宋" panose="02010600040101010101" pitchFamily="2" charset="-122"/>
                <a:ea typeface="华文仿宋" panose="02010600040101010101" pitchFamily="2" charset="-122"/>
              </a:rPr>
              <a:t>物理学中为反映</a:t>
            </a:r>
            <a:r>
              <a:rPr lang="zh-CN" altLang="en-US" sz="4000" b="1">
                <a:latin typeface="华文仿宋" panose="02010600040101010101" pitchFamily="2" charset="-122"/>
                <a:ea typeface="华文仿宋" panose="02010600040101010101" pitchFamily="2" charset="-122"/>
              </a:rPr>
              <a:t>“</a:t>
            </a:r>
            <a:r>
              <a:rPr lang="zh-CN" altLang="zh-CN" sz="4000" b="1">
                <a:latin typeface="华文仿宋" panose="02010600040101010101" pitchFamily="2" charset="-122"/>
                <a:ea typeface="华文仿宋" panose="02010600040101010101" pitchFamily="2" charset="-122"/>
              </a:rPr>
              <a:t>物体运动的快慢</a:t>
            </a:r>
            <a:r>
              <a:rPr lang="zh-CN" altLang="en-US" sz="4000" b="1">
                <a:latin typeface="华文仿宋" panose="02010600040101010101" pitchFamily="2" charset="-122"/>
                <a:ea typeface="华文仿宋" panose="02010600040101010101" pitchFamily="2" charset="-122"/>
              </a:rPr>
              <a:t>”</a:t>
            </a:r>
            <a:r>
              <a:rPr lang="zh-CN" altLang="zh-CN" sz="4000" b="1">
                <a:latin typeface="华文仿宋" panose="02010600040101010101" pitchFamily="2" charset="-122"/>
                <a:ea typeface="华文仿宋" panose="02010600040101010101" pitchFamily="2" charset="-122"/>
              </a:rPr>
              <a:t>而引入</a:t>
            </a:r>
            <a:r>
              <a:rPr lang="zh-CN" altLang="en-US" sz="4000" b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zh-CN" sz="4000" b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速度</a:t>
            </a:r>
            <a:r>
              <a:rPr lang="zh-CN" altLang="en-US" sz="4000" b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zh-CN" sz="4000" b="1">
                <a:latin typeface="华文仿宋" panose="02010600040101010101" pitchFamily="2" charset="-122"/>
                <a:ea typeface="华文仿宋" panose="02010600040101010101" pitchFamily="2" charset="-122"/>
              </a:rPr>
              <a:t>这一概念．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53A5DF4E-E3C5-41A7-8771-8977EA1BFB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12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219" grpId="0" build="p" autoUpdateAnimBg="0"/>
      <p:bldP spid="9220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9B5CA70F-A094-4CF6-ABCF-1EFF7AA67445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320675" y="1701800"/>
            <a:ext cx="8350250" cy="1470025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60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itchFamily="18" charset="0"/>
                <a:sym typeface="宋体" pitchFamily="2" charset="-122"/>
              </a:rPr>
              <a:t>§</a:t>
            </a:r>
            <a:r>
              <a:rPr lang="en-US" altLang="zh-CN" sz="60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itchFamily="18" charset="0"/>
                <a:sym typeface="Arial" pitchFamily="34" charset="0"/>
              </a:rPr>
              <a:t>1</a:t>
            </a:r>
            <a:r>
              <a:rPr lang="zh-CN" altLang="en-US" sz="60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itchFamily="18" charset="0"/>
              </a:rPr>
              <a:t>  运动的描述</a:t>
            </a:r>
            <a:endParaRPr lang="zh-CN" altLang="en-US" sz="6000" b="1">
              <a:latin typeface="华文新魏" panose="02010800040101010101" pitchFamily="2" charset="-122"/>
              <a:ea typeface="华文新魏" panose="02010800040101010101" pitchFamily="2" charset="-122"/>
              <a:cs typeface="Times New Roman" pitchFamily="18" charset="0"/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1FEB63CA-E627-40BB-8659-84B271CAEF7A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320675" y="3429000"/>
            <a:ext cx="8424863" cy="1008063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zh-CN" altLang="en-US" sz="48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Times New Roman" pitchFamily="18" charset="0"/>
                <a:sym typeface="宋体" pitchFamily="2" charset="-122"/>
              </a:rPr>
              <a:t>§</a:t>
            </a:r>
            <a:r>
              <a:rPr lang="en-US" altLang="zh-CN" sz="48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Times New Roman" pitchFamily="18" charset="0"/>
                <a:sym typeface="宋体" pitchFamily="2" charset="-122"/>
              </a:rPr>
              <a:t>1.</a:t>
            </a:r>
            <a:r>
              <a:rPr lang="zh-CN" altLang="en-US" sz="48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Times New Roman" pitchFamily="18" charset="0"/>
                <a:sym typeface="Arial" pitchFamily="34" charset="0"/>
              </a:rPr>
              <a:t>3  速度 </a:t>
            </a:r>
            <a:r>
              <a:rPr lang="en-US" altLang="zh-CN" sz="48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Times New Roman" pitchFamily="18" charset="0"/>
                <a:sym typeface="Arial" pitchFamily="34" charset="0"/>
              </a:rPr>
              <a:t>(</a:t>
            </a:r>
            <a:r>
              <a:rPr lang="en-US" altLang="zh-CN" sz="48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Times New Roman" pitchFamily="18" charset="0"/>
              </a:rPr>
              <a:t>Velocity)</a:t>
            </a:r>
            <a:endParaRPr lang="zh-CN" altLang="en-US" sz="4800" b="1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  <a:cs typeface="Times New Roman" pitchFamily="18" charset="0"/>
              <a:sym typeface="Arial" pitchFamily="34" charset="0"/>
            </a:endParaRP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5AE85950-B8AE-4EB4-9246-486DF6826C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84"/>
    </mc:Choice>
    <mc:Fallback>
      <p:transition spd="slow" advTm="7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75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63ECBF3-2885-4CDC-A327-A93DEADD0975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179388" y="476250"/>
            <a:ext cx="576262" cy="5832475"/>
          </a:xfrm>
          <a:prstGeom prst="rect">
            <a:avLst/>
          </a:prstGeom>
          <a:gradFill rotWithShape="1">
            <a:gsLst>
              <a:gs pos="0">
                <a:srgbClr val="800000"/>
              </a:gs>
              <a:gs pos="100000">
                <a:srgbClr val="800000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t">
              <a:buFont typeface="Arial" charset="0"/>
              <a:buNone/>
              <a:defRPr/>
            </a:pPr>
            <a:r>
              <a:rPr lang="zh-CN" altLang="en-US" sz="4000" b="1" dirty="0">
                <a:solidFill>
                  <a:srgbClr val="FFFF99"/>
                </a:solidFill>
                <a:latin typeface="黑体" pitchFamily="49" charset="-122"/>
                <a:ea typeface="黑体" pitchFamily="49" charset="-122"/>
              </a:rPr>
              <a:t>一</a:t>
            </a:r>
            <a:r>
              <a:rPr lang="zh-CN" altLang="zh-CN" sz="4000" b="1" dirty="0">
                <a:solidFill>
                  <a:srgbClr val="FFFF99"/>
                </a:solidFill>
                <a:latin typeface="黑体" pitchFamily="49" charset="-122"/>
                <a:ea typeface="黑体" pitchFamily="49" charset="-122"/>
              </a:rPr>
              <a:t>`</a:t>
            </a:r>
            <a:br>
              <a:rPr lang="zh-CN" altLang="zh-CN" sz="4000" b="1" dirty="0">
                <a:solidFill>
                  <a:srgbClr val="FFFF99"/>
                </a:solidFill>
                <a:latin typeface="黑体" pitchFamily="49" charset="-122"/>
                <a:ea typeface="黑体" pitchFamily="49" charset="-122"/>
              </a:rPr>
            </a:br>
            <a:r>
              <a:rPr lang="zh-CN" altLang="zh-CN" sz="4000" b="1" dirty="0">
                <a:solidFill>
                  <a:srgbClr val="FFFF99"/>
                </a:solidFill>
                <a:latin typeface="黑体" pitchFamily="49" charset="-122"/>
                <a:ea typeface="黑体" pitchFamily="49" charset="-122"/>
              </a:rPr>
              <a:t>速</a:t>
            </a:r>
            <a:r>
              <a:rPr lang="en-US" altLang="zh-CN" sz="2000" b="1" dirty="0">
                <a:solidFill>
                  <a:srgbClr val="FFFF99"/>
                </a:solidFill>
                <a:latin typeface="黑体" pitchFamily="49" charset="-122"/>
                <a:ea typeface="黑体" pitchFamily="49" charset="-122"/>
              </a:rPr>
              <a:t> </a:t>
            </a:r>
            <a:r>
              <a:rPr lang="zh-CN" altLang="zh-CN" sz="4000" b="1" dirty="0">
                <a:solidFill>
                  <a:srgbClr val="FFFF99"/>
                </a:solidFill>
                <a:latin typeface="黑体" pitchFamily="49" charset="-122"/>
                <a:ea typeface="黑体" pitchFamily="49" charset="-122"/>
              </a:rPr>
              <a:t>度</a:t>
            </a:r>
            <a:endParaRPr lang="zh-CN" sz="40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黑体" pitchFamily="49" charset="-122"/>
              <a:ea typeface="黑体" pitchFamily="49" charset="-122"/>
              <a:cs typeface="+mj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C4D7FCC-BD81-41BA-9CED-6C4F7C860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7788" y="836613"/>
            <a:ext cx="5572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AutoNum type="arabicParenR"/>
            </a:pPr>
            <a:r>
              <a:rPr lang="zh-CN" altLang="en-US" sz="32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定义：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位移</a:t>
            </a:r>
            <a:r>
              <a:rPr lang="zh-CN" altLang="en-US" sz="32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与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时间</a:t>
            </a:r>
            <a:r>
              <a:rPr lang="zh-CN" altLang="en-US" sz="32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的比值。</a:t>
            </a:r>
            <a:endParaRPr lang="en-US" altLang="zh-CN" sz="3200" b="1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B4D8FDF-33EF-4225-959F-285A010AB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1916113"/>
            <a:ext cx="18637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32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 </a:t>
            </a:r>
            <a:r>
              <a:rPr lang="zh-CN" altLang="en-US" sz="32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定义式</a:t>
            </a:r>
            <a:endParaRPr lang="en-US" altLang="zh-CN" sz="3200" b="1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A22A2F17-5BF4-4624-BD46-C9DEE6070B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57563" y="1771650"/>
          <a:ext cx="1628775" cy="117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" r:id="rId6" imgW="458645" imgH="394723" progId="Equation.3">
                  <p:embed/>
                </p:oleObj>
              </mc:Choice>
              <mc:Fallback>
                <p:oleObj r:id="rId6" imgW="458645" imgH="394723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7563" y="1771650"/>
                        <a:ext cx="1628775" cy="117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utoShape 20">
            <a:extLst>
              <a:ext uri="{FF2B5EF4-FFF2-40B4-BE49-F238E27FC236}">
                <a16:creationId xmlns:a16="http://schemas.microsoft.com/office/drawing/2014/main" id="{7F08DF48-4EC8-4305-99B2-A572C136C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3763" y="1773238"/>
            <a:ext cx="2232025" cy="719137"/>
          </a:xfrm>
          <a:prstGeom prst="wedgeRoundRectCallout">
            <a:avLst>
              <a:gd name="adj1" fmla="val -81206"/>
              <a:gd name="adj2" fmla="val 24029"/>
              <a:gd name="adj3" fmla="val 16667"/>
            </a:avLst>
          </a:prstGeom>
          <a:solidFill>
            <a:srgbClr val="333399"/>
          </a:solidFill>
          <a:ln w="9525" cmpd="sng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itchFamily="49" charset="-122"/>
                <a:ea typeface="黑体" pitchFamily="49" charset="-122"/>
              </a:rPr>
              <a:t>比值定义法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E5F07C8-E795-42EB-A091-9AD836D39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7788" y="3357563"/>
            <a:ext cx="68580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None/>
              <a:defRPr/>
            </a:pPr>
            <a:r>
              <a:rPr lang="zh-CN" altLang="en-US" sz="32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3</a:t>
            </a:r>
            <a:r>
              <a:rPr lang="en-US" altLang="zh-CN" sz="32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) </a:t>
            </a:r>
            <a:r>
              <a:rPr lang="zh-CN" altLang="en-US" sz="32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物理意义：描述物体的</a:t>
            </a:r>
            <a:r>
              <a:rPr lang="zh-CN" altLang="en-US" sz="3200" b="1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运动快慢</a:t>
            </a:r>
            <a:r>
              <a:rPr lang="zh-CN" altLang="en-US" sz="32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和</a:t>
            </a:r>
            <a:endParaRPr lang="en-US" altLang="zh-CN" sz="3200" b="1" dirty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                      </a:t>
            </a:r>
            <a:r>
              <a:rPr lang="zh-CN" altLang="en-US" sz="3200" b="1" u="dash" dirty="0">
                <a:solidFill>
                  <a:srgbClr val="FF0000"/>
                </a:solidFill>
                <a:uFill>
                  <a:solidFill>
                    <a:srgbClr val="3B3BB7"/>
                  </a:solidFill>
                </a:u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运动方向</a:t>
            </a:r>
            <a:r>
              <a:rPr lang="en-US" altLang="zh-CN" sz="32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.</a:t>
            </a:r>
            <a:endParaRPr lang="zh-CN" altLang="en-US" sz="3200" b="1" dirty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1A7F5A6-F268-4365-9CAE-2EBA4DBCA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7788" y="4872038"/>
            <a:ext cx="77962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32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 SI</a:t>
            </a:r>
            <a:r>
              <a:rPr lang="zh-CN" altLang="en-US" sz="32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单位：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m/s</a:t>
            </a:r>
            <a:endParaRPr lang="zh-CN" altLang="en-US" sz="3200" b="1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云形标注 8">
            <a:extLst>
              <a:ext uri="{FF2B5EF4-FFF2-40B4-BE49-F238E27FC236}">
                <a16:creationId xmlns:a16="http://schemas.microsoft.com/office/drawing/2014/main" id="{D545D63C-C9BB-4980-8A73-8CE487B6E12A}"/>
              </a:ext>
            </a:extLst>
          </p:cNvPr>
          <p:cNvSpPr/>
          <p:nvPr/>
        </p:nvSpPr>
        <p:spPr bwMode="auto">
          <a:xfrm>
            <a:off x="971600" y="3983283"/>
            <a:ext cx="1728192" cy="901854"/>
          </a:xfrm>
          <a:prstGeom prst="cloudCallout">
            <a:avLst>
              <a:gd name="adj1" fmla="val -56411"/>
              <a:gd name="adj2" fmla="val -10029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altLang="zh-CN" sz="2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Vector </a:t>
            </a:r>
            <a:endParaRPr lang="zh-CN" altLang="en-US" sz="28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EAD3D16-25B0-491D-AE6E-88FB9DD4C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4938" y="44450"/>
            <a:ext cx="1641475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6000" b="1">
                <a:solidFill>
                  <a:srgbClr val="7030A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*</a:t>
            </a:r>
            <a:r>
              <a:rPr lang="zh-CN" altLang="en-US" sz="6000" b="1">
                <a:solidFill>
                  <a:srgbClr val="00B05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*</a:t>
            </a:r>
            <a:r>
              <a:rPr lang="zh-CN" altLang="en-US" sz="6000" b="1">
                <a:solidFill>
                  <a:srgbClr val="FFC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*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6B43C0E-057A-449C-8F55-964793DB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773238"/>
            <a:ext cx="1790700" cy="1235075"/>
          </a:xfrm>
          <a:prstGeom prst="rect">
            <a:avLst/>
          </a:prstGeom>
          <a:noFill/>
          <a:ln w="12700" algn="ctr">
            <a:solidFill>
              <a:srgbClr val="00B0F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1478F8E-7F76-4153-B49E-5FF82ED3B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5526088"/>
            <a:ext cx="55895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32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 m/s ＝ 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100 cm/s = </a:t>
            </a:r>
            <a:r>
              <a:rPr lang="zh-CN" altLang="en-US" sz="32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3.6 km/h</a:t>
            </a:r>
          </a:p>
        </p:txBody>
      </p:sp>
      <p:pic>
        <p:nvPicPr>
          <p:cNvPr id="14" name="音频 13">
            <a:hlinkClick r:id="" action="ppaction://media"/>
            <a:extLst>
              <a:ext uri="{FF2B5EF4-FFF2-40B4-BE49-F238E27FC236}">
                <a16:creationId xmlns:a16="http://schemas.microsoft.com/office/drawing/2014/main" id="{94BD1769-8EB4-459F-8F1E-2A77797124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671"/>
    </mc:Choice>
    <mc:Fallback>
      <p:transition spd="slow" advTm="120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3" grpId="0"/>
      <p:bldP spid="4" grpId="0"/>
      <p:bldP spid="6" grpId="0" bldLvl="0" animBg="1" autoUpdateAnimBg="0"/>
      <p:bldP spid="7" grpId="0"/>
      <p:bldP spid="8" grpId="0"/>
      <p:bldP spid="10" grpId="0"/>
      <p:bldP spid="11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36BE01-BA9B-4442-9E08-0FE80F64C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476250"/>
            <a:ext cx="76327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北京时间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2016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8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19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日上午，在里约奥运会田径男子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200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米大战中，飞人博尔特以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19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秒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78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的成绩成功卫冕，收获了个人第八枚奥运金牌。</a:t>
            </a:r>
            <a:endParaRPr lang="en-US" altLang="zh-CN" sz="2800" b="1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6868" name="Picture 4" descr="http://pic.house365.com/newcms/2012/08/06/1344211154501f08d28c8c0.jpg">
            <a:extLst>
              <a:ext uri="{FF2B5EF4-FFF2-40B4-BE49-F238E27FC236}">
                <a16:creationId xmlns:a16="http://schemas.microsoft.com/office/drawing/2014/main" id="{4C22D7C6-9658-43B5-A6B4-4922C6706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060575"/>
            <a:ext cx="7278687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733FBC18-1717-4780-ADF1-4B80C9734723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179388" y="476250"/>
            <a:ext cx="576262" cy="5832475"/>
          </a:xfrm>
          <a:prstGeom prst="rect">
            <a:avLst/>
          </a:prstGeom>
          <a:gradFill rotWithShape="1">
            <a:gsLst>
              <a:gs pos="0">
                <a:srgbClr val="800000"/>
              </a:gs>
              <a:gs pos="100000">
                <a:srgbClr val="800000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t">
              <a:buFont typeface="Arial" charset="0"/>
              <a:buNone/>
              <a:defRPr/>
            </a:pPr>
            <a:r>
              <a:rPr lang="zh-CN" altLang="en-US" sz="3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itchFamily="49" charset="-122"/>
                <a:ea typeface="黑体" pitchFamily="49" charset="-122"/>
                <a:cs typeface="+mj-cs"/>
              </a:rPr>
              <a:t>想一想</a:t>
            </a:r>
            <a:endParaRPr lang="zh-CN" sz="36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黑体" pitchFamily="49" charset="-122"/>
              <a:ea typeface="黑体" pitchFamily="49" charset="-122"/>
              <a:cs typeface="+mj-cs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2AFB984D-C2A6-452C-AAA5-2C416DBE6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0" y="1958975"/>
            <a:ext cx="1690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Arial" charset="0"/>
              <a:buNone/>
              <a:defRPr/>
            </a:pPr>
            <a:r>
              <a:rPr lang="en-US" altLang="zh-CN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 charset="-122"/>
              </a:rPr>
              <a:t>10.11</a:t>
            </a:r>
            <a:r>
              <a:rPr lang="zh-CN" altLang="zh-CN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 charset="-122"/>
              </a:rPr>
              <a:t>  m/s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8D41D19-3518-4016-BEB5-5EC677733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1970088"/>
            <a:ext cx="3211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2800" b="1"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pitchFamily="2" charset="2"/>
              </a:rPr>
              <a:t> </a:t>
            </a:r>
            <a:r>
              <a:rPr lang="zh-CN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试计算其速度？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7BE484D-7763-4440-B915-D58A77CB73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2763838"/>
            <a:ext cx="74168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问：这个速度是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博尔特在赛跑</a:t>
            </a:r>
            <a:r>
              <a:rPr lang="zh-CN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过程中每个瞬间的速度么？这个速度表示的是什么含义？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48086B1D-8CA3-41DB-B34A-3EDC1F787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365625"/>
            <a:ext cx="8316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zh-CN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平均速度：</a:t>
            </a:r>
            <a:r>
              <a:rPr lang="zh-CN" altLang="zh-CN" sz="28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物体在Δ</a:t>
            </a:r>
            <a:r>
              <a:rPr lang="zh-CN" altLang="zh-CN" sz="2800" b="1" i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zh-CN" altLang="zh-CN" sz="28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时间间隔内的平均快慢程度</a:t>
            </a:r>
          </a:p>
        </p:txBody>
      </p:sp>
      <p:graphicFrame>
        <p:nvGraphicFramePr>
          <p:cNvPr id="7171" name="Object 3">
            <a:extLst>
              <a:ext uri="{FF2B5EF4-FFF2-40B4-BE49-F238E27FC236}">
                <a16:creationId xmlns:a16="http://schemas.microsoft.com/office/drawing/2014/main" id="{00D935E6-C891-4D6C-844E-B94176D916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22713" y="5303838"/>
          <a:ext cx="1308100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" name="Equation" r:id="rId7" imgW="482391" imgH="393529" progId="Equation.DSMT4">
                  <p:embed/>
                </p:oleObj>
              </mc:Choice>
              <mc:Fallback>
                <p:oleObj name="Equation" r:id="rId7" imgW="482391" imgH="39352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2713" y="5303838"/>
                        <a:ext cx="1308100" cy="896937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00B0F0"/>
                        </a:solidFill>
                        <a:prstDash val="dash"/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云形标注 12">
            <a:extLst>
              <a:ext uri="{FF2B5EF4-FFF2-40B4-BE49-F238E27FC236}">
                <a16:creationId xmlns:a16="http://schemas.microsoft.com/office/drawing/2014/main" id="{173794A9-3E71-4D47-9485-61E5B338BAC2}"/>
              </a:ext>
            </a:extLst>
          </p:cNvPr>
          <p:cNvSpPr/>
          <p:nvPr/>
        </p:nvSpPr>
        <p:spPr bwMode="auto">
          <a:xfrm>
            <a:off x="2161704" y="5845098"/>
            <a:ext cx="1656184" cy="667546"/>
          </a:xfrm>
          <a:prstGeom prst="cloudCallout">
            <a:avLst>
              <a:gd name="adj1" fmla="val 60445"/>
              <a:gd name="adj2" fmla="val -3772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altLang="zh-CN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Vector</a:t>
            </a:r>
            <a:r>
              <a:rPr lang="en-US" altLang="zh-CN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C70EE08B-75F1-45A9-93B4-7F6EB9024A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488"/>
    </mc:Choice>
    <mc:Fallback>
      <p:transition spd="slow" advTm="138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 animBg="1"/>
      <p:bldP spid="6" grpId="0" autoUpdateAnimBg="0"/>
      <p:bldP spid="7" grpId="0"/>
      <p:bldP spid="8" grpId="0" autoUpdateAnimBg="0"/>
      <p:bldP spid="11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>
            <a:extLst>
              <a:ext uri="{FF2B5EF4-FFF2-40B4-BE49-F238E27FC236}">
                <a16:creationId xmlns:a16="http://schemas.microsoft.com/office/drawing/2014/main" id="{AA915866-8C67-43C6-AFDB-8CB25B4A1ED6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806450" y="692150"/>
            <a:ext cx="8229600" cy="1117600"/>
          </a:xfrm>
          <a:noFill/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zh-CN" sz="2800" b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 </a:t>
            </a:r>
            <a:r>
              <a:rPr lang="zh-CN" altLang="zh-CN" sz="2800" b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如要研究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每时刻博尔特</a:t>
            </a:r>
            <a:r>
              <a:rPr lang="zh-CN" altLang="zh-CN" sz="2800" b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运动</a:t>
            </a:r>
            <a:r>
              <a:rPr lang="zh-CN" altLang="zh-CN" sz="2800" b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快慢， </a:t>
            </a:r>
            <a:r>
              <a:rPr lang="en-US" altLang="zh-CN" sz="2800" b="1">
                <a:solidFill>
                  <a:srgbClr val="CC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10.11</a:t>
            </a:r>
            <a:r>
              <a:rPr lang="zh-CN" altLang="zh-CN" sz="2800" b="1">
                <a:solidFill>
                  <a:srgbClr val="CC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m/s</a:t>
            </a:r>
            <a:r>
              <a:rPr lang="zh-CN" altLang="zh-CN" sz="2800" b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这个速度精确吗？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6CCC9690-CA99-4C25-B11D-FFB360375381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179388" y="476250"/>
            <a:ext cx="576262" cy="5832475"/>
          </a:xfrm>
          <a:prstGeom prst="rect">
            <a:avLst/>
          </a:prstGeom>
          <a:gradFill rotWithShape="1">
            <a:gsLst>
              <a:gs pos="0">
                <a:srgbClr val="800000"/>
              </a:gs>
              <a:gs pos="100000">
                <a:srgbClr val="800000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t">
              <a:buFont typeface="Arial" charset="0"/>
              <a:buNone/>
              <a:defRPr/>
            </a:pPr>
            <a:r>
              <a:rPr lang="zh-CN" altLang="en-US" sz="3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itchFamily="49" charset="-122"/>
                <a:ea typeface="黑体" pitchFamily="49" charset="-122"/>
                <a:cs typeface="+mj-cs"/>
              </a:rPr>
              <a:t>想一想</a:t>
            </a:r>
            <a:endParaRPr lang="zh-CN" sz="36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黑体" pitchFamily="49" charset="-122"/>
              <a:ea typeface="黑体" pitchFamily="49" charset="-122"/>
              <a:cs typeface="+mj-cs"/>
            </a:endParaRPr>
          </a:p>
        </p:txBody>
      </p:sp>
      <p:grpSp>
        <p:nvGrpSpPr>
          <p:cNvPr id="2" name="组合 30">
            <a:extLst>
              <a:ext uri="{FF2B5EF4-FFF2-40B4-BE49-F238E27FC236}">
                <a16:creationId xmlns:a16="http://schemas.microsoft.com/office/drawing/2014/main" id="{8F406945-F5AE-40C1-8E94-EB73C6BDC6FF}"/>
              </a:ext>
            </a:extLst>
          </p:cNvPr>
          <p:cNvGrpSpPr>
            <a:grpSpLocks/>
          </p:cNvGrpSpPr>
          <p:nvPr/>
        </p:nvGrpSpPr>
        <p:grpSpPr bwMode="auto">
          <a:xfrm>
            <a:off x="1582738" y="2087563"/>
            <a:ext cx="7058025" cy="765175"/>
            <a:chOff x="1582738" y="2092325"/>
            <a:chExt cx="7058026" cy="765175"/>
          </a:xfrm>
        </p:grpSpPr>
        <p:sp>
          <p:nvSpPr>
            <p:cNvPr id="8213" name="Line 5">
              <a:extLst>
                <a:ext uri="{FF2B5EF4-FFF2-40B4-BE49-F238E27FC236}">
                  <a16:creationId xmlns:a16="http://schemas.microsoft.com/office/drawing/2014/main" id="{AD477253-F451-4F9E-BB96-7C24F5BB09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60526" y="2857500"/>
              <a:ext cx="64389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14" name="Line 6">
              <a:extLst>
                <a:ext uri="{FF2B5EF4-FFF2-40B4-BE49-F238E27FC236}">
                  <a16:creationId xmlns:a16="http://schemas.microsoft.com/office/drawing/2014/main" id="{565560F6-18A6-4493-B6A8-0D711403FE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60526" y="2565400"/>
              <a:ext cx="0" cy="2873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15" name="Line 7">
              <a:extLst>
                <a:ext uri="{FF2B5EF4-FFF2-40B4-BE49-F238E27FC236}">
                  <a16:creationId xmlns:a16="http://schemas.microsoft.com/office/drawing/2014/main" id="{CDCC8A05-DDBD-45AD-AFA9-086CC935F8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08351" y="2565400"/>
              <a:ext cx="0" cy="2873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16" name="Line 8">
              <a:extLst>
                <a:ext uri="{FF2B5EF4-FFF2-40B4-BE49-F238E27FC236}">
                  <a16:creationId xmlns:a16="http://schemas.microsoft.com/office/drawing/2014/main" id="{CDF2A404-28DC-412F-B321-DAF41C482D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97451" y="2565400"/>
              <a:ext cx="0" cy="2873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17" name="Line 9">
              <a:extLst>
                <a:ext uri="{FF2B5EF4-FFF2-40B4-BE49-F238E27FC236}">
                  <a16:creationId xmlns:a16="http://schemas.microsoft.com/office/drawing/2014/main" id="{9139BCF8-1727-48CF-840C-A19969B850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13538" y="2565400"/>
              <a:ext cx="0" cy="2873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18" name="Text Box 10">
              <a:extLst>
                <a:ext uri="{FF2B5EF4-FFF2-40B4-BE49-F238E27FC236}">
                  <a16:creationId xmlns:a16="http://schemas.microsoft.com/office/drawing/2014/main" id="{E6F2C2BF-D88D-4888-B990-4C90146D40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2738" y="2092325"/>
              <a:ext cx="626427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CN" altLang="zh-C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0    　          10     　          20　              30</a:t>
              </a:r>
              <a:r>
                <a:rPr lang="zh-CN" altLang="zh-CN">
                  <a:latin typeface="Times New Roman" panose="02020603050405020304" pitchFamily="18" charset="0"/>
                  <a:cs typeface="Times New Roman" panose="02020603050405020304" pitchFamily="18" charset="0"/>
                </a:rPr>
                <a:t>　</a:t>
              </a:r>
            </a:p>
          </p:txBody>
        </p:sp>
        <p:sp>
          <p:nvSpPr>
            <p:cNvPr id="8219" name="Text Box 11">
              <a:extLst>
                <a:ext uri="{FF2B5EF4-FFF2-40B4-BE49-F238E27FC236}">
                  <a16:creationId xmlns:a16="http://schemas.microsoft.com/office/drawing/2014/main" id="{D169875B-AD85-4449-AA6F-EFB672E8C0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67626" y="2108200"/>
              <a:ext cx="973138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zh-CN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zh-C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zh-CN" altLang="zh-C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/ｍ</a:t>
              </a:r>
            </a:p>
          </p:txBody>
        </p:sp>
      </p:grpSp>
      <p:sp>
        <p:nvSpPr>
          <p:cNvPr id="40" name="Text Box 12">
            <a:extLst>
              <a:ext uri="{FF2B5EF4-FFF2-40B4-BE49-F238E27FC236}">
                <a16:creationId xmlns:a16="http://schemas.microsoft.com/office/drawing/2014/main" id="{B96D6475-9E1A-48B9-AFF8-E5B0A072D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2488" y="2282825"/>
            <a:ext cx="51133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  <a:defRPr/>
            </a:pPr>
            <a:r>
              <a:rPr lang="zh-CN" altLang="zh-CN" sz="24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 charset="-122"/>
                <a:cs typeface="Times New Roman" pitchFamily="18" charset="0"/>
              </a:rPr>
              <a:t>1</a:t>
            </a:r>
            <a:r>
              <a:rPr lang="en-US" altLang="zh-CN" sz="24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 charset="-122"/>
                <a:cs typeface="Times New Roman" pitchFamily="18" charset="0"/>
              </a:rPr>
              <a:t>.</a:t>
            </a:r>
            <a:r>
              <a:rPr lang="zh-CN" altLang="zh-CN" sz="24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 charset="-122"/>
                <a:cs typeface="Times New Roman" pitchFamily="18" charset="0"/>
              </a:rPr>
              <a:t>88</a:t>
            </a:r>
            <a:r>
              <a:rPr lang="en-US" altLang="zh-CN" sz="24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 charset="-122"/>
                <a:cs typeface="Times New Roman" pitchFamily="18" charset="0"/>
              </a:rPr>
              <a:t> </a:t>
            </a:r>
            <a:r>
              <a:rPr lang="zh-CN" altLang="zh-CN" sz="24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 charset="-122"/>
                <a:cs typeface="Times New Roman" pitchFamily="18" charset="0"/>
              </a:rPr>
              <a:t>s </a:t>
            </a:r>
            <a:r>
              <a:rPr lang="zh-CN" sz="24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 charset="-122"/>
                <a:cs typeface="Times New Roman" pitchFamily="18" charset="0"/>
              </a:rPr>
              <a:t>　     </a:t>
            </a:r>
            <a:r>
              <a:rPr lang="en-US" altLang="zh-CN" sz="24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 charset="-122"/>
                <a:cs typeface="Times New Roman" pitchFamily="18" charset="0"/>
              </a:rPr>
              <a:t>   </a:t>
            </a:r>
            <a:r>
              <a:rPr lang="zh-CN" altLang="zh-CN" sz="24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 charset="-122"/>
                <a:cs typeface="Times New Roman" pitchFamily="18" charset="0"/>
              </a:rPr>
              <a:t>1</a:t>
            </a:r>
            <a:r>
              <a:rPr lang="en-US" altLang="zh-CN" sz="24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 charset="-122"/>
                <a:cs typeface="Times New Roman" pitchFamily="18" charset="0"/>
              </a:rPr>
              <a:t>.</a:t>
            </a:r>
            <a:r>
              <a:rPr lang="zh-CN" altLang="zh-CN" sz="24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 charset="-122"/>
                <a:cs typeface="Times New Roman" pitchFamily="18" charset="0"/>
              </a:rPr>
              <a:t>08</a:t>
            </a:r>
            <a:r>
              <a:rPr lang="en-US" altLang="zh-CN" sz="24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 charset="-122"/>
                <a:cs typeface="Times New Roman" pitchFamily="18" charset="0"/>
              </a:rPr>
              <a:t> </a:t>
            </a:r>
            <a:r>
              <a:rPr lang="zh-CN" altLang="zh-CN" sz="24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 charset="-122"/>
                <a:cs typeface="Times New Roman" pitchFamily="18" charset="0"/>
              </a:rPr>
              <a:t>s </a:t>
            </a:r>
            <a:r>
              <a:rPr lang="zh-CN" sz="24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 charset="-122"/>
                <a:cs typeface="Times New Roman" pitchFamily="18" charset="0"/>
              </a:rPr>
              <a:t>　    </a:t>
            </a:r>
            <a:r>
              <a:rPr lang="en-US" altLang="zh-CN" sz="24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 charset="-122"/>
                <a:cs typeface="Times New Roman" pitchFamily="18" charset="0"/>
              </a:rPr>
              <a:t>  </a:t>
            </a:r>
            <a:r>
              <a:rPr lang="zh-CN" sz="24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 charset="-122"/>
                <a:cs typeface="Times New Roman" pitchFamily="18" charset="0"/>
              </a:rPr>
              <a:t> </a:t>
            </a:r>
            <a:r>
              <a:rPr lang="zh-CN" altLang="zh-CN" sz="24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 charset="-122"/>
                <a:cs typeface="Times New Roman" pitchFamily="18" charset="0"/>
              </a:rPr>
              <a:t>0</a:t>
            </a:r>
            <a:r>
              <a:rPr lang="en-US" altLang="zh-CN" sz="24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 charset="-122"/>
                <a:cs typeface="Times New Roman" pitchFamily="18" charset="0"/>
              </a:rPr>
              <a:t>.</a:t>
            </a:r>
            <a:r>
              <a:rPr lang="zh-CN" altLang="zh-CN" sz="24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 charset="-122"/>
                <a:cs typeface="Times New Roman" pitchFamily="18" charset="0"/>
              </a:rPr>
              <a:t>9</a:t>
            </a:r>
            <a:r>
              <a:rPr lang="en-US" altLang="zh-CN" sz="24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 charset="-122"/>
                <a:cs typeface="Times New Roman" pitchFamily="18" charset="0"/>
              </a:rPr>
              <a:t>9 </a:t>
            </a:r>
            <a:r>
              <a:rPr lang="zh-CN" altLang="zh-CN" sz="24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 charset="-122"/>
                <a:cs typeface="Times New Roman" pitchFamily="18" charset="0"/>
              </a:rPr>
              <a:t>s</a:t>
            </a:r>
            <a:r>
              <a:rPr lang="zh-CN" altLang="zh-CN" sz="36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 charset="-122"/>
                <a:cs typeface="Times New Roman" pitchFamily="18" charset="0"/>
              </a:rPr>
              <a:t> </a:t>
            </a:r>
          </a:p>
        </p:txBody>
      </p:sp>
      <p:sp>
        <p:nvSpPr>
          <p:cNvPr id="41" name="Text Box 13">
            <a:extLst>
              <a:ext uri="{FF2B5EF4-FFF2-40B4-BE49-F238E27FC236}">
                <a16:creationId xmlns:a16="http://schemas.microsoft.com/office/drawing/2014/main" id="{1D4A3D56-D7D9-4688-BF80-0286705B3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3906838"/>
            <a:ext cx="82089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当∆</a:t>
            </a:r>
            <a:r>
              <a:rPr lang="en-US" altLang="zh-CN" sz="24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 </a:t>
            </a:r>
            <a:r>
              <a:rPr lang="zh-CN" alt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非常小时，所得速度近似认为是</a:t>
            </a:r>
            <a:r>
              <a:rPr lang="en-US" altLang="zh-CN" sz="2400" b="1" i="1">
                <a:solidFill>
                  <a:srgbClr val="CC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lang="en-US" altLang="zh-CN" sz="2400" b="1">
                <a:solidFill>
                  <a:srgbClr val="CC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zh-CN" sz="2400" b="1">
                <a:solidFill>
                  <a:srgbClr val="CC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=</a:t>
            </a:r>
            <a:r>
              <a:rPr lang="en-US" altLang="zh-CN" sz="2400" b="1">
                <a:solidFill>
                  <a:srgbClr val="CC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zh-CN" sz="2400" b="1">
                <a:solidFill>
                  <a:srgbClr val="CC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10</a:t>
            </a:r>
            <a:r>
              <a:rPr lang="en-US" altLang="zh-CN" sz="2400" b="1">
                <a:solidFill>
                  <a:srgbClr val="CC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m</a:t>
            </a:r>
            <a:r>
              <a:rPr lang="zh-CN" alt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处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zh-CN" altLang="zh-CN" sz="2400" b="1">
                <a:solidFill>
                  <a:srgbClr val="CC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瞬时速度</a:t>
            </a:r>
          </a:p>
        </p:txBody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id="{34585752-8F91-4A61-BD3F-A0175E5A2558}"/>
              </a:ext>
            </a:extLst>
          </p:cNvPr>
          <p:cNvGrpSpPr>
            <a:grpSpLocks/>
          </p:cNvGrpSpPr>
          <p:nvPr/>
        </p:nvGrpSpPr>
        <p:grpSpPr bwMode="auto">
          <a:xfrm>
            <a:off x="2771775" y="3284538"/>
            <a:ext cx="936625" cy="287337"/>
            <a:chOff x="0" y="0"/>
            <a:chExt cx="590" cy="181"/>
          </a:xfrm>
        </p:grpSpPr>
        <p:sp>
          <p:nvSpPr>
            <p:cNvPr id="8209" name="Line 15">
              <a:extLst>
                <a:ext uri="{FF2B5EF4-FFF2-40B4-BE49-F238E27FC236}">
                  <a16:creationId xmlns:a16="http://schemas.microsoft.com/office/drawing/2014/main" id="{67AC9851-5587-4B7E-B55F-4E7739A80B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" y="0"/>
              <a:ext cx="0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10" name="Line 16">
              <a:extLst>
                <a:ext uri="{FF2B5EF4-FFF2-40B4-BE49-F238E27FC236}">
                  <a16:creationId xmlns:a16="http://schemas.microsoft.com/office/drawing/2014/main" id="{E65FE110-9E91-48BE-A93A-83BCA5CE01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" y="0"/>
              <a:ext cx="0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11" name="Line 17">
              <a:extLst>
                <a:ext uri="{FF2B5EF4-FFF2-40B4-BE49-F238E27FC236}">
                  <a16:creationId xmlns:a16="http://schemas.microsoft.com/office/drawing/2014/main" id="{41B86476-7BC6-4FE2-A8E8-18198EE924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96"/>
              <a:ext cx="27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12" name="Line 18">
              <a:extLst>
                <a:ext uri="{FF2B5EF4-FFF2-40B4-BE49-F238E27FC236}">
                  <a16:creationId xmlns:a16="http://schemas.microsoft.com/office/drawing/2014/main" id="{68A7B045-2E42-4BD1-8064-481B708C11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" y="96"/>
              <a:ext cx="22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7" name="Rectangle 19">
            <a:extLst>
              <a:ext uri="{FF2B5EF4-FFF2-40B4-BE49-F238E27FC236}">
                <a16:creationId xmlns:a16="http://schemas.microsoft.com/office/drawing/2014/main" id="{87B7E0EC-043A-4959-9C13-CC378F1A6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4483100"/>
            <a:ext cx="82089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CN" sz="2800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瞬时速度：</a:t>
            </a:r>
            <a:r>
              <a:rPr lang="zh-CN" sz="2800" b="1" dirty="0">
                <a:latin typeface="+mn-ea"/>
                <a:ea typeface="+mn-ea"/>
              </a:rPr>
              <a:t>运动物体在某一时刻（位置</a:t>
            </a:r>
            <a:r>
              <a:rPr lang="zh-CN" altLang="en-US" sz="2800" b="1" dirty="0">
                <a:latin typeface="+mn-ea"/>
                <a:ea typeface="+mn-ea"/>
              </a:rPr>
              <a:t>）</a:t>
            </a:r>
            <a:r>
              <a:rPr lang="zh-CN" sz="2800" b="1" dirty="0">
                <a:latin typeface="+mn-ea"/>
                <a:ea typeface="+mn-ea"/>
              </a:rPr>
              <a:t>的速度。</a:t>
            </a:r>
          </a:p>
        </p:txBody>
      </p:sp>
      <p:grpSp>
        <p:nvGrpSpPr>
          <p:cNvPr id="4" name="Group 23">
            <a:extLst>
              <a:ext uri="{FF2B5EF4-FFF2-40B4-BE49-F238E27FC236}">
                <a16:creationId xmlns:a16="http://schemas.microsoft.com/office/drawing/2014/main" id="{763F8711-F5CF-412E-AAF5-1FF586ACF75E}"/>
              </a:ext>
            </a:extLst>
          </p:cNvPr>
          <p:cNvGrpSpPr>
            <a:grpSpLocks/>
          </p:cNvGrpSpPr>
          <p:nvPr/>
        </p:nvGrpSpPr>
        <p:grpSpPr bwMode="auto">
          <a:xfrm>
            <a:off x="1244600" y="2827338"/>
            <a:ext cx="4135438" cy="493712"/>
            <a:chOff x="-20" y="-61"/>
            <a:chExt cx="2605" cy="311"/>
          </a:xfrm>
        </p:grpSpPr>
        <p:sp>
          <p:nvSpPr>
            <p:cNvPr id="52" name="Text Box 24">
              <a:extLst>
                <a:ext uri="{FF2B5EF4-FFF2-40B4-BE49-F238E27FC236}">
                  <a16:creationId xmlns:a16="http://schemas.microsoft.com/office/drawing/2014/main" id="{F529A5DC-4599-4DEB-B61C-A3821F0466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8" y="-61"/>
              <a:ext cx="6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 typeface="Arial" charset="0"/>
                <a:buNone/>
                <a:defRPr/>
              </a:pPr>
              <a:r>
                <a:rPr lang="zh-CN" altLang="zh-CN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宋体" charset="-122"/>
                  <a:cs typeface="Times New Roman" pitchFamily="18" charset="0"/>
                </a:rPr>
                <a:t>△</a:t>
              </a:r>
              <a:r>
                <a:rPr lang="zh-CN" altLang="zh-CN" sz="2400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宋体" charset="-122"/>
                  <a:cs typeface="Times New Roman" pitchFamily="18" charset="0"/>
                </a:rPr>
                <a:t>t</a:t>
              </a:r>
            </a:p>
          </p:txBody>
        </p:sp>
        <p:sp>
          <p:nvSpPr>
            <p:cNvPr id="8205" name="Line 25">
              <a:extLst>
                <a:ext uri="{FF2B5EF4-FFF2-40B4-BE49-F238E27FC236}">
                  <a16:creationId xmlns:a16="http://schemas.microsoft.com/office/drawing/2014/main" id="{67F95A94-A60B-46ED-82BA-CF6D68F8FB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20" y="96"/>
              <a:ext cx="27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06" name="Line 26">
              <a:extLst>
                <a:ext uri="{FF2B5EF4-FFF2-40B4-BE49-F238E27FC236}">
                  <a16:creationId xmlns:a16="http://schemas.microsoft.com/office/drawing/2014/main" id="{B7495897-ED4B-408C-A959-A664F3F819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" y="0"/>
              <a:ext cx="0" cy="2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07" name="Line 27">
              <a:extLst>
                <a:ext uri="{FF2B5EF4-FFF2-40B4-BE49-F238E27FC236}">
                  <a16:creationId xmlns:a16="http://schemas.microsoft.com/office/drawing/2014/main" id="{8F2CBBA0-718E-4B05-AE02-22844BABFE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8" y="46"/>
              <a:ext cx="0" cy="2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08" name="Line 28">
              <a:extLst>
                <a:ext uri="{FF2B5EF4-FFF2-40B4-BE49-F238E27FC236}">
                  <a16:creationId xmlns:a16="http://schemas.microsoft.com/office/drawing/2014/main" id="{06755923-2527-4424-B338-8B84381711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8" y="142"/>
              <a:ext cx="22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57" name="AutoShape 29">
            <a:extLst>
              <a:ext uri="{FF2B5EF4-FFF2-40B4-BE49-F238E27FC236}">
                <a16:creationId xmlns:a16="http://schemas.microsoft.com/office/drawing/2014/main" id="{C6BD2A21-415D-4DD3-BA4E-5C406D029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4275" y="5334000"/>
            <a:ext cx="1835150" cy="647700"/>
          </a:xfrm>
          <a:prstGeom prst="wedgeRoundRectCallout">
            <a:avLst>
              <a:gd name="adj1" fmla="val -83455"/>
              <a:gd name="adj2" fmla="val 34660"/>
              <a:gd name="adj3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buFont typeface="Arial" charset="0"/>
              <a:buNone/>
              <a:defRPr/>
            </a:pPr>
            <a:r>
              <a:rPr lang="zh-CN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极限思想</a:t>
            </a:r>
          </a:p>
        </p:txBody>
      </p:sp>
      <p:graphicFrame>
        <p:nvGraphicFramePr>
          <p:cNvPr id="18434" name="Object 2">
            <a:extLst>
              <a:ext uri="{FF2B5EF4-FFF2-40B4-BE49-F238E27FC236}">
                <a16:creationId xmlns:a16="http://schemas.microsoft.com/office/drawing/2014/main" id="{A35929EC-B3AD-4AB6-BD0B-098ED3760D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40038" y="5230813"/>
          <a:ext cx="2566987" cy="1027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8" name="Equation" r:id="rId6" imgW="1079032" imgH="431613" progId="Equation.DSMT4">
                  <p:embed/>
                </p:oleObj>
              </mc:Choice>
              <mc:Fallback>
                <p:oleObj name="Equation" r:id="rId6" imgW="1079032" imgH="431613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0038" y="5230813"/>
                        <a:ext cx="2566987" cy="1027112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00B0F0"/>
                        </a:solidFill>
                        <a:prstDash val="dash"/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22524FAA-88FE-4E30-A23D-8739E24CC0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2330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075" grpId="0" build="p"/>
      <p:bldP spid="30" grpId="0" animBg="1"/>
      <p:bldP spid="40" grpId="0"/>
      <p:bldP spid="41" grpId="0" autoUpdateAnimBg="0"/>
      <p:bldP spid="47" grpId="0" autoUpdateAnimBg="0"/>
      <p:bldP spid="57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>
            <a:extLst>
              <a:ext uri="{FF2B5EF4-FFF2-40B4-BE49-F238E27FC236}">
                <a16:creationId xmlns:a16="http://schemas.microsoft.com/office/drawing/2014/main" id="{911F597E-7062-4F1F-947B-48358D83602F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971550" y="404813"/>
            <a:ext cx="8172450" cy="5832475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  <a:defRPr/>
            </a:pPr>
            <a:r>
              <a:rPr lang="zh-CN" altLang="zh-CN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1</a:t>
            </a:r>
            <a:r>
              <a:rPr lang="zh-CN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、平均速度</a:t>
            </a:r>
            <a:r>
              <a:rPr lang="en-US" altLang="zh-CN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zh-CN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(average  velocity) </a:t>
            </a:r>
            <a:r>
              <a:rPr lang="zh-CN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：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defRPr/>
            </a:pPr>
            <a:r>
              <a:rPr lang="zh-CN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（</a:t>
            </a:r>
            <a:r>
              <a:rPr lang="zh-CN" altLang="zh-CN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1</a:t>
            </a:r>
            <a:r>
              <a:rPr lang="zh-CN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）意义：粗略描述运动快慢。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defRPr/>
            </a:pPr>
            <a:r>
              <a:rPr lang="zh-CN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（</a:t>
            </a:r>
            <a:r>
              <a:rPr lang="zh-CN" altLang="zh-CN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2</a:t>
            </a:r>
            <a:r>
              <a:rPr lang="zh-CN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）对应的是</a:t>
            </a:r>
            <a:r>
              <a:rPr lang="zh-CN" sz="2800" b="1" kern="0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一段位移</a:t>
            </a:r>
            <a:r>
              <a:rPr lang="zh-CN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或</a:t>
            </a:r>
            <a:r>
              <a:rPr lang="zh-CN" sz="2800" b="1" kern="0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一段时间</a:t>
            </a:r>
            <a:r>
              <a:rPr lang="zh-CN" altLang="en-US" sz="2800" b="1" kern="0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内。</a:t>
            </a:r>
            <a:endParaRPr lang="zh-CN" sz="2800" b="1" kern="0" dirty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defRPr/>
            </a:pPr>
            <a:r>
              <a:rPr lang="zh-CN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（</a:t>
            </a:r>
            <a:r>
              <a:rPr lang="zh-CN" altLang="zh-CN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3</a:t>
            </a:r>
            <a:r>
              <a:rPr lang="zh-CN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）定义</a:t>
            </a:r>
            <a:r>
              <a:rPr lang="zh-CN" altLang="en-US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式</a:t>
            </a:r>
            <a:r>
              <a:rPr lang="zh-CN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：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defRPr/>
            </a:pPr>
            <a:endParaRPr lang="en-US" altLang="zh-CN" sz="800" b="1" kern="0" dirty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defRPr/>
            </a:pPr>
            <a:r>
              <a:rPr lang="zh-CN" altLang="zh-CN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2</a:t>
            </a:r>
            <a:r>
              <a:rPr lang="zh-CN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、瞬时速度</a:t>
            </a:r>
            <a:r>
              <a:rPr lang="zh-CN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(instantaneous  velocity) </a:t>
            </a:r>
            <a:r>
              <a:rPr lang="zh-CN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：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defRPr/>
            </a:pPr>
            <a:r>
              <a:rPr lang="zh-CN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（</a:t>
            </a:r>
            <a:r>
              <a:rPr lang="zh-CN" altLang="zh-CN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1</a:t>
            </a:r>
            <a:r>
              <a:rPr lang="zh-CN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）意义：物体在某一时刻（位置）的速度。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defRPr/>
            </a:pPr>
            <a:r>
              <a:rPr lang="zh-CN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（</a:t>
            </a:r>
            <a:r>
              <a:rPr lang="zh-CN" altLang="zh-CN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2</a:t>
            </a:r>
            <a:r>
              <a:rPr lang="zh-CN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）对应的是</a:t>
            </a:r>
            <a:r>
              <a:rPr lang="zh-CN" sz="2800" b="1" kern="0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某时刻</a:t>
            </a:r>
            <a:r>
              <a:rPr lang="zh-CN" sz="2800" b="1" kern="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或</a:t>
            </a:r>
            <a:r>
              <a:rPr lang="zh-CN" sz="2800" b="1" kern="0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某位置</a:t>
            </a:r>
            <a:r>
              <a:rPr lang="zh-CN" altLang="en-US" sz="2800" b="1" kern="0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。</a:t>
            </a:r>
            <a:r>
              <a:rPr lang="en-US" altLang="zh-CN" sz="2800" b="1" i="1" kern="0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                            </a:t>
            </a:r>
            <a:endParaRPr lang="zh-CN" sz="2800" b="1" kern="0" dirty="0">
              <a:solidFill>
                <a:srgbClr val="7030A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graphicFrame>
        <p:nvGraphicFramePr>
          <p:cNvPr id="12" name="Object 3">
            <a:extLst>
              <a:ext uri="{FF2B5EF4-FFF2-40B4-BE49-F238E27FC236}">
                <a16:creationId xmlns:a16="http://schemas.microsoft.com/office/drawing/2014/main" id="{D51F6896-FA86-49FE-9831-2BD0184B014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48050" y="2276475"/>
          <a:ext cx="1155700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9" r:id="rId6" imgW="470104" imgH="393871" progId="Equation.3">
                  <p:embed/>
                </p:oleObj>
              </mc:Choice>
              <mc:Fallback>
                <p:oleObj r:id="rId6" imgW="470104" imgH="393871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8050" y="2276475"/>
                        <a:ext cx="1155700" cy="968375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00B0F0"/>
                        </a:solidFill>
                        <a:prstDash val="dash"/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2">
            <a:extLst>
              <a:ext uri="{FF2B5EF4-FFF2-40B4-BE49-F238E27FC236}">
                <a16:creationId xmlns:a16="http://schemas.microsoft.com/office/drawing/2014/main" id="{75B51758-4225-4532-AB1F-F8735E7B4964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179388" y="476250"/>
            <a:ext cx="576262" cy="5832475"/>
          </a:xfrm>
          <a:prstGeom prst="rect">
            <a:avLst/>
          </a:prstGeom>
          <a:gradFill rotWithShape="1">
            <a:gsLst>
              <a:gs pos="0">
                <a:srgbClr val="800000"/>
              </a:gs>
              <a:gs pos="100000">
                <a:srgbClr val="800000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t">
              <a:buFont typeface="Arial" charset="0"/>
              <a:buNone/>
              <a:defRPr/>
            </a:pPr>
            <a:r>
              <a:rPr lang="zh-CN" altLang="en-US" sz="3200" b="1" dirty="0">
                <a:solidFill>
                  <a:srgbClr val="FFFF99"/>
                </a:solidFill>
                <a:latin typeface="黑体" pitchFamily="49" charset="-122"/>
                <a:ea typeface="黑体" pitchFamily="49" charset="-122"/>
              </a:rPr>
              <a:t>二</a:t>
            </a:r>
            <a:r>
              <a:rPr lang="zh-CN" altLang="zh-CN" sz="3200" b="1" dirty="0">
                <a:solidFill>
                  <a:srgbClr val="FFFF99"/>
                </a:solidFill>
                <a:latin typeface="黑体" pitchFamily="49" charset="-122"/>
                <a:ea typeface="黑体" pitchFamily="49" charset="-122"/>
              </a:rPr>
              <a:t>`</a:t>
            </a:r>
            <a:br>
              <a:rPr lang="zh-CN" altLang="zh-CN" sz="3200" b="1" dirty="0">
                <a:solidFill>
                  <a:srgbClr val="FFFF99"/>
                </a:solidFill>
                <a:latin typeface="黑体" pitchFamily="49" charset="-122"/>
                <a:ea typeface="黑体" pitchFamily="49" charset="-122"/>
              </a:rPr>
            </a:br>
            <a:r>
              <a:rPr lang="zh-CN" altLang="en-US" sz="3200" b="1" dirty="0">
                <a:solidFill>
                  <a:srgbClr val="FFFF99"/>
                </a:solidFill>
                <a:latin typeface="黑体" pitchFamily="49" charset="-122"/>
                <a:ea typeface="黑体" pitchFamily="49" charset="-122"/>
              </a:rPr>
              <a:t>平均速度和瞬时速度</a:t>
            </a:r>
            <a:endParaRPr lang="zh-C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黑体" pitchFamily="49" charset="-122"/>
              <a:ea typeface="黑体" pitchFamily="49" charset="-122"/>
              <a:cs typeface="+mj-cs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45A6CF33-D3E3-4EA8-B879-A3B2B0850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324475"/>
            <a:ext cx="81216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                  </a:t>
            </a:r>
            <a:r>
              <a:rPr lang="zh-CN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的</a:t>
            </a:r>
            <a:r>
              <a:rPr lang="zh-CN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平均</a:t>
            </a:r>
            <a:r>
              <a:rPr lang="zh-CN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速度</a:t>
            </a:r>
            <a:r>
              <a:rPr lang="zh-CN" altLang="zh-CN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可看作某时刻（</a:t>
            </a:r>
            <a:r>
              <a:rPr lang="zh-CN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位</a:t>
            </a:r>
            <a:endParaRPr lang="zh-CN" sz="2800" b="1" dirty="0">
              <a:effectLst>
                <a:outerShdw blurRad="38100" dist="38100" dir="2700000" algn="tl">
                  <a:srgbClr val="C0C0C0"/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  <a:p>
            <a:pPr>
              <a:defRPr/>
            </a:pPr>
            <a:endParaRPr lang="zh-CN" sz="1400" b="1" dirty="0">
              <a:effectLst>
                <a:outerShdw blurRad="38100" dist="38100" dir="2700000" algn="tl">
                  <a:srgbClr val="C0C0C0"/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  <a:p>
            <a:pPr>
              <a:defRPr/>
            </a:pPr>
            <a:r>
              <a:rPr lang="zh-CN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置）的瞬时速度</a:t>
            </a:r>
            <a:endParaRPr lang="zh-CN" altLang="zh-CN" sz="2800" b="1" dirty="0">
              <a:effectLst>
                <a:outerShdw blurRad="38100" dist="38100" dir="2700000" algn="tl">
                  <a:srgbClr val="C0C0C0"/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E3C66EF8-9CC3-4A3C-89FC-42B10F1342D3}"/>
              </a:ext>
            </a:extLst>
          </p:cNvPr>
          <p:cNvGrpSpPr>
            <a:grpSpLocks/>
          </p:cNvGrpSpPr>
          <p:nvPr/>
        </p:nvGrpSpPr>
        <p:grpSpPr bwMode="auto">
          <a:xfrm>
            <a:off x="2038350" y="5156200"/>
            <a:ext cx="2565400" cy="820738"/>
            <a:chOff x="59" y="-61"/>
            <a:chExt cx="1616" cy="517"/>
          </a:xfrm>
        </p:grpSpPr>
        <p:graphicFrame>
          <p:nvGraphicFramePr>
            <p:cNvPr id="9231" name="Object 4">
              <a:extLst>
                <a:ext uri="{FF2B5EF4-FFF2-40B4-BE49-F238E27FC236}">
                  <a16:creationId xmlns:a16="http://schemas.microsoft.com/office/drawing/2014/main" id="{328207E0-0BAD-4862-A9B5-63187DDE247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9" y="-61"/>
            <a:ext cx="693" cy="5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50" name="Equation" r:id="rId8" imgW="472408" imgH="388584" progId="Equation.DSMT4">
                    <p:embed/>
                  </p:oleObj>
                </mc:Choice>
                <mc:Fallback>
                  <p:oleObj name="Equation" r:id="rId8" imgW="472408" imgH="388584" progId="Equation.DSMT4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" y="-61"/>
                          <a:ext cx="693" cy="51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 Box 8">
              <a:extLst>
                <a:ext uri="{FF2B5EF4-FFF2-40B4-BE49-F238E27FC236}">
                  <a16:creationId xmlns:a16="http://schemas.microsoft.com/office/drawing/2014/main" id="{D6DE11D0-2D6A-48D3-9792-1B78BD9962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2" y="40"/>
              <a:ext cx="97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(</a:t>
              </a:r>
              <a:r>
                <a:rPr lang="zh-CN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△</a:t>
              </a:r>
              <a:r>
                <a:rPr lang="zh-CN" altLang="zh-CN" sz="24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t</a:t>
              </a:r>
              <a:r>
                <a:rPr lang="zh-CN" alt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→</a:t>
              </a:r>
              <a:r>
                <a:rPr lang="zh-CN" altLang="zh-CN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0</a:t>
              </a:r>
              <a:r>
                <a:rPr lang="en-US" altLang="zh-CN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)</a:t>
              </a:r>
              <a:endParaRPr 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8782E6F4-9913-4F40-A4E9-FDBFFE3CD55D}"/>
              </a:ext>
            </a:extLst>
          </p:cNvPr>
          <p:cNvSpPr/>
          <p:nvPr/>
        </p:nvSpPr>
        <p:spPr>
          <a:xfrm>
            <a:off x="864294" y="5237453"/>
            <a:ext cx="1331442" cy="6524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  <a:defRPr/>
            </a:pPr>
            <a:r>
              <a:rPr lang="zh-CN" altLang="zh-CN" sz="2800" b="1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roid Sans Fallback" pitchFamily="34" charset="-122"/>
                <a:ea typeface="Droid Sans Fallback" pitchFamily="34" charset="-122"/>
                <a:cs typeface="Times New Roman" pitchFamily="18" charset="0"/>
              </a:rPr>
              <a:t>联系</a:t>
            </a:r>
            <a:r>
              <a:rPr lang="zh-CN" altLang="zh-CN" sz="2800" b="1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Droid Sans Fallback" pitchFamily="34" charset="-122"/>
                <a:cs typeface="Times New Roman" pitchFamily="18" charset="0"/>
              </a:rPr>
              <a:t>：</a:t>
            </a:r>
            <a:r>
              <a:rPr lang="en-US" altLang="zh-CN" sz="2800" b="1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roid Sans Fallback" pitchFamily="34" charset="-122"/>
                <a:ea typeface="Droid Sans Fallback" pitchFamily="34" charset="-122"/>
                <a:cs typeface="Times New Roman" pitchFamily="18" charset="0"/>
              </a:rPr>
              <a:t>                               </a:t>
            </a:r>
            <a:endParaRPr lang="zh-CN" altLang="zh-CN" sz="2800" b="1" kern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Droid Sans Fallback" pitchFamily="34" charset="-122"/>
              <a:ea typeface="Droid Sans Fallback" pitchFamily="34" charset="-122"/>
              <a:cs typeface="Times New Roman" pitchFamily="18" charset="0"/>
            </a:endParaRPr>
          </a:p>
        </p:txBody>
      </p:sp>
      <p:grpSp>
        <p:nvGrpSpPr>
          <p:cNvPr id="4" name="组合 11">
            <a:extLst>
              <a:ext uri="{FF2B5EF4-FFF2-40B4-BE49-F238E27FC236}">
                <a16:creationId xmlns:a16="http://schemas.microsoft.com/office/drawing/2014/main" id="{95BA6008-8211-4812-B461-584556A76F94}"/>
              </a:ext>
            </a:extLst>
          </p:cNvPr>
          <p:cNvGrpSpPr>
            <a:grpSpLocks/>
          </p:cNvGrpSpPr>
          <p:nvPr/>
        </p:nvGrpSpPr>
        <p:grpSpPr bwMode="auto">
          <a:xfrm>
            <a:off x="7380288" y="2709863"/>
            <a:ext cx="1443037" cy="719137"/>
            <a:chOff x="467544" y="1916832"/>
            <a:chExt cx="1442219" cy="864468"/>
          </a:xfrm>
        </p:grpSpPr>
        <p:sp>
          <p:nvSpPr>
            <p:cNvPr id="9229" name="云形标注 12">
              <a:extLst>
                <a:ext uri="{FF2B5EF4-FFF2-40B4-BE49-F238E27FC236}">
                  <a16:creationId xmlns:a16="http://schemas.microsoft.com/office/drawing/2014/main" id="{29F2243F-8249-4CB6-8FAA-2FE252AF7A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544" y="1916832"/>
              <a:ext cx="1442219" cy="864468"/>
            </a:xfrm>
            <a:prstGeom prst="cloudCallout">
              <a:avLst>
                <a:gd name="adj1" fmla="val -70671"/>
                <a:gd name="adj2" fmla="val 55755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i="1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18D83DB-AFF7-4373-A891-26425D692E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1560" y="2060848"/>
              <a:ext cx="1277069" cy="59196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>
                <a:buFont typeface="Arial" charset="0"/>
                <a:buNone/>
                <a:defRPr/>
              </a:pPr>
              <a:r>
                <a:rPr lang="en-US" altLang="zh-CN" sz="2600" b="1" i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Vector</a:t>
              </a:r>
              <a:endParaRPr lang="zh-CN" altLang="en-US" sz="26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组合 11">
            <a:extLst>
              <a:ext uri="{FF2B5EF4-FFF2-40B4-BE49-F238E27FC236}">
                <a16:creationId xmlns:a16="http://schemas.microsoft.com/office/drawing/2014/main" id="{290A9E5A-C3EC-4BDD-A3E1-5E0C787214C8}"/>
              </a:ext>
            </a:extLst>
          </p:cNvPr>
          <p:cNvGrpSpPr>
            <a:grpSpLocks/>
          </p:cNvGrpSpPr>
          <p:nvPr/>
        </p:nvGrpSpPr>
        <p:grpSpPr bwMode="auto">
          <a:xfrm>
            <a:off x="6659563" y="765175"/>
            <a:ext cx="1443037" cy="720725"/>
            <a:chOff x="467544" y="1916832"/>
            <a:chExt cx="1442219" cy="864468"/>
          </a:xfrm>
        </p:grpSpPr>
        <p:sp>
          <p:nvSpPr>
            <p:cNvPr id="9227" name="云形标注 12">
              <a:extLst>
                <a:ext uri="{FF2B5EF4-FFF2-40B4-BE49-F238E27FC236}">
                  <a16:creationId xmlns:a16="http://schemas.microsoft.com/office/drawing/2014/main" id="{7D9AE031-948F-4B9A-A11D-164BBE3677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544" y="1916832"/>
              <a:ext cx="1442219" cy="864468"/>
            </a:xfrm>
            <a:prstGeom prst="cloudCallout">
              <a:avLst>
                <a:gd name="adj1" fmla="val -85968"/>
                <a:gd name="adj2" fmla="val -31866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i="1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D762B7A-B59D-4C1E-BD21-4728BE8818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1560" y="2060848"/>
              <a:ext cx="1277069" cy="59065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>
                <a:buFont typeface="Arial" charset="0"/>
                <a:buNone/>
                <a:defRPr/>
              </a:pPr>
              <a:r>
                <a:rPr lang="en-US" altLang="zh-CN" sz="2600" b="1" i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Vector</a:t>
              </a:r>
              <a:endParaRPr lang="zh-CN" altLang="en-US" sz="26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DC2E1334-22B7-41F2-BABD-22AEDBDB0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4938" y="-49213"/>
            <a:ext cx="1641475" cy="117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6000" b="1">
                <a:solidFill>
                  <a:srgbClr val="7030A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*</a:t>
            </a:r>
            <a:r>
              <a:rPr lang="zh-CN" altLang="en-US" sz="6000" b="1">
                <a:solidFill>
                  <a:srgbClr val="00B05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*</a:t>
            </a:r>
            <a:r>
              <a:rPr lang="zh-CN" altLang="en-US" sz="6000" b="1">
                <a:solidFill>
                  <a:srgbClr val="FFC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*</a:t>
            </a:r>
          </a:p>
        </p:txBody>
      </p: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8A57E2D9-EC00-48DC-8734-7C93E6BEE7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185"/>
    </mc:Choice>
    <mc:Fallback>
      <p:transition spd="slow" advTm="176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 build="p" autoUpdateAnimBg="0"/>
      <p:bldP spid="2" grpId="0" animBg="1"/>
      <p:bldP spid="10" grpId="0" autoUpdateAnimBg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">
            <a:extLst>
              <a:ext uri="{FF2B5EF4-FFF2-40B4-BE49-F238E27FC236}">
                <a16:creationId xmlns:a16="http://schemas.microsoft.com/office/drawing/2014/main" id="{56E35419-44E2-4A23-BB1C-4D2986AAF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661988"/>
            <a:ext cx="8991600" cy="3846512"/>
          </a:xfrm>
          <a:prstGeom prst="rect">
            <a:avLst/>
          </a:prstGeom>
          <a:noFill/>
          <a:ln w="12700">
            <a:solidFill>
              <a:srgbClr val="3B3BB7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、下列说法中正确的是（</a:t>
            </a:r>
            <a:r>
              <a:rPr lang="en-US" altLang="zh-CN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</a:t>
            </a:r>
            <a:r>
              <a:rPr lang="zh-CN" altLang="en-US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30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zh-CN" sz="16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zh-CN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．变速直线运动的速度是变化的</a:t>
            </a:r>
            <a:endParaRPr lang="en-US" altLang="zh-CN" sz="30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zh-CN" sz="16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zh-CN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B.</a:t>
            </a:r>
            <a:r>
              <a:rPr lang="zh-CN" altLang="en-US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　平均速度即为一段时间内初末速度的平均值</a:t>
            </a:r>
            <a:endParaRPr lang="en-US" altLang="zh-CN" sz="30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zh-CN" sz="16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zh-CN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C.</a:t>
            </a:r>
            <a:r>
              <a:rPr lang="zh-CN" altLang="en-US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　瞬时速度是物体在某一时刻或在某一位置时的</a:t>
            </a:r>
            <a:endParaRPr lang="en-US" altLang="zh-CN" sz="30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zh-CN" altLang="en-US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速度</a:t>
            </a:r>
            <a:endParaRPr lang="en-US" altLang="zh-CN" sz="30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zh-CN" sz="16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zh-CN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D.</a:t>
            </a:r>
            <a:r>
              <a:rPr lang="zh-CN" altLang="en-US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　瞬时速度可看作时间趋于无穷小时的平均速度</a:t>
            </a:r>
            <a:endParaRPr lang="en-US" altLang="zh-CN" sz="30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268" name="Text Box 4">
            <a:extLst>
              <a:ext uri="{FF2B5EF4-FFF2-40B4-BE49-F238E27FC236}">
                <a16:creationId xmlns:a16="http://schemas.microsoft.com/office/drawing/2014/main" id="{D692808C-5037-43C0-873C-29C6EB97B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0613" y="661988"/>
            <a:ext cx="15890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F2F13AFF-8C30-47C3-9B5B-75FC19B587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384"/>
    </mc:Choice>
    <mc:Fallback>
      <p:transition spd="slow" advTm="60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338" grpId="0" animBg="1"/>
      <p:bldP spid="11268" grpId="0" bldLvl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3|1.9|49.9|4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7|23.3|22.5|5.9|5.4|6|44.7|3.3|9.3|19|2.8|27.1|37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2|14.9|10.8|10.2|18.9|11.5|39.1|25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9|9.5|29.5|4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6.8|4.2|6.7|1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22.6|4.8|12.9|8|2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6.4|15.1|13.7|47.5|9.4|2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22.7|10.5|34.4|22.3|26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|7.5|31.3|29.7|12.9|25.7|15.3|2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5.1|6.6|20.9|5.6|11.4|14.5|9.9|2.6|86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7|19.6|37.7|22.6|1.5|34.1|21.7|58.3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2453</TotalTime>
  <Pages>0</Pages>
  <Words>1095</Words>
  <Characters>0</Characters>
  <Application>Microsoft Office PowerPoint</Application>
  <DocSecurity>0</DocSecurity>
  <PresentationFormat>全屏显示(4:3)</PresentationFormat>
  <Lines>0</Lines>
  <Paragraphs>218</Paragraphs>
  <Slides>16</Slides>
  <Notes>3</Notes>
  <HiddenSlides>0</HiddenSlides>
  <MMClips>16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16</vt:i4>
      </vt:variant>
    </vt:vector>
  </HeadingPairs>
  <TitlesOfParts>
    <vt:vector size="30" baseType="lpstr">
      <vt:lpstr>Arial</vt:lpstr>
      <vt:lpstr>宋体</vt:lpstr>
      <vt:lpstr>Times New Roman</vt:lpstr>
      <vt:lpstr>楷体</vt:lpstr>
      <vt:lpstr>Wingdings</vt:lpstr>
      <vt:lpstr>方正兰亭超细黑简体</vt:lpstr>
      <vt:lpstr>华文仿宋</vt:lpstr>
      <vt:lpstr>黑体</vt:lpstr>
      <vt:lpstr>华文新魏</vt:lpstr>
      <vt:lpstr>华文中宋</vt:lpstr>
      <vt:lpstr>默认设计模板</vt:lpstr>
      <vt:lpstr>Microsoft Equation 3.0</vt:lpstr>
      <vt:lpstr>MathType 6.0 Equation</vt:lpstr>
      <vt:lpstr>Microsoft 公式 3.0</vt:lpstr>
      <vt:lpstr>PowerPoint 演示文稿</vt:lpstr>
      <vt:lpstr>PowerPoint 演示文稿</vt:lpstr>
      <vt:lpstr>PowerPoint 演示文稿</vt:lpstr>
      <vt:lpstr>§1  运动的描述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第一章 运动的描述</dc:title>
  <dc:creator>zy</dc:creator>
  <cp:lastModifiedBy>张 小鱼</cp:lastModifiedBy>
  <cp:revision>105</cp:revision>
  <dcterms:created xsi:type="dcterms:W3CDTF">2013-07-03T01:40:29Z</dcterms:created>
  <dcterms:modified xsi:type="dcterms:W3CDTF">2019-02-14T08:21:18Z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2052-9.1.0.4249</vt:lpwstr>
  </property>
</Properties>
</file>