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6" r:id="rId2"/>
    <p:sldId id="329" r:id="rId3"/>
    <p:sldId id="332" r:id="rId4"/>
    <p:sldId id="331" r:id="rId5"/>
    <p:sldId id="334" r:id="rId6"/>
    <p:sldId id="325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390EF0"/>
    <a:srgbClr val="FF0066"/>
    <a:srgbClr val="FFFF99"/>
    <a:srgbClr val="0000FF"/>
    <a:srgbClr val="FFFF00"/>
    <a:srgbClr val="9900FF"/>
    <a:srgbClr val="414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5244" autoAdjust="0"/>
  </p:normalViewPr>
  <p:slideViewPr>
    <p:cSldViewPr>
      <p:cViewPr varScale="1">
        <p:scale>
          <a:sx n="82" d="100"/>
          <a:sy n="82" d="100"/>
        </p:scale>
        <p:origin x="148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72D-3C08-4A87-B11E-F2B3608DE061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DC15-342A-46CF-8316-9D34BC3A3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3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649E-FB69-46AC-94F4-2825E88BE932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6" name="Picture 6" descr="https://timgsa.baidu.com/timg?image&amp;quality=80&amp;size=b9999_10000&amp;sec=1493476836254&amp;di=df573036886f4ec82236dafb67dd1eff&amp;imgtype=0&amp;src=http%3A%2F%2Fimg8.zol.com.cn%2Fbbs%2Fupload%2F16085%2F160846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00164" y="-857280"/>
            <a:ext cx="11430000" cy="802957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406" y="4158208"/>
            <a:ext cx="9036000" cy="998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§8  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静电场 </a:t>
            </a: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(Electric Field)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58" y="5517232"/>
            <a:ext cx="8350250" cy="79208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8.6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带电粒子在电场中的运动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8" name="Picture 4" descr="https://timgsa.baidu.com/timg?image&amp;quality=80&amp;size=b9999_10000&amp;sec=1523766439797&amp;di=0851a19ca07f226236add29f39db0c96&amp;imgtype=0&amp;src=http%3A%2F%2Fhimg2.huanqiu.com%2Fattachment2010%2F2015%2F1211%2F201512111016273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3440" y="836712"/>
            <a:ext cx="6240059" cy="4680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9752" name="Picture 8" descr="https://timgsa.baidu.com/timg?image&amp;quality=80&amp;size=b9999_10000&amp;sec=1523768710857&amp;di=892552bd4176402b0a4de4b29d2440ad&amp;imgtype=0&amp;src=http%3A%2F%2Fimages.cecb2b.com%2Fbatchupload%2Finventoryimg%2Fzfa_nic_inventory%2F201513%2Fzfa_20508920150115_142128941553220508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1956" y="1412776"/>
            <a:ext cx="6523026" cy="3713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027" y="1190178"/>
            <a:ext cx="5088883" cy="39359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89918" y="976954"/>
            <a:ext cx="4067768" cy="553998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itchFamily="2" charset="-122"/>
                <a:ea typeface="华文楷体" pitchFamily="2" charset="-122"/>
                <a:cs typeface="Times New Roman" pitchFamily="18" charset="0"/>
                <a:sym typeface="宋体" pitchFamily="2" charset="-122"/>
              </a:rPr>
              <a:t>匀强电场中的</a:t>
            </a:r>
            <a:r>
              <a:rPr lang="zh-CN" altLang="en-US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  <a:latin typeface="华文楷体" pitchFamily="2" charset="-122"/>
                <a:ea typeface="华文楷体" pitchFamily="2" charset="-122"/>
                <a:cs typeface="Times New Roman" pitchFamily="18" charset="0"/>
                <a:sym typeface="宋体" pitchFamily="2" charset="-122"/>
              </a:rPr>
              <a:t>带电粒子</a:t>
            </a:r>
            <a:endParaRPr kumimoji="0" lang="zh-CN" altLang="en-US" sz="30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华文楷体" pitchFamily="2" charset="-122"/>
              <a:ea typeface="华文楷体" pitchFamily="2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6196189" y="2928934"/>
            <a:ext cx="681042" cy="400110"/>
            <a:chOff x="6097600" y="2776533"/>
            <a:chExt cx="681042" cy="400110"/>
          </a:xfrm>
        </p:grpSpPr>
        <p:cxnSp>
          <p:nvCxnSpPr>
            <p:cNvPr id="52" name="直接箭头连接符 51"/>
            <p:cNvCxnSpPr/>
            <p:nvPr/>
          </p:nvCxnSpPr>
          <p:spPr>
            <a:xfrm>
              <a:off x="6097600" y="2962272"/>
              <a:ext cx="396000" cy="15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403991" y="2776533"/>
              <a:ext cx="374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F</a:t>
              </a:r>
              <a:endParaRPr lang="zh-CN" altLang="en-US" sz="20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55" name="Rectangle 3"/>
          <p:cNvSpPr txBox="1">
            <a:spLocks noRot="1" noChangeArrowheads="1"/>
          </p:cNvSpPr>
          <p:nvPr/>
        </p:nvSpPr>
        <p:spPr>
          <a:xfrm>
            <a:off x="642910" y="1981190"/>
            <a:ext cx="171451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受力情况：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5613941" y="2421436"/>
            <a:ext cx="1991226" cy="1862207"/>
            <a:chOff x="5613941" y="2421436"/>
            <a:chExt cx="1991226" cy="1862207"/>
          </a:xfrm>
        </p:grpSpPr>
        <p:grpSp>
          <p:nvGrpSpPr>
            <p:cNvPr id="74" name="组合 73"/>
            <p:cNvGrpSpPr/>
            <p:nvPr/>
          </p:nvGrpSpPr>
          <p:grpSpPr>
            <a:xfrm rot="16200000">
              <a:off x="4914082" y="3133352"/>
              <a:ext cx="1800000" cy="400281"/>
              <a:chOff x="5541290" y="1581080"/>
              <a:chExt cx="1800000" cy="400281"/>
            </a:xfrm>
          </p:grpSpPr>
          <p:sp>
            <p:nvSpPr>
              <p:cNvPr id="3" name="Line 3"/>
              <p:cNvSpPr>
                <a:spLocks noChangeShapeType="1"/>
              </p:cNvSpPr>
              <p:nvPr/>
            </p:nvSpPr>
            <p:spPr bwMode="auto">
              <a:xfrm rot="5400000">
                <a:off x="6441290" y="1015216"/>
                <a:ext cx="0" cy="1800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543556" y="1581080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824546" y="1581137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6110298" y="1581194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381762" y="1581137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691327" y="1581194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005654" y="1581251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 rot="16200000">
              <a:off x="6531102" y="3209578"/>
              <a:ext cx="1862207" cy="285923"/>
              <a:chOff x="5491141" y="3671918"/>
              <a:chExt cx="1862207" cy="285923"/>
            </a:xfrm>
          </p:grpSpPr>
          <p:sp>
            <p:nvSpPr>
              <p:cNvPr id="5" name="Line 5"/>
              <p:cNvSpPr>
                <a:spLocks noChangeShapeType="1"/>
              </p:cNvSpPr>
              <p:nvPr/>
            </p:nvSpPr>
            <p:spPr bwMode="auto">
              <a:xfrm rot="5400000">
                <a:off x="6441290" y="2786858"/>
                <a:ext cx="0" cy="1800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5400000">
                <a:off x="5548320" y="3614739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 rot="5400000">
                <a:off x="5824547" y="3614796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 rot="5400000">
                <a:off x="6110299" y="3614852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5400000">
                <a:off x="6396051" y="3614853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 rot="5400000">
                <a:off x="6691328" y="3614853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 rot="5400000">
                <a:off x="7010417" y="3614910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</p:grpSp>
      </p:grpSp>
      <p:sp>
        <p:nvSpPr>
          <p:cNvPr id="71" name="Rectangle 3"/>
          <p:cNvSpPr txBox="1">
            <a:spLocks noRot="1" noChangeArrowheads="1"/>
          </p:cNvSpPr>
          <p:nvPr/>
        </p:nvSpPr>
        <p:spPr>
          <a:xfrm>
            <a:off x="714348" y="3786190"/>
            <a:ext cx="171451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运动情况：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76" name="组合 75"/>
          <p:cNvGrpSpPr/>
          <p:nvPr/>
        </p:nvGrpSpPr>
        <p:grpSpPr>
          <a:xfrm rot="-5400000">
            <a:off x="5910029" y="2662419"/>
            <a:ext cx="1497078" cy="1372763"/>
            <a:chOff x="5705483" y="1938327"/>
            <a:chExt cx="1497078" cy="1372763"/>
          </a:xfrm>
        </p:grpSpPr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5400000">
              <a:off x="6515868" y="2618615"/>
              <a:ext cx="1332000" cy="0"/>
            </a:xfrm>
            <a:prstGeom prst="line">
              <a:avLst/>
            </a:prstGeom>
            <a:noFill/>
            <a:ln w="9525">
              <a:solidFill>
                <a:srgbClr val="390EF0"/>
              </a:solidFill>
              <a:prstDash val="dash"/>
              <a:round/>
              <a:headEnd/>
              <a:tailEnd type="arrow" w="med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 rot="5400000">
              <a:off x="5601462" y="2623378"/>
              <a:ext cx="1332000" cy="0"/>
            </a:xfrm>
            <a:prstGeom prst="line">
              <a:avLst/>
            </a:prstGeom>
            <a:noFill/>
            <a:ln w="9525">
              <a:solidFill>
                <a:srgbClr val="390EF0"/>
              </a:solidFill>
              <a:prstDash val="dash"/>
              <a:round/>
              <a:headEnd/>
              <a:tailEnd type="arrow" w="med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rot="5400000">
              <a:off x="5310947" y="2618615"/>
              <a:ext cx="1332000" cy="0"/>
            </a:xfrm>
            <a:prstGeom prst="line">
              <a:avLst/>
            </a:prstGeom>
            <a:noFill/>
            <a:ln w="9525">
              <a:solidFill>
                <a:srgbClr val="390EF0"/>
              </a:solidFill>
              <a:prstDash val="dash"/>
              <a:round/>
              <a:headEnd/>
              <a:tailEnd type="arrow" w="med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 rot="5400000">
              <a:off x="5039483" y="2623378"/>
              <a:ext cx="1332000" cy="0"/>
            </a:xfrm>
            <a:prstGeom prst="line">
              <a:avLst/>
            </a:prstGeom>
            <a:noFill/>
            <a:ln w="9525">
              <a:solidFill>
                <a:srgbClr val="390EF0"/>
              </a:solidFill>
              <a:prstDash val="dash"/>
              <a:round/>
              <a:headEnd/>
              <a:tailEnd type="arrow" w="med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 rot="5400000">
              <a:off x="6815180" y="2811427"/>
              <a:ext cx="374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solidFill>
                    <a:srgbClr val="390EF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E</a:t>
              </a:r>
              <a:endParaRPr lang="zh-CN" altLang="en-US" sz="2000" b="1" dirty="0">
                <a:solidFill>
                  <a:srgbClr val="390E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72" name="Line 22"/>
            <p:cNvSpPr>
              <a:spLocks noChangeShapeType="1"/>
            </p:cNvSpPr>
            <p:nvPr/>
          </p:nvSpPr>
          <p:spPr bwMode="auto">
            <a:xfrm rot="5400000">
              <a:off x="6169253" y="2627090"/>
              <a:ext cx="1368000" cy="0"/>
            </a:xfrm>
            <a:prstGeom prst="line">
              <a:avLst/>
            </a:prstGeom>
            <a:noFill/>
            <a:ln w="9525">
              <a:solidFill>
                <a:srgbClr val="390EF0"/>
              </a:solidFill>
              <a:prstDash val="dash"/>
              <a:round/>
              <a:headEnd/>
              <a:tailEnd type="arrow" w="med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Line 22"/>
            <p:cNvSpPr>
              <a:spLocks noChangeShapeType="1"/>
            </p:cNvSpPr>
            <p:nvPr/>
          </p:nvSpPr>
          <p:spPr bwMode="auto">
            <a:xfrm rot="5400000">
              <a:off x="5869213" y="2622327"/>
              <a:ext cx="1368000" cy="0"/>
            </a:xfrm>
            <a:prstGeom prst="line">
              <a:avLst/>
            </a:prstGeom>
            <a:noFill/>
            <a:ln w="9525">
              <a:solidFill>
                <a:srgbClr val="390EF0"/>
              </a:solidFill>
              <a:prstDash val="dash"/>
              <a:round/>
              <a:headEnd/>
              <a:tailEnd type="arrow" w="med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925541" y="2633657"/>
            <a:ext cx="374651" cy="671688"/>
            <a:chOff x="5725350" y="2514480"/>
            <a:chExt cx="374651" cy="671688"/>
          </a:xfrm>
        </p:grpSpPr>
        <p:sp>
          <p:nvSpPr>
            <p:cNvPr id="28" name="TextBox 27"/>
            <p:cNvSpPr txBox="1"/>
            <p:nvPr/>
          </p:nvSpPr>
          <p:spPr>
            <a:xfrm>
              <a:off x="5725350" y="2514480"/>
              <a:ext cx="374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q</a:t>
              </a:r>
              <a:endPara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5738821" y="2786058"/>
              <a:ext cx="285752" cy="400110"/>
              <a:chOff x="5776921" y="2947984"/>
              <a:chExt cx="285752" cy="400110"/>
            </a:xfrm>
          </p:grpSpPr>
          <p:sp>
            <p:nvSpPr>
              <p:cNvPr id="15" name="Oval 20"/>
              <p:cNvSpPr>
                <a:spLocks noChangeArrowheads="1"/>
              </p:cNvSpPr>
              <p:nvPr/>
            </p:nvSpPr>
            <p:spPr bwMode="auto">
              <a:xfrm>
                <a:off x="5824567" y="3047993"/>
                <a:ext cx="215900" cy="2159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776921" y="2947984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</p:grpSp>
      </p:grpSp>
      <p:sp>
        <p:nvSpPr>
          <p:cNvPr id="77" name="燕尾形箭头 76"/>
          <p:cNvSpPr/>
          <p:nvPr/>
        </p:nvSpPr>
        <p:spPr>
          <a:xfrm rot="5400000">
            <a:off x="2874938" y="2592394"/>
            <a:ext cx="324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燕尾形箭头 77"/>
          <p:cNvSpPr/>
          <p:nvPr/>
        </p:nvSpPr>
        <p:spPr>
          <a:xfrm rot="5400000">
            <a:off x="2874938" y="3482988"/>
            <a:ext cx="324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Rectangle 3"/>
          <p:cNvSpPr txBox="1">
            <a:spLocks noRot="1" noChangeArrowheads="1"/>
          </p:cNvSpPr>
          <p:nvPr/>
        </p:nvSpPr>
        <p:spPr>
          <a:xfrm>
            <a:off x="2276459" y="1976427"/>
            <a:ext cx="150019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电场力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</a:p>
        </p:txBody>
      </p:sp>
      <p:sp>
        <p:nvSpPr>
          <p:cNvPr id="80" name="Rectangle 3"/>
          <p:cNvSpPr txBox="1">
            <a:spLocks noRot="1" noChangeArrowheads="1"/>
          </p:cNvSpPr>
          <p:nvPr/>
        </p:nvSpPr>
        <p:spPr>
          <a:xfrm>
            <a:off x="2285984" y="3786190"/>
            <a:ext cx="200026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匀变速运动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3" name="Rectangle 3"/>
          <p:cNvSpPr txBox="1">
            <a:spLocks noRot="1" noChangeArrowheads="1"/>
          </p:cNvSpPr>
          <p:nvPr/>
        </p:nvSpPr>
        <p:spPr>
          <a:xfrm>
            <a:off x="4286248" y="1142984"/>
            <a:ext cx="171451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（不计重力）</a:t>
            </a: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5" name="Rectangle 3"/>
          <p:cNvSpPr txBox="1">
            <a:spLocks noRot="1" noChangeArrowheads="1"/>
          </p:cNvSpPr>
          <p:nvPr/>
        </p:nvSpPr>
        <p:spPr>
          <a:xfrm>
            <a:off x="2343134" y="2847971"/>
            <a:ext cx="150019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加速度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</a:p>
        </p:txBody>
      </p:sp>
      <p:sp>
        <p:nvSpPr>
          <p:cNvPr id="86" name="Rectangle 3"/>
          <p:cNvSpPr txBox="1">
            <a:spLocks noRot="1" noChangeArrowheads="1"/>
          </p:cNvSpPr>
          <p:nvPr/>
        </p:nvSpPr>
        <p:spPr>
          <a:xfrm>
            <a:off x="3476618" y="2009765"/>
            <a:ext cx="1143008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390E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（恒力）</a:t>
            </a:r>
            <a:endParaRPr lang="en-US" altLang="zh-CN" sz="2400" b="1" dirty="0">
              <a:solidFill>
                <a:srgbClr val="390EF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7" name="Rectangle 3"/>
          <p:cNvSpPr txBox="1">
            <a:spLocks noRot="1" noChangeArrowheads="1"/>
          </p:cNvSpPr>
          <p:nvPr/>
        </p:nvSpPr>
        <p:spPr>
          <a:xfrm>
            <a:off x="3490905" y="2900359"/>
            <a:ext cx="1143008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390E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（不变）</a:t>
            </a:r>
            <a:endParaRPr lang="en-US" altLang="zh-CN" sz="2400" b="1" dirty="0">
              <a:solidFill>
                <a:srgbClr val="390EF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9" name="燕尾形箭头 88"/>
          <p:cNvSpPr/>
          <p:nvPr/>
        </p:nvSpPr>
        <p:spPr>
          <a:xfrm rot="5400000">
            <a:off x="2973350" y="4514710"/>
            <a:ext cx="396000" cy="252000"/>
          </a:xfrm>
          <a:prstGeom prst="notch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Rectangle 3"/>
          <p:cNvSpPr txBox="1">
            <a:spLocks noRot="1" noChangeArrowheads="1"/>
          </p:cNvSpPr>
          <p:nvPr/>
        </p:nvSpPr>
        <p:spPr>
          <a:xfrm>
            <a:off x="3290878" y="4338644"/>
            <a:ext cx="78581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000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</a:t>
            </a:r>
            <a:r>
              <a:rPr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0</a:t>
            </a:r>
          </a:p>
        </p:txBody>
      </p:sp>
      <p:sp>
        <p:nvSpPr>
          <p:cNvPr id="91" name="Rectangle 3"/>
          <p:cNvSpPr txBox="1">
            <a:spLocks noRot="1" noChangeArrowheads="1"/>
          </p:cNvSpPr>
          <p:nvPr/>
        </p:nvSpPr>
        <p:spPr>
          <a:xfrm>
            <a:off x="2438588" y="4910148"/>
            <a:ext cx="155734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静止开始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43570" y="4696569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已知</a:t>
            </a:r>
            <a:r>
              <a:rPr lang="en-US" altLang="zh-CN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</a:t>
            </a:r>
            <a:r>
              <a:rPr lang="zh-CN" altLang="en-US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zh-CN" altLang="en-US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endParaRPr lang="en-US" altLang="zh-CN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</a:t>
            </a: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0, </a:t>
            </a:r>
            <a:endParaRPr lang="zh-CN" altLang="en-US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380180" y="520280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求</a:t>
            </a:r>
            <a:r>
              <a:rPr lang="en-US" altLang="zh-CN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?</a:t>
            </a:r>
            <a:endParaRPr lang="zh-CN" altLang="en-US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643570" y="4714884"/>
            <a:ext cx="1980000" cy="1000132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0" name="组合 99"/>
          <p:cNvGrpSpPr/>
          <p:nvPr/>
        </p:nvGrpSpPr>
        <p:grpSpPr>
          <a:xfrm>
            <a:off x="5938847" y="1857364"/>
            <a:ext cx="1404000" cy="484802"/>
            <a:chOff x="5938847" y="1857364"/>
            <a:chExt cx="1404000" cy="484802"/>
          </a:xfrm>
        </p:grpSpPr>
        <p:sp>
          <p:nvSpPr>
            <p:cNvPr id="96" name="Line 25"/>
            <p:cNvSpPr>
              <a:spLocks noChangeShapeType="1"/>
            </p:cNvSpPr>
            <p:nvPr/>
          </p:nvSpPr>
          <p:spPr bwMode="auto">
            <a:xfrm>
              <a:off x="5938847" y="2243128"/>
              <a:ext cx="140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Line 26"/>
            <p:cNvSpPr>
              <a:spLocks noChangeShapeType="1"/>
            </p:cNvSpPr>
            <p:nvPr/>
          </p:nvSpPr>
          <p:spPr bwMode="auto">
            <a:xfrm>
              <a:off x="5938847" y="2143116"/>
              <a:ext cx="0" cy="18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27"/>
            <p:cNvSpPr>
              <a:spLocks noChangeShapeType="1"/>
            </p:cNvSpPr>
            <p:nvPr/>
          </p:nvSpPr>
          <p:spPr bwMode="auto">
            <a:xfrm>
              <a:off x="7334269" y="2162166"/>
              <a:ext cx="0" cy="18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447628" y="1857364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U</a:t>
              </a:r>
              <a:endPara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5938847" y="4268182"/>
            <a:ext cx="1404000" cy="446702"/>
            <a:chOff x="5938847" y="2143116"/>
            <a:chExt cx="1404000" cy="446702"/>
          </a:xfrm>
        </p:grpSpPr>
        <p:sp>
          <p:nvSpPr>
            <p:cNvPr id="103" name="Line 25"/>
            <p:cNvSpPr>
              <a:spLocks noChangeShapeType="1"/>
            </p:cNvSpPr>
            <p:nvPr/>
          </p:nvSpPr>
          <p:spPr bwMode="auto">
            <a:xfrm>
              <a:off x="5938847" y="2243128"/>
              <a:ext cx="140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26"/>
            <p:cNvSpPr>
              <a:spLocks noChangeShapeType="1"/>
            </p:cNvSpPr>
            <p:nvPr/>
          </p:nvSpPr>
          <p:spPr bwMode="auto">
            <a:xfrm>
              <a:off x="5938847" y="2143116"/>
              <a:ext cx="0" cy="18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27"/>
            <p:cNvSpPr>
              <a:spLocks noChangeShapeType="1"/>
            </p:cNvSpPr>
            <p:nvPr/>
          </p:nvSpPr>
          <p:spPr bwMode="auto">
            <a:xfrm>
              <a:off x="7334269" y="2162166"/>
              <a:ext cx="0" cy="18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57153" y="2189708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d</a:t>
              </a:r>
              <a:endPara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64" name="Rectangle 3"/>
          <p:cNvSpPr txBox="1">
            <a:spLocks noRot="1" noChangeArrowheads="1"/>
          </p:cNvSpPr>
          <p:nvPr/>
        </p:nvSpPr>
        <p:spPr>
          <a:xfrm>
            <a:off x="2347530" y="5358358"/>
            <a:ext cx="201015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匀加速直线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5" grpId="0"/>
      <p:bldP spid="71" grpId="0"/>
      <p:bldP spid="77" grpId="0" animBg="1"/>
      <p:bldP spid="78" grpId="0" animBg="1"/>
      <p:bldP spid="79" grpId="0"/>
      <p:bldP spid="80" grpId="0"/>
      <p:bldP spid="83" grpId="0"/>
      <p:bldP spid="85" grpId="0"/>
      <p:bldP spid="86" grpId="0"/>
      <p:bldP spid="87" grpId="0"/>
      <p:bldP spid="89" grpId="0" animBg="1"/>
      <p:bldP spid="90" grpId="0"/>
      <p:bldP spid="91" grpId="0"/>
      <p:bldP spid="92" grpId="0"/>
      <p:bldP spid="93" grpId="0"/>
      <p:bldP spid="94" grpId="0" animBg="1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"/>
          <p:cNvSpPr txBox="1">
            <a:spLocks noRot="1" noChangeArrowheads="1"/>
          </p:cNvSpPr>
          <p:nvPr/>
        </p:nvSpPr>
        <p:spPr>
          <a:xfrm>
            <a:off x="289918" y="622429"/>
            <a:ext cx="2781884" cy="523220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带电粒子的加速</a:t>
            </a:r>
            <a:endParaRPr kumimoji="0" lang="zh-CN" altLang="en-US" sz="28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6457962" y="2338380"/>
            <a:ext cx="685806" cy="681213"/>
            <a:chOff x="5762633" y="2504955"/>
            <a:chExt cx="685806" cy="681213"/>
          </a:xfrm>
        </p:grpSpPr>
        <p:sp>
          <p:nvSpPr>
            <p:cNvPr id="69" name="TextBox 68"/>
            <p:cNvSpPr txBox="1"/>
            <p:nvPr/>
          </p:nvSpPr>
          <p:spPr>
            <a:xfrm>
              <a:off x="5768986" y="2504955"/>
              <a:ext cx="6794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m</a:t>
              </a:r>
              <a:r>
                <a:rPr lang="en-US" altLang="zh-CN" sz="20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,</a:t>
              </a:r>
              <a:r>
                <a:rPr lang="en-US" altLang="zh-CN" sz="2000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q</a:t>
              </a:r>
              <a:endPara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70" name="组合 37"/>
            <p:cNvGrpSpPr/>
            <p:nvPr/>
          </p:nvGrpSpPr>
          <p:grpSpPr>
            <a:xfrm>
              <a:off x="5762633" y="2786058"/>
              <a:ext cx="285752" cy="400110"/>
              <a:chOff x="5800733" y="2947984"/>
              <a:chExt cx="285752" cy="400110"/>
            </a:xfrm>
          </p:grpSpPr>
          <p:sp>
            <p:nvSpPr>
              <p:cNvPr id="71" name="Oval 20"/>
              <p:cNvSpPr>
                <a:spLocks noChangeArrowheads="1"/>
              </p:cNvSpPr>
              <p:nvPr/>
            </p:nvSpPr>
            <p:spPr bwMode="auto">
              <a:xfrm>
                <a:off x="5843617" y="3047993"/>
                <a:ext cx="215900" cy="2159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800733" y="2947984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</p:grpSp>
      </p:grpSp>
      <p:grpSp>
        <p:nvGrpSpPr>
          <p:cNvPr id="114" name="组合 113"/>
          <p:cNvGrpSpPr/>
          <p:nvPr/>
        </p:nvGrpSpPr>
        <p:grpSpPr>
          <a:xfrm>
            <a:off x="5700663" y="1658314"/>
            <a:ext cx="3086178" cy="2770818"/>
            <a:chOff x="5700663" y="1658314"/>
            <a:chExt cx="3086178" cy="2770818"/>
          </a:xfrm>
        </p:grpSpPr>
        <p:grpSp>
          <p:nvGrpSpPr>
            <p:cNvPr id="113" name="组合 112"/>
            <p:cNvGrpSpPr/>
            <p:nvPr/>
          </p:nvGrpSpPr>
          <p:grpSpPr>
            <a:xfrm>
              <a:off x="6429388" y="2838446"/>
              <a:ext cx="1857388" cy="481073"/>
              <a:chOff x="6429388" y="2838446"/>
              <a:chExt cx="1857388" cy="481073"/>
            </a:xfrm>
          </p:grpSpPr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>
                <a:off x="6600857" y="2838446"/>
                <a:ext cx="151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arrow" w="med" len="lg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429388" y="2895539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r>
                  <a:rPr lang="en-US" altLang="zh-CN" sz="2000" b="1" baseline="-25000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0</a:t>
                </a:r>
                <a:r>
                  <a:rPr lang="en-US" altLang="zh-CN" sz="20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 = 0</a:t>
                </a:r>
                <a:endParaRPr lang="zh-CN" altLang="en-US" sz="20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500958" y="2919409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r>
                  <a:rPr lang="en-US" altLang="zh-CN" sz="20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 = ?</a:t>
                </a:r>
                <a:endParaRPr lang="zh-CN" altLang="en-US" sz="20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5700663" y="1658314"/>
              <a:ext cx="3086178" cy="2770818"/>
              <a:chOff x="5700663" y="1658314"/>
              <a:chExt cx="3086178" cy="2770818"/>
            </a:xfrm>
          </p:grpSpPr>
          <p:grpSp>
            <p:nvGrpSpPr>
              <p:cNvPr id="44" name="组合 73"/>
              <p:cNvGrpSpPr/>
              <p:nvPr/>
            </p:nvGrpSpPr>
            <p:grpSpPr>
              <a:xfrm rot="16200000">
                <a:off x="5193740" y="2654670"/>
                <a:ext cx="1800000" cy="786154"/>
                <a:chOff x="5541290" y="1129062"/>
                <a:chExt cx="1800000" cy="786154"/>
              </a:xfrm>
            </p:grpSpPr>
            <p:sp>
              <p:nvSpPr>
                <p:cNvPr id="53" name="Line 3"/>
                <p:cNvSpPr>
                  <a:spLocks noChangeShapeType="1"/>
                </p:cNvSpPr>
                <p:nvPr/>
              </p:nvSpPr>
              <p:spPr bwMode="auto">
                <a:xfrm rot="5400000">
                  <a:off x="6441290" y="1015216"/>
                  <a:ext cx="0" cy="1800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6381764" y="1129062"/>
                  <a:ext cx="2857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>
                      <a:latin typeface="黑体" pitchFamily="49" charset="-122"/>
                      <a:ea typeface="黑体" pitchFamily="49" charset="-122"/>
                      <a:cs typeface="Times New Roman" pitchFamily="18" charset="0"/>
                    </a:rPr>
                    <a:t>+</a:t>
                  </a:r>
                  <a:endParaRPr lang="zh-CN" altLang="en-US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5" name="组合 74"/>
              <p:cNvGrpSpPr/>
              <p:nvPr/>
            </p:nvGrpSpPr>
            <p:grpSpPr>
              <a:xfrm rot="16200000">
                <a:off x="7556089" y="2716996"/>
                <a:ext cx="1800000" cy="661505"/>
                <a:chOff x="5541290" y="3686858"/>
                <a:chExt cx="1800000" cy="661505"/>
              </a:xfrm>
            </p:grpSpPr>
            <p:sp>
              <p:nvSpPr>
                <p:cNvPr id="46" name="Line 5"/>
                <p:cNvSpPr>
                  <a:spLocks noChangeShapeType="1"/>
                </p:cNvSpPr>
                <p:nvPr/>
              </p:nvSpPr>
              <p:spPr bwMode="auto">
                <a:xfrm rot="5400000">
                  <a:off x="6441290" y="2786858"/>
                  <a:ext cx="0" cy="18000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 rot="5400000">
                  <a:off x="6396053" y="4005432"/>
                  <a:ext cx="2857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>
                      <a:latin typeface="黑体" pitchFamily="49" charset="-122"/>
                      <a:ea typeface="黑体" pitchFamily="49" charset="-122"/>
                      <a:cs typeface="Times New Roman" pitchFamily="18" charset="0"/>
                    </a:rPr>
                    <a:t>-</a:t>
                  </a:r>
                  <a:endParaRPr lang="zh-CN" altLang="en-US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73" name="组合 72"/>
              <p:cNvGrpSpPr/>
              <p:nvPr/>
            </p:nvGrpSpPr>
            <p:grpSpPr>
              <a:xfrm>
                <a:off x="6477580" y="1658314"/>
                <a:ext cx="1637745" cy="484802"/>
                <a:chOff x="5938847" y="1857364"/>
                <a:chExt cx="1637745" cy="484802"/>
              </a:xfrm>
            </p:grpSpPr>
            <p:sp>
              <p:nvSpPr>
                <p:cNvPr id="74" name="Line 25"/>
                <p:cNvSpPr>
                  <a:spLocks noChangeShapeType="1"/>
                </p:cNvSpPr>
                <p:nvPr/>
              </p:nvSpPr>
              <p:spPr bwMode="auto">
                <a:xfrm>
                  <a:off x="5938847" y="2243128"/>
                  <a:ext cx="1620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" name="Line 26"/>
                <p:cNvSpPr>
                  <a:spLocks noChangeShapeType="1"/>
                </p:cNvSpPr>
                <p:nvPr/>
              </p:nvSpPr>
              <p:spPr bwMode="auto">
                <a:xfrm>
                  <a:off x="5938847" y="2143116"/>
                  <a:ext cx="0" cy="180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6" name="Line 27"/>
                <p:cNvSpPr>
                  <a:spLocks noChangeShapeType="1"/>
                </p:cNvSpPr>
                <p:nvPr/>
              </p:nvSpPr>
              <p:spPr bwMode="auto">
                <a:xfrm>
                  <a:off x="7576592" y="2162166"/>
                  <a:ext cx="0" cy="180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605035" y="1857364"/>
                  <a:ext cx="42862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i="1" dirty="0">
                      <a:latin typeface="Times New Roman" pitchFamily="18" charset="0"/>
                      <a:ea typeface="楷体" pitchFamily="49" charset="-122"/>
                      <a:cs typeface="Times New Roman" pitchFamily="18" charset="0"/>
                    </a:rPr>
                    <a:t>U</a:t>
                  </a:r>
                  <a:endParaRPr lang="zh-CN" altLang="en-US" sz="20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79" name="直接连接符 78"/>
              <p:cNvCxnSpPr/>
              <p:nvPr/>
            </p:nvCxnSpPr>
            <p:spPr>
              <a:xfrm>
                <a:off x="5927488" y="3100385"/>
                <a:ext cx="540000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8132541" y="3095623"/>
                <a:ext cx="540000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组合 80"/>
              <p:cNvGrpSpPr/>
              <p:nvPr/>
            </p:nvGrpSpPr>
            <p:grpSpPr>
              <a:xfrm>
                <a:off x="6472251" y="3991955"/>
                <a:ext cx="1662124" cy="437177"/>
                <a:chOff x="5938847" y="2143116"/>
                <a:chExt cx="1662124" cy="437177"/>
              </a:xfrm>
            </p:grpSpPr>
            <p:sp>
              <p:nvSpPr>
                <p:cNvPr id="82" name="Line 25"/>
                <p:cNvSpPr>
                  <a:spLocks noChangeShapeType="1"/>
                </p:cNvSpPr>
                <p:nvPr/>
              </p:nvSpPr>
              <p:spPr bwMode="auto">
                <a:xfrm>
                  <a:off x="5938847" y="2243128"/>
                  <a:ext cx="1656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ash"/>
                  <a:round/>
                  <a:headEnd type="arrow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3" name="Line 26"/>
                <p:cNvSpPr>
                  <a:spLocks noChangeShapeType="1"/>
                </p:cNvSpPr>
                <p:nvPr/>
              </p:nvSpPr>
              <p:spPr bwMode="auto">
                <a:xfrm>
                  <a:off x="5938847" y="2143116"/>
                  <a:ext cx="0" cy="180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4" name="Line 27"/>
                <p:cNvSpPr>
                  <a:spLocks noChangeShapeType="1"/>
                </p:cNvSpPr>
                <p:nvPr/>
              </p:nvSpPr>
              <p:spPr bwMode="auto">
                <a:xfrm>
                  <a:off x="7600971" y="2162166"/>
                  <a:ext cx="0" cy="180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6638939" y="2180183"/>
                  <a:ext cx="42862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i="1" dirty="0">
                      <a:latin typeface="Times New Roman" pitchFamily="18" charset="0"/>
                      <a:ea typeface="楷体" pitchFamily="49" charset="-122"/>
                      <a:cs typeface="Times New Roman" pitchFamily="18" charset="0"/>
                    </a:rPr>
                    <a:t>d</a:t>
                  </a:r>
                  <a:endParaRPr lang="zh-CN" altLang="en-US" sz="20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87" name="Rectangle 3"/>
          <p:cNvSpPr txBox="1">
            <a:spLocks noRot="1" noChangeArrowheads="1"/>
          </p:cNvSpPr>
          <p:nvPr/>
        </p:nvSpPr>
        <p:spPr>
          <a:xfrm>
            <a:off x="285720" y="1214422"/>
            <a:ext cx="221457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 受力分析：</a:t>
            </a:r>
            <a:endParaRPr lang="en-US" altLang="zh-CN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  <p:graphicFrame>
        <p:nvGraphicFramePr>
          <p:cNvPr id="88" name="Object 1"/>
          <p:cNvGraphicFramePr>
            <a:graphicFrameLocks noChangeAspect="1"/>
          </p:cNvGraphicFramePr>
          <p:nvPr/>
        </p:nvGraphicFramePr>
        <p:xfrm>
          <a:off x="928662" y="1914508"/>
          <a:ext cx="10414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2" name="公式" r:id="rId4" imgW="495000" imgH="190440" progId="Equation.3">
                  <p:embed/>
                </p:oleObj>
              </mc:Choice>
              <mc:Fallback>
                <p:oleObj name="公式" r:id="rId4" imgW="49500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914508"/>
                        <a:ext cx="10414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5" name="Object 4"/>
          <p:cNvGraphicFramePr>
            <a:graphicFrameLocks noChangeAspect="1"/>
          </p:cNvGraphicFramePr>
          <p:nvPr/>
        </p:nvGraphicFramePr>
        <p:xfrm>
          <a:off x="1933575" y="1709730"/>
          <a:ext cx="8540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3" name="公式" r:id="rId6" imgW="406080" imgH="393480" progId="Equation.3">
                  <p:embed/>
                </p:oleObj>
              </mc:Choice>
              <mc:Fallback>
                <p:oleObj name="公式" r:id="rId6" imgW="406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1709730"/>
                        <a:ext cx="854075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Rectangle 3"/>
          <p:cNvSpPr txBox="1">
            <a:spLocks noRot="1" noChangeArrowheads="1"/>
          </p:cNvSpPr>
          <p:nvPr/>
        </p:nvSpPr>
        <p:spPr>
          <a:xfrm>
            <a:off x="285720" y="2357430"/>
            <a:ext cx="221457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 运动分析：</a:t>
            </a:r>
            <a:endParaRPr lang="en-US" altLang="zh-CN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1142976" y="2965448"/>
          <a:ext cx="8540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4" name="公式" r:id="rId8" imgW="406080" imgH="228600" progId="Equation.3">
                  <p:embed/>
                </p:oleObj>
              </mc:Choice>
              <mc:Fallback>
                <p:oleObj name="公式" r:id="rId8" imgW="4060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965448"/>
                        <a:ext cx="85407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7" name="Object 4"/>
          <p:cNvGraphicFramePr>
            <a:graphicFrameLocks noChangeAspect="1"/>
          </p:cNvGraphicFramePr>
          <p:nvPr/>
        </p:nvGraphicFramePr>
        <p:xfrm>
          <a:off x="857224" y="3495680"/>
          <a:ext cx="17097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5" name="Equation" r:id="rId10" imgW="812520" imgH="393480" progId="Equation.DSMT4">
                  <p:embed/>
                </p:oleObj>
              </mc:Choice>
              <mc:Fallback>
                <p:oleObj name="Equation" r:id="rId10" imgW="8125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495680"/>
                        <a:ext cx="1709738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右大括号 93"/>
          <p:cNvSpPr/>
          <p:nvPr/>
        </p:nvSpPr>
        <p:spPr>
          <a:xfrm>
            <a:off x="2528874" y="3081335"/>
            <a:ext cx="142876" cy="100013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燕尾形箭头 94"/>
          <p:cNvSpPr/>
          <p:nvPr/>
        </p:nvSpPr>
        <p:spPr>
          <a:xfrm>
            <a:off x="2786050" y="3471863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Rectangle 3"/>
          <p:cNvSpPr txBox="1">
            <a:spLocks noRot="1" noChangeArrowheads="1"/>
          </p:cNvSpPr>
          <p:nvPr/>
        </p:nvSpPr>
        <p:spPr>
          <a:xfrm>
            <a:off x="285720" y="4357694"/>
            <a:ext cx="371477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解法一：运动学理论</a:t>
            </a:r>
            <a:endParaRPr lang="en-US" altLang="zh-CN" sz="2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197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058046"/>
              </p:ext>
            </p:extLst>
          </p:nvPr>
        </p:nvGraphicFramePr>
        <p:xfrm>
          <a:off x="600075" y="5048250"/>
          <a:ext cx="18145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6" name="公式" r:id="rId12" imgW="863280" imgH="203040" progId="Equation.3">
                  <p:embed/>
                </p:oleObj>
              </mc:Choice>
              <mc:Fallback>
                <p:oleObj name="公式" r:id="rId12" imgW="863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5048250"/>
                        <a:ext cx="181451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513670"/>
              </p:ext>
            </p:extLst>
          </p:nvPr>
        </p:nvGraphicFramePr>
        <p:xfrm>
          <a:off x="2371552" y="4872034"/>
          <a:ext cx="101441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7" name="公式" r:id="rId14" imgW="482400" imgH="393480" progId="Equation.3">
                  <p:embed/>
                </p:oleObj>
              </mc:Choice>
              <mc:Fallback>
                <p:oleObj name="公式" r:id="rId14" imgW="4824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552" y="4872034"/>
                        <a:ext cx="1014412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燕尾形箭头 98"/>
          <p:cNvSpPr/>
          <p:nvPr/>
        </p:nvSpPr>
        <p:spPr>
          <a:xfrm rot="5400000">
            <a:off x="1561431" y="5552442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97640" name="Object 8"/>
          <p:cNvGraphicFramePr>
            <a:graphicFrameLocks noChangeAspect="1"/>
          </p:cNvGraphicFramePr>
          <p:nvPr/>
        </p:nvGraphicFramePr>
        <p:xfrm>
          <a:off x="1174736" y="5832497"/>
          <a:ext cx="146843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8" name="公式" r:id="rId16" imgW="698400" imgH="444240" progId="Equation.3">
                  <p:embed/>
                </p:oleObj>
              </mc:Choice>
              <mc:Fallback>
                <p:oleObj name="公式" r:id="rId16" imgW="6984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36" y="5832497"/>
                        <a:ext cx="1468438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1" name="直接连接符 100"/>
          <p:cNvCxnSpPr/>
          <p:nvPr/>
        </p:nvCxnSpPr>
        <p:spPr>
          <a:xfrm>
            <a:off x="3929058" y="4500570"/>
            <a:ext cx="0" cy="219600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3"/>
          <p:cNvSpPr txBox="1">
            <a:spLocks noRot="1" noChangeArrowheads="1"/>
          </p:cNvSpPr>
          <p:nvPr/>
        </p:nvSpPr>
        <p:spPr>
          <a:xfrm>
            <a:off x="4143372" y="4357694"/>
            <a:ext cx="500062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解法二：功能原理（动能定理）</a:t>
            </a:r>
            <a:endParaRPr lang="en-US" altLang="zh-CN" sz="2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103" name="Object 6"/>
          <p:cNvGraphicFramePr>
            <a:graphicFrameLocks noChangeAspect="1"/>
          </p:cNvGraphicFramePr>
          <p:nvPr/>
        </p:nvGraphicFramePr>
        <p:xfrm>
          <a:off x="4951423" y="5038736"/>
          <a:ext cx="11207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9" name="公式" r:id="rId18" imgW="533160" imgH="177480" progId="Equation.3">
                  <p:embed/>
                </p:oleObj>
              </mc:Choice>
              <mc:Fallback>
                <p:oleObj name="公式" r:id="rId18" imgW="53316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23" y="5038736"/>
                        <a:ext cx="1120775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7"/>
          <p:cNvGraphicFramePr>
            <a:graphicFrameLocks noChangeAspect="1"/>
          </p:cNvGraphicFramePr>
          <p:nvPr/>
        </p:nvGraphicFramePr>
        <p:xfrm>
          <a:off x="6061075" y="5057775"/>
          <a:ext cx="7207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0" name="公式" r:id="rId20" imgW="342720" imgH="190440" progId="Equation.3">
                  <p:embed/>
                </p:oleObj>
              </mc:Choice>
              <mc:Fallback>
                <p:oleObj name="公式" r:id="rId20" imgW="342720" imgH="1904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5057775"/>
                        <a:ext cx="720725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燕尾形箭头 104"/>
          <p:cNvSpPr/>
          <p:nvPr/>
        </p:nvSpPr>
        <p:spPr>
          <a:xfrm>
            <a:off x="7167581" y="5672153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97644" name="Object 12"/>
          <p:cNvGraphicFramePr>
            <a:graphicFrameLocks noChangeAspect="1"/>
          </p:cNvGraphicFramePr>
          <p:nvPr/>
        </p:nvGraphicFramePr>
        <p:xfrm>
          <a:off x="4743451" y="5383234"/>
          <a:ext cx="21621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1" name="公式" r:id="rId22" imgW="1028520" imgH="393480" progId="Equation.3">
                  <p:embed/>
                </p:oleObj>
              </mc:Choice>
              <mc:Fallback>
                <p:oleObj name="公式" r:id="rId22" imgW="102852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1" y="5383234"/>
                        <a:ext cx="2162175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5" name="Object 13"/>
          <p:cNvGraphicFramePr>
            <a:graphicFrameLocks noChangeAspect="1"/>
          </p:cNvGraphicFramePr>
          <p:nvPr/>
        </p:nvGraphicFramePr>
        <p:xfrm>
          <a:off x="5222875" y="6083321"/>
          <a:ext cx="12017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2" name="公式" r:id="rId24" imgW="571320" imgH="228600" progId="Equation.3">
                  <p:embed/>
                </p:oleObj>
              </mc:Choice>
              <mc:Fallback>
                <p:oleObj name="公式" r:id="rId24" imgW="5713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6083321"/>
                        <a:ext cx="1201738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右大括号 108"/>
          <p:cNvSpPr/>
          <p:nvPr/>
        </p:nvSpPr>
        <p:spPr>
          <a:xfrm>
            <a:off x="6929454" y="5143512"/>
            <a:ext cx="142876" cy="1260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5" name="组合 114"/>
          <p:cNvGrpSpPr/>
          <p:nvPr/>
        </p:nvGrpSpPr>
        <p:grpSpPr>
          <a:xfrm>
            <a:off x="3081327" y="3138485"/>
            <a:ext cx="2205053" cy="1000132"/>
            <a:chOff x="3081327" y="3138485"/>
            <a:chExt cx="2205053" cy="1000132"/>
          </a:xfrm>
        </p:grpSpPr>
        <p:sp>
          <p:nvSpPr>
            <p:cNvPr id="89" name="Rectangle 3"/>
            <p:cNvSpPr txBox="1">
              <a:spLocks noRot="1" noChangeArrowheads="1"/>
            </p:cNvSpPr>
            <p:nvPr/>
          </p:nvSpPr>
          <p:spPr>
            <a:xfrm>
              <a:off x="3081327" y="3138485"/>
              <a:ext cx="2205053" cy="100013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zh-CN" altLang="en-US" sz="2200" b="1" dirty="0"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由静止向右匀加速直线运动</a:t>
              </a:r>
              <a:endParaRPr lang="en-US" altLang="zh-CN" sz="2200" b="1" dirty="0"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3143240" y="3143248"/>
              <a:ext cx="2088000" cy="936000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1" name="矩形 110"/>
          <p:cNvSpPr/>
          <p:nvPr/>
        </p:nvSpPr>
        <p:spPr>
          <a:xfrm>
            <a:off x="1171551" y="5848367"/>
            <a:ext cx="1440000" cy="792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6" name="组合 115"/>
          <p:cNvGrpSpPr/>
          <p:nvPr/>
        </p:nvGrpSpPr>
        <p:grpSpPr>
          <a:xfrm>
            <a:off x="7496195" y="5357826"/>
            <a:ext cx="1473201" cy="828681"/>
            <a:chOff x="7496195" y="5357826"/>
            <a:chExt cx="1473201" cy="828681"/>
          </a:xfrm>
        </p:grpSpPr>
        <p:graphicFrame>
          <p:nvGraphicFramePr>
            <p:cNvPr id="106" name="Object 8">
              <a:hlinkClick r:id="" action="ppaction://hlinkshowjump?jump=lastslideviewed"/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4575809"/>
                </p:ext>
              </p:extLst>
            </p:nvPr>
          </p:nvGraphicFramePr>
          <p:xfrm>
            <a:off x="7500958" y="5357826"/>
            <a:ext cx="1468438" cy="811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813" name="公式" r:id="rId26" imgW="698400" imgH="444240" progId="Equation.3">
                    <p:embed/>
                  </p:oleObj>
                </mc:Choice>
                <mc:Fallback>
                  <p:oleObj name="公式" r:id="rId26" imgW="698400" imgH="4442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0958" y="5357826"/>
                          <a:ext cx="1468438" cy="811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" name="矩形 111"/>
            <p:cNvSpPr/>
            <p:nvPr/>
          </p:nvSpPr>
          <p:spPr>
            <a:xfrm>
              <a:off x="7496195" y="5394507"/>
              <a:ext cx="1440000" cy="79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05615" y="2643182"/>
            <a:ext cx="681042" cy="400110"/>
            <a:chOff x="6097600" y="2776533"/>
            <a:chExt cx="681042" cy="400110"/>
          </a:xfrm>
        </p:grpSpPr>
        <p:cxnSp>
          <p:nvCxnSpPr>
            <p:cNvPr id="41" name="直接箭头连接符 40"/>
            <p:cNvCxnSpPr/>
            <p:nvPr/>
          </p:nvCxnSpPr>
          <p:spPr>
            <a:xfrm>
              <a:off x="6097600" y="2962272"/>
              <a:ext cx="396000" cy="15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403991" y="2776533"/>
              <a:ext cx="374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F</a:t>
              </a:r>
              <a:endParaRPr lang="zh-CN" altLang="en-US" sz="20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117" name="矩形 116"/>
          <p:cNvSpPr>
            <a:spLocks noChangeArrowheads="1"/>
          </p:cNvSpPr>
          <p:nvPr/>
        </p:nvSpPr>
        <p:spPr bwMode="auto">
          <a:xfrm>
            <a:off x="3271828" y="19524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9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9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87" grpId="0"/>
      <p:bldP spid="91" grpId="0"/>
      <p:bldP spid="94" grpId="0" animBg="1"/>
      <p:bldP spid="95" grpId="0" animBg="1"/>
      <p:bldP spid="96" grpId="0"/>
      <p:bldP spid="99" grpId="0" animBg="1"/>
      <p:bldP spid="102" grpId="0"/>
      <p:bldP spid="105" grpId="0" animBg="1"/>
      <p:bldP spid="109" grpId="0" animBg="1"/>
      <p:bldP spid="111" grpId="0" animBg="1"/>
      <p:bldP spid="1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323528" y="697256"/>
            <a:ext cx="8496944" cy="576000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323528" y="739647"/>
            <a:ext cx="3024336" cy="52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 about</a:t>
            </a:r>
            <a:endParaRPr kumimoji="1" lang="zh-CN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" name="TextBox 4">
            <a:hlinkClick r:id="" action="ppaction://hlinkshowjump?jump=lastslideviewed"/>
          </p:cNvPr>
          <p:cNvSpPr txBox="1"/>
          <p:nvPr/>
        </p:nvSpPr>
        <p:spPr>
          <a:xfrm>
            <a:off x="395536" y="228599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对于非匀强电场，采用哪种求解法？</a:t>
            </a: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3619494" y="2800345"/>
            <a:ext cx="5453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×</a:t>
            </a:r>
            <a:endParaRPr lang="zh-CN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7" name="Text Box 1027"/>
          <p:cNvSpPr txBox="1">
            <a:spLocks noChangeArrowheads="1"/>
          </p:cNvSpPr>
          <p:nvPr/>
        </p:nvSpPr>
        <p:spPr bwMode="auto">
          <a:xfrm>
            <a:off x="3252780" y="3295649"/>
            <a:ext cx="5453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√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395536" y="1238235"/>
            <a:ext cx="6480720" cy="811213"/>
            <a:chOff x="395536" y="1238235"/>
            <a:chExt cx="6480720" cy="811213"/>
          </a:xfrm>
        </p:grpSpPr>
        <p:sp>
          <p:nvSpPr>
            <p:cNvPr id="4" name="TextBox 3"/>
            <p:cNvSpPr txBox="1"/>
            <p:nvPr/>
          </p:nvSpPr>
          <p:spPr>
            <a:xfrm>
              <a:off x="395536" y="1398172"/>
              <a:ext cx="64807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altLang="zh-CN" sz="28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               </a:t>
              </a:r>
              <a:r>
                <a:rPr lang="zh-CN" altLang="en-US" sz="28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是否适用于非匀强电场？</a:t>
              </a:r>
            </a:p>
          </p:txBody>
        </p:sp>
        <p:graphicFrame>
          <p:nvGraphicFramePr>
            <p:cNvPr id="198658" name="Object 2"/>
            <p:cNvGraphicFramePr>
              <a:graphicFrameLocks noChangeAspect="1"/>
            </p:cNvGraphicFramePr>
            <p:nvPr/>
          </p:nvGraphicFramePr>
          <p:xfrm>
            <a:off x="761973" y="1238235"/>
            <a:ext cx="1468438" cy="811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672" name="公式" r:id="rId4" imgW="698400" imgH="444240" progId="Equation.3">
                    <p:embed/>
                  </p:oleObj>
                </mc:Choice>
                <mc:Fallback>
                  <p:oleObj name="公式" r:id="rId4" imgW="698400" imgH="4442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973" y="1238235"/>
                          <a:ext cx="1468438" cy="811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矩形 9"/>
          <p:cNvSpPr/>
          <p:nvPr/>
        </p:nvSpPr>
        <p:spPr>
          <a:xfrm>
            <a:off x="1662092" y="2814633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90EF0"/>
                </a:solidFill>
                <a:effectLst>
                  <a:reflection blurRad="12700" stA="28000" endPos="45000" dist="1000" dir="5400000" sy="-100000" algn="bl" rotWithShape="0"/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运动学理论</a:t>
            </a:r>
            <a:endParaRPr lang="zh-CN" altLang="en-US" sz="2800" dirty="0">
              <a:solidFill>
                <a:srgbClr val="390EF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66855" y="3324883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功能原理</a:t>
            </a:r>
            <a:endParaRPr lang="zh-CN" alt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496" y="3958300"/>
            <a:ext cx="853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若带电粒子以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8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≠ 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</a:t>
            </a:r>
            <a:r>
              <a:rPr lang="zh-CN" altLang="en-US" sz="2800" b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且沿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⊥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方向进入电场，运动情况如何？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1785918" y="4743236"/>
            <a:ext cx="2064460" cy="1757598"/>
            <a:chOff x="1714480" y="4572013"/>
            <a:chExt cx="2064460" cy="1757598"/>
          </a:xfrm>
        </p:grpSpPr>
        <p:grpSp>
          <p:nvGrpSpPr>
            <p:cNvPr id="14" name="组合 73"/>
            <p:cNvGrpSpPr/>
            <p:nvPr/>
          </p:nvGrpSpPr>
          <p:grpSpPr>
            <a:xfrm>
              <a:off x="1978940" y="4572013"/>
              <a:ext cx="1800000" cy="400281"/>
              <a:chOff x="5541290" y="1581080"/>
              <a:chExt cx="1800000" cy="400281"/>
            </a:xfrm>
          </p:grpSpPr>
          <p:sp>
            <p:nvSpPr>
              <p:cNvPr id="23" name="Line 3"/>
              <p:cNvSpPr>
                <a:spLocks noChangeShapeType="1"/>
              </p:cNvSpPr>
              <p:nvPr/>
            </p:nvSpPr>
            <p:spPr bwMode="auto">
              <a:xfrm rot="5400000">
                <a:off x="6441290" y="1015216"/>
                <a:ext cx="0" cy="1800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543556" y="1581080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824546" y="1581137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110298" y="1581194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381762" y="1581137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691327" y="1581194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005654" y="1581251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+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5" name="组合 74"/>
            <p:cNvGrpSpPr/>
            <p:nvPr/>
          </p:nvGrpSpPr>
          <p:grpSpPr>
            <a:xfrm>
              <a:off x="1978939" y="5929330"/>
              <a:ext cx="1800000" cy="400281"/>
              <a:chOff x="5541291" y="3614736"/>
              <a:chExt cx="1800000" cy="400281"/>
            </a:xfrm>
          </p:grpSpPr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 rot="5400000">
                <a:off x="6441291" y="2786855"/>
                <a:ext cx="0" cy="1800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548321" y="3614736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824548" y="3614793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110300" y="3614849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96052" y="3614850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691329" y="3614850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010418" y="3614907"/>
                <a:ext cx="2857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rPr>
                  <a:t>-</a:t>
                </a:r>
                <a:endParaRPr lang="zh-CN" altLang="en-US" sz="2000" b="1" dirty="0">
                  <a:latin typeface="黑体" pitchFamily="49" charset="-122"/>
                  <a:ea typeface="黑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2124058" y="5457840"/>
              <a:ext cx="847731" cy="400110"/>
              <a:chOff x="6097600" y="2747958"/>
              <a:chExt cx="847731" cy="400110"/>
            </a:xfrm>
          </p:grpSpPr>
          <p:cxnSp>
            <p:nvCxnSpPr>
              <p:cNvPr id="39" name="直接箭头连接符 38"/>
              <p:cNvCxnSpPr/>
              <p:nvPr/>
            </p:nvCxnSpPr>
            <p:spPr>
              <a:xfrm>
                <a:off x="6097600" y="2962272"/>
                <a:ext cx="3960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6446854" y="2747958"/>
                <a:ext cx="4984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r>
                  <a:rPr lang="en-US" altLang="zh-CN" sz="2000" b="1" baseline="-25000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0</a:t>
                </a:r>
                <a:endParaRPr lang="zh-CN" altLang="en-US" sz="2000" b="1" baseline="-25000" dirty="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714480" y="5195729"/>
              <a:ext cx="428628" cy="662163"/>
              <a:chOff x="5595945" y="2524005"/>
              <a:chExt cx="428628" cy="662163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5595945" y="2524005"/>
                <a:ext cx="3746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q</a:t>
                </a:r>
                <a:endParaRPr lang="zh-CN" altLang="en-US" sz="20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grpSp>
            <p:nvGrpSpPr>
              <p:cNvPr id="32" name="组合 37"/>
              <p:cNvGrpSpPr/>
              <p:nvPr/>
            </p:nvGrpSpPr>
            <p:grpSpPr>
              <a:xfrm>
                <a:off x="5738821" y="2786058"/>
                <a:ext cx="285752" cy="400110"/>
                <a:chOff x="5776921" y="2947984"/>
                <a:chExt cx="285752" cy="400110"/>
              </a:xfrm>
            </p:grpSpPr>
            <p:sp>
              <p:nvSpPr>
                <p:cNvPr id="33" name="Oval 20"/>
                <p:cNvSpPr>
                  <a:spLocks noChangeArrowheads="1"/>
                </p:cNvSpPr>
                <p:nvPr/>
              </p:nvSpPr>
              <p:spPr bwMode="auto">
                <a:xfrm>
                  <a:off x="5824567" y="3047993"/>
                  <a:ext cx="215900" cy="21590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5776921" y="2947984"/>
                  <a:ext cx="2857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>
                      <a:latin typeface="黑体" pitchFamily="49" charset="-122"/>
                      <a:ea typeface="黑体" pitchFamily="49" charset="-122"/>
                      <a:cs typeface="Times New Roman" pitchFamily="18" charset="0"/>
                    </a:rPr>
                    <a:t>-</a:t>
                  </a:r>
                  <a:endParaRPr lang="zh-CN" altLang="en-US" sz="2000" b="1" dirty="0">
                    <a:latin typeface="黑体" pitchFamily="49" charset="-122"/>
                    <a:ea typeface="黑体" pitchFamily="49" charset="-122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35" name="组合 34"/>
          <p:cNvGrpSpPr/>
          <p:nvPr/>
        </p:nvGrpSpPr>
        <p:grpSpPr>
          <a:xfrm>
            <a:off x="1809731" y="5090896"/>
            <a:ext cx="374651" cy="629364"/>
            <a:chOff x="6023342" y="2531702"/>
            <a:chExt cx="374651" cy="629364"/>
          </a:xfrm>
        </p:grpSpPr>
        <p:cxnSp>
          <p:nvCxnSpPr>
            <p:cNvPr id="36" name="直接箭头连接符 35"/>
            <p:cNvCxnSpPr/>
            <p:nvPr/>
          </p:nvCxnSpPr>
          <p:spPr>
            <a:xfrm rot="16200000">
              <a:off x="6097600" y="2962272"/>
              <a:ext cx="396000" cy="15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023342" y="2531702"/>
              <a:ext cx="374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F</a:t>
              </a:r>
              <a:endParaRPr lang="zh-CN" altLang="en-US" sz="20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43" name="任意多边形 42"/>
          <p:cNvSpPr/>
          <p:nvPr/>
        </p:nvSpPr>
        <p:spPr>
          <a:xfrm>
            <a:off x="2081213" y="5133748"/>
            <a:ext cx="1809750" cy="704850"/>
          </a:xfrm>
          <a:custGeom>
            <a:avLst/>
            <a:gdLst>
              <a:gd name="connsiteX0" fmla="*/ 0 w 1809750"/>
              <a:gd name="connsiteY0" fmla="*/ 704850 h 704850"/>
              <a:gd name="connsiteX1" fmla="*/ 533400 w 1809750"/>
              <a:gd name="connsiteY1" fmla="*/ 647700 h 704850"/>
              <a:gd name="connsiteX2" fmla="*/ 1057275 w 1809750"/>
              <a:gd name="connsiteY2" fmla="*/ 523875 h 704850"/>
              <a:gd name="connsiteX3" fmla="*/ 1543050 w 1809750"/>
              <a:gd name="connsiteY3" fmla="*/ 238125 h 704850"/>
              <a:gd name="connsiteX4" fmla="*/ 1809750 w 1809750"/>
              <a:gd name="connsiteY4" fmla="*/ 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9750" h="704850">
                <a:moveTo>
                  <a:pt x="0" y="704850"/>
                </a:moveTo>
                <a:cubicBezTo>
                  <a:pt x="178594" y="691356"/>
                  <a:pt x="357188" y="677862"/>
                  <a:pt x="533400" y="647700"/>
                </a:cubicBezTo>
                <a:cubicBezTo>
                  <a:pt x="709612" y="617538"/>
                  <a:pt x="889000" y="592138"/>
                  <a:pt x="1057275" y="523875"/>
                </a:cubicBezTo>
                <a:cubicBezTo>
                  <a:pt x="1225550" y="455613"/>
                  <a:pt x="1417638" y="325438"/>
                  <a:pt x="1543050" y="238125"/>
                </a:cubicBezTo>
                <a:cubicBezTo>
                  <a:pt x="1668463" y="150813"/>
                  <a:pt x="1739106" y="75406"/>
                  <a:pt x="1809750" y="0"/>
                </a:cubicBezTo>
              </a:path>
            </a:pathLst>
          </a:custGeom>
          <a:ln w="15875">
            <a:solidFill>
              <a:srgbClr val="390E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utoUpdateAnimBg="0"/>
      <p:bldP spid="7" grpId="0" autoUpdateAnimBg="0"/>
      <p:bldP spid="10" grpId="0"/>
      <p:bldP spid="11" grpId="0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157300" y="615892"/>
            <a:ext cx="8845182" cy="5956379"/>
            <a:chOff x="157300" y="615893"/>
            <a:chExt cx="8845182" cy="5820824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157300" y="615893"/>
              <a:ext cx="8845182" cy="5820824"/>
            </a:xfrm>
            <a:prstGeom prst="rect">
              <a:avLst/>
            </a:prstGeom>
            <a:noFill/>
            <a:ln w="19050" cap="flat" cmpd="sng">
              <a:solidFill>
                <a:srgbClr val="00B0F0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【</a:t>
              </a:r>
              <a:r>
                <a:rPr lang="zh-CN" altLang="en-US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例</a:t>
              </a:r>
              <a:r>
                <a:rPr lang="en-US" altLang="zh-CN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1】</a:t>
              </a:r>
              <a:r>
                <a:rPr lang="en-US" altLang="zh-CN" sz="2200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α</a:t>
              </a:r>
              <a:r>
                <a:rPr lang="zh-CN" altLang="en-US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粒子和质子都从静止开始，在同样的电场中加速，经过相同的位移后，它们获得的速度之比为（       ）</a:t>
              </a:r>
              <a:endPara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lvl="0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r>
                <a:rPr lang="zh-CN" altLang="en-US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．</a:t>
              </a:r>
              <a:r>
                <a:rPr lang="en-US" altLang="zh-CN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1:2               B</a:t>
              </a:r>
              <a:r>
                <a:rPr lang="zh-CN" altLang="en-US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．</a:t>
              </a:r>
              <a:r>
                <a:rPr lang="en-US" altLang="zh-CN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                      C</a:t>
              </a:r>
              <a:r>
                <a:rPr lang="zh-CN" altLang="en-US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．</a:t>
              </a:r>
              <a:r>
                <a:rPr lang="en-US" altLang="zh-CN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2:1                  D</a:t>
              </a:r>
              <a:r>
                <a:rPr lang="zh-CN" altLang="en-US" sz="22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．</a:t>
              </a:r>
              <a:endPara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lvl="0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11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lvl="0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lvl="0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marL="514350" indent="-514350" algn="just">
                <a:spcBef>
                  <a:spcPct val="50000"/>
                </a:spcBef>
              </a:pPr>
              <a:endPara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marL="514350" indent="-514350" algn="just">
                <a:spcBef>
                  <a:spcPct val="50000"/>
                </a:spcBef>
              </a:pPr>
              <a:endPara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marL="514350" indent="-514350" algn="just">
                <a:spcBef>
                  <a:spcPct val="50000"/>
                </a:spcBef>
              </a:pPr>
              <a:endPara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marL="514350" indent="-514350" algn="just">
                <a:spcBef>
                  <a:spcPct val="50000"/>
                </a:spcBef>
              </a:pPr>
              <a:endPara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marL="514350" indent="-514350" algn="just">
                <a:spcBef>
                  <a:spcPct val="50000"/>
                </a:spcBef>
              </a:pPr>
              <a:endPara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marL="514350" indent="-514350" algn="just">
                <a:spcBef>
                  <a:spcPct val="50000"/>
                </a:spcBef>
              </a:pPr>
              <a:endPara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graphicFrame>
          <p:nvGraphicFramePr>
            <p:cNvPr id="195585" name="Object 4"/>
            <p:cNvGraphicFramePr>
              <a:graphicFrameLocks noChangeAspect="1"/>
            </p:cNvGraphicFramePr>
            <p:nvPr/>
          </p:nvGraphicFramePr>
          <p:xfrm>
            <a:off x="2547951" y="1500174"/>
            <a:ext cx="595289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88" name="公式" r:id="rId4" imgW="380880" imgH="215640" progId="Equation.3">
                    <p:embed/>
                  </p:oleObj>
                </mc:Choice>
                <mc:Fallback>
                  <p:oleObj name="公式" r:id="rId4" imgW="38088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951" y="1500174"/>
                          <a:ext cx="595289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586" name="Object 4"/>
            <p:cNvGraphicFramePr>
              <a:graphicFrameLocks noChangeAspect="1"/>
            </p:cNvGraphicFramePr>
            <p:nvPr/>
          </p:nvGraphicFramePr>
          <p:xfrm>
            <a:off x="6786578" y="1500174"/>
            <a:ext cx="595312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89" name="公式" r:id="rId6" imgW="380880" imgH="215640" progId="Equation.3">
                    <p:embed/>
                  </p:oleObj>
                </mc:Choice>
                <mc:Fallback>
                  <p:oleObj name="公式" r:id="rId6" imgW="38088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6578" y="1500174"/>
                          <a:ext cx="595312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815827" y="1050237"/>
            <a:ext cx="47625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en-US" altLang="zh-CN" sz="2200" b="1" dirty="0">
              <a:solidFill>
                <a:srgbClr val="C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728" y="2071678"/>
            <a:ext cx="8662783" cy="385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2】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如图所示，一对平行金属板水平放置，板间电压为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，一个电子沿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MN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以初速度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从两板的左侧射入，经过时间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从右侧射出。若板间电压为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，另一个电子也沿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MN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以初速度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从两板的左侧射入，经过时间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从右侧射出。不计电子重力，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MN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平行于金属板。若要使</a:t>
            </a:r>
            <a:endParaRPr lang="en-US" altLang="zh-CN" sz="22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 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&lt;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t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，则须满足的条件是（       ）</a:t>
            </a:r>
            <a:endParaRPr lang="en-US" altLang="zh-CN" sz="22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 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&lt;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U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 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&gt;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U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</a:t>
            </a:r>
            <a:endParaRPr lang="en-US" altLang="zh-CN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 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&lt;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v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</a:t>
            </a:r>
            <a:endParaRPr lang="en-US" altLang="zh-CN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 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&gt;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v</a:t>
            </a:r>
            <a:r>
              <a:rPr lang="en-US" altLang="zh-CN" sz="22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</a:t>
            </a:r>
            <a:endParaRPr lang="en-US" altLang="zh-CN" sz="22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7DC7D81-73D1-45C5-9DF1-C5FA7AE602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107005"/>
            <a:ext cx="2210279" cy="1669989"/>
          </a:xfrm>
          <a:prstGeom prst="rect">
            <a:avLst/>
          </a:prstGeom>
        </p:spPr>
      </p:pic>
      <p:sp>
        <p:nvSpPr>
          <p:cNvPr id="66" name="Text Box 9">
            <a:extLst>
              <a:ext uri="{FF2B5EF4-FFF2-40B4-BE49-F238E27FC236}">
                <a16:creationId xmlns:a16="http://schemas.microsoft.com/office/drawing/2014/main" id="{1F93DAA0-7DB9-49EA-8E59-B03439BAF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503" y="3785223"/>
            <a:ext cx="47625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en-US" altLang="zh-CN" sz="2200" b="1" dirty="0">
              <a:solidFill>
                <a:srgbClr val="C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11463</TotalTime>
  <Words>368</Words>
  <Application>Microsoft Office PowerPoint</Application>
  <PresentationFormat>全屏显示(4:3)</PresentationFormat>
  <Paragraphs>98</Paragraphs>
  <Slides>6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黑体</vt:lpstr>
      <vt:lpstr>华文楷体</vt:lpstr>
      <vt:lpstr>华文新魏</vt:lpstr>
      <vt:lpstr>楷体</vt:lpstr>
      <vt:lpstr>Arial</vt:lpstr>
      <vt:lpstr>Calibri</vt:lpstr>
      <vt:lpstr>Times New Roman</vt:lpstr>
      <vt:lpstr>Wingdings</vt:lpstr>
      <vt:lpstr>Office 主题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zhangyu</dc:creator>
  <cp:lastModifiedBy>张 小鱼</cp:lastModifiedBy>
  <cp:revision>689</cp:revision>
  <dcterms:created xsi:type="dcterms:W3CDTF">2014-10-19T02:03:18Z</dcterms:created>
  <dcterms:modified xsi:type="dcterms:W3CDTF">2019-05-26T05:11:53Z</dcterms:modified>
</cp:coreProperties>
</file>