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86" r:id="rId2"/>
    <p:sldId id="329" r:id="rId3"/>
    <p:sldId id="332" r:id="rId4"/>
    <p:sldId id="331" r:id="rId5"/>
    <p:sldId id="334" r:id="rId6"/>
    <p:sldId id="325" r:id="rId7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  <a:srgbClr val="390EF0"/>
    <a:srgbClr val="FF0066"/>
    <a:srgbClr val="FFFF99"/>
    <a:srgbClr val="0000FF"/>
    <a:srgbClr val="FFFF00"/>
    <a:srgbClr val="9900FF"/>
    <a:srgbClr val="4141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度样式 2 - 强调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7AC3CCA-C797-4891-BE02-D94E43425B78}" styleName="中度样式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3" autoAdjust="0"/>
    <p:restoredTop sz="95244" autoAdjust="0"/>
  </p:normalViewPr>
  <p:slideViewPr>
    <p:cSldViewPr>
      <p:cViewPr varScale="1">
        <p:scale>
          <a:sx n="82" d="100"/>
          <a:sy n="82" d="100"/>
        </p:scale>
        <p:origin x="1483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11" Type="http://schemas.openxmlformats.org/officeDocument/2006/relationships/image" Target="../media/image16.wmf"/><Relationship Id="rId5" Type="http://schemas.openxmlformats.org/officeDocument/2006/relationships/image" Target="../media/image10.wmf"/><Relationship Id="rId10" Type="http://schemas.openxmlformats.org/officeDocument/2006/relationships/image" Target="../media/image15.wmf"/><Relationship Id="rId4" Type="http://schemas.openxmlformats.org/officeDocument/2006/relationships/image" Target="../media/image9.wmf"/><Relationship Id="rId9" Type="http://schemas.openxmlformats.org/officeDocument/2006/relationships/image" Target="../media/image1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0C672D-3C08-4A87-B11E-F2B3608DE061}" type="datetimeFigureOut">
              <a:rPr lang="zh-CN" altLang="en-US" smtClean="0"/>
              <a:pPr/>
              <a:t>2019/5/26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DDDC15-342A-46CF-8316-9D34BC3A35A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6235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DDC15-342A-46CF-8316-9D34BC3A35AB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DDC15-342A-46CF-8316-9D34BC3A35AB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DDC15-342A-46CF-8316-9D34BC3A35AB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DDC15-342A-46CF-8316-9D34BC3A35AB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DDC15-342A-46CF-8316-9D34BC3A35AB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DDC15-342A-46CF-8316-9D34BC3A35AB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2019/5/26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2019/5/26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2019/5/26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2019/5/26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2019/5/26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2019/5/26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2019/5/26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2019/5/26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2019/5/26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2019/5/26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2019/5/26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2649E-FB69-46AC-94F4-2825E88BE932}" type="datetimeFigureOut">
              <a:rPr lang="zh-CN" altLang="en-US" smtClean="0"/>
              <a:pPr/>
              <a:t>2019/5/26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10.wmf"/><Relationship Id="rId18" Type="http://schemas.openxmlformats.org/officeDocument/2006/relationships/oleObject" Target="../embeddings/oleObject8.bin"/><Relationship Id="rId26" Type="http://schemas.openxmlformats.org/officeDocument/2006/relationships/oleObject" Target="../embeddings/oleObject12.bin"/><Relationship Id="rId3" Type="http://schemas.openxmlformats.org/officeDocument/2006/relationships/notesSlide" Target="../notesSlides/notesSlide4.xml"/><Relationship Id="rId21" Type="http://schemas.openxmlformats.org/officeDocument/2006/relationships/image" Target="../media/image14.wmf"/><Relationship Id="rId7" Type="http://schemas.openxmlformats.org/officeDocument/2006/relationships/image" Target="../media/image7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12.wmf"/><Relationship Id="rId25" Type="http://schemas.openxmlformats.org/officeDocument/2006/relationships/image" Target="../media/image16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9.wmf"/><Relationship Id="rId24" Type="http://schemas.openxmlformats.org/officeDocument/2006/relationships/oleObject" Target="../embeddings/oleObject11.bin"/><Relationship Id="rId5" Type="http://schemas.openxmlformats.org/officeDocument/2006/relationships/image" Target="../media/image6.wmf"/><Relationship Id="rId15" Type="http://schemas.openxmlformats.org/officeDocument/2006/relationships/image" Target="../media/image11.wmf"/><Relationship Id="rId23" Type="http://schemas.openxmlformats.org/officeDocument/2006/relationships/image" Target="../media/image15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13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8.wmf"/><Relationship Id="rId14" Type="http://schemas.openxmlformats.org/officeDocument/2006/relationships/oleObject" Target="../embeddings/oleObject6.bin"/><Relationship Id="rId22" Type="http://schemas.openxmlformats.org/officeDocument/2006/relationships/oleObject" Target="../embeddings/oleObject10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13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5.bin"/><Relationship Id="rId5" Type="http://schemas.openxmlformats.org/officeDocument/2006/relationships/image" Target="../media/image17.wmf"/><Relationship Id="rId4" Type="http://schemas.openxmlformats.org/officeDocument/2006/relationships/oleObject" Target="../embeddings/oleObject14.bin"/><Relationship Id="rId9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286" name="Picture 6" descr="https://timgsa.baidu.com/timg?image&amp;quality=80&amp;size=b9999_10000&amp;sec=1493476836254&amp;di=df573036886f4ec82236dafb67dd1eff&amp;imgtype=0&amp;src=http%3A%2F%2Fimg8.zol.com.cn%2Fbbs%2Fupload%2F16085%2F1608468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000164" y="-857280"/>
            <a:ext cx="11430000" cy="8029575"/>
          </a:xfrm>
          <a:prstGeom prst="rect">
            <a:avLst/>
          </a:prstGeom>
          <a:noFill/>
        </p:spPr>
      </p:pic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71406" y="4158208"/>
            <a:ext cx="9036000" cy="998984"/>
          </a:xfrm>
          <a:prstGeom prst="rect">
            <a:avLst/>
          </a:prstGeom>
          <a:solidFill>
            <a:schemeClr val="bg1">
              <a:alpha val="73000"/>
            </a:schemeClr>
          </a:solidFill>
        </p:spPr>
        <p:txBody>
          <a:bodyPr anchor="ctr"/>
          <a:lstStyle/>
          <a:p>
            <a:pPr lvl="0" algn="ctr">
              <a:spcBef>
                <a:spcPct val="0"/>
              </a:spcBef>
            </a:pPr>
            <a:r>
              <a:rPr lang="en-US" altLang="zh-CN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§8   </a:t>
            </a:r>
            <a:r>
              <a:rPr lang="zh-CN" alt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静电场 </a:t>
            </a:r>
            <a:r>
              <a:rPr lang="en-US" altLang="zh-CN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(Electric Field)</a:t>
            </a:r>
            <a:endParaRPr lang="zh-CN" alt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华文新魏" pitchFamily="2" charset="-122"/>
              <a:ea typeface="华文新魏" pitchFamily="2" charset="-122"/>
              <a:cs typeface="Times New Roman" pitchFamily="18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357158" y="5517232"/>
            <a:ext cx="8350250" cy="792088"/>
          </a:xfrm>
          <a:prstGeom prst="rect">
            <a:avLst/>
          </a:prstGeom>
          <a:solidFill>
            <a:schemeClr val="bg1">
              <a:alpha val="73000"/>
            </a:schemeClr>
          </a:solidFill>
        </p:spPr>
        <p:txBody>
          <a:bodyPr rtlCol="0">
            <a:no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en-US" altLang="zh-CN" sz="4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8.6</a:t>
            </a:r>
            <a:r>
              <a:rPr lang="zh-CN" altLang="en-US" sz="4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  带电粒子在电场中的运动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华文新魏" pitchFamily="2" charset="-122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84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9748" name="Picture 4" descr="https://timgsa.baidu.com/timg?image&amp;quality=80&amp;size=b9999_10000&amp;sec=1523766439797&amp;di=0851a19ca07f226236add29f39db0c96&amp;imgtype=0&amp;src=http%3A%2F%2Fhimg2.huanqiu.com%2Fattachment2010%2F2015%2F1211%2F2015121110162739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03440" y="836712"/>
            <a:ext cx="6240059" cy="46800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59752" name="Picture 8" descr="https://timgsa.baidu.com/timg?image&amp;quality=80&amp;size=b9999_10000&amp;sec=1523768710857&amp;di=892552bd4176402b0a4de4b29d2440ad&amp;imgtype=0&amp;src=http%3A%2F%2Fimages.cecb2b.com%2Fbatchupload%2Finventoryimg%2Fzfa_nic_inventory%2F201513%2Fzfa_20508920150115_1421289415532205089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61956" y="1412776"/>
            <a:ext cx="6523026" cy="371333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9027" y="1190178"/>
            <a:ext cx="5088883" cy="393593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9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59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Rot="1" noChangeArrowheads="1"/>
          </p:cNvSpPr>
          <p:nvPr/>
        </p:nvSpPr>
        <p:spPr>
          <a:xfrm>
            <a:off x="289918" y="976954"/>
            <a:ext cx="4067768" cy="553998"/>
          </a:xfrm>
          <a:prstGeom prst="rect">
            <a:avLst/>
          </a:prstGeom>
          <a:ln w="19050"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华文楷体" pitchFamily="2" charset="-122"/>
                <a:ea typeface="华文楷体" pitchFamily="2" charset="-122"/>
                <a:cs typeface="Times New Roman" pitchFamily="18" charset="0"/>
                <a:sym typeface="宋体" pitchFamily="2" charset="-122"/>
              </a:rPr>
              <a:t>匀强电场中的</a:t>
            </a:r>
            <a:r>
              <a:rPr lang="zh-CN" altLang="en-US" sz="3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reflection blurRad="12700" stA="28000" endPos="45000" dist="1000" dir="5400000" sy="-100000" algn="bl" rotWithShape="0"/>
                </a:effectLst>
                <a:latin typeface="华文楷体" pitchFamily="2" charset="-122"/>
                <a:ea typeface="华文楷体" pitchFamily="2" charset="-122"/>
                <a:cs typeface="Times New Roman" pitchFamily="18" charset="0"/>
                <a:sym typeface="宋体" pitchFamily="2" charset="-122"/>
              </a:rPr>
              <a:t>带电粒子</a:t>
            </a:r>
            <a:endParaRPr kumimoji="0" lang="zh-CN" altLang="en-US" sz="3000" b="1" i="0" u="none" strike="noStrike" kern="1200" cap="all" normalizeH="0" baseline="0" noProof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66"/>
              </a:soli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华文楷体" pitchFamily="2" charset="-122"/>
              <a:ea typeface="华文楷体" pitchFamily="2" charset="-122"/>
              <a:cs typeface="Times New Roman" pitchFamily="18" charset="0"/>
              <a:sym typeface="宋体" pitchFamily="2" charset="-122"/>
            </a:endParaRPr>
          </a:p>
        </p:txBody>
      </p:sp>
      <p:grpSp>
        <p:nvGrpSpPr>
          <p:cNvPr id="54" name="组合 53"/>
          <p:cNvGrpSpPr/>
          <p:nvPr/>
        </p:nvGrpSpPr>
        <p:grpSpPr>
          <a:xfrm>
            <a:off x="6196189" y="2928934"/>
            <a:ext cx="681042" cy="400110"/>
            <a:chOff x="6097600" y="2776533"/>
            <a:chExt cx="681042" cy="400110"/>
          </a:xfrm>
        </p:grpSpPr>
        <p:cxnSp>
          <p:nvCxnSpPr>
            <p:cNvPr id="52" name="直接箭头连接符 51"/>
            <p:cNvCxnSpPr/>
            <p:nvPr/>
          </p:nvCxnSpPr>
          <p:spPr>
            <a:xfrm>
              <a:off x="6097600" y="2962272"/>
              <a:ext cx="396000" cy="1588"/>
            </a:xfrm>
            <a:prstGeom prst="straightConnector1">
              <a:avLst/>
            </a:prstGeom>
            <a:ln w="2540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TextBox 52"/>
            <p:cNvSpPr txBox="1"/>
            <p:nvPr/>
          </p:nvSpPr>
          <p:spPr>
            <a:xfrm>
              <a:off x="6403991" y="2776533"/>
              <a:ext cx="37465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 b="1" i="1" dirty="0">
                  <a:solidFill>
                    <a:srgbClr val="C00000"/>
                  </a:solidFill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F</a:t>
              </a:r>
              <a:endParaRPr lang="zh-CN" altLang="en-US" sz="2000" b="1" dirty="0">
                <a:solidFill>
                  <a:srgbClr val="C0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</p:txBody>
        </p:sp>
      </p:grpSp>
      <p:sp>
        <p:nvSpPr>
          <p:cNvPr id="55" name="Rectangle 3"/>
          <p:cNvSpPr txBox="1">
            <a:spLocks noRot="1" noChangeArrowheads="1"/>
          </p:cNvSpPr>
          <p:nvPr/>
        </p:nvSpPr>
        <p:spPr>
          <a:xfrm>
            <a:off x="642910" y="1981190"/>
            <a:ext cx="1714512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defRPr/>
            </a:pP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受力情况：</a:t>
            </a:r>
            <a:endParaRPr lang="en-US" altLang="zh-CN" sz="26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grpSp>
        <p:nvGrpSpPr>
          <p:cNvPr id="95" name="组合 94"/>
          <p:cNvGrpSpPr/>
          <p:nvPr/>
        </p:nvGrpSpPr>
        <p:grpSpPr>
          <a:xfrm>
            <a:off x="5613941" y="2421436"/>
            <a:ext cx="1991226" cy="1862207"/>
            <a:chOff x="5613941" y="2421436"/>
            <a:chExt cx="1991226" cy="1862207"/>
          </a:xfrm>
        </p:grpSpPr>
        <p:grpSp>
          <p:nvGrpSpPr>
            <p:cNvPr id="74" name="组合 73"/>
            <p:cNvGrpSpPr/>
            <p:nvPr/>
          </p:nvGrpSpPr>
          <p:grpSpPr>
            <a:xfrm rot="16200000">
              <a:off x="4914082" y="3133352"/>
              <a:ext cx="1800000" cy="400281"/>
              <a:chOff x="5541290" y="1581080"/>
              <a:chExt cx="1800000" cy="400281"/>
            </a:xfrm>
          </p:grpSpPr>
          <p:sp>
            <p:nvSpPr>
              <p:cNvPr id="3" name="Line 3"/>
              <p:cNvSpPr>
                <a:spLocks noChangeShapeType="1"/>
              </p:cNvSpPr>
              <p:nvPr/>
            </p:nvSpPr>
            <p:spPr bwMode="auto">
              <a:xfrm rot="5400000">
                <a:off x="6441290" y="1015216"/>
                <a:ext cx="0" cy="180000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5543556" y="1581080"/>
                <a:ext cx="28575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000" b="1" dirty="0">
                    <a:latin typeface="黑体" pitchFamily="49" charset="-122"/>
                    <a:ea typeface="黑体" pitchFamily="49" charset="-122"/>
                    <a:cs typeface="Times New Roman" pitchFamily="18" charset="0"/>
                  </a:rPr>
                  <a:t>+</a:t>
                </a:r>
                <a:endParaRPr lang="zh-CN" altLang="en-US" sz="2000" b="1" dirty="0">
                  <a:latin typeface="黑体" pitchFamily="49" charset="-122"/>
                  <a:ea typeface="黑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>
                <a:off x="5824546" y="1581137"/>
                <a:ext cx="28575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000" b="1" dirty="0">
                    <a:latin typeface="黑体" pitchFamily="49" charset="-122"/>
                    <a:ea typeface="黑体" pitchFamily="49" charset="-122"/>
                    <a:cs typeface="Times New Roman" pitchFamily="18" charset="0"/>
                  </a:rPr>
                  <a:t>+</a:t>
                </a:r>
                <a:endParaRPr lang="zh-CN" altLang="en-US" sz="2000" b="1" dirty="0">
                  <a:latin typeface="黑体" pitchFamily="49" charset="-122"/>
                  <a:ea typeface="黑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6110298" y="1581194"/>
                <a:ext cx="28575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000" b="1" dirty="0">
                    <a:latin typeface="黑体" pitchFamily="49" charset="-122"/>
                    <a:ea typeface="黑体" pitchFamily="49" charset="-122"/>
                    <a:cs typeface="Times New Roman" pitchFamily="18" charset="0"/>
                  </a:rPr>
                  <a:t>+</a:t>
                </a:r>
                <a:endParaRPr lang="zh-CN" altLang="en-US" sz="2000" b="1" dirty="0">
                  <a:latin typeface="黑体" pitchFamily="49" charset="-122"/>
                  <a:ea typeface="黑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59" name="TextBox 58"/>
              <p:cNvSpPr txBox="1"/>
              <p:nvPr/>
            </p:nvSpPr>
            <p:spPr>
              <a:xfrm>
                <a:off x="6381762" y="1581137"/>
                <a:ext cx="28575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000" b="1" dirty="0">
                    <a:latin typeface="黑体" pitchFamily="49" charset="-122"/>
                    <a:ea typeface="黑体" pitchFamily="49" charset="-122"/>
                    <a:cs typeface="Times New Roman" pitchFamily="18" charset="0"/>
                  </a:rPr>
                  <a:t>+</a:t>
                </a:r>
                <a:endParaRPr lang="zh-CN" altLang="en-US" sz="2000" b="1" dirty="0">
                  <a:latin typeface="黑体" pitchFamily="49" charset="-122"/>
                  <a:ea typeface="黑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60" name="TextBox 59"/>
              <p:cNvSpPr txBox="1"/>
              <p:nvPr/>
            </p:nvSpPr>
            <p:spPr>
              <a:xfrm>
                <a:off x="6691327" y="1581194"/>
                <a:ext cx="28575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000" b="1" dirty="0">
                    <a:latin typeface="黑体" pitchFamily="49" charset="-122"/>
                    <a:ea typeface="黑体" pitchFamily="49" charset="-122"/>
                    <a:cs typeface="Times New Roman" pitchFamily="18" charset="0"/>
                  </a:rPr>
                  <a:t>+</a:t>
                </a:r>
                <a:endParaRPr lang="zh-CN" altLang="en-US" sz="2000" b="1" dirty="0">
                  <a:latin typeface="黑体" pitchFamily="49" charset="-122"/>
                  <a:ea typeface="黑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62" name="TextBox 61"/>
              <p:cNvSpPr txBox="1"/>
              <p:nvPr/>
            </p:nvSpPr>
            <p:spPr>
              <a:xfrm>
                <a:off x="7005654" y="1581251"/>
                <a:ext cx="28575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000" b="1" dirty="0">
                    <a:latin typeface="黑体" pitchFamily="49" charset="-122"/>
                    <a:ea typeface="黑体" pitchFamily="49" charset="-122"/>
                    <a:cs typeface="Times New Roman" pitchFamily="18" charset="0"/>
                  </a:rPr>
                  <a:t>+</a:t>
                </a:r>
                <a:endParaRPr lang="zh-CN" altLang="en-US" sz="2000" b="1" dirty="0">
                  <a:latin typeface="黑体" pitchFamily="49" charset="-122"/>
                  <a:ea typeface="黑体" pitchFamily="49" charset="-122"/>
                  <a:cs typeface="Times New Roman" pitchFamily="18" charset="0"/>
                </a:endParaRPr>
              </a:p>
            </p:txBody>
          </p:sp>
        </p:grpSp>
        <p:grpSp>
          <p:nvGrpSpPr>
            <p:cNvPr id="75" name="组合 74"/>
            <p:cNvGrpSpPr/>
            <p:nvPr/>
          </p:nvGrpSpPr>
          <p:grpSpPr>
            <a:xfrm rot="16200000">
              <a:off x="6531102" y="3209578"/>
              <a:ext cx="1862207" cy="285923"/>
              <a:chOff x="5491141" y="3671918"/>
              <a:chExt cx="1862207" cy="285923"/>
            </a:xfrm>
          </p:grpSpPr>
          <p:sp>
            <p:nvSpPr>
              <p:cNvPr id="5" name="Line 5"/>
              <p:cNvSpPr>
                <a:spLocks noChangeShapeType="1"/>
              </p:cNvSpPr>
              <p:nvPr/>
            </p:nvSpPr>
            <p:spPr bwMode="auto">
              <a:xfrm rot="5400000">
                <a:off x="6441290" y="2786858"/>
                <a:ext cx="0" cy="180000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63" name="TextBox 62"/>
              <p:cNvSpPr txBox="1"/>
              <p:nvPr/>
            </p:nvSpPr>
            <p:spPr>
              <a:xfrm rot="5400000">
                <a:off x="5548320" y="3614739"/>
                <a:ext cx="28575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000" b="1" dirty="0">
                    <a:latin typeface="黑体" pitchFamily="49" charset="-122"/>
                    <a:ea typeface="黑体" pitchFamily="49" charset="-122"/>
                    <a:cs typeface="Times New Roman" pitchFamily="18" charset="0"/>
                  </a:rPr>
                  <a:t>-</a:t>
                </a:r>
                <a:endParaRPr lang="zh-CN" altLang="en-US" sz="2000" b="1" dirty="0">
                  <a:latin typeface="黑体" pitchFamily="49" charset="-122"/>
                  <a:ea typeface="黑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65" name="TextBox 64"/>
              <p:cNvSpPr txBox="1"/>
              <p:nvPr/>
            </p:nvSpPr>
            <p:spPr>
              <a:xfrm rot="5400000">
                <a:off x="5824547" y="3614796"/>
                <a:ext cx="28575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000" b="1" dirty="0">
                    <a:latin typeface="黑体" pitchFamily="49" charset="-122"/>
                    <a:ea typeface="黑体" pitchFamily="49" charset="-122"/>
                    <a:cs typeface="Times New Roman" pitchFamily="18" charset="0"/>
                  </a:rPr>
                  <a:t>-</a:t>
                </a:r>
                <a:endParaRPr lang="zh-CN" altLang="en-US" sz="2000" b="1" dirty="0">
                  <a:latin typeface="黑体" pitchFamily="49" charset="-122"/>
                  <a:ea typeface="黑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66" name="TextBox 65"/>
              <p:cNvSpPr txBox="1"/>
              <p:nvPr/>
            </p:nvSpPr>
            <p:spPr>
              <a:xfrm rot="5400000">
                <a:off x="6110299" y="3614852"/>
                <a:ext cx="28575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000" b="1" dirty="0">
                    <a:latin typeface="黑体" pitchFamily="49" charset="-122"/>
                    <a:ea typeface="黑体" pitchFamily="49" charset="-122"/>
                    <a:cs typeface="Times New Roman" pitchFamily="18" charset="0"/>
                  </a:rPr>
                  <a:t>-</a:t>
                </a:r>
                <a:endParaRPr lang="zh-CN" altLang="en-US" sz="2000" b="1" dirty="0">
                  <a:latin typeface="黑体" pitchFamily="49" charset="-122"/>
                  <a:ea typeface="黑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68" name="TextBox 67"/>
              <p:cNvSpPr txBox="1"/>
              <p:nvPr/>
            </p:nvSpPr>
            <p:spPr>
              <a:xfrm rot="5400000">
                <a:off x="6396051" y="3614853"/>
                <a:ext cx="28575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000" b="1" dirty="0">
                    <a:latin typeface="黑体" pitchFamily="49" charset="-122"/>
                    <a:ea typeface="黑体" pitchFamily="49" charset="-122"/>
                    <a:cs typeface="Times New Roman" pitchFamily="18" charset="0"/>
                  </a:rPr>
                  <a:t>-</a:t>
                </a:r>
                <a:endParaRPr lang="zh-CN" altLang="en-US" sz="2000" b="1" dirty="0">
                  <a:latin typeface="黑体" pitchFamily="49" charset="-122"/>
                  <a:ea typeface="黑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69" name="TextBox 68"/>
              <p:cNvSpPr txBox="1"/>
              <p:nvPr/>
            </p:nvSpPr>
            <p:spPr>
              <a:xfrm rot="5400000">
                <a:off x="6691328" y="3614853"/>
                <a:ext cx="28575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000" b="1" dirty="0">
                    <a:latin typeface="黑体" pitchFamily="49" charset="-122"/>
                    <a:ea typeface="黑体" pitchFamily="49" charset="-122"/>
                    <a:cs typeface="Times New Roman" pitchFamily="18" charset="0"/>
                  </a:rPr>
                  <a:t>-</a:t>
                </a:r>
                <a:endParaRPr lang="zh-CN" altLang="en-US" sz="2000" b="1" dirty="0">
                  <a:latin typeface="黑体" pitchFamily="49" charset="-122"/>
                  <a:ea typeface="黑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70" name="TextBox 69"/>
              <p:cNvSpPr txBox="1"/>
              <p:nvPr/>
            </p:nvSpPr>
            <p:spPr>
              <a:xfrm rot="5400000">
                <a:off x="7010417" y="3614910"/>
                <a:ext cx="28575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000" b="1" dirty="0">
                    <a:latin typeface="黑体" pitchFamily="49" charset="-122"/>
                    <a:ea typeface="黑体" pitchFamily="49" charset="-122"/>
                    <a:cs typeface="Times New Roman" pitchFamily="18" charset="0"/>
                  </a:rPr>
                  <a:t>-</a:t>
                </a:r>
                <a:endParaRPr lang="zh-CN" altLang="en-US" sz="2000" b="1" dirty="0">
                  <a:latin typeface="黑体" pitchFamily="49" charset="-122"/>
                  <a:ea typeface="黑体" pitchFamily="49" charset="-122"/>
                  <a:cs typeface="Times New Roman" pitchFamily="18" charset="0"/>
                </a:endParaRPr>
              </a:p>
            </p:txBody>
          </p:sp>
        </p:grpSp>
      </p:grpSp>
      <p:sp>
        <p:nvSpPr>
          <p:cNvPr id="71" name="Rectangle 3"/>
          <p:cNvSpPr txBox="1">
            <a:spLocks noRot="1" noChangeArrowheads="1"/>
          </p:cNvSpPr>
          <p:nvPr/>
        </p:nvSpPr>
        <p:spPr>
          <a:xfrm>
            <a:off x="714348" y="3786190"/>
            <a:ext cx="1714512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defRPr/>
            </a:pP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运动情况：</a:t>
            </a:r>
            <a:endParaRPr lang="en-US" altLang="zh-CN" sz="26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grpSp>
        <p:nvGrpSpPr>
          <p:cNvPr id="76" name="组合 75"/>
          <p:cNvGrpSpPr/>
          <p:nvPr/>
        </p:nvGrpSpPr>
        <p:grpSpPr>
          <a:xfrm rot="-5400000">
            <a:off x="5910029" y="2662419"/>
            <a:ext cx="1497078" cy="1372763"/>
            <a:chOff x="5705483" y="1938327"/>
            <a:chExt cx="1497078" cy="1372763"/>
          </a:xfrm>
        </p:grpSpPr>
        <p:sp>
          <p:nvSpPr>
            <p:cNvPr id="10" name="Line 22"/>
            <p:cNvSpPr>
              <a:spLocks noChangeShapeType="1"/>
            </p:cNvSpPr>
            <p:nvPr/>
          </p:nvSpPr>
          <p:spPr bwMode="auto">
            <a:xfrm rot="5400000">
              <a:off x="6515868" y="2618615"/>
              <a:ext cx="1332000" cy="0"/>
            </a:xfrm>
            <a:prstGeom prst="line">
              <a:avLst/>
            </a:prstGeom>
            <a:noFill/>
            <a:ln w="9525">
              <a:solidFill>
                <a:srgbClr val="390EF0"/>
              </a:solidFill>
              <a:prstDash val="dash"/>
              <a:round/>
              <a:headEnd/>
              <a:tailEnd type="arrow" w="med" len="lg"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1" name="Line 22"/>
            <p:cNvSpPr>
              <a:spLocks noChangeShapeType="1"/>
            </p:cNvSpPr>
            <p:nvPr/>
          </p:nvSpPr>
          <p:spPr bwMode="auto">
            <a:xfrm rot="5400000">
              <a:off x="5601462" y="2623378"/>
              <a:ext cx="1332000" cy="0"/>
            </a:xfrm>
            <a:prstGeom prst="line">
              <a:avLst/>
            </a:prstGeom>
            <a:noFill/>
            <a:ln w="9525">
              <a:solidFill>
                <a:srgbClr val="390EF0"/>
              </a:solidFill>
              <a:prstDash val="dash"/>
              <a:round/>
              <a:headEnd/>
              <a:tailEnd type="arrow" w="med" len="lg"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2" name="Line 22"/>
            <p:cNvSpPr>
              <a:spLocks noChangeShapeType="1"/>
            </p:cNvSpPr>
            <p:nvPr/>
          </p:nvSpPr>
          <p:spPr bwMode="auto">
            <a:xfrm rot="5400000">
              <a:off x="5310947" y="2618615"/>
              <a:ext cx="1332000" cy="0"/>
            </a:xfrm>
            <a:prstGeom prst="line">
              <a:avLst/>
            </a:prstGeom>
            <a:noFill/>
            <a:ln w="9525">
              <a:solidFill>
                <a:srgbClr val="390EF0"/>
              </a:solidFill>
              <a:prstDash val="dash"/>
              <a:round/>
              <a:headEnd/>
              <a:tailEnd type="arrow" w="med" len="lg"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4" name="Line 22"/>
            <p:cNvSpPr>
              <a:spLocks noChangeShapeType="1"/>
            </p:cNvSpPr>
            <p:nvPr/>
          </p:nvSpPr>
          <p:spPr bwMode="auto">
            <a:xfrm rot="5400000">
              <a:off x="5039483" y="2623378"/>
              <a:ext cx="1332000" cy="0"/>
            </a:xfrm>
            <a:prstGeom prst="line">
              <a:avLst/>
            </a:prstGeom>
            <a:noFill/>
            <a:ln w="9525">
              <a:solidFill>
                <a:srgbClr val="390EF0"/>
              </a:solidFill>
              <a:prstDash val="dash"/>
              <a:round/>
              <a:headEnd/>
              <a:tailEnd type="arrow" w="med" len="lg"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9" name="TextBox 48"/>
            <p:cNvSpPr txBox="1"/>
            <p:nvPr/>
          </p:nvSpPr>
          <p:spPr>
            <a:xfrm rot="5400000">
              <a:off x="6815180" y="2811427"/>
              <a:ext cx="37465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 b="1" i="1" dirty="0">
                  <a:solidFill>
                    <a:srgbClr val="390EF0"/>
                  </a:solidFill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E</a:t>
              </a:r>
              <a:endParaRPr lang="zh-CN" altLang="en-US" sz="2000" b="1" dirty="0">
                <a:solidFill>
                  <a:srgbClr val="390EF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72" name="Line 22"/>
            <p:cNvSpPr>
              <a:spLocks noChangeShapeType="1"/>
            </p:cNvSpPr>
            <p:nvPr/>
          </p:nvSpPr>
          <p:spPr bwMode="auto">
            <a:xfrm rot="5400000">
              <a:off x="6169253" y="2627090"/>
              <a:ext cx="1368000" cy="0"/>
            </a:xfrm>
            <a:prstGeom prst="line">
              <a:avLst/>
            </a:prstGeom>
            <a:noFill/>
            <a:ln w="9525">
              <a:solidFill>
                <a:srgbClr val="390EF0"/>
              </a:solidFill>
              <a:prstDash val="dash"/>
              <a:round/>
              <a:headEnd/>
              <a:tailEnd type="arrow" w="med" len="lg"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3" name="Line 22"/>
            <p:cNvSpPr>
              <a:spLocks noChangeShapeType="1"/>
            </p:cNvSpPr>
            <p:nvPr/>
          </p:nvSpPr>
          <p:spPr bwMode="auto">
            <a:xfrm rot="5400000">
              <a:off x="5869213" y="2622327"/>
              <a:ext cx="1368000" cy="0"/>
            </a:xfrm>
            <a:prstGeom prst="line">
              <a:avLst/>
            </a:prstGeom>
            <a:noFill/>
            <a:ln w="9525">
              <a:solidFill>
                <a:srgbClr val="390EF0"/>
              </a:solidFill>
              <a:prstDash val="dash"/>
              <a:round/>
              <a:headEnd/>
              <a:tailEnd type="arrow" w="med" len="lg"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40" name="组合 39"/>
          <p:cNvGrpSpPr/>
          <p:nvPr/>
        </p:nvGrpSpPr>
        <p:grpSpPr>
          <a:xfrm>
            <a:off x="5925541" y="2633657"/>
            <a:ext cx="374651" cy="671688"/>
            <a:chOff x="5725350" y="2514480"/>
            <a:chExt cx="374651" cy="671688"/>
          </a:xfrm>
        </p:grpSpPr>
        <p:sp>
          <p:nvSpPr>
            <p:cNvPr id="28" name="TextBox 27"/>
            <p:cNvSpPr txBox="1"/>
            <p:nvPr/>
          </p:nvSpPr>
          <p:spPr>
            <a:xfrm>
              <a:off x="5725350" y="2514480"/>
              <a:ext cx="37465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 b="1" i="1" dirty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q</a:t>
              </a:r>
              <a:endParaRPr lang="zh-CN" altLang="en-US" sz="2000" b="1" dirty="0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</p:txBody>
        </p:sp>
        <p:grpSp>
          <p:nvGrpSpPr>
            <p:cNvPr id="38" name="组合 37"/>
            <p:cNvGrpSpPr/>
            <p:nvPr/>
          </p:nvGrpSpPr>
          <p:grpSpPr>
            <a:xfrm>
              <a:off x="5738821" y="2786058"/>
              <a:ext cx="285752" cy="400110"/>
              <a:chOff x="5776921" y="2947984"/>
              <a:chExt cx="285752" cy="400110"/>
            </a:xfrm>
          </p:grpSpPr>
          <p:sp>
            <p:nvSpPr>
              <p:cNvPr id="15" name="Oval 20"/>
              <p:cNvSpPr>
                <a:spLocks noChangeArrowheads="1"/>
              </p:cNvSpPr>
              <p:nvPr/>
            </p:nvSpPr>
            <p:spPr bwMode="auto">
              <a:xfrm>
                <a:off x="5824567" y="3047993"/>
                <a:ext cx="215900" cy="21590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5776921" y="2947984"/>
                <a:ext cx="28575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000" b="1" dirty="0">
                    <a:latin typeface="黑体" pitchFamily="49" charset="-122"/>
                    <a:ea typeface="黑体" pitchFamily="49" charset="-122"/>
                    <a:cs typeface="Times New Roman" pitchFamily="18" charset="0"/>
                  </a:rPr>
                  <a:t>+</a:t>
                </a:r>
                <a:endParaRPr lang="zh-CN" altLang="en-US" sz="2000" b="1" dirty="0">
                  <a:latin typeface="黑体" pitchFamily="49" charset="-122"/>
                  <a:ea typeface="黑体" pitchFamily="49" charset="-122"/>
                  <a:cs typeface="Times New Roman" pitchFamily="18" charset="0"/>
                </a:endParaRPr>
              </a:p>
            </p:txBody>
          </p:sp>
        </p:grpSp>
      </p:grpSp>
      <p:sp>
        <p:nvSpPr>
          <p:cNvPr id="77" name="燕尾形箭头 76"/>
          <p:cNvSpPr/>
          <p:nvPr/>
        </p:nvSpPr>
        <p:spPr>
          <a:xfrm rot="5400000">
            <a:off x="2874938" y="2592394"/>
            <a:ext cx="324000" cy="216024"/>
          </a:xfrm>
          <a:prstGeom prst="notched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8" name="燕尾形箭头 77"/>
          <p:cNvSpPr/>
          <p:nvPr/>
        </p:nvSpPr>
        <p:spPr>
          <a:xfrm rot="5400000">
            <a:off x="2874938" y="3482988"/>
            <a:ext cx="324000" cy="216024"/>
          </a:xfrm>
          <a:prstGeom prst="notched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9" name="Rectangle 3"/>
          <p:cNvSpPr txBox="1">
            <a:spLocks noRot="1" noChangeArrowheads="1"/>
          </p:cNvSpPr>
          <p:nvPr/>
        </p:nvSpPr>
        <p:spPr>
          <a:xfrm>
            <a:off x="2276459" y="1976427"/>
            <a:ext cx="1500198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defRPr/>
            </a:pP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电场力</a:t>
            </a:r>
            <a:r>
              <a:rPr lang="en-US" altLang="zh-CN" sz="26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F</a:t>
            </a:r>
          </a:p>
        </p:txBody>
      </p:sp>
      <p:sp>
        <p:nvSpPr>
          <p:cNvPr id="80" name="Rectangle 3"/>
          <p:cNvSpPr txBox="1">
            <a:spLocks noRot="1" noChangeArrowheads="1"/>
          </p:cNvSpPr>
          <p:nvPr/>
        </p:nvSpPr>
        <p:spPr>
          <a:xfrm>
            <a:off x="2285984" y="3786190"/>
            <a:ext cx="2000264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defRPr/>
            </a:pP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匀变速运动</a:t>
            </a:r>
            <a:endParaRPr lang="en-US" altLang="zh-CN" sz="26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83" name="Rectangle 3"/>
          <p:cNvSpPr txBox="1">
            <a:spLocks noRot="1" noChangeArrowheads="1"/>
          </p:cNvSpPr>
          <p:nvPr/>
        </p:nvSpPr>
        <p:spPr>
          <a:xfrm>
            <a:off x="4286248" y="1142984"/>
            <a:ext cx="1714512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defRPr/>
            </a:pPr>
            <a:r>
              <a:rPr lang="zh-CN" altLang="en-US" sz="20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（不计重力）</a:t>
            </a:r>
            <a:endParaRPr lang="en-US" altLang="zh-CN" sz="20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85" name="Rectangle 3"/>
          <p:cNvSpPr txBox="1">
            <a:spLocks noRot="1" noChangeArrowheads="1"/>
          </p:cNvSpPr>
          <p:nvPr/>
        </p:nvSpPr>
        <p:spPr>
          <a:xfrm>
            <a:off x="2343134" y="2847971"/>
            <a:ext cx="1500198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defRPr/>
            </a:pP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加速度</a:t>
            </a:r>
            <a:r>
              <a:rPr lang="en-US" altLang="zh-CN" sz="26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</a:t>
            </a:r>
          </a:p>
        </p:txBody>
      </p:sp>
      <p:sp>
        <p:nvSpPr>
          <p:cNvPr id="86" name="Rectangle 3"/>
          <p:cNvSpPr txBox="1">
            <a:spLocks noRot="1" noChangeArrowheads="1"/>
          </p:cNvSpPr>
          <p:nvPr/>
        </p:nvSpPr>
        <p:spPr>
          <a:xfrm>
            <a:off x="3476618" y="2009765"/>
            <a:ext cx="1143008" cy="428628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defRPr/>
            </a:pPr>
            <a:r>
              <a:rPr lang="zh-CN" altLang="en-US" sz="2400" b="1" dirty="0">
                <a:solidFill>
                  <a:srgbClr val="390EF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（恒力）</a:t>
            </a:r>
            <a:endParaRPr lang="en-US" altLang="zh-CN" sz="2400" b="1" dirty="0">
              <a:solidFill>
                <a:srgbClr val="390EF0"/>
              </a:solidFill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87" name="Rectangle 3"/>
          <p:cNvSpPr txBox="1">
            <a:spLocks noRot="1" noChangeArrowheads="1"/>
          </p:cNvSpPr>
          <p:nvPr/>
        </p:nvSpPr>
        <p:spPr>
          <a:xfrm>
            <a:off x="3490905" y="2900359"/>
            <a:ext cx="1143008" cy="428628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defRPr/>
            </a:pPr>
            <a:r>
              <a:rPr lang="zh-CN" altLang="en-US" sz="2400" b="1" dirty="0">
                <a:solidFill>
                  <a:srgbClr val="390EF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（不变）</a:t>
            </a:r>
            <a:endParaRPr lang="en-US" altLang="zh-CN" sz="2400" b="1" dirty="0">
              <a:solidFill>
                <a:srgbClr val="390EF0"/>
              </a:solidFill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89" name="燕尾形箭头 88"/>
          <p:cNvSpPr/>
          <p:nvPr/>
        </p:nvSpPr>
        <p:spPr>
          <a:xfrm rot="5400000">
            <a:off x="2973350" y="4514710"/>
            <a:ext cx="396000" cy="252000"/>
          </a:xfrm>
          <a:prstGeom prst="notched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0" name="Rectangle 3"/>
          <p:cNvSpPr txBox="1">
            <a:spLocks noRot="1" noChangeArrowheads="1"/>
          </p:cNvSpPr>
          <p:nvPr/>
        </p:nvSpPr>
        <p:spPr>
          <a:xfrm>
            <a:off x="3290878" y="4338644"/>
            <a:ext cx="785818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defRPr/>
            </a:pPr>
            <a:r>
              <a:rPr lang="en-US" altLang="zh-CN" sz="2000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v</a:t>
            </a:r>
            <a:r>
              <a:rPr lang="en-US" altLang="zh-CN" sz="2000" baseline="-25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0</a:t>
            </a:r>
            <a:r>
              <a:rPr lang="en-US" altLang="zh-CN" sz="2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= 0</a:t>
            </a:r>
          </a:p>
        </p:txBody>
      </p:sp>
      <p:sp>
        <p:nvSpPr>
          <p:cNvPr id="91" name="Rectangle 3"/>
          <p:cNvSpPr txBox="1">
            <a:spLocks noRot="1" noChangeArrowheads="1"/>
          </p:cNvSpPr>
          <p:nvPr/>
        </p:nvSpPr>
        <p:spPr>
          <a:xfrm>
            <a:off x="2438588" y="4910148"/>
            <a:ext cx="1557348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defRPr/>
            </a:pP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静止开始</a:t>
            </a:r>
            <a:endParaRPr lang="en-US" altLang="zh-CN" sz="26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5643570" y="4696569"/>
            <a:ext cx="21431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已知</a:t>
            </a:r>
            <a:r>
              <a:rPr lang="en-US" altLang="zh-CN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U</a:t>
            </a:r>
            <a:r>
              <a:rPr lang="zh-CN" altLang="en-US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、</a:t>
            </a:r>
            <a:r>
              <a:rPr lang="en-US" altLang="zh-CN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d</a:t>
            </a:r>
            <a:r>
              <a:rPr lang="zh-CN" altLang="en-US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、</a:t>
            </a:r>
            <a:r>
              <a:rPr lang="en-US" altLang="zh-CN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q</a:t>
            </a:r>
            <a:r>
              <a:rPr lang="zh-CN" altLang="en-US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、</a:t>
            </a:r>
            <a:r>
              <a:rPr lang="en-US" altLang="zh-CN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m</a:t>
            </a:r>
            <a:r>
              <a:rPr lang="zh-CN" altLang="en-US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</a:t>
            </a:r>
            <a:endParaRPr lang="en-US" altLang="zh-CN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v</a:t>
            </a:r>
            <a:r>
              <a:rPr lang="en-US" altLang="zh-CN" baseline="-25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0</a:t>
            </a:r>
            <a:r>
              <a:rPr lang="en-US" altLang="zh-CN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= 0, </a:t>
            </a:r>
            <a:endParaRPr lang="zh-CN" altLang="en-US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6380180" y="5202808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求</a:t>
            </a:r>
            <a:r>
              <a:rPr lang="en-US" altLang="zh-CN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v</a:t>
            </a:r>
            <a:r>
              <a:rPr lang="en-US" altLang="zh-CN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= ?</a:t>
            </a:r>
            <a:endParaRPr lang="zh-CN" altLang="en-US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94" name="矩形 93"/>
          <p:cNvSpPr/>
          <p:nvPr/>
        </p:nvSpPr>
        <p:spPr>
          <a:xfrm>
            <a:off x="5643570" y="4714884"/>
            <a:ext cx="1980000" cy="1000132"/>
          </a:xfrm>
          <a:prstGeom prst="rect">
            <a:avLst/>
          </a:prstGeom>
          <a:noFill/>
          <a:ln w="9525"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00" name="组合 99"/>
          <p:cNvGrpSpPr/>
          <p:nvPr/>
        </p:nvGrpSpPr>
        <p:grpSpPr>
          <a:xfrm>
            <a:off x="5938847" y="1857364"/>
            <a:ext cx="1404000" cy="484802"/>
            <a:chOff x="5938847" y="1857364"/>
            <a:chExt cx="1404000" cy="484802"/>
          </a:xfrm>
        </p:grpSpPr>
        <p:sp>
          <p:nvSpPr>
            <p:cNvPr id="96" name="Line 25"/>
            <p:cNvSpPr>
              <a:spLocks noChangeShapeType="1"/>
            </p:cNvSpPr>
            <p:nvPr/>
          </p:nvSpPr>
          <p:spPr bwMode="auto">
            <a:xfrm>
              <a:off x="5938847" y="2243128"/>
              <a:ext cx="1404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arrow" w="med" len="med"/>
              <a:tailEnd type="arrow" w="med" len="med"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7" name="Line 26"/>
            <p:cNvSpPr>
              <a:spLocks noChangeShapeType="1"/>
            </p:cNvSpPr>
            <p:nvPr/>
          </p:nvSpPr>
          <p:spPr bwMode="auto">
            <a:xfrm>
              <a:off x="5938847" y="2143116"/>
              <a:ext cx="0" cy="180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8" name="Line 27"/>
            <p:cNvSpPr>
              <a:spLocks noChangeShapeType="1"/>
            </p:cNvSpPr>
            <p:nvPr/>
          </p:nvSpPr>
          <p:spPr bwMode="auto">
            <a:xfrm>
              <a:off x="7334269" y="2162166"/>
              <a:ext cx="0" cy="180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6447628" y="1857364"/>
              <a:ext cx="42862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 b="1" i="1" dirty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U</a:t>
              </a:r>
              <a:endParaRPr lang="zh-CN" altLang="en-US" sz="2000" b="1" dirty="0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</p:txBody>
        </p:sp>
      </p:grpSp>
      <p:grpSp>
        <p:nvGrpSpPr>
          <p:cNvPr id="102" name="组合 101"/>
          <p:cNvGrpSpPr/>
          <p:nvPr/>
        </p:nvGrpSpPr>
        <p:grpSpPr>
          <a:xfrm>
            <a:off x="5938847" y="4268182"/>
            <a:ext cx="1404000" cy="446702"/>
            <a:chOff x="5938847" y="2143116"/>
            <a:chExt cx="1404000" cy="446702"/>
          </a:xfrm>
        </p:grpSpPr>
        <p:sp>
          <p:nvSpPr>
            <p:cNvPr id="103" name="Line 25"/>
            <p:cNvSpPr>
              <a:spLocks noChangeShapeType="1"/>
            </p:cNvSpPr>
            <p:nvPr/>
          </p:nvSpPr>
          <p:spPr bwMode="auto">
            <a:xfrm>
              <a:off x="5938847" y="2243128"/>
              <a:ext cx="1404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ash"/>
              <a:round/>
              <a:headEnd type="arrow" w="med" len="med"/>
              <a:tailEnd type="arrow" w="med" len="med"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4" name="Line 26"/>
            <p:cNvSpPr>
              <a:spLocks noChangeShapeType="1"/>
            </p:cNvSpPr>
            <p:nvPr/>
          </p:nvSpPr>
          <p:spPr bwMode="auto">
            <a:xfrm>
              <a:off x="5938847" y="2143116"/>
              <a:ext cx="0" cy="180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5" name="Line 27"/>
            <p:cNvSpPr>
              <a:spLocks noChangeShapeType="1"/>
            </p:cNvSpPr>
            <p:nvPr/>
          </p:nvSpPr>
          <p:spPr bwMode="auto">
            <a:xfrm>
              <a:off x="7334269" y="2162166"/>
              <a:ext cx="0" cy="180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6457153" y="2189708"/>
              <a:ext cx="42862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 b="1" i="1" dirty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d</a:t>
              </a:r>
              <a:endParaRPr lang="zh-CN" altLang="en-US" sz="2000" b="1" dirty="0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</p:txBody>
        </p:sp>
      </p:grpSp>
      <p:sp>
        <p:nvSpPr>
          <p:cNvPr id="64" name="Rectangle 3"/>
          <p:cNvSpPr txBox="1">
            <a:spLocks noRot="1" noChangeArrowheads="1"/>
          </p:cNvSpPr>
          <p:nvPr/>
        </p:nvSpPr>
        <p:spPr>
          <a:xfrm>
            <a:off x="2347530" y="5358358"/>
            <a:ext cx="2010156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defRPr/>
            </a:pP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匀加速直线</a:t>
            </a:r>
            <a:endParaRPr lang="en-US" altLang="zh-CN" sz="26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"/>
                            </p:stCondLst>
                            <p:childTnLst>
                              <p:par>
                                <p:cTn id="9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5" grpId="0"/>
      <p:bldP spid="71" grpId="0"/>
      <p:bldP spid="77" grpId="0" animBg="1"/>
      <p:bldP spid="78" grpId="0" animBg="1"/>
      <p:bldP spid="79" grpId="0"/>
      <p:bldP spid="80" grpId="0"/>
      <p:bldP spid="83" grpId="0"/>
      <p:bldP spid="85" grpId="0"/>
      <p:bldP spid="86" grpId="0"/>
      <p:bldP spid="87" grpId="0"/>
      <p:bldP spid="89" grpId="0" animBg="1"/>
      <p:bldP spid="90" grpId="0"/>
      <p:bldP spid="91" grpId="0"/>
      <p:bldP spid="92" grpId="0"/>
      <p:bldP spid="93" grpId="0"/>
      <p:bldP spid="94" grpId="0" animBg="1"/>
      <p:bldP spid="6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2"/>
          <p:cNvSpPr txBox="1">
            <a:spLocks noRot="1" noChangeArrowheads="1"/>
          </p:cNvSpPr>
          <p:nvPr/>
        </p:nvSpPr>
        <p:spPr>
          <a:xfrm>
            <a:off x="289918" y="622429"/>
            <a:ext cx="2781884" cy="523220"/>
          </a:xfrm>
          <a:prstGeom prst="rect">
            <a:avLst/>
          </a:prstGeom>
          <a:ln w="9525" cap="flat" cmpd="sng" algn="ctr">
            <a:solidFill>
              <a:schemeClr val="accent6">
                <a:shade val="95000"/>
                <a:satMod val="105000"/>
              </a:schemeClr>
            </a:solidFill>
            <a:prstDash val="solid"/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带电粒子的加速</a:t>
            </a:r>
            <a:endParaRPr kumimoji="0" lang="zh-CN" altLang="en-US" sz="2800" b="1" i="0" u="none" strike="noStrike" kern="1200" cap="none" spc="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uLnTx/>
              <a:uFillTx/>
              <a:latin typeface="Times New Roman" pitchFamily="18" charset="0"/>
              <a:ea typeface="黑体" pitchFamily="49" charset="-122"/>
              <a:cs typeface="Times New Roman" pitchFamily="18" charset="0"/>
              <a:sym typeface="宋体" pitchFamily="2" charset="-122"/>
            </a:endParaRPr>
          </a:p>
        </p:txBody>
      </p:sp>
      <p:grpSp>
        <p:nvGrpSpPr>
          <p:cNvPr id="68" name="组合 67"/>
          <p:cNvGrpSpPr/>
          <p:nvPr/>
        </p:nvGrpSpPr>
        <p:grpSpPr>
          <a:xfrm>
            <a:off x="6457962" y="2338380"/>
            <a:ext cx="685806" cy="681213"/>
            <a:chOff x="5762633" y="2504955"/>
            <a:chExt cx="685806" cy="681213"/>
          </a:xfrm>
        </p:grpSpPr>
        <p:sp>
          <p:nvSpPr>
            <p:cNvPr id="69" name="TextBox 68"/>
            <p:cNvSpPr txBox="1"/>
            <p:nvPr/>
          </p:nvSpPr>
          <p:spPr>
            <a:xfrm>
              <a:off x="5768986" y="2504955"/>
              <a:ext cx="67945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 b="1" i="1" dirty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m</a:t>
              </a:r>
              <a:r>
                <a:rPr lang="en-US" altLang="zh-CN" sz="2000" b="1" dirty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,</a:t>
              </a:r>
              <a:r>
                <a:rPr lang="en-US" altLang="zh-CN" sz="2000" b="1" i="1" dirty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 q</a:t>
              </a:r>
              <a:endParaRPr lang="zh-CN" altLang="en-US" sz="2000" b="1" dirty="0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</p:txBody>
        </p:sp>
        <p:grpSp>
          <p:nvGrpSpPr>
            <p:cNvPr id="70" name="组合 37"/>
            <p:cNvGrpSpPr/>
            <p:nvPr/>
          </p:nvGrpSpPr>
          <p:grpSpPr>
            <a:xfrm>
              <a:off x="5762633" y="2786058"/>
              <a:ext cx="285752" cy="400110"/>
              <a:chOff x="5800733" y="2947984"/>
              <a:chExt cx="285752" cy="400110"/>
            </a:xfrm>
          </p:grpSpPr>
          <p:sp>
            <p:nvSpPr>
              <p:cNvPr id="71" name="Oval 20"/>
              <p:cNvSpPr>
                <a:spLocks noChangeArrowheads="1"/>
              </p:cNvSpPr>
              <p:nvPr/>
            </p:nvSpPr>
            <p:spPr bwMode="auto">
              <a:xfrm>
                <a:off x="5843617" y="3047993"/>
                <a:ext cx="215900" cy="21590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72" name="TextBox 71"/>
              <p:cNvSpPr txBox="1"/>
              <p:nvPr/>
            </p:nvSpPr>
            <p:spPr>
              <a:xfrm>
                <a:off x="5800733" y="2947984"/>
                <a:ext cx="28575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000" b="1" dirty="0">
                    <a:latin typeface="黑体" pitchFamily="49" charset="-122"/>
                    <a:ea typeface="黑体" pitchFamily="49" charset="-122"/>
                    <a:cs typeface="Times New Roman" pitchFamily="18" charset="0"/>
                  </a:rPr>
                  <a:t>+</a:t>
                </a:r>
                <a:endParaRPr lang="zh-CN" altLang="en-US" sz="2000" b="1" dirty="0">
                  <a:latin typeface="黑体" pitchFamily="49" charset="-122"/>
                  <a:ea typeface="黑体" pitchFamily="49" charset="-122"/>
                  <a:cs typeface="Times New Roman" pitchFamily="18" charset="0"/>
                </a:endParaRPr>
              </a:p>
            </p:txBody>
          </p:sp>
        </p:grpSp>
      </p:grpSp>
      <p:grpSp>
        <p:nvGrpSpPr>
          <p:cNvPr id="114" name="组合 113"/>
          <p:cNvGrpSpPr/>
          <p:nvPr/>
        </p:nvGrpSpPr>
        <p:grpSpPr>
          <a:xfrm>
            <a:off x="5700663" y="1658314"/>
            <a:ext cx="3086178" cy="2770818"/>
            <a:chOff x="5700663" y="1658314"/>
            <a:chExt cx="3086178" cy="2770818"/>
          </a:xfrm>
        </p:grpSpPr>
        <p:grpSp>
          <p:nvGrpSpPr>
            <p:cNvPr id="113" name="组合 112"/>
            <p:cNvGrpSpPr/>
            <p:nvPr/>
          </p:nvGrpSpPr>
          <p:grpSpPr>
            <a:xfrm>
              <a:off x="6429388" y="2838446"/>
              <a:ext cx="1857388" cy="481073"/>
              <a:chOff x="6429388" y="2838446"/>
              <a:chExt cx="1857388" cy="481073"/>
            </a:xfrm>
          </p:grpSpPr>
          <p:sp>
            <p:nvSpPr>
              <p:cNvPr id="21" name="Line 22"/>
              <p:cNvSpPr>
                <a:spLocks noChangeShapeType="1"/>
              </p:cNvSpPr>
              <p:nvPr/>
            </p:nvSpPr>
            <p:spPr bwMode="auto">
              <a:xfrm>
                <a:off x="6600857" y="2838446"/>
                <a:ext cx="15120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 type="arrow" w="med" len="lg"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6429388" y="2895539"/>
                <a:ext cx="78581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000" b="1" i="1" dirty="0"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v</a:t>
                </a:r>
                <a:r>
                  <a:rPr lang="en-US" altLang="zh-CN" sz="2000" b="1" baseline="-25000" dirty="0"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0</a:t>
                </a:r>
                <a:r>
                  <a:rPr lang="en-US" altLang="zh-CN" sz="2000" b="1" dirty="0"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 = 0</a:t>
                </a:r>
                <a:endParaRPr lang="zh-CN" altLang="en-US" sz="2000" b="1" dirty="0">
                  <a:latin typeface="Times New Roman" pitchFamily="18" charset="0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7500958" y="2919409"/>
                <a:ext cx="78581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000" b="1" i="1" dirty="0"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v</a:t>
                </a:r>
                <a:r>
                  <a:rPr lang="en-US" altLang="zh-CN" sz="2000" b="1" dirty="0"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 = ?</a:t>
                </a:r>
                <a:endParaRPr lang="zh-CN" altLang="en-US" sz="2000" b="1" dirty="0">
                  <a:latin typeface="Times New Roman" pitchFamily="18" charset="0"/>
                  <a:ea typeface="楷体" pitchFamily="49" charset="-122"/>
                  <a:cs typeface="Times New Roman" pitchFamily="18" charset="0"/>
                </a:endParaRPr>
              </a:p>
            </p:txBody>
          </p:sp>
        </p:grpSp>
        <p:grpSp>
          <p:nvGrpSpPr>
            <p:cNvPr id="86" name="组合 85"/>
            <p:cNvGrpSpPr/>
            <p:nvPr/>
          </p:nvGrpSpPr>
          <p:grpSpPr>
            <a:xfrm>
              <a:off x="5700663" y="1658314"/>
              <a:ext cx="3086178" cy="2770818"/>
              <a:chOff x="5700663" y="1658314"/>
              <a:chExt cx="3086178" cy="2770818"/>
            </a:xfrm>
          </p:grpSpPr>
          <p:grpSp>
            <p:nvGrpSpPr>
              <p:cNvPr id="44" name="组合 73"/>
              <p:cNvGrpSpPr/>
              <p:nvPr/>
            </p:nvGrpSpPr>
            <p:grpSpPr>
              <a:xfrm rot="16200000">
                <a:off x="5193740" y="2654670"/>
                <a:ext cx="1800000" cy="786154"/>
                <a:chOff x="5541290" y="1129062"/>
                <a:chExt cx="1800000" cy="786154"/>
              </a:xfrm>
            </p:grpSpPr>
            <p:sp>
              <p:nvSpPr>
                <p:cNvPr id="53" name="Line 3"/>
                <p:cNvSpPr>
                  <a:spLocks noChangeShapeType="1"/>
                </p:cNvSpPr>
                <p:nvPr/>
              </p:nvSpPr>
              <p:spPr bwMode="auto">
                <a:xfrm rot="5400000">
                  <a:off x="6441290" y="1015216"/>
                  <a:ext cx="0" cy="180000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57" name="TextBox 56"/>
                <p:cNvSpPr txBox="1"/>
                <p:nvPr/>
              </p:nvSpPr>
              <p:spPr>
                <a:xfrm>
                  <a:off x="6381764" y="1129062"/>
                  <a:ext cx="285752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CN" sz="2000" b="1" dirty="0">
                      <a:latin typeface="黑体" pitchFamily="49" charset="-122"/>
                      <a:ea typeface="黑体" pitchFamily="49" charset="-122"/>
                      <a:cs typeface="Times New Roman" pitchFamily="18" charset="0"/>
                    </a:rPr>
                    <a:t>+</a:t>
                  </a:r>
                  <a:endParaRPr lang="zh-CN" altLang="en-US" sz="2000" b="1" dirty="0">
                    <a:latin typeface="黑体" pitchFamily="49" charset="-122"/>
                    <a:ea typeface="黑体" pitchFamily="49" charset="-122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45" name="组合 74"/>
              <p:cNvGrpSpPr/>
              <p:nvPr/>
            </p:nvGrpSpPr>
            <p:grpSpPr>
              <a:xfrm rot="16200000">
                <a:off x="7556089" y="2716996"/>
                <a:ext cx="1800000" cy="661505"/>
                <a:chOff x="5541290" y="3686858"/>
                <a:chExt cx="1800000" cy="661505"/>
              </a:xfrm>
            </p:grpSpPr>
            <p:sp>
              <p:nvSpPr>
                <p:cNvPr id="46" name="Line 5"/>
                <p:cNvSpPr>
                  <a:spLocks noChangeShapeType="1"/>
                </p:cNvSpPr>
                <p:nvPr/>
              </p:nvSpPr>
              <p:spPr bwMode="auto">
                <a:xfrm rot="5400000">
                  <a:off x="6441290" y="2786858"/>
                  <a:ext cx="0" cy="180000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50" name="TextBox 49"/>
                <p:cNvSpPr txBox="1"/>
                <p:nvPr/>
              </p:nvSpPr>
              <p:spPr>
                <a:xfrm rot="5400000">
                  <a:off x="6396053" y="4005432"/>
                  <a:ext cx="285752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CN" sz="2000" b="1" dirty="0">
                      <a:latin typeface="黑体" pitchFamily="49" charset="-122"/>
                      <a:ea typeface="黑体" pitchFamily="49" charset="-122"/>
                      <a:cs typeface="Times New Roman" pitchFamily="18" charset="0"/>
                    </a:rPr>
                    <a:t>-</a:t>
                  </a:r>
                  <a:endParaRPr lang="zh-CN" altLang="en-US" sz="2000" b="1" dirty="0">
                    <a:latin typeface="黑体" pitchFamily="49" charset="-122"/>
                    <a:ea typeface="黑体" pitchFamily="49" charset="-122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73" name="组合 72"/>
              <p:cNvGrpSpPr/>
              <p:nvPr/>
            </p:nvGrpSpPr>
            <p:grpSpPr>
              <a:xfrm>
                <a:off x="6477580" y="1658314"/>
                <a:ext cx="1637745" cy="484802"/>
                <a:chOff x="5938847" y="1857364"/>
                <a:chExt cx="1637745" cy="484802"/>
              </a:xfrm>
            </p:grpSpPr>
            <p:sp>
              <p:nvSpPr>
                <p:cNvPr id="74" name="Line 25"/>
                <p:cNvSpPr>
                  <a:spLocks noChangeShapeType="1"/>
                </p:cNvSpPr>
                <p:nvPr/>
              </p:nvSpPr>
              <p:spPr bwMode="auto">
                <a:xfrm>
                  <a:off x="5938847" y="2243128"/>
                  <a:ext cx="162000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 type="arrow" w="med" len="med"/>
                  <a:tailEnd type="arrow" w="med" len="med"/>
                </a:ln>
                <a:effectLst/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75" name="Line 26"/>
                <p:cNvSpPr>
                  <a:spLocks noChangeShapeType="1"/>
                </p:cNvSpPr>
                <p:nvPr/>
              </p:nvSpPr>
              <p:spPr bwMode="auto">
                <a:xfrm>
                  <a:off x="5938847" y="2143116"/>
                  <a:ext cx="0" cy="1800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76" name="Line 27"/>
                <p:cNvSpPr>
                  <a:spLocks noChangeShapeType="1"/>
                </p:cNvSpPr>
                <p:nvPr/>
              </p:nvSpPr>
              <p:spPr bwMode="auto">
                <a:xfrm>
                  <a:off x="7576592" y="2162166"/>
                  <a:ext cx="0" cy="1800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77" name="TextBox 76"/>
                <p:cNvSpPr txBox="1"/>
                <p:nvPr/>
              </p:nvSpPr>
              <p:spPr>
                <a:xfrm>
                  <a:off x="6605035" y="1857364"/>
                  <a:ext cx="42862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CN" sz="2000" b="1" i="1" dirty="0">
                      <a:latin typeface="Times New Roman" pitchFamily="18" charset="0"/>
                      <a:ea typeface="楷体" pitchFamily="49" charset="-122"/>
                      <a:cs typeface="Times New Roman" pitchFamily="18" charset="0"/>
                    </a:rPr>
                    <a:t>U</a:t>
                  </a:r>
                  <a:endParaRPr lang="zh-CN" altLang="en-US" sz="2000" b="1" dirty="0">
                    <a:latin typeface="Times New Roman" pitchFamily="18" charset="0"/>
                    <a:ea typeface="楷体" pitchFamily="49" charset="-122"/>
                    <a:cs typeface="Times New Roman" pitchFamily="18" charset="0"/>
                  </a:endParaRPr>
                </a:p>
              </p:txBody>
            </p:sp>
          </p:grpSp>
          <p:cxnSp>
            <p:nvCxnSpPr>
              <p:cNvPr id="79" name="直接连接符 78"/>
              <p:cNvCxnSpPr/>
              <p:nvPr/>
            </p:nvCxnSpPr>
            <p:spPr>
              <a:xfrm>
                <a:off x="5927488" y="3100385"/>
                <a:ext cx="540000" cy="0"/>
              </a:xfrm>
              <a:prstGeom prst="line">
                <a:avLst/>
              </a:prstGeom>
              <a:ln w="22225">
                <a:solidFill>
                  <a:schemeClr val="tx1"/>
                </a:solidFill>
                <a:head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直接连接符 79"/>
              <p:cNvCxnSpPr/>
              <p:nvPr/>
            </p:nvCxnSpPr>
            <p:spPr>
              <a:xfrm>
                <a:off x="8132541" y="3095623"/>
                <a:ext cx="540000" cy="0"/>
              </a:xfrm>
              <a:prstGeom prst="line">
                <a:avLst/>
              </a:prstGeom>
              <a:ln w="22225">
                <a:solidFill>
                  <a:schemeClr val="tx1"/>
                </a:solidFill>
                <a:headEnd type="none"/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81" name="组合 80"/>
              <p:cNvGrpSpPr/>
              <p:nvPr/>
            </p:nvGrpSpPr>
            <p:grpSpPr>
              <a:xfrm>
                <a:off x="6472251" y="3991955"/>
                <a:ext cx="1662124" cy="437177"/>
                <a:chOff x="5938847" y="2143116"/>
                <a:chExt cx="1662124" cy="437177"/>
              </a:xfrm>
            </p:grpSpPr>
            <p:sp>
              <p:nvSpPr>
                <p:cNvPr id="82" name="Line 25"/>
                <p:cNvSpPr>
                  <a:spLocks noChangeShapeType="1"/>
                </p:cNvSpPr>
                <p:nvPr/>
              </p:nvSpPr>
              <p:spPr bwMode="auto">
                <a:xfrm>
                  <a:off x="5938847" y="2243128"/>
                  <a:ext cx="165600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ysDash"/>
                  <a:round/>
                  <a:headEnd type="arrow" w="med" len="med"/>
                  <a:tailEnd type="arrow" w="med" len="med"/>
                </a:ln>
                <a:effectLst/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83" name="Line 26"/>
                <p:cNvSpPr>
                  <a:spLocks noChangeShapeType="1"/>
                </p:cNvSpPr>
                <p:nvPr/>
              </p:nvSpPr>
              <p:spPr bwMode="auto">
                <a:xfrm>
                  <a:off x="5938847" y="2143116"/>
                  <a:ext cx="0" cy="1800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84" name="Line 27"/>
                <p:cNvSpPr>
                  <a:spLocks noChangeShapeType="1"/>
                </p:cNvSpPr>
                <p:nvPr/>
              </p:nvSpPr>
              <p:spPr bwMode="auto">
                <a:xfrm>
                  <a:off x="7600971" y="2162166"/>
                  <a:ext cx="0" cy="1800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85" name="TextBox 84"/>
                <p:cNvSpPr txBox="1"/>
                <p:nvPr/>
              </p:nvSpPr>
              <p:spPr>
                <a:xfrm>
                  <a:off x="6638939" y="2180183"/>
                  <a:ext cx="42862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CN" sz="2000" b="1" i="1" dirty="0">
                      <a:latin typeface="Times New Roman" pitchFamily="18" charset="0"/>
                      <a:ea typeface="楷体" pitchFamily="49" charset="-122"/>
                      <a:cs typeface="Times New Roman" pitchFamily="18" charset="0"/>
                    </a:rPr>
                    <a:t>d</a:t>
                  </a:r>
                  <a:endParaRPr lang="zh-CN" altLang="en-US" sz="2000" b="1" dirty="0">
                    <a:latin typeface="Times New Roman" pitchFamily="18" charset="0"/>
                    <a:ea typeface="楷体" pitchFamily="49" charset="-122"/>
                    <a:cs typeface="Times New Roman" pitchFamily="18" charset="0"/>
                  </a:endParaRPr>
                </a:p>
              </p:txBody>
            </p:sp>
          </p:grpSp>
        </p:grpSp>
      </p:grpSp>
      <p:sp>
        <p:nvSpPr>
          <p:cNvPr id="87" name="Rectangle 3"/>
          <p:cNvSpPr txBox="1">
            <a:spLocks noRot="1" noChangeArrowheads="1"/>
          </p:cNvSpPr>
          <p:nvPr/>
        </p:nvSpPr>
        <p:spPr>
          <a:xfrm>
            <a:off x="285720" y="1214422"/>
            <a:ext cx="2214578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Wingdings" pitchFamily="2" charset="2"/>
              <a:buChar char="Ø"/>
              <a:defRPr/>
            </a:pPr>
            <a:r>
              <a:rPr lang="zh-CN" altLang="en-US" sz="2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华文楷体" pitchFamily="2" charset="-122"/>
                <a:ea typeface="华文楷体" pitchFamily="2" charset="-122"/>
                <a:cs typeface="Times New Roman" pitchFamily="18" charset="0"/>
              </a:rPr>
              <a:t> 受力分析：</a:t>
            </a:r>
            <a:endParaRPr lang="en-US" altLang="zh-CN" sz="2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华文楷体" pitchFamily="2" charset="-122"/>
              <a:ea typeface="华文楷体" pitchFamily="2" charset="-122"/>
              <a:cs typeface="Times New Roman" pitchFamily="18" charset="0"/>
            </a:endParaRPr>
          </a:p>
        </p:txBody>
      </p:sp>
      <p:graphicFrame>
        <p:nvGraphicFramePr>
          <p:cNvPr id="88" name="Object 1"/>
          <p:cNvGraphicFramePr>
            <a:graphicFrameLocks noChangeAspect="1"/>
          </p:cNvGraphicFramePr>
          <p:nvPr/>
        </p:nvGraphicFramePr>
        <p:xfrm>
          <a:off x="928662" y="1914508"/>
          <a:ext cx="1041400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802" name="公式" r:id="rId4" imgW="495000" imgH="190440" progId="Equation.3">
                  <p:embed/>
                </p:oleObj>
              </mc:Choice>
              <mc:Fallback>
                <p:oleObj name="公式" r:id="rId4" imgW="495000" imgH="1904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662" y="1914508"/>
                        <a:ext cx="1041400" cy="347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99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7635" name="Object 4"/>
          <p:cNvGraphicFramePr>
            <a:graphicFrameLocks noChangeAspect="1"/>
          </p:cNvGraphicFramePr>
          <p:nvPr/>
        </p:nvGraphicFramePr>
        <p:xfrm>
          <a:off x="1933575" y="1709730"/>
          <a:ext cx="854075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803" name="公式" r:id="rId6" imgW="406080" imgH="393480" progId="Equation.3">
                  <p:embed/>
                </p:oleObj>
              </mc:Choice>
              <mc:Fallback>
                <p:oleObj name="公式" r:id="rId6" imgW="40608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3575" y="1709730"/>
                        <a:ext cx="854075" cy="719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99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1" name="Rectangle 3"/>
          <p:cNvSpPr txBox="1">
            <a:spLocks noRot="1" noChangeArrowheads="1"/>
          </p:cNvSpPr>
          <p:nvPr/>
        </p:nvSpPr>
        <p:spPr>
          <a:xfrm>
            <a:off x="285720" y="2357430"/>
            <a:ext cx="2214578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Wingdings" pitchFamily="2" charset="2"/>
              <a:buChar char="Ø"/>
              <a:defRPr/>
            </a:pPr>
            <a:r>
              <a:rPr lang="zh-CN" altLang="en-US" sz="2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华文楷体" pitchFamily="2" charset="-122"/>
                <a:ea typeface="华文楷体" pitchFamily="2" charset="-122"/>
                <a:cs typeface="Times New Roman" pitchFamily="18" charset="0"/>
              </a:rPr>
              <a:t> 运动分析：</a:t>
            </a:r>
            <a:endParaRPr lang="en-US" altLang="zh-CN" sz="2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华文楷体" pitchFamily="2" charset="-122"/>
              <a:ea typeface="华文楷体" pitchFamily="2" charset="-122"/>
              <a:cs typeface="Times New Roman" pitchFamily="18" charset="0"/>
            </a:endParaRPr>
          </a:p>
        </p:txBody>
      </p:sp>
      <p:graphicFrame>
        <p:nvGraphicFramePr>
          <p:cNvPr id="197636" name="Object 4"/>
          <p:cNvGraphicFramePr>
            <a:graphicFrameLocks noChangeAspect="1"/>
          </p:cNvGraphicFramePr>
          <p:nvPr/>
        </p:nvGraphicFramePr>
        <p:xfrm>
          <a:off x="1142976" y="2965448"/>
          <a:ext cx="854075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804" name="公式" r:id="rId8" imgW="406080" imgH="228600" progId="Equation.3">
                  <p:embed/>
                </p:oleObj>
              </mc:Choice>
              <mc:Fallback>
                <p:oleObj name="公式" r:id="rId8" imgW="406080" imgH="2286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2976" y="2965448"/>
                        <a:ext cx="854075" cy="417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99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7637" name="Object 4"/>
          <p:cNvGraphicFramePr>
            <a:graphicFrameLocks noChangeAspect="1"/>
          </p:cNvGraphicFramePr>
          <p:nvPr/>
        </p:nvGraphicFramePr>
        <p:xfrm>
          <a:off x="857224" y="3495680"/>
          <a:ext cx="1709738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805" name="Equation" r:id="rId10" imgW="812520" imgH="393480" progId="Equation.DSMT4">
                  <p:embed/>
                </p:oleObj>
              </mc:Choice>
              <mc:Fallback>
                <p:oleObj name="Equation" r:id="rId10" imgW="81252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224" y="3495680"/>
                        <a:ext cx="1709738" cy="719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99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4" name="右大括号 93"/>
          <p:cNvSpPr/>
          <p:nvPr/>
        </p:nvSpPr>
        <p:spPr>
          <a:xfrm>
            <a:off x="2528874" y="3081335"/>
            <a:ext cx="142876" cy="1000132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5" name="燕尾形箭头 94"/>
          <p:cNvSpPr/>
          <p:nvPr/>
        </p:nvSpPr>
        <p:spPr>
          <a:xfrm>
            <a:off x="2786050" y="3471863"/>
            <a:ext cx="252000" cy="216024"/>
          </a:xfrm>
          <a:prstGeom prst="notched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6" name="Rectangle 3"/>
          <p:cNvSpPr txBox="1">
            <a:spLocks noRot="1" noChangeArrowheads="1"/>
          </p:cNvSpPr>
          <p:nvPr/>
        </p:nvSpPr>
        <p:spPr>
          <a:xfrm>
            <a:off x="285720" y="4357694"/>
            <a:ext cx="3714776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defRPr/>
            </a:pPr>
            <a:r>
              <a:rPr lang="zh-CN" altLang="en-US" sz="2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楷体" pitchFamily="49" charset="-122"/>
                <a:ea typeface="楷体" pitchFamily="49" charset="-122"/>
                <a:cs typeface="Times New Roman" pitchFamily="18" charset="0"/>
              </a:rPr>
              <a:t>解法一：运动学理论</a:t>
            </a:r>
            <a:endParaRPr lang="en-US" altLang="zh-CN" sz="2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楷体" pitchFamily="49" charset="-122"/>
              <a:ea typeface="楷体" pitchFamily="49" charset="-122"/>
              <a:cs typeface="Times New Roman" pitchFamily="18" charset="0"/>
            </a:endParaRPr>
          </a:p>
        </p:txBody>
      </p:sp>
      <p:graphicFrame>
        <p:nvGraphicFramePr>
          <p:cNvPr id="19763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8058046"/>
              </p:ext>
            </p:extLst>
          </p:nvPr>
        </p:nvGraphicFramePr>
        <p:xfrm>
          <a:off x="600075" y="5048250"/>
          <a:ext cx="1814513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806" name="公式" r:id="rId12" imgW="863280" imgH="203040" progId="Equation.3">
                  <p:embed/>
                </p:oleObj>
              </mc:Choice>
              <mc:Fallback>
                <p:oleObj name="公式" r:id="rId12" imgW="863280" imgH="2030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075" y="5048250"/>
                        <a:ext cx="1814513" cy="371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99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763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7513670"/>
              </p:ext>
            </p:extLst>
          </p:nvPr>
        </p:nvGraphicFramePr>
        <p:xfrm>
          <a:off x="2371552" y="4872034"/>
          <a:ext cx="1014412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807" name="公式" r:id="rId14" imgW="482400" imgH="393480" progId="Equation.3">
                  <p:embed/>
                </p:oleObj>
              </mc:Choice>
              <mc:Fallback>
                <p:oleObj name="公式" r:id="rId14" imgW="482400" imgH="393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1552" y="4872034"/>
                        <a:ext cx="1014412" cy="719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99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9" name="燕尾形箭头 98"/>
          <p:cNvSpPr/>
          <p:nvPr/>
        </p:nvSpPr>
        <p:spPr>
          <a:xfrm rot="5400000">
            <a:off x="1561431" y="5552442"/>
            <a:ext cx="252000" cy="216024"/>
          </a:xfrm>
          <a:prstGeom prst="notched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97640" name="Object 8"/>
          <p:cNvGraphicFramePr>
            <a:graphicFrameLocks noChangeAspect="1"/>
          </p:cNvGraphicFramePr>
          <p:nvPr/>
        </p:nvGraphicFramePr>
        <p:xfrm>
          <a:off x="1174736" y="5832497"/>
          <a:ext cx="1468438" cy="811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808" name="公式" r:id="rId16" imgW="698400" imgH="444240" progId="Equation.3">
                  <p:embed/>
                </p:oleObj>
              </mc:Choice>
              <mc:Fallback>
                <p:oleObj name="公式" r:id="rId16" imgW="698400" imgH="44424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4736" y="5832497"/>
                        <a:ext cx="1468438" cy="811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99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1" name="直接连接符 100"/>
          <p:cNvCxnSpPr/>
          <p:nvPr/>
        </p:nvCxnSpPr>
        <p:spPr>
          <a:xfrm>
            <a:off x="3929058" y="4500570"/>
            <a:ext cx="0" cy="2196000"/>
          </a:xfrm>
          <a:prstGeom prst="line">
            <a:avLst/>
          </a:prstGeom>
          <a:ln w="12700">
            <a:solidFill>
              <a:srgbClr val="7030A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Rectangle 3"/>
          <p:cNvSpPr txBox="1">
            <a:spLocks noRot="1" noChangeArrowheads="1"/>
          </p:cNvSpPr>
          <p:nvPr/>
        </p:nvSpPr>
        <p:spPr>
          <a:xfrm>
            <a:off x="4143372" y="4357694"/>
            <a:ext cx="5000628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defRPr/>
            </a:pPr>
            <a:r>
              <a:rPr lang="zh-CN" altLang="en-US" sz="2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楷体" pitchFamily="49" charset="-122"/>
                <a:ea typeface="楷体" pitchFamily="49" charset="-122"/>
                <a:cs typeface="Times New Roman" pitchFamily="18" charset="0"/>
              </a:rPr>
              <a:t>解法二：功能原理（动能定理）</a:t>
            </a:r>
            <a:endParaRPr lang="en-US" altLang="zh-CN" sz="2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楷体" pitchFamily="49" charset="-122"/>
              <a:ea typeface="楷体" pitchFamily="49" charset="-122"/>
              <a:cs typeface="Times New Roman" pitchFamily="18" charset="0"/>
            </a:endParaRPr>
          </a:p>
        </p:txBody>
      </p:sp>
      <p:graphicFrame>
        <p:nvGraphicFramePr>
          <p:cNvPr id="103" name="Object 6"/>
          <p:cNvGraphicFramePr>
            <a:graphicFrameLocks noChangeAspect="1"/>
          </p:cNvGraphicFramePr>
          <p:nvPr/>
        </p:nvGraphicFramePr>
        <p:xfrm>
          <a:off x="4951423" y="5038736"/>
          <a:ext cx="1120775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809" name="公式" r:id="rId18" imgW="533160" imgH="177480" progId="Equation.3">
                  <p:embed/>
                </p:oleObj>
              </mc:Choice>
              <mc:Fallback>
                <p:oleObj name="公式" r:id="rId18" imgW="533160" imgH="17748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1423" y="5038736"/>
                        <a:ext cx="1120775" cy="325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99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" name="Object 7"/>
          <p:cNvGraphicFramePr>
            <a:graphicFrameLocks noChangeAspect="1"/>
          </p:cNvGraphicFramePr>
          <p:nvPr/>
        </p:nvGraphicFramePr>
        <p:xfrm>
          <a:off x="6061075" y="5057775"/>
          <a:ext cx="720725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810" name="公式" r:id="rId20" imgW="342720" imgH="190440" progId="Equation.3">
                  <p:embed/>
                </p:oleObj>
              </mc:Choice>
              <mc:Fallback>
                <p:oleObj name="公式" r:id="rId20" imgW="342720" imgH="19044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1075" y="5057775"/>
                        <a:ext cx="720725" cy="347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99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" name="燕尾形箭头 104"/>
          <p:cNvSpPr/>
          <p:nvPr/>
        </p:nvSpPr>
        <p:spPr>
          <a:xfrm>
            <a:off x="7167581" y="5672153"/>
            <a:ext cx="252000" cy="216024"/>
          </a:xfrm>
          <a:prstGeom prst="notched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97644" name="Object 12"/>
          <p:cNvGraphicFramePr>
            <a:graphicFrameLocks noChangeAspect="1"/>
          </p:cNvGraphicFramePr>
          <p:nvPr/>
        </p:nvGraphicFramePr>
        <p:xfrm>
          <a:off x="4743451" y="5383234"/>
          <a:ext cx="2162175" cy="719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811" name="公式" r:id="rId22" imgW="1028520" imgH="393480" progId="Equation.3">
                  <p:embed/>
                </p:oleObj>
              </mc:Choice>
              <mc:Fallback>
                <p:oleObj name="公式" r:id="rId22" imgW="1028520" imgH="39348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3451" y="5383234"/>
                        <a:ext cx="2162175" cy="719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99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7645" name="Object 13"/>
          <p:cNvGraphicFramePr>
            <a:graphicFrameLocks noChangeAspect="1"/>
          </p:cNvGraphicFramePr>
          <p:nvPr/>
        </p:nvGraphicFramePr>
        <p:xfrm>
          <a:off x="5222875" y="6083321"/>
          <a:ext cx="1201738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812" name="公式" r:id="rId24" imgW="571320" imgH="228600" progId="Equation.3">
                  <p:embed/>
                </p:oleObj>
              </mc:Choice>
              <mc:Fallback>
                <p:oleObj name="公式" r:id="rId24" imgW="571320" imgH="22860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2875" y="6083321"/>
                        <a:ext cx="1201738" cy="417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99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9" name="右大括号 108"/>
          <p:cNvSpPr/>
          <p:nvPr/>
        </p:nvSpPr>
        <p:spPr>
          <a:xfrm>
            <a:off x="6929454" y="5143512"/>
            <a:ext cx="142876" cy="1260000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15" name="组合 114"/>
          <p:cNvGrpSpPr/>
          <p:nvPr/>
        </p:nvGrpSpPr>
        <p:grpSpPr>
          <a:xfrm>
            <a:off x="3081327" y="3138485"/>
            <a:ext cx="2205053" cy="1000132"/>
            <a:chOff x="3081327" y="3138485"/>
            <a:chExt cx="2205053" cy="1000132"/>
          </a:xfrm>
        </p:grpSpPr>
        <p:sp>
          <p:nvSpPr>
            <p:cNvPr id="89" name="Rectangle 3"/>
            <p:cNvSpPr txBox="1">
              <a:spLocks noRot="1" noChangeArrowheads="1"/>
            </p:cNvSpPr>
            <p:nvPr/>
          </p:nvSpPr>
          <p:spPr>
            <a:xfrm>
              <a:off x="3081327" y="3138485"/>
              <a:ext cx="2205053" cy="1000132"/>
            </a:xfrm>
            <a:prstGeom prst="rect">
              <a:avLst/>
            </a:prstGeom>
            <a:noFill/>
          </p:spPr>
          <p:txBody>
            <a:bodyPr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25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lang="zh-CN" altLang="en-US" sz="2200" b="1" dirty="0">
                  <a:latin typeface="楷体" pitchFamily="49" charset="-122"/>
                  <a:ea typeface="楷体" pitchFamily="49" charset="-122"/>
                  <a:cs typeface="Times New Roman" pitchFamily="18" charset="0"/>
                </a:rPr>
                <a:t>由静止向右匀加速直线运动</a:t>
              </a:r>
              <a:endParaRPr lang="en-US" altLang="zh-CN" sz="2200" b="1" dirty="0">
                <a:latin typeface="楷体" pitchFamily="49" charset="-122"/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110" name="矩形 109"/>
            <p:cNvSpPr/>
            <p:nvPr/>
          </p:nvSpPr>
          <p:spPr>
            <a:xfrm>
              <a:off x="3143240" y="3143248"/>
              <a:ext cx="2088000" cy="936000"/>
            </a:xfrm>
            <a:prstGeom prst="rect">
              <a:avLst/>
            </a:prstGeom>
            <a:noFill/>
            <a:ln w="9525">
              <a:solidFill>
                <a:srgbClr val="00B05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11" name="矩形 110"/>
          <p:cNvSpPr/>
          <p:nvPr/>
        </p:nvSpPr>
        <p:spPr>
          <a:xfrm>
            <a:off x="1171551" y="5848367"/>
            <a:ext cx="1440000" cy="792000"/>
          </a:xfrm>
          <a:prstGeom prst="rect">
            <a:avLst/>
          </a:prstGeom>
          <a:noFill/>
          <a:ln>
            <a:solidFill>
              <a:srgbClr val="00B0F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16" name="组合 115"/>
          <p:cNvGrpSpPr/>
          <p:nvPr/>
        </p:nvGrpSpPr>
        <p:grpSpPr>
          <a:xfrm>
            <a:off x="7496195" y="5357826"/>
            <a:ext cx="1473201" cy="828681"/>
            <a:chOff x="7496195" y="5357826"/>
            <a:chExt cx="1473201" cy="828681"/>
          </a:xfrm>
        </p:grpSpPr>
        <p:graphicFrame>
          <p:nvGraphicFramePr>
            <p:cNvPr id="106" name="Object 8">
              <a:hlinkClick r:id="" action="ppaction://hlinkshowjump?jump=lastslideviewed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74575809"/>
                </p:ext>
              </p:extLst>
            </p:nvPr>
          </p:nvGraphicFramePr>
          <p:xfrm>
            <a:off x="7500958" y="5357826"/>
            <a:ext cx="1468438" cy="8112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7813" name="公式" r:id="rId26" imgW="698400" imgH="444240" progId="Equation.3">
                    <p:embed/>
                  </p:oleObj>
                </mc:Choice>
                <mc:Fallback>
                  <p:oleObj name="公式" r:id="rId26" imgW="698400" imgH="444240" progId="Equation.3">
                    <p:embed/>
                    <p:pic>
                      <p:nvPicPr>
                        <p:cNvPr id="0" name="Picture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500958" y="5357826"/>
                          <a:ext cx="1468438" cy="81121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99CC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2" name="矩形 111"/>
            <p:cNvSpPr/>
            <p:nvPr/>
          </p:nvSpPr>
          <p:spPr>
            <a:xfrm>
              <a:off x="7496195" y="5394507"/>
              <a:ext cx="1440000" cy="792000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40" name="组合 39"/>
          <p:cNvGrpSpPr/>
          <p:nvPr/>
        </p:nvGrpSpPr>
        <p:grpSpPr>
          <a:xfrm>
            <a:off x="6705615" y="2643182"/>
            <a:ext cx="681042" cy="400110"/>
            <a:chOff x="6097600" y="2776533"/>
            <a:chExt cx="681042" cy="400110"/>
          </a:xfrm>
        </p:grpSpPr>
        <p:cxnSp>
          <p:nvCxnSpPr>
            <p:cNvPr id="41" name="直接箭头连接符 40"/>
            <p:cNvCxnSpPr/>
            <p:nvPr/>
          </p:nvCxnSpPr>
          <p:spPr>
            <a:xfrm>
              <a:off x="6097600" y="2962272"/>
              <a:ext cx="396000" cy="1588"/>
            </a:xfrm>
            <a:prstGeom prst="straightConnector1">
              <a:avLst/>
            </a:prstGeom>
            <a:ln w="2540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Box 41"/>
            <p:cNvSpPr txBox="1"/>
            <p:nvPr/>
          </p:nvSpPr>
          <p:spPr>
            <a:xfrm>
              <a:off x="6403991" y="2776533"/>
              <a:ext cx="37465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 b="1" i="1" dirty="0">
                  <a:solidFill>
                    <a:srgbClr val="C00000"/>
                  </a:solidFill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F</a:t>
              </a:r>
              <a:endParaRPr lang="zh-CN" altLang="en-US" sz="2000" b="1" dirty="0">
                <a:solidFill>
                  <a:srgbClr val="C0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</p:txBody>
        </p:sp>
      </p:grpSp>
      <p:sp>
        <p:nvSpPr>
          <p:cNvPr id="117" name="矩形 116"/>
          <p:cNvSpPr>
            <a:spLocks noChangeArrowheads="1"/>
          </p:cNvSpPr>
          <p:nvPr/>
        </p:nvSpPr>
        <p:spPr bwMode="auto">
          <a:xfrm>
            <a:off x="3271828" y="195240"/>
            <a:ext cx="1641475" cy="117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CN" altLang="en-US" sz="6000" b="1" dirty="0">
                <a:solidFill>
                  <a:srgbClr val="7030A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00B05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FFC000"/>
                </a:solidFill>
                <a:latin typeface="Times New Roman" pitchFamily="18" charset="0"/>
                <a:ea typeface="黑体" pitchFamily="49" charset="-122"/>
              </a:rPr>
              <a:t>*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97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97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97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197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197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197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"/>
                            </p:stCondLst>
                            <p:childTnLst>
                              <p:par>
                                <p:cTn id="10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197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197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500"/>
                            </p:stCondLst>
                            <p:childTnLst>
                              <p:par>
                                <p:cTn id="1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1000"/>
                            </p:stCondLst>
                            <p:childTnLst>
                              <p:par>
                                <p:cTn id="1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87" grpId="0"/>
      <p:bldP spid="91" grpId="0"/>
      <p:bldP spid="94" grpId="0" animBg="1"/>
      <p:bldP spid="95" grpId="0" animBg="1"/>
      <p:bldP spid="96" grpId="0"/>
      <p:bldP spid="99" grpId="0" animBg="1"/>
      <p:bldP spid="102" grpId="0"/>
      <p:bldP spid="105" grpId="0" animBg="1"/>
      <p:bldP spid="109" grpId="0" animBg="1"/>
      <p:bldP spid="111" grpId="0" animBg="1"/>
      <p:bldP spid="1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 bwMode="auto">
          <a:xfrm>
            <a:off x="323528" y="697256"/>
            <a:ext cx="8496944" cy="5760000"/>
          </a:xfrm>
          <a:prstGeom prst="rect">
            <a:avLst/>
          </a:prstGeom>
          <a:solidFill>
            <a:schemeClr val="bg1">
              <a:alpha val="46000"/>
            </a:schemeClr>
          </a:solidFill>
          <a:ln w="9525" cap="flat" cmpd="sng" algn="ctr">
            <a:solidFill>
              <a:srgbClr val="3399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endParaRPr kumimoji="0" lang="zh-CN" alt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</a:endParaRPr>
          </a:p>
        </p:txBody>
      </p:sp>
      <p:sp>
        <p:nvSpPr>
          <p:cNvPr id="3" name="Rectangle 17"/>
          <p:cNvSpPr>
            <a:spLocks noChangeArrowheads="1"/>
          </p:cNvSpPr>
          <p:nvPr/>
        </p:nvSpPr>
        <p:spPr bwMode="auto">
          <a:xfrm>
            <a:off x="323528" y="739647"/>
            <a:ext cx="3024336" cy="523220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kumimoji="1" lang="en-US" altLang="zh-CN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Think  about</a:t>
            </a:r>
            <a:endParaRPr kumimoji="1" lang="zh-CN" altLang="en-US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5" name="TextBox 4">
            <a:hlinkClick r:id="" action="ppaction://hlinkshowjump?jump=lastslideviewed"/>
          </p:cNvPr>
          <p:cNvSpPr txBox="1"/>
          <p:nvPr/>
        </p:nvSpPr>
        <p:spPr>
          <a:xfrm>
            <a:off x="395536" y="2285992"/>
            <a:ext cx="65527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altLang="zh-CN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对于非匀强电场，采用哪种求解法？</a:t>
            </a:r>
          </a:p>
        </p:txBody>
      </p:sp>
      <p:sp>
        <p:nvSpPr>
          <p:cNvPr id="6" name="Text Box 1027"/>
          <p:cNvSpPr txBox="1">
            <a:spLocks noChangeArrowheads="1"/>
          </p:cNvSpPr>
          <p:nvPr/>
        </p:nvSpPr>
        <p:spPr bwMode="auto">
          <a:xfrm>
            <a:off x="3619494" y="2800345"/>
            <a:ext cx="54534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楷体" pitchFamily="49" charset="-122"/>
                <a:ea typeface="楷体" pitchFamily="49" charset="-122"/>
                <a:cs typeface="Times New Roman" pitchFamily="18" charset="0"/>
              </a:rPr>
              <a:t>×</a:t>
            </a:r>
            <a:endParaRPr lang="zh-CN" altLang="en-US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楷体" pitchFamily="49" charset="-122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7" name="Text Box 1027"/>
          <p:cNvSpPr txBox="1">
            <a:spLocks noChangeArrowheads="1"/>
          </p:cNvSpPr>
          <p:nvPr/>
        </p:nvSpPr>
        <p:spPr bwMode="auto">
          <a:xfrm>
            <a:off x="3252780" y="3295649"/>
            <a:ext cx="54534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楷体" pitchFamily="49" charset="-122"/>
                <a:ea typeface="楷体" pitchFamily="49" charset="-122"/>
                <a:cs typeface="Times New Roman" pitchFamily="18" charset="0"/>
              </a:rPr>
              <a:t>√</a:t>
            </a:r>
          </a:p>
        </p:txBody>
      </p:sp>
      <p:grpSp>
        <p:nvGrpSpPr>
          <p:cNvPr id="44" name="组合 43"/>
          <p:cNvGrpSpPr/>
          <p:nvPr/>
        </p:nvGrpSpPr>
        <p:grpSpPr>
          <a:xfrm>
            <a:off x="395536" y="1238235"/>
            <a:ext cx="6480720" cy="811213"/>
            <a:chOff x="395536" y="1238235"/>
            <a:chExt cx="6480720" cy="811213"/>
          </a:xfrm>
        </p:grpSpPr>
        <p:sp>
          <p:nvSpPr>
            <p:cNvPr id="4" name="TextBox 3"/>
            <p:cNvSpPr txBox="1"/>
            <p:nvPr/>
          </p:nvSpPr>
          <p:spPr>
            <a:xfrm>
              <a:off x="395536" y="1398172"/>
              <a:ext cx="648072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Font typeface="Wingdings" pitchFamily="2" charset="2"/>
                <a:buChar char="Ø"/>
              </a:pPr>
              <a:r>
                <a:rPr lang="en-US" altLang="zh-CN" sz="2800" b="1" dirty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                </a:t>
              </a:r>
              <a:r>
                <a:rPr lang="zh-CN" altLang="en-US" sz="2800" b="1" dirty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是否适用于非匀强电场？</a:t>
              </a:r>
            </a:p>
          </p:txBody>
        </p:sp>
        <p:graphicFrame>
          <p:nvGraphicFramePr>
            <p:cNvPr id="198658" name="Object 2"/>
            <p:cNvGraphicFramePr>
              <a:graphicFrameLocks noChangeAspect="1"/>
            </p:cNvGraphicFramePr>
            <p:nvPr/>
          </p:nvGraphicFramePr>
          <p:xfrm>
            <a:off x="761973" y="1238235"/>
            <a:ext cx="1468438" cy="8112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8672" name="公式" r:id="rId4" imgW="698400" imgH="444240" progId="Equation.3">
                    <p:embed/>
                  </p:oleObj>
                </mc:Choice>
                <mc:Fallback>
                  <p:oleObj name="公式" r:id="rId4" imgW="698400" imgH="44424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61973" y="1238235"/>
                          <a:ext cx="1468438" cy="81121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99CC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" name="矩形 9"/>
          <p:cNvSpPr/>
          <p:nvPr/>
        </p:nvSpPr>
        <p:spPr>
          <a:xfrm>
            <a:off x="1662092" y="2814633"/>
            <a:ext cx="198804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90EF0"/>
                </a:solidFill>
                <a:effectLst>
                  <a:reflection blurRad="12700" stA="28000" endPos="45000" dist="1000" dir="5400000" sy="-100000" algn="bl" rotWithShape="0"/>
                </a:effectLst>
                <a:latin typeface="楷体" pitchFamily="49" charset="-122"/>
                <a:ea typeface="楷体" pitchFamily="49" charset="-122"/>
                <a:cs typeface="Times New Roman" pitchFamily="18" charset="0"/>
              </a:rPr>
              <a:t>运动学理论</a:t>
            </a:r>
            <a:endParaRPr lang="zh-CN" altLang="en-US" sz="2800" dirty="0">
              <a:solidFill>
                <a:srgbClr val="390EF0"/>
              </a:solidFill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666855" y="3324883"/>
            <a:ext cx="16273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楷体" pitchFamily="49" charset="-122"/>
                <a:ea typeface="楷体" pitchFamily="49" charset="-122"/>
                <a:cs typeface="Times New Roman" pitchFamily="18" charset="0"/>
              </a:rPr>
              <a:t>功能原理</a:t>
            </a:r>
            <a:endParaRPr lang="zh-CN" altLang="en-US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0496" y="3958300"/>
            <a:ext cx="85392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altLang="zh-CN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若带电粒子以</a:t>
            </a:r>
            <a:r>
              <a:rPr lang="en-US" altLang="zh-CN" sz="28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v</a:t>
            </a:r>
            <a:r>
              <a:rPr lang="en-US" altLang="zh-CN" sz="2800" b="1" baseline="-25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0</a:t>
            </a:r>
            <a:r>
              <a:rPr lang="en-US" altLang="zh-CN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≠ </a:t>
            </a:r>
            <a:r>
              <a:rPr lang="en-US" altLang="zh-CN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0</a:t>
            </a:r>
            <a:r>
              <a:rPr lang="zh-CN" altLang="en-US" sz="2800" b="1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且沿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⊥</a:t>
            </a:r>
            <a:r>
              <a:rPr lang="en-US" altLang="zh-CN" sz="28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E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方向进入电场，运动情况如何？</a:t>
            </a:r>
          </a:p>
        </p:txBody>
      </p:sp>
      <p:grpSp>
        <p:nvGrpSpPr>
          <p:cNvPr id="45" name="组合 44"/>
          <p:cNvGrpSpPr/>
          <p:nvPr/>
        </p:nvGrpSpPr>
        <p:grpSpPr>
          <a:xfrm>
            <a:off x="1785918" y="4743236"/>
            <a:ext cx="2064460" cy="1757598"/>
            <a:chOff x="1714480" y="4572013"/>
            <a:chExt cx="2064460" cy="1757598"/>
          </a:xfrm>
        </p:grpSpPr>
        <p:grpSp>
          <p:nvGrpSpPr>
            <p:cNvPr id="14" name="组合 73"/>
            <p:cNvGrpSpPr/>
            <p:nvPr/>
          </p:nvGrpSpPr>
          <p:grpSpPr>
            <a:xfrm>
              <a:off x="1978940" y="4572013"/>
              <a:ext cx="1800000" cy="400281"/>
              <a:chOff x="5541290" y="1581080"/>
              <a:chExt cx="1800000" cy="400281"/>
            </a:xfrm>
          </p:grpSpPr>
          <p:sp>
            <p:nvSpPr>
              <p:cNvPr id="23" name="Line 3"/>
              <p:cNvSpPr>
                <a:spLocks noChangeShapeType="1"/>
              </p:cNvSpPr>
              <p:nvPr/>
            </p:nvSpPr>
            <p:spPr bwMode="auto">
              <a:xfrm rot="5400000">
                <a:off x="6441290" y="1015216"/>
                <a:ext cx="0" cy="180000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5543556" y="1581080"/>
                <a:ext cx="28575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000" b="1" dirty="0">
                    <a:latin typeface="黑体" pitchFamily="49" charset="-122"/>
                    <a:ea typeface="黑体" pitchFamily="49" charset="-122"/>
                    <a:cs typeface="Times New Roman" pitchFamily="18" charset="0"/>
                  </a:rPr>
                  <a:t>+</a:t>
                </a:r>
                <a:endParaRPr lang="zh-CN" altLang="en-US" sz="2000" b="1" dirty="0">
                  <a:latin typeface="黑体" pitchFamily="49" charset="-122"/>
                  <a:ea typeface="黑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5824546" y="1581137"/>
                <a:ext cx="28575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000" b="1" dirty="0">
                    <a:latin typeface="黑体" pitchFamily="49" charset="-122"/>
                    <a:ea typeface="黑体" pitchFamily="49" charset="-122"/>
                    <a:cs typeface="Times New Roman" pitchFamily="18" charset="0"/>
                  </a:rPr>
                  <a:t>+</a:t>
                </a:r>
                <a:endParaRPr lang="zh-CN" altLang="en-US" sz="2000" b="1" dirty="0">
                  <a:latin typeface="黑体" pitchFamily="49" charset="-122"/>
                  <a:ea typeface="黑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6110298" y="1581194"/>
                <a:ext cx="28575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000" b="1" dirty="0">
                    <a:latin typeface="黑体" pitchFamily="49" charset="-122"/>
                    <a:ea typeface="黑体" pitchFamily="49" charset="-122"/>
                    <a:cs typeface="Times New Roman" pitchFamily="18" charset="0"/>
                  </a:rPr>
                  <a:t>+</a:t>
                </a:r>
                <a:endParaRPr lang="zh-CN" altLang="en-US" sz="2000" b="1" dirty="0">
                  <a:latin typeface="黑体" pitchFamily="49" charset="-122"/>
                  <a:ea typeface="黑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6381762" y="1581137"/>
                <a:ext cx="28575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000" b="1" dirty="0">
                    <a:latin typeface="黑体" pitchFamily="49" charset="-122"/>
                    <a:ea typeface="黑体" pitchFamily="49" charset="-122"/>
                    <a:cs typeface="Times New Roman" pitchFamily="18" charset="0"/>
                  </a:rPr>
                  <a:t>+</a:t>
                </a:r>
                <a:endParaRPr lang="zh-CN" altLang="en-US" sz="2000" b="1" dirty="0">
                  <a:latin typeface="黑体" pitchFamily="49" charset="-122"/>
                  <a:ea typeface="黑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6691327" y="1581194"/>
                <a:ext cx="28575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000" b="1" dirty="0">
                    <a:latin typeface="黑体" pitchFamily="49" charset="-122"/>
                    <a:ea typeface="黑体" pitchFamily="49" charset="-122"/>
                    <a:cs typeface="Times New Roman" pitchFamily="18" charset="0"/>
                  </a:rPr>
                  <a:t>+</a:t>
                </a:r>
                <a:endParaRPr lang="zh-CN" altLang="en-US" sz="2000" b="1" dirty="0">
                  <a:latin typeface="黑体" pitchFamily="49" charset="-122"/>
                  <a:ea typeface="黑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7005654" y="1581251"/>
                <a:ext cx="28575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000" b="1" dirty="0">
                    <a:latin typeface="黑体" pitchFamily="49" charset="-122"/>
                    <a:ea typeface="黑体" pitchFamily="49" charset="-122"/>
                    <a:cs typeface="Times New Roman" pitchFamily="18" charset="0"/>
                  </a:rPr>
                  <a:t>+</a:t>
                </a:r>
                <a:endParaRPr lang="zh-CN" altLang="en-US" sz="2000" b="1" dirty="0">
                  <a:latin typeface="黑体" pitchFamily="49" charset="-122"/>
                  <a:ea typeface="黑体" pitchFamily="49" charset="-122"/>
                  <a:cs typeface="Times New Roman" pitchFamily="18" charset="0"/>
                </a:endParaRPr>
              </a:p>
            </p:txBody>
          </p:sp>
        </p:grpSp>
        <p:grpSp>
          <p:nvGrpSpPr>
            <p:cNvPr id="15" name="组合 74"/>
            <p:cNvGrpSpPr/>
            <p:nvPr/>
          </p:nvGrpSpPr>
          <p:grpSpPr>
            <a:xfrm>
              <a:off x="1978939" y="5929330"/>
              <a:ext cx="1800000" cy="400281"/>
              <a:chOff x="5541291" y="3614736"/>
              <a:chExt cx="1800000" cy="400281"/>
            </a:xfrm>
          </p:grpSpPr>
          <p:sp>
            <p:nvSpPr>
              <p:cNvPr id="16" name="Line 5"/>
              <p:cNvSpPr>
                <a:spLocks noChangeShapeType="1"/>
              </p:cNvSpPr>
              <p:nvPr/>
            </p:nvSpPr>
            <p:spPr bwMode="auto">
              <a:xfrm rot="5400000">
                <a:off x="6441291" y="2786855"/>
                <a:ext cx="0" cy="180000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5548321" y="3614736"/>
                <a:ext cx="28575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000" b="1" dirty="0">
                    <a:latin typeface="黑体" pitchFamily="49" charset="-122"/>
                    <a:ea typeface="黑体" pitchFamily="49" charset="-122"/>
                    <a:cs typeface="Times New Roman" pitchFamily="18" charset="0"/>
                  </a:rPr>
                  <a:t>-</a:t>
                </a:r>
                <a:endParaRPr lang="zh-CN" altLang="en-US" sz="2000" b="1" dirty="0">
                  <a:latin typeface="黑体" pitchFamily="49" charset="-122"/>
                  <a:ea typeface="黑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5824548" y="3614793"/>
                <a:ext cx="28575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000" b="1" dirty="0">
                    <a:latin typeface="黑体" pitchFamily="49" charset="-122"/>
                    <a:ea typeface="黑体" pitchFamily="49" charset="-122"/>
                    <a:cs typeface="Times New Roman" pitchFamily="18" charset="0"/>
                  </a:rPr>
                  <a:t>-</a:t>
                </a:r>
                <a:endParaRPr lang="zh-CN" altLang="en-US" sz="2000" b="1" dirty="0">
                  <a:latin typeface="黑体" pitchFamily="49" charset="-122"/>
                  <a:ea typeface="黑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6110300" y="3614849"/>
                <a:ext cx="28575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000" b="1" dirty="0">
                    <a:latin typeface="黑体" pitchFamily="49" charset="-122"/>
                    <a:ea typeface="黑体" pitchFamily="49" charset="-122"/>
                    <a:cs typeface="Times New Roman" pitchFamily="18" charset="0"/>
                  </a:rPr>
                  <a:t>-</a:t>
                </a:r>
                <a:endParaRPr lang="zh-CN" altLang="en-US" sz="2000" b="1" dirty="0">
                  <a:latin typeface="黑体" pitchFamily="49" charset="-122"/>
                  <a:ea typeface="黑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6396052" y="3614850"/>
                <a:ext cx="28575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000" b="1" dirty="0">
                    <a:latin typeface="黑体" pitchFamily="49" charset="-122"/>
                    <a:ea typeface="黑体" pitchFamily="49" charset="-122"/>
                    <a:cs typeface="Times New Roman" pitchFamily="18" charset="0"/>
                  </a:rPr>
                  <a:t>-</a:t>
                </a:r>
                <a:endParaRPr lang="zh-CN" altLang="en-US" sz="2000" b="1" dirty="0">
                  <a:latin typeface="黑体" pitchFamily="49" charset="-122"/>
                  <a:ea typeface="黑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6691329" y="3614850"/>
                <a:ext cx="28575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000" b="1" dirty="0">
                    <a:latin typeface="黑体" pitchFamily="49" charset="-122"/>
                    <a:ea typeface="黑体" pitchFamily="49" charset="-122"/>
                    <a:cs typeface="Times New Roman" pitchFamily="18" charset="0"/>
                  </a:rPr>
                  <a:t>-</a:t>
                </a:r>
                <a:endParaRPr lang="zh-CN" altLang="en-US" sz="2000" b="1" dirty="0">
                  <a:latin typeface="黑体" pitchFamily="49" charset="-122"/>
                  <a:ea typeface="黑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7010418" y="3614907"/>
                <a:ext cx="28575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000" b="1" dirty="0">
                    <a:latin typeface="黑体" pitchFamily="49" charset="-122"/>
                    <a:ea typeface="黑体" pitchFamily="49" charset="-122"/>
                    <a:cs typeface="Times New Roman" pitchFamily="18" charset="0"/>
                  </a:rPr>
                  <a:t>-</a:t>
                </a:r>
                <a:endParaRPr lang="zh-CN" altLang="en-US" sz="2000" b="1" dirty="0">
                  <a:latin typeface="黑体" pitchFamily="49" charset="-122"/>
                  <a:ea typeface="黑体" pitchFamily="49" charset="-122"/>
                  <a:cs typeface="Times New Roman" pitchFamily="18" charset="0"/>
                </a:endParaRPr>
              </a:p>
            </p:txBody>
          </p:sp>
        </p:grpSp>
        <p:grpSp>
          <p:nvGrpSpPr>
            <p:cNvPr id="38" name="组合 37"/>
            <p:cNvGrpSpPr/>
            <p:nvPr/>
          </p:nvGrpSpPr>
          <p:grpSpPr>
            <a:xfrm>
              <a:off x="2124058" y="5457840"/>
              <a:ext cx="847731" cy="400110"/>
              <a:chOff x="6097600" y="2747958"/>
              <a:chExt cx="847731" cy="400110"/>
            </a:xfrm>
          </p:grpSpPr>
          <p:cxnSp>
            <p:nvCxnSpPr>
              <p:cNvPr id="39" name="直接箭头连接符 38"/>
              <p:cNvCxnSpPr/>
              <p:nvPr/>
            </p:nvCxnSpPr>
            <p:spPr>
              <a:xfrm>
                <a:off x="6097600" y="2962272"/>
                <a:ext cx="396000" cy="1588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0" name="TextBox 39"/>
              <p:cNvSpPr txBox="1"/>
              <p:nvPr/>
            </p:nvSpPr>
            <p:spPr>
              <a:xfrm>
                <a:off x="6446854" y="2747958"/>
                <a:ext cx="49847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000" b="1" i="1" dirty="0"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v</a:t>
                </a:r>
                <a:r>
                  <a:rPr lang="en-US" altLang="zh-CN" sz="2000" b="1" baseline="-25000" dirty="0"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0</a:t>
                </a:r>
                <a:endParaRPr lang="zh-CN" altLang="en-US" sz="2000" b="1" baseline="-25000" dirty="0">
                  <a:latin typeface="Times New Roman" pitchFamily="18" charset="0"/>
                  <a:ea typeface="楷体" pitchFamily="49" charset="-122"/>
                  <a:cs typeface="Times New Roman" pitchFamily="18" charset="0"/>
                </a:endParaRPr>
              </a:p>
            </p:txBody>
          </p:sp>
        </p:grpSp>
        <p:grpSp>
          <p:nvGrpSpPr>
            <p:cNvPr id="30" name="组合 29"/>
            <p:cNvGrpSpPr/>
            <p:nvPr/>
          </p:nvGrpSpPr>
          <p:grpSpPr>
            <a:xfrm>
              <a:off x="1714480" y="5195729"/>
              <a:ext cx="428628" cy="662163"/>
              <a:chOff x="5595945" y="2524005"/>
              <a:chExt cx="428628" cy="662163"/>
            </a:xfrm>
          </p:grpSpPr>
          <p:sp>
            <p:nvSpPr>
              <p:cNvPr id="31" name="TextBox 30"/>
              <p:cNvSpPr txBox="1"/>
              <p:nvPr/>
            </p:nvSpPr>
            <p:spPr>
              <a:xfrm>
                <a:off x="5595945" y="2524005"/>
                <a:ext cx="374651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000" b="1" i="1" dirty="0"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q</a:t>
                </a:r>
                <a:endParaRPr lang="zh-CN" altLang="en-US" sz="2000" b="1" dirty="0">
                  <a:latin typeface="Times New Roman" pitchFamily="18" charset="0"/>
                  <a:ea typeface="楷体" pitchFamily="49" charset="-122"/>
                  <a:cs typeface="Times New Roman" pitchFamily="18" charset="0"/>
                </a:endParaRPr>
              </a:p>
            </p:txBody>
          </p:sp>
          <p:grpSp>
            <p:nvGrpSpPr>
              <p:cNvPr id="32" name="组合 37"/>
              <p:cNvGrpSpPr/>
              <p:nvPr/>
            </p:nvGrpSpPr>
            <p:grpSpPr>
              <a:xfrm>
                <a:off x="5738821" y="2786058"/>
                <a:ext cx="285752" cy="400110"/>
                <a:chOff x="5776921" y="2947984"/>
                <a:chExt cx="285752" cy="400110"/>
              </a:xfrm>
            </p:grpSpPr>
            <p:sp>
              <p:nvSpPr>
                <p:cNvPr id="33" name="Oval 20"/>
                <p:cNvSpPr>
                  <a:spLocks noChangeArrowheads="1"/>
                </p:cNvSpPr>
                <p:nvPr/>
              </p:nvSpPr>
              <p:spPr bwMode="auto">
                <a:xfrm>
                  <a:off x="5824567" y="3047993"/>
                  <a:ext cx="215900" cy="215900"/>
                </a:xfrm>
                <a:prstGeom prst="ellipse">
                  <a:avLst/>
                </a:prstGeom>
                <a:ln>
                  <a:headEnd/>
                  <a:tailEnd/>
                </a:ln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34" name="TextBox 33"/>
                <p:cNvSpPr txBox="1"/>
                <p:nvPr/>
              </p:nvSpPr>
              <p:spPr>
                <a:xfrm>
                  <a:off x="5776921" y="2947984"/>
                  <a:ext cx="285752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CN" sz="2000" b="1" dirty="0">
                      <a:latin typeface="黑体" pitchFamily="49" charset="-122"/>
                      <a:ea typeface="黑体" pitchFamily="49" charset="-122"/>
                      <a:cs typeface="Times New Roman" pitchFamily="18" charset="0"/>
                    </a:rPr>
                    <a:t>-</a:t>
                  </a:r>
                  <a:endParaRPr lang="zh-CN" altLang="en-US" sz="2000" b="1" dirty="0">
                    <a:latin typeface="黑体" pitchFamily="49" charset="-122"/>
                    <a:ea typeface="黑体" pitchFamily="49" charset="-122"/>
                    <a:cs typeface="Times New Roman" pitchFamily="18" charset="0"/>
                  </a:endParaRPr>
                </a:p>
              </p:txBody>
            </p:sp>
          </p:grpSp>
        </p:grpSp>
      </p:grpSp>
      <p:grpSp>
        <p:nvGrpSpPr>
          <p:cNvPr id="35" name="组合 34"/>
          <p:cNvGrpSpPr/>
          <p:nvPr/>
        </p:nvGrpSpPr>
        <p:grpSpPr>
          <a:xfrm>
            <a:off x="1809731" y="5090896"/>
            <a:ext cx="374651" cy="629364"/>
            <a:chOff x="6023342" y="2531702"/>
            <a:chExt cx="374651" cy="629364"/>
          </a:xfrm>
        </p:grpSpPr>
        <p:cxnSp>
          <p:nvCxnSpPr>
            <p:cNvPr id="36" name="直接箭头连接符 35"/>
            <p:cNvCxnSpPr/>
            <p:nvPr/>
          </p:nvCxnSpPr>
          <p:spPr>
            <a:xfrm rot="16200000">
              <a:off x="6097600" y="2962272"/>
              <a:ext cx="396000" cy="1588"/>
            </a:xfrm>
            <a:prstGeom prst="straightConnector1">
              <a:avLst/>
            </a:prstGeom>
            <a:ln w="2540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>
              <a:off x="6023342" y="2531702"/>
              <a:ext cx="37465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 b="1" i="1" dirty="0">
                  <a:solidFill>
                    <a:srgbClr val="C00000"/>
                  </a:solidFill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F</a:t>
              </a:r>
              <a:endParaRPr lang="zh-CN" altLang="en-US" sz="2000" b="1" dirty="0">
                <a:solidFill>
                  <a:srgbClr val="C0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</p:txBody>
        </p:sp>
      </p:grpSp>
      <p:sp>
        <p:nvSpPr>
          <p:cNvPr id="43" name="任意多边形 42"/>
          <p:cNvSpPr/>
          <p:nvPr/>
        </p:nvSpPr>
        <p:spPr>
          <a:xfrm>
            <a:off x="2081213" y="5133748"/>
            <a:ext cx="1809750" cy="704850"/>
          </a:xfrm>
          <a:custGeom>
            <a:avLst/>
            <a:gdLst>
              <a:gd name="connsiteX0" fmla="*/ 0 w 1809750"/>
              <a:gd name="connsiteY0" fmla="*/ 704850 h 704850"/>
              <a:gd name="connsiteX1" fmla="*/ 533400 w 1809750"/>
              <a:gd name="connsiteY1" fmla="*/ 647700 h 704850"/>
              <a:gd name="connsiteX2" fmla="*/ 1057275 w 1809750"/>
              <a:gd name="connsiteY2" fmla="*/ 523875 h 704850"/>
              <a:gd name="connsiteX3" fmla="*/ 1543050 w 1809750"/>
              <a:gd name="connsiteY3" fmla="*/ 238125 h 704850"/>
              <a:gd name="connsiteX4" fmla="*/ 1809750 w 1809750"/>
              <a:gd name="connsiteY4" fmla="*/ 0 h 704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09750" h="704850">
                <a:moveTo>
                  <a:pt x="0" y="704850"/>
                </a:moveTo>
                <a:cubicBezTo>
                  <a:pt x="178594" y="691356"/>
                  <a:pt x="357188" y="677862"/>
                  <a:pt x="533400" y="647700"/>
                </a:cubicBezTo>
                <a:cubicBezTo>
                  <a:pt x="709612" y="617538"/>
                  <a:pt x="889000" y="592138"/>
                  <a:pt x="1057275" y="523875"/>
                </a:cubicBezTo>
                <a:cubicBezTo>
                  <a:pt x="1225550" y="455613"/>
                  <a:pt x="1417638" y="325438"/>
                  <a:pt x="1543050" y="238125"/>
                </a:cubicBezTo>
                <a:cubicBezTo>
                  <a:pt x="1668463" y="150813"/>
                  <a:pt x="1739106" y="75406"/>
                  <a:pt x="1809750" y="0"/>
                </a:cubicBezTo>
              </a:path>
            </a:pathLst>
          </a:custGeom>
          <a:ln w="15875">
            <a:solidFill>
              <a:srgbClr val="390EF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6" grpId="0" autoUpdateAnimBg="0"/>
      <p:bldP spid="7" grpId="0" autoUpdateAnimBg="0"/>
      <p:bldP spid="10" grpId="0"/>
      <p:bldP spid="11" grpId="0"/>
      <p:bldP spid="4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组合 24"/>
          <p:cNvGrpSpPr/>
          <p:nvPr/>
        </p:nvGrpSpPr>
        <p:grpSpPr>
          <a:xfrm>
            <a:off x="157300" y="615892"/>
            <a:ext cx="8845182" cy="5956379"/>
            <a:chOff x="157300" y="615893"/>
            <a:chExt cx="8845182" cy="5820824"/>
          </a:xfrm>
        </p:grpSpPr>
        <p:sp>
          <p:nvSpPr>
            <p:cNvPr id="2" name="Text Box 2"/>
            <p:cNvSpPr txBox="1">
              <a:spLocks noChangeArrowheads="1"/>
            </p:cNvSpPr>
            <p:nvPr/>
          </p:nvSpPr>
          <p:spPr bwMode="auto">
            <a:xfrm>
              <a:off x="157300" y="615893"/>
              <a:ext cx="8845182" cy="5820824"/>
            </a:xfrm>
            <a:prstGeom prst="rect">
              <a:avLst/>
            </a:prstGeom>
            <a:noFill/>
            <a:ln w="19050" cap="flat" cmpd="sng">
              <a:solidFill>
                <a:srgbClr val="00B0F0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lvl="0" fontAlgn="base">
                <a:lnSpc>
                  <a:spcPct val="125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2200" b="1" dirty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【</a:t>
              </a:r>
              <a:r>
                <a:rPr lang="zh-CN" altLang="en-US" sz="2200" b="1" dirty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例</a:t>
              </a:r>
              <a:r>
                <a:rPr lang="en-US" altLang="zh-CN" sz="2200" b="1" dirty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1】</a:t>
              </a:r>
              <a:r>
                <a:rPr lang="en-US" altLang="zh-CN" sz="2200" b="1" i="1" dirty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α</a:t>
              </a:r>
              <a:r>
                <a:rPr lang="zh-CN" altLang="en-US" sz="2200" b="1" dirty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粒子和质子都从静止开始，在同样的电场中加速，经过相同的位移后，它们获得的速度之比为（       ）</a:t>
              </a:r>
              <a:endParaRPr lang="en-US" altLang="zh-CN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  <a:p>
              <a:pPr lvl="0" fontAlgn="base">
                <a:lnSpc>
                  <a:spcPct val="125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2200" b="1" dirty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A</a:t>
              </a:r>
              <a:r>
                <a:rPr lang="zh-CN" altLang="en-US" sz="2200" b="1" dirty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．</a:t>
              </a:r>
              <a:r>
                <a:rPr lang="en-US" altLang="zh-CN" sz="2200" b="1" dirty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1:2               B</a:t>
              </a:r>
              <a:r>
                <a:rPr lang="zh-CN" altLang="en-US" sz="2200" b="1" dirty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．</a:t>
              </a:r>
              <a:r>
                <a:rPr lang="en-US" altLang="zh-CN" sz="2200" b="1" dirty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                       C</a:t>
              </a:r>
              <a:r>
                <a:rPr lang="zh-CN" altLang="en-US" sz="2200" b="1" dirty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．</a:t>
              </a:r>
              <a:r>
                <a:rPr lang="en-US" altLang="zh-CN" sz="2200" b="1" dirty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2:1                  D</a:t>
              </a:r>
              <a:r>
                <a:rPr lang="zh-CN" altLang="en-US" sz="2200" b="1" dirty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．</a:t>
              </a:r>
              <a:endPara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  <a:p>
              <a:pPr lvl="0" fontAlgn="base">
                <a:lnSpc>
                  <a:spcPct val="125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altLang="zh-CN" sz="1100" b="1" dirty="0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  <a:p>
              <a:pPr lvl="0" fontAlgn="base">
                <a:lnSpc>
                  <a:spcPct val="125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  <a:p>
              <a:pPr lvl="0" fontAlgn="base">
                <a:lnSpc>
                  <a:spcPct val="125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  <a:p>
              <a:pPr marL="514350" indent="-514350" algn="just">
                <a:spcBef>
                  <a:spcPct val="50000"/>
                </a:spcBef>
              </a:pPr>
              <a:endPara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  <a:p>
              <a:pPr marL="514350" indent="-514350" algn="just">
                <a:spcBef>
                  <a:spcPct val="50000"/>
                </a:spcBef>
              </a:pPr>
              <a:endPara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  <a:p>
              <a:pPr marL="514350" indent="-514350" algn="just">
                <a:spcBef>
                  <a:spcPct val="50000"/>
                </a:spcBef>
              </a:pPr>
              <a:endPara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  <a:p>
              <a:pPr marL="514350" indent="-514350" algn="just">
                <a:spcBef>
                  <a:spcPct val="50000"/>
                </a:spcBef>
              </a:pPr>
              <a:endPara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  <a:p>
              <a:pPr marL="514350" indent="-514350" algn="just">
                <a:spcBef>
                  <a:spcPct val="50000"/>
                </a:spcBef>
              </a:pPr>
              <a:endPara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  <a:p>
              <a:pPr marL="514350" indent="-514350" algn="just">
                <a:spcBef>
                  <a:spcPct val="50000"/>
                </a:spcBef>
              </a:pPr>
              <a:endPara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</p:txBody>
        </p:sp>
        <p:graphicFrame>
          <p:nvGraphicFramePr>
            <p:cNvPr id="195585" name="Object 4"/>
            <p:cNvGraphicFramePr>
              <a:graphicFrameLocks noChangeAspect="1"/>
            </p:cNvGraphicFramePr>
            <p:nvPr/>
          </p:nvGraphicFramePr>
          <p:xfrm>
            <a:off x="2547951" y="1500174"/>
            <a:ext cx="595289" cy="393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5688" name="公式" r:id="rId4" imgW="380880" imgH="215640" progId="Equation.3">
                    <p:embed/>
                  </p:oleObj>
                </mc:Choice>
                <mc:Fallback>
                  <p:oleObj name="公式" r:id="rId4" imgW="380880" imgH="215640" progId="Equation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47951" y="1500174"/>
                          <a:ext cx="595289" cy="3937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99CC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5586" name="Object 4"/>
            <p:cNvGraphicFramePr>
              <a:graphicFrameLocks noChangeAspect="1"/>
            </p:cNvGraphicFramePr>
            <p:nvPr/>
          </p:nvGraphicFramePr>
          <p:xfrm>
            <a:off x="6786578" y="1500174"/>
            <a:ext cx="595312" cy="393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5689" name="公式" r:id="rId6" imgW="380880" imgH="215640" progId="Equation.3">
                    <p:embed/>
                  </p:oleObj>
                </mc:Choice>
                <mc:Fallback>
                  <p:oleObj name="公式" r:id="rId6" imgW="380880" imgH="21564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786578" y="1500174"/>
                          <a:ext cx="595312" cy="3937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99CC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4815827" y="1050237"/>
            <a:ext cx="476253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200" b="1" dirty="0">
                <a:solidFill>
                  <a:srgbClr val="C0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B</a:t>
            </a:r>
            <a:r>
              <a:rPr lang="zh-CN" altLang="en-US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  <a:endParaRPr lang="en-US" altLang="zh-CN" sz="2200" b="1" dirty="0">
              <a:solidFill>
                <a:srgbClr val="C00000"/>
              </a:solidFill>
              <a:latin typeface="Times New Roman" pitchFamily="18" charset="0"/>
              <a:ea typeface="黑体" pitchFamily="49" charset="-122"/>
              <a:cs typeface="Times New Roman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07728" y="2071678"/>
            <a:ext cx="8662783" cy="3857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【</a:t>
            </a:r>
            <a:r>
              <a:rPr lang="zh-CN" altLang="en-US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例</a:t>
            </a:r>
            <a:r>
              <a:rPr lang="en-US" altLang="zh-CN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2】</a:t>
            </a:r>
            <a:r>
              <a:rPr lang="zh-CN" altLang="en-US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如图所示，一对平行金属板水平放置，板间电压为</a:t>
            </a:r>
            <a:r>
              <a:rPr lang="en-US" altLang="zh-CN" sz="22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U</a:t>
            </a:r>
            <a:r>
              <a:rPr lang="en-US" altLang="zh-CN" sz="2200" b="1" baseline="-25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</a:t>
            </a:r>
            <a:r>
              <a:rPr lang="en-US" altLang="zh-CN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  <a:r>
              <a:rPr lang="zh-CN" altLang="en-US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，一个电子沿</a:t>
            </a:r>
            <a:r>
              <a:rPr lang="en-US" altLang="zh-CN" sz="22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MN</a:t>
            </a:r>
            <a:r>
              <a:rPr lang="zh-CN" altLang="en-US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以初速度</a:t>
            </a:r>
            <a:r>
              <a:rPr lang="en-US" altLang="zh-CN" sz="22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v</a:t>
            </a:r>
            <a:r>
              <a:rPr lang="en-US" altLang="zh-CN" sz="2200" b="1" baseline="-25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</a:t>
            </a:r>
            <a:r>
              <a:rPr lang="zh-CN" altLang="en-US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从两板的左侧射入，经过时间</a:t>
            </a:r>
            <a:r>
              <a:rPr lang="en-US" altLang="zh-CN" sz="22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t</a:t>
            </a:r>
            <a:r>
              <a:rPr lang="en-US" altLang="zh-CN" sz="2200" b="1" baseline="-25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</a:t>
            </a:r>
            <a:r>
              <a:rPr lang="zh-CN" altLang="en-US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从右侧射出。若板间电压为</a:t>
            </a:r>
            <a:r>
              <a:rPr lang="en-US" altLang="zh-CN" sz="22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U</a:t>
            </a:r>
            <a:r>
              <a:rPr lang="en-US" altLang="zh-CN" sz="2200" b="1" baseline="-25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en-US" altLang="zh-CN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  <a:r>
              <a:rPr lang="zh-CN" altLang="en-US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，另一个电子也沿</a:t>
            </a:r>
            <a:r>
              <a:rPr lang="en-US" altLang="zh-CN" sz="22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MN</a:t>
            </a:r>
            <a:r>
              <a:rPr lang="zh-CN" altLang="en-US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以初速度</a:t>
            </a:r>
            <a:r>
              <a:rPr lang="en-US" altLang="zh-CN" sz="22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v</a:t>
            </a:r>
            <a:r>
              <a:rPr lang="en-US" altLang="zh-CN" sz="2200" b="1" baseline="-25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从两板的左侧射入，经过时间</a:t>
            </a:r>
            <a:r>
              <a:rPr lang="en-US" altLang="zh-CN" sz="22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t</a:t>
            </a:r>
            <a:r>
              <a:rPr lang="en-US" altLang="zh-CN" sz="2200" b="1" baseline="-25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从右侧射出。不计电子重力，</a:t>
            </a:r>
            <a:r>
              <a:rPr lang="en-US" altLang="zh-CN" sz="22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MN</a:t>
            </a:r>
            <a:r>
              <a:rPr lang="zh-CN" altLang="en-US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平行于金属板。若要使</a:t>
            </a:r>
            <a:endParaRPr lang="en-US" altLang="zh-CN" sz="22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lvl="0"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2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t</a:t>
            </a:r>
            <a:r>
              <a:rPr lang="en-US" altLang="zh-CN" sz="2200" b="1" baseline="-25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  </a:t>
            </a:r>
            <a:r>
              <a:rPr lang="en-US" altLang="zh-CN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&lt;</a:t>
            </a:r>
            <a:r>
              <a:rPr lang="en-US" altLang="zh-CN" sz="22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 t</a:t>
            </a:r>
            <a:r>
              <a:rPr lang="en-US" altLang="zh-CN" sz="2200" b="1" baseline="-25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 </a:t>
            </a:r>
            <a:r>
              <a:rPr lang="zh-CN" altLang="en-US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，则须满足的条件是（       ）</a:t>
            </a:r>
            <a:endParaRPr lang="en-US" altLang="zh-CN" sz="22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lvl="0"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</a:t>
            </a:r>
            <a:r>
              <a:rPr lang="zh-CN" altLang="en-US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</a:t>
            </a:r>
            <a:r>
              <a:rPr lang="en-US" altLang="zh-CN" sz="22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U</a:t>
            </a:r>
            <a:r>
              <a:rPr lang="en-US" altLang="zh-CN" sz="2200" b="1" baseline="-25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  </a:t>
            </a:r>
            <a:r>
              <a:rPr lang="en-US" altLang="zh-CN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&lt;</a:t>
            </a:r>
            <a:r>
              <a:rPr lang="en-US" altLang="zh-CN" sz="22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 U</a:t>
            </a:r>
            <a:r>
              <a:rPr lang="en-US" altLang="zh-CN" sz="2200" b="1" baseline="-25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 </a:t>
            </a:r>
          </a:p>
          <a:p>
            <a:pPr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</a:t>
            </a:r>
            <a:r>
              <a:rPr lang="zh-CN" altLang="en-US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</a:t>
            </a:r>
            <a:r>
              <a:rPr lang="en-US" altLang="zh-CN" sz="22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U</a:t>
            </a:r>
            <a:r>
              <a:rPr lang="en-US" altLang="zh-CN" sz="2200" b="1" baseline="-25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  </a:t>
            </a:r>
            <a:r>
              <a:rPr lang="en-US" altLang="zh-CN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&gt;</a:t>
            </a:r>
            <a:r>
              <a:rPr lang="en-US" altLang="zh-CN" sz="22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 U</a:t>
            </a:r>
            <a:r>
              <a:rPr lang="en-US" altLang="zh-CN" sz="2200" b="1" baseline="-25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 </a:t>
            </a:r>
            <a:endParaRPr lang="en-US" altLang="zh-CN" sz="2200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C</a:t>
            </a:r>
            <a:r>
              <a:rPr lang="zh-CN" altLang="en-US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</a:t>
            </a:r>
            <a:r>
              <a:rPr lang="en-US" altLang="zh-CN" sz="22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v</a:t>
            </a:r>
            <a:r>
              <a:rPr lang="en-US" altLang="zh-CN" sz="2200" b="1" baseline="-25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  </a:t>
            </a:r>
            <a:r>
              <a:rPr lang="en-US" altLang="zh-CN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&lt;</a:t>
            </a:r>
            <a:r>
              <a:rPr lang="en-US" altLang="zh-CN" sz="22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 v</a:t>
            </a:r>
            <a:r>
              <a:rPr lang="en-US" altLang="zh-CN" sz="2200" b="1" baseline="-25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 </a:t>
            </a:r>
            <a:endParaRPr lang="en-US" altLang="zh-CN" sz="2200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D</a:t>
            </a:r>
            <a:r>
              <a:rPr lang="zh-CN" altLang="en-US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</a:t>
            </a:r>
            <a:r>
              <a:rPr lang="en-US" altLang="zh-CN" sz="22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v</a:t>
            </a:r>
            <a:r>
              <a:rPr lang="en-US" altLang="zh-CN" sz="2200" b="1" baseline="-25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  </a:t>
            </a:r>
            <a:r>
              <a:rPr lang="en-US" altLang="zh-CN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&gt;</a:t>
            </a:r>
            <a:r>
              <a:rPr lang="en-US" altLang="zh-CN" sz="22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 v</a:t>
            </a:r>
            <a:r>
              <a:rPr lang="en-US" altLang="zh-CN" sz="2200" b="1" baseline="-25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 </a:t>
            </a:r>
            <a:endParaRPr lang="en-US" altLang="zh-CN" sz="2200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E7DC7D81-73D1-45C5-9DF1-C5FA7AE6025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4107005"/>
            <a:ext cx="2210279" cy="1669989"/>
          </a:xfrm>
          <a:prstGeom prst="rect">
            <a:avLst/>
          </a:prstGeom>
        </p:spPr>
      </p:pic>
      <p:sp>
        <p:nvSpPr>
          <p:cNvPr id="66" name="Text Box 9">
            <a:extLst>
              <a:ext uri="{FF2B5EF4-FFF2-40B4-BE49-F238E27FC236}">
                <a16:creationId xmlns:a16="http://schemas.microsoft.com/office/drawing/2014/main" id="{1F93DAA0-7DB9-49EA-8E59-B03439BAFF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503" y="3785223"/>
            <a:ext cx="476253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200" b="1" dirty="0">
                <a:solidFill>
                  <a:srgbClr val="C0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D</a:t>
            </a:r>
            <a:r>
              <a:rPr lang="zh-CN" altLang="en-US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  <a:endParaRPr lang="en-US" altLang="zh-CN" sz="2200" b="1" dirty="0">
              <a:solidFill>
                <a:srgbClr val="C00000"/>
              </a:solidFill>
              <a:latin typeface="Times New Roman" pitchFamily="18" charset="0"/>
              <a:ea typeface="黑体" pitchFamily="49" charset="-122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66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54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11463</TotalTime>
  <Words>368</Words>
  <Application>Microsoft Office PowerPoint</Application>
  <PresentationFormat>全屏显示(4:3)</PresentationFormat>
  <Paragraphs>98</Paragraphs>
  <Slides>6</Slides>
  <Notes>6</Notes>
  <HiddenSlides>0</HiddenSlides>
  <MMClips>0</MMClips>
  <ScaleCrop>false</ScaleCrop>
  <HeadingPairs>
    <vt:vector size="8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6</vt:i4>
      </vt:variant>
    </vt:vector>
  </HeadingPairs>
  <TitlesOfParts>
    <vt:vector size="17" baseType="lpstr">
      <vt:lpstr>黑体</vt:lpstr>
      <vt:lpstr>华文楷体</vt:lpstr>
      <vt:lpstr>华文新魏</vt:lpstr>
      <vt:lpstr>楷体</vt:lpstr>
      <vt:lpstr>Arial</vt:lpstr>
      <vt:lpstr>Calibri</vt:lpstr>
      <vt:lpstr>Times New Roman</vt:lpstr>
      <vt:lpstr>Wingdings</vt:lpstr>
      <vt:lpstr>Office 主题</vt:lpstr>
      <vt:lpstr>公式</vt:lpstr>
      <vt:lpstr>Equation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zhangyu</dc:creator>
  <cp:lastModifiedBy>张 小鱼</cp:lastModifiedBy>
  <cp:revision>689</cp:revision>
  <dcterms:created xsi:type="dcterms:W3CDTF">2014-10-19T02:03:18Z</dcterms:created>
  <dcterms:modified xsi:type="dcterms:W3CDTF">2019-05-26T05:11:53Z</dcterms:modified>
</cp:coreProperties>
</file>