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6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5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4655D-A064-4BBE-B0B0-088FEEC7FEF2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FC6A6-DD07-4B3D-BF98-69200ED75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27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001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4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43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51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07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348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238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65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55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17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63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64004-F720-43CE-A750-C44E2AEAFD75}" type="datetimeFigureOut">
              <a:rPr lang="zh-CN" altLang="en-US" smtClean="0"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44E2D-AF4E-4A09-94E4-9AC60CC0D8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04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238760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天文学入门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429352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3900" dirty="0">
                <a:solidFill>
                  <a:schemeClr val="bg1"/>
                </a:solidFill>
              </a:rPr>
              <a:t>第</a:t>
            </a:r>
            <a:r>
              <a:rPr lang="en-US" altLang="zh-CN" sz="3900" dirty="0">
                <a:solidFill>
                  <a:schemeClr val="bg1"/>
                </a:solidFill>
              </a:rPr>
              <a:t>5</a:t>
            </a:r>
            <a:r>
              <a:rPr lang="zh-CN" altLang="en-US" sz="3900" dirty="0">
                <a:solidFill>
                  <a:schemeClr val="bg1"/>
                </a:solidFill>
              </a:rPr>
              <a:t>课，核聚变与恒星演化</a:t>
            </a:r>
            <a:endParaRPr lang="en-US" altLang="zh-CN" sz="3900" dirty="0">
              <a:solidFill>
                <a:schemeClr val="bg1"/>
              </a:solidFill>
            </a:endParaRPr>
          </a:p>
          <a:p>
            <a:pPr algn="r"/>
            <a:r>
              <a:rPr lang="zh-CN" altLang="en-US" sz="3900" dirty="0">
                <a:solidFill>
                  <a:schemeClr val="bg1"/>
                </a:solidFill>
              </a:rPr>
              <a:t>张帅</a:t>
            </a:r>
            <a:endParaRPr lang="en-US" altLang="zh-CN" sz="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9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成功渡劫</a:t>
            </a:r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zh-CN" altLang="en-US" b="1" dirty="0">
                <a:solidFill>
                  <a:schemeClr val="bg1"/>
                </a:solidFill>
              </a:rPr>
              <a:t>成为主序星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838200" y="1825625"/>
            <a:ext cx="4110873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主序星被称为“矮星”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只为区分主序星与巨星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太阳是一个“黄矮星”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073" y="-1"/>
            <a:ext cx="7242928" cy="68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1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太阳的流体平衡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84" y="2719247"/>
            <a:ext cx="6546031" cy="21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9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恒星开始老了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恒星内部氦多了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变亮了一丢丢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冷了一丢丢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核的能量少一点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平衡偏移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核变热，变致密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572" y="4106812"/>
            <a:ext cx="7629427" cy="272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805" y="1381389"/>
            <a:ext cx="6669995" cy="20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62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红巨星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609817" y="1825625"/>
            <a:ext cx="10515600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恒星核坍缩，破坏平衡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中间反应层加热，反应剧烈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然后恒星就胖了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82" y="4001294"/>
            <a:ext cx="4668467" cy="21883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7380"/>
          <a:stretch/>
        </p:blipFill>
        <p:spPr>
          <a:xfrm>
            <a:off x="5349336" y="1144589"/>
            <a:ext cx="6837093" cy="50323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764" y="4562573"/>
            <a:ext cx="2084557" cy="15667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049" y="1201920"/>
            <a:ext cx="2084557" cy="17993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343" y="1154292"/>
            <a:ext cx="1176463" cy="884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660" y="1825625"/>
            <a:ext cx="2452757" cy="6842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178" y="2200263"/>
            <a:ext cx="438173" cy="5397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5022" y="1849720"/>
            <a:ext cx="438173" cy="5397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78" y="1243443"/>
            <a:ext cx="408767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8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“心”态爆炸</a:t>
            </a:r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zh-CN" altLang="en-US" b="1" dirty="0">
                <a:solidFill>
                  <a:schemeClr val="bg1"/>
                </a:solidFill>
              </a:rPr>
              <a:t>成为红巨星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838200" y="1825625"/>
            <a:ext cx="4110873" cy="4351338"/>
          </a:xfrm>
        </p:spPr>
        <p:txBody>
          <a:bodyPr/>
          <a:lstStyle/>
          <a:p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073" y="-1"/>
            <a:ext cx="7242928" cy="68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78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衡量星团的年龄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131" y="3084447"/>
            <a:ext cx="8725348" cy="36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50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2592" y="3002960"/>
            <a:ext cx="2291499" cy="1996667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</a:rPr>
              <a:t>新生的星团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231" y="-1"/>
            <a:ext cx="952676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0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7890" y="2993287"/>
            <a:ext cx="3045643" cy="1325563"/>
          </a:xfrm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</a:rPr>
              <a:t>10^7</a:t>
            </a:r>
            <a:r>
              <a:rPr lang="zh-CN" altLang="en-US" b="1" dirty="0">
                <a:solidFill>
                  <a:schemeClr val="bg1"/>
                </a:solidFill>
              </a:rPr>
              <a:t>岁的星团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491" y="-76523"/>
            <a:ext cx="8713509" cy="69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94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641" y="2993287"/>
            <a:ext cx="1952134" cy="1325563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10^8</a:t>
            </a:r>
            <a:r>
              <a:rPr lang="zh-CN" altLang="en-US" b="1" dirty="0">
                <a:solidFill>
                  <a:schemeClr val="bg1"/>
                </a:solidFill>
              </a:rPr>
              <a:t>岁的星团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889" y="-69265"/>
            <a:ext cx="9791111" cy="69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06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459" y="2763420"/>
            <a:ext cx="2442328" cy="1325563"/>
          </a:xfrm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</a:rPr>
              <a:t>10^9</a:t>
            </a:r>
            <a:r>
              <a:rPr lang="zh-CN" altLang="en-US" b="1" dirty="0">
                <a:solidFill>
                  <a:schemeClr val="bg1"/>
                </a:solidFill>
              </a:rPr>
              <a:t>岁的星团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87" y="0"/>
            <a:ext cx="9524214" cy="685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0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57360" y="365125"/>
            <a:ext cx="4896439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一个数十亿年的故事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" name="内容占位符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6138"/>
            <a:ext cx="5680222" cy="5946744"/>
          </a:xfrm>
          <a:prstGeom prst="rect">
            <a:avLst/>
          </a:prstGeom>
        </p:spPr>
      </p:pic>
      <p:pic>
        <p:nvPicPr>
          <p:cNvPr id="12" name="Picture 2" descr="https://timgsa.baidu.com/timg?image&amp;quality=80&amp;size=b9999_10000&amp;sec=1489997450042&amp;di=ea62383c7a96a7037e416e00445681e3&amp;imgtype=0&amp;src=http%3A%2F%2Fa2.att.hudong.com%2F56%2F81%2F013005355132111371838185055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82" y="1629264"/>
            <a:ext cx="6535918" cy="522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867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第二个检查点（</a:t>
            </a:r>
            <a:r>
              <a:rPr lang="en-US" altLang="zh-CN" b="1" dirty="0">
                <a:solidFill>
                  <a:schemeClr val="bg1"/>
                </a:solidFill>
              </a:rPr>
              <a:t>0.5M</a:t>
            </a:r>
            <a:r>
              <a:rPr lang="zh-CN" altLang="en-US" b="1" baseline="-25000" dirty="0">
                <a:solidFill>
                  <a:schemeClr val="bg1"/>
                </a:solidFill>
              </a:rPr>
              <a:t>日</a:t>
            </a:r>
            <a:r>
              <a:rPr lang="zh-CN" altLang="en-US" b="1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如果质量不够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沦为白矮星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黑矮星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死星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突破电子斥力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如果质量够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进入“氦聚变阶段”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31" y="5263271"/>
            <a:ext cx="5385077" cy="13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54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恒星开始分层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0565" y="2055813"/>
            <a:ext cx="6631892" cy="35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25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恒星内部平衡继续被打破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279" y="2871711"/>
            <a:ext cx="7091951" cy="239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69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行星状星云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63" y="1718351"/>
            <a:ext cx="4572235" cy="4565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700" y="1718350"/>
            <a:ext cx="4446827" cy="45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58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第三个检查点（</a:t>
            </a:r>
            <a:r>
              <a:rPr lang="en-US" altLang="zh-CN" b="1" dirty="0">
                <a:solidFill>
                  <a:schemeClr val="bg1"/>
                </a:solidFill>
              </a:rPr>
              <a:t>1M</a:t>
            </a:r>
            <a:r>
              <a:rPr lang="zh-CN" altLang="en-US" b="1" baseline="-25000" dirty="0">
                <a:solidFill>
                  <a:schemeClr val="bg1"/>
                </a:solidFill>
              </a:rPr>
              <a:t>日</a:t>
            </a:r>
            <a:r>
              <a:rPr lang="zh-CN" altLang="en-US" b="1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比太阳轻的恒星演化成行星状星云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黑矮星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比太阳重的继续存活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内平衡打破后开始震荡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31" y="4562573"/>
            <a:ext cx="8305646" cy="197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53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造父变星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706224" y="2722376"/>
            <a:ext cx="10515600" cy="239971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恒星越亮，周期越长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421" y="1690688"/>
            <a:ext cx="5903868" cy="45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38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直到有一天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838200" y="1825625"/>
            <a:ext cx="5534320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“果壳”越来越厚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最核心聚变到铁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聚变结束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恒星核心只有压力，没有膨胀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最后一步聚变释放超级多的能量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白矮星也能成超新星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720" y="1618983"/>
            <a:ext cx="4835420" cy="4557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11" y="5159347"/>
            <a:ext cx="6020109" cy="13526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29678" y="433174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扩展？</a:t>
            </a:r>
          </a:p>
        </p:txBody>
      </p:sp>
    </p:spTree>
    <p:extLst>
      <p:ext uri="{BB962C8B-B14F-4D97-AF65-F5344CB8AC3E}">
        <p14:creationId xmlns:p14="http://schemas.microsoft.com/office/powerpoint/2010/main" val="2253919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超新星长这样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847" y="1938301"/>
            <a:ext cx="8704305" cy="45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8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外面爆炸，里面继续塌缩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突破质子斥力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如果太阳成为中子星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直径只有</a:t>
            </a:r>
            <a:r>
              <a:rPr lang="en-US" altLang="zh-CN" dirty="0">
                <a:solidFill>
                  <a:schemeClr val="bg1"/>
                </a:solidFill>
              </a:rPr>
              <a:t>10KM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93262"/>
            <a:ext cx="8210972" cy="23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0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中子星 脉冲星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中子星大多为脉冲星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脉冲星旋转极快，有强磁性，自转极稳定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脉冲钟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证实引力波与广义相对论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869" y="0"/>
            <a:ext cx="3841131" cy="41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70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8793" y="70148"/>
            <a:ext cx="11623248" cy="1334446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太阳的能量从何而来（你们要的量子力学来了）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296" y="1146051"/>
            <a:ext cx="5751656" cy="5624195"/>
          </a:xfrm>
          <a:prstGeom prst="rect">
            <a:avLst/>
          </a:prstGeom>
        </p:spPr>
      </p:pic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3137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第四个检查点（</a:t>
            </a:r>
            <a:r>
              <a:rPr lang="en-US" altLang="zh-CN" b="1" dirty="0">
                <a:solidFill>
                  <a:schemeClr val="bg1"/>
                </a:solidFill>
              </a:rPr>
              <a:t> 3M</a:t>
            </a:r>
            <a:r>
              <a:rPr lang="zh-CN" altLang="en-US" b="1" baseline="-25000" dirty="0">
                <a:solidFill>
                  <a:schemeClr val="bg1"/>
                </a:solidFill>
              </a:rPr>
              <a:t>日</a:t>
            </a:r>
            <a:r>
              <a:rPr lang="zh-CN" altLang="en-US" b="1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如果中子星的质量过大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引力就会突破所有其他力，向内坍缩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直到塌缩到一个点（奇点）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光都无法逃逸</a:t>
            </a:r>
          </a:p>
        </p:txBody>
      </p:sp>
      <p:pic>
        <p:nvPicPr>
          <p:cNvPr id="3074" name="Picture 2" descr="https://ss1.bdstatic.com/70cFuXSh_Q1YnxGkpoWK1HF6hhy/it/u=1729433168,1996425735&amp;fm=23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74" y="3219427"/>
            <a:ext cx="4958498" cy="345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932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最后一个检查点（</a:t>
            </a:r>
            <a:r>
              <a:rPr lang="en-US" altLang="zh-CN" b="1" dirty="0">
                <a:solidFill>
                  <a:schemeClr val="bg1"/>
                </a:solidFill>
              </a:rPr>
              <a:t> ???M</a:t>
            </a:r>
            <a:r>
              <a:rPr lang="zh-CN" altLang="en-US" b="1" baseline="-25000" dirty="0">
                <a:solidFill>
                  <a:schemeClr val="bg1"/>
                </a:solidFill>
              </a:rPr>
              <a:t>日</a:t>
            </a:r>
            <a:r>
              <a:rPr lang="zh-CN" altLang="en-US" b="1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黑洞辐射问题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霍金辐射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虚空中生成正负质量粒子对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负质量粒子被黑洞吸走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正质量粒子以热能消散</a:t>
            </a:r>
          </a:p>
        </p:txBody>
      </p:sp>
      <p:pic>
        <p:nvPicPr>
          <p:cNvPr id="4098" name="Picture 2" descr="https://ss2.bdstatic.com/70cFvnSh_Q1YnxGkpoWK1HF6hhy/it/u=413898389,2017266519&amp;fm=23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946635"/>
            <a:ext cx="4732256" cy="35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47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29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核聚变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84056" y="1780060"/>
            <a:ext cx="10515600" cy="4351338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1. </a:t>
            </a:r>
            <a:r>
              <a:rPr lang="zh-CN" altLang="en-US" dirty="0">
                <a:solidFill>
                  <a:schemeClr val="bg1"/>
                </a:solidFill>
              </a:rPr>
              <a:t>质子传递链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2. </a:t>
            </a:r>
            <a:r>
              <a:rPr lang="zh-CN" altLang="en-US" dirty="0">
                <a:solidFill>
                  <a:schemeClr val="bg1"/>
                </a:solidFill>
              </a:rPr>
              <a:t>碳氮氧循环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越过势垒生成能量</a:t>
            </a:r>
          </a:p>
        </p:txBody>
      </p:sp>
      <p:sp>
        <p:nvSpPr>
          <p:cNvPr id="7" name="内容占位符 7"/>
          <p:cNvSpPr txBox="1">
            <a:spLocks/>
          </p:cNvSpPr>
          <p:nvPr/>
        </p:nvSpPr>
        <p:spPr>
          <a:xfrm>
            <a:off x="84056" y="3513515"/>
            <a:ext cx="4698476" cy="3088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中子：</a:t>
            </a:r>
            <a:r>
              <a:rPr lang="en-US" altLang="zh-CN" dirty="0">
                <a:solidFill>
                  <a:schemeClr val="bg1"/>
                </a:solidFill>
              </a:rPr>
              <a:t>1.6749286×10</a:t>
            </a:r>
            <a:r>
              <a:rPr lang="en-US" altLang="zh-CN" baseline="30000" dirty="0">
                <a:solidFill>
                  <a:schemeClr val="bg1"/>
                </a:solidFill>
              </a:rPr>
              <a:t>-27</a:t>
            </a:r>
            <a:r>
              <a:rPr lang="en-US" altLang="zh-CN" dirty="0">
                <a:solidFill>
                  <a:schemeClr val="bg1"/>
                </a:solidFill>
              </a:rPr>
              <a:t>Kg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质子：</a:t>
            </a:r>
            <a:r>
              <a:rPr lang="en-US" altLang="zh-CN" dirty="0">
                <a:solidFill>
                  <a:schemeClr val="bg1"/>
                </a:solidFill>
              </a:rPr>
              <a:t>1.6726216×10</a:t>
            </a:r>
            <a:r>
              <a:rPr lang="en-US" altLang="zh-CN" baseline="30000" dirty="0">
                <a:solidFill>
                  <a:schemeClr val="bg1"/>
                </a:solidFill>
              </a:rPr>
              <a:t>-27</a:t>
            </a:r>
            <a:r>
              <a:rPr lang="en-US" altLang="zh-CN" dirty="0">
                <a:solidFill>
                  <a:schemeClr val="bg1"/>
                </a:solidFill>
              </a:rPr>
              <a:t>Kg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质量平衡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电荷平衡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中微子与正电子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每秒聚变</a:t>
            </a:r>
            <a:r>
              <a:rPr lang="en-US" altLang="zh-CN" dirty="0">
                <a:solidFill>
                  <a:schemeClr val="bg1"/>
                </a:solidFill>
              </a:rPr>
              <a:t>6.2</a:t>
            </a:r>
            <a:r>
              <a:rPr lang="zh-CN" altLang="en-US" dirty="0">
                <a:solidFill>
                  <a:schemeClr val="bg1"/>
                </a:solidFill>
              </a:rPr>
              <a:t>亿吨氢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818" y="1434312"/>
            <a:ext cx="3352972" cy="47817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790" y="1986832"/>
            <a:ext cx="4299182" cy="367675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57741" y="71505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适当扩展一点？</a:t>
            </a:r>
          </a:p>
        </p:txBody>
      </p:sp>
    </p:spTree>
    <p:extLst>
      <p:ext uri="{BB962C8B-B14F-4D97-AF65-F5344CB8AC3E}">
        <p14:creationId xmlns:p14="http://schemas.microsoft.com/office/powerpoint/2010/main" val="252874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中微子（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％聚变能量）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唯一已知暗物质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几乎不和物质发生作用（除非直接撞上）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我们每秒被穿过</a:t>
            </a:r>
            <a:r>
              <a:rPr lang="en-US" altLang="zh-CN" dirty="0">
                <a:solidFill>
                  <a:schemeClr val="bg1"/>
                </a:solidFill>
              </a:rPr>
              <a:t>10</a:t>
            </a:r>
            <a:r>
              <a:rPr lang="en-US" altLang="zh-CN" baseline="30000" dirty="0">
                <a:solidFill>
                  <a:schemeClr val="bg1"/>
                </a:solidFill>
              </a:rPr>
              <a:t>12</a:t>
            </a:r>
            <a:r>
              <a:rPr lang="zh-CN" altLang="en-US" dirty="0">
                <a:solidFill>
                  <a:schemeClr val="bg1"/>
                </a:solidFill>
              </a:rPr>
              <a:t>个中微子（辐射无害说的胜利）</a:t>
            </a:r>
          </a:p>
        </p:txBody>
      </p:sp>
    </p:spTree>
    <p:extLst>
      <p:ext uri="{BB962C8B-B14F-4D97-AF65-F5344CB8AC3E}">
        <p14:creationId xmlns:p14="http://schemas.microsoft.com/office/powerpoint/2010/main" val="316291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按照温度将恒星分类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90688"/>
            <a:ext cx="5434608" cy="43513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051" y="1899824"/>
            <a:ext cx="6202506" cy="2795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83803" y="5039626"/>
            <a:ext cx="4722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"Oh be A Fine Girl/Guy. Kiss Me!"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3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赫罗图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恒星的两个基本性质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1. </a:t>
            </a:r>
            <a:r>
              <a:rPr lang="zh-CN" altLang="en-US" dirty="0">
                <a:solidFill>
                  <a:schemeClr val="bg1"/>
                </a:solidFill>
              </a:rPr>
              <a:t>质量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2. </a:t>
            </a:r>
            <a:r>
              <a:rPr lang="zh-CN" altLang="en-US" dirty="0">
                <a:solidFill>
                  <a:schemeClr val="bg1"/>
                </a:solidFill>
              </a:rPr>
              <a:t>温度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一般来说，恒星大，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温度越高，亮度越大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寿命越短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348" y="137674"/>
            <a:ext cx="5880402" cy="41086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92" y="4396994"/>
            <a:ext cx="4178515" cy="24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1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0565" y="2975033"/>
            <a:ext cx="3677239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把天上每一个行星采样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41" y="-1"/>
            <a:ext cx="6021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59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第一个检查点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原恒星（</a:t>
            </a:r>
            <a:r>
              <a:rPr lang="en-US" altLang="zh-CN" dirty="0" err="1">
                <a:solidFill>
                  <a:schemeClr val="bg1"/>
                </a:solidFill>
              </a:rPr>
              <a:t>Protostar</a:t>
            </a:r>
            <a:r>
              <a:rPr lang="zh-CN" altLang="en-US" dirty="0">
                <a:solidFill>
                  <a:schemeClr val="bg1"/>
                </a:solidFill>
              </a:rPr>
              <a:t>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气体塌缩，加热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0.08M</a:t>
            </a:r>
            <a:r>
              <a:rPr lang="zh-CN" altLang="en-US" baseline="-25000" dirty="0">
                <a:solidFill>
                  <a:schemeClr val="bg1"/>
                </a:solidFill>
              </a:rPr>
              <a:t>日</a:t>
            </a:r>
            <a:r>
              <a:rPr lang="zh-CN" altLang="en-US" dirty="0">
                <a:solidFill>
                  <a:schemeClr val="bg1"/>
                </a:solidFill>
              </a:rPr>
              <a:t>分界线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木星是一个失败的恒星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048" y="699227"/>
            <a:ext cx="5712752" cy="225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91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490</Words>
  <Application>Microsoft Office PowerPoint</Application>
  <PresentationFormat>宽屏</PresentationFormat>
  <Paragraphs>106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6" baseType="lpstr">
      <vt:lpstr>等线</vt:lpstr>
      <vt:lpstr>等线 Light</vt:lpstr>
      <vt:lpstr>Arial</vt:lpstr>
      <vt:lpstr>Office 主题​​</vt:lpstr>
      <vt:lpstr>天文学入门</vt:lpstr>
      <vt:lpstr>一个数十亿年的故事</vt:lpstr>
      <vt:lpstr>太阳的能量从何而来（你们要的量子力学来了）</vt:lpstr>
      <vt:lpstr>核聚变</vt:lpstr>
      <vt:lpstr>中微子（3％聚变能量）</vt:lpstr>
      <vt:lpstr>按照温度将恒星分类</vt:lpstr>
      <vt:lpstr>赫罗图</vt:lpstr>
      <vt:lpstr>把天上每一个行星采样</vt:lpstr>
      <vt:lpstr>第一个检查点</vt:lpstr>
      <vt:lpstr>成功渡劫 成为主序星</vt:lpstr>
      <vt:lpstr>太阳的流体平衡</vt:lpstr>
      <vt:lpstr>恒星开始老了</vt:lpstr>
      <vt:lpstr>红巨星</vt:lpstr>
      <vt:lpstr>“心”态爆炸 成为红巨星</vt:lpstr>
      <vt:lpstr>衡量星团的年龄</vt:lpstr>
      <vt:lpstr>新生的星团</vt:lpstr>
      <vt:lpstr>10^7岁的星团</vt:lpstr>
      <vt:lpstr>10^8岁的星团</vt:lpstr>
      <vt:lpstr>10^9岁的星团</vt:lpstr>
      <vt:lpstr>第二个检查点（0.5M日）</vt:lpstr>
      <vt:lpstr>恒星开始分层</vt:lpstr>
      <vt:lpstr>恒星内部平衡继续被打破</vt:lpstr>
      <vt:lpstr>行星状星云</vt:lpstr>
      <vt:lpstr>第三个检查点（1M日）</vt:lpstr>
      <vt:lpstr>造父变星</vt:lpstr>
      <vt:lpstr>直到有一天</vt:lpstr>
      <vt:lpstr>超新星长这样</vt:lpstr>
      <vt:lpstr>外面爆炸，里面继续塌缩</vt:lpstr>
      <vt:lpstr>中子星 脉冲星</vt:lpstr>
      <vt:lpstr>第四个检查点（ 3M日）</vt:lpstr>
      <vt:lpstr>最后一个检查点（ ???M日）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天文学入门</dc:title>
  <dc:creator>张帅</dc:creator>
  <cp:lastModifiedBy>张帅</cp:lastModifiedBy>
  <cp:revision>7</cp:revision>
  <dcterms:created xsi:type="dcterms:W3CDTF">2017-03-27T01:21:19Z</dcterms:created>
  <dcterms:modified xsi:type="dcterms:W3CDTF">2017-03-27T06:27:02Z</dcterms:modified>
</cp:coreProperties>
</file>