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314" r:id="rId3"/>
    <p:sldId id="300" r:id="rId4"/>
    <p:sldId id="317" r:id="rId5"/>
    <p:sldId id="315" r:id="rId6"/>
    <p:sldId id="318" r:id="rId7"/>
    <p:sldId id="323" r:id="rId8"/>
    <p:sldId id="316" r:id="rId9"/>
    <p:sldId id="321" r:id="rId10"/>
    <p:sldId id="322" r:id="rId11"/>
    <p:sldId id="319" r:id="rId12"/>
    <p:sldId id="307" r:id="rId13"/>
    <p:sldId id="32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00FF"/>
    <a:srgbClr val="390EF0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30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11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www.zzstep.co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8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29.bin"/><Relationship Id="rId4" Type="http://schemas.openxmlformats.org/officeDocument/2006/relationships/hyperlink" Target="www.zzstep.com" TargetMode="External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timgsa.baidu.com/timg?image&amp;quality=80&amp;size=b9999_10000&amp;sec=1491353593&amp;di=2d4309fc304cb35dd17acd2538e4ada3&amp;imgtype=jpg&amp;er=1&amp;src=http%3A%2F%2Fimg2.mtime.cn%2Fup%2F1135%2F777135%2F4EF0B9B2-A4CB-45A2-9D56-6EC72FE56E77_o.jpg"/>
          <p:cNvPicPr>
            <a:picLocks noChangeAspect="1" noChangeArrowheads="1"/>
          </p:cNvPicPr>
          <p:nvPr/>
        </p:nvPicPr>
        <p:blipFill>
          <a:blip r:embed="rId3" cstate="print"/>
          <a:srcRect l="8637" t="2481" r="12627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4158208"/>
            <a:ext cx="8352928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§7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功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&amp;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机械能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7.2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势能 </a:t>
            </a: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(Potential Energy)</a:t>
            </a:r>
            <a:endParaRPr lang="zh-CN" altLang="en-US" sz="4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7300" y="576719"/>
            <a:ext cx="8845182" cy="5816977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3】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如图所示，轻弹簧的劲度系数为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，一端固定，另一端用力缓慢把它由原长拉长△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，弹簧弹力做功的绝对值为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；继续用力缓慢把它再拉长△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（弹簧处于弹性限度内），弹簧弹力做功的绝对值为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。则（     ）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无法确定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的大小关系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513515" y="2214554"/>
            <a:ext cx="2844699" cy="1966098"/>
            <a:chOff x="5286253" y="2252654"/>
            <a:chExt cx="2844699" cy="1966098"/>
          </a:xfrm>
        </p:grpSpPr>
        <p:grpSp>
          <p:nvGrpSpPr>
            <p:cNvPr id="5" name="组合 4"/>
            <p:cNvGrpSpPr/>
            <p:nvPr/>
          </p:nvGrpSpPr>
          <p:grpSpPr>
            <a:xfrm>
              <a:off x="5286380" y="2420586"/>
              <a:ext cx="1103313" cy="504000"/>
              <a:chOff x="571472" y="2650671"/>
              <a:chExt cx="1103313" cy="504000"/>
            </a:xfrm>
          </p:grpSpPr>
          <p:sp>
            <p:nvSpPr>
              <p:cNvPr id="6" name="未知"/>
              <p:cNvSpPr>
                <a:spLocks/>
              </p:cNvSpPr>
              <p:nvPr/>
            </p:nvSpPr>
            <p:spPr bwMode="auto">
              <a:xfrm>
                <a:off x="703235" y="2835166"/>
                <a:ext cx="971550" cy="2159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Rectangle 9" descr="宽上对角线"/>
              <p:cNvSpPr>
                <a:spLocks noChangeArrowheads="1"/>
              </p:cNvSpPr>
              <p:nvPr/>
            </p:nvSpPr>
            <p:spPr bwMode="auto">
              <a:xfrm>
                <a:off x="571472" y="2650671"/>
                <a:ext cx="144463" cy="50400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475585" y="2903287"/>
                <a:ext cx="468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572132" y="2252654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原长</a:t>
              </a:r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286380" y="3071810"/>
              <a:ext cx="1571763" cy="504000"/>
              <a:chOff x="571472" y="2650671"/>
              <a:chExt cx="1571763" cy="504000"/>
            </a:xfrm>
          </p:grpSpPr>
          <p:sp>
            <p:nvSpPr>
              <p:cNvPr id="15" name="未知"/>
              <p:cNvSpPr>
                <a:spLocks/>
              </p:cNvSpPr>
              <p:nvPr/>
            </p:nvSpPr>
            <p:spPr bwMode="auto">
              <a:xfrm>
                <a:off x="703235" y="2835166"/>
                <a:ext cx="1440000" cy="2159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Rectangle 9" descr="宽上对角线"/>
              <p:cNvSpPr>
                <a:spLocks noChangeArrowheads="1"/>
              </p:cNvSpPr>
              <p:nvPr/>
            </p:nvSpPr>
            <p:spPr bwMode="auto">
              <a:xfrm>
                <a:off x="571472" y="2650671"/>
                <a:ext cx="144463" cy="50400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475585" y="2903287"/>
                <a:ext cx="468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286253" y="3714752"/>
              <a:ext cx="2039763" cy="504000"/>
              <a:chOff x="571472" y="2650671"/>
              <a:chExt cx="2039763" cy="504000"/>
            </a:xfrm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703235" y="2835166"/>
                <a:ext cx="1908000" cy="2159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9" descr="宽上对角线"/>
              <p:cNvSpPr>
                <a:spLocks noChangeArrowheads="1"/>
              </p:cNvSpPr>
              <p:nvPr/>
            </p:nvSpPr>
            <p:spPr bwMode="auto">
              <a:xfrm>
                <a:off x="571472" y="2650671"/>
                <a:ext cx="144463" cy="50400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475585" y="2903287"/>
                <a:ext cx="468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2" name="直接箭头连接符 21" descr="中国教育出版网">
              <a:hlinkClick r:id="rId3" action="ppaction://hlinkfile" tooltip="中国教育出版网"/>
            </p:cNvPr>
            <p:cNvCxnSpPr>
              <a:cxnSpLocks noChangeShapeType="1"/>
            </p:cNvCxnSpPr>
            <p:nvPr/>
          </p:nvCxnSpPr>
          <p:spPr bwMode="auto">
            <a:xfrm>
              <a:off x="6858016" y="3357562"/>
              <a:ext cx="468000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矩形 22"/>
            <p:cNvSpPr/>
            <p:nvPr/>
          </p:nvSpPr>
          <p:spPr>
            <a:xfrm>
              <a:off x="7261244" y="3163886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16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endParaRPr lang="zh-CN" altLang="en-US" sz="1600" dirty="0"/>
            </a:p>
          </p:txBody>
        </p:sp>
        <p:cxnSp>
          <p:nvCxnSpPr>
            <p:cNvPr id="24" name="直接箭头连接符 23" descr="中国教育出版网">
              <a:hlinkClick r:id="rId3" action="ppaction://hlinkfile" tooltip="中国教育出版网"/>
            </p:cNvPr>
            <p:cNvCxnSpPr>
              <a:cxnSpLocks noChangeShapeType="1"/>
            </p:cNvCxnSpPr>
            <p:nvPr/>
          </p:nvCxnSpPr>
          <p:spPr bwMode="auto">
            <a:xfrm>
              <a:off x="7325174" y="4026462"/>
              <a:ext cx="468000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矩形 24"/>
            <p:cNvSpPr/>
            <p:nvPr/>
          </p:nvSpPr>
          <p:spPr>
            <a:xfrm>
              <a:off x="7741102" y="3845486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en-US" altLang="zh-CN" sz="16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1600" dirty="0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385267" y="2765420"/>
              <a:ext cx="478770" cy="454560"/>
              <a:chOff x="6385267" y="2765420"/>
              <a:chExt cx="478770" cy="454560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rot="16200000">
                <a:off x="6267197" y="3082919"/>
                <a:ext cx="252000" cy="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 flipV="1">
                <a:off x="6845316" y="2967980"/>
                <a:ext cx="0" cy="25200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6385267" y="2765420"/>
                <a:ext cx="478770" cy="338554"/>
                <a:chOff x="1714480" y="2521584"/>
                <a:chExt cx="478770" cy="338554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720501" y="2521584"/>
                  <a:ext cx="4727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△</a:t>
                  </a:r>
                  <a:r>
                    <a:rPr lang="en-US" altLang="zh-CN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直接箭头连接符 30"/>
                <p:cNvCxnSpPr/>
                <p:nvPr/>
              </p:nvCxnSpPr>
              <p:spPr>
                <a:xfrm rot="16200000" flipH="1" flipV="1">
                  <a:off x="1947686" y="2624290"/>
                  <a:ext cx="1588" cy="4680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组合 32"/>
            <p:cNvGrpSpPr/>
            <p:nvPr/>
          </p:nvGrpSpPr>
          <p:grpSpPr>
            <a:xfrm>
              <a:off x="6841212" y="3461806"/>
              <a:ext cx="478770" cy="454560"/>
              <a:chOff x="6385267" y="2765420"/>
              <a:chExt cx="478770" cy="454560"/>
            </a:xfrm>
          </p:grpSpPr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rot="16200000">
                <a:off x="6267197" y="3082919"/>
                <a:ext cx="252000" cy="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H="1" flipV="1">
                <a:off x="6845316" y="2967980"/>
                <a:ext cx="0" cy="25200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" name="组合 27"/>
              <p:cNvGrpSpPr/>
              <p:nvPr/>
            </p:nvGrpSpPr>
            <p:grpSpPr>
              <a:xfrm>
                <a:off x="6385267" y="2765420"/>
                <a:ext cx="478770" cy="338554"/>
                <a:chOff x="1714480" y="2521584"/>
                <a:chExt cx="478770" cy="338554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720501" y="2521584"/>
                  <a:ext cx="4727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△</a:t>
                  </a:r>
                  <a:r>
                    <a:rPr lang="en-US" altLang="zh-CN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直接箭头连接符 37"/>
                <p:cNvCxnSpPr/>
                <p:nvPr/>
              </p:nvCxnSpPr>
              <p:spPr>
                <a:xfrm rot="16200000" flipH="1" flipV="1">
                  <a:off x="1947686" y="2624290"/>
                  <a:ext cx="1588" cy="4680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4298948" y="5807092"/>
            <a:ext cx="589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16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41" name="直接连接符 112"/>
          <p:cNvCxnSpPr>
            <a:cxnSpLocks noChangeShapeType="1"/>
          </p:cNvCxnSpPr>
          <p:nvPr/>
        </p:nvCxnSpPr>
        <p:spPr bwMode="auto">
          <a:xfrm rot="5400000">
            <a:off x="4321908" y="5584762"/>
            <a:ext cx="50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43" name="组合 42"/>
          <p:cNvGrpSpPr/>
          <p:nvPr/>
        </p:nvGrpSpPr>
        <p:grpSpPr>
          <a:xfrm>
            <a:off x="3400300" y="4286256"/>
            <a:ext cx="3243402" cy="1844494"/>
            <a:chOff x="2870262" y="3484460"/>
            <a:chExt cx="3243402" cy="1844494"/>
          </a:xfrm>
        </p:grpSpPr>
        <p:grpSp>
          <p:nvGrpSpPr>
            <p:cNvPr id="44" name="组合 55"/>
            <p:cNvGrpSpPr/>
            <p:nvPr/>
          </p:nvGrpSpPr>
          <p:grpSpPr>
            <a:xfrm>
              <a:off x="2870262" y="3484460"/>
              <a:ext cx="3243402" cy="1844494"/>
              <a:chOff x="2870262" y="3484460"/>
              <a:chExt cx="3243402" cy="1844494"/>
            </a:xfrm>
          </p:grpSpPr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59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627336"/>
                <a:ext cx="0" cy="16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Text Box 57"/>
              <p:cNvSpPr txBox="1">
                <a:spLocks noChangeArrowheads="1"/>
              </p:cNvSpPr>
              <p:nvPr/>
            </p:nvSpPr>
            <p:spPr bwMode="auto">
              <a:xfrm>
                <a:off x="2898954" y="3484460"/>
                <a:ext cx="5760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0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51" name="Text Box 65"/>
              <p:cNvSpPr txBox="1">
                <a:spLocks noChangeArrowheads="1"/>
              </p:cNvSpPr>
              <p:nvPr/>
            </p:nvSpPr>
            <p:spPr bwMode="auto">
              <a:xfrm>
                <a:off x="5756474" y="4850774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45" name="Line 83"/>
            <p:cNvSpPr>
              <a:spLocks noChangeAspect="1" noChangeShapeType="1"/>
            </p:cNvSpPr>
            <p:nvPr/>
          </p:nvSpPr>
          <p:spPr bwMode="auto">
            <a:xfrm flipV="1">
              <a:off x="3212388" y="3840067"/>
              <a:ext cx="1980000" cy="11994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3" name="直接连接符 112"/>
          <p:cNvCxnSpPr>
            <a:cxnSpLocks noChangeShapeType="1"/>
          </p:cNvCxnSpPr>
          <p:nvPr/>
        </p:nvCxnSpPr>
        <p:spPr bwMode="auto">
          <a:xfrm rot="10800000">
            <a:off x="3754117" y="5347034"/>
            <a:ext cx="79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3232140" y="5143512"/>
            <a:ext cx="657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16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58" name="直接连接符 112"/>
          <p:cNvCxnSpPr>
            <a:cxnSpLocks noChangeShapeType="1"/>
          </p:cNvCxnSpPr>
          <p:nvPr/>
        </p:nvCxnSpPr>
        <p:spPr bwMode="auto">
          <a:xfrm rot="5400000">
            <a:off x="4866518" y="5361760"/>
            <a:ext cx="100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59" name="直接连接符 112"/>
          <p:cNvCxnSpPr>
            <a:cxnSpLocks noChangeShapeType="1"/>
          </p:cNvCxnSpPr>
          <p:nvPr/>
        </p:nvCxnSpPr>
        <p:spPr bwMode="auto">
          <a:xfrm rot="10800000">
            <a:off x="3737818" y="4845060"/>
            <a:ext cx="1620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5143504" y="5811854"/>
            <a:ext cx="589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16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109902" y="4702184"/>
            <a:ext cx="728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16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16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" name="直角三角形 38"/>
          <p:cNvSpPr>
            <a:spLocks noChangeArrowheads="1"/>
          </p:cNvSpPr>
          <p:nvPr/>
        </p:nvSpPr>
        <p:spPr bwMode="auto">
          <a:xfrm rot="16200000">
            <a:off x="3914018" y="5196652"/>
            <a:ext cx="495052" cy="792000"/>
          </a:xfrm>
          <a:prstGeom prst="rtTriangle">
            <a:avLst/>
          </a:prstGeom>
          <a:solidFill>
            <a:srgbClr val="FFFF9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4572000" y="4893734"/>
            <a:ext cx="792000" cy="936000"/>
          </a:xfrm>
          <a:custGeom>
            <a:avLst/>
            <a:gdLst>
              <a:gd name="connsiteX0" fmla="*/ 0 w 804333"/>
              <a:gd name="connsiteY0" fmla="*/ 474134 h 973667"/>
              <a:gd name="connsiteX1" fmla="*/ 8467 w 804333"/>
              <a:gd name="connsiteY1" fmla="*/ 973667 h 973667"/>
              <a:gd name="connsiteX2" fmla="*/ 804333 w 804333"/>
              <a:gd name="connsiteY2" fmla="*/ 973667 h 973667"/>
              <a:gd name="connsiteX3" fmla="*/ 795867 w 804333"/>
              <a:gd name="connsiteY3" fmla="*/ 0 h 973667"/>
              <a:gd name="connsiteX4" fmla="*/ 0 w 804333"/>
              <a:gd name="connsiteY4" fmla="*/ 474134 h 9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33" h="973667">
                <a:moveTo>
                  <a:pt x="0" y="474134"/>
                </a:moveTo>
                <a:lnTo>
                  <a:pt x="8467" y="973667"/>
                </a:lnTo>
                <a:lnTo>
                  <a:pt x="804333" y="973667"/>
                </a:lnTo>
                <a:lnTo>
                  <a:pt x="795867" y="0"/>
                </a:lnTo>
                <a:lnTo>
                  <a:pt x="0" y="4741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71934" y="5526103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1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1400" dirty="0"/>
          </a:p>
        </p:txBody>
      </p:sp>
      <p:sp>
        <p:nvSpPr>
          <p:cNvPr id="66" name="矩形 65"/>
          <p:cNvSpPr/>
          <p:nvPr/>
        </p:nvSpPr>
        <p:spPr>
          <a:xfrm>
            <a:off x="4788965" y="5434029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1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1400" dirty="0"/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3371104" y="1978468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40" grpId="0"/>
      <p:bldP spid="54" grpId="0"/>
      <p:bldP spid="60" grpId="0"/>
      <p:bldP spid="61" grpId="0"/>
      <p:bldP spid="64" grpId="0" animBg="1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 txBox="1">
            <a:spLocks noRot="1" noChangeArrowheads="1"/>
          </p:cNvSpPr>
          <p:nvPr/>
        </p:nvSpPr>
        <p:spPr>
          <a:xfrm>
            <a:off x="251520" y="622429"/>
            <a:ext cx="4820546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势能 </a:t>
            </a:r>
            <a:r>
              <a:rPr kumimoji="0" lang="en-US" altLang="zh-CN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(Potential</a:t>
            </a:r>
            <a:r>
              <a:rPr kumimoji="0" lang="en-US" altLang="zh-CN" sz="36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Energy)</a:t>
            </a:r>
            <a:endParaRPr kumimoji="0" lang="zh-CN" alt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3" name="Rectangle 3"/>
          <p:cNvSpPr txBox="1">
            <a:spLocks noRot="1" noChangeArrowheads="1"/>
          </p:cNvSpPr>
          <p:nvPr/>
        </p:nvSpPr>
        <p:spPr>
          <a:xfrm>
            <a:off x="284178" y="1548687"/>
            <a:ext cx="18395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"/>
          <p:cNvSpPr txBox="1">
            <a:spLocks noRot="1" noChangeArrowheads="1"/>
          </p:cNvSpPr>
          <p:nvPr/>
        </p:nvSpPr>
        <p:spPr>
          <a:xfrm>
            <a:off x="285720" y="2396111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系统性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3"/>
          <p:cNvSpPr txBox="1">
            <a:spLocks noRot="1" noChangeArrowheads="1"/>
          </p:cNvSpPr>
          <p:nvPr/>
        </p:nvSpPr>
        <p:spPr>
          <a:xfrm>
            <a:off x="285720" y="3191761"/>
            <a:ext cx="485778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保守力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(Conservative Force)</a:t>
            </a: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714348" y="3906141"/>
            <a:ext cx="785818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做功与路径无关，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714348" y="5125717"/>
            <a:ext cx="47327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508871"/>
              </p:ext>
            </p:extLst>
          </p:nvPr>
        </p:nvGraphicFramePr>
        <p:xfrm>
          <a:off x="985858" y="5183663"/>
          <a:ext cx="1295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Equation" r:id="rId4" imgW="685800" imgH="241200" progId="Equation.DSMT4">
                  <p:embed/>
                </p:oleObj>
              </mc:Choice>
              <mc:Fallback>
                <p:oleObj name="Equation" r:id="rId4" imgW="685800" imgH="241200" progId="Equation.DSMT4">
                  <p:embed/>
                  <p:pic>
                    <p:nvPicPr>
                      <p:cNvPr id="95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58" y="5183663"/>
                        <a:ext cx="12954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834703"/>
            <a:ext cx="3456384" cy="245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66084" y="4420157"/>
            <a:ext cx="312918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仅与初、末位置有关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§7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功 </a:t>
            </a: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&amp;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机械能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7.2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势能 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(Potential Energy)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5" name="Rectangle 2"/>
          <p:cNvSpPr txBox="1">
            <a:spLocks noRot="1" noChangeArrowheads="1"/>
          </p:cNvSpPr>
          <p:nvPr/>
        </p:nvSpPr>
        <p:spPr>
          <a:xfrm>
            <a:off x="142844" y="1142984"/>
            <a:ext cx="1571636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做功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357422" y="2741387"/>
            <a:ext cx="936000" cy="612000"/>
            <a:chOff x="3290936" y="2442660"/>
            <a:chExt cx="936000" cy="612000"/>
          </a:xfrm>
        </p:grpSpPr>
        <p:sp>
          <p:nvSpPr>
            <p:cNvPr id="47" name="云形标注 46"/>
            <p:cNvSpPr/>
            <p:nvPr/>
          </p:nvSpPr>
          <p:spPr>
            <a:xfrm>
              <a:off x="3290936" y="2442660"/>
              <a:ext cx="936000" cy="612000"/>
            </a:xfrm>
            <a:prstGeom prst="cloudCallout">
              <a:avLst>
                <a:gd name="adj1" fmla="val -101543"/>
                <a:gd name="adj2" fmla="val -26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341172" y="2467494"/>
              <a:ext cx="8483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92" name="Rectangle 3"/>
          <p:cNvSpPr txBox="1">
            <a:spLocks noRot="1" noChangeArrowheads="1"/>
          </p:cNvSpPr>
          <p:nvPr/>
        </p:nvSpPr>
        <p:spPr>
          <a:xfrm>
            <a:off x="142876" y="3297820"/>
            <a:ext cx="164304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大小：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98408"/>
              </p:ext>
            </p:extLst>
          </p:nvPr>
        </p:nvGraphicFramePr>
        <p:xfrm>
          <a:off x="1344613" y="3348038"/>
          <a:ext cx="12017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7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3348038"/>
                        <a:ext cx="12017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矩形 93"/>
          <p:cNvSpPr/>
          <p:nvPr/>
        </p:nvSpPr>
        <p:spPr>
          <a:xfrm>
            <a:off x="1285852" y="3347486"/>
            <a:ext cx="1296000" cy="43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Rectangle 3"/>
          <p:cNvSpPr txBox="1">
            <a:spLocks noRot="1" noChangeArrowheads="1"/>
          </p:cNvSpPr>
          <p:nvPr/>
        </p:nvSpPr>
        <p:spPr>
          <a:xfrm>
            <a:off x="142844" y="3941332"/>
            <a:ext cx="328842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单位：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joule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2902136" y="3941332"/>
            <a:ext cx="3384376" cy="642942"/>
            <a:chOff x="859908" y="6098426"/>
            <a:chExt cx="3384376" cy="642942"/>
          </a:xfrm>
        </p:grpSpPr>
        <p:sp>
          <p:nvSpPr>
            <p:cNvPr id="97" name="Rectangle 3"/>
            <p:cNvSpPr txBox="1">
              <a:spLocks noRot="1" noChangeArrowheads="1"/>
            </p:cNvSpPr>
            <p:nvPr/>
          </p:nvSpPr>
          <p:spPr>
            <a:xfrm>
              <a:off x="859908" y="6098426"/>
              <a:ext cx="3384376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200" b="1" dirty="0">
                  <a:latin typeface="Times New Roman" pitchFamily="18" charset="0"/>
                  <a:cs typeface="Times New Roman" pitchFamily="18" charset="0"/>
                </a:rPr>
                <a:t>1 J = 1 kg·m</a:t>
              </a:r>
              <a:r>
                <a:rPr lang="en-US" altLang="zh-CN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200" b="1" dirty="0">
                  <a:latin typeface="Times New Roman" pitchFamily="18" charset="0"/>
                  <a:cs typeface="Times New Roman" pitchFamily="18" charset="0"/>
                </a:rPr>
                <a:t>/s</a:t>
              </a:r>
              <a:r>
                <a:rPr lang="en-US" altLang="zh-CN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200" b="1" dirty="0">
                  <a:latin typeface="Times New Roman" pitchFamily="18" charset="0"/>
                  <a:cs typeface="Times New Roman" pitchFamily="18" charset="0"/>
                </a:rPr>
                <a:t> = 1 </a:t>
              </a:r>
              <a:r>
                <a:rPr lang="en-US" altLang="zh-CN" sz="2200" b="1" dirty="0" err="1">
                  <a:latin typeface="Times New Roman" pitchFamily="18" charset="0"/>
                  <a:cs typeface="Times New Roman" pitchFamily="18" charset="0"/>
                </a:rPr>
                <a:t>N·m</a:t>
              </a:r>
              <a:r>
                <a:rPr lang="en-US" altLang="zh-CN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921364" y="6180384"/>
              <a:ext cx="3024000" cy="396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142844" y="4656282"/>
            <a:ext cx="2218568" cy="4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状态量</a:t>
            </a: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1854506" y="4656282"/>
            <a:ext cx="207455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相对性</a:t>
            </a:r>
          </a:p>
        </p:txBody>
      </p:sp>
      <p:sp>
        <p:nvSpPr>
          <p:cNvPr id="56" name="Rectangle 2"/>
          <p:cNvSpPr txBox="1">
            <a:spLocks noRot="1" noChangeArrowheads="1"/>
          </p:cNvSpPr>
          <p:nvPr/>
        </p:nvSpPr>
        <p:spPr>
          <a:xfrm>
            <a:off x="142844" y="2636912"/>
            <a:ext cx="1571636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重力势能</a:t>
            </a:r>
          </a:p>
        </p:txBody>
      </p:sp>
      <p:sp>
        <p:nvSpPr>
          <p:cNvPr id="57" name="矩形 56"/>
          <p:cNvSpPr/>
          <p:nvPr/>
        </p:nvSpPr>
        <p:spPr>
          <a:xfrm>
            <a:off x="71406" y="1643050"/>
            <a:ext cx="2273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重力做功特点：</a:t>
            </a:r>
          </a:p>
        </p:txBody>
      </p:sp>
      <p:sp>
        <p:nvSpPr>
          <p:cNvPr id="58" name="矩形 57"/>
          <p:cNvSpPr/>
          <p:nvPr/>
        </p:nvSpPr>
        <p:spPr>
          <a:xfrm>
            <a:off x="71406" y="2000240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与路径无关，只与物体初末位置的高度差有关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569018" y="4656282"/>
            <a:ext cx="2074552" cy="4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系统性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142844" y="5299794"/>
            <a:ext cx="459027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重力做功与重力势能变化的关系</a:t>
            </a:r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09584"/>
              </p:ext>
            </p:extLst>
          </p:nvPr>
        </p:nvGraphicFramePr>
        <p:xfrm>
          <a:off x="636588" y="5892800"/>
          <a:ext cx="13684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8" name="Equation" r:id="rId5" imgW="723600" imgH="241200" progId="Equation.DSMT4">
                  <p:embed/>
                </p:oleObj>
              </mc:Choice>
              <mc:Fallback>
                <p:oleObj name="Equation" r:id="rId5" imgW="72360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892800"/>
                        <a:ext cx="13684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2214546" y="5767406"/>
            <a:ext cx="151672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高处→低处</a:t>
            </a:r>
          </a:p>
        </p:txBody>
      </p:sp>
      <p:sp>
        <p:nvSpPr>
          <p:cNvPr id="68" name="燕尾形箭头 67"/>
          <p:cNvSpPr/>
          <p:nvPr/>
        </p:nvSpPr>
        <p:spPr>
          <a:xfrm>
            <a:off x="3731274" y="590053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3"/>
          <p:cNvSpPr txBox="1">
            <a:spLocks noRot="1" noChangeArrowheads="1"/>
          </p:cNvSpPr>
          <p:nvPr/>
        </p:nvSpPr>
        <p:spPr>
          <a:xfrm>
            <a:off x="3943104" y="5756520"/>
            <a:ext cx="942064" cy="4331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&gt; 0</a:t>
            </a:r>
          </a:p>
        </p:txBody>
      </p:sp>
      <p:sp>
        <p:nvSpPr>
          <p:cNvPr id="70" name="燕尾形箭头 69"/>
          <p:cNvSpPr/>
          <p:nvPr/>
        </p:nvSpPr>
        <p:spPr>
          <a:xfrm>
            <a:off x="4802844" y="589540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Rectangle 3"/>
          <p:cNvSpPr txBox="1">
            <a:spLocks noRot="1" noChangeArrowheads="1"/>
          </p:cNvSpPr>
          <p:nvPr/>
        </p:nvSpPr>
        <p:spPr>
          <a:xfrm>
            <a:off x="5003788" y="5751390"/>
            <a:ext cx="1178776" cy="43831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燕尾形箭头 71"/>
          <p:cNvSpPr/>
          <p:nvPr/>
        </p:nvSpPr>
        <p:spPr>
          <a:xfrm>
            <a:off x="6013132" y="589540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Rectangle 3"/>
          <p:cNvSpPr txBox="1">
            <a:spLocks noRot="1" noChangeArrowheads="1"/>
          </p:cNvSpPr>
          <p:nvPr/>
        </p:nvSpPr>
        <p:spPr>
          <a:xfrm>
            <a:off x="6214076" y="5773162"/>
            <a:ext cx="1094228" cy="43831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减小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2214546" y="6223724"/>
            <a:ext cx="158816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低处→高处</a:t>
            </a:r>
          </a:p>
        </p:txBody>
      </p:sp>
      <p:sp>
        <p:nvSpPr>
          <p:cNvPr id="75" name="燕尾形箭头 74"/>
          <p:cNvSpPr/>
          <p:nvPr/>
        </p:nvSpPr>
        <p:spPr>
          <a:xfrm>
            <a:off x="3703380" y="632419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Rectangle 3"/>
          <p:cNvSpPr txBox="1">
            <a:spLocks noRot="1" noChangeArrowheads="1"/>
          </p:cNvSpPr>
          <p:nvPr/>
        </p:nvSpPr>
        <p:spPr>
          <a:xfrm>
            <a:off x="3904324" y="6180180"/>
            <a:ext cx="942064" cy="3571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&lt; 0</a:t>
            </a:r>
          </a:p>
        </p:txBody>
      </p:sp>
      <p:sp>
        <p:nvSpPr>
          <p:cNvPr id="77" name="燕尾形箭头 76"/>
          <p:cNvSpPr/>
          <p:nvPr/>
        </p:nvSpPr>
        <p:spPr>
          <a:xfrm>
            <a:off x="4780446" y="6308180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Rectangle 3"/>
          <p:cNvSpPr txBox="1">
            <a:spLocks noRot="1" noChangeArrowheads="1"/>
          </p:cNvSpPr>
          <p:nvPr/>
        </p:nvSpPr>
        <p:spPr>
          <a:xfrm>
            <a:off x="4981390" y="6164164"/>
            <a:ext cx="1178776" cy="5051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燕尾形箭头 78"/>
          <p:cNvSpPr/>
          <p:nvPr/>
        </p:nvSpPr>
        <p:spPr>
          <a:xfrm>
            <a:off x="5983130" y="6323854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/>
          <p:cNvSpPr txBox="1">
            <a:spLocks noRot="1" noChangeArrowheads="1"/>
          </p:cNvSpPr>
          <p:nvPr/>
        </p:nvSpPr>
        <p:spPr>
          <a:xfrm>
            <a:off x="6184074" y="6179838"/>
            <a:ext cx="951352" cy="3622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增加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50619" y="5893070"/>
            <a:ext cx="1500198" cy="468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"/>
          <p:cNvGrpSpPr/>
          <p:nvPr/>
        </p:nvGrpSpPr>
        <p:grpSpPr>
          <a:xfrm>
            <a:off x="2357422" y="725163"/>
            <a:ext cx="936000" cy="612000"/>
            <a:chOff x="3290936" y="2442660"/>
            <a:chExt cx="936000" cy="612000"/>
          </a:xfrm>
        </p:grpSpPr>
        <p:sp>
          <p:nvSpPr>
            <p:cNvPr id="47" name="云形标注 46"/>
            <p:cNvSpPr/>
            <p:nvPr/>
          </p:nvSpPr>
          <p:spPr>
            <a:xfrm>
              <a:off x="3290936" y="2442660"/>
              <a:ext cx="936000" cy="612000"/>
            </a:xfrm>
            <a:prstGeom prst="cloudCallout">
              <a:avLst>
                <a:gd name="adj1" fmla="val -101543"/>
                <a:gd name="adj2" fmla="val -26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341172" y="2467494"/>
              <a:ext cx="8483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56" name="Rectangle 2"/>
          <p:cNvSpPr txBox="1">
            <a:spLocks noRot="1" noChangeArrowheads="1"/>
          </p:cNvSpPr>
          <p:nvPr/>
        </p:nvSpPr>
        <p:spPr>
          <a:xfrm>
            <a:off x="142844" y="620688"/>
            <a:ext cx="1571636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弹性势能</a:t>
            </a:r>
          </a:p>
        </p:txBody>
      </p:sp>
      <p:sp>
        <p:nvSpPr>
          <p:cNvPr id="59" name="Rectangle 3"/>
          <p:cNvSpPr txBox="1">
            <a:spLocks noRot="1" noChangeArrowheads="1"/>
          </p:cNvSpPr>
          <p:nvPr/>
        </p:nvSpPr>
        <p:spPr>
          <a:xfrm>
            <a:off x="142844" y="1406506"/>
            <a:ext cx="5929354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物体发生弹性形变而储存的能量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 txBox="1">
            <a:spLocks noRot="1" noChangeArrowheads="1"/>
          </p:cNvSpPr>
          <p:nvPr/>
        </p:nvSpPr>
        <p:spPr>
          <a:xfrm>
            <a:off x="142844" y="2241504"/>
            <a:ext cx="24288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弹簧弹性势能：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88889"/>
              </p:ext>
            </p:extLst>
          </p:nvPr>
        </p:nvGraphicFramePr>
        <p:xfrm>
          <a:off x="2462213" y="2191867"/>
          <a:ext cx="129698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191867"/>
                        <a:ext cx="129698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矩形 50"/>
          <p:cNvSpPr/>
          <p:nvPr/>
        </p:nvSpPr>
        <p:spPr>
          <a:xfrm>
            <a:off x="2428860" y="2214617"/>
            <a:ext cx="1368000" cy="72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997701" y="2292975"/>
            <a:ext cx="1005262" cy="540000"/>
            <a:chOff x="3428992" y="5033294"/>
            <a:chExt cx="1005262" cy="540000"/>
          </a:xfrm>
        </p:grpSpPr>
        <p:sp>
          <p:nvSpPr>
            <p:cNvPr id="53" name="云形标注 52"/>
            <p:cNvSpPr/>
            <p:nvPr/>
          </p:nvSpPr>
          <p:spPr>
            <a:xfrm>
              <a:off x="3428992" y="5033294"/>
              <a:ext cx="936000" cy="540000"/>
            </a:xfrm>
            <a:prstGeom prst="cloudCallout">
              <a:avLst>
                <a:gd name="adj1" fmla="val -87215"/>
                <a:gd name="adj2" fmla="val 919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73894" y="5093846"/>
              <a:ext cx="96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形变量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107521" y="2959874"/>
            <a:ext cx="1187910" cy="540000"/>
            <a:chOff x="3439878" y="5044180"/>
            <a:chExt cx="1656000" cy="540000"/>
          </a:xfrm>
        </p:grpSpPr>
        <p:sp>
          <p:nvSpPr>
            <p:cNvPr id="61" name="云形标注 60"/>
            <p:cNvSpPr/>
            <p:nvPr/>
          </p:nvSpPr>
          <p:spPr>
            <a:xfrm>
              <a:off x="3439878" y="5044180"/>
              <a:ext cx="1656000" cy="540000"/>
            </a:xfrm>
            <a:prstGeom prst="cloudCallout">
              <a:avLst>
                <a:gd name="adj1" fmla="val -26711"/>
                <a:gd name="adj2" fmla="val -897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73894" y="5093846"/>
              <a:ext cx="155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劲度系数</a:t>
              </a:r>
            </a:p>
          </p:txBody>
        </p:sp>
      </p:grp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2371388" y="3545328"/>
            <a:ext cx="1924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0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0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0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195191" y="4121150"/>
            <a:ext cx="24288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552" y="5589240"/>
            <a:ext cx="8100392" cy="93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2304" y="5617704"/>
            <a:ext cx="8027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重力势能 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(Gravitational Potential Energy)</a:t>
            </a: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：物体由于被举高而具有的能量</a:t>
            </a:r>
          </a:p>
        </p:txBody>
      </p:sp>
      <p:pic>
        <p:nvPicPr>
          <p:cNvPr id="60418" name="Picture 2" descr="https://timgsa.baidu.com/timg?image&amp;quality=80&amp;size=b10000_10000&amp;sec=1491728817&amp;di=f3f5837637aadca8a1734b67878e7540&amp;src=http://www.pp3.cn/uploads/allimg/c040111/10IK31M10060-3S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34" y="500043"/>
            <a:ext cx="8028000" cy="501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https://timgsa.baidu.com/timg?image&amp;quality=80&amp;size=b9999_10000&amp;sec=1492333580&amp;di=9029df0d64ebe254d5ab3872a09c6e89&amp;imgtype=jpg&amp;er=1&amp;src=http%3A%2F%2Fwww.33lc.com%2Farticle%2FUploadPic%2F2012-8%2F2012827965196007.jpg"/>
          <p:cNvPicPr>
            <a:picLocks noChangeAspect="1" noChangeArrowheads="1"/>
          </p:cNvPicPr>
          <p:nvPr/>
        </p:nvPicPr>
        <p:blipFill>
          <a:blip r:embed="rId4" cstate="print"/>
          <a:srcRect l="11325"/>
          <a:stretch>
            <a:fillRect/>
          </a:stretch>
        </p:blipFill>
        <p:spPr bwMode="auto">
          <a:xfrm>
            <a:off x="588480" y="441930"/>
            <a:ext cx="8001056" cy="507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直接连接符 232"/>
          <p:cNvCxnSpPr>
            <a:stCxn id="97" idx="4"/>
            <a:endCxn id="98" idx="0"/>
          </p:cNvCxnSpPr>
          <p:nvPr/>
        </p:nvCxnSpPr>
        <p:spPr>
          <a:xfrm flipH="1">
            <a:off x="5443504" y="1304752"/>
            <a:ext cx="10584" cy="74552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https://encrypted-tbn1.gstatic.com/images?q=tbn:ANd9GcQ2WBV5zkpJca7otzY0xrs4aYThP_PcEuYJ2VDQUwq7JemBta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23528" y="1778645"/>
          <a:ext cx="1249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2" name="公式" r:id="rId4" imgW="660240" imgH="228600" progId="Equation.3">
                  <p:embed/>
                </p:oleObj>
              </mc:Choice>
              <mc:Fallback>
                <p:oleObj name="公式" r:id="rId4" imgW="66024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8645"/>
                        <a:ext cx="12493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94283"/>
              </p:ext>
            </p:extLst>
          </p:nvPr>
        </p:nvGraphicFramePr>
        <p:xfrm>
          <a:off x="349250" y="2286000"/>
          <a:ext cx="1200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3"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286000"/>
                        <a:ext cx="1200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右大括号 118"/>
          <p:cNvSpPr/>
          <p:nvPr/>
        </p:nvSpPr>
        <p:spPr>
          <a:xfrm>
            <a:off x="1585200" y="1898848"/>
            <a:ext cx="108000" cy="68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燕尾形箭头 119"/>
          <p:cNvSpPr/>
          <p:nvPr/>
        </p:nvSpPr>
        <p:spPr>
          <a:xfrm>
            <a:off x="1774574" y="213664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92857"/>
              </p:ext>
            </p:extLst>
          </p:nvPr>
        </p:nvGraphicFramePr>
        <p:xfrm>
          <a:off x="2146300" y="2049463"/>
          <a:ext cx="2114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4"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049463"/>
                        <a:ext cx="21145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2"/>
          <p:cNvSpPr txBox="1">
            <a:spLocks noRot="1" noChangeArrowheads="1"/>
          </p:cNvSpPr>
          <p:nvPr/>
        </p:nvSpPr>
        <p:spPr>
          <a:xfrm>
            <a:off x="251520" y="622429"/>
            <a:ext cx="2088232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重力做功</a:t>
            </a:r>
          </a:p>
        </p:txBody>
      </p:sp>
      <p:sp>
        <p:nvSpPr>
          <p:cNvPr id="97" name="椭圆 96"/>
          <p:cNvSpPr>
            <a:spLocks noChangeAspect="1"/>
          </p:cNvSpPr>
          <p:nvPr/>
        </p:nvSpPr>
        <p:spPr>
          <a:xfrm>
            <a:off x="5364088" y="1124752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>
            <a:spLocks noChangeAspect="1"/>
          </p:cNvSpPr>
          <p:nvPr/>
        </p:nvSpPr>
        <p:spPr>
          <a:xfrm>
            <a:off x="5353504" y="2050272"/>
            <a:ext cx="180000" cy="1800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4860032" y="1218545"/>
            <a:ext cx="1188000" cy="1706399"/>
            <a:chOff x="6876256" y="1002513"/>
            <a:chExt cx="1188000" cy="1706399"/>
          </a:xfrm>
        </p:grpSpPr>
        <p:grpSp>
          <p:nvGrpSpPr>
            <p:cNvPr id="100" name="组合 1"/>
            <p:cNvGrpSpPr/>
            <p:nvPr/>
          </p:nvGrpSpPr>
          <p:grpSpPr>
            <a:xfrm>
              <a:off x="6876256" y="2636912"/>
              <a:ext cx="1188000" cy="72000"/>
              <a:chOff x="467544" y="2962700"/>
              <a:chExt cx="4018660" cy="165137"/>
            </a:xfrm>
          </p:grpSpPr>
          <p:sp>
            <p:nvSpPr>
              <p:cNvPr id="109" name="Line 144"/>
              <p:cNvSpPr>
                <a:spLocks noChangeShapeType="1"/>
              </p:cNvSpPr>
              <p:nvPr/>
            </p:nvSpPr>
            <p:spPr bwMode="auto">
              <a:xfrm>
                <a:off x="467544" y="2962700"/>
                <a:ext cx="40186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151"/>
              <p:cNvSpPr>
                <a:spLocks noChangeShapeType="1"/>
              </p:cNvSpPr>
              <p:nvPr/>
            </p:nvSpPr>
            <p:spPr bwMode="auto">
              <a:xfrm flipH="1">
                <a:off x="508137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 flipH="1">
                <a:off x="711099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153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154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155"/>
              <p:cNvSpPr>
                <a:spLocks noChangeShapeType="1"/>
              </p:cNvSpPr>
              <p:nvPr/>
            </p:nvSpPr>
            <p:spPr bwMode="auto">
              <a:xfrm flipH="1">
                <a:off x="99524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156"/>
              <p:cNvSpPr>
                <a:spLocks noChangeShapeType="1"/>
              </p:cNvSpPr>
              <p:nvPr/>
            </p:nvSpPr>
            <p:spPr bwMode="auto">
              <a:xfrm flipH="1">
                <a:off x="83287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157"/>
              <p:cNvSpPr>
                <a:spLocks noChangeShapeType="1"/>
              </p:cNvSpPr>
              <p:nvPr/>
            </p:nvSpPr>
            <p:spPr bwMode="auto">
              <a:xfrm flipH="1">
                <a:off x="152295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158"/>
              <p:cNvSpPr>
                <a:spLocks noChangeShapeType="1"/>
              </p:cNvSpPr>
              <p:nvPr/>
            </p:nvSpPr>
            <p:spPr bwMode="auto">
              <a:xfrm flipH="1">
                <a:off x="168532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159"/>
              <p:cNvSpPr>
                <a:spLocks noChangeShapeType="1"/>
              </p:cNvSpPr>
              <p:nvPr/>
            </p:nvSpPr>
            <p:spPr bwMode="auto">
              <a:xfrm flipH="1">
                <a:off x="188828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160"/>
              <p:cNvSpPr>
                <a:spLocks noChangeShapeType="1"/>
              </p:cNvSpPr>
              <p:nvPr/>
            </p:nvSpPr>
            <p:spPr bwMode="auto">
              <a:xfrm flipH="1">
                <a:off x="205065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161"/>
              <p:cNvSpPr>
                <a:spLocks noChangeShapeType="1"/>
              </p:cNvSpPr>
              <p:nvPr/>
            </p:nvSpPr>
            <p:spPr bwMode="auto">
              <a:xfrm flipH="1">
                <a:off x="225361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162"/>
              <p:cNvSpPr>
                <a:spLocks noChangeShapeType="1"/>
              </p:cNvSpPr>
              <p:nvPr/>
            </p:nvSpPr>
            <p:spPr bwMode="auto">
              <a:xfrm flipH="1">
                <a:off x="241598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163"/>
              <p:cNvSpPr>
                <a:spLocks noChangeShapeType="1"/>
              </p:cNvSpPr>
              <p:nvPr/>
            </p:nvSpPr>
            <p:spPr bwMode="auto">
              <a:xfrm flipH="1">
                <a:off x="257835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164"/>
              <p:cNvSpPr>
                <a:spLocks noChangeShapeType="1"/>
              </p:cNvSpPr>
              <p:nvPr/>
            </p:nvSpPr>
            <p:spPr bwMode="auto">
              <a:xfrm flipH="1">
                <a:off x="274072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Line 165"/>
              <p:cNvSpPr>
                <a:spLocks noChangeShapeType="1"/>
              </p:cNvSpPr>
              <p:nvPr/>
            </p:nvSpPr>
            <p:spPr bwMode="auto">
              <a:xfrm flipH="1">
                <a:off x="2943688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166"/>
              <p:cNvSpPr>
                <a:spLocks noChangeShapeType="1"/>
              </p:cNvSpPr>
              <p:nvPr/>
            </p:nvSpPr>
            <p:spPr bwMode="auto">
              <a:xfrm flipH="1">
                <a:off x="3146651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167"/>
              <p:cNvSpPr>
                <a:spLocks noChangeShapeType="1"/>
              </p:cNvSpPr>
              <p:nvPr/>
            </p:nvSpPr>
            <p:spPr bwMode="auto">
              <a:xfrm flipH="1">
                <a:off x="3349613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168"/>
              <p:cNvSpPr>
                <a:spLocks noChangeShapeType="1"/>
              </p:cNvSpPr>
              <p:nvPr/>
            </p:nvSpPr>
            <p:spPr bwMode="auto">
              <a:xfrm flipH="1">
                <a:off x="355257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169"/>
              <p:cNvSpPr>
                <a:spLocks noChangeShapeType="1"/>
              </p:cNvSpPr>
              <p:nvPr/>
            </p:nvSpPr>
            <p:spPr bwMode="auto">
              <a:xfrm flipH="1">
                <a:off x="371494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170"/>
              <p:cNvSpPr>
                <a:spLocks noChangeShapeType="1"/>
              </p:cNvSpPr>
              <p:nvPr/>
            </p:nvSpPr>
            <p:spPr bwMode="auto">
              <a:xfrm flipH="1">
                <a:off x="387731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171"/>
              <p:cNvSpPr>
                <a:spLocks noChangeShapeType="1"/>
              </p:cNvSpPr>
              <p:nvPr/>
            </p:nvSpPr>
            <p:spPr bwMode="auto">
              <a:xfrm flipH="1">
                <a:off x="403968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172"/>
              <p:cNvSpPr>
                <a:spLocks noChangeShapeType="1"/>
              </p:cNvSpPr>
              <p:nvPr/>
            </p:nvSpPr>
            <p:spPr bwMode="auto">
              <a:xfrm flipH="1">
                <a:off x="424264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173"/>
              <p:cNvSpPr>
                <a:spLocks noChangeShapeType="1"/>
              </p:cNvSpPr>
              <p:nvPr/>
            </p:nvSpPr>
            <p:spPr bwMode="auto">
              <a:xfrm flipH="1">
                <a:off x="136058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1" name="组合 28"/>
            <p:cNvGrpSpPr/>
            <p:nvPr/>
          </p:nvGrpSpPr>
          <p:grpSpPr>
            <a:xfrm rot="5400000">
              <a:off x="6981218" y="1603693"/>
              <a:ext cx="1634407" cy="432048"/>
              <a:chOff x="1224798" y="3144133"/>
              <a:chExt cx="1634407" cy="432048"/>
            </a:xfrm>
          </p:grpSpPr>
          <p:sp>
            <p:nvSpPr>
              <p:cNvPr id="104" name="Line 176"/>
              <p:cNvSpPr>
                <a:spLocks noChangeShapeType="1"/>
              </p:cNvSpPr>
              <p:nvPr/>
            </p:nvSpPr>
            <p:spPr bwMode="auto">
              <a:xfrm>
                <a:off x="1224798" y="3371344"/>
                <a:ext cx="0" cy="18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178"/>
              <p:cNvSpPr>
                <a:spLocks noChangeShapeType="1"/>
              </p:cNvSpPr>
              <p:nvPr/>
            </p:nvSpPr>
            <p:spPr bwMode="auto">
              <a:xfrm>
                <a:off x="2283205" y="3458125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179"/>
              <p:cNvSpPr>
                <a:spLocks noChangeShapeType="1"/>
              </p:cNvSpPr>
              <p:nvPr/>
            </p:nvSpPr>
            <p:spPr bwMode="auto">
              <a:xfrm flipH="1">
                <a:off x="1229151" y="3458112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Text Box 180"/>
              <p:cNvSpPr txBox="1">
                <a:spLocks noChangeArrowheads="1"/>
              </p:cNvSpPr>
              <p:nvPr/>
            </p:nvSpPr>
            <p:spPr bwMode="auto">
              <a:xfrm rot="16200000">
                <a:off x="1804350" y="3190880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i="1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h</a:t>
                </a:r>
                <a:r>
                  <a:rPr lang="en-US" altLang="zh-CN" sz="1600" b="1" baseline="-25000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5004048" y="2163022"/>
            <a:ext cx="432048" cy="689898"/>
            <a:chOff x="7020272" y="1946990"/>
            <a:chExt cx="432048" cy="689898"/>
          </a:xfrm>
        </p:grpSpPr>
        <p:sp>
          <p:nvSpPr>
            <p:cNvPr id="164" name="Line 176"/>
            <p:cNvSpPr>
              <a:spLocks noChangeShapeType="1"/>
            </p:cNvSpPr>
            <p:nvPr/>
          </p:nvSpPr>
          <p:spPr bwMode="auto">
            <a:xfrm rot="5400000">
              <a:off x="7147809" y="1856990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178"/>
            <p:cNvSpPr>
              <a:spLocks noChangeShapeType="1"/>
            </p:cNvSpPr>
            <p:nvPr/>
          </p:nvSpPr>
          <p:spPr bwMode="auto">
            <a:xfrm rot="5400000">
              <a:off x="7055728" y="2528888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179"/>
            <p:cNvSpPr>
              <a:spLocks noChangeShapeType="1"/>
            </p:cNvSpPr>
            <p:nvPr/>
          </p:nvSpPr>
          <p:spPr bwMode="auto">
            <a:xfrm rot="5400000" flipH="1">
              <a:off x="7055741" y="2059343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Text Box 180"/>
            <p:cNvSpPr txBox="1">
              <a:spLocks noChangeArrowheads="1"/>
            </p:cNvSpPr>
            <p:nvPr/>
          </p:nvSpPr>
          <p:spPr bwMode="auto">
            <a:xfrm>
              <a:off x="7020272" y="2127756"/>
              <a:ext cx="432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6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5262871" y="1300360"/>
            <a:ext cx="447558" cy="586561"/>
            <a:chOff x="7165870" y="5353892"/>
            <a:chExt cx="447558" cy="586561"/>
          </a:xfrm>
        </p:grpSpPr>
        <p:sp>
          <p:nvSpPr>
            <p:cNvPr id="169" name="矩形 168"/>
            <p:cNvSpPr/>
            <p:nvPr/>
          </p:nvSpPr>
          <p:spPr>
            <a:xfrm>
              <a:off x="7165870" y="5601899"/>
              <a:ext cx="447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16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70" name="直接箭头连接符 169"/>
            <p:cNvCxnSpPr/>
            <p:nvPr/>
          </p:nvCxnSpPr>
          <p:spPr>
            <a:xfrm rot="5400000">
              <a:off x="7177288" y="5533098"/>
              <a:ext cx="3600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组合 173"/>
          <p:cNvGrpSpPr/>
          <p:nvPr/>
        </p:nvGrpSpPr>
        <p:grpSpPr>
          <a:xfrm>
            <a:off x="5001820" y="1222152"/>
            <a:ext cx="432048" cy="925464"/>
            <a:chOff x="7020272" y="1946990"/>
            <a:chExt cx="432048" cy="925464"/>
          </a:xfrm>
        </p:grpSpPr>
        <p:sp>
          <p:nvSpPr>
            <p:cNvPr id="175" name="Line 176"/>
            <p:cNvSpPr>
              <a:spLocks noChangeShapeType="1"/>
            </p:cNvSpPr>
            <p:nvPr/>
          </p:nvSpPr>
          <p:spPr bwMode="auto">
            <a:xfrm rot="5400000">
              <a:off x="7147809" y="1856990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178"/>
            <p:cNvSpPr>
              <a:spLocks noChangeShapeType="1"/>
            </p:cNvSpPr>
            <p:nvPr/>
          </p:nvSpPr>
          <p:spPr bwMode="auto">
            <a:xfrm rot="5400000">
              <a:off x="7001728" y="2710454"/>
              <a:ext cx="324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179"/>
            <p:cNvSpPr>
              <a:spLocks noChangeShapeType="1"/>
            </p:cNvSpPr>
            <p:nvPr/>
          </p:nvSpPr>
          <p:spPr bwMode="auto">
            <a:xfrm rot="5400000" flipH="1">
              <a:off x="7019741" y="2095343"/>
              <a:ext cx="28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Text Box 180"/>
            <p:cNvSpPr txBox="1">
              <a:spLocks noChangeArrowheads="1"/>
            </p:cNvSpPr>
            <p:nvPr/>
          </p:nvSpPr>
          <p:spPr bwMode="auto">
            <a:xfrm>
              <a:off x="7020272" y="2229356"/>
              <a:ext cx="432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endParaRPr lang="en-US" altLang="zh-CN" sz="16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</p:grpSp>
      <p:sp>
        <p:nvSpPr>
          <p:cNvPr id="180" name="椭圆 179"/>
          <p:cNvSpPr>
            <a:spLocks noChangeAspect="1"/>
          </p:cNvSpPr>
          <p:nvPr/>
        </p:nvSpPr>
        <p:spPr>
          <a:xfrm>
            <a:off x="6696368" y="1124752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/>
          <p:cNvSpPr>
            <a:spLocks noChangeAspect="1"/>
          </p:cNvSpPr>
          <p:nvPr/>
        </p:nvSpPr>
        <p:spPr>
          <a:xfrm>
            <a:off x="6271135" y="2062245"/>
            <a:ext cx="180000" cy="1800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组合 181"/>
          <p:cNvGrpSpPr/>
          <p:nvPr/>
        </p:nvGrpSpPr>
        <p:grpSpPr>
          <a:xfrm>
            <a:off x="6192312" y="1218547"/>
            <a:ext cx="1188000" cy="1706397"/>
            <a:chOff x="6876256" y="1002515"/>
            <a:chExt cx="1188000" cy="1706397"/>
          </a:xfrm>
        </p:grpSpPr>
        <p:grpSp>
          <p:nvGrpSpPr>
            <p:cNvPr id="183" name="组合 1"/>
            <p:cNvGrpSpPr/>
            <p:nvPr/>
          </p:nvGrpSpPr>
          <p:grpSpPr>
            <a:xfrm>
              <a:off x="6876256" y="2636912"/>
              <a:ext cx="1188000" cy="72000"/>
              <a:chOff x="467544" y="2962700"/>
              <a:chExt cx="4018660" cy="165137"/>
            </a:xfrm>
          </p:grpSpPr>
          <p:sp>
            <p:nvSpPr>
              <p:cNvPr id="189" name="Line 144"/>
              <p:cNvSpPr>
                <a:spLocks noChangeShapeType="1"/>
              </p:cNvSpPr>
              <p:nvPr/>
            </p:nvSpPr>
            <p:spPr bwMode="auto">
              <a:xfrm>
                <a:off x="467544" y="2962700"/>
                <a:ext cx="40186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Line 151"/>
              <p:cNvSpPr>
                <a:spLocks noChangeShapeType="1"/>
              </p:cNvSpPr>
              <p:nvPr/>
            </p:nvSpPr>
            <p:spPr bwMode="auto">
              <a:xfrm flipH="1">
                <a:off x="508137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152"/>
              <p:cNvSpPr>
                <a:spLocks noChangeShapeType="1"/>
              </p:cNvSpPr>
              <p:nvPr/>
            </p:nvSpPr>
            <p:spPr bwMode="auto">
              <a:xfrm flipH="1">
                <a:off x="711099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153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54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155"/>
              <p:cNvSpPr>
                <a:spLocks noChangeShapeType="1"/>
              </p:cNvSpPr>
              <p:nvPr/>
            </p:nvSpPr>
            <p:spPr bwMode="auto">
              <a:xfrm flipH="1">
                <a:off x="99524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156"/>
              <p:cNvSpPr>
                <a:spLocks noChangeShapeType="1"/>
              </p:cNvSpPr>
              <p:nvPr/>
            </p:nvSpPr>
            <p:spPr bwMode="auto">
              <a:xfrm flipH="1">
                <a:off x="83287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157"/>
              <p:cNvSpPr>
                <a:spLocks noChangeShapeType="1"/>
              </p:cNvSpPr>
              <p:nvPr/>
            </p:nvSpPr>
            <p:spPr bwMode="auto">
              <a:xfrm flipH="1">
                <a:off x="152295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158"/>
              <p:cNvSpPr>
                <a:spLocks noChangeShapeType="1"/>
              </p:cNvSpPr>
              <p:nvPr/>
            </p:nvSpPr>
            <p:spPr bwMode="auto">
              <a:xfrm flipH="1">
                <a:off x="168532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Line 159"/>
              <p:cNvSpPr>
                <a:spLocks noChangeShapeType="1"/>
              </p:cNvSpPr>
              <p:nvPr/>
            </p:nvSpPr>
            <p:spPr bwMode="auto">
              <a:xfrm flipH="1">
                <a:off x="188828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160"/>
              <p:cNvSpPr>
                <a:spLocks noChangeShapeType="1"/>
              </p:cNvSpPr>
              <p:nvPr/>
            </p:nvSpPr>
            <p:spPr bwMode="auto">
              <a:xfrm flipH="1">
                <a:off x="205065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161"/>
              <p:cNvSpPr>
                <a:spLocks noChangeShapeType="1"/>
              </p:cNvSpPr>
              <p:nvPr/>
            </p:nvSpPr>
            <p:spPr bwMode="auto">
              <a:xfrm flipH="1">
                <a:off x="225361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162"/>
              <p:cNvSpPr>
                <a:spLocks noChangeShapeType="1"/>
              </p:cNvSpPr>
              <p:nvPr/>
            </p:nvSpPr>
            <p:spPr bwMode="auto">
              <a:xfrm flipH="1">
                <a:off x="241598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163"/>
              <p:cNvSpPr>
                <a:spLocks noChangeShapeType="1"/>
              </p:cNvSpPr>
              <p:nvPr/>
            </p:nvSpPr>
            <p:spPr bwMode="auto">
              <a:xfrm flipH="1">
                <a:off x="257835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Line 164"/>
              <p:cNvSpPr>
                <a:spLocks noChangeShapeType="1"/>
              </p:cNvSpPr>
              <p:nvPr/>
            </p:nvSpPr>
            <p:spPr bwMode="auto">
              <a:xfrm flipH="1">
                <a:off x="274072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Line 165"/>
              <p:cNvSpPr>
                <a:spLocks noChangeShapeType="1"/>
              </p:cNvSpPr>
              <p:nvPr/>
            </p:nvSpPr>
            <p:spPr bwMode="auto">
              <a:xfrm flipH="1">
                <a:off x="2943688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Line 166"/>
              <p:cNvSpPr>
                <a:spLocks noChangeShapeType="1"/>
              </p:cNvSpPr>
              <p:nvPr/>
            </p:nvSpPr>
            <p:spPr bwMode="auto">
              <a:xfrm flipH="1">
                <a:off x="3146651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Line 167"/>
              <p:cNvSpPr>
                <a:spLocks noChangeShapeType="1"/>
              </p:cNvSpPr>
              <p:nvPr/>
            </p:nvSpPr>
            <p:spPr bwMode="auto">
              <a:xfrm flipH="1">
                <a:off x="3349613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Line 168"/>
              <p:cNvSpPr>
                <a:spLocks noChangeShapeType="1"/>
              </p:cNvSpPr>
              <p:nvPr/>
            </p:nvSpPr>
            <p:spPr bwMode="auto">
              <a:xfrm flipH="1">
                <a:off x="355257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Line 169"/>
              <p:cNvSpPr>
                <a:spLocks noChangeShapeType="1"/>
              </p:cNvSpPr>
              <p:nvPr/>
            </p:nvSpPr>
            <p:spPr bwMode="auto">
              <a:xfrm flipH="1">
                <a:off x="371494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Line 170"/>
              <p:cNvSpPr>
                <a:spLocks noChangeShapeType="1"/>
              </p:cNvSpPr>
              <p:nvPr/>
            </p:nvSpPr>
            <p:spPr bwMode="auto">
              <a:xfrm flipH="1">
                <a:off x="387731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Line 171"/>
              <p:cNvSpPr>
                <a:spLocks noChangeShapeType="1"/>
              </p:cNvSpPr>
              <p:nvPr/>
            </p:nvSpPr>
            <p:spPr bwMode="auto">
              <a:xfrm flipH="1">
                <a:off x="403968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Line 172"/>
              <p:cNvSpPr>
                <a:spLocks noChangeShapeType="1"/>
              </p:cNvSpPr>
              <p:nvPr/>
            </p:nvSpPr>
            <p:spPr bwMode="auto">
              <a:xfrm flipH="1">
                <a:off x="424264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Line 173"/>
              <p:cNvSpPr>
                <a:spLocks noChangeShapeType="1"/>
              </p:cNvSpPr>
              <p:nvPr/>
            </p:nvSpPr>
            <p:spPr bwMode="auto">
              <a:xfrm flipH="1">
                <a:off x="136058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" name="组合 28"/>
            <p:cNvGrpSpPr/>
            <p:nvPr/>
          </p:nvGrpSpPr>
          <p:grpSpPr>
            <a:xfrm rot="5400000">
              <a:off x="6981219" y="1603694"/>
              <a:ext cx="1634406" cy="432048"/>
              <a:chOff x="1224799" y="3144133"/>
              <a:chExt cx="1634406" cy="432048"/>
            </a:xfrm>
          </p:grpSpPr>
          <p:sp>
            <p:nvSpPr>
              <p:cNvPr id="185" name="Line 176"/>
              <p:cNvSpPr>
                <a:spLocks noChangeShapeType="1"/>
              </p:cNvSpPr>
              <p:nvPr/>
            </p:nvSpPr>
            <p:spPr bwMode="auto">
              <a:xfrm>
                <a:off x="1224799" y="3378271"/>
                <a:ext cx="0" cy="18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Line 178"/>
              <p:cNvSpPr>
                <a:spLocks noChangeShapeType="1"/>
              </p:cNvSpPr>
              <p:nvPr/>
            </p:nvSpPr>
            <p:spPr bwMode="auto">
              <a:xfrm>
                <a:off x="2283205" y="3458125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Line 179"/>
              <p:cNvSpPr>
                <a:spLocks noChangeShapeType="1"/>
              </p:cNvSpPr>
              <p:nvPr/>
            </p:nvSpPr>
            <p:spPr bwMode="auto">
              <a:xfrm flipH="1">
                <a:off x="1229151" y="3458112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Text Box 180"/>
              <p:cNvSpPr txBox="1">
                <a:spLocks noChangeArrowheads="1"/>
              </p:cNvSpPr>
              <p:nvPr/>
            </p:nvSpPr>
            <p:spPr bwMode="auto">
              <a:xfrm rot="16200000">
                <a:off x="1804350" y="3190880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i="1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h</a:t>
                </a:r>
                <a:r>
                  <a:rPr lang="en-US" altLang="zh-CN" sz="1600" b="1" baseline="-25000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1</a:t>
                </a:r>
                <a:endParaRPr lang="en-US" altLang="zh-CN" sz="1600" b="1" i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6398671" y="2163022"/>
            <a:ext cx="432048" cy="689898"/>
            <a:chOff x="7020272" y="1946990"/>
            <a:chExt cx="432048" cy="689898"/>
          </a:xfrm>
        </p:grpSpPr>
        <p:sp>
          <p:nvSpPr>
            <p:cNvPr id="214" name="Line 176"/>
            <p:cNvSpPr>
              <a:spLocks noChangeShapeType="1"/>
            </p:cNvSpPr>
            <p:nvPr/>
          </p:nvSpPr>
          <p:spPr bwMode="auto">
            <a:xfrm rot="5400000">
              <a:off x="7147809" y="1856990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178"/>
            <p:cNvSpPr>
              <a:spLocks noChangeShapeType="1"/>
            </p:cNvSpPr>
            <p:nvPr/>
          </p:nvSpPr>
          <p:spPr bwMode="auto">
            <a:xfrm rot="5400000">
              <a:off x="7055728" y="2528888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179"/>
            <p:cNvSpPr>
              <a:spLocks noChangeShapeType="1"/>
            </p:cNvSpPr>
            <p:nvPr/>
          </p:nvSpPr>
          <p:spPr bwMode="auto">
            <a:xfrm rot="5400000" flipH="1">
              <a:off x="7055741" y="2059343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Text Box 180"/>
            <p:cNvSpPr txBox="1">
              <a:spLocks noChangeArrowheads="1"/>
            </p:cNvSpPr>
            <p:nvPr/>
          </p:nvSpPr>
          <p:spPr bwMode="auto">
            <a:xfrm>
              <a:off x="7020272" y="2127756"/>
              <a:ext cx="432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6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2</a:t>
              </a:r>
              <a:endParaRPr lang="en-US" altLang="zh-CN" sz="16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6595151" y="1300360"/>
            <a:ext cx="447558" cy="605611"/>
            <a:chOff x="7165870" y="5353892"/>
            <a:chExt cx="447558" cy="605611"/>
          </a:xfrm>
        </p:grpSpPr>
        <p:sp>
          <p:nvSpPr>
            <p:cNvPr id="219" name="矩形 218"/>
            <p:cNvSpPr/>
            <p:nvPr/>
          </p:nvSpPr>
          <p:spPr>
            <a:xfrm>
              <a:off x="7165870" y="5620949"/>
              <a:ext cx="447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16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20" name="直接箭头连接符 219"/>
            <p:cNvCxnSpPr/>
            <p:nvPr/>
          </p:nvCxnSpPr>
          <p:spPr>
            <a:xfrm rot="5400000">
              <a:off x="7177288" y="5533098"/>
              <a:ext cx="3600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0" name="直接连接符 229"/>
          <p:cNvCxnSpPr/>
          <p:nvPr/>
        </p:nvCxnSpPr>
        <p:spPr>
          <a:xfrm flipH="1">
            <a:off x="6379127" y="1296476"/>
            <a:ext cx="398140" cy="7920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51520" y="13542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情形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1:</a:t>
            </a:r>
            <a:endParaRPr lang="zh-CN" altLang="en-US" sz="2400" b="1" dirty="0">
              <a:solidFill>
                <a:srgbClr val="00B0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16" name="Object 1"/>
          <p:cNvGraphicFramePr>
            <a:graphicFrameLocks noChangeAspect="1"/>
          </p:cNvGraphicFramePr>
          <p:nvPr/>
        </p:nvGraphicFramePr>
        <p:xfrm>
          <a:off x="321915" y="3421063"/>
          <a:ext cx="18018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" name="公式" r:id="rId10" imgW="952200" imgH="228600" progId="Equation.3">
                  <p:embed/>
                </p:oleObj>
              </mc:Choice>
              <mc:Fallback>
                <p:oleObj name="公式" r:id="rId10" imgW="9522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15" y="3421063"/>
                        <a:ext cx="18018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2"/>
          <p:cNvGraphicFramePr>
            <a:graphicFrameLocks noChangeAspect="1"/>
          </p:cNvGraphicFramePr>
          <p:nvPr/>
        </p:nvGraphicFramePr>
        <p:xfrm>
          <a:off x="586333" y="3976688"/>
          <a:ext cx="12493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6" name="公式" r:id="rId12" imgW="660240" imgH="177480" progId="Equation.3">
                  <p:embed/>
                </p:oleObj>
              </mc:Choice>
              <mc:Fallback>
                <p:oleObj name="公式" r:id="rId12" imgW="6602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33" y="3976688"/>
                        <a:ext cx="12493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右大括号 121"/>
          <p:cNvSpPr/>
          <p:nvPr/>
        </p:nvSpPr>
        <p:spPr>
          <a:xfrm>
            <a:off x="2108306" y="3541511"/>
            <a:ext cx="108000" cy="68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燕尾形箭头 122"/>
          <p:cNvSpPr/>
          <p:nvPr/>
        </p:nvSpPr>
        <p:spPr>
          <a:xfrm>
            <a:off x="2297680" y="3779307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4" name="Object 4"/>
          <p:cNvGraphicFramePr>
            <a:graphicFrameLocks noChangeAspect="1"/>
          </p:cNvGraphicFramePr>
          <p:nvPr/>
        </p:nvGraphicFramePr>
        <p:xfrm>
          <a:off x="2627784" y="3692525"/>
          <a:ext cx="1249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" name="公式" r:id="rId14" imgW="660240" imgH="228600" progId="Equation.3">
                  <p:embed/>
                </p:oleObj>
              </mc:Choice>
              <mc:Fallback>
                <p:oleObj name="公式" r:id="rId14" imgW="6602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692525"/>
                        <a:ext cx="12493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251520" y="29969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情形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2:</a:t>
            </a:r>
            <a:endParaRPr lang="zh-CN" altLang="en-US" sz="2400" b="1" dirty="0">
              <a:solidFill>
                <a:srgbClr val="00B0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6581532" y="1168288"/>
            <a:ext cx="339024" cy="504895"/>
            <a:chOff x="7363872" y="3124528"/>
            <a:chExt cx="339024" cy="504895"/>
          </a:xfrm>
        </p:grpSpPr>
        <p:sp>
          <p:nvSpPr>
            <p:cNvPr id="133" name="弧形 132"/>
            <p:cNvSpPr/>
            <p:nvPr/>
          </p:nvSpPr>
          <p:spPr>
            <a:xfrm rot="12810207" flipH="1">
              <a:off x="7363872" y="3124528"/>
              <a:ext cx="288032" cy="288032"/>
            </a:xfrm>
            <a:prstGeom prst="arc">
              <a:avLst>
                <a:gd name="adj1" fmla="val 17602691"/>
                <a:gd name="adj2" fmla="val 19807461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Text Box 180"/>
            <p:cNvSpPr txBox="1">
              <a:spLocks noChangeArrowheads="1"/>
            </p:cNvSpPr>
            <p:nvPr/>
          </p:nvSpPr>
          <p:spPr bwMode="auto">
            <a:xfrm>
              <a:off x="7377310" y="3352424"/>
              <a:ext cx="3255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θ</a:t>
              </a:r>
            </a:p>
          </p:txBody>
        </p:sp>
      </p:grpSp>
      <p:sp>
        <p:nvSpPr>
          <p:cNvPr id="139" name="Text Box 180"/>
          <p:cNvSpPr txBox="1">
            <a:spLocks noChangeArrowheads="1"/>
          </p:cNvSpPr>
          <p:nvPr/>
        </p:nvSpPr>
        <p:spPr bwMode="auto">
          <a:xfrm>
            <a:off x="6372200" y="1469926"/>
            <a:ext cx="253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 dirty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l</a:t>
            </a:r>
            <a:endParaRPr lang="en-US" altLang="zh-CN" sz="1600" b="1" i="1" baseline="-25000" dirty="0"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7560464" y="1218539"/>
            <a:ext cx="1188000" cy="1706397"/>
            <a:chOff x="6876256" y="1002515"/>
            <a:chExt cx="1188000" cy="1706397"/>
          </a:xfrm>
        </p:grpSpPr>
        <p:grpSp>
          <p:nvGrpSpPr>
            <p:cNvPr id="143" name="组合 1"/>
            <p:cNvGrpSpPr/>
            <p:nvPr/>
          </p:nvGrpSpPr>
          <p:grpSpPr>
            <a:xfrm>
              <a:off x="6876256" y="2636912"/>
              <a:ext cx="1188000" cy="72000"/>
              <a:chOff x="467544" y="2962700"/>
              <a:chExt cx="4018660" cy="165137"/>
            </a:xfrm>
          </p:grpSpPr>
          <p:sp>
            <p:nvSpPr>
              <p:cNvPr id="179" name="Line 144"/>
              <p:cNvSpPr>
                <a:spLocks noChangeShapeType="1"/>
              </p:cNvSpPr>
              <p:nvPr/>
            </p:nvSpPr>
            <p:spPr bwMode="auto">
              <a:xfrm>
                <a:off x="467544" y="2962700"/>
                <a:ext cx="40186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151"/>
              <p:cNvSpPr>
                <a:spLocks noChangeShapeType="1"/>
              </p:cNvSpPr>
              <p:nvPr/>
            </p:nvSpPr>
            <p:spPr bwMode="auto">
              <a:xfrm flipH="1">
                <a:off x="508137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Line 152"/>
              <p:cNvSpPr>
                <a:spLocks noChangeShapeType="1"/>
              </p:cNvSpPr>
              <p:nvPr/>
            </p:nvSpPr>
            <p:spPr bwMode="auto">
              <a:xfrm flipH="1">
                <a:off x="711099" y="2962700"/>
                <a:ext cx="81185" cy="11009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Line 153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Line 154"/>
              <p:cNvSpPr>
                <a:spLocks noChangeShapeType="1"/>
              </p:cNvSpPr>
              <p:nvPr/>
            </p:nvSpPr>
            <p:spPr bwMode="auto">
              <a:xfrm flipH="1">
                <a:off x="119820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Line 155"/>
              <p:cNvSpPr>
                <a:spLocks noChangeShapeType="1"/>
              </p:cNvSpPr>
              <p:nvPr/>
            </p:nvSpPr>
            <p:spPr bwMode="auto">
              <a:xfrm flipH="1">
                <a:off x="99524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Line 156"/>
              <p:cNvSpPr>
                <a:spLocks noChangeShapeType="1"/>
              </p:cNvSpPr>
              <p:nvPr/>
            </p:nvSpPr>
            <p:spPr bwMode="auto">
              <a:xfrm flipH="1">
                <a:off x="832877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Line 157"/>
              <p:cNvSpPr>
                <a:spLocks noChangeShapeType="1"/>
              </p:cNvSpPr>
              <p:nvPr/>
            </p:nvSpPr>
            <p:spPr bwMode="auto">
              <a:xfrm flipH="1">
                <a:off x="152295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Line 158"/>
              <p:cNvSpPr>
                <a:spLocks noChangeShapeType="1"/>
              </p:cNvSpPr>
              <p:nvPr/>
            </p:nvSpPr>
            <p:spPr bwMode="auto">
              <a:xfrm flipH="1">
                <a:off x="168532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Line 159"/>
              <p:cNvSpPr>
                <a:spLocks noChangeShapeType="1"/>
              </p:cNvSpPr>
              <p:nvPr/>
            </p:nvSpPr>
            <p:spPr bwMode="auto">
              <a:xfrm flipH="1">
                <a:off x="188828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Line 160"/>
              <p:cNvSpPr>
                <a:spLocks noChangeShapeType="1"/>
              </p:cNvSpPr>
              <p:nvPr/>
            </p:nvSpPr>
            <p:spPr bwMode="auto">
              <a:xfrm flipH="1">
                <a:off x="2050652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Line 161"/>
              <p:cNvSpPr>
                <a:spLocks noChangeShapeType="1"/>
              </p:cNvSpPr>
              <p:nvPr/>
            </p:nvSpPr>
            <p:spPr bwMode="auto">
              <a:xfrm flipH="1">
                <a:off x="225361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162"/>
              <p:cNvSpPr>
                <a:spLocks noChangeShapeType="1"/>
              </p:cNvSpPr>
              <p:nvPr/>
            </p:nvSpPr>
            <p:spPr bwMode="auto">
              <a:xfrm flipH="1">
                <a:off x="241598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163"/>
              <p:cNvSpPr>
                <a:spLocks noChangeShapeType="1"/>
              </p:cNvSpPr>
              <p:nvPr/>
            </p:nvSpPr>
            <p:spPr bwMode="auto">
              <a:xfrm flipH="1">
                <a:off x="257835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164"/>
              <p:cNvSpPr>
                <a:spLocks noChangeShapeType="1"/>
              </p:cNvSpPr>
              <p:nvPr/>
            </p:nvSpPr>
            <p:spPr bwMode="auto">
              <a:xfrm flipH="1">
                <a:off x="2740725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Line 165"/>
              <p:cNvSpPr>
                <a:spLocks noChangeShapeType="1"/>
              </p:cNvSpPr>
              <p:nvPr/>
            </p:nvSpPr>
            <p:spPr bwMode="auto">
              <a:xfrm flipH="1">
                <a:off x="2943688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Line 166"/>
              <p:cNvSpPr>
                <a:spLocks noChangeShapeType="1"/>
              </p:cNvSpPr>
              <p:nvPr/>
            </p:nvSpPr>
            <p:spPr bwMode="auto">
              <a:xfrm flipH="1">
                <a:off x="3146651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Line 167"/>
              <p:cNvSpPr>
                <a:spLocks noChangeShapeType="1"/>
              </p:cNvSpPr>
              <p:nvPr/>
            </p:nvSpPr>
            <p:spPr bwMode="auto">
              <a:xfrm flipH="1">
                <a:off x="3349613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168"/>
              <p:cNvSpPr>
                <a:spLocks noChangeShapeType="1"/>
              </p:cNvSpPr>
              <p:nvPr/>
            </p:nvSpPr>
            <p:spPr bwMode="auto">
              <a:xfrm flipH="1">
                <a:off x="355257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169"/>
              <p:cNvSpPr>
                <a:spLocks noChangeShapeType="1"/>
              </p:cNvSpPr>
              <p:nvPr/>
            </p:nvSpPr>
            <p:spPr bwMode="auto">
              <a:xfrm flipH="1">
                <a:off x="371494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Line 170"/>
              <p:cNvSpPr>
                <a:spLocks noChangeShapeType="1"/>
              </p:cNvSpPr>
              <p:nvPr/>
            </p:nvSpPr>
            <p:spPr bwMode="auto">
              <a:xfrm flipH="1">
                <a:off x="387731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171"/>
              <p:cNvSpPr>
                <a:spLocks noChangeShapeType="1"/>
              </p:cNvSpPr>
              <p:nvPr/>
            </p:nvSpPr>
            <p:spPr bwMode="auto">
              <a:xfrm flipH="1">
                <a:off x="4039686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172"/>
              <p:cNvSpPr>
                <a:spLocks noChangeShapeType="1"/>
              </p:cNvSpPr>
              <p:nvPr/>
            </p:nvSpPr>
            <p:spPr bwMode="auto">
              <a:xfrm flipH="1">
                <a:off x="4242649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173"/>
              <p:cNvSpPr>
                <a:spLocks noChangeShapeType="1"/>
              </p:cNvSpPr>
              <p:nvPr/>
            </p:nvSpPr>
            <p:spPr bwMode="auto">
              <a:xfrm flipH="1">
                <a:off x="1360580" y="2962700"/>
                <a:ext cx="121778" cy="16513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4" name="组合 28"/>
            <p:cNvGrpSpPr/>
            <p:nvPr/>
          </p:nvGrpSpPr>
          <p:grpSpPr>
            <a:xfrm rot="5400000">
              <a:off x="6981219" y="1603694"/>
              <a:ext cx="1634406" cy="432048"/>
              <a:chOff x="1224799" y="3144133"/>
              <a:chExt cx="1634406" cy="432048"/>
            </a:xfrm>
          </p:grpSpPr>
          <p:sp>
            <p:nvSpPr>
              <p:cNvPr id="145" name="Line 176"/>
              <p:cNvSpPr>
                <a:spLocks noChangeShapeType="1"/>
              </p:cNvSpPr>
              <p:nvPr/>
            </p:nvSpPr>
            <p:spPr bwMode="auto">
              <a:xfrm>
                <a:off x="1224799" y="3378271"/>
                <a:ext cx="0" cy="18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178"/>
              <p:cNvSpPr>
                <a:spLocks noChangeShapeType="1"/>
              </p:cNvSpPr>
              <p:nvPr/>
            </p:nvSpPr>
            <p:spPr bwMode="auto">
              <a:xfrm>
                <a:off x="2283205" y="3458125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179"/>
              <p:cNvSpPr>
                <a:spLocks noChangeShapeType="1"/>
              </p:cNvSpPr>
              <p:nvPr/>
            </p:nvSpPr>
            <p:spPr bwMode="auto">
              <a:xfrm flipH="1">
                <a:off x="1229151" y="3458112"/>
                <a:ext cx="57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Text Box 180"/>
              <p:cNvSpPr txBox="1">
                <a:spLocks noChangeArrowheads="1"/>
              </p:cNvSpPr>
              <p:nvPr/>
            </p:nvSpPr>
            <p:spPr bwMode="auto">
              <a:xfrm rot="16200000">
                <a:off x="1804350" y="3190880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i="1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h</a:t>
                </a:r>
                <a:r>
                  <a:rPr lang="en-US" altLang="zh-CN" sz="1600" b="1" baseline="-25000" dirty="0">
                    <a:latin typeface="Times New Roman" pitchFamily="18" charset="0"/>
                    <a:ea typeface="华文行楷" pitchFamily="2" charset="-122"/>
                    <a:cs typeface="Times New Roman" pitchFamily="18" charset="0"/>
                  </a:rPr>
                  <a:t>1</a:t>
                </a:r>
                <a:endParaRPr lang="en-US" altLang="zh-CN" sz="1600" b="1" i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4" name="组合 253"/>
          <p:cNvGrpSpPr/>
          <p:nvPr/>
        </p:nvGrpSpPr>
        <p:grpSpPr>
          <a:xfrm>
            <a:off x="7766823" y="2163014"/>
            <a:ext cx="432048" cy="689898"/>
            <a:chOff x="7020272" y="1946990"/>
            <a:chExt cx="432048" cy="689898"/>
          </a:xfrm>
        </p:grpSpPr>
        <p:sp>
          <p:nvSpPr>
            <p:cNvPr id="255" name="Line 176"/>
            <p:cNvSpPr>
              <a:spLocks noChangeShapeType="1"/>
            </p:cNvSpPr>
            <p:nvPr/>
          </p:nvSpPr>
          <p:spPr bwMode="auto">
            <a:xfrm rot="5400000">
              <a:off x="7147809" y="1856990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Line 178"/>
            <p:cNvSpPr>
              <a:spLocks noChangeShapeType="1"/>
            </p:cNvSpPr>
            <p:nvPr/>
          </p:nvSpPr>
          <p:spPr bwMode="auto">
            <a:xfrm rot="5400000">
              <a:off x="7055728" y="2528888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Line 179"/>
            <p:cNvSpPr>
              <a:spLocks noChangeShapeType="1"/>
            </p:cNvSpPr>
            <p:nvPr/>
          </p:nvSpPr>
          <p:spPr bwMode="auto">
            <a:xfrm rot="5400000" flipH="1">
              <a:off x="7055741" y="2059343"/>
              <a:ext cx="2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Text Box 180"/>
            <p:cNvSpPr txBox="1">
              <a:spLocks noChangeArrowheads="1"/>
            </p:cNvSpPr>
            <p:nvPr/>
          </p:nvSpPr>
          <p:spPr bwMode="auto">
            <a:xfrm>
              <a:off x="7020272" y="2127756"/>
              <a:ext cx="432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6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2</a:t>
              </a:r>
              <a:endParaRPr lang="en-US" altLang="zh-CN" sz="16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7963303" y="1300352"/>
            <a:ext cx="447558" cy="605611"/>
            <a:chOff x="7165870" y="5353892"/>
            <a:chExt cx="447558" cy="605611"/>
          </a:xfrm>
        </p:grpSpPr>
        <p:sp>
          <p:nvSpPr>
            <p:cNvPr id="260" name="矩形 259"/>
            <p:cNvSpPr/>
            <p:nvPr/>
          </p:nvSpPr>
          <p:spPr>
            <a:xfrm>
              <a:off x="7165870" y="5620949"/>
              <a:ext cx="447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mg</a:t>
              </a:r>
              <a:endParaRPr lang="zh-CN" altLang="en-US" sz="16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61" name="直接箭头连接符 260"/>
            <p:cNvCxnSpPr/>
            <p:nvPr/>
          </p:nvCxnSpPr>
          <p:spPr>
            <a:xfrm rot="5400000">
              <a:off x="7177288" y="5533098"/>
              <a:ext cx="360000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任意多边形 267"/>
          <p:cNvSpPr/>
          <p:nvPr/>
        </p:nvSpPr>
        <p:spPr>
          <a:xfrm>
            <a:off x="7620000" y="1225327"/>
            <a:ext cx="542925" cy="972000"/>
          </a:xfrm>
          <a:custGeom>
            <a:avLst/>
            <a:gdLst>
              <a:gd name="connsiteX0" fmla="*/ 542925 w 542925"/>
              <a:gd name="connsiteY0" fmla="*/ 0 h 876300"/>
              <a:gd name="connsiteX1" fmla="*/ 352425 w 542925"/>
              <a:gd name="connsiteY1" fmla="*/ 47625 h 876300"/>
              <a:gd name="connsiteX2" fmla="*/ 200025 w 542925"/>
              <a:gd name="connsiteY2" fmla="*/ 219075 h 876300"/>
              <a:gd name="connsiteX3" fmla="*/ 95250 w 542925"/>
              <a:gd name="connsiteY3" fmla="*/ 495300 h 876300"/>
              <a:gd name="connsiteX4" fmla="*/ 0 w 542925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876300">
                <a:moveTo>
                  <a:pt x="542925" y="0"/>
                </a:moveTo>
                <a:cubicBezTo>
                  <a:pt x="476250" y="5556"/>
                  <a:pt x="409575" y="11113"/>
                  <a:pt x="352425" y="47625"/>
                </a:cubicBezTo>
                <a:cubicBezTo>
                  <a:pt x="295275" y="84138"/>
                  <a:pt x="242887" y="144463"/>
                  <a:pt x="200025" y="219075"/>
                </a:cubicBezTo>
                <a:cubicBezTo>
                  <a:pt x="157163" y="293687"/>
                  <a:pt x="128587" y="385763"/>
                  <a:pt x="95250" y="495300"/>
                </a:cubicBezTo>
                <a:cubicBezTo>
                  <a:pt x="61913" y="604837"/>
                  <a:pt x="30956" y="740568"/>
                  <a:pt x="0" y="876300"/>
                </a:cubicBezTo>
              </a:path>
            </a:pathLst>
          </a:cu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>
            <a:spLocks noChangeAspect="1"/>
          </p:cNvSpPr>
          <p:nvPr/>
        </p:nvSpPr>
        <p:spPr>
          <a:xfrm>
            <a:off x="7518995" y="2062237"/>
            <a:ext cx="180000" cy="1800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>
            <a:spLocks noChangeAspect="1"/>
          </p:cNvSpPr>
          <p:nvPr/>
        </p:nvSpPr>
        <p:spPr>
          <a:xfrm>
            <a:off x="8064520" y="1124744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8" name="组合 277"/>
          <p:cNvGrpSpPr/>
          <p:nvPr/>
        </p:nvGrpSpPr>
        <p:grpSpPr>
          <a:xfrm>
            <a:off x="7488336" y="1225327"/>
            <a:ext cx="540000" cy="589781"/>
            <a:chOff x="7488336" y="1225327"/>
            <a:chExt cx="540000" cy="589781"/>
          </a:xfrm>
        </p:grpSpPr>
        <p:sp>
          <p:nvSpPr>
            <p:cNvPr id="269" name="Line 176"/>
            <p:cNvSpPr>
              <a:spLocks noChangeShapeType="1"/>
            </p:cNvSpPr>
            <p:nvPr/>
          </p:nvSpPr>
          <p:spPr bwMode="auto">
            <a:xfrm rot="5400000">
              <a:off x="7758336" y="955327"/>
              <a:ext cx="0" cy="54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Line 176"/>
            <p:cNvSpPr>
              <a:spLocks noChangeShapeType="1"/>
            </p:cNvSpPr>
            <p:nvPr/>
          </p:nvSpPr>
          <p:spPr bwMode="auto">
            <a:xfrm rot="5400000">
              <a:off x="7723362" y="1096193"/>
              <a:ext cx="0" cy="43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Line 176"/>
            <p:cNvSpPr>
              <a:spLocks noChangeShapeType="1"/>
            </p:cNvSpPr>
            <p:nvPr/>
          </p:nvSpPr>
          <p:spPr bwMode="auto">
            <a:xfrm rot="5400000">
              <a:off x="7655645" y="1317451"/>
              <a:ext cx="0" cy="3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Line 176"/>
            <p:cNvSpPr>
              <a:spLocks noChangeShapeType="1"/>
            </p:cNvSpPr>
            <p:nvPr/>
          </p:nvSpPr>
          <p:spPr bwMode="auto">
            <a:xfrm rot="5400000">
              <a:off x="7638695" y="1524901"/>
              <a:ext cx="0" cy="25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Line 176"/>
            <p:cNvSpPr>
              <a:spLocks noChangeShapeType="1"/>
            </p:cNvSpPr>
            <p:nvPr/>
          </p:nvSpPr>
          <p:spPr bwMode="auto">
            <a:xfrm rot="5400000">
              <a:off x="7631270" y="1725108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7164288" y="1143794"/>
            <a:ext cx="509389" cy="720080"/>
            <a:chOff x="7308304" y="1143794"/>
            <a:chExt cx="509389" cy="720080"/>
          </a:xfrm>
        </p:grpSpPr>
        <p:sp>
          <p:nvSpPr>
            <p:cNvPr id="274" name="Text Box 180"/>
            <p:cNvSpPr txBox="1">
              <a:spLocks noChangeArrowheads="1"/>
            </p:cNvSpPr>
            <p:nvPr/>
          </p:nvSpPr>
          <p:spPr bwMode="auto">
            <a:xfrm>
              <a:off x="7308304" y="114379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100" b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△</a:t>
              </a:r>
              <a:r>
                <a:rPr lang="en-US" altLang="zh-CN" sz="11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1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1</a:t>
              </a:r>
              <a:endParaRPr lang="en-US" altLang="zh-CN" sz="11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  <p:sp>
          <p:nvSpPr>
            <p:cNvPr id="275" name="Text Box 180"/>
            <p:cNvSpPr txBox="1">
              <a:spLocks noChangeArrowheads="1"/>
            </p:cNvSpPr>
            <p:nvPr/>
          </p:nvSpPr>
          <p:spPr bwMode="auto">
            <a:xfrm>
              <a:off x="7313637" y="1268760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100" b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△</a:t>
              </a:r>
              <a:r>
                <a:rPr lang="en-US" altLang="zh-CN" sz="11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1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2</a:t>
              </a:r>
              <a:endParaRPr lang="en-US" altLang="zh-CN" sz="11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  <p:sp>
          <p:nvSpPr>
            <p:cNvPr id="276" name="Text Box 180"/>
            <p:cNvSpPr txBox="1">
              <a:spLocks noChangeArrowheads="1"/>
            </p:cNvSpPr>
            <p:nvPr/>
          </p:nvSpPr>
          <p:spPr bwMode="auto">
            <a:xfrm>
              <a:off x="7308304" y="1431826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100" b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△</a:t>
              </a:r>
              <a:r>
                <a:rPr lang="en-US" altLang="zh-CN" sz="11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1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3</a:t>
              </a:r>
              <a:endParaRPr lang="en-US" altLang="zh-CN" sz="11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  <p:sp>
          <p:nvSpPr>
            <p:cNvPr id="277" name="Text Box 180"/>
            <p:cNvSpPr txBox="1">
              <a:spLocks noChangeArrowheads="1"/>
            </p:cNvSpPr>
            <p:nvPr/>
          </p:nvSpPr>
          <p:spPr bwMode="auto">
            <a:xfrm>
              <a:off x="7313637" y="160226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100" b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△</a:t>
              </a:r>
              <a:r>
                <a:rPr lang="en-US" altLang="zh-CN" sz="11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r>
                <a:rPr lang="en-US" altLang="zh-CN" sz="1100" b="1" baseline="-25000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4</a:t>
              </a:r>
              <a:endParaRPr lang="en-US" altLang="zh-CN" sz="11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</p:grpSp>
      <p:graphicFrame>
        <p:nvGraphicFramePr>
          <p:cNvPr id="280" name="Object 1"/>
          <p:cNvGraphicFramePr>
            <a:graphicFrameLocks noChangeAspect="1"/>
          </p:cNvGraphicFramePr>
          <p:nvPr/>
        </p:nvGraphicFramePr>
        <p:xfrm>
          <a:off x="323528" y="5157192"/>
          <a:ext cx="5116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8" name="公式" r:id="rId16" imgW="2705040" imgH="228600" progId="Equation.3">
                  <p:embed/>
                </p:oleObj>
              </mc:Choice>
              <mc:Fallback>
                <p:oleObj name="公式" r:id="rId16" imgW="2705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157192"/>
                        <a:ext cx="51165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" name="燕尾形箭头 282"/>
          <p:cNvSpPr/>
          <p:nvPr/>
        </p:nvSpPr>
        <p:spPr>
          <a:xfrm rot="5400000">
            <a:off x="2303752" y="5636126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TextBox 284"/>
          <p:cNvSpPr txBox="1"/>
          <p:nvPr/>
        </p:nvSpPr>
        <p:spPr>
          <a:xfrm>
            <a:off x="251520" y="468583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情形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3:</a:t>
            </a:r>
            <a:endParaRPr lang="zh-CN" altLang="en-US" sz="2400" b="1" dirty="0">
              <a:solidFill>
                <a:srgbClr val="00B0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" name="燕尾形箭头 285"/>
          <p:cNvSpPr/>
          <p:nvPr/>
        </p:nvSpPr>
        <p:spPr>
          <a:xfrm>
            <a:off x="3934814" y="3772067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64514"/>
              </p:ext>
            </p:extLst>
          </p:nvPr>
        </p:nvGraphicFramePr>
        <p:xfrm>
          <a:off x="4305300" y="3686175"/>
          <a:ext cx="2114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9" name="Equation" r:id="rId18" imgW="1117440" imgH="228600" progId="Equation.DSMT4">
                  <p:embed/>
                </p:oleObj>
              </mc:Choice>
              <mc:Fallback>
                <p:oleObj name="Equation" r:id="rId18" imgW="11174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3686175"/>
                        <a:ext cx="21145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1835696" y="5877272"/>
          <a:ext cx="1249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0" name="公式" r:id="rId20" imgW="660240" imgH="228600" progId="Equation.3">
                  <p:embed/>
                </p:oleObj>
              </mc:Choice>
              <mc:Fallback>
                <p:oleObj name="公式" r:id="rId20" imgW="6602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77272"/>
                        <a:ext cx="12493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" name="燕尾形箭头 287"/>
          <p:cNvSpPr/>
          <p:nvPr/>
        </p:nvSpPr>
        <p:spPr>
          <a:xfrm>
            <a:off x="3144661" y="5992273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93016"/>
              </p:ext>
            </p:extLst>
          </p:nvPr>
        </p:nvGraphicFramePr>
        <p:xfrm>
          <a:off x="3516313" y="5907088"/>
          <a:ext cx="2114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1" name="Equation" r:id="rId22" imgW="1117440" imgH="228600" progId="Equation.DSMT4">
                  <p:embed/>
                </p:oleObj>
              </mc:Choice>
              <mc:Fallback>
                <p:oleObj name="Equation" r:id="rId22" imgW="11174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5907088"/>
                        <a:ext cx="21145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" name="矩形 289"/>
          <p:cNvSpPr/>
          <p:nvPr/>
        </p:nvSpPr>
        <p:spPr>
          <a:xfrm>
            <a:off x="2091070" y="2043270"/>
            <a:ext cx="2232000" cy="432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矩形 290"/>
          <p:cNvSpPr/>
          <p:nvPr/>
        </p:nvSpPr>
        <p:spPr>
          <a:xfrm>
            <a:off x="4240424" y="3695260"/>
            <a:ext cx="2232000" cy="432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矩形 291"/>
          <p:cNvSpPr/>
          <p:nvPr/>
        </p:nvSpPr>
        <p:spPr>
          <a:xfrm>
            <a:off x="3452530" y="5905784"/>
            <a:ext cx="2232000" cy="432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矩形 292"/>
          <p:cNvSpPr/>
          <p:nvPr/>
        </p:nvSpPr>
        <p:spPr>
          <a:xfrm>
            <a:off x="5724128" y="4509120"/>
            <a:ext cx="3276000" cy="13966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矩形 293"/>
          <p:cNvSpPr/>
          <p:nvPr/>
        </p:nvSpPr>
        <p:spPr>
          <a:xfrm>
            <a:off x="5754843" y="4537584"/>
            <a:ext cx="227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重力做功特点：</a:t>
            </a:r>
          </a:p>
        </p:txBody>
      </p:sp>
      <p:sp>
        <p:nvSpPr>
          <p:cNvPr id="295" name="矩形 294"/>
          <p:cNvSpPr/>
          <p:nvPr/>
        </p:nvSpPr>
        <p:spPr>
          <a:xfrm>
            <a:off x="5754843" y="5012023"/>
            <a:ext cx="3317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与路径无关，只与物体初末位置的高度差有关</a:t>
            </a:r>
          </a:p>
        </p:txBody>
      </p:sp>
      <p:sp>
        <p:nvSpPr>
          <p:cNvPr id="296" name="椭圆 295"/>
          <p:cNvSpPr/>
          <p:nvPr/>
        </p:nvSpPr>
        <p:spPr>
          <a:xfrm>
            <a:off x="4940070" y="3533666"/>
            <a:ext cx="648000" cy="792088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椭圆 296"/>
          <p:cNvSpPr/>
          <p:nvPr/>
        </p:nvSpPr>
        <p:spPr>
          <a:xfrm>
            <a:off x="5785250" y="3501008"/>
            <a:ext cx="648000" cy="82800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矩形 220"/>
          <p:cNvSpPr>
            <a:spLocks noChangeArrowheads="1"/>
          </p:cNvSpPr>
          <p:nvPr/>
        </p:nvSpPr>
        <p:spPr bwMode="auto">
          <a:xfrm>
            <a:off x="7788309" y="364331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cxnSp>
        <p:nvCxnSpPr>
          <p:cNvPr id="223" name="直接连接符 222"/>
          <p:cNvCxnSpPr>
            <a:stCxn id="140" idx="2"/>
            <a:endCxn id="270" idx="0"/>
          </p:cNvCxnSpPr>
          <p:nvPr/>
        </p:nvCxnSpPr>
        <p:spPr>
          <a:xfrm flipH="1">
            <a:off x="7939362" y="1214744"/>
            <a:ext cx="125158" cy="9744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 flipH="1">
            <a:off x="7818900" y="1317908"/>
            <a:ext cx="108000" cy="1440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 flipH="1">
            <a:off x="7747109" y="1467198"/>
            <a:ext cx="60209" cy="18370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/>
          <p:cNvCxnSpPr>
            <a:cxnSpLocks noChangeAspect="1"/>
          </p:cNvCxnSpPr>
          <p:nvPr/>
        </p:nvCxnSpPr>
        <p:spPr>
          <a:xfrm flipH="1">
            <a:off x="7696200" y="1645898"/>
            <a:ext cx="54000" cy="17994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31" grpId="0" animBg="1"/>
      <p:bldP spid="97" grpId="0" animBg="1"/>
      <p:bldP spid="98" grpId="0" animBg="1"/>
      <p:bldP spid="180" grpId="0" animBg="1"/>
      <p:bldP spid="181" grpId="0" animBg="1"/>
      <p:bldP spid="115" grpId="0"/>
      <p:bldP spid="122" grpId="0" animBg="1"/>
      <p:bldP spid="123" grpId="0" animBg="1"/>
      <p:bldP spid="125" grpId="0"/>
      <p:bldP spid="139" grpId="0"/>
      <p:bldP spid="268" grpId="0" animBg="1"/>
      <p:bldP spid="141" grpId="0" animBg="1"/>
      <p:bldP spid="140" grpId="0" animBg="1"/>
      <p:bldP spid="283" grpId="0" animBg="1"/>
      <p:bldP spid="285" grpId="0"/>
      <p:bldP spid="286" grpId="0" animBg="1"/>
      <p:bldP spid="288" grpId="0" animBg="1"/>
      <p:bldP spid="290" grpId="0" animBg="1"/>
      <p:bldP spid="291" grpId="0" animBg="1"/>
      <p:bldP spid="292" grpId="0" animBg="1"/>
      <p:bldP spid="293" grpId="0" animBg="1"/>
      <p:bldP spid="294" grpId="0"/>
      <p:bldP spid="295" grpId="0"/>
      <p:bldP spid="296" grpId="0" animBg="1"/>
      <p:bldP spid="297" grpId="0" animBg="1"/>
      <p:bldP spid="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622429"/>
            <a:ext cx="8674570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重力势能 </a:t>
            </a:r>
            <a:r>
              <a:rPr kumimoji="0" lang="en-US" altLang="zh-CN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(Gravitational Potential Energy)  </a:t>
            </a:r>
            <a:endParaRPr kumimoji="0" lang="zh-CN" alt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827069" y="-24340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4178" y="1610050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大小：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85387"/>
              </p:ext>
            </p:extLst>
          </p:nvPr>
        </p:nvGraphicFramePr>
        <p:xfrm>
          <a:off x="1882775" y="1716088"/>
          <a:ext cx="12017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8" name="Equation" r:id="rId4" imgW="634680" imgH="241200" progId="Equation.DSMT4">
                  <p:embed/>
                </p:oleObj>
              </mc:Choice>
              <mc:Fallback>
                <p:oleObj name="Equation" r:id="rId4" imgW="6346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716088"/>
                        <a:ext cx="120173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769841" y="1690174"/>
            <a:ext cx="1440000" cy="468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75460" y="2469016"/>
            <a:ext cx="328842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单位：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joule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9" name="组合 139"/>
          <p:cNvGrpSpPr/>
          <p:nvPr/>
        </p:nvGrpSpPr>
        <p:grpSpPr>
          <a:xfrm>
            <a:off x="3607432" y="2519252"/>
            <a:ext cx="3384376" cy="642942"/>
            <a:chOff x="859908" y="6098426"/>
            <a:chExt cx="3384376" cy="642942"/>
          </a:xfrm>
        </p:grpSpPr>
        <p:sp>
          <p:nvSpPr>
            <p:cNvPr id="10" name="Rectangle 3"/>
            <p:cNvSpPr txBox="1">
              <a:spLocks noRot="1" noChangeArrowheads="1"/>
            </p:cNvSpPr>
            <p:nvPr/>
          </p:nvSpPr>
          <p:spPr>
            <a:xfrm>
              <a:off x="859908" y="6098426"/>
              <a:ext cx="3384376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J = 1 </a:t>
              </a:r>
              <a:r>
                <a:rPr lang="en-US" altLang="zh-CN" sz="2400" b="1" dirty="0" err="1">
                  <a:latin typeface="Times New Roman" pitchFamily="18" charset="0"/>
                  <a:cs typeface="Times New Roman" pitchFamily="18" charset="0"/>
                </a:rPr>
                <a:t>N·m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= 1kg·m</a:t>
              </a:r>
              <a:r>
                <a:rPr lang="en-US" altLang="zh-CN" sz="24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/s</a:t>
              </a:r>
              <a:r>
                <a:rPr lang="en-US" altLang="zh-CN" sz="24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21364" y="6180384"/>
              <a:ext cx="3250912" cy="432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34"/>
          <p:cNvGrpSpPr/>
          <p:nvPr/>
        </p:nvGrpSpPr>
        <p:grpSpPr>
          <a:xfrm>
            <a:off x="7956376" y="1589450"/>
            <a:ext cx="1008000" cy="648000"/>
            <a:chOff x="3290936" y="2475318"/>
            <a:chExt cx="1008000" cy="648000"/>
          </a:xfrm>
        </p:grpSpPr>
        <p:sp>
          <p:nvSpPr>
            <p:cNvPr id="13" name="云形标注 12"/>
            <p:cNvSpPr/>
            <p:nvPr/>
          </p:nvSpPr>
          <p:spPr>
            <a:xfrm>
              <a:off x="3290936" y="2475318"/>
              <a:ext cx="1008000" cy="648000"/>
            </a:xfrm>
            <a:prstGeom prst="cloudCallout">
              <a:avLst>
                <a:gd name="adj1" fmla="val -69561"/>
                <a:gd name="adj2" fmla="val -7954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07640" y="2489266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scalar</a:t>
              </a:r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284178" y="3506138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状态量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>
          <a:xfrm>
            <a:off x="284178" y="4370234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59738" y="1759681"/>
            <a:ext cx="216000" cy="327382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3"/>
          <p:cNvSpPr txBox="1">
            <a:spLocks noRot="1" noChangeArrowheads="1"/>
          </p:cNvSpPr>
          <p:nvPr/>
        </p:nvSpPr>
        <p:spPr>
          <a:xfrm>
            <a:off x="284178" y="5234330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系统性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67744" y="3429000"/>
            <a:ext cx="612068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 力做功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势能变化</a:t>
            </a:r>
          </a:p>
        </p:txBody>
      </p:sp>
      <p:cxnSp>
        <p:nvCxnSpPr>
          <p:cNvPr id="20" name="直接连接符 19"/>
          <p:cNvCxnSpPr/>
          <p:nvPr/>
        </p:nvCxnSpPr>
        <p:spPr>
          <a:xfrm rot="5400000">
            <a:off x="882522" y="4742214"/>
            <a:ext cx="2484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19410"/>
              </p:ext>
            </p:extLst>
          </p:nvPr>
        </p:nvGraphicFramePr>
        <p:xfrm>
          <a:off x="2914650" y="4160838"/>
          <a:ext cx="2114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9" name="Equation" r:id="rId6" imgW="1117440" imgH="228600" progId="Equation.DSMT4">
                  <p:embed/>
                </p:oleObj>
              </mc:Choice>
              <mc:Fallback>
                <p:oleObj name="Equation" r:id="rId6" imgW="1117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160838"/>
                        <a:ext cx="21145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853587"/>
              </p:ext>
            </p:extLst>
          </p:nvPr>
        </p:nvGraphicFramePr>
        <p:xfrm>
          <a:off x="5040313" y="4149725"/>
          <a:ext cx="13446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0" name="Equation" r:id="rId8" imgW="711000" imgH="241200" progId="Equation.DSMT4">
                  <p:embed/>
                </p:oleObj>
              </mc:Choice>
              <mc:Fallback>
                <p:oleObj name="Equation" r:id="rId8" imgW="7110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4149725"/>
                        <a:ext cx="134461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9338"/>
              </p:ext>
            </p:extLst>
          </p:nvPr>
        </p:nvGraphicFramePr>
        <p:xfrm>
          <a:off x="6371679" y="4149080"/>
          <a:ext cx="936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1" name="Equation" r:id="rId10" imgW="495000" imgH="241200" progId="Equation.DSMT4">
                  <p:embed/>
                </p:oleObj>
              </mc:Choice>
              <mc:Fallback>
                <p:oleObj name="Equation" r:id="rId10" imgW="4950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679" y="4149080"/>
                        <a:ext cx="9366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483768" y="4906948"/>
            <a:ext cx="194535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高处→低处</a:t>
            </a:r>
          </a:p>
        </p:txBody>
      </p:sp>
      <p:sp>
        <p:nvSpPr>
          <p:cNvPr id="26" name="燕尾形箭头 25"/>
          <p:cNvSpPr/>
          <p:nvPr/>
        </p:nvSpPr>
        <p:spPr>
          <a:xfrm>
            <a:off x="4429124" y="5050964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4630068" y="4874290"/>
            <a:ext cx="1206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&gt; 0</a:t>
            </a:r>
          </a:p>
        </p:txBody>
      </p:sp>
      <p:sp>
        <p:nvSpPr>
          <p:cNvPr id="30" name="燕尾形箭头 29"/>
          <p:cNvSpPr/>
          <p:nvPr/>
        </p:nvSpPr>
        <p:spPr>
          <a:xfrm>
            <a:off x="5711860" y="5045834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"/>
          <p:cNvSpPr txBox="1">
            <a:spLocks noRot="1" noChangeArrowheads="1"/>
          </p:cNvSpPr>
          <p:nvPr/>
        </p:nvSpPr>
        <p:spPr>
          <a:xfrm>
            <a:off x="5932054" y="4869160"/>
            <a:ext cx="138325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7242918" y="5045834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"/>
          <p:cNvSpPr txBox="1">
            <a:spLocks noRot="1" noChangeArrowheads="1"/>
          </p:cNvSpPr>
          <p:nvPr/>
        </p:nvSpPr>
        <p:spPr>
          <a:xfrm>
            <a:off x="7443862" y="4869160"/>
            <a:ext cx="131122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减小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483768" y="5555020"/>
            <a:ext cx="201679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低处→高处</a:t>
            </a:r>
          </a:p>
        </p:txBody>
      </p:sp>
      <p:sp>
        <p:nvSpPr>
          <p:cNvPr id="35" name="燕尾形箭头 34"/>
          <p:cNvSpPr/>
          <p:nvPr/>
        </p:nvSpPr>
        <p:spPr>
          <a:xfrm>
            <a:off x="4429124" y="569903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4630068" y="5522362"/>
            <a:ext cx="1206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&lt; 0</a:t>
            </a:r>
          </a:p>
        </p:txBody>
      </p:sp>
      <p:sp>
        <p:nvSpPr>
          <p:cNvPr id="37" name="燕尾形箭头 36"/>
          <p:cNvSpPr/>
          <p:nvPr/>
        </p:nvSpPr>
        <p:spPr>
          <a:xfrm>
            <a:off x="5692610" y="569390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"/>
          <p:cNvSpPr txBox="1">
            <a:spLocks noRot="1" noChangeArrowheads="1"/>
          </p:cNvSpPr>
          <p:nvPr/>
        </p:nvSpPr>
        <p:spPr>
          <a:xfrm>
            <a:off x="5893554" y="5517232"/>
            <a:ext cx="134936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燕尾形箭头 38"/>
          <p:cNvSpPr/>
          <p:nvPr/>
        </p:nvSpPr>
        <p:spPr>
          <a:xfrm>
            <a:off x="7164288" y="5693906"/>
            <a:ext cx="216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"/>
          <p:cNvSpPr txBox="1">
            <a:spLocks noRot="1" noChangeArrowheads="1"/>
          </p:cNvSpPr>
          <p:nvPr/>
        </p:nvSpPr>
        <p:spPr>
          <a:xfrm>
            <a:off x="7365232" y="5517232"/>
            <a:ext cx="131122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4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增加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43808" y="4137765"/>
            <a:ext cx="4504986" cy="468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8" grpId="0"/>
      <p:bldP spid="15" grpId="0"/>
      <p:bldP spid="16" grpId="0"/>
      <p:bldP spid="17" grpId="0" animBg="1"/>
      <p:bldP spid="18" grpId="0"/>
      <p:bldP spid="26" grpId="0" animBg="1"/>
      <p:bldP spid="27" grpId="0"/>
      <p:bldP spid="30" grpId="0" animBg="1"/>
      <p:bldP spid="31" grpId="0"/>
      <p:bldP spid="32" grpId="0" animBg="1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7300" y="576719"/>
            <a:ext cx="8845182" cy="6001643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关于重力势能，下列说法中正确的是（     ）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A. 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物体的位置一旦确定，其重力势能的大小也随之确定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B.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物体与零势能面的距离越大，它的重力势能也越大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C. 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一物体的重力势能从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-5 J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变到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-3 J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，重力势能变小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D.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重力势能的减少量等于重力对物体所做的功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532238" y="609802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37" name="矩形 36"/>
          <p:cNvSpPr/>
          <p:nvPr/>
        </p:nvSpPr>
        <p:spPr>
          <a:xfrm>
            <a:off x="205800" y="3031792"/>
            <a:ext cx="8614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2】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的小球从距地面高为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处自由落下，碰地后弹起高度为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，然后落下，碰地后再弹起，弹起高度为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/4…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最后小球静止于地面上，求整个过程中重力所做的功？</a:t>
            </a:r>
            <a:endParaRPr lang="zh-CN" altLang="en-US" sz="2400" dirty="0"/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12935"/>
              </p:ext>
            </p:extLst>
          </p:nvPr>
        </p:nvGraphicFramePr>
        <p:xfrm>
          <a:off x="996363" y="4792663"/>
          <a:ext cx="1363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2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63" y="4792663"/>
                        <a:ext cx="13636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燕尾形箭头 57"/>
          <p:cNvSpPr/>
          <p:nvPr/>
        </p:nvSpPr>
        <p:spPr>
          <a:xfrm>
            <a:off x="2415926" y="4872032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43291"/>
              </p:ext>
            </p:extLst>
          </p:nvPr>
        </p:nvGraphicFramePr>
        <p:xfrm>
          <a:off x="2784475" y="4786313"/>
          <a:ext cx="177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3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4786313"/>
                        <a:ext cx="177800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25704"/>
              </p:ext>
            </p:extLst>
          </p:nvPr>
        </p:nvGraphicFramePr>
        <p:xfrm>
          <a:off x="3149600" y="5284788"/>
          <a:ext cx="12668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4" name="Equation" r:id="rId8" imgW="672840" imgH="241200" progId="Equation.DSMT4">
                  <p:embed/>
                </p:oleObj>
              </mc:Choice>
              <mc:Fallback>
                <p:oleObj name="Equation" r:id="rId8" imgW="672840" imgH="241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284788"/>
                        <a:ext cx="12668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右大括号 60"/>
          <p:cNvSpPr/>
          <p:nvPr/>
        </p:nvSpPr>
        <p:spPr>
          <a:xfrm>
            <a:off x="4552750" y="4897624"/>
            <a:ext cx="108000" cy="115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燕尾形箭头 61"/>
          <p:cNvSpPr/>
          <p:nvPr/>
        </p:nvSpPr>
        <p:spPr>
          <a:xfrm>
            <a:off x="4790578" y="5369046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38628"/>
              </p:ext>
            </p:extLst>
          </p:nvPr>
        </p:nvGraphicFramePr>
        <p:xfrm>
          <a:off x="5128814" y="5285694"/>
          <a:ext cx="11604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5" name="公式" r:id="rId10" imgW="660240" imgH="228600" progId="Equation.3">
                  <p:embed/>
                </p:oleObj>
              </mc:Choice>
              <mc:Fallback>
                <p:oleObj name="公式" r:id="rId10" imgW="66024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14" y="5285694"/>
                        <a:ext cx="11604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1"/>
          <p:cNvGrpSpPr/>
          <p:nvPr/>
        </p:nvGrpSpPr>
        <p:grpSpPr>
          <a:xfrm>
            <a:off x="7563678" y="6403108"/>
            <a:ext cx="1008000" cy="72000"/>
            <a:chOff x="467544" y="2962700"/>
            <a:chExt cx="4018660" cy="165137"/>
          </a:xfrm>
        </p:grpSpPr>
        <p:sp>
          <p:nvSpPr>
            <p:cNvPr id="60" name="Line 144"/>
            <p:cNvSpPr>
              <a:spLocks noChangeShapeType="1"/>
            </p:cNvSpPr>
            <p:nvPr/>
          </p:nvSpPr>
          <p:spPr bwMode="auto">
            <a:xfrm>
              <a:off x="467544" y="2962700"/>
              <a:ext cx="40186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151"/>
            <p:cNvSpPr>
              <a:spLocks noChangeShapeType="1"/>
            </p:cNvSpPr>
            <p:nvPr/>
          </p:nvSpPr>
          <p:spPr bwMode="auto">
            <a:xfrm flipH="1">
              <a:off x="508137" y="2962700"/>
              <a:ext cx="81185" cy="1100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152"/>
            <p:cNvSpPr>
              <a:spLocks noChangeShapeType="1"/>
            </p:cNvSpPr>
            <p:nvPr/>
          </p:nvSpPr>
          <p:spPr bwMode="auto">
            <a:xfrm flipH="1">
              <a:off x="711099" y="2962700"/>
              <a:ext cx="81185" cy="1100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153"/>
            <p:cNvSpPr>
              <a:spLocks noChangeShapeType="1"/>
            </p:cNvSpPr>
            <p:nvPr/>
          </p:nvSpPr>
          <p:spPr bwMode="auto">
            <a:xfrm flipH="1">
              <a:off x="1198209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154"/>
            <p:cNvSpPr>
              <a:spLocks noChangeShapeType="1"/>
            </p:cNvSpPr>
            <p:nvPr/>
          </p:nvSpPr>
          <p:spPr bwMode="auto">
            <a:xfrm flipH="1">
              <a:off x="1198209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55"/>
            <p:cNvSpPr>
              <a:spLocks noChangeShapeType="1"/>
            </p:cNvSpPr>
            <p:nvPr/>
          </p:nvSpPr>
          <p:spPr bwMode="auto">
            <a:xfrm flipH="1">
              <a:off x="995247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156"/>
            <p:cNvSpPr>
              <a:spLocks noChangeShapeType="1"/>
            </p:cNvSpPr>
            <p:nvPr/>
          </p:nvSpPr>
          <p:spPr bwMode="auto">
            <a:xfrm flipH="1">
              <a:off x="832877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157"/>
            <p:cNvSpPr>
              <a:spLocks noChangeShapeType="1"/>
            </p:cNvSpPr>
            <p:nvPr/>
          </p:nvSpPr>
          <p:spPr bwMode="auto">
            <a:xfrm flipH="1">
              <a:off x="1522950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158"/>
            <p:cNvSpPr>
              <a:spLocks noChangeShapeType="1"/>
            </p:cNvSpPr>
            <p:nvPr/>
          </p:nvSpPr>
          <p:spPr bwMode="auto">
            <a:xfrm flipH="1">
              <a:off x="1685320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159"/>
            <p:cNvSpPr>
              <a:spLocks noChangeShapeType="1"/>
            </p:cNvSpPr>
            <p:nvPr/>
          </p:nvSpPr>
          <p:spPr bwMode="auto">
            <a:xfrm flipH="1">
              <a:off x="1888282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160"/>
            <p:cNvSpPr>
              <a:spLocks noChangeShapeType="1"/>
            </p:cNvSpPr>
            <p:nvPr/>
          </p:nvSpPr>
          <p:spPr bwMode="auto">
            <a:xfrm flipH="1">
              <a:off x="2050652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161"/>
            <p:cNvSpPr>
              <a:spLocks noChangeShapeType="1"/>
            </p:cNvSpPr>
            <p:nvPr/>
          </p:nvSpPr>
          <p:spPr bwMode="auto">
            <a:xfrm flipH="1">
              <a:off x="2253615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162"/>
            <p:cNvSpPr>
              <a:spLocks noChangeShapeType="1"/>
            </p:cNvSpPr>
            <p:nvPr/>
          </p:nvSpPr>
          <p:spPr bwMode="auto">
            <a:xfrm flipH="1">
              <a:off x="2415985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163"/>
            <p:cNvSpPr>
              <a:spLocks noChangeShapeType="1"/>
            </p:cNvSpPr>
            <p:nvPr/>
          </p:nvSpPr>
          <p:spPr bwMode="auto">
            <a:xfrm flipH="1">
              <a:off x="2578355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164"/>
            <p:cNvSpPr>
              <a:spLocks noChangeShapeType="1"/>
            </p:cNvSpPr>
            <p:nvPr/>
          </p:nvSpPr>
          <p:spPr bwMode="auto">
            <a:xfrm flipH="1">
              <a:off x="2740725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165"/>
            <p:cNvSpPr>
              <a:spLocks noChangeShapeType="1"/>
            </p:cNvSpPr>
            <p:nvPr/>
          </p:nvSpPr>
          <p:spPr bwMode="auto">
            <a:xfrm flipH="1">
              <a:off x="2943688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166"/>
            <p:cNvSpPr>
              <a:spLocks noChangeShapeType="1"/>
            </p:cNvSpPr>
            <p:nvPr/>
          </p:nvSpPr>
          <p:spPr bwMode="auto">
            <a:xfrm flipH="1">
              <a:off x="3146651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167"/>
            <p:cNvSpPr>
              <a:spLocks noChangeShapeType="1"/>
            </p:cNvSpPr>
            <p:nvPr/>
          </p:nvSpPr>
          <p:spPr bwMode="auto">
            <a:xfrm flipH="1">
              <a:off x="3349613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168"/>
            <p:cNvSpPr>
              <a:spLocks noChangeShapeType="1"/>
            </p:cNvSpPr>
            <p:nvPr/>
          </p:nvSpPr>
          <p:spPr bwMode="auto">
            <a:xfrm flipH="1">
              <a:off x="3552576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169"/>
            <p:cNvSpPr>
              <a:spLocks noChangeShapeType="1"/>
            </p:cNvSpPr>
            <p:nvPr/>
          </p:nvSpPr>
          <p:spPr bwMode="auto">
            <a:xfrm flipH="1">
              <a:off x="3714946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170"/>
            <p:cNvSpPr>
              <a:spLocks noChangeShapeType="1"/>
            </p:cNvSpPr>
            <p:nvPr/>
          </p:nvSpPr>
          <p:spPr bwMode="auto">
            <a:xfrm flipH="1">
              <a:off x="3877316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71"/>
            <p:cNvSpPr>
              <a:spLocks noChangeShapeType="1"/>
            </p:cNvSpPr>
            <p:nvPr/>
          </p:nvSpPr>
          <p:spPr bwMode="auto">
            <a:xfrm flipH="1">
              <a:off x="4039686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172"/>
            <p:cNvSpPr>
              <a:spLocks noChangeShapeType="1"/>
            </p:cNvSpPr>
            <p:nvPr/>
          </p:nvSpPr>
          <p:spPr bwMode="auto">
            <a:xfrm flipH="1">
              <a:off x="4242649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73"/>
            <p:cNvSpPr>
              <a:spLocks noChangeShapeType="1"/>
            </p:cNvSpPr>
            <p:nvPr/>
          </p:nvSpPr>
          <p:spPr bwMode="auto">
            <a:xfrm flipH="1">
              <a:off x="1360580" y="2962700"/>
              <a:ext cx="121778" cy="165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28"/>
          <p:cNvGrpSpPr/>
          <p:nvPr/>
        </p:nvGrpSpPr>
        <p:grpSpPr>
          <a:xfrm rot="5400000">
            <a:off x="7049165" y="5344323"/>
            <a:ext cx="1670406" cy="432048"/>
            <a:chOff x="1224799" y="3144133"/>
            <a:chExt cx="1670406" cy="432048"/>
          </a:xfrm>
        </p:grpSpPr>
        <p:sp>
          <p:nvSpPr>
            <p:cNvPr id="48" name="Line 176"/>
            <p:cNvSpPr>
              <a:spLocks noChangeShapeType="1"/>
            </p:cNvSpPr>
            <p:nvPr/>
          </p:nvSpPr>
          <p:spPr bwMode="auto">
            <a:xfrm>
              <a:off x="1224799" y="3378271"/>
              <a:ext cx="0" cy="18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178"/>
            <p:cNvSpPr>
              <a:spLocks noChangeShapeType="1"/>
            </p:cNvSpPr>
            <p:nvPr/>
          </p:nvSpPr>
          <p:spPr bwMode="auto">
            <a:xfrm>
              <a:off x="2283205" y="3458125"/>
              <a:ext cx="61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179"/>
            <p:cNvSpPr>
              <a:spLocks noChangeShapeType="1"/>
            </p:cNvSpPr>
            <p:nvPr/>
          </p:nvSpPr>
          <p:spPr bwMode="auto">
            <a:xfrm flipH="1">
              <a:off x="1229151" y="3458112"/>
              <a:ext cx="57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Text Box 180"/>
            <p:cNvSpPr txBox="1">
              <a:spLocks noChangeArrowheads="1"/>
            </p:cNvSpPr>
            <p:nvPr/>
          </p:nvSpPr>
          <p:spPr bwMode="auto">
            <a:xfrm rot="16200000">
              <a:off x="1804350" y="3190880"/>
              <a:ext cx="4320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 dirty="0">
                  <a:latin typeface="Times New Roman" pitchFamily="18" charset="0"/>
                  <a:ea typeface="华文行楷" pitchFamily="2" charset="-122"/>
                  <a:cs typeface="Times New Roman" pitchFamily="18" charset="0"/>
                </a:rPr>
                <a:t>h</a:t>
              </a:r>
              <a:endParaRPr lang="en-US" altLang="zh-CN" sz="1600" b="1" i="1" baseline="-25000" dirty="0">
                <a:latin typeface="Times New Roman" pitchFamily="18" charset="0"/>
                <a:ea typeface="华文行楷" pitchFamily="2" charset="-122"/>
                <a:cs typeface="Times New Roman" pitchFamily="18" charset="0"/>
              </a:endParaRPr>
            </a:p>
          </p:txBody>
        </p:sp>
      </p:grpSp>
      <p:sp>
        <p:nvSpPr>
          <p:cNvPr id="89" name="椭圆 88"/>
          <p:cNvSpPr>
            <a:spLocks noChangeAspect="1"/>
          </p:cNvSpPr>
          <p:nvPr/>
        </p:nvSpPr>
        <p:spPr>
          <a:xfrm>
            <a:off x="8028384" y="4628038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8028384" y="4642250"/>
            <a:ext cx="180000" cy="1800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42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837624"/>
              </p:ext>
            </p:extLst>
          </p:nvPr>
        </p:nvGraphicFramePr>
        <p:xfrm>
          <a:off x="3419475" y="5826125"/>
          <a:ext cx="9334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6" name="Equation" r:id="rId12" imgW="495000" imgH="241200" progId="Equation.DSMT4">
                  <p:embed/>
                </p:oleObj>
              </mc:Choice>
              <mc:Fallback>
                <p:oleObj name="Equation" r:id="rId12" imgW="495000" imgH="241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826125"/>
                        <a:ext cx="9334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191 0.231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 autoUpdateAnimBg="0"/>
      <p:bldP spid="35" grpId="0"/>
      <p:bldP spid="37" grpId="0"/>
      <p:bldP spid="58" grpId="0" animBg="1"/>
      <p:bldP spid="61" grpId="0" animBg="1"/>
      <p:bldP spid="62" grpId="0" animBg="1"/>
      <p:bldP spid="89" grpId="0" animBg="1"/>
      <p:bldP spid="89" grpId="1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622429"/>
            <a:ext cx="2088232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引力势能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84178" y="2387174"/>
            <a:ext cx="191155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大小：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35434"/>
              </p:ext>
            </p:extLst>
          </p:nvPr>
        </p:nvGraphicFramePr>
        <p:xfrm>
          <a:off x="1728788" y="2349500"/>
          <a:ext cx="1511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0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2349500"/>
                        <a:ext cx="1511300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715411" y="2360272"/>
            <a:ext cx="1584000" cy="72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84178" y="1412776"/>
            <a:ext cx="5150615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天体在引力场中具有的能量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8" y="3255367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取无穷远处为势能零点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714876" y="2214554"/>
            <a:ext cx="2408921" cy="2052000"/>
            <a:chOff x="6516216" y="908720"/>
            <a:chExt cx="2408921" cy="2052000"/>
          </a:xfrm>
        </p:grpSpPr>
        <p:sp>
          <p:nvSpPr>
            <p:cNvPr id="17" name="Oval 7"/>
            <p:cNvSpPr>
              <a:spLocks noChangeAspect="1" noChangeArrowheads="1"/>
            </p:cNvSpPr>
            <p:nvPr/>
          </p:nvSpPr>
          <p:spPr bwMode="auto">
            <a:xfrm>
              <a:off x="6516216" y="908720"/>
              <a:ext cx="2052000" cy="2052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8"/>
            <p:cNvSpPr>
              <a:spLocks noChangeAspect="1" noChangeArrowheads="1"/>
            </p:cNvSpPr>
            <p:nvPr/>
          </p:nvSpPr>
          <p:spPr bwMode="auto">
            <a:xfrm>
              <a:off x="8516480" y="1876194"/>
              <a:ext cx="108000" cy="1096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8327554" y="1846599"/>
              <a:ext cx="887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Satellite 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34956" y="2984692"/>
            <a:ext cx="649847" cy="833783"/>
            <a:chOff x="7236296" y="1678858"/>
            <a:chExt cx="649847" cy="833783"/>
          </a:xfrm>
        </p:grpSpPr>
        <p:sp>
          <p:nvSpPr>
            <p:cNvPr id="13" name="Oval 5"/>
            <p:cNvSpPr>
              <a:spLocks noChangeAspect="1" noChangeArrowheads="1"/>
            </p:cNvSpPr>
            <p:nvPr/>
          </p:nvSpPr>
          <p:spPr bwMode="auto">
            <a:xfrm>
              <a:off x="7280232" y="1678858"/>
              <a:ext cx="504000" cy="5040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522470" y="191973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6296" y="2204864"/>
              <a:ext cx="649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Earth 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45146" y="3182028"/>
            <a:ext cx="972000" cy="428628"/>
            <a:chOff x="7546486" y="1876194"/>
            <a:chExt cx="972000" cy="428628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923204" y="1876194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endParaRPr kumimoji="0" lang="zh-CN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 flipH="1">
              <a:off x="7546486" y="1937738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285720" y="4000504"/>
            <a:ext cx="428628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引力势能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重力势能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5947104" y="2734626"/>
          <a:ext cx="714380" cy="24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1" name="公式" r:id="rId6" imgW="571320" imgH="203040" progId="Equation.3">
                  <p:embed/>
                </p:oleObj>
              </mc:Choice>
              <mc:Fallback>
                <p:oleObj name="公式" r:id="rId6" imgW="571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104" y="2734626"/>
                        <a:ext cx="714380" cy="243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53508"/>
              </p:ext>
            </p:extLst>
          </p:nvPr>
        </p:nvGraphicFramePr>
        <p:xfrm>
          <a:off x="560388" y="4714875"/>
          <a:ext cx="3282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2" name="Equation" r:id="rId8" imgW="1739880" imgH="393480" progId="Equation.DSMT4">
                  <p:embed/>
                </p:oleObj>
              </mc:Choice>
              <mc:Fallback>
                <p:oleObj name="Equation" r:id="rId8" imgW="1739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714875"/>
                        <a:ext cx="32829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3857620" y="4714884"/>
          <a:ext cx="1390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3" name="公式" r:id="rId10" imgW="736560" imgH="419040" progId="Equation.3">
                  <p:embed/>
                </p:oleObj>
              </mc:Choice>
              <mc:Fallback>
                <p:oleObj name="公式" r:id="rId10" imgW="736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714884"/>
                        <a:ext cx="13906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5214942" y="4737100"/>
          <a:ext cx="11747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4" name="公式" r:id="rId12" imgW="622080" imgH="393480" progId="Equation.3">
                  <p:embed/>
                </p:oleObj>
              </mc:Choice>
              <mc:Fallback>
                <p:oleObj name="公式" r:id="rId12" imgW="6220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737100"/>
                        <a:ext cx="11747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4500562" y="5643578"/>
          <a:ext cx="14620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5" name="公式" r:id="rId14" imgW="774360" imgH="393480" progId="Equation.3">
                  <p:embed/>
                </p:oleObj>
              </mc:Choice>
              <mc:Fallback>
                <p:oleObj name="公式" r:id="rId14" imgW="774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5643578"/>
                        <a:ext cx="14620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大括号 34"/>
          <p:cNvSpPr/>
          <p:nvPr/>
        </p:nvSpPr>
        <p:spPr>
          <a:xfrm>
            <a:off x="6353390" y="5041194"/>
            <a:ext cx="108000" cy="115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燕尾形箭头 35"/>
          <p:cNvSpPr/>
          <p:nvPr/>
        </p:nvSpPr>
        <p:spPr>
          <a:xfrm>
            <a:off x="6591218" y="5512616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60930"/>
              </p:ext>
            </p:extLst>
          </p:nvPr>
        </p:nvGraphicFramePr>
        <p:xfrm>
          <a:off x="6981825" y="5418138"/>
          <a:ext cx="12715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6" name="Equation" r:id="rId16" imgW="723600" imgH="241200" progId="Equation.DSMT4">
                  <p:embed/>
                </p:oleObj>
              </mc:Choice>
              <mc:Fallback>
                <p:oleObj name="Equation" r:id="rId16" imgW="72360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5418138"/>
                        <a:ext cx="12715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46"/>
          <p:cNvGrpSpPr/>
          <p:nvPr/>
        </p:nvGrpSpPr>
        <p:grpSpPr>
          <a:xfrm>
            <a:off x="6651378" y="3933184"/>
            <a:ext cx="2359060" cy="1152000"/>
            <a:chOff x="2686760" y="2475892"/>
            <a:chExt cx="2359060" cy="1152000"/>
          </a:xfrm>
        </p:grpSpPr>
        <p:sp>
          <p:nvSpPr>
            <p:cNvPr id="39" name="云形标注 38"/>
            <p:cNvSpPr/>
            <p:nvPr/>
          </p:nvSpPr>
          <p:spPr>
            <a:xfrm>
              <a:off x="2686760" y="2475892"/>
              <a:ext cx="2282236" cy="1152000"/>
            </a:xfrm>
            <a:prstGeom prst="cloudCallout">
              <a:avLst>
                <a:gd name="adj1" fmla="val -15503"/>
                <a:gd name="adj2" fmla="val 71584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770600" y="2591280"/>
              <a:ext cx="22752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楷体" pitchFamily="49" charset="-122"/>
                  <a:ea typeface="楷体" pitchFamily="49" charset="-122"/>
                </a:rPr>
                <a:t>待测点→地球表面的引力势能差</a:t>
              </a:r>
              <a:r>
                <a:rPr lang="en-US" altLang="zh-CN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楷体" pitchFamily="49" charset="-122"/>
                  <a:ea typeface="楷体" pitchFamily="49" charset="-122"/>
                </a:rPr>
                <a:t>=</a:t>
              </a:r>
              <a:r>
                <a:rPr lang="zh-CN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楷体" pitchFamily="49" charset="-122"/>
                  <a:ea typeface="楷体" pitchFamily="49" charset="-122"/>
                </a:rPr>
                <a:t>待测点重力势能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6933772" y="5461922"/>
            <a:ext cx="1368000" cy="324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134"/>
          <p:cNvGrpSpPr/>
          <p:nvPr/>
        </p:nvGrpSpPr>
        <p:grpSpPr>
          <a:xfrm>
            <a:off x="2928747" y="603582"/>
            <a:ext cx="1008000" cy="648000"/>
            <a:chOff x="3290936" y="2475318"/>
            <a:chExt cx="1008000" cy="648000"/>
          </a:xfrm>
        </p:grpSpPr>
        <p:sp>
          <p:nvSpPr>
            <p:cNvPr id="44" name="云形标注 43"/>
            <p:cNvSpPr/>
            <p:nvPr/>
          </p:nvSpPr>
          <p:spPr>
            <a:xfrm>
              <a:off x="3290936" y="2475318"/>
              <a:ext cx="1008000" cy="648000"/>
            </a:xfrm>
            <a:prstGeom prst="cloudCallout">
              <a:avLst>
                <a:gd name="adj1" fmla="val -94627"/>
                <a:gd name="adj2" fmla="val 586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307640" y="2489266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scalar</a:t>
              </a:r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03493" y="2525076"/>
            <a:ext cx="678233" cy="692608"/>
            <a:chOff x="5403493" y="2525076"/>
            <a:chExt cx="678233" cy="692608"/>
          </a:xfrm>
        </p:grpSpPr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5403493" y="2789056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1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zh-CN" sz="1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5434793" y="2525076"/>
              <a:ext cx="646933" cy="582390"/>
              <a:chOff x="5434793" y="2525076"/>
              <a:chExt cx="646933" cy="582390"/>
            </a:xfrm>
          </p:grpSpPr>
          <p:cxnSp>
            <p:nvCxnSpPr>
              <p:cNvPr id="25" name="直接箭头连接符 24"/>
              <p:cNvCxnSpPr/>
              <p:nvPr/>
            </p:nvCxnSpPr>
            <p:spPr>
              <a:xfrm rot="16200000" flipV="1">
                <a:off x="5623235" y="2859830"/>
                <a:ext cx="240880" cy="0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5715008" y="2678838"/>
                <a:ext cx="366718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1" i="1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h</a:t>
                </a:r>
                <a:endParaRPr kumimoji="0" lang="zh-CN" sz="1400" b="1" i="0" u="none" strike="noStrike" cap="none" normalizeH="0" baseline="-2500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5434793" y="2525076"/>
                <a:ext cx="500066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1" i="1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zh-CN" sz="1400" b="1" i="0" u="none" strike="noStrike" cap="none" normalizeH="0" baseline="-2500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5727708" y="2714620"/>
                <a:ext cx="36000" cy="36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5727708" y="2964372"/>
                <a:ext cx="36000" cy="36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19" grpId="0"/>
      <p:bldP spid="35" grpId="0" animBg="1"/>
      <p:bldP spid="3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516216" y="3604844"/>
            <a:ext cx="234454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0834" name="Picture 2" descr="https://timgsa.baidu.com/timg?image&amp;quality=80&amp;size=b9999_10000&amp;sec=1554202101645&amp;di=2c902143cd979ba26cfda22aaf04130a&amp;imgtype=0&amp;src=http%3A%2F%2Fpimg.ijntv.cn%2Fmaterial%2Fnews%2Fimg%2F2016%2F08%2F7a14e4e2fdac84646c21b500bfc2ba0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9" y="778751"/>
            <a:ext cx="407687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90" y="778751"/>
            <a:ext cx="4412917" cy="248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28" y="3604845"/>
            <a:ext cx="2556000" cy="2556000"/>
          </a:xfrm>
          <a:prstGeom prst="rect">
            <a:avLst/>
          </a:prstGeom>
        </p:spPr>
      </p:pic>
      <p:pic>
        <p:nvPicPr>
          <p:cNvPr id="5" name="Picture 2" descr="https://timgsa.baidu.com/timg?image&amp;quality=80&amp;size=b9999_10000&amp;sec=1554268417250&amp;di=b0eb3b4c568e7c851c4b761704996fd4&amp;imgtype=0&amp;src=http%3A%2F%2Fmmbiz.qpic.cn%2Fmmbiz_gif%2FDroWTlicXIqiafskKz4miapuJDaFW15rDtia9QVxwr4yzagv9vicuY5RwkQwGL30EEZGqUwnFgiaByyJMOicGxAMFk54Q%2F640%3Fwx_fmt%3D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9" y="3614470"/>
            <a:ext cx="3566516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imgsa.baidu.com/timg?image&amp;quality=80&amp;size=b9999_10000&amp;sec=1554268780647&amp;di=a1a52a8194728a05775cf48fcd15a0cb&amp;imgtype=0&amp;src=http%3A%2F%2Fimg.mp.itc.cn%2Fupload%2F20170531%2F86c0613248db427c8de1d6657ca729a3_th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58" y="3720995"/>
            <a:ext cx="2304449" cy="23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41462" y="3368850"/>
            <a:ext cx="2576409" cy="400110"/>
            <a:chOff x="741462" y="3368850"/>
            <a:chExt cx="2576409" cy="400110"/>
          </a:xfrm>
        </p:grpSpPr>
        <p:grpSp>
          <p:nvGrpSpPr>
            <p:cNvPr id="102" name="组合 101"/>
            <p:cNvGrpSpPr/>
            <p:nvPr/>
          </p:nvGrpSpPr>
          <p:grpSpPr>
            <a:xfrm>
              <a:off x="741462" y="3481844"/>
              <a:ext cx="2039635" cy="215900"/>
              <a:chOff x="741462" y="3481844"/>
              <a:chExt cx="2039635" cy="215900"/>
            </a:xfrm>
          </p:grpSpPr>
          <p:sp>
            <p:nvSpPr>
              <p:cNvPr id="54" name="未知"/>
              <p:cNvSpPr>
                <a:spLocks/>
              </p:cNvSpPr>
              <p:nvPr/>
            </p:nvSpPr>
            <p:spPr bwMode="auto">
              <a:xfrm>
                <a:off x="741462" y="3481844"/>
                <a:ext cx="1584325" cy="2159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92" name="直接箭头连接符 91" descr="中国教育出版网">
                <a:hlinkClick r:id="rId4" action="ppaction://hlinkfile" tooltip="中国教育出版网"/>
              </p:cNvPr>
              <p:cNvCxnSpPr>
                <a:cxnSpLocks noChangeShapeType="1"/>
              </p:cNvCxnSpPr>
              <p:nvPr/>
            </p:nvCxnSpPr>
            <p:spPr bwMode="auto">
              <a:xfrm>
                <a:off x="2313097" y="3609298"/>
                <a:ext cx="468000" cy="1588"/>
              </a:xfrm>
              <a:prstGeom prst="straightConnector1">
                <a:avLst/>
              </a:prstGeom>
              <a:noFill/>
              <a:ln w="25400" cap="sq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2741807" y="336885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</a:t>
              </a:r>
              <a:r>
                <a:rPr lang="zh-CN" altLang="en-US" sz="20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拉</a:t>
              </a:r>
              <a:endParaRPr lang="en-US" altLang="zh-CN" sz="20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22429"/>
            <a:ext cx="7211040" cy="646331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弹性势能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(Elastic Potential Energy)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7645433" y="21429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38" name="Rectangle 3"/>
          <p:cNvSpPr txBox="1">
            <a:spLocks noRot="1" noChangeArrowheads="1"/>
          </p:cNvSpPr>
          <p:nvPr/>
        </p:nvSpPr>
        <p:spPr>
          <a:xfrm>
            <a:off x="284178" y="1412776"/>
            <a:ext cx="5623306" cy="6480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物体发生弹性形变时储存的能量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rot="16200000">
            <a:off x="1007710" y="3276555"/>
            <a:ext cx="1404000" cy="0"/>
          </a:xfrm>
          <a:prstGeom prst="lin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571472" y="2516077"/>
            <a:ext cx="1103313" cy="1349377"/>
            <a:chOff x="571472" y="2516077"/>
            <a:chExt cx="1103313" cy="1349377"/>
          </a:xfrm>
        </p:grpSpPr>
        <p:sp>
          <p:nvSpPr>
            <p:cNvPr id="43" name="未知"/>
            <p:cNvSpPr>
              <a:spLocks/>
            </p:cNvSpPr>
            <p:nvPr/>
          </p:nvSpPr>
          <p:spPr bwMode="auto">
            <a:xfrm>
              <a:off x="703235" y="2835166"/>
              <a:ext cx="971550" cy="2159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Rectangle 9" descr="宽上对角线"/>
            <p:cNvSpPr>
              <a:spLocks noChangeArrowheads="1"/>
            </p:cNvSpPr>
            <p:nvPr/>
          </p:nvSpPr>
          <p:spPr bwMode="auto">
            <a:xfrm>
              <a:off x="571472" y="2533541"/>
              <a:ext cx="144463" cy="133191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rot="16200000" flipV="1">
              <a:off x="43629" y="3182034"/>
              <a:ext cx="1331913" cy="0"/>
            </a:xfrm>
            <a:prstGeom prst="line">
              <a:avLst/>
            </a:prstGeom>
            <a:noFill/>
            <a:ln w="1905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" name="Line 23"/>
          <p:cNvSpPr>
            <a:spLocks noChangeShapeType="1"/>
          </p:cNvSpPr>
          <p:nvPr/>
        </p:nvSpPr>
        <p:spPr bwMode="auto">
          <a:xfrm flipH="1" flipV="1">
            <a:off x="2330105" y="2571744"/>
            <a:ext cx="0" cy="1404000"/>
          </a:xfrm>
          <a:prstGeom prst="line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1714480" y="2632296"/>
            <a:ext cx="611078" cy="400110"/>
            <a:chOff x="1714480" y="2632296"/>
            <a:chExt cx="611078" cy="400110"/>
          </a:xfrm>
        </p:grpSpPr>
        <p:sp>
          <p:nvSpPr>
            <p:cNvPr id="70" name="TextBox 69"/>
            <p:cNvSpPr txBox="1"/>
            <p:nvPr/>
          </p:nvSpPr>
          <p:spPr>
            <a:xfrm>
              <a:off x="1857356" y="263229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接箭头连接符 98"/>
            <p:cNvCxnSpPr/>
            <p:nvPr/>
          </p:nvCxnSpPr>
          <p:spPr>
            <a:xfrm rot="5400000" flipH="1" flipV="1">
              <a:off x="2216764" y="2749496"/>
              <a:ext cx="1588" cy="216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 rot="-5400000" flipH="1" flipV="1">
              <a:off x="1821686" y="2750290"/>
              <a:ext cx="1588" cy="216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3"/>
          <p:cNvSpPr txBox="1">
            <a:spLocks noRot="1" noChangeArrowheads="1"/>
          </p:cNvSpPr>
          <p:nvPr/>
        </p:nvSpPr>
        <p:spPr>
          <a:xfrm>
            <a:off x="539552" y="4000504"/>
            <a:ext cx="1911558" cy="5086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弹簧弹力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04" name="Object 6"/>
          <p:cNvGraphicFramePr>
            <a:graphicFrameLocks noChangeAspect="1"/>
          </p:cNvGraphicFramePr>
          <p:nvPr/>
        </p:nvGraphicFramePr>
        <p:xfrm>
          <a:off x="2173506" y="4143380"/>
          <a:ext cx="9604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8" name="公式" r:id="rId6" imgW="507960" imgH="177480" progId="Equation.3">
                  <p:embed/>
                </p:oleObj>
              </mc:Choice>
              <mc:Fallback>
                <p:oleObj name="公式" r:id="rId6" imgW="5079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506" y="4143380"/>
                        <a:ext cx="9604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63"/>
          <p:cNvSpPr txBox="1">
            <a:spLocks noChangeArrowheads="1"/>
          </p:cNvSpPr>
          <p:nvPr/>
        </p:nvSpPr>
        <p:spPr bwMode="auto">
          <a:xfrm>
            <a:off x="6754535" y="4305782"/>
            <a:ext cx="807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106" name="直接连接符 112"/>
          <p:cNvCxnSpPr>
            <a:cxnSpLocks noChangeShapeType="1"/>
          </p:cNvCxnSpPr>
          <p:nvPr/>
        </p:nvCxnSpPr>
        <p:spPr bwMode="auto">
          <a:xfrm rot="5400000">
            <a:off x="6056692" y="3450574"/>
            <a:ext cx="176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7" name="直角三角形 38"/>
          <p:cNvSpPr>
            <a:spLocks noChangeArrowheads="1"/>
          </p:cNvSpPr>
          <p:nvPr/>
        </p:nvSpPr>
        <p:spPr bwMode="auto">
          <a:xfrm rot="16200000">
            <a:off x="4882581" y="2261163"/>
            <a:ext cx="1532230" cy="2582019"/>
          </a:xfrm>
          <a:prstGeom prst="rtTriangl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4029072" y="2205226"/>
            <a:ext cx="3879963" cy="2416358"/>
            <a:chOff x="2870262" y="2912620"/>
            <a:chExt cx="3879963" cy="2416358"/>
          </a:xfrm>
        </p:grpSpPr>
        <p:grpSp>
          <p:nvGrpSpPr>
            <p:cNvPr id="109" name="组合 55"/>
            <p:cNvGrpSpPr/>
            <p:nvPr/>
          </p:nvGrpSpPr>
          <p:grpSpPr>
            <a:xfrm>
              <a:off x="2870262" y="2912620"/>
              <a:ext cx="3879963" cy="2416358"/>
              <a:chOff x="2870262" y="2912620"/>
              <a:chExt cx="3879963" cy="2416358"/>
            </a:xfrm>
          </p:grpSpPr>
          <p:sp>
            <p:nvSpPr>
              <p:cNvPr id="113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91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132978"/>
                <a:ext cx="0" cy="219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Text Box 57"/>
              <p:cNvSpPr txBox="1">
                <a:spLocks noChangeArrowheads="1"/>
              </p:cNvSpPr>
              <p:nvPr/>
            </p:nvSpPr>
            <p:spPr bwMode="auto">
              <a:xfrm>
                <a:off x="3203848" y="2912620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  <a:r>
                  <a:rPr lang="zh-CN" altLang="en-US" sz="2000" b="1" baseline="-25000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拉</a:t>
                </a:r>
                <a:endParaRPr lang="en-US" altLang="zh-CN" sz="2000" b="1" i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6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17" name="Text Box 65"/>
              <p:cNvSpPr txBox="1">
                <a:spLocks noChangeArrowheads="1"/>
              </p:cNvSpPr>
              <p:nvPr/>
            </p:nvSpPr>
            <p:spPr bwMode="auto">
              <a:xfrm>
                <a:off x="6127834" y="4850774"/>
                <a:ext cx="6223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111" name="Line 83"/>
            <p:cNvSpPr>
              <a:spLocks noChangeShapeType="1"/>
            </p:cNvSpPr>
            <p:nvPr/>
          </p:nvSpPr>
          <p:spPr bwMode="auto">
            <a:xfrm flipV="1">
              <a:off x="3212388" y="3356991"/>
              <a:ext cx="2760422" cy="16686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Text Box 63"/>
            <p:cNvSpPr txBox="1">
              <a:spLocks noChangeArrowheads="1"/>
            </p:cNvSpPr>
            <p:nvPr/>
          </p:nvSpPr>
          <p:spPr bwMode="auto">
            <a:xfrm rot="19747590">
              <a:off x="3854392" y="3656458"/>
              <a:ext cx="15121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nextslide"/>
                </a:rPr>
                <a:t>F</a:t>
              </a:r>
              <a:r>
                <a:rPr lang="zh-CN" altLang="en-US" sz="22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nextslide"/>
                </a:rPr>
                <a:t>拉</a:t>
              </a:r>
              <a:r>
                <a:rPr lang="en-US" altLang="zh-CN" sz="22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nextslide"/>
                </a:rPr>
                <a:t> </a:t>
              </a:r>
              <a:r>
                <a:rPr lang="en-US" altLang="zh-CN" sz="22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nextslide"/>
                </a:rPr>
                <a:t>= </a:t>
              </a:r>
              <a:r>
                <a:rPr lang="en-US" altLang="zh-CN" sz="2200" b="1" i="1" dirty="0" err="1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nextslide"/>
                </a:rPr>
                <a:t>kx</a:t>
              </a:r>
              <a:endPara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1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417591"/>
              </p:ext>
            </p:extLst>
          </p:nvPr>
        </p:nvGraphicFramePr>
        <p:xfrm>
          <a:off x="5964825" y="3460185"/>
          <a:ext cx="546112" cy="65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9" name="公式" r:id="rId8" imgW="355320" imgH="393480" progId="Equation.3">
                  <p:embed/>
                </p:oleObj>
              </mc:Choice>
              <mc:Fallback>
                <p:oleObj name="公式" r:id="rId8" imgW="355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825" y="3460185"/>
                        <a:ext cx="546112" cy="654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" name="直接连接符 112"/>
          <p:cNvCxnSpPr>
            <a:cxnSpLocks noChangeShapeType="1"/>
          </p:cNvCxnSpPr>
          <p:nvPr/>
        </p:nvCxnSpPr>
        <p:spPr bwMode="auto">
          <a:xfrm rot="10800000">
            <a:off x="4398714" y="2749352"/>
            <a:ext cx="248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21" name="Text Box 63"/>
          <p:cNvSpPr txBox="1">
            <a:spLocks noChangeArrowheads="1"/>
          </p:cNvSpPr>
          <p:nvPr/>
        </p:nvSpPr>
        <p:spPr bwMode="auto">
          <a:xfrm>
            <a:off x="3914888" y="2533328"/>
            <a:ext cx="51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kx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" name="Rectangle 3"/>
          <p:cNvSpPr txBox="1">
            <a:spLocks noRot="1" noChangeArrowheads="1"/>
          </p:cNvSpPr>
          <p:nvPr/>
        </p:nvSpPr>
        <p:spPr>
          <a:xfrm>
            <a:off x="284178" y="5286388"/>
            <a:ext cx="278762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弹簧弹性势能：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821395"/>
              </p:ext>
            </p:extLst>
          </p:nvPr>
        </p:nvGraphicFramePr>
        <p:xfrm>
          <a:off x="3143250" y="5270500"/>
          <a:ext cx="12969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0"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270500"/>
                        <a:ext cx="129698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矩形 123"/>
          <p:cNvSpPr/>
          <p:nvPr/>
        </p:nvSpPr>
        <p:spPr>
          <a:xfrm>
            <a:off x="3081707" y="5292356"/>
            <a:ext cx="1368000" cy="72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4607990" y="5429122"/>
            <a:ext cx="1032724" cy="540000"/>
            <a:chOff x="3428992" y="5033294"/>
            <a:chExt cx="1032724" cy="540000"/>
          </a:xfrm>
        </p:grpSpPr>
        <p:sp>
          <p:nvSpPr>
            <p:cNvPr id="128" name="云形标注 127"/>
            <p:cNvSpPr/>
            <p:nvPr/>
          </p:nvSpPr>
          <p:spPr>
            <a:xfrm>
              <a:off x="3428992" y="5033294"/>
              <a:ext cx="972000" cy="540000"/>
            </a:xfrm>
            <a:prstGeom prst="cloudCallout">
              <a:avLst>
                <a:gd name="adj1" fmla="val -87215"/>
                <a:gd name="adj2" fmla="val 919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473894" y="5093846"/>
              <a:ext cx="98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形变量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3906527" y="4714884"/>
            <a:ext cx="1281802" cy="540000"/>
            <a:chOff x="3439878" y="5044180"/>
            <a:chExt cx="1281802" cy="540000"/>
          </a:xfrm>
        </p:grpSpPr>
        <p:sp>
          <p:nvSpPr>
            <p:cNvPr id="134" name="云形标注 133"/>
            <p:cNvSpPr/>
            <p:nvPr/>
          </p:nvSpPr>
          <p:spPr>
            <a:xfrm>
              <a:off x="3439878" y="5044180"/>
              <a:ext cx="1188000" cy="540000"/>
            </a:xfrm>
            <a:prstGeom prst="cloudCallout">
              <a:avLst>
                <a:gd name="adj1" fmla="val -29997"/>
                <a:gd name="adj2" fmla="val 916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473894" y="5093846"/>
              <a:ext cx="1247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劲度系数</a:t>
              </a:r>
            </a:p>
          </p:txBody>
        </p:sp>
      </p:grp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3000364" y="6143644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0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0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0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6" name="组合 134"/>
          <p:cNvGrpSpPr/>
          <p:nvPr/>
        </p:nvGrpSpPr>
        <p:grpSpPr>
          <a:xfrm>
            <a:off x="7515585" y="1560637"/>
            <a:ext cx="1008000" cy="648000"/>
            <a:chOff x="3290936" y="2475318"/>
            <a:chExt cx="1008000" cy="648000"/>
          </a:xfrm>
        </p:grpSpPr>
        <p:sp>
          <p:nvSpPr>
            <p:cNvPr id="47" name="云形标注 46"/>
            <p:cNvSpPr/>
            <p:nvPr/>
          </p:nvSpPr>
          <p:spPr>
            <a:xfrm>
              <a:off x="3290936" y="2475318"/>
              <a:ext cx="1008000" cy="648000"/>
            </a:xfrm>
            <a:prstGeom prst="cloudCallout">
              <a:avLst>
                <a:gd name="adj1" fmla="val -69561"/>
                <a:gd name="adj2" fmla="val -7954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307640" y="2489266"/>
              <a:ext cx="958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scalar</a:t>
              </a:r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49" name="Rectangle 3"/>
          <p:cNvSpPr txBox="1">
            <a:spLocks noRot="1" noChangeArrowheads="1"/>
          </p:cNvSpPr>
          <p:nvPr/>
        </p:nvSpPr>
        <p:spPr>
          <a:xfrm>
            <a:off x="539552" y="4504560"/>
            <a:ext cx="432048" cy="50861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04011"/>
              </p:ext>
            </p:extLst>
          </p:nvPr>
        </p:nvGraphicFramePr>
        <p:xfrm>
          <a:off x="918863" y="4586288"/>
          <a:ext cx="1295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1" name="Equation" r:id="rId12" imgW="685800" imgH="241200" progId="Equation.DSMT4">
                  <p:embed/>
                </p:oleObj>
              </mc:Choice>
              <mc:Fallback>
                <p:oleObj name="Equation" r:id="rId12" imgW="6858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63" y="4586288"/>
                        <a:ext cx="12954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1703316" y="3228147"/>
            <a:ext cx="614059" cy="400110"/>
            <a:chOff x="1592470" y="3635588"/>
            <a:chExt cx="614059" cy="400110"/>
          </a:xfrm>
        </p:grpSpPr>
        <p:sp>
          <p:nvSpPr>
            <p:cNvPr id="51" name="TextBox 48"/>
            <p:cNvSpPr txBox="1"/>
            <p:nvPr/>
          </p:nvSpPr>
          <p:spPr>
            <a:xfrm>
              <a:off x="1592470" y="3635588"/>
              <a:ext cx="606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直接箭头连接符 51" descr="中国教育出版网">
              <a:hlinkClick r:id="rId4" action="ppaction://hlinkfile" tooltip="中国教育出版网"/>
            </p:cNvPr>
            <p:cNvCxnSpPr>
              <a:cxnSpLocks noChangeShapeType="1"/>
            </p:cNvCxnSpPr>
            <p:nvPr/>
          </p:nvCxnSpPr>
          <p:spPr bwMode="auto">
            <a:xfrm flipH="1" flipV="1">
              <a:off x="1738529" y="4027292"/>
              <a:ext cx="468000" cy="0"/>
            </a:xfrm>
            <a:prstGeom prst="straightConnector1">
              <a:avLst/>
            </a:prstGeom>
            <a:noFill/>
            <a:ln w="50800" cap="sq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110" grpId="0"/>
      <p:bldP spid="38" grpId="0"/>
      <p:bldP spid="42" grpId="0" animBg="1"/>
      <p:bldP spid="95" grpId="0" animBg="1"/>
      <p:bldP spid="103" grpId="0"/>
      <p:bldP spid="105" grpId="0"/>
      <p:bldP spid="121" grpId="0"/>
      <p:bldP spid="122" grpId="0"/>
      <p:bldP spid="124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3196805" y="2957788"/>
            <a:ext cx="44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5" name="直接连接符 112"/>
          <p:cNvCxnSpPr>
            <a:cxnSpLocks noChangeShapeType="1"/>
          </p:cNvCxnSpPr>
          <p:nvPr/>
        </p:nvCxnSpPr>
        <p:spPr bwMode="auto">
          <a:xfrm rot="5400000">
            <a:off x="2427524" y="2102580"/>
            <a:ext cx="176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7" name="组合 6"/>
          <p:cNvGrpSpPr/>
          <p:nvPr/>
        </p:nvGrpSpPr>
        <p:grpSpPr>
          <a:xfrm>
            <a:off x="399904" y="857232"/>
            <a:ext cx="3879963" cy="2416358"/>
            <a:chOff x="2870262" y="2912620"/>
            <a:chExt cx="3879963" cy="2416358"/>
          </a:xfrm>
        </p:grpSpPr>
        <p:grpSp>
          <p:nvGrpSpPr>
            <p:cNvPr id="8" name="组合 55"/>
            <p:cNvGrpSpPr/>
            <p:nvPr/>
          </p:nvGrpSpPr>
          <p:grpSpPr>
            <a:xfrm>
              <a:off x="2870262" y="2912620"/>
              <a:ext cx="3879963" cy="2416358"/>
              <a:chOff x="2870262" y="2912620"/>
              <a:chExt cx="3879963" cy="2416358"/>
            </a:xfrm>
          </p:grpSpPr>
          <p:sp>
            <p:nvSpPr>
              <p:cNvPr id="11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91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132978"/>
                <a:ext cx="0" cy="219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Text Box 57"/>
              <p:cNvSpPr txBox="1">
                <a:spLocks noChangeArrowheads="1"/>
              </p:cNvSpPr>
              <p:nvPr/>
            </p:nvSpPr>
            <p:spPr bwMode="auto">
              <a:xfrm>
                <a:off x="3203848" y="2912620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14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5" name="Text Box 65"/>
              <p:cNvSpPr txBox="1">
                <a:spLocks noChangeArrowheads="1"/>
              </p:cNvSpPr>
              <p:nvPr/>
            </p:nvSpPr>
            <p:spPr bwMode="auto">
              <a:xfrm>
                <a:off x="6127834" y="4850774"/>
                <a:ext cx="6223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9" name="Line 83"/>
            <p:cNvSpPr>
              <a:spLocks noChangeShapeType="1"/>
            </p:cNvSpPr>
            <p:nvPr/>
          </p:nvSpPr>
          <p:spPr bwMode="auto">
            <a:xfrm flipV="1">
              <a:off x="3214868" y="3496824"/>
              <a:ext cx="285954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414426" y="1185334"/>
            <a:ext cx="51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7632342" y="2957788"/>
            <a:ext cx="44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20" name="直接连接符 112"/>
          <p:cNvCxnSpPr>
            <a:cxnSpLocks noChangeShapeType="1"/>
          </p:cNvCxnSpPr>
          <p:nvPr/>
        </p:nvCxnSpPr>
        <p:spPr bwMode="auto">
          <a:xfrm rot="5400000">
            <a:off x="6934499" y="2102580"/>
            <a:ext cx="176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1" name="直角三角形 38"/>
          <p:cNvSpPr>
            <a:spLocks noChangeArrowheads="1"/>
          </p:cNvSpPr>
          <p:nvPr/>
        </p:nvSpPr>
        <p:spPr bwMode="auto">
          <a:xfrm rot="16200000">
            <a:off x="5760388" y="913169"/>
            <a:ext cx="1532230" cy="2582019"/>
          </a:xfrm>
          <a:prstGeom prst="rtTriangl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906879" y="857232"/>
            <a:ext cx="3879963" cy="2416358"/>
            <a:chOff x="2870262" y="2912620"/>
            <a:chExt cx="3879963" cy="2416358"/>
          </a:xfrm>
        </p:grpSpPr>
        <p:grpSp>
          <p:nvGrpSpPr>
            <p:cNvPr id="23" name="组合 55"/>
            <p:cNvGrpSpPr/>
            <p:nvPr/>
          </p:nvGrpSpPr>
          <p:grpSpPr>
            <a:xfrm>
              <a:off x="2870262" y="2912620"/>
              <a:ext cx="3879963" cy="2416358"/>
              <a:chOff x="2870262" y="2912620"/>
              <a:chExt cx="3879963" cy="2416358"/>
            </a:xfrm>
          </p:grpSpPr>
          <p:sp>
            <p:nvSpPr>
              <p:cNvPr id="26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91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132978"/>
                <a:ext cx="0" cy="219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57"/>
              <p:cNvSpPr txBox="1">
                <a:spLocks noChangeArrowheads="1"/>
              </p:cNvSpPr>
              <p:nvPr/>
            </p:nvSpPr>
            <p:spPr bwMode="auto">
              <a:xfrm>
                <a:off x="3203848" y="2912620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29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30" name="Text Box 65"/>
              <p:cNvSpPr txBox="1">
                <a:spLocks noChangeArrowheads="1"/>
              </p:cNvSpPr>
              <p:nvPr/>
            </p:nvSpPr>
            <p:spPr bwMode="auto">
              <a:xfrm>
                <a:off x="6127834" y="4850774"/>
                <a:ext cx="6223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24" name="Line 83"/>
            <p:cNvSpPr>
              <a:spLocks noChangeShapeType="1"/>
            </p:cNvSpPr>
            <p:nvPr/>
          </p:nvSpPr>
          <p:spPr bwMode="auto">
            <a:xfrm flipV="1">
              <a:off x="3212388" y="3356991"/>
              <a:ext cx="2760422" cy="16686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63"/>
            <p:cNvSpPr txBox="1">
              <a:spLocks noChangeArrowheads="1"/>
            </p:cNvSpPr>
            <p:nvPr/>
          </p:nvSpPr>
          <p:spPr bwMode="auto">
            <a:xfrm rot="19747590">
              <a:off x="3818532" y="3605209"/>
              <a:ext cx="1512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lang="en-US" altLang="zh-CN" sz="24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</a:t>
              </a: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at</a:t>
              </a:r>
            </a:p>
          </p:txBody>
        </p:sp>
      </p:grp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121456"/>
              </p:ext>
            </p:extLst>
          </p:nvPr>
        </p:nvGraphicFramePr>
        <p:xfrm>
          <a:off x="6825096" y="2079121"/>
          <a:ext cx="580159" cy="72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6" name="公式" r:id="rId3" imgW="342720" imgH="393480" progId="Equation.3">
                  <p:embed/>
                </p:oleObj>
              </mc:Choice>
              <mc:Fallback>
                <p:oleObj name="公式" r:id="rId3" imgW="3427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096" y="2079121"/>
                        <a:ext cx="580159" cy="720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112"/>
          <p:cNvCxnSpPr>
            <a:cxnSpLocks noChangeShapeType="1"/>
          </p:cNvCxnSpPr>
          <p:nvPr/>
        </p:nvCxnSpPr>
        <p:spPr bwMode="auto">
          <a:xfrm rot="10800000">
            <a:off x="5276521" y="1401358"/>
            <a:ext cx="248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4792695" y="1185334"/>
            <a:ext cx="51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at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7625961" y="5814972"/>
            <a:ext cx="807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35" name="直接连接符 112"/>
          <p:cNvCxnSpPr>
            <a:cxnSpLocks noChangeShapeType="1"/>
          </p:cNvCxnSpPr>
          <p:nvPr/>
        </p:nvCxnSpPr>
        <p:spPr bwMode="auto">
          <a:xfrm rot="5400000">
            <a:off x="6928118" y="4959764"/>
            <a:ext cx="176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6" name="直角三角形 38"/>
          <p:cNvSpPr>
            <a:spLocks noChangeArrowheads="1"/>
          </p:cNvSpPr>
          <p:nvPr/>
        </p:nvSpPr>
        <p:spPr bwMode="auto">
          <a:xfrm rot="16200000">
            <a:off x="5754007" y="3770353"/>
            <a:ext cx="1532230" cy="2582019"/>
          </a:xfrm>
          <a:prstGeom prst="rtTriangl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900498" y="3714416"/>
            <a:ext cx="3879963" cy="2416358"/>
            <a:chOff x="2870262" y="2912620"/>
            <a:chExt cx="3879963" cy="2416358"/>
          </a:xfrm>
        </p:grpSpPr>
        <p:grpSp>
          <p:nvGrpSpPr>
            <p:cNvPr id="38" name="组合 55"/>
            <p:cNvGrpSpPr/>
            <p:nvPr/>
          </p:nvGrpSpPr>
          <p:grpSpPr>
            <a:xfrm>
              <a:off x="2870262" y="2912620"/>
              <a:ext cx="3879963" cy="2416358"/>
              <a:chOff x="2870262" y="2912620"/>
              <a:chExt cx="3879963" cy="2416358"/>
            </a:xfrm>
          </p:grpSpPr>
          <p:sp>
            <p:nvSpPr>
              <p:cNvPr id="41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91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132978"/>
                <a:ext cx="0" cy="219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Text Box 57"/>
              <p:cNvSpPr txBox="1">
                <a:spLocks noChangeArrowheads="1"/>
              </p:cNvSpPr>
              <p:nvPr/>
            </p:nvSpPr>
            <p:spPr bwMode="auto">
              <a:xfrm>
                <a:off x="3203848" y="2912620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45" name="Text Box 65"/>
              <p:cNvSpPr txBox="1">
                <a:spLocks noChangeArrowheads="1"/>
              </p:cNvSpPr>
              <p:nvPr/>
            </p:nvSpPr>
            <p:spPr bwMode="auto">
              <a:xfrm>
                <a:off x="6127834" y="4850774"/>
                <a:ext cx="6223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39" name="Line 83"/>
            <p:cNvSpPr>
              <a:spLocks noChangeShapeType="1"/>
            </p:cNvSpPr>
            <p:nvPr/>
          </p:nvSpPr>
          <p:spPr bwMode="auto">
            <a:xfrm flipV="1">
              <a:off x="3212388" y="3356991"/>
              <a:ext cx="2760422" cy="16686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 rot="19747590">
              <a:off x="3818532" y="3605209"/>
              <a:ext cx="1512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lastslideviewed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lastslideviewed"/>
                </a:rPr>
                <a:t> </a:t>
              </a: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lastslideviewed"/>
                </a:rPr>
                <a:t>= </a:t>
              </a:r>
              <a:r>
                <a:rPr lang="en-US" altLang="zh-CN" sz="2400" b="1" i="1" dirty="0" err="1">
                  <a:latin typeface="Times New Roman" pitchFamily="18" charset="0"/>
                  <a:ea typeface="楷体" pitchFamily="49" charset="-122"/>
                  <a:cs typeface="Times New Roman" pitchFamily="18" charset="0"/>
                  <a:hlinkClick r:id="" action="ppaction://hlinkshowjump?jump=lastslideviewed"/>
                </a:rPr>
                <a:t>kx</a:t>
              </a:r>
              <a:endPara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70589"/>
              </p:ext>
            </p:extLst>
          </p:nvPr>
        </p:nvGraphicFramePr>
        <p:xfrm>
          <a:off x="6808946" y="4936644"/>
          <a:ext cx="60072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7" name="公式" r:id="rId5" imgW="355320" imgH="393480" progId="Equation.3">
                  <p:embed/>
                </p:oleObj>
              </mc:Choice>
              <mc:Fallback>
                <p:oleObj name="公式" r:id="rId5" imgW="355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946" y="4936644"/>
                        <a:ext cx="600723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接连接符 112"/>
          <p:cNvCxnSpPr>
            <a:cxnSpLocks noChangeShapeType="1"/>
          </p:cNvCxnSpPr>
          <p:nvPr/>
        </p:nvCxnSpPr>
        <p:spPr bwMode="auto">
          <a:xfrm rot="10800000">
            <a:off x="5270140" y="4258542"/>
            <a:ext cx="248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4786314" y="4042518"/>
            <a:ext cx="51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kx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9748" y="1466836"/>
            <a:ext cx="2571768" cy="151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1765283" y="2143117"/>
          <a:ext cx="306387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8" name="公式" r:id="rId7" imgW="164880" imgH="152280" progId="Equation.3">
                  <p:embed/>
                </p:oleObj>
              </mc:Choice>
              <mc:Fallback>
                <p:oleObj name="公式" r:id="rId7" imgW="16488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283" y="2143117"/>
                        <a:ext cx="306387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3203186" y="5815308"/>
            <a:ext cx="44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51" name="直接连接符 112"/>
          <p:cNvCxnSpPr>
            <a:cxnSpLocks noChangeShapeType="1"/>
          </p:cNvCxnSpPr>
          <p:nvPr/>
        </p:nvCxnSpPr>
        <p:spPr bwMode="auto">
          <a:xfrm rot="5400000">
            <a:off x="2433905" y="4960100"/>
            <a:ext cx="1764000" cy="190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52" name="组合 51"/>
          <p:cNvGrpSpPr/>
          <p:nvPr/>
        </p:nvGrpSpPr>
        <p:grpSpPr>
          <a:xfrm>
            <a:off x="406285" y="3714752"/>
            <a:ext cx="3879963" cy="2416358"/>
            <a:chOff x="2870262" y="2912620"/>
            <a:chExt cx="3879963" cy="2416358"/>
          </a:xfrm>
        </p:grpSpPr>
        <p:grpSp>
          <p:nvGrpSpPr>
            <p:cNvPr id="53" name="组合 55"/>
            <p:cNvGrpSpPr/>
            <p:nvPr/>
          </p:nvGrpSpPr>
          <p:grpSpPr>
            <a:xfrm>
              <a:off x="2870262" y="2912620"/>
              <a:ext cx="3879963" cy="2416358"/>
              <a:chOff x="2870262" y="2912620"/>
              <a:chExt cx="3879963" cy="2416358"/>
            </a:xfrm>
          </p:grpSpPr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 flipV="1">
                <a:off x="3214081" y="5040922"/>
                <a:ext cx="291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H="1" flipV="1">
                <a:off x="3203848" y="3132978"/>
                <a:ext cx="0" cy="219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3203848" y="2912620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8" name="Text Box 58"/>
              <p:cNvSpPr txBox="1">
                <a:spLocks noChangeArrowheads="1"/>
              </p:cNvSpPr>
              <p:nvPr/>
            </p:nvSpPr>
            <p:spPr bwMode="auto">
              <a:xfrm>
                <a:off x="2870262" y="4928844"/>
                <a:ext cx="5496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59" name="Text Box 65"/>
              <p:cNvSpPr txBox="1">
                <a:spLocks noChangeArrowheads="1"/>
              </p:cNvSpPr>
              <p:nvPr/>
            </p:nvSpPr>
            <p:spPr bwMode="auto">
              <a:xfrm>
                <a:off x="6127834" y="4850774"/>
                <a:ext cx="6223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 flipV="1">
              <a:off x="3214868" y="3496824"/>
              <a:ext cx="285954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420807" y="4042854"/>
            <a:ext cx="51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46129" y="4324356"/>
            <a:ext cx="2571768" cy="151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1724025" y="4989513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9" name="公式" r:id="rId9" imgW="215640" imgH="164880" progId="Equation.3">
                  <p:embed/>
                </p:oleObj>
              </mc:Choice>
              <mc:Fallback>
                <p:oleObj name="公式" r:id="rId9" imgW="21564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4989513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33" grpId="0"/>
      <p:bldP spid="34" grpId="0"/>
      <p:bldP spid="48" grpId="0"/>
      <p:bldP spid="49" grpId="0" animBg="1"/>
      <p:bldP spid="50" grpId="0"/>
      <p:bldP spid="60" grpId="0"/>
      <p:bldP spid="6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7451</TotalTime>
  <Words>695</Words>
  <Application>Microsoft Office PowerPoint</Application>
  <PresentationFormat>全屏显示(4:3)</PresentationFormat>
  <Paragraphs>179</Paragraphs>
  <Slides>13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弹性势能 (Elastic Potential Energy)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张 小鱼</cp:lastModifiedBy>
  <cp:revision>399</cp:revision>
  <dcterms:created xsi:type="dcterms:W3CDTF">2014-10-19T02:03:18Z</dcterms:created>
  <dcterms:modified xsi:type="dcterms:W3CDTF">2019-04-08T14:52:55Z</dcterms:modified>
</cp:coreProperties>
</file>