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40"/>
  </p:normalViewPr>
  <p:slideViewPr>
    <p:cSldViewPr snapToGrid="0" snapToObjects="1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6.m4a"/><Relationship Id="rId7" Type="http://schemas.openxmlformats.org/officeDocument/2006/relationships/image" Target="../media/image26.jpeg"/><Relationship Id="rId12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.jpe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6120-D62A-1F4E-AB9C-2C8690DC63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第十节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热力学（下）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56A028-9F11-7D49-A420-1D8E2259D7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9101CAA-156A-D447-B7BA-B3174FCEC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3"/>
    </mc:Choice>
    <mc:Fallback>
      <p:transition spd="slow" advTm="1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EEFB6-3712-624D-9CC3-DBC301F42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66" y="358505"/>
            <a:ext cx="4860686" cy="14005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/>
              <a:t>自发反应与熵（上）</a:t>
            </a:r>
            <a:r>
              <a:rPr kumimoji="1" lang="en-US" altLang="zh-CN" sz="3600" dirty="0"/>
              <a:t>—spontaneous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process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and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entropy</a:t>
            </a:r>
            <a:endParaRPr kumimoji="1" lang="zh-CN" altLang="en-US" sz="3600" dirty="0"/>
          </a:p>
        </p:txBody>
      </p:sp>
      <p:sp>
        <p:nvSpPr>
          <p:cNvPr id="27" name="Freeform: Shape 20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978C72-7103-6044-97B8-DB2C3A101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50" y="2236056"/>
            <a:ext cx="4165146" cy="4195481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自发反应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无需外部干涉即可反应</a:t>
            </a:r>
            <a:endParaRPr kumimoji="1" lang="en-US" altLang="zh-CN" dirty="0"/>
          </a:p>
          <a:p>
            <a:r>
              <a:rPr kumimoji="1" lang="en-US" altLang="zh-CN" dirty="0"/>
              <a:t>e.g.</a:t>
            </a:r>
            <a:r>
              <a:rPr kumimoji="1" lang="zh-CN" altLang="en-US" dirty="0"/>
              <a:t> 铁生锈，森林火灾等等</a:t>
            </a:r>
            <a:endParaRPr kumimoji="1" lang="en-US" altLang="zh-CN" dirty="0"/>
          </a:p>
          <a:p>
            <a:r>
              <a:rPr kumimoji="1" lang="zh-CN" altLang="en-US" dirty="0"/>
              <a:t>熵</a:t>
            </a:r>
            <a:r>
              <a:rPr kumimoji="1" lang="en-US" altLang="zh-CN" dirty="0"/>
              <a:t>—</a:t>
            </a:r>
            <a:r>
              <a:rPr kumimoji="1" lang="zh-CN" altLang="en-US" dirty="0"/>
              <a:t>一种描述系统的混乱性的指标</a:t>
            </a:r>
            <a:endParaRPr kumimoji="1" lang="en-US" altLang="zh-CN" dirty="0"/>
          </a:p>
          <a:p>
            <a:r>
              <a:rPr kumimoji="1" lang="zh-CN" altLang="en-US" dirty="0"/>
              <a:t>热力学第二定律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熵增定律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孤立系统总是趋向于熵增，最终达到熵的最大状态，也就是系统的最混乱无序状态</a:t>
            </a:r>
            <a:endParaRPr kumimoji="1" lang="en-US" altLang="zh-CN" dirty="0"/>
          </a:p>
          <a:p>
            <a:r>
              <a:rPr kumimoji="1" lang="en-US" altLang="zh-CN" dirty="0"/>
              <a:t>e.g.</a:t>
            </a:r>
            <a:r>
              <a:rPr kumimoji="1" lang="zh-CN" altLang="en-US" dirty="0"/>
              <a:t> 你的房间如果不收拾会越来越乱，头发不整理会越来越乱</a:t>
            </a:r>
            <a:endParaRPr kumimoji="1"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4DC609-FD12-5847-BFA6-E00170E8A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293" y="70389"/>
            <a:ext cx="2871061" cy="1895870"/>
          </a:xfrm>
          <a:prstGeom prst="rect">
            <a:avLst/>
          </a:prstGeom>
          <a:effectLst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1CA7A54-BAD6-D646-8019-D1CEB3BBF92E}"/>
              </a:ext>
            </a:extLst>
          </p:cNvPr>
          <p:cNvSpPr txBox="1"/>
          <p:nvPr/>
        </p:nvSpPr>
        <p:spPr>
          <a:xfrm>
            <a:off x="9392784" y="276784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CN" altLang="en-US" dirty="0"/>
              <a:t>自发的山火</a:t>
            </a:r>
          </a:p>
        </p:txBody>
      </p:sp>
      <p:pic>
        <p:nvPicPr>
          <p:cNvPr id="5" name="图片 4" descr="森林里的风景&#10;&#10;中度可信度描述已自动生成">
            <a:extLst>
              <a:ext uri="{FF2B5EF4-FFF2-40B4-BE49-F238E27FC236}">
                <a16:creationId xmlns:a16="http://schemas.microsoft.com/office/drawing/2014/main" id="{6DB4B327-EF24-D94A-87B3-B15442E27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142" y="-2"/>
            <a:ext cx="2956783" cy="1966261"/>
          </a:xfrm>
          <a:prstGeom prst="rect">
            <a:avLst/>
          </a:prstGeom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8CAEE02-5514-2641-80BA-87CF92F6B840}"/>
              </a:ext>
            </a:extLst>
          </p:cNvPr>
          <p:cNvSpPr txBox="1"/>
          <p:nvPr/>
        </p:nvSpPr>
        <p:spPr>
          <a:xfrm>
            <a:off x="9899362" y="20513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自发的山火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3F81483-9F0B-C945-97C9-090C04AF7B61}"/>
              </a:ext>
            </a:extLst>
          </p:cNvPr>
          <p:cNvSpPr txBox="1"/>
          <p:nvPr/>
        </p:nvSpPr>
        <p:spPr>
          <a:xfrm>
            <a:off x="6638510" y="20513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自发的生锈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E4E75C-657B-2640-A1C4-FD1526D73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0688" y="2319278"/>
            <a:ext cx="2502072" cy="25020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F43F519-EFB6-874D-9B4D-F4B24D4637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630688" y="4834611"/>
            <a:ext cx="2496910" cy="203665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EF1FEBD-8571-5C42-84F8-9D58A0277357}"/>
              </a:ext>
            </a:extLst>
          </p:cNvPr>
          <p:cNvSpPr txBox="1"/>
          <p:nvPr/>
        </p:nvSpPr>
        <p:spPr>
          <a:xfrm>
            <a:off x="8204458" y="2767846"/>
            <a:ext cx="241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熵增使物体从有序变得无序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E7011FC-1132-D747-8152-01D7711EC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7492" y="2970548"/>
            <a:ext cx="3330218" cy="196626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1C0BD5D-7CD5-734C-B21D-B3C246E9CB9F}"/>
              </a:ext>
            </a:extLst>
          </p:cNvPr>
          <p:cNvSpPr txBox="1"/>
          <p:nvPr/>
        </p:nvSpPr>
        <p:spPr>
          <a:xfrm>
            <a:off x="9260568" y="5206605"/>
            <a:ext cx="272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诺兰电影</a:t>
            </a:r>
            <a:r>
              <a:rPr kumimoji="1" lang="en-US" altLang="zh-CN" dirty="0">
                <a:solidFill>
                  <a:schemeClr val="bg1"/>
                </a:solidFill>
              </a:rPr>
              <a:t>《</a:t>
            </a:r>
            <a:r>
              <a:rPr kumimoji="1" lang="zh-CN" altLang="en-US" dirty="0">
                <a:solidFill>
                  <a:schemeClr val="bg1"/>
                </a:solidFill>
              </a:rPr>
              <a:t>信条</a:t>
            </a:r>
            <a:r>
              <a:rPr kumimoji="1" lang="en-US" altLang="zh-CN" dirty="0">
                <a:solidFill>
                  <a:schemeClr val="bg1"/>
                </a:solidFill>
              </a:rPr>
              <a:t>》</a:t>
            </a:r>
            <a:r>
              <a:rPr kumimoji="1" lang="zh-CN" altLang="en-US" dirty="0">
                <a:solidFill>
                  <a:schemeClr val="bg1"/>
                </a:solidFill>
              </a:rPr>
              <a:t>中描述的“熵减”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E6D1641-8155-5444-874C-C937557BA8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37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91"/>
    </mc:Choice>
    <mc:Fallback>
      <p:transition spd="slow" advTm="352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EC7501-2B22-2B42-A6D8-0F92E4F3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/>
              <a:t>自发反应与熵（中）</a:t>
            </a:r>
            <a:r>
              <a:rPr kumimoji="1" lang="en-US" altLang="zh-CN" sz="3600" dirty="0"/>
              <a:t>—spontaneous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process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and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entropy</a:t>
            </a:r>
            <a:endParaRPr kumimoji="1" lang="zh-CN" altLang="en-US" sz="3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AAF19-F9D3-45A5-AE5D-78BC81106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BBF43D6-A5CF-4884-BE66-F395A6C0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731B7-53A1-43E4-B5FD-B33358A7F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E928E54-F45A-234A-9411-D07303A0B7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699" y="2209801"/>
                <a:ext cx="5628635" cy="419548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熵增驱动自发反应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化学中的宇宙（</a:t>
                </a:r>
                <a:r>
                  <a:rPr kumimoji="1" lang="en-US" altLang="zh-CN" dirty="0"/>
                  <a:t>universe</a:t>
                </a:r>
                <a:r>
                  <a:rPr kumimoji="1" lang="zh-CN" altLang="en-US" dirty="0"/>
                  <a:t>）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系统（</a:t>
                </a:r>
                <a:r>
                  <a:rPr kumimoji="1" lang="en-US" altLang="zh-CN" dirty="0"/>
                  <a:t>system</a:t>
                </a:r>
                <a:r>
                  <a:rPr kumimoji="1" lang="zh-CN" altLang="en-US" dirty="0"/>
                  <a:t>）和环境（</a:t>
                </a:r>
                <a:r>
                  <a:rPr kumimoji="1" lang="en-US" altLang="zh-CN" dirty="0"/>
                  <a:t>surrounding</a:t>
                </a:r>
                <a:r>
                  <a:rPr kumimoji="1" lang="zh-CN" altLang="en-US" dirty="0"/>
                  <a:t>）组成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𝑢𝑛𝑖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𝑠𝑦𝑠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𝑠𝑢𝑟𝑟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𝑢𝑛𝑖</m:t>
                        </m:r>
                      </m:sub>
                    </m:sSub>
                  </m:oMath>
                </a14:m>
                <a:r>
                  <a:rPr kumimoji="1" lang="zh-CN" altLang="en-US" dirty="0"/>
                  <a:t>为正值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反应自发发生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𝑢𝑛𝑖</m:t>
                        </m:r>
                      </m:sub>
                    </m:sSub>
                  </m:oMath>
                </a14:m>
                <a:r>
                  <a:rPr kumimoji="1" lang="zh-CN" altLang="en-US" dirty="0"/>
                  <a:t>为负值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逆反应自发发生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焓变越大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微粒动能越高，运动更随机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𝑠𝑢𝑟𝑟</m:t>
                        </m:r>
                      </m:sub>
                    </m:sSub>
                  </m:oMath>
                </a14:m>
                <a:r>
                  <a:rPr kumimoji="1" lang="zh-CN" altLang="en-US" dirty="0"/>
                  <a:t>越大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/>
                  <a:t>周围温度越低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固定数值焓变对于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𝑠𝑢𝑟𝑟</m:t>
                        </m:r>
                      </m:sub>
                    </m:sSub>
                  </m:oMath>
                </a14:m>
                <a:r>
                  <a:rPr kumimoji="1" lang="zh-CN" altLang="en-US" dirty="0"/>
                  <a:t>增加更大</a:t>
                </a:r>
                <a:r>
                  <a:rPr kumimoji="1" lang="en-US" altLang="zh-CN" dirty="0"/>
                  <a:t>—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𝑠𝑢𝑟𝑟</m:t>
                        </m:r>
                      </m:sub>
                    </m:sSub>
                  </m:oMath>
                </a14:m>
                <a:r>
                  <a:rPr kumimoji="1" lang="zh-CN" altLang="en-US" dirty="0"/>
                  <a:t>更大</a:t>
                </a: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𝑠𝑢𝑟𝑟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endParaRPr kumimoji="1" lang="en-US" altLang="zh-CN" dirty="0"/>
              </a:p>
              <a:p>
                <a:pPr>
                  <a:lnSpc>
                    <a:spcPct val="90000"/>
                  </a:lnSpc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E928E54-F45A-234A-9411-D07303A0B7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699" y="2209801"/>
                <a:ext cx="5628635" cy="4195481"/>
              </a:xfrm>
              <a:blipFill>
                <a:blip r:embed="rId5"/>
                <a:stretch>
                  <a:fillRect l="-450" t="-2115" r="-18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884D293-C931-654E-9D0C-64AEF84CA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824" y="3094136"/>
            <a:ext cx="3980139" cy="2653426"/>
          </a:xfrm>
          <a:prstGeom prst="rect">
            <a:avLst/>
          </a:prstGeom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FAD7C2-3B71-754A-B8EF-A1B5ECFC8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2515" y="1221243"/>
            <a:ext cx="2876699" cy="1603760"/>
          </a:xfrm>
          <a:prstGeom prst="rect">
            <a:avLst/>
          </a:prstGeom>
          <a:effectLst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0F121D-5697-644E-8552-7CBB62508549}"/>
              </a:ext>
            </a:extLst>
          </p:cNvPr>
          <p:cNvSpPr txBox="1"/>
          <p:nvPr/>
        </p:nvSpPr>
        <p:spPr>
          <a:xfrm>
            <a:off x="10442448" y="2888218"/>
            <a:ext cx="1482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用相同的力对质量不同的物体造成的混乱程度不一样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35FA137-3B7A-2147-BC8F-046B9D8AD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35"/>
    </mc:Choice>
    <mc:Fallback>
      <p:transition spd="slow" advTm="31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17B73F2-F496-4743-8B39-88688705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07" y="331839"/>
            <a:ext cx="4914422" cy="16223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自发反应与熵（下）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—spontaneous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process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and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entropy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图片 7" descr="图表, 气泡图&#10;&#10;描述已自动生成">
            <a:extLst>
              <a:ext uri="{FF2B5EF4-FFF2-40B4-BE49-F238E27FC236}">
                <a16:creationId xmlns:a16="http://schemas.microsoft.com/office/drawing/2014/main" id="{0F49F855-672B-C24F-8831-FA03CD9B4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73" y="629266"/>
            <a:ext cx="6272092" cy="2994922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63B626A-716C-794B-A506-2C724E938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227338"/>
                <a:ext cx="4468998" cy="378541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EBEBEB"/>
                    </a:solidFill>
                  </a:rPr>
                  <a:t>热力学第三定律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晶体在绝对零度（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-273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或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0K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）的熵为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0</a:t>
                </a: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EBEBEB"/>
                    </a:solidFill>
                  </a:rPr>
                  <a:t>标准熵（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standard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entropy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kumimoji="1" lang="zh-CN" alt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表示</m:t>
                    </m:r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物质在</a:t>
                </a:r>
                <a:r>
                  <a:rPr kumimoji="1" lang="en" altLang="zh-CN" dirty="0">
                    <a:solidFill>
                      <a:srgbClr val="EBEBEB"/>
                    </a:solidFill>
                  </a:rPr>
                  <a:t>T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时的标准摩尔熵</a:t>
                </a:r>
                <a:r>
                  <a:rPr kumimoji="1" lang="zh-CN" altLang="en" dirty="0">
                    <a:solidFill>
                      <a:srgbClr val="EBEBEB"/>
                    </a:solidFill>
                  </a:rPr>
                  <a:t>，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单位通常为</a:t>
                </a:r>
                <a:r>
                  <a:rPr kumimoji="1" lang="en" altLang="zh-CN" dirty="0" err="1">
                    <a:solidFill>
                      <a:srgbClr val="EBEBEB"/>
                    </a:solidFill>
                  </a:rPr>
                  <a:t>J·mol·k</a:t>
                </a:r>
                <a:endParaRPr kumimoji="1" lang="en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" dirty="0">
                    <a:solidFill>
                      <a:srgbClr val="EBEBEB"/>
                    </a:solidFill>
                  </a:rPr>
                  <a:t>化学反应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熵变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=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生成物标准熵之和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-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反应物标准熵之和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为状态函数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" dirty="0">
                    <a:solidFill>
                      <a:srgbClr val="EBEBEB"/>
                    </a:solidFill>
                  </a:rPr>
                  <a:t>气体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的熵比液体大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液体的熵比固体大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溶液中物质的熵比固体大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altLang="zh-CN" dirty="0">
                    <a:solidFill>
                      <a:srgbClr val="EBEBEB"/>
                    </a:solidFill>
                  </a:rPr>
                  <a:t>2mol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物质的熵比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1mol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en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63B626A-716C-794B-A506-2C724E938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227338"/>
                <a:ext cx="4468998" cy="3785419"/>
              </a:xfrm>
              <a:blipFill>
                <a:blip r:embed="rId5"/>
                <a:stretch>
                  <a:fillRect l="-565" t="-2341" r="-847" b="-5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55385013-326B-904C-91E5-6E11DB135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559" y="66115"/>
            <a:ext cx="3302000" cy="381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BA58FAB-B2C7-F54A-80FE-6ECBB186677F}"/>
              </a:ext>
            </a:extLst>
          </p:cNvPr>
          <p:cNvSpPr/>
          <p:nvPr/>
        </p:nvSpPr>
        <p:spPr>
          <a:xfrm>
            <a:off x="6743216" y="4001222"/>
            <a:ext cx="4179888" cy="2011535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12" name="图片 11" descr="图片包含 徽标&#10;&#10;描述已自动生成">
            <a:extLst>
              <a:ext uri="{FF2B5EF4-FFF2-40B4-BE49-F238E27FC236}">
                <a16:creationId xmlns:a16="http://schemas.microsoft.com/office/drawing/2014/main" id="{300656E0-B51E-FB42-9373-BABDF53DE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654" y="5006989"/>
            <a:ext cx="3665011" cy="555992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23BF4E7-D046-CB42-A2C8-24851D58B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7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40813"/>
    </mc:Choice>
    <mc:Fallback>
      <p:transition spd="slow" advTm="24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33F137-D9CB-EB48-84C4-0583D2E0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558205"/>
            <a:ext cx="4344669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吉布斯自由能（上）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—Gibbs free energy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58374D2-AC8A-D64B-BA90-130549A2B6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8612" y="2190258"/>
                <a:ext cx="4166509" cy="5037942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用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G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来表示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定义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 b="0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𝑇𝑆</m:t>
                    </m:r>
                  </m:oMath>
                </a14:m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自由能为负值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反应自发进行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——thermodynamically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favored</a:t>
                </a: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自由能为正值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逆反应自发进行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—thermodynamically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unfavored</a:t>
                </a: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标准生成吉布斯自由能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标准状态下的稳定单质生成标准状态下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1mol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化合物时的吉布斯自由能变化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跟标准生成焓类似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58374D2-AC8A-D64B-BA90-130549A2B6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612" y="2190258"/>
                <a:ext cx="4166509" cy="5037942"/>
              </a:xfrm>
              <a:blipFill>
                <a:blip r:embed="rId4"/>
                <a:stretch>
                  <a:fillRect l="-608" t="-10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 descr="文本&#10;&#10;低可信度描述已自动生成">
            <a:extLst>
              <a:ext uri="{FF2B5EF4-FFF2-40B4-BE49-F238E27FC236}">
                <a16:creationId xmlns:a16="http://schemas.microsoft.com/office/drawing/2014/main" id="{50EC2719-7035-4247-AE93-9450A065D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723" y="250354"/>
            <a:ext cx="2737055" cy="647700"/>
          </a:xfrm>
          <a:prstGeom prst="rect">
            <a:avLst/>
          </a:prstGeom>
        </p:spPr>
      </p:pic>
      <p:pic>
        <p:nvPicPr>
          <p:cNvPr id="10" name="图片 9" descr="文本&#10;&#10;中度可信度描述已自动生成">
            <a:extLst>
              <a:ext uri="{FF2B5EF4-FFF2-40B4-BE49-F238E27FC236}">
                <a16:creationId xmlns:a16="http://schemas.microsoft.com/office/drawing/2014/main" id="{FEDDD611-E0DC-154A-AD6B-4A80D9480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187" y="3761548"/>
            <a:ext cx="4247497" cy="732327"/>
          </a:xfrm>
          <a:prstGeom prst="rect">
            <a:avLst/>
          </a:prstGeom>
        </p:spPr>
      </p:pic>
      <p:pic>
        <p:nvPicPr>
          <p:cNvPr id="14" name="图片 13" descr="文本&#10;&#10;描述已自动生成">
            <a:extLst>
              <a:ext uri="{FF2B5EF4-FFF2-40B4-BE49-F238E27FC236}">
                <a16:creationId xmlns:a16="http://schemas.microsoft.com/office/drawing/2014/main" id="{59CFE18C-BBF6-3F48-B5C7-79547AFD3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082" y="2748053"/>
            <a:ext cx="4437902" cy="732327"/>
          </a:xfrm>
          <a:prstGeom prst="rect">
            <a:avLst/>
          </a:prstGeom>
        </p:spPr>
      </p:pic>
      <p:pic>
        <p:nvPicPr>
          <p:cNvPr id="18" name="图片 17" descr="图片包含 图表&#10;&#10;描述已自动生成">
            <a:extLst>
              <a:ext uri="{FF2B5EF4-FFF2-40B4-BE49-F238E27FC236}">
                <a16:creationId xmlns:a16="http://schemas.microsoft.com/office/drawing/2014/main" id="{7EAE8C36-9DDB-0643-8F29-D3D172687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935" y="2744576"/>
            <a:ext cx="1727391" cy="703752"/>
          </a:xfrm>
          <a:prstGeom prst="rect">
            <a:avLst/>
          </a:prstGeom>
        </p:spPr>
      </p:pic>
      <p:pic>
        <p:nvPicPr>
          <p:cNvPr id="20" name="图片 19" descr="图片包含 图示&#10;&#10;描述已自动生成">
            <a:extLst>
              <a:ext uri="{FF2B5EF4-FFF2-40B4-BE49-F238E27FC236}">
                <a16:creationId xmlns:a16="http://schemas.microsoft.com/office/drawing/2014/main" id="{9A443DDB-84ED-0B44-BE76-F8B05017A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1952" y="1221904"/>
            <a:ext cx="2867087" cy="96835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B14124C-F35C-164B-9954-2EC532C07E06}"/>
              </a:ext>
            </a:extLst>
          </p:cNvPr>
          <p:cNvSpPr txBox="1"/>
          <p:nvPr/>
        </p:nvSpPr>
        <p:spPr>
          <a:xfrm>
            <a:off x="7657190" y="1000034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两边同时除</a:t>
            </a:r>
            <a:r>
              <a:rPr kumimoji="1" lang="en-US" altLang="zh-CN" dirty="0"/>
              <a:t>T</a:t>
            </a:r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23CCD85-C63F-9D47-8238-B49626B58EC1}"/>
              </a:ext>
            </a:extLst>
          </p:cNvPr>
          <p:cNvSpPr txBox="1"/>
          <p:nvPr/>
        </p:nvSpPr>
        <p:spPr>
          <a:xfrm>
            <a:off x="7404803" y="2251587"/>
            <a:ext cx="194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用周围熵变替换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304C6EF-A012-384B-B9AE-0AE8CFCE6D5C}"/>
              </a:ext>
            </a:extLst>
          </p:cNvPr>
          <p:cNvSpPr txBox="1"/>
          <p:nvPr/>
        </p:nvSpPr>
        <p:spPr>
          <a:xfrm>
            <a:off x="7953929" y="3480380"/>
            <a:ext cx="139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结果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D1A39F6-D12C-CC49-B5E2-1F3BA047C50C}"/>
              </a:ext>
            </a:extLst>
          </p:cNvPr>
          <p:cNvSpPr/>
          <p:nvPr/>
        </p:nvSpPr>
        <p:spPr>
          <a:xfrm>
            <a:off x="6484796" y="4569629"/>
            <a:ext cx="4179888" cy="2011535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29" name="图片 28" descr="徽标&#10;&#10;低可信度描述已自动生成">
            <a:extLst>
              <a:ext uri="{FF2B5EF4-FFF2-40B4-BE49-F238E27FC236}">
                <a16:creationId xmlns:a16="http://schemas.microsoft.com/office/drawing/2014/main" id="{4D011F83-2E63-694A-A35F-F49B3E4DE4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7125" y="5932544"/>
            <a:ext cx="3745323" cy="47964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EF2796-8FDE-914A-9D98-25226165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6790" y="5543433"/>
            <a:ext cx="2179875" cy="313357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665079F-AD5C-4147-B8E1-CC353C989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4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49006"/>
    </mc:Choice>
    <mc:Fallback>
      <p:transition spd="slow" advTm="249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CAD13-4FD2-2D47-B847-05B3BDEC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5" y="252233"/>
            <a:ext cx="3861471" cy="14447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/>
              <a:t>吉布斯自由能（下）</a:t>
            </a:r>
            <a:r>
              <a:rPr kumimoji="1" lang="en-US" altLang="zh-CN" sz="3600" dirty="0"/>
              <a:t>—Gibbs free energy</a:t>
            </a:r>
            <a:endParaRPr kumimoji="1" lang="zh-CN" altLang="en-US" sz="3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77F74B7-5344-4985-8463-5B8EE703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0E38218E-B21F-433A-BB44-F15DE7DC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0DD7D4-CD57-4577-ACCC-43E1C72F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D8AEE07-80E8-F544-84AD-AE99C06ECB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6099" y="2066315"/>
                <a:ext cx="3268611" cy="2931307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/>
                  <a:t>三态变化时刻</a:t>
                </a:r>
                <a:r>
                  <a:rPr kumimoji="1" lang="en-US" altLang="zh-CN" dirty="0"/>
                  <a:t>—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反应达到平衡</a:t>
                </a:r>
                <a:endParaRPr kumimoji="1" lang="en-US" altLang="zh-CN" dirty="0"/>
              </a:p>
              <a:p>
                <a:r>
                  <a:rPr kumimoji="1" lang="en-US" altLang="zh-CN" dirty="0"/>
                  <a:t>e.g.</a:t>
                </a:r>
                <a:r>
                  <a:rPr kumimoji="1" lang="zh-CN" altLang="en-US" dirty="0"/>
                  <a:t> 冰水混合物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小练习：这个反应在什么温度下为自发性</a:t>
                </a:r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D8AEE07-80E8-F544-84AD-AE99C06ECB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6099" y="2066315"/>
                <a:ext cx="3268611" cy="2931307"/>
              </a:xfrm>
              <a:blipFill>
                <a:blip r:embed="rId6"/>
                <a:stretch>
                  <a:fillRect l="-386" t="-17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120D5412-6F27-2B4B-AF1E-DF387E145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187" y="1831685"/>
            <a:ext cx="1553787" cy="2336522"/>
          </a:xfrm>
          <a:prstGeom prst="rect">
            <a:avLst/>
          </a:prstGeom>
          <a:effectLst/>
        </p:spPr>
      </p:pic>
      <p:pic>
        <p:nvPicPr>
          <p:cNvPr id="6" name="图片 5" descr="表格&#10;&#10;描述已自动生成">
            <a:extLst>
              <a:ext uri="{FF2B5EF4-FFF2-40B4-BE49-F238E27FC236}">
                <a16:creationId xmlns:a16="http://schemas.microsoft.com/office/drawing/2014/main" id="{0DDD7701-5E15-4F4B-8B6F-BF6FDE478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6022" y="17699"/>
            <a:ext cx="7947539" cy="1609373"/>
          </a:xfrm>
          <a:prstGeom prst="rect">
            <a:avLst/>
          </a:prstGeom>
          <a:effectLst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3ED5EC5-B723-A44E-B282-642985ABB5C1}"/>
              </a:ext>
            </a:extLst>
          </p:cNvPr>
          <p:cNvSpPr txBox="1"/>
          <p:nvPr/>
        </p:nvSpPr>
        <p:spPr>
          <a:xfrm>
            <a:off x="7045576" y="169698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水融化的热力学指标</a:t>
            </a:r>
          </a:p>
        </p:txBody>
      </p:sp>
      <p:pic>
        <p:nvPicPr>
          <p:cNvPr id="10" name="图片 9" descr="表格&#10;&#10;描述已自动生成">
            <a:extLst>
              <a:ext uri="{FF2B5EF4-FFF2-40B4-BE49-F238E27FC236}">
                <a16:creationId xmlns:a16="http://schemas.microsoft.com/office/drawing/2014/main" id="{9548B7AC-093D-AA4E-A8AC-755279DBD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2241" y="4165486"/>
            <a:ext cx="6515100" cy="24892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C47EE8-F1A6-0140-A370-D498CD558413}"/>
              </a:ext>
            </a:extLst>
          </p:cNvPr>
          <p:cNvSpPr txBox="1"/>
          <p:nvPr/>
        </p:nvSpPr>
        <p:spPr>
          <a:xfrm>
            <a:off x="6752024" y="289254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冰水混合物</a:t>
            </a:r>
          </a:p>
        </p:txBody>
      </p:sp>
      <p:pic>
        <p:nvPicPr>
          <p:cNvPr id="16" name="图片 15" descr="形状, 箭头&#10;&#10;中度可信度描述已自动生成">
            <a:extLst>
              <a:ext uri="{FF2B5EF4-FFF2-40B4-BE49-F238E27FC236}">
                <a16:creationId xmlns:a16="http://schemas.microsoft.com/office/drawing/2014/main" id="{F6832A3F-6F16-B748-9B82-EB776404C8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89" y="3994036"/>
            <a:ext cx="1600200" cy="342900"/>
          </a:xfrm>
          <a:prstGeom prst="rect">
            <a:avLst/>
          </a:prstGeom>
        </p:spPr>
      </p:pic>
      <p:pic>
        <p:nvPicPr>
          <p:cNvPr id="18" name="图片 17" descr="文本&#10;&#10;低可信度描述已自动生成">
            <a:extLst>
              <a:ext uri="{FF2B5EF4-FFF2-40B4-BE49-F238E27FC236}">
                <a16:creationId xmlns:a16="http://schemas.microsoft.com/office/drawing/2014/main" id="{97A0819A-90E7-744F-9FD6-E4DEB4E933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0404" y="3994036"/>
            <a:ext cx="1625600" cy="3556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0A1E0F3-9AB8-3742-B889-F5543D5A3E75}"/>
              </a:ext>
            </a:extLst>
          </p:cNvPr>
          <p:cNvSpPr/>
          <p:nvPr/>
        </p:nvSpPr>
        <p:spPr>
          <a:xfrm>
            <a:off x="820789" y="4514850"/>
            <a:ext cx="3127321" cy="2139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根据∆𝐺</a:t>
            </a:r>
            <a:r>
              <a:rPr kumimoji="1" lang="en-US" altLang="zh-CN" dirty="0"/>
              <a:t>=∆𝐻−𝑇∆𝑆</a:t>
            </a:r>
            <a:r>
              <a:rPr kumimoji="1" lang="zh-CN" altLang="en-US" dirty="0"/>
              <a:t>，因为</a:t>
            </a:r>
            <a:r>
              <a:rPr kumimoji="1" lang="en-US" altLang="zh-CN" dirty="0"/>
              <a:t>∆𝐻</a:t>
            </a:r>
            <a:r>
              <a:rPr kumimoji="1" lang="zh-CN" altLang="en-US" dirty="0"/>
              <a:t>为正值，</a:t>
            </a:r>
            <a:r>
              <a:rPr kumimoji="1" lang="en-US" altLang="zh-CN" dirty="0"/>
              <a:t> ∆𝑆</a:t>
            </a:r>
            <a:r>
              <a:rPr kumimoji="1" lang="zh-CN" altLang="en-US" dirty="0"/>
              <a:t>为正值，只有在高温时</a:t>
            </a:r>
            <a:r>
              <a:rPr kumimoji="1" lang="en-US" altLang="zh-CN" dirty="0"/>
              <a:t>𝑇∆𝑆</a:t>
            </a:r>
            <a:r>
              <a:rPr kumimoji="1" lang="zh-CN" altLang="en-US" dirty="0"/>
              <a:t>大于</a:t>
            </a:r>
            <a:r>
              <a:rPr kumimoji="1" lang="en-US" altLang="zh-CN" dirty="0"/>
              <a:t>∆𝐻</a:t>
            </a:r>
            <a:r>
              <a:rPr kumimoji="1" lang="zh-CN" altLang="en-US" dirty="0"/>
              <a:t>，自由能为负，反应自发进行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E605143-1E26-ED4D-A416-6F7756002D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6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20"/>
    </mc:Choice>
    <mc:Fallback>
      <p:transition spd="slow" advTm="44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9D3E15-EC5C-1B4D-A764-62E152F8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Practice 1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2DB930-1AFC-6E47-8651-A559FBD1BC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17587" y="1853248"/>
                <a:ext cx="6026151" cy="419548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" altLang="zh-CN" sz="2200" dirty="0"/>
                  <a:t>(AP 2019)As a sample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𝐾𝑁𝑂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sz="2200" dirty="0"/>
                  <a:t>(</a:t>
                </a:r>
                <a:r>
                  <a:rPr lang="en" altLang="zh-CN" sz="2200" i="1" dirty="0"/>
                  <a:t>s</a:t>
                </a:r>
                <a:r>
                  <a:rPr lang="en" altLang="zh-CN" sz="2200" dirty="0"/>
                  <a:t>) is stirred into water at 25°C, the compound dissolves endothermically. Which of the following best helps to explain why the process is thermodynamically favorable at 25°C? </a:t>
                </a:r>
              </a:p>
              <a:p>
                <a:r>
                  <a:rPr kumimoji="1" lang="en" altLang="zh-CN" sz="2200" dirty="0"/>
                  <a:t>(A) All endothermic processes are thermodynamically favorable. </a:t>
                </a:r>
              </a:p>
              <a:p>
                <a:r>
                  <a:rPr kumimoji="1" lang="en" altLang="zh-CN" sz="2200" dirty="0"/>
                  <a:t>(B) Stirring the solution during dissolution adds the energy needed to drive an endothermic process. </a:t>
                </a:r>
              </a:p>
              <a:p>
                <a:r>
                  <a:rPr kumimoji="1" lang="en" altLang="zh-CN" sz="2200" dirty="0"/>
                  <a:t>(C) Dissolving the salt decreases the enthalpy of the system. </a:t>
                </a:r>
              </a:p>
              <a:p>
                <a:r>
                  <a:rPr kumimoji="1" lang="en" altLang="zh-CN" sz="2200" dirty="0"/>
                  <a:t>(D) Dissolving the salt </a:t>
                </a:r>
                <a:r>
                  <a:rPr kumimoji="1" lang="en" altLang="zh-CN" dirty="0"/>
                  <a:t>increases the entropy of the system. 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B2DB930-1AFC-6E47-8651-A559FBD1BC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7587" y="1853248"/>
                <a:ext cx="6026151" cy="4195481"/>
              </a:xfrm>
              <a:blipFill>
                <a:blip r:embed="rId5"/>
                <a:stretch>
                  <a:fillRect l="-1263" t="-2108" r="-1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0B27B53B-5543-244F-8EB8-5D675D0D870E}"/>
              </a:ext>
            </a:extLst>
          </p:cNvPr>
          <p:cNvSpPr/>
          <p:nvPr/>
        </p:nvSpPr>
        <p:spPr>
          <a:xfrm>
            <a:off x="7286625" y="1042987"/>
            <a:ext cx="4491037" cy="55364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首先想到∆𝐺</a:t>
            </a:r>
            <a:r>
              <a:rPr kumimoji="1" lang="en-US" altLang="zh-CN" dirty="0"/>
              <a:t>=∆𝐻−𝑇∆𝑆</a:t>
            </a:r>
            <a:r>
              <a:rPr kumimoji="1" lang="zh-CN" altLang="en-US" dirty="0"/>
              <a:t>，系统焓变是正值，因为溶解过程为吸热；要使自由能为负值，系统熵变必须为正值，也就是溶解过程时熵增加，所以选</a:t>
            </a:r>
            <a:r>
              <a:rPr kumimoji="1" lang="en-US" altLang="zh-CN" dirty="0"/>
              <a:t>d</a:t>
            </a:r>
            <a:r>
              <a:rPr kumimoji="1" lang="zh-CN" altLang="en-US" dirty="0"/>
              <a:t>。</a:t>
            </a:r>
            <a:r>
              <a:rPr kumimoji="1" lang="en-US" altLang="zh-CN" dirty="0"/>
              <a:t>A</a:t>
            </a:r>
            <a:r>
              <a:rPr kumimoji="1" lang="zh-CN" altLang="en-US" dirty="0"/>
              <a:t>没有考虑</a:t>
            </a:r>
            <a:r>
              <a:rPr kumimoji="1" lang="en-US" altLang="zh-CN" dirty="0"/>
              <a:t>𝑇∆𝑆</a:t>
            </a:r>
            <a:r>
              <a:rPr kumimoji="1" lang="zh-CN" altLang="en-US" dirty="0"/>
              <a:t>，</a:t>
            </a:r>
            <a:r>
              <a:rPr kumimoji="1" lang="en-US" altLang="zh-CN" dirty="0"/>
              <a:t>b</a:t>
            </a:r>
            <a:r>
              <a:rPr kumimoji="1" lang="zh-CN" altLang="en-US" dirty="0"/>
              <a:t>选项中的搅拌能量不驱动自发性，</a:t>
            </a:r>
            <a:r>
              <a:rPr kumimoji="1" lang="en-US" altLang="zh-CN" dirty="0"/>
              <a:t>c</a:t>
            </a:r>
            <a:r>
              <a:rPr kumimoji="1" lang="zh-CN" altLang="en-US" dirty="0"/>
              <a:t>选项和事实冲突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0AA77C9-24F9-9343-910C-66B670694C46}"/>
              </a:ext>
            </a:extLst>
          </p:cNvPr>
          <p:cNvSpPr/>
          <p:nvPr/>
        </p:nvSpPr>
        <p:spPr>
          <a:xfrm>
            <a:off x="1428750" y="5229225"/>
            <a:ext cx="400050" cy="371475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79E0B836-8D56-264B-BF24-556A1D54D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30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032"/>
    </mc:Choice>
    <mc:Fallback>
      <p:transition spd="slow" advTm="23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0.7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4.4|4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|10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477</TotalTime>
  <Words>707</Words>
  <Application>Microsoft Macintosh PowerPoint</Application>
  <PresentationFormat>宽屏</PresentationFormat>
  <Paragraphs>55</Paragraphs>
  <Slides>7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Arial</vt:lpstr>
      <vt:lpstr>Cambria Math</vt:lpstr>
      <vt:lpstr>Century Gothic</vt:lpstr>
      <vt:lpstr>Wingdings 3</vt:lpstr>
      <vt:lpstr>离子</vt:lpstr>
      <vt:lpstr>第十节—热力学（下）</vt:lpstr>
      <vt:lpstr>自发反应与熵（上）—spontaneous process and entropy</vt:lpstr>
      <vt:lpstr>自发反应与熵（中）—spontaneous process and entropy</vt:lpstr>
      <vt:lpstr>自发反应与熵（下）—spontaneous process and entropy</vt:lpstr>
      <vt:lpstr>吉布斯自由能（上）—Gibbs free energy</vt:lpstr>
      <vt:lpstr>吉布斯自由能（下）—Gibbs free energy</vt:lpstr>
      <vt:lpstr>Practice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第十节—热力学（下）</dc:title>
  <dc:creator>Qi Gareth</dc:creator>
  <cp:lastModifiedBy>Qi Gareth</cp:lastModifiedBy>
  <cp:revision>19</cp:revision>
  <dcterms:created xsi:type="dcterms:W3CDTF">2021-07-20T11:17:26Z</dcterms:created>
  <dcterms:modified xsi:type="dcterms:W3CDTF">2021-08-14T07:59:06Z</dcterms:modified>
</cp:coreProperties>
</file>