
<file path=[Content_Types].xml><?xml version="1.0" encoding="utf-8"?>
<Types xmlns="http://schemas.openxmlformats.org/package/2006/content-types">
  <Default Extension="gif" ContentType="image/gi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56"/>
    <p:restoredTop sz="95840"/>
  </p:normalViewPr>
  <p:slideViewPr>
    <p:cSldViewPr snapToGrid="0" snapToObjects="1">
      <p:cViewPr varScale="1">
        <p:scale>
          <a:sx n="112" d="100"/>
          <a:sy n="112" d="100"/>
        </p:scale>
        <p:origin x="33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8/14/21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全景图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8/14/21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描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8/14/21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引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zh-CN" altLang="en-US"/>
              <a:t>单击此处编辑母版文本样式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8/14/21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8/14/21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8/14/21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图片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8/14/21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8/14/21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8/14/21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8/14/21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8/14/21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8/14/21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8/14/21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8/14/21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8/14/21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8/14/21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8/14/21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8/14/21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audio" Target="../media/media2.m4a"/><Relationship Id="rId7" Type="http://schemas.openxmlformats.org/officeDocument/2006/relationships/image" Target="../media/image8.png"/><Relationship Id="rId2" Type="http://schemas.microsoft.com/office/2007/relationships/media" Target="../media/media2.m4a"/><Relationship Id="rId1" Type="http://schemas.openxmlformats.org/officeDocument/2006/relationships/tags" Target="../tags/tag1.xml"/><Relationship Id="rId6" Type="http://schemas.openxmlformats.org/officeDocument/2006/relationships/image" Target="../media/image7.jpeg"/><Relationship Id="rId11" Type="http://schemas.openxmlformats.org/officeDocument/2006/relationships/image" Target="../media/image6.png"/><Relationship Id="rId5" Type="http://schemas.openxmlformats.org/officeDocument/2006/relationships/image" Target="../media/image1.jpeg"/><Relationship Id="rId10" Type="http://schemas.openxmlformats.org/officeDocument/2006/relationships/image" Target="../media/image11.gif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jpe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7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1.png"/><Relationship Id="rId12" Type="http://schemas.openxmlformats.org/officeDocument/2006/relationships/image" Target="../media/image6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audio" Target="../media/media6.m4a"/><Relationship Id="rId7" Type="http://schemas.openxmlformats.org/officeDocument/2006/relationships/image" Target="../media/image26.jpeg"/><Relationship Id="rId12" Type="http://schemas.openxmlformats.org/officeDocument/2006/relationships/image" Target="../media/image6.png"/><Relationship Id="rId2" Type="http://schemas.microsoft.com/office/2007/relationships/media" Target="../media/media6.m4a"/><Relationship Id="rId1" Type="http://schemas.openxmlformats.org/officeDocument/2006/relationships/tags" Target="../tags/tag2.xml"/><Relationship Id="rId6" Type="http://schemas.openxmlformats.org/officeDocument/2006/relationships/image" Target="../media/image26.png"/><Relationship Id="rId11" Type="http://schemas.openxmlformats.org/officeDocument/2006/relationships/image" Target="../media/image30.png"/><Relationship Id="rId5" Type="http://schemas.openxmlformats.org/officeDocument/2006/relationships/image" Target="../media/image1.jpeg"/><Relationship Id="rId10" Type="http://schemas.openxmlformats.org/officeDocument/2006/relationships/image" Target="../media/image29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m4a"/><Relationship Id="rId2" Type="http://schemas.microsoft.com/office/2007/relationships/media" Target="../media/media7.m4a"/><Relationship Id="rId1" Type="http://schemas.openxmlformats.org/officeDocument/2006/relationships/tags" Target="../tags/tag3.xml"/><Relationship Id="rId6" Type="http://schemas.openxmlformats.org/officeDocument/2006/relationships/image" Target="../media/image6.png"/><Relationship Id="rId5" Type="http://schemas.openxmlformats.org/officeDocument/2006/relationships/image" Target="../media/image32.png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88E6120-D62A-1F4E-AB9C-2C8690DC631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zh-CN" altLang="en-US" dirty="0"/>
              <a:t>第十节</a:t>
            </a:r>
            <a:r>
              <a:rPr kumimoji="1" lang="en-US" altLang="zh-CN" dirty="0"/>
              <a:t>—</a:t>
            </a:r>
            <a:r>
              <a:rPr kumimoji="1" lang="zh-CN" altLang="en-US" dirty="0"/>
              <a:t>热力学（下）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4B56A028-9F11-7D49-A420-1D8E2259D7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09101CAA-156A-D447-B7BA-B3174FCEC9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2357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613"/>
    </mc:Choice>
    <mc:Fallback>
      <p:transition spd="slow" advTm="126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5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A7EEFB6-3712-624D-9CC3-DBC301F42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066" y="358505"/>
            <a:ext cx="4860686" cy="140053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kumimoji="1" lang="zh-CN" altLang="en-US" sz="3600" dirty="0"/>
              <a:t>自发反应与熵（上）</a:t>
            </a:r>
            <a:r>
              <a:rPr kumimoji="1" lang="en-US" altLang="zh-CN" sz="3600" dirty="0"/>
              <a:t>—spontaneous</a:t>
            </a:r>
            <a:r>
              <a:rPr kumimoji="1" lang="zh-CN" altLang="en-US" sz="3600" dirty="0"/>
              <a:t> </a:t>
            </a:r>
            <a:r>
              <a:rPr kumimoji="1" lang="en-US" altLang="zh-CN" sz="3600" dirty="0"/>
              <a:t>process</a:t>
            </a:r>
            <a:r>
              <a:rPr kumimoji="1" lang="zh-CN" altLang="en-US" sz="3600" dirty="0"/>
              <a:t> </a:t>
            </a:r>
            <a:r>
              <a:rPr kumimoji="1" lang="en-US" altLang="zh-CN" sz="3600" dirty="0"/>
              <a:t>and</a:t>
            </a:r>
            <a:r>
              <a:rPr kumimoji="1" lang="zh-CN" altLang="en-US" sz="3600" dirty="0"/>
              <a:t> </a:t>
            </a:r>
            <a:r>
              <a:rPr kumimoji="1" lang="en-US" altLang="zh-CN" sz="3600" dirty="0"/>
              <a:t>entropy</a:t>
            </a:r>
            <a:endParaRPr kumimoji="1" lang="zh-CN" altLang="en-US" sz="3600" dirty="0"/>
          </a:p>
        </p:txBody>
      </p:sp>
      <p:sp>
        <p:nvSpPr>
          <p:cNvPr id="27" name="Freeform: Shape 20">
            <a:extLst>
              <a:ext uri="{FF2B5EF4-FFF2-40B4-BE49-F238E27FC236}">
                <a16:creationId xmlns:a16="http://schemas.microsoft.com/office/drawing/2014/main" id="{DBAF956B-591A-4461-BB3C-79AA176B09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270819" y="-63600"/>
            <a:ext cx="6858001" cy="6985200"/>
          </a:xfrm>
          <a:custGeom>
            <a:avLst/>
            <a:gdLst>
              <a:gd name="connsiteX0" fmla="*/ 6858001 w 6858001"/>
              <a:gd name="connsiteY0" fmla="*/ 1177 h 6985200"/>
              <a:gd name="connsiteX1" fmla="*/ 6858001 w 6858001"/>
              <a:gd name="connsiteY1" fmla="*/ 1344715 h 6985200"/>
              <a:gd name="connsiteX2" fmla="*/ 6858000 w 6858001"/>
              <a:gd name="connsiteY2" fmla="*/ 1344715 h 6985200"/>
              <a:gd name="connsiteX3" fmla="*/ 6858000 w 6858001"/>
              <a:gd name="connsiteY3" fmla="*/ 6985200 h 6985200"/>
              <a:gd name="connsiteX4" fmla="*/ 0 w 6858001"/>
              <a:gd name="connsiteY4" fmla="*/ 6985199 h 6985200"/>
              <a:gd name="connsiteX5" fmla="*/ 0 w 6858001"/>
              <a:gd name="connsiteY5" fmla="*/ 887191 h 6985200"/>
              <a:gd name="connsiteX6" fmla="*/ 1 w 6858001"/>
              <a:gd name="connsiteY6" fmla="*/ 887191 h 6985200"/>
              <a:gd name="connsiteX7" fmla="*/ 1 w 6858001"/>
              <a:gd name="connsiteY7" fmla="*/ 0 h 6985200"/>
              <a:gd name="connsiteX8" fmla="*/ 40463 w 6858001"/>
              <a:gd name="connsiteY8" fmla="*/ 5883 h 6985200"/>
              <a:gd name="connsiteX9" fmla="*/ 159107 w 6858001"/>
              <a:gd name="connsiteY9" fmla="*/ 23196 h 6985200"/>
              <a:gd name="connsiteX10" fmla="*/ 245518 w 6858001"/>
              <a:gd name="connsiteY10" fmla="*/ 35299 h 6985200"/>
              <a:gd name="connsiteX11" fmla="*/ 348388 w 6858001"/>
              <a:gd name="connsiteY11" fmla="*/ 48073 h 6985200"/>
              <a:gd name="connsiteX12" fmla="*/ 470460 w 6858001"/>
              <a:gd name="connsiteY12" fmla="*/ 63369 h 6985200"/>
              <a:gd name="connsiteX13" fmla="*/ 605563 w 6858001"/>
              <a:gd name="connsiteY13" fmla="*/ 79506 h 6985200"/>
              <a:gd name="connsiteX14" fmla="*/ 757810 w 6858001"/>
              <a:gd name="connsiteY14" fmla="*/ 96483 h 6985200"/>
              <a:gd name="connsiteX15" fmla="*/ 923774 w 6858001"/>
              <a:gd name="connsiteY15" fmla="*/ 114469 h 6985200"/>
              <a:gd name="connsiteX16" fmla="*/ 1104139 w 6858001"/>
              <a:gd name="connsiteY16" fmla="*/ 132454 h 6985200"/>
              <a:gd name="connsiteX17" fmla="*/ 1296163 w 6858001"/>
              <a:gd name="connsiteY17" fmla="*/ 150776 h 6985200"/>
              <a:gd name="connsiteX18" fmla="*/ 1503275 w 6858001"/>
              <a:gd name="connsiteY18" fmla="*/ 167753 h 6985200"/>
              <a:gd name="connsiteX19" fmla="*/ 1719988 w 6858001"/>
              <a:gd name="connsiteY19" fmla="*/ 184058 h 6985200"/>
              <a:gd name="connsiteX20" fmla="*/ 1949045 w 6858001"/>
              <a:gd name="connsiteY20" fmla="*/ 198849 h 6985200"/>
              <a:gd name="connsiteX21" fmla="*/ 2187703 w 6858001"/>
              <a:gd name="connsiteY21" fmla="*/ 212969 h 6985200"/>
              <a:gd name="connsiteX22" fmla="*/ 2436649 w 6858001"/>
              <a:gd name="connsiteY22" fmla="*/ 226248 h 6985200"/>
              <a:gd name="connsiteX23" fmla="*/ 2564208 w 6858001"/>
              <a:gd name="connsiteY23" fmla="*/ 230955 h 6985200"/>
              <a:gd name="connsiteX24" fmla="*/ 2694509 w 6858001"/>
              <a:gd name="connsiteY24" fmla="*/ 236165 h 6985200"/>
              <a:gd name="connsiteX25" fmla="*/ 2826869 w 6858001"/>
              <a:gd name="connsiteY25" fmla="*/ 241040 h 6985200"/>
              <a:gd name="connsiteX26" fmla="*/ 2959914 w 6858001"/>
              <a:gd name="connsiteY26" fmla="*/ 244234 h 6985200"/>
              <a:gd name="connsiteX27" fmla="*/ 3095702 w 6858001"/>
              <a:gd name="connsiteY27" fmla="*/ 247091 h 6985200"/>
              <a:gd name="connsiteX28" fmla="*/ 3232862 w 6858001"/>
              <a:gd name="connsiteY28" fmla="*/ 250117 h 6985200"/>
              <a:gd name="connsiteX29" fmla="*/ 3372766 w 6858001"/>
              <a:gd name="connsiteY29" fmla="*/ 252134 h 6985200"/>
              <a:gd name="connsiteX30" fmla="*/ 3514040 w 6858001"/>
              <a:gd name="connsiteY30" fmla="*/ 252134 h 6985200"/>
              <a:gd name="connsiteX31" fmla="*/ 3656686 w 6858001"/>
              <a:gd name="connsiteY31" fmla="*/ 253142 h 6985200"/>
              <a:gd name="connsiteX32" fmla="*/ 3800705 w 6858001"/>
              <a:gd name="connsiteY32" fmla="*/ 252134 h 6985200"/>
              <a:gd name="connsiteX33" fmla="*/ 3946780 w 6858001"/>
              <a:gd name="connsiteY33" fmla="*/ 250117 h 6985200"/>
              <a:gd name="connsiteX34" fmla="*/ 4092856 w 6858001"/>
              <a:gd name="connsiteY34" fmla="*/ 248268 h 6985200"/>
              <a:gd name="connsiteX35" fmla="*/ 4240988 w 6858001"/>
              <a:gd name="connsiteY35" fmla="*/ 244234 h 6985200"/>
              <a:gd name="connsiteX36" fmla="*/ 4390492 w 6858001"/>
              <a:gd name="connsiteY36" fmla="*/ 240032 h 6985200"/>
              <a:gd name="connsiteX37" fmla="*/ 4539997 w 6858001"/>
              <a:gd name="connsiteY37" fmla="*/ 235157 h 6985200"/>
              <a:gd name="connsiteX38" fmla="*/ 4690873 w 6858001"/>
              <a:gd name="connsiteY38" fmla="*/ 228266 h 6985200"/>
              <a:gd name="connsiteX39" fmla="*/ 4843120 w 6858001"/>
              <a:gd name="connsiteY39" fmla="*/ 220029 h 6985200"/>
              <a:gd name="connsiteX40" fmla="*/ 4996054 w 6858001"/>
              <a:gd name="connsiteY40" fmla="*/ 212129 h 6985200"/>
              <a:gd name="connsiteX41" fmla="*/ 5148987 w 6858001"/>
              <a:gd name="connsiteY41" fmla="*/ 202044 h 6985200"/>
              <a:gd name="connsiteX42" fmla="*/ 5303978 w 6858001"/>
              <a:gd name="connsiteY42" fmla="*/ 189941 h 6985200"/>
              <a:gd name="connsiteX43" fmla="*/ 5456911 w 6858001"/>
              <a:gd name="connsiteY43" fmla="*/ 177839 h 6985200"/>
              <a:gd name="connsiteX44" fmla="*/ 5612588 w 6858001"/>
              <a:gd name="connsiteY44" fmla="*/ 163887 h 6985200"/>
              <a:gd name="connsiteX45" fmla="*/ 5768950 w 6858001"/>
              <a:gd name="connsiteY45" fmla="*/ 148591 h 6985200"/>
              <a:gd name="connsiteX46" fmla="*/ 5923255 w 6858001"/>
              <a:gd name="connsiteY46" fmla="*/ 132455 h 6985200"/>
              <a:gd name="connsiteX47" fmla="*/ 6079618 w 6858001"/>
              <a:gd name="connsiteY47" fmla="*/ 113629 h 6985200"/>
              <a:gd name="connsiteX48" fmla="*/ 6235294 w 6858001"/>
              <a:gd name="connsiteY48" fmla="*/ 93458 h 6985200"/>
              <a:gd name="connsiteX49" fmla="*/ 6391657 w 6858001"/>
              <a:gd name="connsiteY49" fmla="*/ 73455 h 6985200"/>
              <a:gd name="connsiteX50" fmla="*/ 6547333 w 6858001"/>
              <a:gd name="connsiteY50" fmla="*/ 50091 h 6985200"/>
              <a:gd name="connsiteX51" fmla="*/ 6702324 w 6858001"/>
              <a:gd name="connsiteY51" fmla="*/ 26222 h 698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6985200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6985200"/>
                </a:lnTo>
                <a:lnTo>
                  <a:pt x="0" y="6985199"/>
                </a:lnTo>
                <a:lnTo>
                  <a:pt x="0" y="887191"/>
                </a:lnTo>
                <a:lnTo>
                  <a:pt x="1" y="887191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3"/>
                </a:lnTo>
                <a:lnTo>
                  <a:pt x="470460" y="63369"/>
                </a:lnTo>
                <a:lnTo>
                  <a:pt x="605563" y="79506"/>
                </a:lnTo>
                <a:lnTo>
                  <a:pt x="757810" y="96483"/>
                </a:lnTo>
                <a:lnTo>
                  <a:pt x="923774" y="114469"/>
                </a:lnTo>
                <a:lnTo>
                  <a:pt x="1104139" y="132454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49"/>
                </a:lnTo>
                <a:lnTo>
                  <a:pt x="2187703" y="212969"/>
                </a:lnTo>
                <a:lnTo>
                  <a:pt x="2436649" y="226248"/>
                </a:lnTo>
                <a:lnTo>
                  <a:pt x="2564208" y="230955"/>
                </a:lnTo>
                <a:lnTo>
                  <a:pt x="2694509" y="236165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1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2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8" name="Freeform 23">
            <a:extLst>
              <a:ext uri="{FF2B5EF4-FFF2-40B4-BE49-F238E27FC236}">
                <a16:creationId xmlns:a16="http://schemas.microsoft.com/office/drawing/2014/main" id="{E8895FAA-0D03-43F6-9594-A8733552E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4">
            <a:extLst>
              <a:ext uri="{FF2B5EF4-FFF2-40B4-BE49-F238E27FC236}">
                <a16:creationId xmlns:a16="http://schemas.microsoft.com/office/drawing/2014/main" id="{918FB696-BC5E-43A4-9768-4BB5278BDC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2978C72-7103-6044-97B8-DB2C3A1018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150" y="2236056"/>
            <a:ext cx="4165146" cy="4195481"/>
          </a:xfrm>
        </p:spPr>
        <p:txBody>
          <a:bodyPr>
            <a:normAutofit/>
          </a:bodyPr>
          <a:lstStyle/>
          <a:p>
            <a:r>
              <a:rPr kumimoji="1" lang="zh-CN" altLang="en-US" dirty="0"/>
              <a:t>自发反应</a:t>
            </a:r>
            <a:r>
              <a:rPr kumimoji="1" lang="en-US" altLang="zh-CN" dirty="0"/>
              <a:t>—</a:t>
            </a:r>
            <a:r>
              <a:rPr kumimoji="1" lang="zh-CN" altLang="en-US" dirty="0"/>
              <a:t>无需外部干涉即可反应</a:t>
            </a:r>
            <a:endParaRPr kumimoji="1" lang="en-US" altLang="zh-CN" dirty="0"/>
          </a:p>
          <a:p>
            <a:r>
              <a:rPr kumimoji="1" lang="en-US" altLang="zh-CN" dirty="0"/>
              <a:t>e.g.</a:t>
            </a:r>
            <a:r>
              <a:rPr kumimoji="1" lang="zh-CN" altLang="en-US" dirty="0"/>
              <a:t> 铁生锈，森林火灾等等</a:t>
            </a:r>
            <a:endParaRPr kumimoji="1" lang="en-US" altLang="zh-CN" dirty="0"/>
          </a:p>
          <a:p>
            <a:r>
              <a:rPr kumimoji="1" lang="zh-CN" altLang="en-US" dirty="0"/>
              <a:t>熵</a:t>
            </a:r>
            <a:r>
              <a:rPr kumimoji="1" lang="en-US" altLang="zh-CN" dirty="0"/>
              <a:t>—</a:t>
            </a:r>
            <a:r>
              <a:rPr kumimoji="1" lang="zh-CN" altLang="en-US" dirty="0"/>
              <a:t>一种描述系统的混乱性的指标</a:t>
            </a:r>
            <a:endParaRPr kumimoji="1" lang="en-US" altLang="zh-CN" dirty="0"/>
          </a:p>
          <a:p>
            <a:r>
              <a:rPr kumimoji="1" lang="zh-CN" altLang="en-US" dirty="0"/>
              <a:t>热力学第二定律</a:t>
            </a:r>
            <a:r>
              <a:rPr kumimoji="1" lang="en-US" altLang="zh-CN" dirty="0"/>
              <a:t>—</a:t>
            </a:r>
            <a:r>
              <a:rPr kumimoji="1" lang="zh-CN" altLang="en-US" dirty="0"/>
              <a:t>熵增定律</a:t>
            </a:r>
            <a:r>
              <a:rPr kumimoji="1" lang="en-US" altLang="zh-CN" dirty="0"/>
              <a:t>—</a:t>
            </a:r>
            <a:r>
              <a:rPr kumimoji="1" lang="zh-CN" altLang="en-US" dirty="0"/>
              <a:t>孤立系统总是趋向于熵增，最终达到熵的最大状态，也就是系统的最混乱无序状态</a:t>
            </a:r>
            <a:endParaRPr kumimoji="1" lang="en-US" altLang="zh-CN" dirty="0"/>
          </a:p>
          <a:p>
            <a:r>
              <a:rPr kumimoji="1" lang="en-US" altLang="zh-CN" dirty="0"/>
              <a:t>e.g.</a:t>
            </a:r>
            <a:r>
              <a:rPr kumimoji="1" lang="zh-CN" altLang="en-US" dirty="0"/>
              <a:t> 你的房间如果不收拾会越来越乱，头发不整理会越来越乱</a:t>
            </a:r>
            <a:endParaRPr kumimoji="1" lang="en-US" altLang="zh-CN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214DC609-FD12-5847-BFA6-E00170E8AF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1293" y="70389"/>
            <a:ext cx="2871061" cy="1895870"/>
          </a:xfrm>
          <a:prstGeom prst="rect">
            <a:avLst/>
          </a:prstGeom>
          <a:effectLst/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41CA7A54-BAD6-D646-8019-D1CEB3BBF92E}"/>
              </a:ext>
            </a:extLst>
          </p:cNvPr>
          <p:cNvSpPr txBox="1"/>
          <p:nvPr/>
        </p:nvSpPr>
        <p:spPr>
          <a:xfrm>
            <a:off x="9392784" y="2767846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kumimoji="1" lang="zh-CN" altLang="en-US" dirty="0"/>
              <a:t>自发的山火</a:t>
            </a:r>
          </a:p>
        </p:txBody>
      </p:sp>
      <p:pic>
        <p:nvPicPr>
          <p:cNvPr id="5" name="图片 4" descr="森林里的风景&#10;&#10;中度可信度描述已自动生成">
            <a:extLst>
              <a:ext uri="{FF2B5EF4-FFF2-40B4-BE49-F238E27FC236}">
                <a16:creationId xmlns:a16="http://schemas.microsoft.com/office/drawing/2014/main" id="{6DB4B327-EF24-D94A-87B3-B15442E2792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31142" y="-2"/>
            <a:ext cx="2956783" cy="1966261"/>
          </a:xfrm>
          <a:prstGeom prst="rect">
            <a:avLst/>
          </a:prstGeom>
          <a:effectLst/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88CAEE02-5514-2641-80BA-87CF92F6B840}"/>
              </a:ext>
            </a:extLst>
          </p:cNvPr>
          <p:cNvSpPr txBox="1"/>
          <p:nvPr/>
        </p:nvSpPr>
        <p:spPr>
          <a:xfrm>
            <a:off x="9899362" y="2051390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chemeClr val="bg1"/>
                </a:solidFill>
              </a:rPr>
              <a:t>自发的山火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63F81483-9F0B-C945-97C9-090C04AF7B61}"/>
              </a:ext>
            </a:extLst>
          </p:cNvPr>
          <p:cNvSpPr txBox="1"/>
          <p:nvPr/>
        </p:nvSpPr>
        <p:spPr>
          <a:xfrm>
            <a:off x="6638510" y="2051390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chemeClr val="bg1"/>
                </a:solidFill>
              </a:rPr>
              <a:t>自发的生锈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9EE4E75C-657B-2640-A1C4-FD1526D731F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30688" y="2319278"/>
            <a:ext cx="2502072" cy="2502072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FF43F519-EFB6-874D-9B4D-F4B24D4637F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5630688" y="4834611"/>
            <a:ext cx="2496910" cy="2036650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CEF1FEBD-8571-5C42-84F8-9D58A0277357}"/>
              </a:ext>
            </a:extLst>
          </p:cNvPr>
          <p:cNvSpPr txBox="1"/>
          <p:nvPr/>
        </p:nvSpPr>
        <p:spPr>
          <a:xfrm>
            <a:off x="8204458" y="2767846"/>
            <a:ext cx="24109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>
                <a:solidFill>
                  <a:schemeClr val="bg1"/>
                </a:solidFill>
              </a:rPr>
              <a:t>熵增使物体从有序变得无序</a:t>
            </a: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5E7011FC-1132-D747-8152-01D7711EC24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7492" y="2970548"/>
            <a:ext cx="3330218" cy="1966261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E1C0BD5D-7CD5-734C-B21D-B3C246E9CB9F}"/>
              </a:ext>
            </a:extLst>
          </p:cNvPr>
          <p:cNvSpPr txBox="1"/>
          <p:nvPr/>
        </p:nvSpPr>
        <p:spPr>
          <a:xfrm>
            <a:off x="9260568" y="5206605"/>
            <a:ext cx="27273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dirty="0">
                <a:solidFill>
                  <a:schemeClr val="bg1"/>
                </a:solidFill>
              </a:rPr>
              <a:t>诺兰电影</a:t>
            </a:r>
            <a:r>
              <a:rPr kumimoji="1" lang="en-US" altLang="zh-CN" dirty="0">
                <a:solidFill>
                  <a:schemeClr val="bg1"/>
                </a:solidFill>
              </a:rPr>
              <a:t>《</a:t>
            </a:r>
            <a:r>
              <a:rPr kumimoji="1" lang="zh-CN" altLang="en-US" dirty="0">
                <a:solidFill>
                  <a:schemeClr val="bg1"/>
                </a:solidFill>
              </a:rPr>
              <a:t>信条</a:t>
            </a:r>
            <a:r>
              <a:rPr kumimoji="1" lang="en-US" altLang="zh-CN" dirty="0">
                <a:solidFill>
                  <a:schemeClr val="bg1"/>
                </a:solidFill>
              </a:rPr>
              <a:t>》</a:t>
            </a:r>
            <a:r>
              <a:rPr kumimoji="1" lang="zh-CN" altLang="en-US" dirty="0">
                <a:solidFill>
                  <a:schemeClr val="bg1"/>
                </a:solidFill>
              </a:rPr>
              <a:t>中描述的“熵减”</a:t>
            </a:r>
          </a:p>
        </p:txBody>
      </p:sp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7E6D1641-8155-5444-874C-C937557BA87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623762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52991"/>
    </mc:Choice>
    <mc:Fallback>
      <p:transition spd="slow" advTm="3529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EEC7501-2B22-2B42-A6D8-0F92E4F3D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2" y="452718"/>
            <a:ext cx="5629222" cy="140053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kumimoji="1" lang="zh-CN" altLang="en-US" sz="3600" dirty="0"/>
              <a:t>自发反应与熵（中）</a:t>
            </a:r>
            <a:r>
              <a:rPr kumimoji="1" lang="en-US" altLang="zh-CN" sz="3600" dirty="0"/>
              <a:t>—spontaneous</a:t>
            </a:r>
            <a:r>
              <a:rPr kumimoji="1" lang="zh-CN" altLang="en-US" sz="3600" dirty="0"/>
              <a:t> </a:t>
            </a:r>
            <a:r>
              <a:rPr kumimoji="1" lang="en-US" altLang="zh-CN" sz="3600" dirty="0"/>
              <a:t>process</a:t>
            </a:r>
            <a:r>
              <a:rPr kumimoji="1" lang="zh-CN" altLang="en-US" sz="3600" dirty="0"/>
              <a:t> </a:t>
            </a:r>
            <a:r>
              <a:rPr kumimoji="1" lang="en-US" altLang="zh-CN" sz="3600" dirty="0"/>
              <a:t>and</a:t>
            </a:r>
            <a:r>
              <a:rPr kumimoji="1" lang="zh-CN" altLang="en-US" sz="3600" dirty="0"/>
              <a:t> </a:t>
            </a:r>
            <a:r>
              <a:rPr kumimoji="1" lang="en-US" altLang="zh-CN" sz="3600" dirty="0"/>
              <a:t>entropy</a:t>
            </a:r>
            <a:endParaRPr kumimoji="1" lang="zh-CN" altLang="en-US" sz="360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B6AAF19-F9D3-45A5-AE5D-78BC811061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998731" y="664312"/>
            <a:ext cx="6858001" cy="5529377"/>
          </a:xfrm>
          <a:custGeom>
            <a:avLst/>
            <a:gdLst>
              <a:gd name="connsiteX0" fmla="*/ 6858001 w 6858001"/>
              <a:gd name="connsiteY0" fmla="*/ 1177 h 5529377"/>
              <a:gd name="connsiteX1" fmla="*/ 6858001 w 6858001"/>
              <a:gd name="connsiteY1" fmla="*/ 1344715 h 5529377"/>
              <a:gd name="connsiteX2" fmla="*/ 6858000 w 6858001"/>
              <a:gd name="connsiteY2" fmla="*/ 1344715 h 5529377"/>
              <a:gd name="connsiteX3" fmla="*/ 6858000 w 6858001"/>
              <a:gd name="connsiteY3" fmla="*/ 5529377 h 5529377"/>
              <a:gd name="connsiteX4" fmla="*/ 0 w 6858001"/>
              <a:gd name="connsiteY4" fmla="*/ 5529376 h 5529377"/>
              <a:gd name="connsiteX5" fmla="*/ 0 w 6858001"/>
              <a:gd name="connsiteY5" fmla="*/ 891096 h 5529377"/>
              <a:gd name="connsiteX6" fmla="*/ 1 w 6858001"/>
              <a:gd name="connsiteY6" fmla="*/ 891096 h 5529377"/>
              <a:gd name="connsiteX7" fmla="*/ 1 w 6858001"/>
              <a:gd name="connsiteY7" fmla="*/ 0 h 5529377"/>
              <a:gd name="connsiteX8" fmla="*/ 40463 w 6858001"/>
              <a:gd name="connsiteY8" fmla="*/ 5883 h 5529377"/>
              <a:gd name="connsiteX9" fmla="*/ 159107 w 6858001"/>
              <a:gd name="connsiteY9" fmla="*/ 23196 h 5529377"/>
              <a:gd name="connsiteX10" fmla="*/ 245518 w 6858001"/>
              <a:gd name="connsiteY10" fmla="*/ 35299 h 5529377"/>
              <a:gd name="connsiteX11" fmla="*/ 348388 w 6858001"/>
              <a:gd name="connsiteY11" fmla="*/ 48073 h 5529377"/>
              <a:gd name="connsiteX12" fmla="*/ 470460 w 6858001"/>
              <a:gd name="connsiteY12" fmla="*/ 63369 h 5529377"/>
              <a:gd name="connsiteX13" fmla="*/ 605563 w 6858001"/>
              <a:gd name="connsiteY13" fmla="*/ 79506 h 5529377"/>
              <a:gd name="connsiteX14" fmla="*/ 757810 w 6858001"/>
              <a:gd name="connsiteY14" fmla="*/ 96483 h 5529377"/>
              <a:gd name="connsiteX15" fmla="*/ 923774 w 6858001"/>
              <a:gd name="connsiteY15" fmla="*/ 114469 h 5529377"/>
              <a:gd name="connsiteX16" fmla="*/ 1104139 w 6858001"/>
              <a:gd name="connsiteY16" fmla="*/ 132454 h 5529377"/>
              <a:gd name="connsiteX17" fmla="*/ 1296163 w 6858001"/>
              <a:gd name="connsiteY17" fmla="*/ 150776 h 5529377"/>
              <a:gd name="connsiteX18" fmla="*/ 1503275 w 6858001"/>
              <a:gd name="connsiteY18" fmla="*/ 167753 h 5529377"/>
              <a:gd name="connsiteX19" fmla="*/ 1719988 w 6858001"/>
              <a:gd name="connsiteY19" fmla="*/ 184058 h 5529377"/>
              <a:gd name="connsiteX20" fmla="*/ 1949045 w 6858001"/>
              <a:gd name="connsiteY20" fmla="*/ 198849 h 5529377"/>
              <a:gd name="connsiteX21" fmla="*/ 2187703 w 6858001"/>
              <a:gd name="connsiteY21" fmla="*/ 212969 h 5529377"/>
              <a:gd name="connsiteX22" fmla="*/ 2436649 w 6858001"/>
              <a:gd name="connsiteY22" fmla="*/ 226248 h 5529377"/>
              <a:gd name="connsiteX23" fmla="*/ 2564208 w 6858001"/>
              <a:gd name="connsiteY23" fmla="*/ 230955 h 5529377"/>
              <a:gd name="connsiteX24" fmla="*/ 2694509 w 6858001"/>
              <a:gd name="connsiteY24" fmla="*/ 236165 h 5529377"/>
              <a:gd name="connsiteX25" fmla="*/ 2826868 w 6858001"/>
              <a:gd name="connsiteY25" fmla="*/ 241040 h 5529377"/>
              <a:gd name="connsiteX26" fmla="*/ 2959914 w 6858001"/>
              <a:gd name="connsiteY26" fmla="*/ 244234 h 5529377"/>
              <a:gd name="connsiteX27" fmla="*/ 3095702 w 6858001"/>
              <a:gd name="connsiteY27" fmla="*/ 247091 h 5529377"/>
              <a:gd name="connsiteX28" fmla="*/ 3232862 w 6858001"/>
              <a:gd name="connsiteY28" fmla="*/ 250117 h 5529377"/>
              <a:gd name="connsiteX29" fmla="*/ 3372765 w 6858001"/>
              <a:gd name="connsiteY29" fmla="*/ 252134 h 5529377"/>
              <a:gd name="connsiteX30" fmla="*/ 3514040 w 6858001"/>
              <a:gd name="connsiteY30" fmla="*/ 252134 h 5529377"/>
              <a:gd name="connsiteX31" fmla="*/ 3656686 w 6858001"/>
              <a:gd name="connsiteY31" fmla="*/ 253142 h 5529377"/>
              <a:gd name="connsiteX32" fmla="*/ 3800704 w 6858001"/>
              <a:gd name="connsiteY32" fmla="*/ 252134 h 5529377"/>
              <a:gd name="connsiteX33" fmla="*/ 3946780 w 6858001"/>
              <a:gd name="connsiteY33" fmla="*/ 250117 h 5529377"/>
              <a:gd name="connsiteX34" fmla="*/ 4092855 w 6858001"/>
              <a:gd name="connsiteY34" fmla="*/ 248268 h 5529377"/>
              <a:gd name="connsiteX35" fmla="*/ 4240988 w 6858001"/>
              <a:gd name="connsiteY35" fmla="*/ 244234 h 5529377"/>
              <a:gd name="connsiteX36" fmla="*/ 4390492 w 6858001"/>
              <a:gd name="connsiteY36" fmla="*/ 240032 h 5529377"/>
              <a:gd name="connsiteX37" fmla="*/ 4539997 w 6858001"/>
              <a:gd name="connsiteY37" fmla="*/ 235157 h 5529377"/>
              <a:gd name="connsiteX38" fmla="*/ 4690873 w 6858001"/>
              <a:gd name="connsiteY38" fmla="*/ 228266 h 5529377"/>
              <a:gd name="connsiteX39" fmla="*/ 4843120 w 6858001"/>
              <a:gd name="connsiteY39" fmla="*/ 220029 h 5529377"/>
              <a:gd name="connsiteX40" fmla="*/ 4996054 w 6858001"/>
              <a:gd name="connsiteY40" fmla="*/ 212129 h 5529377"/>
              <a:gd name="connsiteX41" fmla="*/ 5148987 w 6858001"/>
              <a:gd name="connsiteY41" fmla="*/ 202044 h 5529377"/>
              <a:gd name="connsiteX42" fmla="*/ 5303978 w 6858001"/>
              <a:gd name="connsiteY42" fmla="*/ 189941 h 5529377"/>
              <a:gd name="connsiteX43" fmla="*/ 5456911 w 6858001"/>
              <a:gd name="connsiteY43" fmla="*/ 177839 h 5529377"/>
              <a:gd name="connsiteX44" fmla="*/ 5612588 w 6858001"/>
              <a:gd name="connsiteY44" fmla="*/ 163887 h 5529377"/>
              <a:gd name="connsiteX45" fmla="*/ 5768950 w 6858001"/>
              <a:gd name="connsiteY45" fmla="*/ 148591 h 5529377"/>
              <a:gd name="connsiteX46" fmla="*/ 5923255 w 6858001"/>
              <a:gd name="connsiteY46" fmla="*/ 132455 h 5529377"/>
              <a:gd name="connsiteX47" fmla="*/ 6079618 w 6858001"/>
              <a:gd name="connsiteY47" fmla="*/ 113629 h 5529377"/>
              <a:gd name="connsiteX48" fmla="*/ 6235294 w 6858001"/>
              <a:gd name="connsiteY48" fmla="*/ 93458 h 5529377"/>
              <a:gd name="connsiteX49" fmla="*/ 6391657 w 6858001"/>
              <a:gd name="connsiteY49" fmla="*/ 73455 h 5529377"/>
              <a:gd name="connsiteX50" fmla="*/ 6547333 w 6858001"/>
              <a:gd name="connsiteY50" fmla="*/ 50091 h 5529377"/>
              <a:gd name="connsiteX51" fmla="*/ 6702324 w 6858001"/>
              <a:gd name="connsiteY51" fmla="*/ 26222 h 5529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5529377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5529377"/>
                </a:lnTo>
                <a:lnTo>
                  <a:pt x="0" y="5529376"/>
                </a:lnTo>
                <a:lnTo>
                  <a:pt x="0" y="891096"/>
                </a:lnTo>
                <a:lnTo>
                  <a:pt x="1" y="891096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3"/>
                </a:lnTo>
                <a:lnTo>
                  <a:pt x="470460" y="63369"/>
                </a:lnTo>
                <a:lnTo>
                  <a:pt x="605563" y="79506"/>
                </a:lnTo>
                <a:lnTo>
                  <a:pt x="757810" y="96483"/>
                </a:lnTo>
                <a:lnTo>
                  <a:pt x="923774" y="114469"/>
                </a:lnTo>
                <a:lnTo>
                  <a:pt x="1104139" y="132454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49"/>
                </a:lnTo>
                <a:lnTo>
                  <a:pt x="2187703" y="212969"/>
                </a:lnTo>
                <a:lnTo>
                  <a:pt x="2436649" y="226248"/>
                </a:lnTo>
                <a:lnTo>
                  <a:pt x="2564208" y="230955"/>
                </a:lnTo>
                <a:lnTo>
                  <a:pt x="2694509" y="236165"/>
                </a:lnTo>
                <a:lnTo>
                  <a:pt x="2826868" y="241040"/>
                </a:lnTo>
                <a:lnTo>
                  <a:pt x="2959914" y="244234"/>
                </a:lnTo>
                <a:lnTo>
                  <a:pt x="3095702" y="247091"/>
                </a:lnTo>
                <a:lnTo>
                  <a:pt x="3232862" y="250117"/>
                </a:lnTo>
                <a:lnTo>
                  <a:pt x="3372765" y="252134"/>
                </a:lnTo>
                <a:lnTo>
                  <a:pt x="3514040" y="252134"/>
                </a:lnTo>
                <a:lnTo>
                  <a:pt x="3656686" y="253142"/>
                </a:lnTo>
                <a:lnTo>
                  <a:pt x="3800704" y="252134"/>
                </a:lnTo>
                <a:lnTo>
                  <a:pt x="3946780" y="250117"/>
                </a:lnTo>
                <a:lnTo>
                  <a:pt x="4092855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7BBF43D6-A5CF-4884-BE66-F395A6C046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49843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4731B7-53A1-43E4-B5FD-B33358A7F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4E928E54-F45A-234A-9411-D07303A0B7B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46699" y="2209801"/>
                <a:ext cx="5628635" cy="4195481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kumimoji="1" lang="zh-CN" altLang="en-US" dirty="0"/>
                  <a:t>熵增驱动自发反应</a:t>
                </a:r>
                <a:endParaRPr kumimoji="1" lang="en-US" altLang="zh-CN" dirty="0"/>
              </a:p>
              <a:p>
                <a:pPr>
                  <a:lnSpc>
                    <a:spcPct val="90000"/>
                  </a:lnSpc>
                </a:pPr>
                <a:r>
                  <a:rPr kumimoji="1" lang="zh-CN" altLang="en-US" dirty="0"/>
                  <a:t>化学中的宇宙（</a:t>
                </a:r>
                <a:r>
                  <a:rPr kumimoji="1" lang="en-US" altLang="zh-CN" dirty="0"/>
                  <a:t>universe</a:t>
                </a:r>
                <a:r>
                  <a:rPr kumimoji="1" lang="zh-CN" altLang="en-US" dirty="0"/>
                  <a:t>）</a:t>
                </a:r>
                <a:r>
                  <a:rPr kumimoji="1" lang="en-US" altLang="zh-CN" dirty="0"/>
                  <a:t>—</a:t>
                </a:r>
                <a:r>
                  <a:rPr kumimoji="1" lang="zh-CN" altLang="en-US" dirty="0"/>
                  <a:t>系统（</a:t>
                </a:r>
                <a:r>
                  <a:rPr kumimoji="1" lang="en-US" altLang="zh-CN" dirty="0"/>
                  <a:t>system</a:t>
                </a:r>
                <a:r>
                  <a:rPr kumimoji="1" lang="zh-CN" altLang="en-US" dirty="0"/>
                  <a:t>）和环境（</a:t>
                </a:r>
                <a:r>
                  <a:rPr kumimoji="1" lang="en-US" altLang="zh-CN" dirty="0"/>
                  <a:t>surrounding</a:t>
                </a:r>
                <a:r>
                  <a:rPr kumimoji="1" lang="zh-CN" altLang="en-US" dirty="0"/>
                  <a:t>）组成</a:t>
                </a:r>
                <a:endParaRPr kumimoji="1" lang="en-US" altLang="zh-CN" dirty="0"/>
              </a:p>
              <a:p>
                <a:pPr>
                  <a:lnSpc>
                    <a:spcPct val="9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𝑢𝑛𝑖</m:t>
                        </m:r>
                      </m:sub>
                    </m:sSub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sSub>
                      <m:sSub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𝑠𝑦𝑠</m:t>
                        </m:r>
                      </m:sub>
                    </m:sSub>
                    <m:r>
                      <a:rPr kumimoji="1" lang="en-US" altLang="zh-CN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+∆</m:t>
                    </m:r>
                    <m:sSub>
                      <m:sSub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𝑠𝑢𝑟𝑟</m:t>
                        </m:r>
                      </m:sub>
                    </m:sSub>
                  </m:oMath>
                </a14:m>
                <a:endParaRPr kumimoji="1" lang="en-US" altLang="zh-CN" dirty="0"/>
              </a:p>
              <a:p>
                <a:pPr>
                  <a:lnSpc>
                    <a:spcPct val="9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kumimoji="1"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CN" i="1">
                            <a:latin typeface="Cambria Math" panose="02040503050406030204" pitchFamily="18" charset="0"/>
                          </a:rPr>
                          <m:t>𝑢𝑛𝑖</m:t>
                        </m:r>
                      </m:sub>
                    </m:sSub>
                  </m:oMath>
                </a14:m>
                <a:r>
                  <a:rPr kumimoji="1" lang="zh-CN" altLang="en-US" dirty="0"/>
                  <a:t>为正值</a:t>
                </a:r>
                <a:r>
                  <a:rPr kumimoji="1" lang="en-US" altLang="zh-CN" dirty="0"/>
                  <a:t>—</a:t>
                </a:r>
                <a:r>
                  <a:rPr kumimoji="1" lang="zh-CN" altLang="en-US" dirty="0"/>
                  <a:t>反应自发发生</a:t>
                </a:r>
                <a:endParaRPr kumimoji="1" lang="en-US" altLang="zh-CN" dirty="0"/>
              </a:p>
              <a:p>
                <a:pPr>
                  <a:lnSpc>
                    <a:spcPct val="9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kumimoji="1"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CN" i="1">
                            <a:latin typeface="Cambria Math" panose="02040503050406030204" pitchFamily="18" charset="0"/>
                          </a:rPr>
                          <m:t>𝑢𝑛𝑖</m:t>
                        </m:r>
                      </m:sub>
                    </m:sSub>
                  </m:oMath>
                </a14:m>
                <a:r>
                  <a:rPr kumimoji="1" lang="zh-CN" altLang="en-US" dirty="0"/>
                  <a:t>为负值</a:t>
                </a:r>
                <a:r>
                  <a:rPr kumimoji="1" lang="en-US" altLang="zh-CN" dirty="0"/>
                  <a:t>—</a:t>
                </a:r>
                <a:r>
                  <a:rPr kumimoji="1" lang="zh-CN" altLang="en-US" dirty="0"/>
                  <a:t>逆反应自发发生</a:t>
                </a:r>
                <a:endParaRPr kumimoji="1" lang="en-US" altLang="zh-CN" dirty="0"/>
              </a:p>
              <a:p>
                <a:pPr>
                  <a:lnSpc>
                    <a:spcPct val="90000"/>
                  </a:lnSpc>
                </a:pPr>
                <a:r>
                  <a:rPr kumimoji="1" lang="zh-CN" altLang="en-US" dirty="0"/>
                  <a:t>焓变越大</a:t>
                </a:r>
                <a:r>
                  <a:rPr kumimoji="1" lang="en-US" altLang="zh-CN" dirty="0"/>
                  <a:t>—</a:t>
                </a:r>
                <a:r>
                  <a:rPr kumimoji="1" lang="zh-CN" altLang="en-US" dirty="0"/>
                  <a:t>微粒动能越高，运动更随机</a:t>
                </a:r>
                <a:r>
                  <a:rPr kumimoji="1" lang="en-US" altLang="zh-CN" dirty="0"/>
                  <a:t>—</a:t>
                </a:r>
                <a:r>
                  <a:rPr kumimoji="1" lang="zh-CN" altLang="en-US" dirty="0"/>
                  <a:t> </a:t>
                </a:r>
                <a14:m>
                  <m:oMath xmlns:m="http://schemas.openxmlformats.org/officeDocument/2006/math">
                    <m:r>
                      <a:rPr kumimoji="1" lang="en-US" altLang="zh-CN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sSub>
                      <m:sSubPr>
                        <m:ctrlPr>
                          <a:rPr kumimoji="1"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𝑠𝑢𝑟𝑟</m:t>
                        </m:r>
                      </m:sub>
                    </m:sSub>
                  </m:oMath>
                </a14:m>
                <a:r>
                  <a:rPr kumimoji="1" lang="zh-CN" altLang="en-US" dirty="0"/>
                  <a:t>越大</a:t>
                </a:r>
                <a:endParaRPr kumimoji="1" lang="en-US" altLang="zh-CN" dirty="0"/>
              </a:p>
              <a:p>
                <a:pPr>
                  <a:lnSpc>
                    <a:spcPct val="90000"/>
                  </a:lnSpc>
                </a:pPr>
                <a:r>
                  <a:rPr kumimoji="1" lang="zh-CN" altLang="en-US" dirty="0"/>
                  <a:t>周围温度越低</a:t>
                </a:r>
                <a:r>
                  <a:rPr kumimoji="1" lang="en-US" altLang="zh-CN" dirty="0"/>
                  <a:t>—</a:t>
                </a:r>
                <a:r>
                  <a:rPr kumimoji="1" lang="zh-CN" altLang="en-US" dirty="0"/>
                  <a:t>固定数值焓变对于</a:t>
                </a:r>
                <a14:m>
                  <m:oMath xmlns:m="http://schemas.openxmlformats.org/officeDocument/2006/math">
                    <m:r>
                      <a:rPr kumimoji="1" lang="en-US" altLang="zh-CN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sSub>
                      <m:sSubPr>
                        <m:ctrlPr>
                          <a:rPr kumimoji="1"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𝑠𝑢𝑟𝑟</m:t>
                        </m:r>
                      </m:sub>
                    </m:sSub>
                  </m:oMath>
                </a14:m>
                <a:r>
                  <a:rPr kumimoji="1" lang="zh-CN" altLang="en-US" dirty="0"/>
                  <a:t>增加更大</a:t>
                </a:r>
                <a:r>
                  <a:rPr kumimoji="1" lang="en-US" altLang="zh-CN" dirty="0"/>
                  <a:t>—</a:t>
                </a:r>
                <a14:m>
                  <m:oMath xmlns:m="http://schemas.openxmlformats.org/officeDocument/2006/math">
                    <m:r>
                      <a:rPr kumimoji="1" lang="en-US" altLang="zh-CN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sSub>
                      <m:sSubPr>
                        <m:ctrlPr>
                          <a:rPr kumimoji="1"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𝑠𝑢𝑟𝑟</m:t>
                        </m:r>
                      </m:sub>
                    </m:sSub>
                  </m:oMath>
                </a14:m>
                <a:r>
                  <a:rPr kumimoji="1" lang="zh-CN" altLang="en-US" dirty="0"/>
                  <a:t>更大</a:t>
                </a:r>
                <a:endParaRPr kumimoji="1" lang="en-US" altLang="zh-CN" dirty="0"/>
              </a:p>
              <a:p>
                <a:pPr>
                  <a:lnSpc>
                    <a:spcPct val="90000"/>
                  </a:lnSpc>
                </a:pPr>
                <a14:m>
                  <m:oMath xmlns:m="http://schemas.openxmlformats.org/officeDocument/2006/math">
                    <m:r>
                      <a:rPr kumimoji="1" lang="en-US" altLang="zh-CN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sSub>
                      <m:sSubPr>
                        <m:ctrlPr>
                          <a:rPr kumimoji="1"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𝑠𝑢𝑟𝑟</m:t>
                        </m:r>
                      </m:sub>
                    </m:sSub>
                    <m:r>
                      <a:rPr kumimoji="1" lang="en-US" altLang="zh-CN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kumimoji="1" lang="en-US" altLang="zh-CN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1" lang="en-US" altLang="zh-CN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</m:num>
                      <m:den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den>
                    </m:f>
                  </m:oMath>
                </a14:m>
                <a:endParaRPr kumimoji="1" lang="en-US" altLang="zh-CN" dirty="0"/>
              </a:p>
              <a:p>
                <a:pPr>
                  <a:lnSpc>
                    <a:spcPct val="90000"/>
                  </a:lnSpc>
                </a:pPr>
                <a:endParaRPr kumimoji="1" lang="en-US" altLang="zh-CN" dirty="0"/>
              </a:p>
              <a:p>
                <a:pPr>
                  <a:lnSpc>
                    <a:spcPct val="90000"/>
                  </a:lnSpc>
                </a:pPr>
                <a:endParaRPr kumimoji="1" lang="zh-CN" altLang="en-US" dirty="0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4E928E54-F45A-234A-9411-D07303A0B7B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46699" y="2209801"/>
                <a:ext cx="5628635" cy="4195481"/>
              </a:xfrm>
              <a:blipFill>
                <a:blip r:embed="rId5"/>
                <a:stretch>
                  <a:fillRect l="-450" t="-2115" r="-180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图片 4">
            <a:extLst>
              <a:ext uri="{FF2B5EF4-FFF2-40B4-BE49-F238E27FC236}">
                <a16:creationId xmlns:a16="http://schemas.microsoft.com/office/drawing/2014/main" id="{A884D293-C931-654E-9D0C-64AEF84CAE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83824" y="3094136"/>
            <a:ext cx="3980139" cy="2653426"/>
          </a:xfrm>
          <a:prstGeom prst="rect">
            <a:avLst/>
          </a:prstGeom>
          <a:effectLst/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60FAD7C2-3B71-754A-B8EF-A1B5ECFC8A5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22515" y="1221243"/>
            <a:ext cx="2876699" cy="1603760"/>
          </a:xfrm>
          <a:prstGeom prst="rect">
            <a:avLst/>
          </a:prstGeom>
          <a:effectLst/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A20F121D-5697-644E-8552-7CBB62508549}"/>
              </a:ext>
            </a:extLst>
          </p:cNvPr>
          <p:cNvSpPr txBox="1"/>
          <p:nvPr/>
        </p:nvSpPr>
        <p:spPr>
          <a:xfrm>
            <a:off x="10442448" y="2888218"/>
            <a:ext cx="148248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>
                <a:solidFill>
                  <a:schemeClr val="bg1"/>
                </a:solidFill>
              </a:rPr>
              <a:t>用相同的力对质量不同的物体造成的混乱程度不一样</a:t>
            </a:r>
          </a:p>
        </p:txBody>
      </p:sp>
      <p:pic>
        <p:nvPicPr>
          <p:cNvPr id="6" name="音频 5">
            <a:hlinkClick r:id="" action="ppaction://media"/>
            <a:extLst>
              <a:ext uri="{FF2B5EF4-FFF2-40B4-BE49-F238E27FC236}">
                <a16:creationId xmlns:a16="http://schemas.microsoft.com/office/drawing/2014/main" id="{E35FA137-3B7A-2147-BC8F-046B9D8AD7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0761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9035"/>
    </mc:Choice>
    <mc:Fallback>
      <p:transition spd="slow" advTm="3190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4AAD3FD-83A5-4B89-9F8F-01B887086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标题 1">
            <a:extLst>
              <a:ext uri="{FF2B5EF4-FFF2-40B4-BE49-F238E27FC236}">
                <a16:creationId xmlns:a16="http://schemas.microsoft.com/office/drawing/2014/main" id="{317B73F2-F496-4743-8B39-886887053D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507" y="331839"/>
            <a:ext cx="4914422" cy="1622321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kumimoji="1" lang="zh-CN" altLang="en-US" sz="3600" dirty="0">
                <a:solidFill>
                  <a:srgbClr val="EBEBEB"/>
                </a:solidFill>
              </a:rPr>
              <a:t>自发反应与熵（下）</a:t>
            </a:r>
            <a:r>
              <a:rPr kumimoji="1" lang="en-US" altLang="zh-CN" sz="3600" dirty="0">
                <a:solidFill>
                  <a:srgbClr val="EBEBEB"/>
                </a:solidFill>
              </a:rPr>
              <a:t>—spontaneous</a:t>
            </a:r>
            <a:r>
              <a:rPr kumimoji="1" lang="zh-CN" altLang="en-US" sz="3600" dirty="0">
                <a:solidFill>
                  <a:srgbClr val="EBEBEB"/>
                </a:solidFill>
              </a:rPr>
              <a:t> </a:t>
            </a:r>
            <a:r>
              <a:rPr kumimoji="1" lang="en-US" altLang="zh-CN" sz="3600" dirty="0">
                <a:solidFill>
                  <a:srgbClr val="EBEBEB"/>
                </a:solidFill>
              </a:rPr>
              <a:t>process</a:t>
            </a:r>
            <a:r>
              <a:rPr kumimoji="1" lang="zh-CN" altLang="en-US" sz="3600" dirty="0">
                <a:solidFill>
                  <a:srgbClr val="EBEBEB"/>
                </a:solidFill>
              </a:rPr>
              <a:t> </a:t>
            </a:r>
            <a:r>
              <a:rPr kumimoji="1" lang="en-US" altLang="zh-CN" sz="3600" dirty="0">
                <a:solidFill>
                  <a:srgbClr val="EBEBEB"/>
                </a:solidFill>
              </a:rPr>
              <a:t>and</a:t>
            </a:r>
            <a:r>
              <a:rPr kumimoji="1" lang="zh-CN" altLang="en-US" sz="3600" dirty="0">
                <a:solidFill>
                  <a:srgbClr val="EBEBEB"/>
                </a:solidFill>
              </a:rPr>
              <a:t> </a:t>
            </a:r>
            <a:r>
              <a:rPr kumimoji="1" lang="en-US" altLang="zh-CN" sz="3600" dirty="0">
                <a:solidFill>
                  <a:srgbClr val="EBEBEB"/>
                </a:solidFill>
              </a:rPr>
              <a:t>entropy</a:t>
            </a:r>
            <a:endParaRPr kumimoji="1" lang="zh-CN" altLang="en-US" sz="3600" dirty="0">
              <a:solidFill>
                <a:srgbClr val="EBEBEB"/>
              </a:solidFill>
            </a:endParaRPr>
          </a:p>
        </p:txBody>
      </p:sp>
      <p:sp>
        <p:nvSpPr>
          <p:cNvPr id="15" name="Freeform 31">
            <a:extLst>
              <a:ext uri="{FF2B5EF4-FFF2-40B4-BE49-F238E27FC236}">
                <a16:creationId xmlns:a16="http://schemas.microsoft.com/office/drawing/2014/main" id="{61752F1D-FC0F-4103-9584-630E643CCD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7" name="Freeform: Shape 16">
            <a:extLst>
              <a:ext uri="{FF2B5EF4-FFF2-40B4-BE49-F238E27FC236}">
                <a16:creationId xmlns:a16="http://schemas.microsoft.com/office/drawing/2014/main" id="{70151CB7-E7DE-4917-B831-01DF9CE013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270819" y="-63600"/>
            <a:ext cx="6858001" cy="6985200"/>
          </a:xfrm>
          <a:custGeom>
            <a:avLst/>
            <a:gdLst>
              <a:gd name="connsiteX0" fmla="*/ 6858001 w 6858001"/>
              <a:gd name="connsiteY0" fmla="*/ 1177 h 6985200"/>
              <a:gd name="connsiteX1" fmla="*/ 6858001 w 6858001"/>
              <a:gd name="connsiteY1" fmla="*/ 1344715 h 6985200"/>
              <a:gd name="connsiteX2" fmla="*/ 6858000 w 6858001"/>
              <a:gd name="connsiteY2" fmla="*/ 1344715 h 6985200"/>
              <a:gd name="connsiteX3" fmla="*/ 6858000 w 6858001"/>
              <a:gd name="connsiteY3" fmla="*/ 6985200 h 6985200"/>
              <a:gd name="connsiteX4" fmla="*/ 0 w 6858001"/>
              <a:gd name="connsiteY4" fmla="*/ 6985199 h 6985200"/>
              <a:gd name="connsiteX5" fmla="*/ 0 w 6858001"/>
              <a:gd name="connsiteY5" fmla="*/ 886772 h 6985200"/>
              <a:gd name="connsiteX6" fmla="*/ 1 w 6858001"/>
              <a:gd name="connsiteY6" fmla="*/ 886772 h 6985200"/>
              <a:gd name="connsiteX7" fmla="*/ 1 w 6858001"/>
              <a:gd name="connsiteY7" fmla="*/ 0 h 6985200"/>
              <a:gd name="connsiteX8" fmla="*/ 40463 w 6858001"/>
              <a:gd name="connsiteY8" fmla="*/ 5883 h 6985200"/>
              <a:gd name="connsiteX9" fmla="*/ 159107 w 6858001"/>
              <a:gd name="connsiteY9" fmla="*/ 23196 h 6985200"/>
              <a:gd name="connsiteX10" fmla="*/ 245518 w 6858001"/>
              <a:gd name="connsiteY10" fmla="*/ 35299 h 6985200"/>
              <a:gd name="connsiteX11" fmla="*/ 348388 w 6858001"/>
              <a:gd name="connsiteY11" fmla="*/ 48073 h 6985200"/>
              <a:gd name="connsiteX12" fmla="*/ 470460 w 6858001"/>
              <a:gd name="connsiteY12" fmla="*/ 63369 h 6985200"/>
              <a:gd name="connsiteX13" fmla="*/ 605563 w 6858001"/>
              <a:gd name="connsiteY13" fmla="*/ 79506 h 6985200"/>
              <a:gd name="connsiteX14" fmla="*/ 757810 w 6858001"/>
              <a:gd name="connsiteY14" fmla="*/ 96483 h 6985200"/>
              <a:gd name="connsiteX15" fmla="*/ 923774 w 6858001"/>
              <a:gd name="connsiteY15" fmla="*/ 114469 h 6985200"/>
              <a:gd name="connsiteX16" fmla="*/ 1104139 w 6858001"/>
              <a:gd name="connsiteY16" fmla="*/ 132454 h 6985200"/>
              <a:gd name="connsiteX17" fmla="*/ 1296163 w 6858001"/>
              <a:gd name="connsiteY17" fmla="*/ 150776 h 6985200"/>
              <a:gd name="connsiteX18" fmla="*/ 1503275 w 6858001"/>
              <a:gd name="connsiteY18" fmla="*/ 167753 h 6985200"/>
              <a:gd name="connsiteX19" fmla="*/ 1719988 w 6858001"/>
              <a:gd name="connsiteY19" fmla="*/ 184058 h 6985200"/>
              <a:gd name="connsiteX20" fmla="*/ 1949045 w 6858001"/>
              <a:gd name="connsiteY20" fmla="*/ 198849 h 6985200"/>
              <a:gd name="connsiteX21" fmla="*/ 2187703 w 6858001"/>
              <a:gd name="connsiteY21" fmla="*/ 212969 h 6985200"/>
              <a:gd name="connsiteX22" fmla="*/ 2436649 w 6858001"/>
              <a:gd name="connsiteY22" fmla="*/ 226248 h 6985200"/>
              <a:gd name="connsiteX23" fmla="*/ 2564208 w 6858001"/>
              <a:gd name="connsiteY23" fmla="*/ 230955 h 6985200"/>
              <a:gd name="connsiteX24" fmla="*/ 2694509 w 6858001"/>
              <a:gd name="connsiteY24" fmla="*/ 236165 h 6985200"/>
              <a:gd name="connsiteX25" fmla="*/ 2826869 w 6858001"/>
              <a:gd name="connsiteY25" fmla="*/ 241040 h 6985200"/>
              <a:gd name="connsiteX26" fmla="*/ 2959914 w 6858001"/>
              <a:gd name="connsiteY26" fmla="*/ 244234 h 6985200"/>
              <a:gd name="connsiteX27" fmla="*/ 3095702 w 6858001"/>
              <a:gd name="connsiteY27" fmla="*/ 247091 h 6985200"/>
              <a:gd name="connsiteX28" fmla="*/ 3232862 w 6858001"/>
              <a:gd name="connsiteY28" fmla="*/ 250117 h 6985200"/>
              <a:gd name="connsiteX29" fmla="*/ 3372766 w 6858001"/>
              <a:gd name="connsiteY29" fmla="*/ 252134 h 6985200"/>
              <a:gd name="connsiteX30" fmla="*/ 3514040 w 6858001"/>
              <a:gd name="connsiteY30" fmla="*/ 252134 h 6985200"/>
              <a:gd name="connsiteX31" fmla="*/ 3656686 w 6858001"/>
              <a:gd name="connsiteY31" fmla="*/ 253142 h 6985200"/>
              <a:gd name="connsiteX32" fmla="*/ 3800705 w 6858001"/>
              <a:gd name="connsiteY32" fmla="*/ 252134 h 6985200"/>
              <a:gd name="connsiteX33" fmla="*/ 3946780 w 6858001"/>
              <a:gd name="connsiteY33" fmla="*/ 250117 h 6985200"/>
              <a:gd name="connsiteX34" fmla="*/ 4092856 w 6858001"/>
              <a:gd name="connsiteY34" fmla="*/ 248268 h 6985200"/>
              <a:gd name="connsiteX35" fmla="*/ 4240988 w 6858001"/>
              <a:gd name="connsiteY35" fmla="*/ 244234 h 6985200"/>
              <a:gd name="connsiteX36" fmla="*/ 4390492 w 6858001"/>
              <a:gd name="connsiteY36" fmla="*/ 240032 h 6985200"/>
              <a:gd name="connsiteX37" fmla="*/ 4539997 w 6858001"/>
              <a:gd name="connsiteY37" fmla="*/ 235157 h 6985200"/>
              <a:gd name="connsiteX38" fmla="*/ 4690873 w 6858001"/>
              <a:gd name="connsiteY38" fmla="*/ 228266 h 6985200"/>
              <a:gd name="connsiteX39" fmla="*/ 4843120 w 6858001"/>
              <a:gd name="connsiteY39" fmla="*/ 220029 h 6985200"/>
              <a:gd name="connsiteX40" fmla="*/ 4996054 w 6858001"/>
              <a:gd name="connsiteY40" fmla="*/ 212129 h 6985200"/>
              <a:gd name="connsiteX41" fmla="*/ 5148987 w 6858001"/>
              <a:gd name="connsiteY41" fmla="*/ 202044 h 6985200"/>
              <a:gd name="connsiteX42" fmla="*/ 5303978 w 6858001"/>
              <a:gd name="connsiteY42" fmla="*/ 189941 h 6985200"/>
              <a:gd name="connsiteX43" fmla="*/ 5456911 w 6858001"/>
              <a:gd name="connsiteY43" fmla="*/ 177839 h 6985200"/>
              <a:gd name="connsiteX44" fmla="*/ 5612588 w 6858001"/>
              <a:gd name="connsiteY44" fmla="*/ 163887 h 6985200"/>
              <a:gd name="connsiteX45" fmla="*/ 5768950 w 6858001"/>
              <a:gd name="connsiteY45" fmla="*/ 148591 h 6985200"/>
              <a:gd name="connsiteX46" fmla="*/ 5923255 w 6858001"/>
              <a:gd name="connsiteY46" fmla="*/ 132455 h 6985200"/>
              <a:gd name="connsiteX47" fmla="*/ 6079618 w 6858001"/>
              <a:gd name="connsiteY47" fmla="*/ 113629 h 6985200"/>
              <a:gd name="connsiteX48" fmla="*/ 6235294 w 6858001"/>
              <a:gd name="connsiteY48" fmla="*/ 93458 h 6985200"/>
              <a:gd name="connsiteX49" fmla="*/ 6391657 w 6858001"/>
              <a:gd name="connsiteY49" fmla="*/ 73455 h 6985200"/>
              <a:gd name="connsiteX50" fmla="*/ 6547333 w 6858001"/>
              <a:gd name="connsiteY50" fmla="*/ 50091 h 6985200"/>
              <a:gd name="connsiteX51" fmla="*/ 6702324 w 6858001"/>
              <a:gd name="connsiteY51" fmla="*/ 26222 h 698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6985200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6985200"/>
                </a:lnTo>
                <a:lnTo>
                  <a:pt x="0" y="6985199"/>
                </a:lnTo>
                <a:lnTo>
                  <a:pt x="0" y="886772"/>
                </a:lnTo>
                <a:lnTo>
                  <a:pt x="1" y="886772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3"/>
                </a:lnTo>
                <a:lnTo>
                  <a:pt x="470460" y="63369"/>
                </a:lnTo>
                <a:lnTo>
                  <a:pt x="605563" y="79506"/>
                </a:lnTo>
                <a:lnTo>
                  <a:pt x="757810" y="96483"/>
                </a:lnTo>
                <a:lnTo>
                  <a:pt x="923774" y="114469"/>
                </a:lnTo>
                <a:lnTo>
                  <a:pt x="1104139" y="132454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49"/>
                </a:lnTo>
                <a:lnTo>
                  <a:pt x="2187703" y="212969"/>
                </a:lnTo>
                <a:lnTo>
                  <a:pt x="2436649" y="226248"/>
                </a:lnTo>
                <a:lnTo>
                  <a:pt x="2564208" y="230955"/>
                </a:lnTo>
                <a:lnTo>
                  <a:pt x="2694509" y="236165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1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2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92A1116-1C84-41DF-B803-1F7B0883EC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8" name="图片 7" descr="图表, 气泡图&#10;&#10;描述已自动生成">
            <a:extLst>
              <a:ext uri="{FF2B5EF4-FFF2-40B4-BE49-F238E27FC236}">
                <a16:creationId xmlns:a16="http://schemas.microsoft.com/office/drawing/2014/main" id="{0F49F855-672B-C24F-8831-FA03CD9B4E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3773" y="629266"/>
            <a:ext cx="6272092" cy="2994922"/>
          </a:xfrm>
          <a:prstGeom prst="rect">
            <a:avLst/>
          </a:prstGeom>
          <a:effectLst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663B626A-716C-794B-A506-2C724E93812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48931" y="2227338"/>
                <a:ext cx="4468998" cy="3785419"/>
              </a:xfrm>
            </p:spPr>
            <p:txBody>
              <a:bodyPr>
                <a:no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kumimoji="1" lang="zh-CN" altLang="en-US" dirty="0">
                    <a:solidFill>
                      <a:srgbClr val="EBEBEB"/>
                    </a:solidFill>
                  </a:rPr>
                  <a:t>热力学第三定律</a:t>
                </a:r>
                <a:r>
                  <a:rPr kumimoji="1" lang="en-US" altLang="zh-CN" dirty="0">
                    <a:solidFill>
                      <a:srgbClr val="EBEBEB"/>
                    </a:solidFill>
                  </a:rPr>
                  <a:t>—</a:t>
                </a:r>
                <a:r>
                  <a:rPr kumimoji="1" lang="zh-CN" altLang="en-US" dirty="0">
                    <a:solidFill>
                      <a:srgbClr val="EBEBEB"/>
                    </a:solidFill>
                  </a:rPr>
                  <a:t>晶体在绝对零度（</a:t>
                </a:r>
                <a:r>
                  <a:rPr kumimoji="1" lang="en-US" altLang="zh-CN" dirty="0">
                    <a:solidFill>
                      <a:srgbClr val="EBEBEB"/>
                    </a:solidFill>
                  </a:rPr>
                  <a:t>-273</a:t>
                </a:r>
                <a14:m>
                  <m:oMath xmlns:m="http://schemas.openxmlformats.org/officeDocument/2006/math">
                    <m:r>
                      <a:rPr kumimoji="1" lang="en-US" altLang="zh-CN" i="1">
                        <a:solidFill>
                          <a:srgbClr val="EBEBEB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℃</m:t>
                    </m:r>
                  </m:oMath>
                </a14:m>
                <a:r>
                  <a:rPr kumimoji="1" lang="zh-CN" altLang="en-US" dirty="0">
                    <a:solidFill>
                      <a:srgbClr val="EBEBEB"/>
                    </a:solidFill>
                  </a:rPr>
                  <a:t>或</a:t>
                </a:r>
                <a:r>
                  <a:rPr kumimoji="1" lang="en-US" altLang="zh-CN" dirty="0">
                    <a:solidFill>
                      <a:srgbClr val="EBEBEB"/>
                    </a:solidFill>
                  </a:rPr>
                  <a:t>0K</a:t>
                </a:r>
                <a:r>
                  <a:rPr kumimoji="1" lang="zh-CN" altLang="en-US" dirty="0">
                    <a:solidFill>
                      <a:srgbClr val="EBEBEB"/>
                    </a:solidFill>
                  </a:rPr>
                  <a:t>）的熵为</a:t>
                </a:r>
                <a:r>
                  <a:rPr kumimoji="1" lang="en-US" altLang="zh-CN" dirty="0">
                    <a:solidFill>
                      <a:srgbClr val="EBEBEB"/>
                    </a:solidFill>
                  </a:rPr>
                  <a:t>0</a:t>
                </a:r>
              </a:p>
              <a:p>
                <a:pPr>
                  <a:lnSpc>
                    <a:spcPct val="90000"/>
                  </a:lnSpc>
                </a:pPr>
                <a:r>
                  <a:rPr kumimoji="1" lang="zh-CN" altLang="en-US" dirty="0">
                    <a:solidFill>
                      <a:srgbClr val="EBEBEB"/>
                    </a:solidFill>
                  </a:rPr>
                  <a:t>标准熵（</a:t>
                </a:r>
                <a:r>
                  <a:rPr kumimoji="1" lang="en-US" altLang="zh-CN" dirty="0">
                    <a:solidFill>
                      <a:srgbClr val="EBEBEB"/>
                    </a:solidFill>
                  </a:rPr>
                  <a:t>standard</a:t>
                </a:r>
                <a:r>
                  <a:rPr kumimoji="1" lang="zh-CN" altLang="en-US" dirty="0">
                    <a:solidFill>
                      <a:srgbClr val="EBEBEB"/>
                    </a:solidFill>
                  </a:rPr>
                  <a:t> </a:t>
                </a:r>
                <a:r>
                  <a:rPr kumimoji="1" lang="en-US" altLang="zh-CN" dirty="0">
                    <a:solidFill>
                      <a:srgbClr val="EBEBEB"/>
                    </a:solidFill>
                  </a:rPr>
                  <a:t>entropy</a:t>
                </a:r>
                <a:r>
                  <a:rPr kumimoji="1" lang="zh-CN" altLang="en-US" dirty="0">
                    <a:solidFill>
                      <a:srgbClr val="EBEBEB"/>
                    </a:solidFill>
                  </a:rPr>
                  <a:t>）</a:t>
                </a:r>
                <a:r>
                  <a:rPr kumimoji="1" lang="en-US" altLang="zh-CN" dirty="0">
                    <a:solidFill>
                      <a:srgbClr val="EBEBEB"/>
                    </a:solidFill>
                  </a:rPr>
                  <a:t>—</a:t>
                </a:r>
                <a:r>
                  <a:rPr kumimoji="1" lang="zh-CN" altLang="en-US" dirty="0">
                    <a:solidFill>
                      <a:srgbClr val="EBEBEB"/>
                    </a:solidFill>
                  </a:rPr>
                  <a:t>用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i="1">
                            <a:solidFill>
                              <a:srgbClr val="EBEBEB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b="0" i="1">
                            <a:solidFill>
                              <a:srgbClr val="EBEBEB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p>
                        <m:r>
                          <a:rPr kumimoji="1" lang="en-US" altLang="zh-CN" i="1">
                            <a:solidFill>
                              <a:srgbClr val="EBEBEB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sup>
                    </m:sSup>
                    <m:r>
                      <a:rPr kumimoji="1" lang="zh-CN" altLang="en-US" i="1">
                        <a:solidFill>
                          <a:srgbClr val="EBEBEB"/>
                        </a:solidFill>
                        <a:latin typeface="Cambria Math" panose="02040503050406030204" pitchFamily="18" charset="0"/>
                      </a:rPr>
                      <m:t>表示</m:t>
                    </m:r>
                  </m:oMath>
                </a14:m>
                <a:r>
                  <a:rPr kumimoji="1" lang="zh-CN" altLang="en-US" dirty="0">
                    <a:solidFill>
                      <a:srgbClr val="EBEBEB"/>
                    </a:solidFill>
                  </a:rPr>
                  <a:t>物质在</a:t>
                </a:r>
                <a:r>
                  <a:rPr kumimoji="1" lang="en" altLang="zh-CN" dirty="0">
                    <a:solidFill>
                      <a:srgbClr val="EBEBEB"/>
                    </a:solidFill>
                  </a:rPr>
                  <a:t>T</a:t>
                </a:r>
                <a:r>
                  <a:rPr kumimoji="1" lang="zh-CN" altLang="en-US" dirty="0">
                    <a:solidFill>
                      <a:srgbClr val="EBEBEB"/>
                    </a:solidFill>
                  </a:rPr>
                  <a:t>时的标准摩尔熵</a:t>
                </a:r>
                <a:r>
                  <a:rPr kumimoji="1" lang="zh-CN" altLang="en" dirty="0">
                    <a:solidFill>
                      <a:srgbClr val="EBEBEB"/>
                    </a:solidFill>
                  </a:rPr>
                  <a:t>，</a:t>
                </a:r>
                <a:r>
                  <a:rPr kumimoji="1" lang="zh-CN" altLang="en-US" dirty="0">
                    <a:solidFill>
                      <a:srgbClr val="EBEBEB"/>
                    </a:solidFill>
                  </a:rPr>
                  <a:t>单位通常为</a:t>
                </a:r>
                <a:r>
                  <a:rPr kumimoji="1" lang="en" altLang="zh-CN" dirty="0" err="1">
                    <a:solidFill>
                      <a:srgbClr val="EBEBEB"/>
                    </a:solidFill>
                  </a:rPr>
                  <a:t>J·mol·k</a:t>
                </a:r>
                <a:endParaRPr kumimoji="1" lang="en" altLang="zh-CN" dirty="0">
                  <a:solidFill>
                    <a:srgbClr val="EBEBEB"/>
                  </a:solidFill>
                </a:endParaRPr>
              </a:p>
              <a:p>
                <a:pPr>
                  <a:lnSpc>
                    <a:spcPct val="90000"/>
                  </a:lnSpc>
                </a:pPr>
                <a:r>
                  <a:rPr lang="zh-CN" altLang="en" dirty="0">
                    <a:solidFill>
                      <a:srgbClr val="EBEBEB"/>
                    </a:solidFill>
                  </a:rPr>
                  <a:t>化学反应</a:t>
                </a:r>
                <a:r>
                  <a:rPr lang="zh-CN" altLang="en-US" dirty="0">
                    <a:solidFill>
                      <a:srgbClr val="EBEBEB"/>
                    </a:solidFill>
                  </a:rPr>
                  <a:t>熵变</a:t>
                </a:r>
                <a:r>
                  <a:rPr lang="en-US" altLang="zh-CN" dirty="0">
                    <a:solidFill>
                      <a:srgbClr val="EBEBEB"/>
                    </a:solidFill>
                  </a:rPr>
                  <a:t>=</a:t>
                </a:r>
                <a:r>
                  <a:rPr lang="zh-CN" altLang="en-US" dirty="0">
                    <a:solidFill>
                      <a:srgbClr val="EBEBEB"/>
                    </a:solidFill>
                  </a:rPr>
                  <a:t>生成物标准熵之和</a:t>
                </a:r>
                <a:r>
                  <a:rPr lang="en-US" altLang="zh-CN" dirty="0">
                    <a:solidFill>
                      <a:srgbClr val="EBEBEB"/>
                    </a:solidFill>
                  </a:rPr>
                  <a:t>-</a:t>
                </a:r>
                <a:r>
                  <a:rPr lang="zh-CN" altLang="en-US" dirty="0">
                    <a:solidFill>
                      <a:srgbClr val="EBEBEB"/>
                    </a:solidFill>
                  </a:rPr>
                  <a:t>反应物标准熵之和</a:t>
                </a:r>
                <a:r>
                  <a:rPr lang="en-US" altLang="zh-CN" dirty="0">
                    <a:solidFill>
                      <a:srgbClr val="EBEBEB"/>
                    </a:solidFill>
                  </a:rPr>
                  <a:t>—</a:t>
                </a:r>
                <a:r>
                  <a:rPr lang="zh-CN" altLang="en-US" dirty="0">
                    <a:solidFill>
                      <a:srgbClr val="EBEBEB"/>
                    </a:solidFill>
                  </a:rPr>
                  <a:t>为状态函数</a:t>
                </a:r>
                <a:endParaRPr lang="en-US" altLang="zh-CN" dirty="0">
                  <a:solidFill>
                    <a:srgbClr val="EBEBEB"/>
                  </a:solidFill>
                </a:endParaRPr>
              </a:p>
              <a:p>
                <a:pPr>
                  <a:lnSpc>
                    <a:spcPct val="90000"/>
                  </a:lnSpc>
                </a:pPr>
                <a:r>
                  <a:rPr lang="zh-CN" altLang="en" dirty="0">
                    <a:solidFill>
                      <a:srgbClr val="EBEBEB"/>
                    </a:solidFill>
                  </a:rPr>
                  <a:t>气体</a:t>
                </a:r>
                <a:r>
                  <a:rPr lang="zh-CN" altLang="en-US" dirty="0">
                    <a:solidFill>
                      <a:srgbClr val="EBEBEB"/>
                    </a:solidFill>
                  </a:rPr>
                  <a:t>的熵比液体大</a:t>
                </a:r>
                <a:endParaRPr lang="en-US" altLang="zh-CN" dirty="0">
                  <a:solidFill>
                    <a:srgbClr val="EBEBEB"/>
                  </a:solidFill>
                </a:endParaRPr>
              </a:p>
              <a:p>
                <a:pPr>
                  <a:lnSpc>
                    <a:spcPct val="90000"/>
                  </a:lnSpc>
                </a:pPr>
                <a:r>
                  <a:rPr lang="zh-CN" altLang="en-US" dirty="0">
                    <a:solidFill>
                      <a:srgbClr val="EBEBEB"/>
                    </a:solidFill>
                  </a:rPr>
                  <a:t>液体的熵比固体大</a:t>
                </a:r>
                <a:endParaRPr lang="en-US" altLang="zh-CN" dirty="0">
                  <a:solidFill>
                    <a:srgbClr val="EBEBEB"/>
                  </a:solidFill>
                </a:endParaRPr>
              </a:p>
              <a:p>
                <a:pPr>
                  <a:lnSpc>
                    <a:spcPct val="90000"/>
                  </a:lnSpc>
                </a:pPr>
                <a:r>
                  <a:rPr lang="zh-CN" altLang="en-US" dirty="0">
                    <a:solidFill>
                      <a:srgbClr val="EBEBEB"/>
                    </a:solidFill>
                  </a:rPr>
                  <a:t>溶液中物质的熵比固体大</a:t>
                </a:r>
                <a:endParaRPr lang="en-US" altLang="zh-CN" dirty="0">
                  <a:solidFill>
                    <a:srgbClr val="EBEBEB"/>
                  </a:solidFill>
                </a:endParaRPr>
              </a:p>
              <a:p>
                <a:pPr>
                  <a:lnSpc>
                    <a:spcPct val="90000"/>
                  </a:lnSpc>
                </a:pPr>
                <a:r>
                  <a:rPr lang="en-US" altLang="zh-CN" dirty="0">
                    <a:solidFill>
                      <a:srgbClr val="EBEBEB"/>
                    </a:solidFill>
                  </a:rPr>
                  <a:t>2mol</a:t>
                </a:r>
                <a:r>
                  <a:rPr lang="zh-CN" altLang="en-US" dirty="0">
                    <a:solidFill>
                      <a:srgbClr val="EBEBEB"/>
                    </a:solidFill>
                  </a:rPr>
                  <a:t>物质的熵比</a:t>
                </a:r>
                <a:r>
                  <a:rPr lang="en-US" altLang="zh-CN" dirty="0">
                    <a:solidFill>
                      <a:srgbClr val="EBEBEB"/>
                    </a:solidFill>
                  </a:rPr>
                  <a:t>1mol</a:t>
                </a:r>
                <a:r>
                  <a:rPr lang="zh-CN" altLang="en-US" dirty="0">
                    <a:solidFill>
                      <a:srgbClr val="EBEBEB"/>
                    </a:solidFill>
                  </a:rPr>
                  <a:t>大</a:t>
                </a:r>
                <a:endParaRPr lang="en-US" altLang="zh-CN" dirty="0">
                  <a:solidFill>
                    <a:srgbClr val="EBEBEB"/>
                  </a:solidFill>
                </a:endParaRPr>
              </a:p>
              <a:p>
                <a:pPr>
                  <a:lnSpc>
                    <a:spcPct val="90000"/>
                  </a:lnSpc>
                </a:pPr>
                <a:endParaRPr lang="en" altLang="zh-CN" dirty="0">
                  <a:solidFill>
                    <a:srgbClr val="EBEBEB"/>
                  </a:solidFill>
                </a:endParaRPr>
              </a:p>
              <a:p>
                <a:pPr>
                  <a:lnSpc>
                    <a:spcPct val="90000"/>
                  </a:lnSpc>
                </a:pPr>
                <a:endParaRPr kumimoji="1" lang="zh-CN" altLang="en-US" dirty="0">
                  <a:solidFill>
                    <a:srgbClr val="EBEBEB"/>
                  </a:solidFill>
                </a:endParaRP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663B626A-716C-794B-A506-2C724E93812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48931" y="2227338"/>
                <a:ext cx="4468998" cy="3785419"/>
              </a:xfrm>
              <a:blipFill>
                <a:blip r:embed="rId5"/>
                <a:stretch>
                  <a:fillRect l="-565" t="-2341" r="-847" b="-535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图片 9">
            <a:extLst>
              <a:ext uri="{FF2B5EF4-FFF2-40B4-BE49-F238E27FC236}">
                <a16:creationId xmlns:a16="http://schemas.microsoft.com/office/drawing/2014/main" id="{55385013-326B-904C-91E5-6E11DB135D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44559" y="66115"/>
            <a:ext cx="3302000" cy="381000"/>
          </a:xfrm>
          <a:prstGeom prst="rect">
            <a:avLst/>
          </a:prstGeom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6BA58FAB-B2C7-F54A-80FE-6ECBB186677F}"/>
              </a:ext>
            </a:extLst>
          </p:cNvPr>
          <p:cNvSpPr/>
          <p:nvPr/>
        </p:nvSpPr>
        <p:spPr>
          <a:xfrm>
            <a:off x="6743216" y="4001222"/>
            <a:ext cx="4179888" cy="2011535"/>
          </a:xfrm>
          <a:prstGeom prst="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kumimoji="1" lang="en-US" altLang="zh-CN" dirty="0"/>
              <a:t>AP</a:t>
            </a:r>
            <a:r>
              <a:rPr kumimoji="1" lang="zh-CN" altLang="en-US" dirty="0"/>
              <a:t>化学重要公式</a:t>
            </a:r>
            <a:endParaRPr kumimoji="1" lang="en-US" altLang="zh-CN" dirty="0"/>
          </a:p>
          <a:p>
            <a:pPr algn="ctr">
              <a:spcAft>
                <a:spcPts val="600"/>
              </a:spcAft>
            </a:pPr>
            <a:endParaRPr kumimoji="1" lang="en-US" altLang="zh-CN" dirty="0">
              <a:solidFill>
                <a:srgbClr val="FF0000"/>
              </a:solidFill>
            </a:endParaRPr>
          </a:p>
          <a:p>
            <a:pPr algn="ctr">
              <a:spcAft>
                <a:spcPts val="600"/>
              </a:spcAft>
            </a:pPr>
            <a:endParaRPr kumimoji="1" lang="en-US" altLang="zh-CN" dirty="0"/>
          </a:p>
        </p:txBody>
      </p:sp>
      <p:pic>
        <p:nvPicPr>
          <p:cNvPr id="12" name="图片 11" descr="图片包含 徽标&#10;&#10;描述已自动生成">
            <a:extLst>
              <a:ext uri="{FF2B5EF4-FFF2-40B4-BE49-F238E27FC236}">
                <a16:creationId xmlns:a16="http://schemas.microsoft.com/office/drawing/2014/main" id="{300656E0-B51E-FB42-9373-BABDF53DE19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00654" y="5006989"/>
            <a:ext cx="3665011" cy="555992"/>
          </a:xfrm>
          <a:prstGeom prst="rect">
            <a:avLst/>
          </a:prstGeom>
        </p:spPr>
      </p:pic>
      <p:pic>
        <p:nvPicPr>
          <p:cNvPr id="5" name="音频 4">
            <a:hlinkClick r:id="" action="ppaction://media"/>
            <a:extLst>
              <a:ext uri="{FF2B5EF4-FFF2-40B4-BE49-F238E27FC236}">
                <a16:creationId xmlns:a16="http://schemas.microsoft.com/office/drawing/2014/main" id="{623BF4E7-D046-CB42-A2C8-24851D58BE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1871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 advTm="240813"/>
    </mc:Choice>
    <mc:Fallback>
      <p:transition spd="slow" advTm="2408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4AAD3FD-83A5-4B89-9F8F-01B887086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4533F137-D9CB-EB48-84C4-0583D2E0F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1" y="558205"/>
            <a:ext cx="4344669" cy="162232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kumimoji="1" lang="zh-CN" altLang="en-US" sz="3600" dirty="0">
                <a:solidFill>
                  <a:srgbClr val="EBEBEB"/>
                </a:solidFill>
              </a:rPr>
              <a:t>吉布斯自由能（上）</a:t>
            </a:r>
            <a:r>
              <a:rPr kumimoji="1" lang="en-US" altLang="zh-CN" sz="3600" dirty="0">
                <a:solidFill>
                  <a:srgbClr val="EBEBEB"/>
                </a:solidFill>
              </a:rPr>
              <a:t>—Gibbs free energy</a:t>
            </a:r>
            <a:endParaRPr kumimoji="1" lang="zh-CN" altLang="en-US" sz="3600" dirty="0">
              <a:solidFill>
                <a:srgbClr val="EBEBEB"/>
              </a:solidFill>
            </a:endParaRPr>
          </a:p>
        </p:txBody>
      </p:sp>
      <p:sp>
        <p:nvSpPr>
          <p:cNvPr id="13" name="Freeform 31">
            <a:extLst>
              <a:ext uri="{FF2B5EF4-FFF2-40B4-BE49-F238E27FC236}">
                <a16:creationId xmlns:a16="http://schemas.microsoft.com/office/drawing/2014/main" id="{61752F1D-FC0F-4103-9584-630E643CCD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Freeform: Shape 14">
            <a:extLst>
              <a:ext uri="{FF2B5EF4-FFF2-40B4-BE49-F238E27FC236}">
                <a16:creationId xmlns:a16="http://schemas.microsoft.com/office/drawing/2014/main" id="{70151CB7-E7DE-4917-B831-01DF9CE013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270819" y="-63600"/>
            <a:ext cx="6858001" cy="6985200"/>
          </a:xfrm>
          <a:custGeom>
            <a:avLst/>
            <a:gdLst>
              <a:gd name="connsiteX0" fmla="*/ 6858001 w 6858001"/>
              <a:gd name="connsiteY0" fmla="*/ 1177 h 6985200"/>
              <a:gd name="connsiteX1" fmla="*/ 6858001 w 6858001"/>
              <a:gd name="connsiteY1" fmla="*/ 1344715 h 6985200"/>
              <a:gd name="connsiteX2" fmla="*/ 6858000 w 6858001"/>
              <a:gd name="connsiteY2" fmla="*/ 1344715 h 6985200"/>
              <a:gd name="connsiteX3" fmla="*/ 6858000 w 6858001"/>
              <a:gd name="connsiteY3" fmla="*/ 6985200 h 6985200"/>
              <a:gd name="connsiteX4" fmla="*/ 0 w 6858001"/>
              <a:gd name="connsiteY4" fmla="*/ 6985199 h 6985200"/>
              <a:gd name="connsiteX5" fmla="*/ 0 w 6858001"/>
              <a:gd name="connsiteY5" fmla="*/ 886772 h 6985200"/>
              <a:gd name="connsiteX6" fmla="*/ 1 w 6858001"/>
              <a:gd name="connsiteY6" fmla="*/ 886772 h 6985200"/>
              <a:gd name="connsiteX7" fmla="*/ 1 w 6858001"/>
              <a:gd name="connsiteY7" fmla="*/ 0 h 6985200"/>
              <a:gd name="connsiteX8" fmla="*/ 40463 w 6858001"/>
              <a:gd name="connsiteY8" fmla="*/ 5883 h 6985200"/>
              <a:gd name="connsiteX9" fmla="*/ 159107 w 6858001"/>
              <a:gd name="connsiteY9" fmla="*/ 23196 h 6985200"/>
              <a:gd name="connsiteX10" fmla="*/ 245518 w 6858001"/>
              <a:gd name="connsiteY10" fmla="*/ 35299 h 6985200"/>
              <a:gd name="connsiteX11" fmla="*/ 348388 w 6858001"/>
              <a:gd name="connsiteY11" fmla="*/ 48073 h 6985200"/>
              <a:gd name="connsiteX12" fmla="*/ 470460 w 6858001"/>
              <a:gd name="connsiteY12" fmla="*/ 63369 h 6985200"/>
              <a:gd name="connsiteX13" fmla="*/ 605563 w 6858001"/>
              <a:gd name="connsiteY13" fmla="*/ 79506 h 6985200"/>
              <a:gd name="connsiteX14" fmla="*/ 757810 w 6858001"/>
              <a:gd name="connsiteY14" fmla="*/ 96483 h 6985200"/>
              <a:gd name="connsiteX15" fmla="*/ 923774 w 6858001"/>
              <a:gd name="connsiteY15" fmla="*/ 114469 h 6985200"/>
              <a:gd name="connsiteX16" fmla="*/ 1104139 w 6858001"/>
              <a:gd name="connsiteY16" fmla="*/ 132454 h 6985200"/>
              <a:gd name="connsiteX17" fmla="*/ 1296163 w 6858001"/>
              <a:gd name="connsiteY17" fmla="*/ 150776 h 6985200"/>
              <a:gd name="connsiteX18" fmla="*/ 1503275 w 6858001"/>
              <a:gd name="connsiteY18" fmla="*/ 167753 h 6985200"/>
              <a:gd name="connsiteX19" fmla="*/ 1719988 w 6858001"/>
              <a:gd name="connsiteY19" fmla="*/ 184058 h 6985200"/>
              <a:gd name="connsiteX20" fmla="*/ 1949045 w 6858001"/>
              <a:gd name="connsiteY20" fmla="*/ 198849 h 6985200"/>
              <a:gd name="connsiteX21" fmla="*/ 2187703 w 6858001"/>
              <a:gd name="connsiteY21" fmla="*/ 212969 h 6985200"/>
              <a:gd name="connsiteX22" fmla="*/ 2436649 w 6858001"/>
              <a:gd name="connsiteY22" fmla="*/ 226248 h 6985200"/>
              <a:gd name="connsiteX23" fmla="*/ 2564208 w 6858001"/>
              <a:gd name="connsiteY23" fmla="*/ 230955 h 6985200"/>
              <a:gd name="connsiteX24" fmla="*/ 2694509 w 6858001"/>
              <a:gd name="connsiteY24" fmla="*/ 236165 h 6985200"/>
              <a:gd name="connsiteX25" fmla="*/ 2826869 w 6858001"/>
              <a:gd name="connsiteY25" fmla="*/ 241040 h 6985200"/>
              <a:gd name="connsiteX26" fmla="*/ 2959914 w 6858001"/>
              <a:gd name="connsiteY26" fmla="*/ 244234 h 6985200"/>
              <a:gd name="connsiteX27" fmla="*/ 3095702 w 6858001"/>
              <a:gd name="connsiteY27" fmla="*/ 247091 h 6985200"/>
              <a:gd name="connsiteX28" fmla="*/ 3232862 w 6858001"/>
              <a:gd name="connsiteY28" fmla="*/ 250117 h 6985200"/>
              <a:gd name="connsiteX29" fmla="*/ 3372766 w 6858001"/>
              <a:gd name="connsiteY29" fmla="*/ 252134 h 6985200"/>
              <a:gd name="connsiteX30" fmla="*/ 3514040 w 6858001"/>
              <a:gd name="connsiteY30" fmla="*/ 252134 h 6985200"/>
              <a:gd name="connsiteX31" fmla="*/ 3656686 w 6858001"/>
              <a:gd name="connsiteY31" fmla="*/ 253142 h 6985200"/>
              <a:gd name="connsiteX32" fmla="*/ 3800705 w 6858001"/>
              <a:gd name="connsiteY32" fmla="*/ 252134 h 6985200"/>
              <a:gd name="connsiteX33" fmla="*/ 3946780 w 6858001"/>
              <a:gd name="connsiteY33" fmla="*/ 250117 h 6985200"/>
              <a:gd name="connsiteX34" fmla="*/ 4092856 w 6858001"/>
              <a:gd name="connsiteY34" fmla="*/ 248268 h 6985200"/>
              <a:gd name="connsiteX35" fmla="*/ 4240988 w 6858001"/>
              <a:gd name="connsiteY35" fmla="*/ 244234 h 6985200"/>
              <a:gd name="connsiteX36" fmla="*/ 4390492 w 6858001"/>
              <a:gd name="connsiteY36" fmla="*/ 240032 h 6985200"/>
              <a:gd name="connsiteX37" fmla="*/ 4539997 w 6858001"/>
              <a:gd name="connsiteY37" fmla="*/ 235157 h 6985200"/>
              <a:gd name="connsiteX38" fmla="*/ 4690873 w 6858001"/>
              <a:gd name="connsiteY38" fmla="*/ 228266 h 6985200"/>
              <a:gd name="connsiteX39" fmla="*/ 4843120 w 6858001"/>
              <a:gd name="connsiteY39" fmla="*/ 220029 h 6985200"/>
              <a:gd name="connsiteX40" fmla="*/ 4996054 w 6858001"/>
              <a:gd name="connsiteY40" fmla="*/ 212129 h 6985200"/>
              <a:gd name="connsiteX41" fmla="*/ 5148987 w 6858001"/>
              <a:gd name="connsiteY41" fmla="*/ 202044 h 6985200"/>
              <a:gd name="connsiteX42" fmla="*/ 5303978 w 6858001"/>
              <a:gd name="connsiteY42" fmla="*/ 189941 h 6985200"/>
              <a:gd name="connsiteX43" fmla="*/ 5456911 w 6858001"/>
              <a:gd name="connsiteY43" fmla="*/ 177839 h 6985200"/>
              <a:gd name="connsiteX44" fmla="*/ 5612588 w 6858001"/>
              <a:gd name="connsiteY44" fmla="*/ 163887 h 6985200"/>
              <a:gd name="connsiteX45" fmla="*/ 5768950 w 6858001"/>
              <a:gd name="connsiteY45" fmla="*/ 148591 h 6985200"/>
              <a:gd name="connsiteX46" fmla="*/ 5923255 w 6858001"/>
              <a:gd name="connsiteY46" fmla="*/ 132455 h 6985200"/>
              <a:gd name="connsiteX47" fmla="*/ 6079618 w 6858001"/>
              <a:gd name="connsiteY47" fmla="*/ 113629 h 6985200"/>
              <a:gd name="connsiteX48" fmla="*/ 6235294 w 6858001"/>
              <a:gd name="connsiteY48" fmla="*/ 93458 h 6985200"/>
              <a:gd name="connsiteX49" fmla="*/ 6391657 w 6858001"/>
              <a:gd name="connsiteY49" fmla="*/ 73455 h 6985200"/>
              <a:gd name="connsiteX50" fmla="*/ 6547333 w 6858001"/>
              <a:gd name="connsiteY50" fmla="*/ 50091 h 6985200"/>
              <a:gd name="connsiteX51" fmla="*/ 6702324 w 6858001"/>
              <a:gd name="connsiteY51" fmla="*/ 26222 h 698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6985200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6985200"/>
                </a:lnTo>
                <a:lnTo>
                  <a:pt x="0" y="6985199"/>
                </a:lnTo>
                <a:lnTo>
                  <a:pt x="0" y="886772"/>
                </a:lnTo>
                <a:lnTo>
                  <a:pt x="1" y="886772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3"/>
                </a:lnTo>
                <a:lnTo>
                  <a:pt x="470460" y="63369"/>
                </a:lnTo>
                <a:lnTo>
                  <a:pt x="605563" y="79506"/>
                </a:lnTo>
                <a:lnTo>
                  <a:pt x="757810" y="96483"/>
                </a:lnTo>
                <a:lnTo>
                  <a:pt x="923774" y="114469"/>
                </a:lnTo>
                <a:lnTo>
                  <a:pt x="1104139" y="132454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49"/>
                </a:lnTo>
                <a:lnTo>
                  <a:pt x="2187703" y="212969"/>
                </a:lnTo>
                <a:lnTo>
                  <a:pt x="2436649" y="226248"/>
                </a:lnTo>
                <a:lnTo>
                  <a:pt x="2564208" y="230955"/>
                </a:lnTo>
                <a:lnTo>
                  <a:pt x="2694509" y="236165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1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2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92A1116-1C84-41DF-B803-1F7B0883EC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B58374D2-AC8A-D64B-BA90-130549A2B6E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18612" y="2190258"/>
                <a:ext cx="4166509" cy="5037942"/>
              </a:xfrm>
            </p:spPr>
            <p:txBody>
              <a:bodyPr>
                <a:normAutofit/>
              </a:bodyPr>
              <a:lstStyle/>
              <a:p>
                <a:r>
                  <a:rPr kumimoji="1" lang="zh-CN" altLang="en-US" dirty="0">
                    <a:solidFill>
                      <a:srgbClr val="EBEBEB"/>
                    </a:solidFill>
                  </a:rPr>
                  <a:t>用</a:t>
                </a:r>
                <a:r>
                  <a:rPr kumimoji="1" lang="en-US" altLang="zh-CN" dirty="0">
                    <a:solidFill>
                      <a:srgbClr val="EBEBEB"/>
                    </a:solidFill>
                  </a:rPr>
                  <a:t>G</a:t>
                </a:r>
                <a:r>
                  <a:rPr kumimoji="1" lang="zh-CN" altLang="en-US" dirty="0">
                    <a:solidFill>
                      <a:srgbClr val="EBEBEB"/>
                    </a:solidFill>
                  </a:rPr>
                  <a:t>来表示</a:t>
                </a:r>
                <a:endParaRPr kumimoji="1" lang="en-US" altLang="zh-CN" dirty="0">
                  <a:solidFill>
                    <a:srgbClr val="EBEBEB"/>
                  </a:solidFill>
                </a:endParaRPr>
              </a:p>
              <a:p>
                <a:r>
                  <a:rPr kumimoji="1" lang="zh-CN" altLang="en-US" dirty="0">
                    <a:solidFill>
                      <a:srgbClr val="EBEBEB"/>
                    </a:solidFill>
                  </a:rPr>
                  <a:t>定义</a:t>
                </a:r>
                <a:r>
                  <a:rPr kumimoji="1" lang="en-US" altLang="zh-CN" dirty="0">
                    <a:solidFill>
                      <a:srgbClr val="EBEBEB"/>
                    </a:solidFill>
                  </a:rPr>
                  <a:t>—</a:t>
                </a:r>
                <a14:m>
                  <m:oMath xmlns:m="http://schemas.openxmlformats.org/officeDocument/2006/math">
                    <m:r>
                      <a:rPr kumimoji="1" lang="en-US" altLang="zh-CN" b="0" i="1">
                        <a:solidFill>
                          <a:srgbClr val="EBEBEB"/>
                        </a:solidFill>
                        <a:latin typeface="Cambria Math" panose="02040503050406030204" pitchFamily="18" charset="0"/>
                      </a:rPr>
                      <m:t>𝐺</m:t>
                    </m:r>
                    <m:r>
                      <a:rPr kumimoji="1" lang="en-US" altLang="zh-CN" b="0" i="1">
                        <a:solidFill>
                          <a:srgbClr val="EBEBEB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zh-CN" b="0" i="1">
                        <a:solidFill>
                          <a:srgbClr val="EBEBEB"/>
                        </a:solidFill>
                        <a:latin typeface="Cambria Math" panose="02040503050406030204" pitchFamily="18" charset="0"/>
                      </a:rPr>
                      <m:t>𝐻</m:t>
                    </m:r>
                    <m:r>
                      <a:rPr kumimoji="1" lang="en-US" altLang="zh-CN" b="0" i="1">
                        <a:solidFill>
                          <a:srgbClr val="EBEBEB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kumimoji="1" lang="en-US" altLang="zh-CN" b="0" i="1">
                        <a:solidFill>
                          <a:srgbClr val="EBEBEB"/>
                        </a:solidFill>
                        <a:latin typeface="Cambria Math" panose="02040503050406030204" pitchFamily="18" charset="0"/>
                      </a:rPr>
                      <m:t>𝑇𝑆</m:t>
                    </m:r>
                  </m:oMath>
                </a14:m>
                <a:endParaRPr kumimoji="1" lang="en-US" altLang="zh-CN" dirty="0">
                  <a:solidFill>
                    <a:srgbClr val="EBEBEB"/>
                  </a:solidFill>
                </a:endParaRPr>
              </a:p>
              <a:p>
                <a:r>
                  <a:rPr kumimoji="1" lang="zh-CN" altLang="en-US" dirty="0">
                    <a:solidFill>
                      <a:srgbClr val="EBEBEB"/>
                    </a:solidFill>
                  </a:rPr>
                  <a:t>自由能为负值</a:t>
                </a:r>
                <a:r>
                  <a:rPr kumimoji="1" lang="en-US" altLang="zh-CN" dirty="0">
                    <a:solidFill>
                      <a:srgbClr val="EBEBEB"/>
                    </a:solidFill>
                  </a:rPr>
                  <a:t>—</a:t>
                </a:r>
                <a:r>
                  <a:rPr kumimoji="1" lang="zh-CN" altLang="en-US" dirty="0">
                    <a:solidFill>
                      <a:srgbClr val="EBEBEB"/>
                    </a:solidFill>
                  </a:rPr>
                  <a:t>反应自发进行</a:t>
                </a:r>
                <a:r>
                  <a:rPr kumimoji="1" lang="en-US" altLang="zh-CN" dirty="0">
                    <a:solidFill>
                      <a:srgbClr val="EBEBEB"/>
                    </a:solidFill>
                  </a:rPr>
                  <a:t>——thermodynamically</a:t>
                </a:r>
                <a:r>
                  <a:rPr kumimoji="1" lang="zh-CN" altLang="en-US" dirty="0">
                    <a:solidFill>
                      <a:srgbClr val="EBEBEB"/>
                    </a:solidFill>
                  </a:rPr>
                  <a:t> </a:t>
                </a:r>
                <a:r>
                  <a:rPr kumimoji="1" lang="en-US" altLang="zh-CN" dirty="0">
                    <a:solidFill>
                      <a:srgbClr val="EBEBEB"/>
                    </a:solidFill>
                  </a:rPr>
                  <a:t>favored</a:t>
                </a:r>
              </a:p>
              <a:p>
                <a:r>
                  <a:rPr kumimoji="1" lang="zh-CN" altLang="en-US" dirty="0">
                    <a:solidFill>
                      <a:srgbClr val="EBEBEB"/>
                    </a:solidFill>
                  </a:rPr>
                  <a:t>自由能为正值</a:t>
                </a:r>
                <a:r>
                  <a:rPr kumimoji="1" lang="en-US" altLang="zh-CN" dirty="0">
                    <a:solidFill>
                      <a:srgbClr val="EBEBEB"/>
                    </a:solidFill>
                  </a:rPr>
                  <a:t>—</a:t>
                </a:r>
                <a:r>
                  <a:rPr kumimoji="1" lang="zh-CN" altLang="en-US" dirty="0">
                    <a:solidFill>
                      <a:srgbClr val="EBEBEB"/>
                    </a:solidFill>
                  </a:rPr>
                  <a:t>逆反应自发进行</a:t>
                </a:r>
                <a:r>
                  <a:rPr kumimoji="1" lang="en-US" altLang="zh-CN" dirty="0">
                    <a:solidFill>
                      <a:srgbClr val="EBEBEB"/>
                    </a:solidFill>
                  </a:rPr>
                  <a:t>—thermodynamically</a:t>
                </a:r>
                <a:r>
                  <a:rPr kumimoji="1" lang="zh-CN" altLang="en-US" dirty="0">
                    <a:solidFill>
                      <a:srgbClr val="EBEBEB"/>
                    </a:solidFill>
                  </a:rPr>
                  <a:t> </a:t>
                </a:r>
                <a:r>
                  <a:rPr kumimoji="1" lang="en-US" altLang="zh-CN" dirty="0">
                    <a:solidFill>
                      <a:srgbClr val="EBEBEB"/>
                    </a:solidFill>
                  </a:rPr>
                  <a:t>unfavored</a:t>
                </a:r>
              </a:p>
              <a:p>
                <a:r>
                  <a:rPr kumimoji="1" lang="zh-CN" altLang="en-US" dirty="0">
                    <a:solidFill>
                      <a:srgbClr val="EBEBEB"/>
                    </a:solidFill>
                  </a:rPr>
                  <a:t>标准生成吉布斯自由能</a:t>
                </a:r>
                <a:r>
                  <a:rPr kumimoji="1" lang="en-US" altLang="zh-CN" dirty="0">
                    <a:solidFill>
                      <a:srgbClr val="EBEBEB"/>
                    </a:solidFill>
                  </a:rPr>
                  <a:t>—</a:t>
                </a:r>
                <a:r>
                  <a:rPr kumimoji="1" lang="zh-CN" altLang="en-US" dirty="0">
                    <a:solidFill>
                      <a:srgbClr val="EBEBEB"/>
                    </a:solidFill>
                  </a:rPr>
                  <a:t>标准状态下的稳定单质生成标准状态下</a:t>
                </a:r>
                <a:r>
                  <a:rPr kumimoji="1" lang="en-US" altLang="zh-CN" dirty="0">
                    <a:solidFill>
                      <a:srgbClr val="EBEBEB"/>
                    </a:solidFill>
                  </a:rPr>
                  <a:t>1mol</a:t>
                </a:r>
                <a:r>
                  <a:rPr kumimoji="1" lang="zh-CN" altLang="en-US" dirty="0">
                    <a:solidFill>
                      <a:srgbClr val="EBEBEB"/>
                    </a:solidFill>
                  </a:rPr>
                  <a:t>化合物时的吉布斯自由能变化</a:t>
                </a:r>
                <a:r>
                  <a:rPr kumimoji="1" lang="en-US" altLang="zh-CN" dirty="0">
                    <a:solidFill>
                      <a:srgbClr val="EBEBEB"/>
                    </a:solidFill>
                  </a:rPr>
                  <a:t>—</a:t>
                </a:r>
                <a:r>
                  <a:rPr kumimoji="1" lang="zh-CN" altLang="en-US" dirty="0">
                    <a:solidFill>
                      <a:srgbClr val="EBEBEB"/>
                    </a:solidFill>
                  </a:rPr>
                  <a:t>跟标准生成焓类似</a:t>
                </a:r>
                <a:endParaRPr kumimoji="1" lang="en-US" altLang="zh-CN" dirty="0">
                  <a:solidFill>
                    <a:srgbClr val="EBEBEB"/>
                  </a:solidFill>
                </a:endParaRPr>
              </a:p>
              <a:p>
                <a:endParaRPr kumimoji="1" lang="zh-CN" altLang="en-US" dirty="0">
                  <a:solidFill>
                    <a:srgbClr val="EBEBEB"/>
                  </a:solidFill>
                </a:endParaRP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B58374D2-AC8A-D64B-BA90-130549A2B6E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18612" y="2190258"/>
                <a:ext cx="4166509" cy="5037942"/>
              </a:xfrm>
              <a:blipFill>
                <a:blip r:embed="rId4"/>
                <a:stretch>
                  <a:fillRect l="-608" t="-100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图片 7" descr="文本&#10;&#10;低可信度描述已自动生成">
            <a:extLst>
              <a:ext uri="{FF2B5EF4-FFF2-40B4-BE49-F238E27FC236}">
                <a16:creationId xmlns:a16="http://schemas.microsoft.com/office/drawing/2014/main" id="{50EC2719-7035-4247-AE93-9450A065DB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36723" y="250354"/>
            <a:ext cx="2737055" cy="647700"/>
          </a:xfrm>
          <a:prstGeom prst="rect">
            <a:avLst/>
          </a:prstGeom>
        </p:spPr>
      </p:pic>
      <p:pic>
        <p:nvPicPr>
          <p:cNvPr id="10" name="图片 9" descr="文本&#10;&#10;中度可信度描述已自动生成">
            <a:extLst>
              <a:ext uri="{FF2B5EF4-FFF2-40B4-BE49-F238E27FC236}">
                <a16:creationId xmlns:a16="http://schemas.microsoft.com/office/drawing/2014/main" id="{FEDDD611-E0DC-154A-AD6B-4A80D94806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17187" y="3761548"/>
            <a:ext cx="4247497" cy="732327"/>
          </a:xfrm>
          <a:prstGeom prst="rect">
            <a:avLst/>
          </a:prstGeom>
        </p:spPr>
      </p:pic>
      <p:pic>
        <p:nvPicPr>
          <p:cNvPr id="14" name="图片 13" descr="文本&#10;&#10;描述已自动生成">
            <a:extLst>
              <a:ext uri="{FF2B5EF4-FFF2-40B4-BE49-F238E27FC236}">
                <a16:creationId xmlns:a16="http://schemas.microsoft.com/office/drawing/2014/main" id="{59CFE18C-BBF6-3F48-B5C7-79547AFD368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73082" y="2748053"/>
            <a:ext cx="4437902" cy="732327"/>
          </a:xfrm>
          <a:prstGeom prst="rect">
            <a:avLst/>
          </a:prstGeom>
        </p:spPr>
      </p:pic>
      <p:pic>
        <p:nvPicPr>
          <p:cNvPr id="18" name="图片 17" descr="图片包含 图表&#10;&#10;描述已自动生成">
            <a:extLst>
              <a:ext uri="{FF2B5EF4-FFF2-40B4-BE49-F238E27FC236}">
                <a16:creationId xmlns:a16="http://schemas.microsoft.com/office/drawing/2014/main" id="{7EAE8C36-9DDB-0643-8F29-D3D17268734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06935" y="2744576"/>
            <a:ext cx="1727391" cy="703752"/>
          </a:xfrm>
          <a:prstGeom prst="rect">
            <a:avLst/>
          </a:prstGeom>
        </p:spPr>
      </p:pic>
      <p:pic>
        <p:nvPicPr>
          <p:cNvPr id="20" name="图片 19" descr="图片包含 图示&#10;&#10;描述已自动生成">
            <a:extLst>
              <a:ext uri="{FF2B5EF4-FFF2-40B4-BE49-F238E27FC236}">
                <a16:creationId xmlns:a16="http://schemas.microsoft.com/office/drawing/2014/main" id="{9A443DDB-84ED-0B44-BE76-F8B05017A26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41952" y="1221904"/>
            <a:ext cx="2867087" cy="968354"/>
          </a:xfrm>
          <a:prstGeom prst="rect">
            <a:avLst/>
          </a:prstGeom>
        </p:spPr>
      </p:pic>
      <p:sp>
        <p:nvSpPr>
          <p:cNvPr id="23" name="文本框 22">
            <a:extLst>
              <a:ext uri="{FF2B5EF4-FFF2-40B4-BE49-F238E27FC236}">
                <a16:creationId xmlns:a16="http://schemas.microsoft.com/office/drawing/2014/main" id="{DB14124C-F35C-164B-9954-2EC532C07E06}"/>
              </a:ext>
            </a:extLst>
          </p:cNvPr>
          <p:cNvSpPr txBox="1"/>
          <p:nvPr/>
        </p:nvSpPr>
        <p:spPr>
          <a:xfrm>
            <a:off x="7657190" y="1000034"/>
            <a:ext cx="1436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两边同时除</a:t>
            </a:r>
            <a:r>
              <a:rPr kumimoji="1" lang="en-US" altLang="zh-CN" dirty="0"/>
              <a:t>T</a:t>
            </a:r>
            <a:endParaRPr kumimoji="1" lang="zh-CN" altLang="en-US" dirty="0"/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023CCD85-C63F-9D47-8238-B49626B58EC1}"/>
              </a:ext>
            </a:extLst>
          </p:cNvPr>
          <p:cNvSpPr txBox="1"/>
          <p:nvPr/>
        </p:nvSpPr>
        <p:spPr>
          <a:xfrm>
            <a:off x="7404803" y="2251587"/>
            <a:ext cx="1941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用周围熵变替换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B304C6EF-A012-384B-B9AE-0AE8CFCE6D5C}"/>
              </a:ext>
            </a:extLst>
          </p:cNvPr>
          <p:cNvSpPr txBox="1"/>
          <p:nvPr/>
        </p:nvSpPr>
        <p:spPr>
          <a:xfrm>
            <a:off x="7953929" y="3480380"/>
            <a:ext cx="13922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结果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4D1A39F6-D12C-CC49-B5E2-1F3BA047C50C}"/>
              </a:ext>
            </a:extLst>
          </p:cNvPr>
          <p:cNvSpPr/>
          <p:nvPr/>
        </p:nvSpPr>
        <p:spPr>
          <a:xfrm>
            <a:off x="6484796" y="4569629"/>
            <a:ext cx="4179888" cy="2011535"/>
          </a:xfrm>
          <a:prstGeom prst="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kumimoji="1" lang="en-US" altLang="zh-CN" dirty="0"/>
              <a:t>AP</a:t>
            </a:r>
            <a:r>
              <a:rPr kumimoji="1" lang="zh-CN" altLang="en-US" dirty="0"/>
              <a:t>化学重要公式</a:t>
            </a:r>
            <a:endParaRPr kumimoji="1" lang="en-US" altLang="zh-CN" dirty="0"/>
          </a:p>
          <a:p>
            <a:pPr algn="ctr">
              <a:spcAft>
                <a:spcPts val="600"/>
              </a:spcAft>
            </a:pPr>
            <a:endParaRPr kumimoji="1" lang="en-US" altLang="zh-CN" dirty="0">
              <a:solidFill>
                <a:srgbClr val="FF0000"/>
              </a:solidFill>
            </a:endParaRPr>
          </a:p>
          <a:p>
            <a:pPr algn="ctr">
              <a:spcAft>
                <a:spcPts val="600"/>
              </a:spcAft>
            </a:pPr>
            <a:endParaRPr kumimoji="1" lang="en-US" altLang="zh-CN" dirty="0"/>
          </a:p>
        </p:txBody>
      </p:sp>
      <p:pic>
        <p:nvPicPr>
          <p:cNvPr id="29" name="图片 28" descr="徽标&#10;&#10;低可信度描述已自动生成">
            <a:extLst>
              <a:ext uri="{FF2B5EF4-FFF2-40B4-BE49-F238E27FC236}">
                <a16:creationId xmlns:a16="http://schemas.microsoft.com/office/drawing/2014/main" id="{4D011F83-2E63-694A-A35F-F49B3E4DE4D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97125" y="5932544"/>
            <a:ext cx="3745323" cy="479647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01EF2796-8FDE-914A-9D98-252261657FD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76790" y="5543433"/>
            <a:ext cx="2179875" cy="313357"/>
          </a:xfrm>
          <a:prstGeom prst="rect">
            <a:avLst/>
          </a:prstGeom>
        </p:spPr>
      </p:pic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2665079F-AD5C-4147-B8E1-CC353C9890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4421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 advTm="249006"/>
    </mc:Choice>
    <mc:Fallback>
      <p:transition spd="slow" advTm="2490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5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C3CAD13-4FD2-2D47-B847-05B3BDEC1D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375" y="252233"/>
            <a:ext cx="3861471" cy="1444750"/>
          </a:xfrm>
        </p:spPr>
        <p:txBody>
          <a:bodyPr anchor="b">
            <a:noAutofit/>
          </a:bodyPr>
          <a:lstStyle/>
          <a:p>
            <a:pPr>
              <a:lnSpc>
                <a:spcPct val="90000"/>
              </a:lnSpc>
            </a:pPr>
            <a:r>
              <a:rPr kumimoji="1" lang="zh-CN" altLang="en-US" sz="3600" dirty="0"/>
              <a:t>吉布斯自由能（下）</a:t>
            </a:r>
            <a:r>
              <a:rPr kumimoji="1" lang="en-US" altLang="zh-CN" sz="3600" dirty="0"/>
              <a:t>—Gibbs free energy</a:t>
            </a:r>
            <a:endParaRPr kumimoji="1" lang="zh-CN" altLang="en-US" sz="3600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C77F74B7-5344-4985-8463-5B8EE7030F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4747655" y="-586345"/>
            <a:ext cx="6858001" cy="8030691"/>
          </a:xfrm>
          <a:custGeom>
            <a:avLst/>
            <a:gdLst>
              <a:gd name="connsiteX0" fmla="*/ 6858001 w 6858001"/>
              <a:gd name="connsiteY0" fmla="*/ 1177 h 8030691"/>
              <a:gd name="connsiteX1" fmla="*/ 6858001 w 6858001"/>
              <a:gd name="connsiteY1" fmla="*/ 1344715 h 8030691"/>
              <a:gd name="connsiteX2" fmla="*/ 6858000 w 6858001"/>
              <a:gd name="connsiteY2" fmla="*/ 1344715 h 8030691"/>
              <a:gd name="connsiteX3" fmla="*/ 6858000 w 6858001"/>
              <a:gd name="connsiteY3" fmla="*/ 8030691 h 8030691"/>
              <a:gd name="connsiteX4" fmla="*/ 0 w 6858001"/>
              <a:gd name="connsiteY4" fmla="*/ 8030690 h 8030691"/>
              <a:gd name="connsiteX5" fmla="*/ 0 w 6858001"/>
              <a:gd name="connsiteY5" fmla="*/ 477747 h 8030691"/>
              <a:gd name="connsiteX6" fmla="*/ 1 w 6858001"/>
              <a:gd name="connsiteY6" fmla="*/ 477747 h 8030691"/>
              <a:gd name="connsiteX7" fmla="*/ 1 w 6858001"/>
              <a:gd name="connsiteY7" fmla="*/ 0 h 8030691"/>
              <a:gd name="connsiteX8" fmla="*/ 40463 w 6858001"/>
              <a:gd name="connsiteY8" fmla="*/ 5883 h 8030691"/>
              <a:gd name="connsiteX9" fmla="*/ 159107 w 6858001"/>
              <a:gd name="connsiteY9" fmla="*/ 23196 h 8030691"/>
              <a:gd name="connsiteX10" fmla="*/ 245518 w 6858001"/>
              <a:gd name="connsiteY10" fmla="*/ 35299 h 8030691"/>
              <a:gd name="connsiteX11" fmla="*/ 348388 w 6858001"/>
              <a:gd name="connsiteY11" fmla="*/ 48074 h 8030691"/>
              <a:gd name="connsiteX12" fmla="*/ 470460 w 6858001"/>
              <a:gd name="connsiteY12" fmla="*/ 63370 h 8030691"/>
              <a:gd name="connsiteX13" fmla="*/ 605563 w 6858001"/>
              <a:gd name="connsiteY13" fmla="*/ 79507 h 8030691"/>
              <a:gd name="connsiteX14" fmla="*/ 757810 w 6858001"/>
              <a:gd name="connsiteY14" fmla="*/ 96484 h 8030691"/>
              <a:gd name="connsiteX15" fmla="*/ 923774 w 6858001"/>
              <a:gd name="connsiteY15" fmla="*/ 114469 h 8030691"/>
              <a:gd name="connsiteX16" fmla="*/ 1104139 w 6858001"/>
              <a:gd name="connsiteY16" fmla="*/ 132455 h 8030691"/>
              <a:gd name="connsiteX17" fmla="*/ 1296163 w 6858001"/>
              <a:gd name="connsiteY17" fmla="*/ 150776 h 8030691"/>
              <a:gd name="connsiteX18" fmla="*/ 1503275 w 6858001"/>
              <a:gd name="connsiteY18" fmla="*/ 167753 h 8030691"/>
              <a:gd name="connsiteX19" fmla="*/ 1719988 w 6858001"/>
              <a:gd name="connsiteY19" fmla="*/ 184058 h 8030691"/>
              <a:gd name="connsiteX20" fmla="*/ 1949045 w 6858001"/>
              <a:gd name="connsiteY20" fmla="*/ 198850 h 8030691"/>
              <a:gd name="connsiteX21" fmla="*/ 2187703 w 6858001"/>
              <a:gd name="connsiteY21" fmla="*/ 212969 h 8030691"/>
              <a:gd name="connsiteX22" fmla="*/ 2436649 w 6858001"/>
              <a:gd name="connsiteY22" fmla="*/ 226249 h 8030691"/>
              <a:gd name="connsiteX23" fmla="*/ 2564208 w 6858001"/>
              <a:gd name="connsiteY23" fmla="*/ 230955 h 8030691"/>
              <a:gd name="connsiteX24" fmla="*/ 2694509 w 6858001"/>
              <a:gd name="connsiteY24" fmla="*/ 236166 h 8030691"/>
              <a:gd name="connsiteX25" fmla="*/ 2826869 w 6858001"/>
              <a:gd name="connsiteY25" fmla="*/ 241040 h 8030691"/>
              <a:gd name="connsiteX26" fmla="*/ 2959914 w 6858001"/>
              <a:gd name="connsiteY26" fmla="*/ 244234 h 8030691"/>
              <a:gd name="connsiteX27" fmla="*/ 3095702 w 6858001"/>
              <a:gd name="connsiteY27" fmla="*/ 247092 h 8030691"/>
              <a:gd name="connsiteX28" fmla="*/ 3232862 w 6858001"/>
              <a:gd name="connsiteY28" fmla="*/ 250117 h 8030691"/>
              <a:gd name="connsiteX29" fmla="*/ 3372766 w 6858001"/>
              <a:gd name="connsiteY29" fmla="*/ 252134 h 8030691"/>
              <a:gd name="connsiteX30" fmla="*/ 3514040 w 6858001"/>
              <a:gd name="connsiteY30" fmla="*/ 252134 h 8030691"/>
              <a:gd name="connsiteX31" fmla="*/ 3656686 w 6858001"/>
              <a:gd name="connsiteY31" fmla="*/ 253143 h 8030691"/>
              <a:gd name="connsiteX32" fmla="*/ 3800705 w 6858001"/>
              <a:gd name="connsiteY32" fmla="*/ 252134 h 8030691"/>
              <a:gd name="connsiteX33" fmla="*/ 3946780 w 6858001"/>
              <a:gd name="connsiteY33" fmla="*/ 250117 h 8030691"/>
              <a:gd name="connsiteX34" fmla="*/ 4092856 w 6858001"/>
              <a:gd name="connsiteY34" fmla="*/ 248268 h 8030691"/>
              <a:gd name="connsiteX35" fmla="*/ 4240988 w 6858001"/>
              <a:gd name="connsiteY35" fmla="*/ 244234 h 8030691"/>
              <a:gd name="connsiteX36" fmla="*/ 4390492 w 6858001"/>
              <a:gd name="connsiteY36" fmla="*/ 240032 h 8030691"/>
              <a:gd name="connsiteX37" fmla="*/ 4539997 w 6858001"/>
              <a:gd name="connsiteY37" fmla="*/ 235157 h 8030691"/>
              <a:gd name="connsiteX38" fmla="*/ 4690873 w 6858001"/>
              <a:gd name="connsiteY38" fmla="*/ 228266 h 8030691"/>
              <a:gd name="connsiteX39" fmla="*/ 4843120 w 6858001"/>
              <a:gd name="connsiteY39" fmla="*/ 220029 h 8030691"/>
              <a:gd name="connsiteX40" fmla="*/ 4996054 w 6858001"/>
              <a:gd name="connsiteY40" fmla="*/ 212129 h 8030691"/>
              <a:gd name="connsiteX41" fmla="*/ 5148987 w 6858001"/>
              <a:gd name="connsiteY41" fmla="*/ 202044 h 8030691"/>
              <a:gd name="connsiteX42" fmla="*/ 5303978 w 6858001"/>
              <a:gd name="connsiteY42" fmla="*/ 189941 h 8030691"/>
              <a:gd name="connsiteX43" fmla="*/ 5456911 w 6858001"/>
              <a:gd name="connsiteY43" fmla="*/ 177839 h 8030691"/>
              <a:gd name="connsiteX44" fmla="*/ 5612588 w 6858001"/>
              <a:gd name="connsiteY44" fmla="*/ 163887 h 8030691"/>
              <a:gd name="connsiteX45" fmla="*/ 5768950 w 6858001"/>
              <a:gd name="connsiteY45" fmla="*/ 148591 h 8030691"/>
              <a:gd name="connsiteX46" fmla="*/ 5923255 w 6858001"/>
              <a:gd name="connsiteY46" fmla="*/ 132455 h 8030691"/>
              <a:gd name="connsiteX47" fmla="*/ 6079618 w 6858001"/>
              <a:gd name="connsiteY47" fmla="*/ 113629 h 8030691"/>
              <a:gd name="connsiteX48" fmla="*/ 6235294 w 6858001"/>
              <a:gd name="connsiteY48" fmla="*/ 93458 h 8030691"/>
              <a:gd name="connsiteX49" fmla="*/ 6391657 w 6858001"/>
              <a:gd name="connsiteY49" fmla="*/ 73455 h 8030691"/>
              <a:gd name="connsiteX50" fmla="*/ 6547333 w 6858001"/>
              <a:gd name="connsiteY50" fmla="*/ 50091 h 8030691"/>
              <a:gd name="connsiteX51" fmla="*/ 6702324 w 6858001"/>
              <a:gd name="connsiteY51" fmla="*/ 26222 h 8030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8030691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8030691"/>
                </a:lnTo>
                <a:lnTo>
                  <a:pt x="0" y="8030690"/>
                </a:lnTo>
                <a:lnTo>
                  <a:pt x="0" y="477747"/>
                </a:lnTo>
                <a:lnTo>
                  <a:pt x="1" y="477747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4"/>
                </a:lnTo>
                <a:lnTo>
                  <a:pt x="470460" y="63370"/>
                </a:lnTo>
                <a:lnTo>
                  <a:pt x="605563" y="79507"/>
                </a:lnTo>
                <a:lnTo>
                  <a:pt x="757810" y="96484"/>
                </a:lnTo>
                <a:lnTo>
                  <a:pt x="923774" y="114469"/>
                </a:lnTo>
                <a:lnTo>
                  <a:pt x="1104139" y="132455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50"/>
                </a:lnTo>
                <a:lnTo>
                  <a:pt x="2187703" y="212969"/>
                </a:lnTo>
                <a:lnTo>
                  <a:pt x="2436649" y="226249"/>
                </a:lnTo>
                <a:lnTo>
                  <a:pt x="2564208" y="230955"/>
                </a:lnTo>
                <a:lnTo>
                  <a:pt x="2694509" y="236166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2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3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2" name="Freeform 23">
            <a:extLst>
              <a:ext uri="{FF2B5EF4-FFF2-40B4-BE49-F238E27FC236}">
                <a16:creationId xmlns:a16="http://schemas.microsoft.com/office/drawing/2014/main" id="{0E38218E-B21F-433A-BB44-F15DE7DC66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80DD7D4-CD57-4577-ACCC-43E1C72F77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3D8AEE07-80E8-F544-84AD-AE99C06ECBE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86099" y="2066315"/>
                <a:ext cx="3268611" cy="2931307"/>
              </a:xfrm>
            </p:spPr>
            <p:txBody>
              <a:bodyPr>
                <a:normAutofit/>
              </a:bodyPr>
              <a:lstStyle/>
              <a:p>
                <a:r>
                  <a:rPr kumimoji="1" lang="zh-CN" altLang="en-US" dirty="0"/>
                  <a:t>三态变化时刻</a:t>
                </a:r>
                <a:r>
                  <a:rPr kumimoji="1" lang="en-US" altLang="zh-CN" dirty="0"/>
                  <a:t>—</a:t>
                </a:r>
                <a14:m>
                  <m:oMath xmlns:m="http://schemas.openxmlformats.org/officeDocument/2006/math">
                    <m:r>
                      <a:rPr kumimoji="1" lang="en-US" altLang="zh-CN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kumimoji="1" lang="en-US" altLang="zh-CN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𝐺</m:t>
                    </m:r>
                    <m:r>
                      <a:rPr kumimoji="1" lang="en-US" altLang="zh-CN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kumimoji="1" lang="en-US" altLang="zh-CN" dirty="0"/>
                  <a:t>—</a:t>
                </a:r>
                <a:r>
                  <a:rPr kumimoji="1" lang="zh-CN" altLang="en-US" dirty="0"/>
                  <a:t>反应达到平衡</a:t>
                </a:r>
                <a:endParaRPr kumimoji="1" lang="en-US" altLang="zh-CN" dirty="0"/>
              </a:p>
              <a:p>
                <a:r>
                  <a:rPr kumimoji="1" lang="en-US" altLang="zh-CN" dirty="0"/>
                  <a:t>e.g.</a:t>
                </a:r>
                <a:r>
                  <a:rPr kumimoji="1" lang="zh-CN" altLang="en-US" dirty="0"/>
                  <a:t> 冰水混合物</a:t>
                </a:r>
                <a:endParaRPr kumimoji="1" lang="en-US" altLang="zh-CN" dirty="0"/>
              </a:p>
              <a:p>
                <a:r>
                  <a:rPr kumimoji="1" lang="zh-CN" altLang="en-US" dirty="0"/>
                  <a:t>小练习：这个反应在什么温度下为自发性</a:t>
                </a:r>
                <a:endParaRPr kumimoji="1" lang="en-US" altLang="zh-CN" dirty="0"/>
              </a:p>
              <a:p>
                <a:endParaRPr kumimoji="1" lang="en-US" altLang="zh-CN" dirty="0"/>
              </a:p>
              <a:p>
                <a:endParaRPr kumimoji="1" lang="zh-CN" altLang="en-US" dirty="0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3D8AEE07-80E8-F544-84AD-AE99C06ECBE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86099" y="2066315"/>
                <a:ext cx="3268611" cy="2931307"/>
              </a:xfrm>
              <a:blipFill>
                <a:blip r:embed="rId6"/>
                <a:stretch>
                  <a:fillRect l="-386" t="-172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图片 3">
            <a:extLst>
              <a:ext uri="{FF2B5EF4-FFF2-40B4-BE49-F238E27FC236}">
                <a16:creationId xmlns:a16="http://schemas.microsoft.com/office/drawing/2014/main" id="{120D5412-6F27-2B4B-AF1E-DF387E145A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84187" y="1831685"/>
            <a:ext cx="1553787" cy="2336522"/>
          </a:xfrm>
          <a:prstGeom prst="rect">
            <a:avLst/>
          </a:prstGeom>
          <a:effectLst/>
        </p:spPr>
      </p:pic>
      <p:pic>
        <p:nvPicPr>
          <p:cNvPr id="6" name="图片 5" descr="表格&#10;&#10;描述已自动生成">
            <a:extLst>
              <a:ext uri="{FF2B5EF4-FFF2-40B4-BE49-F238E27FC236}">
                <a16:creationId xmlns:a16="http://schemas.microsoft.com/office/drawing/2014/main" id="{0DDD7701-5E15-4F4B-8B6F-BF6FDE47838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76022" y="17699"/>
            <a:ext cx="7947539" cy="1609373"/>
          </a:xfrm>
          <a:prstGeom prst="rect">
            <a:avLst/>
          </a:prstGeom>
          <a:effectLst/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23ED5EC5-B723-A44E-B282-642985ABB5C1}"/>
              </a:ext>
            </a:extLst>
          </p:cNvPr>
          <p:cNvSpPr txBox="1"/>
          <p:nvPr/>
        </p:nvSpPr>
        <p:spPr>
          <a:xfrm>
            <a:off x="7045576" y="1696983"/>
            <a:ext cx="226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chemeClr val="bg1"/>
                </a:solidFill>
              </a:rPr>
              <a:t>水融化的热力学指标</a:t>
            </a:r>
          </a:p>
        </p:txBody>
      </p:sp>
      <p:pic>
        <p:nvPicPr>
          <p:cNvPr id="10" name="图片 9" descr="表格&#10;&#10;描述已自动生成">
            <a:extLst>
              <a:ext uri="{FF2B5EF4-FFF2-40B4-BE49-F238E27FC236}">
                <a16:creationId xmlns:a16="http://schemas.microsoft.com/office/drawing/2014/main" id="{9548B7AC-093D-AA4E-A8AC-755279DBDD4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92241" y="4165486"/>
            <a:ext cx="6515100" cy="2489200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A8C47EE8-F1A6-0140-A370-D498CD558413}"/>
              </a:ext>
            </a:extLst>
          </p:cNvPr>
          <p:cNvSpPr txBox="1"/>
          <p:nvPr/>
        </p:nvSpPr>
        <p:spPr>
          <a:xfrm>
            <a:off x="6752024" y="2892549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chemeClr val="bg1"/>
                </a:solidFill>
              </a:rPr>
              <a:t>冰水混合物</a:t>
            </a:r>
          </a:p>
        </p:txBody>
      </p:sp>
      <p:pic>
        <p:nvPicPr>
          <p:cNvPr id="16" name="图片 15" descr="形状, 箭头&#10;&#10;中度可信度描述已自动生成">
            <a:extLst>
              <a:ext uri="{FF2B5EF4-FFF2-40B4-BE49-F238E27FC236}">
                <a16:creationId xmlns:a16="http://schemas.microsoft.com/office/drawing/2014/main" id="{F6832A3F-6F16-B748-9B82-EB776404C84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0789" y="3994036"/>
            <a:ext cx="1600200" cy="342900"/>
          </a:xfrm>
          <a:prstGeom prst="rect">
            <a:avLst/>
          </a:prstGeom>
        </p:spPr>
      </p:pic>
      <p:pic>
        <p:nvPicPr>
          <p:cNvPr id="18" name="图片 17" descr="文本&#10;&#10;低可信度描述已自动生成">
            <a:extLst>
              <a:ext uri="{FF2B5EF4-FFF2-40B4-BE49-F238E27FC236}">
                <a16:creationId xmlns:a16="http://schemas.microsoft.com/office/drawing/2014/main" id="{97A0819A-90E7-744F-9FD6-E4DEB4E9335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420404" y="3994036"/>
            <a:ext cx="1625600" cy="355600"/>
          </a:xfrm>
          <a:prstGeom prst="rect">
            <a:avLst/>
          </a:prstGeom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E0A1E0F3-9AB8-3742-B889-F5543D5A3E75}"/>
              </a:ext>
            </a:extLst>
          </p:cNvPr>
          <p:cNvSpPr/>
          <p:nvPr/>
        </p:nvSpPr>
        <p:spPr>
          <a:xfrm>
            <a:off x="820789" y="4514850"/>
            <a:ext cx="3127321" cy="213983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zh-CN" altLang="en-US" dirty="0"/>
              <a:t>根据∆𝐺</a:t>
            </a:r>
            <a:r>
              <a:rPr kumimoji="1" lang="en-US" altLang="zh-CN" dirty="0"/>
              <a:t>=∆𝐻−𝑇∆𝑆</a:t>
            </a:r>
            <a:r>
              <a:rPr kumimoji="1" lang="zh-CN" altLang="en-US" dirty="0"/>
              <a:t>，因为</a:t>
            </a:r>
            <a:r>
              <a:rPr kumimoji="1" lang="en-US" altLang="zh-CN" dirty="0"/>
              <a:t>∆𝐻</a:t>
            </a:r>
            <a:r>
              <a:rPr kumimoji="1" lang="zh-CN" altLang="en-US" dirty="0"/>
              <a:t>为正值，</a:t>
            </a:r>
            <a:r>
              <a:rPr kumimoji="1" lang="en-US" altLang="zh-CN" dirty="0"/>
              <a:t> ∆𝑆</a:t>
            </a:r>
            <a:r>
              <a:rPr kumimoji="1" lang="zh-CN" altLang="en-US" dirty="0"/>
              <a:t>为正值，只有在高温时</a:t>
            </a:r>
            <a:r>
              <a:rPr kumimoji="1" lang="en-US" altLang="zh-CN" dirty="0"/>
              <a:t>𝑇∆𝑆</a:t>
            </a:r>
            <a:r>
              <a:rPr kumimoji="1" lang="zh-CN" altLang="en-US" dirty="0"/>
              <a:t>大于</a:t>
            </a:r>
            <a:r>
              <a:rPr kumimoji="1" lang="en-US" altLang="zh-CN" dirty="0"/>
              <a:t>∆𝐻</a:t>
            </a:r>
            <a:r>
              <a:rPr kumimoji="1" lang="zh-CN" altLang="en-US" dirty="0"/>
              <a:t>，自由能为负，反应自发进行</a:t>
            </a:r>
          </a:p>
        </p:txBody>
      </p:sp>
      <p:pic>
        <p:nvPicPr>
          <p:cNvPr id="9" name="音频 8">
            <a:hlinkClick r:id="" action="ppaction://media"/>
            <a:extLst>
              <a:ext uri="{FF2B5EF4-FFF2-40B4-BE49-F238E27FC236}">
                <a16:creationId xmlns:a16="http://schemas.microsoft.com/office/drawing/2014/main" id="{DE605143-1E26-ED4D-A416-6F7756002DD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66639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48520"/>
    </mc:Choice>
    <mc:Fallback>
      <p:transition spd="slow" advTm="4485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C9D3E15-EC5C-1B4D-A764-62E152F8F0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Practice 1</a:t>
            </a:r>
            <a:endParaRPr kumimoji="1"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1B2DB930-1AFC-6E47-8651-A559FBD1BC1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17587" y="1853248"/>
                <a:ext cx="6026151" cy="4195481"/>
              </a:xfrm>
            </p:spPr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</a:pPr>
                <a:r>
                  <a:rPr lang="en" altLang="zh-CN" sz="2200" dirty="0"/>
                  <a:t>(AP 2019)As a sample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" altLang="zh-CN" sz="2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200" b="0" i="1" smtClean="0">
                            <a:latin typeface="Cambria Math" panose="02040503050406030204" pitchFamily="18" charset="0"/>
                          </a:rPr>
                          <m:t>𝐾𝑁𝑂</m:t>
                        </m:r>
                      </m:e>
                      <m:sub>
                        <m:r>
                          <a:rPr lang="en-US" altLang="zh-CN" sz="2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" altLang="zh-CN" sz="2200" dirty="0"/>
                  <a:t>(</a:t>
                </a:r>
                <a:r>
                  <a:rPr lang="en" altLang="zh-CN" sz="2200" i="1" dirty="0"/>
                  <a:t>s</a:t>
                </a:r>
                <a:r>
                  <a:rPr lang="en" altLang="zh-CN" sz="2200" dirty="0"/>
                  <a:t>) is stirred into water at 25°C, the compound dissolves endothermically. Which of the following best helps to explain why the process is thermodynamically favorable at 25°C? </a:t>
                </a:r>
              </a:p>
              <a:p>
                <a:r>
                  <a:rPr kumimoji="1" lang="en" altLang="zh-CN" sz="2200" dirty="0"/>
                  <a:t>(A) All endothermic processes are thermodynamically favorable. </a:t>
                </a:r>
              </a:p>
              <a:p>
                <a:r>
                  <a:rPr kumimoji="1" lang="en" altLang="zh-CN" sz="2200" dirty="0"/>
                  <a:t>(B) Stirring the solution during dissolution adds the energy needed to drive an endothermic process. </a:t>
                </a:r>
              </a:p>
              <a:p>
                <a:r>
                  <a:rPr kumimoji="1" lang="en" altLang="zh-CN" sz="2200" dirty="0"/>
                  <a:t>(C) Dissolving the salt decreases the enthalpy of the system. </a:t>
                </a:r>
              </a:p>
              <a:p>
                <a:r>
                  <a:rPr kumimoji="1" lang="en" altLang="zh-CN" sz="2200" dirty="0"/>
                  <a:t>(D) Dissolving the salt </a:t>
                </a:r>
                <a:r>
                  <a:rPr kumimoji="1" lang="en" altLang="zh-CN" dirty="0"/>
                  <a:t>increases the entropy of the system. </a:t>
                </a:r>
              </a:p>
              <a:p>
                <a:endParaRPr kumimoji="1" lang="zh-CN" altLang="en-US" dirty="0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1B2DB930-1AFC-6E47-8651-A559FBD1BC1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17587" y="1853248"/>
                <a:ext cx="6026151" cy="4195481"/>
              </a:xfrm>
              <a:blipFill>
                <a:blip r:embed="rId5"/>
                <a:stretch>
                  <a:fillRect l="-1263" t="-2108" r="-168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矩形 3">
            <a:extLst>
              <a:ext uri="{FF2B5EF4-FFF2-40B4-BE49-F238E27FC236}">
                <a16:creationId xmlns:a16="http://schemas.microsoft.com/office/drawing/2014/main" id="{0B27B53B-5543-244F-8EB8-5D675D0D870E}"/>
              </a:ext>
            </a:extLst>
          </p:cNvPr>
          <p:cNvSpPr/>
          <p:nvPr/>
        </p:nvSpPr>
        <p:spPr>
          <a:xfrm>
            <a:off x="7286625" y="1042987"/>
            <a:ext cx="4491037" cy="553640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zh-CN" altLang="en-US" dirty="0"/>
              <a:t>首先想到∆𝐺</a:t>
            </a:r>
            <a:r>
              <a:rPr kumimoji="1" lang="en-US" altLang="zh-CN" dirty="0"/>
              <a:t>=∆𝐻−𝑇∆𝑆</a:t>
            </a:r>
            <a:r>
              <a:rPr kumimoji="1" lang="zh-CN" altLang="en-US" dirty="0"/>
              <a:t>，系统焓变是正值，因为溶解过程为吸热；要使自由能为负值，系统熵变必须为正值，也就是溶解过程时熵增加，所以选</a:t>
            </a:r>
            <a:r>
              <a:rPr kumimoji="1" lang="en-US" altLang="zh-CN" dirty="0"/>
              <a:t>d</a:t>
            </a:r>
            <a:r>
              <a:rPr kumimoji="1" lang="zh-CN" altLang="en-US" dirty="0"/>
              <a:t>。</a:t>
            </a:r>
            <a:r>
              <a:rPr kumimoji="1" lang="en-US" altLang="zh-CN" dirty="0"/>
              <a:t>A</a:t>
            </a:r>
            <a:r>
              <a:rPr kumimoji="1" lang="zh-CN" altLang="en-US" dirty="0"/>
              <a:t>没有考虑</a:t>
            </a:r>
            <a:r>
              <a:rPr kumimoji="1" lang="en-US" altLang="zh-CN" dirty="0"/>
              <a:t>𝑇∆𝑆</a:t>
            </a:r>
            <a:r>
              <a:rPr kumimoji="1" lang="zh-CN" altLang="en-US" dirty="0"/>
              <a:t>，</a:t>
            </a:r>
            <a:r>
              <a:rPr kumimoji="1" lang="en-US" altLang="zh-CN" dirty="0"/>
              <a:t>b</a:t>
            </a:r>
            <a:r>
              <a:rPr kumimoji="1" lang="zh-CN" altLang="en-US" dirty="0"/>
              <a:t>选项中的搅拌能量不驱动自发性，</a:t>
            </a:r>
            <a:r>
              <a:rPr kumimoji="1" lang="en-US" altLang="zh-CN" dirty="0"/>
              <a:t>c</a:t>
            </a:r>
            <a:r>
              <a:rPr kumimoji="1" lang="zh-CN" altLang="en-US" dirty="0"/>
              <a:t>选项和事实冲突</a:t>
            </a:r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70AA77C9-24F9-9343-910C-66B670694C46}"/>
              </a:ext>
            </a:extLst>
          </p:cNvPr>
          <p:cNvSpPr/>
          <p:nvPr/>
        </p:nvSpPr>
        <p:spPr>
          <a:xfrm>
            <a:off x="1428750" y="5229225"/>
            <a:ext cx="400050" cy="371475"/>
          </a:xfrm>
          <a:prstGeom prst="ellipse">
            <a:avLst/>
          </a:prstGeom>
          <a:noFill/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6" name="音频 5">
            <a:hlinkClick r:id="" action="ppaction://media"/>
            <a:extLst>
              <a:ext uri="{FF2B5EF4-FFF2-40B4-BE49-F238E27FC236}">
                <a16:creationId xmlns:a16="http://schemas.microsoft.com/office/drawing/2014/main" id="{79E0B836-8D56-264B-BF24-556A1D54D34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133008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34032"/>
    </mc:Choice>
    <mc:Fallback>
      <p:transition spd="slow" advTm="2340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" grpId="0" animBg="1"/>
      <p:bldP spid="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80.7|5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24.4|45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2|100.3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离子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离子</Template>
  <TotalTime>477</TotalTime>
  <Words>707</Words>
  <Application>Microsoft Macintosh PowerPoint</Application>
  <PresentationFormat>宽屏</PresentationFormat>
  <Paragraphs>55</Paragraphs>
  <Slides>7</Slides>
  <Notes>0</Notes>
  <HiddenSlides>0</HiddenSlides>
  <MMClips>7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2" baseType="lpstr">
      <vt:lpstr>Arial</vt:lpstr>
      <vt:lpstr>Cambria Math</vt:lpstr>
      <vt:lpstr>Century Gothic</vt:lpstr>
      <vt:lpstr>Wingdings 3</vt:lpstr>
      <vt:lpstr>离子</vt:lpstr>
      <vt:lpstr>第十节—热力学（下）</vt:lpstr>
      <vt:lpstr>自发反应与熵（上）—spontaneous process and entropy</vt:lpstr>
      <vt:lpstr>自发反应与熵（中）—spontaneous process and entropy</vt:lpstr>
      <vt:lpstr>自发反应与熵（下）—spontaneous process and entropy</vt:lpstr>
      <vt:lpstr>吉布斯自由能（上）—Gibbs free energy</vt:lpstr>
      <vt:lpstr>吉布斯自由能（下）—Gibbs free energy</vt:lpstr>
      <vt:lpstr>Practice 1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第十节—热力学（下）</dc:title>
  <dc:creator>Qi Gareth</dc:creator>
  <cp:lastModifiedBy>Qi Gareth</cp:lastModifiedBy>
  <cp:revision>19</cp:revision>
  <dcterms:created xsi:type="dcterms:W3CDTF">2021-07-20T11:17:26Z</dcterms:created>
  <dcterms:modified xsi:type="dcterms:W3CDTF">2021-08-14T07:59:06Z</dcterms:modified>
</cp:coreProperties>
</file>