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5.xml" ContentType="application/vnd.openxmlformats-officedocument.themeOverr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6.xml" ContentType="application/vnd.openxmlformats-officedocument.themeOverr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9.xml" ContentType="application/vnd.openxmlformats-officedocument.themeOverr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heme/themeOverride10.xml" ContentType="application/vnd.openxmlformats-officedocument.themeOverride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0" r:id="rId2"/>
    <p:sldId id="258" r:id="rId3"/>
    <p:sldId id="259" r:id="rId4"/>
    <p:sldId id="285" r:id="rId5"/>
    <p:sldId id="281" r:id="rId6"/>
    <p:sldId id="262" r:id="rId7"/>
    <p:sldId id="282" r:id="rId8"/>
    <p:sldId id="283" r:id="rId9"/>
    <p:sldId id="264" r:id="rId10"/>
    <p:sldId id="265" r:id="rId11"/>
    <p:sldId id="266" r:id="rId12"/>
    <p:sldId id="267" r:id="rId13"/>
    <p:sldId id="270" r:id="rId14"/>
    <p:sldId id="271" r:id="rId15"/>
    <p:sldId id="273" r:id="rId16"/>
    <p:sldId id="261" r:id="rId17"/>
    <p:sldId id="274" r:id="rId18"/>
    <p:sldId id="284" r:id="rId19"/>
    <p:sldId id="278" r:id="rId20"/>
    <p:sldId id="277" r:id="rId21"/>
    <p:sldId id="263" r:id="rId22"/>
    <p:sldId id="287" r:id="rId23"/>
    <p:sldId id="288" r:id="rId24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CCCC"/>
    <a:srgbClr val="000066"/>
    <a:srgbClr val="FF99FF"/>
    <a:srgbClr val="FF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125" autoAdjust="0"/>
  </p:normalViewPr>
  <p:slideViewPr>
    <p:cSldViewPr snapToObjects="1">
      <p:cViewPr varScale="1">
        <p:scale>
          <a:sx n="72" d="100"/>
          <a:sy n="72" d="100"/>
        </p:scale>
        <p:origin x="1762" y="67"/>
      </p:cViewPr>
      <p:guideLst>
        <p:guide orient="horz" pos="21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4C7A1C-CC32-4DE9-8ABC-B69939FBCD6E}" type="doc">
      <dgm:prSet loTypeId="urn:microsoft.com/office/officeart/2005/8/layout/hierarchy2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E43968F2-9FAD-4F17-9E02-D547EDFE5B17}">
      <dgm:prSet phldrT="[文本]"/>
      <dgm:spPr/>
      <dgm:t>
        <a:bodyPr/>
        <a:lstStyle/>
        <a:p>
          <a:r>
            <a:rPr lang="zh-CN" altLang="en-US" b="1" dirty="0"/>
            <a:t>物体位置</a:t>
          </a:r>
        </a:p>
      </dgm:t>
    </dgm:pt>
    <dgm:pt modelId="{D6C2E259-442B-4F53-B1A0-EBD94DAF9C96}" type="parTrans" cxnId="{60B7EED9-52BC-4F1A-A0BB-4696F0DE594F}">
      <dgm:prSet/>
      <dgm:spPr/>
      <dgm:t>
        <a:bodyPr/>
        <a:lstStyle/>
        <a:p>
          <a:endParaRPr lang="zh-CN" altLang="en-US" b="1"/>
        </a:p>
      </dgm:t>
    </dgm:pt>
    <dgm:pt modelId="{64CC1020-A163-4A75-8C97-00F9BE7995D4}" type="sibTrans" cxnId="{60B7EED9-52BC-4F1A-A0BB-4696F0DE594F}">
      <dgm:prSet/>
      <dgm:spPr/>
      <dgm:t>
        <a:bodyPr/>
        <a:lstStyle/>
        <a:p>
          <a:endParaRPr lang="zh-CN" altLang="en-US" b="1"/>
        </a:p>
      </dgm:t>
    </dgm:pt>
    <dgm:pt modelId="{9232B277-45B6-4CE1-A9A2-D3A1D980CAE3}">
      <dgm:prSet phldrT="[文本]"/>
      <dgm:spPr/>
      <dgm:t>
        <a:bodyPr/>
        <a:lstStyle/>
        <a:p>
          <a:r>
            <a:rPr lang="zh-CN" altLang="en-US" b="1" dirty="0"/>
            <a:t>定性</a:t>
          </a:r>
        </a:p>
      </dgm:t>
    </dgm:pt>
    <dgm:pt modelId="{3B15A0B6-A5BE-498E-BA63-114614745E7C}" type="parTrans" cxnId="{06388F45-E886-4E55-B55A-92420F9BEF17}">
      <dgm:prSet/>
      <dgm:spPr/>
      <dgm:t>
        <a:bodyPr/>
        <a:lstStyle/>
        <a:p>
          <a:endParaRPr lang="zh-CN" altLang="en-US" b="1"/>
        </a:p>
      </dgm:t>
    </dgm:pt>
    <dgm:pt modelId="{C0F6D49A-6399-4C84-BDC5-202A90756E23}" type="sibTrans" cxnId="{06388F45-E886-4E55-B55A-92420F9BEF17}">
      <dgm:prSet/>
      <dgm:spPr/>
      <dgm:t>
        <a:bodyPr/>
        <a:lstStyle/>
        <a:p>
          <a:endParaRPr lang="zh-CN" altLang="en-US" b="1"/>
        </a:p>
      </dgm:t>
    </dgm:pt>
    <dgm:pt modelId="{AA667E55-5B80-4C50-8910-03818F067090}">
      <dgm:prSet phldrT="[文本]"/>
      <dgm:spPr/>
      <dgm:t>
        <a:bodyPr/>
        <a:lstStyle/>
        <a:p>
          <a:r>
            <a:rPr lang="zh-CN" altLang="en-US" b="1" dirty="0"/>
            <a:t>定量</a:t>
          </a:r>
        </a:p>
      </dgm:t>
    </dgm:pt>
    <dgm:pt modelId="{E28ABB4C-AFF0-4BE1-92B5-4936942900C3}" type="parTrans" cxnId="{03E141EA-F51B-49BB-ABCE-F779C4E72FAC}">
      <dgm:prSet/>
      <dgm:spPr/>
      <dgm:t>
        <a:bodyPr/>
        <a:lstStyle/>
        <a:p>
          <a:endParaRPr lang="zh-CN" altLang="en-US" b="1"/>
        </a:p>
      </dgm:t>
    </dgm:pt>
    <dgm:pt modelId="{65A8BAF3-CD45-4002-B306-7CCEC553B05F}" type="sibTrans" cxnId="{03E141EA-F51B-49BB-ABCE-F779C4E72FAC}">
      <dgm:prSet/>
      <dgm:spPr/>
      <dgm:t>
        <a:bodyPr/>
        <a:lstStyle/>
        <a:p>
          <a:endParaRPr lang="zh-CN" altLang="en-US" b="1"/>
        </a:p>
      </dgm:t>
    </dgm:pt>
    <dgm:pt modelId="{BD605CB7-4BF5-4B62-9AB7-E6EEC21C3ED7}" type="pres">
      <dgm:prSet presAssocID="{D84C7A1C-CC32-4DE9-8ABC-B69939FBCD6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D67C07E-B14F-4CC7-9D7F-B2B51FCF24E4}" type="pres">
      <dgm:prSet presAssocID="{E43968F2-9FAD-4F17-9E02-D547EDFE5B17}" presName="root1" presStyleCnt="0"/>
      <dgm:spPr/>
    </dgm:pt>
    <dgm:pt modelId="{21E3256D-26EB-4B92-81A8-376318C27C34}" type="pres">
      <dgm:prSet presAssocID="{E43968F2-9FAD-4F17-9E02-D547EDFE5B17}" presName="LevelOneTextNode" presStyleLbl="node0" presStyleIdx="0" presStyleCnt="1">
        <dgm:presLayoutVars>
          <dgm:chPref val="3"/>
        </dgm:presLayoutVars>
      </dgm:prSet>
      <dgm:spPr/>
    </dgm:pt>
    <dgm:pt modelId="{F8334CFF-45AB-4AE7-BC97-E4D95BADC0B1}" type="pres">
      <dgm:prSet presAssocID="{E43968F2-9FAD-4F17-9E02-D547EDFE5B17}" presName="level2hierChild" presStyleCnt="0"/>
      <dgm:spPr/>
    </dgm:pt>
    <dgm:pt modelId="{96732DD1-E6E2-4EC8-B3C0-814A3C6361EE}" type="pres">
      <dgm:prSet presAssocID="{3B15A0B6-A5BE-498E-BA63-114614745E7C}" presName="conn2-1" presStyleLbl="parChTrans1D2" presStyleIdx="0" presStyleCnt="2"/>
      <dgm:spPr/>
    </dgm:pt>
    <dgm:pt modelId="{1170AEEF-7CB1-4FDF-A379-26EB2586B315}" type="pres">
      <dgm:prSet presAssocID="{3B15A0B6-A5BE-498E-BA63-114614745E7C}" presName="connTx" presStyleLbl="parChTrans1D2" presStyleIdx="0" presStyleCnt="2"/>
      <dgm:spPr/>
    </dgm:pt>
    <dgm:pt modelId="{902A348D-92EA-4FA3-A736-9E928189C5D6}" type="pres">
      <dgm:prSet presAssocID="{9232B277-45B6-4CE1-A9A2-D3A1D980CAE3}" presName="root2" presStyleCnt="0"/>
      <dgm:spPr/>
    </dgm:pt>
    <dgm:pt modelId="{66EF5CA1-7534-44DC-A159-2C5F34975967}" type="pres">
      <dgm:prSet presAssocID="{9232B277-45B6-4CE1-A9A2-D3A1D980CAE3}" presName="LevelTwoTextNode" presStyleLbl="node2" presStyleIdx="0" presStyleCnt="2">
        <dgm:presLayoutVars>
          <dgm:chPref val="3"/>
        </dgm:presLayoutVars>
      </dgm:prSet>
      <dgm:spPr/>
    </dgm:pt>
    <dgm:pt modelId="{BA1AB0D5-33B9-4CB6-A699-A258F9C83B6E}" type="pres">
      <dgm:prSet presAssocID="{9232B277-45B6-4CE1-A9A2-D3A1D980CAE3}" presName="level3hierChild" presStyleCnt="0"/>
      <dgm:spPr/>
    </dgm:pt>
    <dgm:pt modelId="{9753AE62-EF77-4A5C-9C57-72C2786E180F}" type="pres">
      <dgm:prSet presAssocID="{E28ABB4C-AFF0-4BE1-92B5-4936942900C3}" presName="conn2-1" presStyleLbl="parChTrans1D2" presStyleIdx="1" presStyleCnt="2"/>
      <dgm:spPr/>
    </dgm:pt>
    <dgm:pt modelId="{3E30B1E9-1984-4346-9F3A-F3664FF72A72}" type="pres">
      <dgm:prSet presAssocID="{E28ABB4C-AFF0-4BE1-92B5-4936942900C3}" presName="connTx" presStyleLbl="parChTrans1D2" presStyleIdx="1" presStyleCnt="2"/>
      <dgm:spPr/>
    </dgm:pt>
    <dgm:pt modelId="{5EA47731-65E6-4E58-A146-A338E3DFCC33}" type="pres">
      <dgm:prSet presAssocID="{AA667E55-5B80-4C50-8910-03818F067090}" presName="root2" presStyleCnt="0"/>
      <dgm:spPr/>
    </dgm:pt>
    <dgm:pt modelId="{E38A419E-D3F5-4CEA-A8F0-C26E5048FFBC}" type="pres">
      <dgm:prSet presAssocID="{AA667E55-5B80-4C50-8910-03818F067090}" presName="LevelTwoTextNode" presStyleLbl="node2" presStyleIdx="1" presStyleCnt="2">
        <dgm:presLayoutVars>
          <dgm:chPref val="3"/>
        </dgm:presLayoutVars>
      </dgm:prSet>
      <dgm:spPr/>
    </dgm:pt>
    <dgm:pt modelId="{5461115B-6EFA-4FF3-A79F-9DE7DDB2F752}" type="pres">
      <dgm:prSet presAssocID="{AA667E55-5B80-4C50-8910-03818F067090}" presName="level3hierChild" presStyleCnt="0"/>
      <dgm:spPr/>
    </dgm:pt>
  </dgm:ptLst>
  <dgm:cxnLst>
    <dgm:cxn modelId="{5F7C5D0B-1BF3-4899-8516-6751755BCDCA}" type="presOf" srcId="{3B15A0B6-A5BE-498E-BA63-114614745E7C}" destId="{96732DD1-E6E2-4EC8-B3C0-814A3C6361EE}" srcOrd="0" destOrd="0" presId="urn:microsoft.com/office/officeart/2005/8/layout/hierarchy2"/>
    <dgm:cxn modelId="{06388F45-E886-4E55-B55A-92420F9BEF17}" srcId="{E43968F2-9FAD-4F17-9E02-D547EDFE5B17}" destId="{9232B277-45B6-4CE1-A9A2-D3A1D980CAE3}" srcOrd="0" destOrd="0" parTransId="{3B15A0B6-A5BE-498E-BA63-114614745E7C}" sibTransId="{C0F6D49A-6399-4C84-BDC5-202A90756E23}"/>
    <dgm:cxn modelId="{D3D61848-FD12-4619-AA7D-2D22952A49FF}" type="presOf" srcId="{E28ABB4C-AFF0-4BE1-92B5-4936942900C3}" destId="{9753AE62-EF77-4A5C-9C57-72C2786E180F}" srcOrd="0" destOrd="0" presId="urn:microsoft.com/office/officeart/2005/8/layout/hierarchy2"/>
    <dgm:cxn modelId="{B0553C55-386B-492B-9C94-B0233B559279}" type="presOf" srcId="{AA667E55-5B80-4C50-8910-03818F067090}" destId="{E38A419E-D3F5-4CEA-A8F0-C26E5048FFBC}" srcOrd="0" destOrd="0" presId="urn:microsoft.com/office/officeart/2005/8/layout/hierarchy2"/>
    <dgm:cxn modelId="{37C17E8A-3407-4C36-9140-DD766009D5D8}" type="presOf" srcId="{9232B277-45B6-4CE1-A9A2-D3A1D980CAE3}" destId="{66EF5CA1-7534-44DC-A159-2C5F34975967}" srcOrd="0" destOrd="0" presId="urn:microsoft.com/office/officeart/2005/8/layout/hierarchy2"/>
    <dgm:cxn modelId="{1CAA00A3-996D-4075-9080-A74D43202AB1}" type="presOf" srcId="{E28ABB4C-AFF0-4BE1-92B5-4936942900C3}" destId="{3E30B1E9-1984-4346-9F3A-F3664FF72A72}" srcOrd="1" destOrd="0" presId="urn:microsoft.com/office/officeart/2005/8/layout/hierarchy2"/>
    <dgm:cxn modelId="{CB3919BA-34C5-4DD0-902D-7D0AD3674B20}" type="presOf" srcId="{3B15A0B6-A5BE-498E-BA63-114614745E7C}" destId="{1170AEEF-7CB1-4FDF-A379-26EB2586B315}" srcOrd="1" destOrd="0" presId="urn:microsoft.com/office/officeart/2005/8/layout/hierarchy2"/>
    <dgm:cxn modelId="{501A8AC4-3D2B-45D4-80A1-8EF6FCD5C21C}" type="presOf" srcId="{E43968F2-9FAD-4F17-9E02-D547EDFE5B17}" destId="{21E3256D-26EB-4B92-81A8-376318C27C34}" srcOrd="0" destOrd="0" presId="urn:microsoft.com/office/officeart/2005/8/layout/hierarchy2"/>
    <dgm:cxn modelId="{ACD073C8-308C-4507-AF29-96E971C2A3B9}" type="presOf" srcId="{D84C7A1C-CC32-4DE9-8ABC-B69939FBCD6E}" destId="{BD605CB7-4BF5-4B62-9AB7-E6EEC21C3ED7}" srcOrd="0" destOrd="0" presId="urn:microsoft.com/office/officeart/2005/8/layout/hierarchy2"/>
    <dgm:cxn modelId="{60B7EED9-52BC-4F1A-A0BB-4696F0DE594F}" srcId="{D84C7A1C-CC32-4DE9-8ABC-B69939FBCD6E}" destId="{E43968F2-9FAD-4F17-9E02-D547EDFE5B17}" srcOrd="0" destOrd="0" parTransId="{D6C2E259-442B-4F53-B1A0-EBD94DAF9C96}" sibTransId="{64CC1020-A163-4A75-8C97-00F9BE7995D4}"/>
    <dgm:cxn modelId="{03E141EA-F51B-49BB-ABCE-F779C4E72FAC}" srcId="{E43968F2-9FAD-4F17-9E02-D547EDFE5B17}" destId="{AA667E55-5B80-4C50-8910-03818F067090}" srcOrd="1" destOrd="0" parTransId="{E28ABB4C-AFF0-4BE1-92B5-4936942900C3}" sibTransId="{65A8BAF3-CD45-4002-B306-7CCEC553B05F}"/>
    <dgm:cxn modelId="{E8F915B5-97E0-4EDF-B6C7-E733E87DDB8C}" type="presParOf" srcId="{BD605CB7-4BF5-4B62-9AB7-E6EEC21C3ED7}" destId="{4D67C07E-B14F-4CC7-9D7F-B2B51FCF24E4}" srcOrd="0" destOrd="0" presId="urn:microsoft.com/office/officeart/2005/8/layout/hierarchy2"/>
    <dgm:cxn modelId="{9038EF74-8283-4C30-B8F4-FC340C47304F}" type="presParOf" srcId="{4D67C07E-B14F-4CC7-9D7F-B2B51FCF24E4}" destId="{21E3256D-26EB-4B92-81A8-376318C27C34}" srcOrd="0" destOrd="0" presId="urn:microsoft.com/office/officeart/2005/8/layout/hierarchy2"/>
    <dgm:cxn modelId="{7872A440-7BA3-4305-BE9B-72DCD5AB85F1}" type="presParOf" srcId="{4D67C07E-B14F-4CC7-9D7F-B2B51FCF24E4}" destId="{F8334CFF-45AB-4AE7-BC97-E4D95BADC0B1}" srcOrd="1" destOrd="0" presId="urn:microsoft.com/office/officeart/2005/8/layout/hierarchy2"/>
    <dgm:cxn modelId="{B6961C7E-0069-4533-86C4-E7BE1668B279}" type="presParOf" srcId="{F8334CFF-45AB-4AE7-BC97-E4D95BADC0B1}" destId="{96732DD1-E6E2-4EC8-B3C0-814A3C6361EE}" srcOrd="0" destOrd="0" presId="urn:microsoft.com/office/officeart/2005/8/layout/hierarchy2"/>
    <dgm:cxn modelId="{F1204D85-C507-4889-A7D0-CF6C10B83AAF}" type="presParOf" srcId="{96732DD1-E6E2-4EC8-B3C0-814A3C6361EE}" destId="{1170AEEF-7CB1-4FDF-A379-26EB2586B315}" srcOrd="0" destOrd="0" presId="urn:microsoft.com/office/officeart/2005/8/layout/hierarchy2"/>
    <dgm:cxn modelId="{2A0BDCF4-DBEC-4E84-BFE7-0EB1E3489C8F}" type="presParOf" srcId="{F8334CFF-45AB-4AE7-BC97-E4D95BADC0B1}" destId="{902A348D-92EA-4FA3-A736-9E928189C5D6}" srcOrd="1" destOrd="0" presId="urn:microsoft.com/office/officeart/2005/8/layout/hierarchy2"/>
    <dgm:cxn modelId="{15F91097-E771-4E73-A03D-3B8A912F3DC5}" type="presParOf" srcId="{902A348D-92EA-4FA3-A736-9E928189C5D6}" destId="{66EF5CA1-7534-44DC-A159-2C5F34975967}" srcOrd="0" destOrd="0" presId="urn:microsoft.com/office/officeart/2005/8/layout/hierarchy2"/>
    <dgm:cxn modelId="{82805782-7C43-42FB-A8E4-5EF4853CB7CC}" type="presParOf" srcId="{902A348D-92EA-4FA3-A736-9E928189C5D6}" destId="{BA1AB0D5-33B9-4CB6-A699-A258F9C83B6E}" srcOrd="1" destOrd="0" presId="urn:microsoft.com/office/officeart/2005/8/layout/hierarchy2"/>
    <dgm:cxn modelId="{B9BA7E87-4CAC-4225-B4D0-5145C4782B60}" type="presParOf" srcId="{F8334CFF-45AB-4AE7-BC97-E4D95BADC0B1}" destId="{9753AE62-EF77-4A5C-9C57-72C2786E180F}" srcOrd="2" destOrd="0" presId="urn:microsoft.com/office/officeart/2005/8/layout/hierarchy2"/>
    <dgm:cxn modelId="{2B381F7A-91E2-4162-8AE0-3754A8E531B0}" type="presParOf" srcId="{9753AE62-EF77-4A5C-9C57-72C2786E180F}" destId="{3E30B1E9-1984-4346-9F3A-F3664FF72A72}" srcOrd="0" destOrd="0" presId="urn:microsoft.com/office/officeart/2005/8/layout/hierarchy2"/>
    <dgm:cxn modelId="{DD540C51-C370-4FF5-91D4-9A83BFEB3B7E}" type="presParOf" srcId="{F8334CFF-45AB-4AE7-BC97-E4D95BADC0B1}" destId="{5EA47731-65E6-4E58-A146-A338E3DFCC33}" srcOrd="3" destOrd="0" presId="urn:microsoft.com/office/officeart/2005/8/layout/hierarchy2"/>
    <dgm:cxn modelId="{0C60496A-279C-4D0D-8A5A-807F57976C26}" type="presParOf" srcId="{5EA47731-65E6-4E58-A146-A338E3DFCC33}" destId="{E38A419E-D3F5-4CEA-A8F0-C26E5048FFBC}" srcOrd="0" destOrd="0" presId="urn:microsoft.com/office/officeart/2005/8/layout/hierarchy2"/>
    <dgm:cxn modelId="{C8C89A22-8285-40DF-82EE-00C9E50098F6}" type="presParOf" srcId="{5EA47731-65E6-4E58-A146-A338E3DFCC33}" destId="{5461115B-6EFA-4FF3-A79F-9DE7DDB2F75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3256D-26EB-4B92-81A8-376318C27C34}">
      <dsp:nvSpPr>
        <dsp:cNvPr id="0" name=""/>
        <dsp:cNvSpPr/>
      </dsp:nvSpPr>
      <dsp:spPr>
        <a:xfrm>
          <a:off x="2711" y="1276629"/>
          <a:ext cx="1837803" cy="9189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b="1" kern="1200" dirty="0"/>
            <a:t>物体位置</a:t>
          </a:r>
        </a:p>
      </dsp:txBody>
      <dsp:txXfrm>
        <a:off x="29625" y="1303543"/>
        <a:ext cx="1783975" cy="865073"/>
      </dsp:txXfrm>
    </dsp:sp>
    <dsp:sp modelId="{96732DD1-E6E2-4EC8-B3C0-814A3C6361EE}">
      <dsp:nvSpPr>
        <dsp:cNvPr id="0" name=""/>
        <dsp:cNvSpPr/>
      </dsp:nvSpPr>
      <dsp:spPr>
        <a:xfrm rot="19457599">
          <a:off x="1755423" y="1448077"/>
          <a:ext cx="905304" cy="47636"/>
        </a:xfrm>
        <a:custGeom>
          <a:avLst/>
          <a:gdLst/>
          <a:ahLst/>
          <a:cxnLst/>
          <a:rect l="0" t="0" r="0" b="0"/>
          <a:pathLst>
            <a:path>
              <a:moveTo>
                <a:pt x="0" y="23818"/>
              </a:moveTo>
              <a:lnTo>
                <a:pt x="905304" y="238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/>
        </a:p>
      </dsp:txBody>
      <dsp:txXfrm>
        <a:off x="2185443" y="1449263"/>
        <a:ext cx="45265" cy="45265"/>
      </dsp:txXfrm>
    </dsp:sp>
    <dsp:sp modelId="{66EF5CA1-7534-44DC-A159-2C5F34975967}">
      <dsp:nvSpPr>
        <dsp:cNvPr id="0" name=""/>
        <dsp:cNvSpPr/>
      </dsp:nvSpPr>
      <dsp:spPr>
        <a:xfrm>
          <a:off x="2575636" y="748260"/>
          <a:ext cx="1837803" cy="9189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b="1" kern="1200" dirty="0"/>
            <a:t>定性</a:t>
          </a:r>
        </a:p>
      </dsp:txBody>
      <dsp:txXfrm>
        <a:off x="2602550" y="775174"/>
        <a:ext cx="1783975" cy="865073"/>
      </dsp:txXfrm>
    </dsp:sp>
    <dsp:sp modelId="{9753AE62-EF77-4A5C-9C57-72C2786E180F}">
      <dsp:nvSpPr>
        <dsp:cNvPr id="0" name=""/>
        <dsp:cNvSpPr/>
      </dsp:nvSpPr>
      <dsp:spPr>
        <a:xfrm rot="2142401">
          <a:off x="1755423" y="1976445"/>
          <a:ext cx="905304" cy="47636"/>
        </a:xfrm>
        <a:custGeom>
          <a:avLst/>
          <a:gdLst/>
          <a:ahLst/>
          <a:cxnLst/>
          <a:rect l="0" t="0" r="0" b="0"/>
          <a:pathLst>
            <a:path>
              <a:moveTo>
                <a:pt x="0" y="23818"/>
              </a:moveTo>
              <a:lnTo>
                <a:pt x="905304" y="238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/>
        </a:p>
      </dsp:txBody>
      <dsp:txXfrm>
        <a:off x="2185443" y="1977631"/>
        <a:ext cx="45265" cy="45265"/>
      </dsp:txXfrm>
    </dsp:sp>
    <dsp:sp modelId="{E38A419E-D3F5-4CEA-A8F0-C26E5048FFBC}">
      <dsp:nvSpPr>
        <dsp:cNvPr id="0" name=""/>
        <dsp:cNvSpPr/>
      </dsp:nvSpPr>
      <dsp:spPr>
        <a:xfrm>
          <a:off x="2575636" y="1804997"/>
          <a:ext cx="1837803" cy="9189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b="1" kern="1200" dirty="0"/>
            <a:t>定量</a:t>
          </a:r>
        </a:p>
      </dsp:txBody>
      <dsp:txXfrm>
        <a:off x="2602550" y="1831911"/>
        <a:ext cx="1783975" cy="865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7F01E1C4-D8CA-492B-952A-2B88CCA1EC67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050925" y="754063"/>
            <a:ext cx="457200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880EEEA-FDC1-48AD-A64D-72AB9BF3203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noProof="0"/>
              <a:t>单击此处编辑母版文本样式</a:t>
            </a:r>
          </a:p>
          <a:p>
            <a:pPr lvl="1"/>
            <a:r>
              <a:rPr lang="zh-CN" noProof="0"/>
              <a:t>第二级</a:t>
            </a:r>
          </a:p>
          <a:p>
            <a:pPr lvl="2"/>
            <a:r>
              <a:rPr lang="zh-CN" noProof="0"/>
              <a:t>第三级</a:t>
            </a:r>
          </a:p>
          <a:p>
            <a:pPr lvl="3"/>
            <a:r>
              <a:rPr lang="zh-CN" noProof="0"/>
              <a:t>第四级</a:t>
            </a:r>
          </a:p>
          <a:p>
            <a:pPr lvl="4"/>
            <a:r>
              <a:rPr lang="zh-CN" noProof="0"/>
              <a:t>第五级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A84B284-F34F-4A8B-AEAA-DAFA9A501A5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FBBFB94E-C943-4CC9-A090-971C97327FB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4975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7A0B86C-C6CB-42AB-BCF5-BD96D9824B7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3388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2575FE71-D724-434A-8FDD-E6BFD688B7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6800"/>
            <a:ext cx="2974975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83B90AE-97F6-4C5B-8144-B12EC9C7C45E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7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9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0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B90AE-97F6-4C5B-8144-B12EC9C7C45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127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8DC1BC6A-06C0-4C67-8D06-71D27A8016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15B10983-E0D9-4AE4-866C-9A31CA818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79C52D01-8FE0-4D9A-B759-BBBC9A34BE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F0CBBA6-E3D6-47F0-9A43-4BE1378935B2}" type="slidenum">
              <a:rPr lang="zh-CN" altLang="en-US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E7CC5AF-C34E-4A4F-9693-19968B4BE2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752475"/>
            <a:ext cx="4391025" cy="3294063"/>
          </a:xfrm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9E51E691-E8BD-4BF9-A1A8-AE0C8A11AE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6575" y="4386263"/>
            <a:ext cx="5780088" cy="3952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9701EE38-8811-4631-9ED5-D12BBFF0FF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2DC8F5FE-87B7-4AC9-91BE-34186AE049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B90AE-97F6-4C5B-8144-B12EC9C7C45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977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>
            <a:extLst>
              <a:ext uri="{FF2B5EF4-FFF2-40B4-BE49-F238E27FC236}">
                <a16:creationId xmlns:a16="http://schemas.microsoft.com/office/drawing/2014/main" id="{20153E4F-1051-4E59-ACC8-41D5A3A7C7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7891" name="备注占位符 2">
            <a:extLst>
              <a:ext uri="{FF2B5EF4-FFF2-40B4-BE49-F238E27FC236}">
                <a16:creationId xmlns:a16="http://schemas.microsoft.com/office/drawing/2014/main" id="{F256DAFE-5A4D-4DBE-BB9E-5A3C8F51B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>
            <a:extLst>
              <a:ext uri="{FF2B5EF4-FFF2-40B4-BE49-F238E27FC236}">
                <a16:creationId xmlns:a16="http://schemas.microsoft.com/office/drawing/2014/main" id="{00F5C6EE-E838-43ED-86C5-6A9DD6776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2D5079B-5816-4812-B94B-4E8463F40BCE}" type="slidenum">
              <a:rPr lang="zh-CN" altLang="en-US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6B14951C-D9DD-4A68-9228-7FF38EB04D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A8EE2387-6C9E-4851-9563-596F68F23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sym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4610E7BE-A9B8-41F3-BFA4-02ACD8B1C6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8215684-64C2-4EC2-A718-69FD5419D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3E6CBC3D-636F-49D8-ADCA-2F3508AD60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13D0610-DD81-4909-B32C-1A7439D85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49F0D9A-7459-4F52-9D57-0867923CDE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8D1F6E8-BDFE-4DDA-80AD-4BC375439D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83F0521-66F5-4C65-A1F1-CA6FF98B25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E92DFC9-C83C-4396-9DDD-377CE57733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88C8D27-1057-45A1-B564-2E5C12D630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8684EE1B-8D5F-4D60-9A48-F929B6C778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>
            <a:extLst>
              <a:ext uri="{FF2B5EF4-FFF2-40B4-BE49-F238E27FC236}">
                <a16:creationId xmlns:a16="http://schemas.microsoft.com/office/drawing/2014/main" id="{7155D388-5C69-41AA-A0F4-FF43F50B3C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0723" name="备注占位符 2">
            <a:extLst>
              <a:ext uri="{FF2B5EF4-FFF2-40B4-BE49-F238E27FC236}">
                <a16:creationId xmlns:a16="http://schemas.microsoft.com/office/drawing/2014/main" id="{87D69BA2-B15C-4D4F-9A93-27043575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24" name="灯片编号占位符 3">
            <a:extLst>
              <a:ext uri="{FF2B5EF4-FFF2-40B4-BE49-F238E27FC236}">
                <a16:creationId xmlns:a16="http://schemas.microsoft.com/office/drawing/2014/main" id="{D3EF678E-2306-408C-ADCB-F469C18A08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777A080-68DE-4B98-92A5-45E7B67B7005}" type="slidenum">
              <a:rPr lang="zh-CN" altLang="en-US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D8E79AB6-47D6-483B-914A-128B000639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848C212C-2482-4B49-A128-C0AF7AD68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42133968-F4F6-478F-8E90-7E5101E27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BB2B0A83-5F04-4155-B2C7-CFA08E19FB51}" type="slidenum">
              <a:rPr lang="zh-CN" altLang="en-US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F5E96F5-4D17-42DA-961C-2270D69B54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3CF555F-F0D1-4328-9003-2B0AF09273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D81D955-6A0F-438F-BF83-529CAC98E5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53AEFCB-0593-4281-8CAB-0C177B0263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6D9354-F9DB-4AB2-B983-00ACAA3BF7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F65E2B-805B-4371-B21D-744C86EA7C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B8CE30-2207-43CC-9A4B-AF20046414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1F9389-CC97-4B89-B3EC-4C70D74A4ADA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754411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6F92DE-8D0E-4B20-8EF8-9616FCD615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356F5B-E82A-4BF2-8938-3A11095182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7C2883-188C-433B-A315-30CCB3B65F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901BF5-CC31-4FBE-9F76-4FE075D273C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674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737016-BDB5-4965-93F4-5EE38E0004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262EED-B695-4211-B659-003EC69719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DF2904-B70E-4282-A698-7032F095D6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8A083-8C61-4E0F-AE46-8BFE9064F38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37651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59D129B-23C1-4C41-B28C-5D4A2A6289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7F33DE4-0770-421C-88CA-64FC0EB118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6E45047-EB81-46B1-8EAA-66F76DFBB6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70BD7-C557-4524-84D3-814FC564CB5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809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F34278-534E-48CE-A20F-CBD754C112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02B835-1B9D-438B-BDCD-6DE2FF527A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664FB2-EF49-4A8A-A8CE-E0DEC91FA1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E2826-9A0D-416E-AFFC-DA0448223F1F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77418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DC11C0-83F9-46E7-BBB4-495F18B5B1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A14E3A-3C6A-4A53-AEE3-3FB747D52B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422C8E-67FF-47FC-B153-A50A8A6AFE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9A945-2783-461A-8F1B-7E34320AE35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25653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7AE986-01FA-4155-895A-A286E72D11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714B2E-561B-4EEF-85E8-F6E35FD236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26DF-684D-4357-A29E-70E02C24D4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02A2A9-ADD9-47FF-941F-5D444058044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24303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D40BCE1-9496-4D99-95FC-9D8AB156C1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8F5ABA9-EB38-41C8-807D-C7AA72D202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C5CF7A6-9CF9-4A51-8958-196F70FFB8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270FD-0F5A-4230-B309-E8A19138E21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05760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3AC180-072C-40D6-98E4-6ECABA05AC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CC9487B-2193-46F4-AF9D-7DF49B98D3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40499D-6E93-4377-B125-41F8A14509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D11EA-CCD7-475F-B2C8-39C6E5F23AF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9094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73F455-871E-464F-A887-99C8321EC7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48BAB0E-E058-4C32-8D57-E17F1DDAFA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F6C200-0981-445A-8C6F-1F0C47C1AB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19962-78CA-42FF-921C-6A9624833B7E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3694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E203E4-E24F-4516-851A-F56E181861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88DA6F-389F-4A14-B232-B37033E25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99763E-6B66-4AFA-B91D-75A6D2C1A4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7A6E9F-9F9A-48F7-8B84-FDBAE230031F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8041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83318E-7C3F-4815-91BB-5594939CD8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5C90B2-D962-47E6-8FB3-A254CE073E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277621-4FEA-44F3-A3C4-1E606E505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70347-2F8E-49F3-A0CB-0305E9FB651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73215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608D52F-5B4A-49F1-A415-03C262E73A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973FEFB-C226-4AC0-9CD7-FBC0FC8BFA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22281B6-09A7-4403-87E8-D7C8D0B83A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7E09DFC-EA64-4638-84BC-8C88A5A0B3D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6198041-DB67-469C-8F05-F4000D83D8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8C8AF7C-1E74-495D-9AFC-95CC24ACDB50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14.jpe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15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microsoft.com/office/2007/relationships/media" Target="../media/media18.m4a"/><Relationship Id="rId7" Type="http://schemas.openxmlformats.org/officeDocument/2006/relationships/oleObject" Target="../embeddings/oleObject1.bin"/><Relationship Id="rId2" Type="http://schemas.openxmlformats.org/officeDocument/2006/relationships/tags" Target="../tags/tag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8.m4a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2.m4a"/><Relationship Id="rId7" Type="http://schemas.openxmlformats.org/officeDocument/2006/relationships/image" Target="../media/image4.jpe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0.m4a"/><Relationship Id="rId7" Type="http://schemas.openxmlformats.org/officeDocument/2006/relationships/image" Target="../media/image14.jpeg"/><Relationship Id="rId2" Type="http://schemas.microsoft.com/office/2007/relationships/media" Target="../media/media20.m4a"/><Relationship Id="rId1" Type="http://schemas.openxmlformats.org/officeDocument/2006/relationships/tags" Target="../tags/tag18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8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6.m4a"/><Relationship Id="rId7" Type="http://schemas.openxmlformats.org/officeDocument/2006/relationships/image" Target="../media/image9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audio" Target="../media/media8.m4a"/><Relationship Id="rId7" Type="http://schemas.openxmlformats.org/officeDocument/2006/relationships/diagramData" Target="../diagrams/data1.xml"/><Relationship Id="rId12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jpeg"/><Relationship Id="rId11" Type="http://schemas.microsoft.com/office/2007/relationships/diagramDrawing" Target="../diagrams/drawing1.xml"/><Relationship Id="rId5" Type="http://schemas.openxmlformats.org/officeDocument/2006/relationships/notesSlide" Target="../notesSlides/notesSlide8.xml"/><Relationship Id="rId10" Type="http://schemas.openxmlformats.org/officeDocument/2006/relationships/diagramColors" Target="../diagrams/colors1.xml"/><Relationship Id="rId4" Type="http://schemas.openxmlformats.org/officeDocument/2006/relationships/slideLayout" Target="../slideLayouts/slideLayout12.xml"/><Relationship Id="rId9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A695E18-BB0E-4DD1-A457-4EDE0614166D}"/>
              </a:ext>
            </a:extLst>
          </p:cNvPr>
          <p:cNvSpPr txBox="1">
            <a:spLocks noChangeArrowheads="1"/>
          </p:cNvSpPr>
          <p:nvPr/>
        </p:nvSpPr>
        <p:spPr>
          <a:xfrm>
            <a:off x="320675" y="1125538"/>
            <a:ext cx="8350250" cy="1470025"/>
          </a:xfrm>
          <a:prstGeom prst="rect">
            <a:avLst/>
          </a:prstGeom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宋体" panose="02010600030101010101" pitchFamily="2" charset="-122"/>
              </a:rPr>
              <a:t>§</a:t>
            </a:r>
            <a:r>
              <a:rPr lang="en-US" altLang="zh-CN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宋体" panose="02010600030101010101" pitchFamily="2" charset="-122"/>
              </a:rPr>
              <a:t>1  </a:t>
            </a:r>
            <a:r>
              <a:rPr lang="zh-CN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宋体" panose="02010600030101010101" pitchFamily="2" charset="-122"/>
              </a:rPr>
              <a:t>运动的描述</a:t>
            </a:r>
            <a:endParaRPr lang="zh-CN" altLang="en-US" sz="5400" b="1" dirty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B0CF84D-7B36-4CD3-B9DA-1DCCA1683F69}"/>
              </a:ext>
            </a:extLst>
          </p:cNvPr>
          <p:cNvSpPr txBox="1">
            <a:spLocks noChangeArrowheads="1"/>
          </p:cNvSpPr>
          <p:nvPr/>
        </p:nvSpPr>
        <p:spPr>
          <a:xfrm>
            <a:off x="320675" y="3427413"/>
            <a:ext cx="8424863" cy="793750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sz="4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宋体" panose="02010600030101010101" pitchFamily="2" charset="-122"/>
              </a:rPr>
              <a:t>§</a:t>
            </a:r>
            <a:r>
              <a:rPr lang="zh-CN" altLang="en-US" sz="4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1</a:t>
            </a:r>
            <a:r>
              <a:rPr lang="en-US" altLang="zh-CN" sz="4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.1</a:t>
            </a:r>
            <a:r>
              <a:rPr lang="zh-CN" altLang="en-US" sz="4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 质点、坐标系</a:t>
            </a:r>
            <a:r>
              <a:rPr lang="en-US" altLang="zh-CN" sz="4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&amp; </a:t>
            </a:r>
            <a:r>
              <a:rPr lang="zh-CN" altLang="en-US" sz="4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参考系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56598303-C4BA-47AE-B1EE-0E6577F068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8"/>
    </mc:Choice>
    <mc:Fallback xmlns="">
      <p:transition spd="slow" advTm="20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7478502A-C339-48E6-AFCF-2C38D17A61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560388"/>
            <a:ext cx="8929688" cy="923925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二维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运动 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2-D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motion)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  <a:p>
            <a:pPr eaLnBrk="1" hangingPunct="1">
              <a:buFontTx/>
              <a:buNone/>
            </a:pP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pPr eaLnBrk="1" hangingPunct="1">
              <a:buFontTx/>
              <a:buNone/>
            </a:pPr>
            <a:endParaRPr lang="zh-CN" altLang="en-US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C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7AC0A4-2088-4B65-BBCA-7426E3849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516563"/>
            <a:ext cx="6265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位置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—</a:t>
            </a:r>
            <a:r>
              <a:rPr lang="en-US" altLang="zh-CN" sz="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—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横坐标，纵坐标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1C87A592-3483-4772-9039-C8AA4E885450}"/>
              </a:ext>
            </a:extLst>
          </p:cNvPr>
          <p:cNvGrpSpPr>
            <a:grpSpLocks/>
          </p:cNvGrpSpPr>
          <p:nvPr/>
        </p:nvGrpSpPr>
        <p:grpSpPr bwMode="auto">
          <a:xfrm>
            <a:off x="2124075" y="1917700"/>
            <a:ext cx="6480175" cy="3297238"/>
            <a:chOff x="0" y="0"/>
            <a:chExt cx="10206" cy="5193"/>
          </a:xfrm>
        </p:grpSpPr>
        <p:grpSp>
          <p:nvGrpSpPr>
            <p:cNvPr id="11269" name="Group 4">
              <a:extLst>
                <a:ext uri="{FF2B5EF4-FFF2-40B4-BE49-F238E27FC236}">
                  <a16:creationId xmlns:a16="http://schemas.microsoft.com/office/drawing/2014/main" id="{8FEF5444-04E2-4308-9F6A-12FD40849D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0206" cy="4990"/>
              <a:chOff x="0" y="0"/>
              <a:chExt cx="6162" cy="3435"/>
            </a:xfrm>
          </p:grpSpPr>
          <p:sp>
            <p:nvSpPr>
              <p:cNvPr id="11271" name="Oval 5">
                <a:extLst>
                  <a:ext uri="{FF2B5EF4-FFF2-40B4-BE49-F238E27FC236}">
                    <a16:creationId xmlns:a16="http://schemas.microsoft.com/office/drawing/2014/main" id="{66757B5B-4FCA-4539-9BEB-FE45BD446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3" y="1137"/>
                <a:ext cx="120" cy="1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72" name="Oval 6">
                <a:extLst>
                  <a:ext uri="{FF2B5EF4-FFF2-40B4-BE49-F238E27FC236}">
                    <a16:creationId xmlns:a16="http://schemas.microsoft.com/office/drawing/2014/main" id="{FCF86AC8-4928-4276-9E86-C7A4ABEED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846"/>
                <a:ext cx="120" cy="1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73" name="Text Box 7">
                <a:extLst>
                  <a:ext uri="{FF2B5EF4-FFF2-40B4-BE49-F238E27FC236}">
                    <a16:creationId xmlns:a16="http://schemas.microsoft.com/office/drawing/2014/main" id="{DABFD4F6-CE94-4E4B-9B44-9BAA6879B3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8" y="309"/>
                <a:ext cx="2065" cy="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zh-CN" sz="28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eaLnBrk="1" hangingPunct="1"/>
                <a:endParaRPr lang="zh-CN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74" name="Text Box 8">
                <a:extLst>
                  <a:ext uri="{FF2B5EF4-FFF2-40B4-BE49-F238E27FC236}">
                    <a16:creationId xmlns:a16="http://schemas.microsoft.com/office/drawing/2014/main" id="{4B848FC7-5343-48E7-B27B-41113E3D11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0" y="723"/>
                <a:ext cx="3582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zh-CN" sz="28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eaLnBrk="1" hangingPunct="1"/>
                <a:endParaRPr lang="zh-CN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75" name="箭头 1">
                <a:extLst>
                  <a:ext uri="{FF2B5EF4-FFF2-40B4-BE49-F238E27FC236}">
                    <a16:creationId xmlns:a16="http://schemas.microsoft.com/office/drawing/2014/main" id="{0DBF0428-DD24-4289-B349-7EF5A9C0A5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7" y="1260"/>
                <a:ext cx="1740" cy="142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76" name="箭头 1">
                <a:extLst>
                  <a:ext uri="{FF2B5EF4-FFF2-40B4-BE49-F238E27FC236}">
                    <a16:creationId xmlns:a16="http://schemas.microsoft.com/office/drawing/2014/main" id="{02C1F77F-833C-4DFB-8E7E-1E38F4141F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8" y="960"/>
                <a:ext cx="615" cy="171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77" name="箭头 1">
                <a:extLst>
                  <a:ext uri="{FF2B5EF4-FFF2-40B4-BE49-F238E27FC236}">
                    <a16:creationId xmlns:a16="http://schemas.microsoft.com/office/drawing/2014/main" id="{1D1951AA-511A-40CB-9894-CB5D646A14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23" y="375"/>
                <a:ext cx="30" cy="232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78" name="Text Box 12">
                <a:extLst>
                  <a:ext uri="{FF2B5EF4-FFF2-40B4-BE49-F238E27FC236}">
                    <a16:creationId xmlns:a16="http://schemas.microsoft.com/office/drawing/2014/main" id="{CAE4B689-22E5-4531-8F3B-2FA9063229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50" y="2235"/>
                <a:ext cx="522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zh-CN" altLang="zh-CN" sz="36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79" name="Text Box 13">
                <a:extLst>
                  <a:ext uri="{FF2B5EF4-FFF2-40B4-BE49-F238E27FC236}">
                    <a16:creationId xmlns:a16="http://schemas.microsoft.com/office/drawing/2014/main" id="{18E4B687-2D91-447C-B455-2A0F1678ED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462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zh-CN" altLang="zh-CN" sz="36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80" name="Text Box 14">
                <a:extLst>
                  <a:ext uri="{FF2B5EF4-FFF2-40B4-BE49-F238E27FC236}">
                    <a16:creationId xmlns:a16="http://schemas.microsoft.com/office/drawing/2014/main" id="{E69D5FA8-BBC2-4A52-B63F-8AEC2D86F4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" y="2415"/>
                <a:ext cx="777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zh-CN" altLang="zh-CN" sz="36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/>
                <a:endParaRPr lang="zh-CN" altLang="zh-CN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81" name="箭头 1">
                <a:extLst>
                  <a:ext uri="{FF2B5EF4-FFF2-40B4-BE49-F238E27FC236}">
                    <a16:creationId xmlns:a16="http://schemas.microsoft.com/office/drawing/2014/main" id="{D60F2B8A-0E33-4FD6-B81E-AA176656B9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8" y="2656"/>
                <a:ext cx="3015" cy="3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1270" name="Text Box 16">
              <a:extLst>
                <a:ext uri="{FF2B5EF4-FFF2-40B4-BE49-F238E27FC236}">
                  <a16:creationId xmlns:a16="http://schemas.microsoft.com/office/drawing/2014/main" id="{A0F21728-3A92-4907-83E0-34DB03160A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5" y="4369"/>
              <a:ext cx="4297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平面直角坐标系</a:t>
              </a:r>
            </a:p>
          </p:txBody>
        </p:sp>
      </p:grp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70D3EB0A-29FB-4F09-A7B0-C5884F7211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63"/>
    </mc:Choice>
    <mc:Fallback xmlns="">
      <p:transition spd="slow" advTm="56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18" grpId="0" build="p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B9334142-1F37-4E39-9F09-ABBE768FD0B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57313" y="2397125"/>
            <a:ext cx="6143625" cy="103187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宋体" panose="02010600030101010101" pitchFamily="2" charset="-122"/>
              </a:rPr>
              <a:t>§</a:t>
            </a:r>
            <a:r>
              <a:rPr lang="en-US" altLang="zh-CN" sz="5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宋体" panose="02010600030101010101" pitchFamily="2" charset="-122"/>
              </a:rPr>
              <a:t>1.</a:t>
            </a:r>
            <a:r>
              <a:rPr lang="zh-CN" altLang="en-US" sz="5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2  时间</a:t>
            </a:r>
            <a:r>
              <a:rPr lang="en-US" altLang="zh-CN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&amp;</a:t>
            </a:r>
            <a:r>
              <a:rPr lang="zh-CN" altLang="en-US" sz="5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位移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9056E2C-8A25-4F44-AA2E-D85B1D50F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3"/>
    </mc:Choice>
    <mc:Fallback xmlns="">
      <p:transition spd="slow" advTm="8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5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B23A47D-AAEF-457B-A307-98D053E64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88913"/>
            <a:ext cx="4556125" cy="9255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1. </a:t>
            </a:r>
            <a:r>
              <a:rPr lang="zh-CN" altLang="en-US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时刻</a:t>
            </a:r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和</a:t>
            </a:r>
            <a:r>
              <a:rPr lang="zh-CN" altLang="en-US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时间间隔</a:t>
            </a:r>
            <a:endParaRPr lang="zh-CN" sz="36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5123" name="Line 5">
            <a:extLst>
              <a:ext uri="{FF2B5EF4-FFF2-40B4-BE49-F238E27FC236}">
                <a16:creationId xmlns:a16="http://schemas.microsoft.com/office/drawing/2014/main" id="{2077C6D6-17AB-43D2-A545-308A3F099B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0875" y="1814513"/>
            <a:ext cx="0" cy="388937"/>
          </a:xfrm>
          <a:prstGeom prst="line">
            <a:avLst/>
          </a:prstGeom>
          <a:noFill/>
          <a:ln w="44450">
            <a:solidFill>
              <a:srgbClr val="FF66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24" name="Line 6">
            <a:extLst>
              <a:ext uri="{FF2B5EF4-FFF2-40B4-BE49-F238E27FC236}">
                <a16:creationId xmlns:a16="http://schemas.microsoft.com/office/drawing/2014/main" id="{A3CD7C79-B298-4D84-8745-8ECE668CA3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2288" y="1814513"/>
            <a:ext cx="0" cy="388937"/>
          </a:xfrm>
          <a:prstGeom prst="line">
            <a:avLst/>
          </a:prstGeom>
          <a:noFill/>
          <a:ln w="44450">
            <a:solidFill>
              <a:srgbClr val="FF66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82C9C77F-ED39-499F-923F-C47A7EA31FBD}"/>
              </a:ext>
            </a:extLst>
          </p:cNvPr>
          <p:cNvGrpSpPr>
            <a:grpSpLocks/>
          </p:cNvGrpSpPr>
          <p:nvPr/>
        </p:nvGrpSpPr>
        <p:grpSpPr bwMode="auto">
          <a:xfrm>
            <a:off x="631825" y="2347913"/>
            <a:ext cx="6408738" cy="1084262"/>
            <a:chOff x="0" y="0"/>
            <a:chExt cx="4037" cy="683"/>
          </a:xfrm>
        </p:grpSpPr>
        <p:sp>
          <p:nvSpPr>
            <p:cNvPr id="13330" name="Line 10">
              <a:extLst>
                <a:ext uri="{FF2B5EF4-FFF2-40B4-BE49-F238E27FC236}">
                  <a16:creationId xmlns:a16="http://schemas.microsoft.com/office/drawing/2014/main" id="{93BE2FEB-A033-4B59-924A-FB1D2C2E8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3"/>
              <a:ext cx="3583" cy="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1" name="Line 11">
              <a:extLst>
                <a:ext uri="{FF2B5EF4-FFF2-40B4-BE49-F238E27FC236}">
                  <a16:creationId xmlns:a16="http://schemas.microsoft.com/office/drawing/2014/main" id="{1DEC9A88-5B50-45D3-A176-E55F57ACA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" y="81"/>
              <a:ext cx="0" cy="18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2" name="Line 12">
              <a:extLst>
                <a:ext uri="{FF2B5EF4-FFF2-40B4-BE49-F238E27FC236}">
                  <a16:creationId xmlns:a16="http://schemas.microsoft.com/office/drawing/2014/main" id="{0DA7CEBF-49E5-4240-B355-0275CBC259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23" y="0"/>
              <a:ext cx="1" cy="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3" name="Line 13">
              <a:extLst>
                <a:ext uri="{FF2B5EF4-FFF2-40B4-BE49-F238E27FC236}">
                  <a16:creationId xmlns:a16="http://schemas.microsoft.com/office/drawing/2014/main" id="{44DEE473-949F-4608-AFB4-A07D62AA7B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1" y="46"/>
              <a:ext cx="1" cy="217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4" name="Line 14">
              <a:extLst>
                <a:ext uri="{FF2B5EF4-FFF2-40B4-BE49-F238E27FC236}">
                  <a16:creationId xmlns:a16="http://schemas.microsoft.com/office/drawing/2014/main" id="{8ADBD024-6560-48F3-AB14-8195D2522B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" y="127"/>
              <a:ext cx="0" cy="137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5" name="Line 15">
              <a:extLst>
                <a:ext uri="{FF2B5EF4-FFF2-40B4-BE49-F238E27FC236}">
                  <a16:creationId xmlns:a16="http://schemas.microsoft.com/office/drawing/2014/main" id="{2B3CAD67-BF56-4FEC-939D-1048E2F860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" y="127"/>
              <a:ext cx="0" cy="137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6" name="Line 16">
              <a:extLst>
                <a:ext uri="{FF2B5EF4-FFF2-40B4-BE49-F238E27FC236}">
                  <a16:creationId xmlns:a16="http://schemas.microsoft.com/office/drawing/2014/main" id="{9DECBA78-D9BF-4B99-80A0-DF575217DE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1" y="127"/>
              <a:ext cx="0" cy="137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7" name="Line 17">
              <a:extLst>
                <a:ext uri="{FF2B5EF4-FFF2-40B4-BE49-F238E27FC236}">
                  <a16:creationId xmlns:a16="http://schemas.microsoft.com/office/drawing/2014/main" id="{93CAFD2A-56CF-4987-9CB4-6570B2B264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8" y="127"/>
              <a:ext cx="0" cy="137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8" name="Line 18">
              <a:extLst>
                <a:ext uri="{FF2B5EF4-FFF2-40B4-BE49-F238E27FC236}">
                  <a16:creationId xmlns:a16="http://schemas.microsoft.com/office/drawing/2014/main" id="{92463576-9E95-4E8D-BAFC-18AB07A77C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6" y="127"/>
              <a:ext cx="0" cy="137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9" name="Line 19">
              <a:extLst>
                <a:ext uri="{FF2B5EF4-FFF2-40B4-BE49-F238E27FC236}">
                  <a16:creationId xmlns:a16="http://schemas.microsoft.com/office/drawing/2014/main" id="{47EF9038-CC8B-4BBB-B436-810CE3BAC4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0" y="127"/>
              <a:ext cx="0" cy="137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0" name="Line 20">
              <a:extLst>
                <a:ext uri="{FF2B5EF4-FFF2-40B4-BE49-F238E27FC236}">
                  <a16:creationId xmlns:a16="http://schemas.microsoft.com/office/drawing/2014/main" id="{E2063190-777A-4BD1-BE6C-4DC01F4F84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" y="127"/>
              <a:ext cx="0" cy="137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1" name="Line 21">
              <a:extLst>
                <a:ext uri="{FF2B5EF4-FFF2-40B4-BE49-F238E27FC236}">
                  <a16:creationId xmlns:a16="http://schemas.microsoft.com/office/drawing/2014/main" id="{EE9546C1-66B0-4AAD-8523-6EA5185FBA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" y="127"/>
              <a:ext cx="0" cy="137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2" name="Line 22">
              <a:extLst>
                <a:ext uri="{FF2B5EF4-FFF2-40B4-BE49-F238E27FC236}">
                  <a16:creationId xmlns:a16="http://schemas.microsoft.com/office/drawing/2014/main" id="{D31B9344-DC12-4B4C-BFE3-E05CDF7FCC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" y="0"/>
              <a:ext cx="0" cy="26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3" name="Line 23">
              <a:extLst>
                <a:ext uri="{FF2B5EF4-FFF2-40B4-BE49-F238E27FC236}">
                  <a16:creationId xmlns:a16="http://schemas.microsoft.com/office/drawing/2014/main" id="{6B775B41-46AE-4280-B398-9D8B9B3FFA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4" y="127"/>
              <a:ext cx="0" cy="137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4" name="Line 24">
              <a:extLst>
                <a:ext uri="{FF2B5EF4-FFF2-40B4-BE49-F238E27FC236}">
                  <a16:creationId xmlns:a16="http://schemas.microsoft.com/office/drawing/2014/main" id="{E1AFB296-7648-4CCC-A84A-BD3CAD6515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6" y="127"/>
              <a:ext cx="0" cy="137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5" name="Text Box 25">
              <a:extLst>
                <a:ext uri="{FF2B5EF4-FFF2-40B4-BE49-F238E27FC236}">
                  <a16:creationId xmlns:a16="http://schemas.microsoft.com/office/drawing/2014/main" id="{BA9AAE59-948E-4339-9F0A-991707303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1" y="308"/>
              <a:ext cx="72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altLang="zh-CN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/ h</a:t>
              </a:r>
            </a:p>
          </p:txBody>
        </p:sp>
        <p:sp>
          <p:nvSpPr>
            <p:cNvPr id="13346" name="Text Box 26">
              <a:extLst>
                <a:ext uri="{FF2B5EF4-FFF2-40B4-BE49-F238E27FC236}">
                  <a16:creationId xmlns:a16="http://schemas.microsoft.com/office/drawing/2014/main" id="{CEA38622-C54B-4C58-BAEA-7B40196194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" y="318"/>
              <a:ext cx="36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3347" name="Text Box 27">
              <a:extLst>
                <a:ext uri="{FF2B5EF4-FFF2-40B4-BE49-F238E27FC236}">
                  <a16:creationId xmlns:a16="http://schemas.microsoft.com/office/drawing/2014/main" id="{EDB6B06F-E177-47F2-B883-2DE3499DB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7" y="318"/>
              <a:ext cx="36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3348" name="Text Box 28">
              <a:extLst>
                <a:ext uri="{FF2B5EF4-FFF2-40B4-BE49-F238E27FC236}">
                  <a16:creationId xmlns:a16="http://schemas.microsoft.com/office/drawing/2014/main" id="{48FA2509-CD91-4798-A8B0-9DCD4DA5BF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1" y="318"/>
              <a:ext cx="499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3349" name="Line 30">
              <a:extLst>
                <a:ext uri="{FF2B5EF4-FFF2-40B4-BE49-F238E27FC236}">
                  <a16:creationId xmlns:a16="http://schemas.microsoft.com/office/drawing/2014/main" id="{6589E370-EAB1-4DCD-AFB1-4F43D457F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9" y="136"/>
              <a:ext cx="0" cy="137"/>
            </a:xfrm>
            <a:prstGeom prst="line">
              <a:avLst/>
            </a:prstGeom>
            <a:noFill/>
            <a:ln w="4445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147" name="Text Box 31">
            <a:extLst>
              <a:ext uri="{FF2B5EF4-FFF2-40B4-BE49-F238E27FC236}">
                <a16:creationId xmlns:a16="http://schemas.microsoft.com/office/drawing/2014/main" id="{EA9055F3-661D-496C-8AB1-5E7853D54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339850"/>
            <a:ext cx="1319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上课</a:t>
            </a:r>
            <a:endParaRPr lang="en-US" altLang="zh-CN" sz="2400" b="1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148" name="Text Box 33">
            <a:extLst>
              <a:ext uri="{FF2B5EF4-FFF2-40B4-BE49-F238E27FC236}">
                <a16:creationId xmlns:a16="http://schemas.microsoft.com/office/drawing/2014/main" id="{9F3594D9-3584-4579-8F68-6C17ACB86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3350" y="1339850"/>
            <a:ext cx="1654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下课</a:t>
            </a:r>
          </a:p>
        </p:txBody>
      </p:sp>
      <p:sp>
        <p:nvSpPr>
          <p:cNvPr id="5149" name="Line 35">
            <a:extLst>
              <a:ext uri="{FF2B5EF4-FFF2-40B4-BE49-F238E27FC236}">
                <a16:creationId xmlns:a16="http://schemas.microsoft.com/office/drawing/2014/main" id="{6954FDAB-0B46-486B-BF25-1F2CD94164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9925" y="2784475"/>
            <a:ext cx="0" cy="1152525"/>
          </a:xfrm>
          <a:prstGeom prst="line">
            <a:avLst/>
          </a:prstGeom>
          <a:noFill/>
          <a:ln w="44450">
            <a:solidFill>
              <a:srgbClr val="FF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50" name="Line 36">
            <a:extLst>
              <a:ext uri="{FF2B5EF4-FFF2-40B4-BE49-F238E27FC236}">
                <a16:creationId xmlns:a16="http://schemas.microsoft.com/office/drawing/2014/main" id="{424209DE-204D-42EE-BCF1-129878FB1E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6413" y="2784475"/>
            <a:ext cx="0" cy="1152525"/>
          </a:xfrm>
          <a:prstGeom prst="line">
            <a:avLst/>
          </a:prstGeom>
          <a:noFill/>
          <a:ln w="44450">
            <a:solidFill>
              <a:srgbClr val="FF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51" name="Line 39">
            <a:extLst>
              <a:ext uri="{FF2B5EF4-FFF2-40B4-BE49-F238E27FC236}">
                <a16:creationId xmlns:a16="http://schemas.microsoft.com/office/drawing/2014/main" id="{3B3E728C-A496-4200-9469-AEE124004C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35163" y="3360738"/>
            <a:ext cx="1116012" cy="0"/>
          </a:xfrm>
          <a:prstGeom prst="line">
            <a:avLst/>
          </a:prstGeom>
          <a:noFill/>
          <a:ln w="44450">
            <a:solidFill>
              <a:srgbClr val="FF99CC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52" name="Text Box 43">
            <a:extLst>
              <a:ext uri="{FF2B5EF4-FFF2-40B4-BE49-F238E27FC236}">
                <a16:creationId xmlns:a16="http://schemas.microsoft.com/office/drawing/2014/main" id="{404C7959-73E6-4C42-9EC1-DFB2D82C8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2928938"/>
            <a:ext cx="1439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min</a:t>
            </a:r>
          </a:p>
        </p:txBody>
      </p:sp>
      <p:sp>
        <p:nvSpPr>
          <p:cNvPr id="5153" name="Rectangle 33">
            <a:extLst>
              <a:ext uri="{FF2B5EF4-FFF2-40B4-BE49-F238E27FC236}">
                <a16:creationId xmlns:a16="http://schemas.microsoft.com/office/drawing/2014/main" id="{2E431DCB-E02C-45D5-9455-0F3063F31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221163"/>
            <a:ext cx="53292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时刻</a:t>
            </a:r>
            <a:r>
              <a:rPr lang="zh-CN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zh-CN" sz="32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时间轴上</a:t>
            </a:r>
            <a:r>
              <a:rPr lang="zh-CN" altLang="en-US" sz="32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点</a:t>
            </a:r>
            <a:r>
              <a:rPr lang="zh-CN" altLang="zh-CN" sz="32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</a:p>
        </p:txBody>
      </p:sp>
      <p:sp>
        <p:nvSpPr>
          <p:cNvPr id="5154" name="Rectangle 34">
            <a:extLst>
              <a:ext uri="{FF2B5EF4-FFF2-40B4-BE49-F238E27FC236}">
                <a16:creationId xmlns:a16="http://schemas.microsoft.com/office/drawing/2014/main" id="{2780DC7D-330E-49E7-9E47-0AE7F26D8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084763"/>
            <a:ext cx="77771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时间（间隔）：</a:t>
            </a:r>
            <a:r>
              <a:rPr lang="zh-CN" altLang="en-US" sz="32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时间轴的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线段</a:t>
            </a:r>
            <a:r>
              <a:rPr lang="zh-CN" altLang="en-US" sz="32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AE5455-3335-43C6-9B26-83E9609C6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876925"/>
            <a:ext cx="820896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时间的测量</a:t>
            </a:r>
            <a:r>
              <a:rPr lang="zh-CN" altLang="zh-CN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秒表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打点计时器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光电门传感器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等</a:t>
            </a:r>
            <a:endParaRPr lang="zh-CN" altLang="zh-CN" sz="2800" b="1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Text Box 43">
            <a:extLst>
              <a:ext uri="{FF2B5EF4-FFF2-40B4-BE49-F238E27FC236}">
                <a16:creationId xmlns:a16="http://schemas.microsoft.com/office/drawing/2014/main" id="{AC9F52D6-1906-4198-AA2A-43BAB3996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1671638"/>
            <a:ext cx="814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8:10</a:t>
            </a:r>
            <a:endParaRPr lang="en-US" altLang="zh-CN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43">
            <a:extLst>
              <a:ext uri="{FF2B5EF4-FFF2-40B4-BE49-F238E27FC236}">
                <a16:creationId xmlns:a16="http://schemas.microsoft.com/office/drawing/2014/main" id="{55147947-2218-4B4E-BA73-CCAE995B3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671638"/>
            <a:ext cx="814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8:50</a:t>
            </a:r>
            <a:endParaRPr lang="en-US" altLang="zh-CN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56C2A9-B70D-4E8B-8968-40570A503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725" y="2420938"/>
            <a:ext cx="1563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时间轴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68E7E839-18F4-411E-8D82-C6D3E08594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119"/>
    </mc:Choice>
    <mc:Fallback>
      <p:transition spd="slow" advTm="15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2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5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122" grpId="0"/>
      <p:bldP spid="5147" grpId="0" autoUpdateAnimBg="0"/>
      <p:bldP spid="5148" grpId="0" autoUpdateAnimBg="0"/>
      <p:bldP spid="5152" grpId="0" autoUpdateAnimBg="0"/>
      <p:bldP spid="5153" grpId="0" autoUpdateAnimBg="0"/>
      <p:bldP spid="5154" grpId="0" autoUpdateAnimBg="0"/>
      <p:bldP spid="35" grpId="0" autoUpdateAnimBg="0"/>
      <p:bldP spid="36" grpId="0" autoUpdateAnimBg="0"/>
      <p:bldP spid="37" grpId="0" autoUpdateAnimBg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1E47E5C4-BC87-447E-9295-1DC28799F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037013" cy="769938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4339" name="Picture 2" descr="北京到上海">
            <a:extLst>
              <a:ext uri="{FF2B5EF4-FFF2-40B4-BE49-F238E27FC236}">
                <a16:creationId xmlns:a16="http://schemas.microsoft.com/office/drawing/2014/main" id="{96146BBA-1A83-4E51-A056-B6591452D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17463"/>
            <a:ext cx="9145588" cy="690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Freeform 4">
            <a:extLst>
              <a:ext uri="{FF2B5EF4-FFF2-40B4-BE49-F238E27FC236}">
                <a16:creationId xmlns:a16="http://schemas.microsoft.com/office/drawing/2014/main" id="{FCD1AC91-F11D-4716-9887-13396107000C}"/>
              </a:ext>
            </a:extLst>
          </p:cNvPr>
          <p:cNvSpPr>
            <a:spLocks/>
          </p:cNvSpPr>
          <p:nvPr/>
        </p:nvSpPr>
        <p:spPr bwMode="auto">
          <a:xfrm>
            <a:off x="2268538" y="1412875"/>
            <a:ext cx="2808287" cy="3973513"/>
          </a:xfrm>
          <a:custGeom>
            <a:avLst/>
            <a:gdLst>
              <a:gd name="T0" fmla="*/ 196 w 1603"/>
              <a:gd name="T1" fmla="*/ 0 h 2367"/>
              <a:gd name="T2" fmla="*/ 15 w 1603"/>
              <a:gd name="T3" fmla="*/ 499 h 2367"/>
              <a:gd name="T4" fmla="*/ 106 w 1603"/>
              <a:gd name="T5" fmla="*/ 1089 h 2367"/>
              <a:gd name="T6" fmla="*/ 151 w 1603"/>
              <a:gd name="T7" fmla="*/ 1542 h 2367"/>
              <a:gd name="T8" fmla="*/ 469 w 1603"/>
              <a:gd name="T9" fmla="*/ 1814 h 2367"/>
              <a:gd name="T10" fmla="*/ 695 w 1603"/>
              <a:gd name="T11" fmla="*/ 2041 h 2367"/>
              <a:gd name="T12" fmla="*/ 922 w 1603"/>
              <a:gd name="T13" fmla="*/ 2313 h 2367"/>
              <a:gd name="T14" fmla="*/ 1149 w 1603"/>
              <a:gd name="T15" fmla="*/ 2313 h 2367"/>
              <a:gd name="T16" fmla="*/ 1421 w 1603"/>
              <a:gd name="T17" fmla="*/ 2359 h 2367"/>
              <a:gd name="T18" fmla="*/ 1603 w 1603"/>
              <a:gd name="T19" fmla="*/ 2359 h 23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03"/>
              <a:gd name="T31" fmla="*/ 0 h 2367"/>
              <a:gd name="T32" fmla="*/ 1603 w 1603"/>
              <a:gd name="T33" fmla="*/ 2367 h 236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03" h="2367">
                <a:moveTo>
                  <a:pt x="196" y="0"/>
                </a:moveTo>
                <a:cubicBezTo>
                  <a:pt x="113" y="159"/>
                  <a:pt x="30" y="318"/>
                  <a:pt x="15" y="499"/>
                </a:cubicBezTo>
                <a:cubicBezTo>
                  <a:pt x="0" y="680"/>
                  <a:pt x="83" y="915"/>
                  <a:pt x="106" y="1089"/>
                </a:cubicBezTo>
                <a:cubicBezTo>
                  <a:pt x="129" y="1263"/>
                  <a:pt x="91" y="1421"/>
                  <a:pt x="151" y="1542"/>
                </a:cubicBezTo>
                <a:cubicBezTo>
                  <a:pt x="211" y="1663"/>
                  <a:pt x="378" y="1731"/>
                  <a:pt x="469" y="1814"/>
                </a:cubicBezTo>
                <a:cubicBezTo>
                  <a:pt x="560" y="1897"/>
                  <a:pt x="619" y="1958"/>
                  <a:pt x="695" y="2041"/>
                </a:cubicBezTo>
                <a:cubicBezTo>
                  <a:pt x="771" y="2124"/>
                  <a:pt x="846" y="2268"/>
                  <a:pt x="922" y="2313"/>
                </a:cubicBezTo>
                <a:cubicBezTo>
                  <a:pt x="998" y="2358"/>
                  <a:pt x="1066" y="2305"/>
                  <a:pt x="1149" y="2313"/>
                </a:cubicBezTo>
                <a:cubicBezTo>
                  <a:pt x="1232" y="2321"/>
                  <a:pt x="1345" y="2351"/>
                  <a:pt x="1421" y="2359"/>
                </a:cubicBezTo>
                <a:cubicBezTo>
                  <a:pt x="1497" y="2367"/>
                  <a:pt x="1550" y="2363"/>
                  <a:pt x="1603" y="2359"/>
                </a:cubicBezTo>
              </a:path>
            </a:pathLst>
          </a:custGeom>
          <a:noFill/>
          <a:ln w="63500" cmpd="sng">
            <a:solidFill>
              <a:schemeClr val="tx1"/>
            </a:solidFill>
            <a:miter lim="800000"/>
            <a:headEnd/>
            <a:tailEnd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22" name="Line 6">
            <a:extLst>
              <a:ext uri="{FF2B5EF4-FFF2-40B4-BE49-F238E27FC236}">
                <a16:creationId xmlns:a16="http://schemas.microsoft.com/office/drawing/2014/main" id="{14669C89-E8DD-4D07-863D-B9D1099522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313" y="1412875"/>
            <a:ext cx="2520950" cy="403225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3" name="Line 7">
            <a:extLst>
              <a:ext uri="{FF2B5EF4-FFF2-40B4-BE49-F238E27FC236}">
                <a16:creationId xmlns:a16="http://schemas.microsoft.com/office/drawing/2014/main" id="{7315D7CA-01DB-4902-A9C4-CB700B9F87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313" y="1412875"/>
            <a:ext cx="2520950" cy="4032250"/>
          </a:xfrm>
          <a:prstGeom prst="line">
            <a:avLst/>
          </a:prstGeom>
          <a:noFill/>
          <a:ln w="63500">
            <a:solidFill>
              <a:srgbClr val="FF99CC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组合 8">
            <a:extLst>
              <a:ext uri="{FF2B5EF4-FFF2-40B4-BE49-F238E27FC236}">
                <a16:creationId xmlns:a16="http://schemas.microsoft.com/office/drawing/2014/main" id="{DF2F9BCD-C4AB-4131-9D34-C59B6069DC29}"/>
              </a:ext>
            </a:extLst>
          </p:cNvPr>
          <p:cNvGrpSpPr>
            <a:grpSpLocks/>
          </p:cNvGrpSpPr>
          <p:nvPr/>
        </p:nvGrpSpPr>
        <p:grpSpPr bwMode="auto">
          <a:xfrm>
            <a:off x="2627313" y="1412875"/>
            <a:ext cx="3684587" cy="3960813"/>
            <a:chOff x="2627313" y="1412875"/>
            <a:chExt cx="3684587" cy="3960813"/>
          </a:xfrm>
        </p:grpSpPr>
        <p:sp>
          <p:nvSpPr>
            <p:cNvPr id="9221" name="Freeform 5">
              <a:extLst>
                <a:ext uri="{FF2B5EF4-FFF2-40B4-BE49-F238E27FC236}">
                  <a16:creationId xmlns:a16="http://schemas.microsoft.com/office/drawing/2014/main" id="{8102AD5A-E8FE-4D1C-BC11-D4A0BB570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238" y="1616075"/>
              <a:ext cx="3395662" cy="3757613"/>
            </a:xfrm>
            <a:custGeom>
              <a:avLst/>
              <a:gdLst>
                <a:gd name="T0" fmla="*/ 0 w 2139"/>
                <a:gd name="T1" fmla="*/ 8 h 2367"/>
                <a:gd name="T2" fmla="*/ 680 w 2139"/>
                <a:gd name="T3" fmla="*/ 53 h 2367"/>
                <a:gd name="T4" fmla="*/ 1451 w 2139"/>
                <a:gd name="T5" fmla="*/ 326 h 2367"/>
                <a:gd name="T6" fmla="*/ 1996 w 2139"/>
                <a:gd name="T7" fmla="*/ 688 h 2367"/>
                <a:gd name="T8" fmla="*/ 2132 w 2139"/>
                <a:gd name="T9" fmla="*/ 1051 h 2367"/>
                <a:gd name="T10" fmla="*/ 2041 w 2139"/>
                <a:gd name="T11" fmla="*/ 1460 h 2367"/>
                <a:gd name="T12" fmla="*/ 1859 w 2139"/>
                <a:gd name="T13" fmla="*/ 1868 h 2367"/>
                <a:gd name="T14" fmla="*/ 1723 w 2139"/>
                <a:gd name="T15" fmla="*/ 2095 h 2367"/>
                <a:gd name="T16" fmla="*/ 1542 w 2139"/>
                <a:gd name="T17" fmla="*/ 2231 h 2367"/>
                <a:gd name="T18" fmla="*/ 1406 w 2139"/>
                <a:gd name="T19" fmla="*/ 2367 h 23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9"/>
                <a:gd name="T31" fmla="*/ 0 h 2367"/>
                <a:gd name="T32" fmla="*/ 2139 w 2139"/>
                <a:gd name="T33" fmla="*/ 2367 h 23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9" h="2367">
                  <a:moveTo>
                    <a:pt x="0" y="8"/>
                  </a:moveTo>
                  <a:cubicBezTo>
                    <a:pt x="219" y="4"/>
                    <a:pt x="438" y="0"/>
                    <a:pt x="680" y="53"/>
                  </a:cubicBezTo>
                  <a:cubicBezTo>
                    <a:pt x="922" y="106"/>
                    <a:pt x="1232" y="220"/>
                    <a:pt x="1451" y="326"/>
                  </a:cubicBezTo>
                  <a:cubicBezTo>
                    <a:pt x="1670" y="432"/>
                    <a:pt x="1883" y="567"/>
                    <a:pt x="1996" y="688"/>
                  </a:cubicBezTo>
                  <a:cubicBezTo>
                    <a:pt x="2109" y="809"/>
                    <a:pt x="2125" y="922"/>
                    <a:pt x="2132" y="1051"/>
                  </a:cubicBezTo>
                  <a:cubicBezTo>
                    <a:pt x="2139" y="1180"/>
                    <a:pt x="2086" y="1324"/>
                    <a:pt x="2041" y="1460"/>
                  </a:cubicBezTo>
                  <a:cubicBezTo>
                    <a:pt x="1996" y="1596"/>
                    <a:pt x="1912" y="1762"/>
                    <a:pt x="1859" y="1868"/>
                  </a:cubicBezTo>
                  <a:cubicBezTo>
                    <a:pt x="1806" y="1974"/>
                    <a:pt x="1776" y="2034"/>
                    <a:pt x="1723" y="2095"/>
                  </a:cubicBezTo>
                  <a:cubicBezTo>
                    <a:pt x="1670" y="2156"/>
                    <a:pt x="1595" y="2186"/>
                    <a:pt x="1542" y="2231"/>
                  </a:cubicBezTo>
                  <a:cubicBezTo>
                    <a:pt x="1489" y="2276"/>
                    <a:pt x="1429" y="2344"/>
                    <a:pt x="1406" y="2367"/>
                  </a:cubicBezTo>
                </a:path>
              </a:pathLst>
            </a:custGeom>
            <a:noFill/>
            <a:ln w="63500" cmpd="sng">
              <a:solidFill>
                <a:srgbClr val="FFC000"/>
              </a:solidFill>
              <a:miter lim="800000"/>
              <a:headEnd/>
              <a:tailEnd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4350" name="Line 7">
              <a:extLst>
                <a:ext uri="{FF2B5EF4-FFF2-40B4-BE49-F238E27FC236}">
                  <a16:creationId xmlns:a16="http://schemas.microsoft.com/office/drawing/2014/main" id="{8B2B84B4-D4E5-4D9E-876C-B3F41879E4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7313" y="1412875"/>
              <a:ext cx="288925" cy="203200"/>
            </a:xfrm>
            <a:prstGeom prst="line">
              <a:avLst/>
            </a:prstGeom>
            <a:noFill/>
            <a:ln w="63500">
              <a:solidFill>
                <a:srgbClr val="FFC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BFE4BD31-BFC9-4573-BE4F-EB0FC8CE1310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50825" y="2205038"/>
            <a:ext cx="371633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20000"/>
              </a:spcBef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北京 → 上海</a:t>
            </a:r>
          </a:p>
          <a:p>
            <a:pPr eaLnBrk="1" hangingPunct="1">
              <a:lnSpc>
                <a:spcPct val="160000"/>
              </a:lnSpc>
              <a:spcBef>
                <a:spcPct val="20000"/>
              </a:spcBef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① 坐火车</a:t>
            </a:r>
          </a:p>
          <a:p>
            <a:pPr eaLnBrk="1" hangingPunct="1">
              <a:lnSpc>
                <a:spcPct val="160000"/>
              </a:lnSpc>
              <a:spcBef>
                <a:spcPct val="20000"/>
              </a:spcBef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② 先坐火车，再乘船</a:t>
            </a:r>
          </a:p>
          <a:p>
            <a:pPr eaLnBrk="1" hangingPunct="1">
              <a:lnSpc>
                <a:spcPct val="160000"/>
              </a:lnSpc>
              <a:spcBef>
                <a:spcPct val="20000"/>
              </a:spcBef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③ 坐飞机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382FD7A-4890-4FD7-AB0A-F8D6E7F5A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3213100"/>
            <a:ext cx="493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endParaRPr lang="zh-CN" altLang="en-US" sz="240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556035B-E413-4644-8CEA-64819D5E2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0" y="2844800"/>
            <a:ext cx="493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endParaRPr lang="zh-CN" altLang="en-US" sz="240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DD53A76-3BB3-4522-8CD7-D6DE96C07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2852738"/>
            <a:ext cx="493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③</a:t>
            </a:r>
            <a:endParaRPr lang="zh-CN" altLang="en-US" sz="2400"/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E3CB8B99-267B-4E4B-93F6-33697F697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097588"/>
            <a:ext cx="6554788" cy="493712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600" b="1">
                <a:solidFill>
                  <a:srgbClr val="FF0000"/>
                </a:solidFill>
              </a:rPr>
              <a:t>思考</a:t>
            </a:r>
            <a:r>
              <a:rPr lang="zh-CN" altLang="en-US" sz="2600" b="1"/>
              <a:t>：三种不同路径的相同点和不同点？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BB0C02AF-9CE6-453A-A5A0-B4C80F24FF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99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build="p" autoUpdateAnimBg="0" advAuto="0"/>
      <p:bldP spid="12" grpId="0" autoUpdateAnimBg="0"/>
      <p:bldP spid="13" grpId="0" autoUpdateAnimBg="0"/>
      <p:bldP spid="14" grpId="0" autoUpdateAnimBg="0"/>
      <p:bldP spid="15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EE1B214-5F8F-4B41-B0B9-ADEA96AF2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538"/>
            <a:ext cx="9072563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1" hangingPunct="1">
              <a:defRPr/>
            </a:pPr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2. 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路程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(distance)</a:t>
            </a:r>
            <a:r>
              <a:rPr lang="zh-CN" altLang="en-US" sz="3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zh-CN" altLang="en-US" sz="3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和</a:t>
            </a:r>
            <a:r>
              <a:rPr lang="zh-CN" altLang="en-US" sz="3200" b="1" dirty="0">
                <a:solidFill>
                  <a:srgbClr val="990033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位移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zh-CN" altLang="en-US" sz="3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displacement</a:t>
            </a:r>
            <a:r>
              <a:rPr lang="en-US" altLang="zh-CN" sz="3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)</a:t>
            </a:r>
            <a:endParaRPr lang="zh-CN" altLang="en-US" sz="32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147F63D5-AE99-4B76-81E1-4052CB950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77925"/>
            <a:ext cx="89646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路程 ：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物体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运动轨迹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的长度。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43C338AE-8C8A-4CC5-B60A-F7591F3E0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812925"/>
            <a:ext cx="896461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位移 ：</a:t>
            </a:r>
            <a:endParaRPr lang="zh-CN" altLang="en-US" sz="28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C4948CBD-1B05-4604-97C4-ED2FC86CA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2390775"/>
            <a:ext cx="7739062" cy="576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定义：质点由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初位置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末位置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zh-CN" altLang="en-US" sz="2800" b="1" dirty="0">
                <a:solidFill>
                  <a:srgbClr val="000066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有向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线段</a:t>
            </a:r>
            <a:r>
              <a:rPr lang="zh-CN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。</a:t>
            </a:r>
          </a:p>
        </p:txBody>
      </p:sp>
      <p:sp>
        <p:nvSpPr>
          <p:cNvPr id="10250" name="Freeform 7">
            <a:extLst>
              <a:ext uri="{FF2B5EF4-FFF2-40B4-BE49-F238E27FC236}">
                <a16:creationId xmlns:a16="http://schemas.microsoft.com/office/drawing/2014/main" id="{6BE89D30-F29F-4A7F-9C34-55487129EAFA}"/>
              </a:ext>
            </a:extLst>
          </p:cNvPr>
          <p:cNvSpPr>
            <a:spLocks/>
          </p:cNvSpPr>
          <p:nvPr/>
        </p:nvSpPr>
        <p:spPr bwMode="auto">
          <a:xfrm>
            <a:off x="5745163" y="4011613"/>
            <a:ext cx="2247900" cy="666750"/>
          </a:xfrm>
          <a:custGeom>
            <a:avLst/>
            <a:gdLst>
              <a:gd name="T0" fmla="*/ 0 w 1416"/>
              <a:gd name="T1" fmla="*/ 420 h 420"/>
              <a:gd name="T2" fmla="*/ 24 w 1416"/>
              <a:gd name="T3" fmla="*/ 312 h 420"/>
              <a:gd name="T4" fmla="*/ 72 w 1416"/>
              <a:gd name="T5" fmla="*/ 240 h 420"/>
              <a:gd name="T6" fmla="*/ 216 w 1416"/>
              <a:gd name="T7" fmla="*/ 156 h 420"/>
              <a:gd name="T8" fmla="*/ 696 w 1416"/>
              <a:gd name="T9" fmla="*/ 168 h 420"/>
              <a:gd name="T10" fmla="*/ 732 w 1416"/>
              <a:gd name="T11" fmla="*/ 144 h 420"/>
              <a:gd name="T12" fmla="*/ 780 w 1416"/>
              <a:gd name="T13" fmla="*/ 60 h 420"/>
              <a:gd name="T14" fmla="*/ 816 w 1416"/>
              <a:gd name="T15" fmla="*/ 48 h 420"/>
              <a:gd name="T16" fmla="*/ 888 w 1416"/>
              <a:gd name="T17" fmla="*/ 0 h 420"/>
              <a:gd name="T18" fmla="*/ 1116 w 1416"/>
              <a:gd name="T19" fmla="*/ 12 h 420"/>
              <a:gd name="T20" fmla="*/ 1344 w 1416"/>
              <a:gd name="T21" fmla="*/ 120 h 420"/>
              <a:gd name="T22" fmla="*/ 1404 w 1416"/>
              <a:gd name="T23" fmla="*/ 168 h 420"/>
              <a:gd name="T24" fmla="*/ 1416 w 1416"/>
              <a:gd name="T25" fmla="*/ 204 h 42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16"/>
              <a:gd name="T40" fmla="*/ 0 h 420"/>
              <a:gd name="T41" fmla="*/ 1416 w 1416"/>
              <a:gd name="T42" fmla="*/ 420 h 42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16" h="420">
                <a:moveTo>
                  <a:pt x="0" y="420"/>
                </a:moveTo>
                <a:cubicBezTo>
                  <a:pt x="12" y="385"/>
                  <a:pt x="10" y="346"/>
                  <a:pt x="24" y="312"/>
                </a:cubicBezTo>
                <a:cubicBezTo>
                  <a:pt x="35" y="285"/>
                  <a:pt x="56" y="264"/>
                  <a:pt x="72" y="240"/>
                </a:cubicBezTo>
                <a:cubicBezTo>
                  <a:pt x="110" y="183"/>
                  <a:pt x="150" y="173"/>
                  <a:pt x="216" y="156"/>
                </a:cubicBezTo>
                <a:cubicBezTo>
                  <a:pt x="403" y="175"/>
                  <a:pt x="480" y="177"/>
                  <a:pt x="696" y="168"/>
                </a:cubicBezTo>
                <a:cubicBezTo>
                  <a:pt x="708" y="160"/>
                  <a:pt x="723" y="155"/>
                  <a:pt x="732" y="144"/>
                </a:cubicBezTo>
                <a:cubicBezTo>
                  <a:pt x="750" y="123"/>
                  <a:pt x="756" y="79"/>
                  <a:pt x="780" y="60"/>
                </a:cubicBezTo>
                <a:cubicBezTo>
                  <a:pt x="790" y="52"/>
                  <a:pt x="805" y="54"/>
                  <a:pt x="816" y="48"/>
                </a:cubicBezTo>
                <a:cubicBezTo>
                  <a:pt x="841" y="34"/>
                  <a:pt x="888" y="0"/>
                  <a:pt x="888" y="0"/>
                </a:cubicBezTo>
                <a:cubicBezTo>
                  <a:pt x="964" y="4"/>
                  <a:pt x="1040" y="5"/>
                  <a:pt x="1116" y="12"/>
                </a:cubicBezTo>
                <a:cubicBezTo>
                  <a:pt x="1165" y="16"/>
                  <a:pt x="1300" y="91"/>
                  <a:pt x="1344" y="120"/>
                </a:cubicBezTo>
                <a:cubicBezTo>
                  <a:pt x="1373" y="206"/>
                  <a:pt x="1329" y="108"/>
                  <a:pt x="1404" y="168"/>
                </a:cubicBezTo>
                <a:cubicBezTo>
                  <a:pt x="1414" y="176"/>
                  <a:pt x="1416" y="204"/>
                  <a:pt x="1416" y="204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1" name="Freeform 8">
            <a:extLst>
              <a:ext uri="{FF2B5EF4-FFF2-40B4-BE49-F238E27FC236}">
                <a16:creationId xmlns:a16="http://schemas.microsoft.com/office/drawing/2014/main" id="{E4F5D4C2-C076-4E47-AA7B-1400E03745EF}"/>
              </a:ext>
            </a:extLst>
          </p:cNvPr>
          <p:cNvSpPr>
            <a:spLocks/>
          </p:cNvSpPr>
          <p:nvPr/>
        </p:nvSpPr>
        <p:spPr bwMode="auto">
          <a:xfrm>
            <a:off x="5802313" y="4411663"/>
            <a:ext cx="2209800" cy="1162050"/>
          </a:xfrm>
          <a:custGeom>
            <a:avLst/>
            <a:gdLst>
              <a:gd name="T0" fmla="*/ 0 w 1392"/>
              <a:gd name="T1" fmla="*/ 252 h 732"/>
              <a:gd name="T2" fmla="*/ 84 w 1392"/>
              <a:gd name="T3" fmla="*/ 396 h 732"/>
              <a:gd name="T4" fmla="*/ 96 w 1392"/>
              <a:gd name="T5" fmla="*/ 432 h 732"/>
              <a:gd name="T6" fmla="*/ 132 w 1392"/>
              <a:gd name="T7" fmla="*/ 456 h 732"/>
              <a:gd name="T8" fmla="*/ 180 w 1392"/>
              <a:gd name="T9" fmla="*/ 528 h 732"/>
              <a:gd name="T10" fmla="*/ 396 w 1392"/>
              <a:gd name="T11" fmla="*/ 648 h 732"/>
              <a:gd name="T12" fmla="*/ 492 w 1392"/>
              <a:gd name="T13" fmla="*/ 696 h 732"/>
              <a:gd name="T14" fmla="*/ 564 w 1392"/>
              <a:gd name="T15" fmla="*/ 720 h 732"/>
              <a:gd name="T16" fmla="*/ 600 w 1392"/>
              <a:gd name="T17" fmla="*/ 732 h 732"/>
              <a:gd name="T18" fmla="*/ 792 w 1392"/>
              <a:gd name="T19" fmla="*/ 720 h 732"/>
              <a:gd name="T20" fmla="*/ 852 w 1392"/>
              <a:gd name="T21" fmla="*/ 660 h 732"/>
              <a:gd name="T22" fmla="*/ 1068 w 1392"/>
              <a:gd name="T23" fmla="*/ 528 h 732"/>
              <a:gd name="T24" fmla="*/ 1212 w 1392"/>
              <a:gd name="T25" fmla="*/ 468 h 732"/>
              <a:gd name="T26" fmla="*/ 1284 w 1392"/>
              <a:gd name="T27" fmla="*/ 420 h 732"/>
              <a:gd name="T28" fmla="*/ 1344 w 1392"/>
              <a:gd name="T29" fmla="*/ 348 h 732"/>
              <a:gd name="T30" fmla="*/ 1380 w 1392"/>
              <a:gd name="T31" fmla="*/ 228 h 732"/>
              <a:gd name="T32" fmla="*/ 1392 w 1392"/>
              <a:gd name="T33" fmla="*/ 0 h 73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92"/>
              <a:gd name="T52" fmla="*/ 0 h 732"/>
              <a:gd name="T53" fmla="*/ 1392 w 1392"/>
              <a:gd name="T54" fmla="*/ 732 h 73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92" h="732">
                <a:moveTo>
                  <a:pt x="0" y="252"/>
                </a:moveTo>
                <a:cubicBezTo>
                  <a:pt x="18" y="306"/>
                  <a:pt x="53" y="349"/>
                  <a:pt x="84" y="396"/>
                </a:cubicBezTo>
                <a:cubicBezTo>
                  <a:pt x="91" y="407"/>
                  <a:pt x="88" y="422"/>
                  <a:pt x="96" y="432"/>
                </a:cubicBezTo>
                <a:cubicBezTo>
                  <a:pt x="105" y="443"/>
                  <a:pt x="120" y="448"/>
                  <a:pt x="132" y="456"/>
                </a:cubicBezTo>
                <a:cubicBezTo>
                  <a:pt x="148" y="480"/>
                  <a:pt x="153" y="519"/>
                  <a:pt x="180" y="528"/>
                </a:cubicBezTo>
                <a:cubicBezTo>
                  <a:pt x="249" y="551"/>
                  <a:pt x="329" y="611"/>
                  <a:pt x="396" y="648"/>
                </a:cubicBezTo>
                <a:cubicBezTo>
                  <a:pt x="427" y="665"/>
                  <a:pt x="458" y="685"/>
                  <a:pt x="492" y="696"/>
                </a:cubicBezTo>
                <a:cubicBezTo>
                  <a:pt x="516" y="704"/>
                  <a:pt x="540" y="712"/>
                  <a:pt x="564" y="720"/>
                </a:cubicBezTo>
                <a:cubicBezTo>
                  <a:pt x="576" y="724"/>
                  <a:pt x="600" y="732"/>
                  <a:pt x="600" y="732"/>
                </a:cubicBezTo>
                <a:cubicBezTo>
                  <a:pt x="664" y="728"/>
                  <a:pt x="729" y="730"/>
                  <a:pt x="792" y="720"/>
                </a:cubicBezTo>
                <a:cubicBezTo>
                  <a:pt x="830" y="714"/>
                  <a:pt x="830" y="682"/>
                  <a:pt x="852" y="660"/>
                </a:cubicBezTo>
                <a:cubicBezTo>
                  <a:pt x="914" y="598"/>
                  <a:pt x="985" y="556"/>
                  <a:pt x="1068" y="528"/>
                </a:cubicBezTo>
                <a:cubicBezTo>
                  <a:pt x="1118" y="511"/>
                  <a:pt x="1166" y="493"/>
                  <a:pt x="1212" y="468"/>
                </a:cubicBezTo>
                <a:cubicBezTo>
                  <a:pt x="1237" y="454"/>
                  <a:pt x="1284" y="420"/>
                  <a:pt x="1284" y="420"/>
                </a:cubicBezTo>
                <a:cubicBezTo>
                  <a:pt x="1301" y="394"/>
                  <a:pt x="1329" y="375"/>
                  <a:pt x="1344" y="348"/>
                </a:cubicBezTo>
                <a:cubicBezTo>
                  <a:pt x="1357" y="324"/>
                  <a:pt x="1372" y="259"/>
                  <a:pt x="1380" y="228"/>
                </a:cubicBezTo>
                <a:cubicBezTo>
                  <a:pt x="1354" y="149"/>
                  <a:pt x="1392" y="78"/>
                  <a:pt x="1392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2" name="Line 9">
            <a:extLst>
              <a:ext uri="{FF2B5EF4-FFF2-40B4-BE49-F238E27FC236}">
                <a16:creationId xmlns:a16="http://schemas.microsoft.com/office/drawing/2014/main" id="{E613E832-FF7A-4A6C-B9A9-9E4DF7B90B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16600" y="4365625"/>
            <a:ext cx="2232025" cy="37465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组合 20">
            <a:extLst>
              <a:ext uri="{FF2B5EF4-FFF2-40B4-BE49-F238E27FC236}">
                <a16:creationId xmlns:a16="http://schemas.microsoft.com/office/drawing/2014/main" id="{C4F1ADA3-DC60-4FF7-A870-DF36451DE583}"/>
              </a:ext>
            </a:extLst>
          </p:cNvPr>
          <p:cNvGrpSpPr>
            <a:grpSpLocks/>
          </p:cNvGrpSpPr>
          <p:nvPr/>
        </p:nvGrpSpPr>
        <p:grpSpPr bwMode="auto">
          <a:xfrm>
            <a:off x="4735513" y="3371850"/>
            <a:ext cx="4373562" cy="3297238"/>
            <a:chOff x="2324100" y="3060700"/>
            <a:chExt cx="4373563" cy="3297238"/>
          </a:xfrm>
        </p:grpSpPr>
        <p:sp>
          <p:nvSpPr>
            <p:cNvPr id="10246" name="Oval 3">
              <a:extLst>
                <a:ext uri="{FF2B5EF4-FFF2-40B4-BE49-F238E27FC236}">
                  <a16:creationId xmlns:a16="http://schemas.microsoft.com/office/drawing/2014/main" id="{7E2ED33F-C5F9-4CDE-9945-6A87BB6E9F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564188" y="3997325"/>
              <a:ext cx="107950" cy="107950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47" name="Oval 4">
              <a:extLst>
                <a:ext uri="{FF2B5EF4-FFF2-40B4-BE49-F238E27FC236}">
                  <a16:creationId xmlns:a16="http://schemas.microsoft.com/office/drawing/2014/main" id="{1FC27594-A67F-4AA6-9E02-932895E6733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303587" y="4381500"/>
              <a:ext cx="107950" cy="107950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5380" name="Group 13">
              <a:extLst>
                <a:ext uri="{FF2B5EF4-FFF2-40B4-BE49-F238E27FC236}">
                  <a16:creationId xmlns:a16="http://schemas.microsoft.com/office/drawing/2014/main" id="{3515D1D9-CF15-4F64-ABE5-95E6F5E079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4100" y="3060700"/>
              <a:ext cx="4373563" cy="3297238"/>
              <a:chOff x="0" y="0"/>
              <a:chExt cx="2755" cy="2077"/>
            </a:xfrm>
          </p:grpSpPr>
          <p:sp>
            <p:nvSpPr>
              <p:cNvPr id="15381" name="Text Box 11">
                <a:extLst>
                  <a:ext uri="{FF2B5EF4-FFF2-40B4-BE49-F238E27FC236}">
                    <a16:creationId xmlns:a16="http://schemas.microsoft.com/office/drawing/2014/main" id="{C2E98307-412C-4FAD-A583-95F4E21A33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1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15382" name="Line 12">
                <a:extLst>
                  <a:ext uri="{FF2B5EF4-FFF2-40B4-BE49-F238E27FC236}">
                    <a16:creationId xmlns:a16="http://schemas.microsoft.com/office/drawing/2014/main" id="{6F2CDCF6-12C8-4101-B022-1186E88A0F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" y="1815"/>
                <a:ext cx="235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83" name="Line 13">
                <a:extLst>
                  <a:ext uri="{FF2B5EF4-FFF2-40B4-BE49-F238E27FC236}">
                    <a16:creationId xmlns:a16="http://schemas.microsoft.com/office/drawing/2014/main" id="{6811C340-01F6-4E23-957B-65A9E616D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2" y="46"/>
                <a:ext cx="0" cy="17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84" name="Text Box 14">
                <a:extLst>
                  <a:ext uri="{FF2B5EF4-FFF2-40B4-BE49-F238E27FC236}">
                    <a16:creationId xmlns:a16="http://schemas.microsoft.com/office/drawing/2014/main" id="{965989DC-F67F-41DC-B671-F49368F73E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" y="1789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15385" name="Text Box 15">
                <a:extLst>
                  <a:ext uri="{FF2B5EF4-FFF2-40B4-BE49-F238E27FC236}">
                    <a16:creationId xmlns:a16="http://schemas.microsoft.com/office/drawing/2014/main" id="{8F9598CA-612F-4E6A-9454-673FE9AA1D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83" y="177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15386" name="Text Box 16">
                <a:extLst>
                  <a:ext uri="{FF2B5EF4-FFF2-40B4-BE49-F238E27FC236}">
                    <a16:creationId xmlns:a16="http://schemas.microsoft.com/office/drawing/2014/main" id="{45892F97-2274-4871-8ABA-336187E5C2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3" y="726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15387" name="Text Box 17">
                <a:extLst>
                  <a:ext uri="{FF2B5EF4-FFF2-40B4-BE49-F238E27FC236}">
                    <a16:creationId xmlns:a16="http://schemas.microsoft.com/office/drawing/2014/main" id="{6033575E-45B3-48DC-BD24-B18FE65AF1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7" y="49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sp>
        <p:nvSpPr>
          <p:cNvPr id="10261" name="Rectangle 21">
            <a:extLst>
              <a:ext uri="{FF2B5EF4-FFF2-40B4-BE49-F238E27FC236}">
                <a16:creationId xmlns:a16="http://schemas.microsoft.com/office/drawing/2014/main" id="{FEFE68BE-3124-4C11-A32D-DCDA68C05DA1}"/>
              </a:ext>
            </a:extLst>
          </p:cNvPr>
          <p:cNvSpPr>
            <a:spLocks noChangeArrowheads="1"/>
          </p:cNvSpPr>
          <p:nvPr/>
        </p:nvSpPr>
        <p:spPr bwMode="auto">
          <a:xfrm rot="20994997">
            <a:off x="5757863" y="4557713"/>
            <a:ext cx="22479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△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endParaRPr lang="zh-CN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92C418F-08C0-4123-801F-3BF180600B65}"/>
              </a:ext>
            </a:extLst>
          </p:cNvPr>
          <p:cNvSpPr/>
          <p:nvPr/>
        </p:nvSpPr>
        <p:spPr>
          <a:xfrm>
            <a:off x="236538" y="3073400"/>
            <a:ext cx="526256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Times New Roman" pitchFamily="18" charset="0"/>
                <a:ea typeface="+mn-ea"/>
                <a:cs typeface="Times New Roman" pitchFamily="18" charset="0"/>
              </a:rPr>
              <a:t>2) </a:t>
            </a:r>
            <a:r>
              <a:rPr lang="zh-CN" altLang="en-US" sz="2800" b="1" dirty="0">
                <a:latin typeface="Times New Roman" pitchFamily="18" charset="0"/>
                <a:ea typeface="+mn-ea"/>
                <a:cs typeface="Times New Roman" pitchFamily="18" charset="0"/>
              </a:rPr>
              <a:t>物理意义：物体</a:t>
            </a:r>
            <a:r>
              <a:rPr lang="zh-CN" altLang="en-US" sz="28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位置</a:t>
            </a:r>
            <a:r>
              <a:rPr lang="zh-CN" altLang="en-US" sz="2800" b="1" dirty="0">
                <a:latin typeface="Times New Roman" pitchFamily="18" charset="0"/>
                <a:ea typeface="+mn-ea"/>
                <a:cs typeface="Times New Roman" pitchFamily="18" charset="0"/>
              </a:rPr>
              <a:t>的</a:t>
            </a:r>
            <a:r>
              <a:rPr lang="zh-CN" altLang="en-US" sz="28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变化</a:t>
            </a:r>
            <a:r>
              <a:rPr lang="zh-CN" altLang="en-US" sz="2800" b="1" dirty="0">
                <a:latin typeface="Times New Roman" pitchFamily="18" charset="0"/>
                <a:ea typeface="+mn-ea"/>
                <a:cs typeface="Times New Roman" pitchFamily="18" charset="0"/>
              </a:rPr>
              <a:t>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C5C6D17-53EF-4400-A393-F342D753F78F}"/>
              </a:ext>
            </a:extLst>
          </p:cNvPr>
          <p:cNvSpPr/>
          <p:nvPr/>
        </p:nvSpPr>
        <p:spPr>
          <a:xfrm>
            <a:off x="250825" y="3841750"/>
            <a:ext cx="345916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Times New Roman" pitchFamily="18" charset="0"/>
                <a:ea typeface="+mn-ea"/>
                <a:cs typeface="Times New Roman" pitchFamily="18" charset="0"/>
              </a:rPr>
              <a:t>3) </a:t>
            </a:r>
            <a:r>
              <a:rPr lang="zh-CN" altLang="en-US" sz="2800" b="1" dirty="0">
                <a:latin typeface="Times New Roman" pitchFamily="18" charset="0"/>
                <a:ea typeface="+mn-ea"/>
                <a:cs typeface="Times New Roman" pitchFamily="18" charset="0"/>
              </a:rPr>
              <a:t>大小：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线段长度</a:t>
            </a:r>
            <a:r>
              <a:rPr lang="zh-CN" altLang="en-US" sz="2800" b="1" dirty="0">
                <a:latin typeface="Times New Roman" pitchFamily="18" charset="0"/>
                <a:ea typeface="+mn-ea"/>
                <a:cs typeface="Times New Roman" pitchFamily="18" charset="0"/>
              </a:rPr>
              <a:t>。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543B4B3-59FA-43DE-89E4-2744B4A7BA64}"/>
              </a:ext>
            </a:extLst>
          </p:cNvPr>
          <p:cNvSpPr/>
          <p:nvPr/>
        </p:nvSpPr>
        <p:spPr>
          <a:xfrm>
            <a:off x="250825" y="4562475"/>
            <a:ext cx="482123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Times New Roman" pitchFamily="18" charset="0"/>
                <a:ea typeface="+mn-ea"/>
                <a:cs typeface="Times New Roman" pitchFamily="18" charset="0"/>
              </a:rPr>
              <a:t>4) </a:t>
            </a:r>
            <a:r>
              <a:rPr lang="zh-CN" altLang="en-US" sz="2800" b="1" dirty="0">
                <a:latin typeface="Times New Roman" pitchFamily="18" charset="0"/>
                <a:ea typeface="+mn-ea"/>
                <a:cs typeface="Times New Roman" pitchFamily="18" charset="0"/>
              </a:rPr>
              <a:t>方向：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初位置 </a:t>
            </a: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→ 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末位置</a:t>
            </a:r>
            <a:r>
              <a:rPr lang="zh-CN" altLang="en-US" sz="2800" b="1" dirty="0">
                <a:latin typeface="Times New Roman" pitchFamily="18" charset="0"/>
                <a:ea typeface="+mn-ea"/>
                <a:cs typeface="Times New Roman" pitchFamily="18" charset="0"/>
              </a:rPr>
              <a:t>。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130FF4B-C82B-4787-A1E3-4624F1E882AA}"/>
              </a:ext>
            </a:extLst>
          </p:cNvPr>
          <p:cNvSpPr/>
          <p:nvPr/>
        </p:nvSpPr>
        <p:spPr>
          <a:xfrm>
            <a:off x="179388" y="5311775"/>
            <a:ext cx="246538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5) </a:t>
            </a: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符号： </a:t>
            </a: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△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</a:t>
            </a:r>
            <a:endParaRPr lang="en-US" altLang="zh-CN" sz="2800" b="1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CE99839-2A6C-49A0-A461-35FF72E91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2063" y="239713"/>
            <a:ext cx="1639887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60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00B05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D5A07E6-05CB-4112-805D-23729E25E016}"/>
              </a:ext>
            </a:extLst>
          </p:cNvPr>
          <p:cNvSpPr/>
          <p:nvPr/>
        </p:nvSpPr>
        <p:spPr>
          <a:xfrm>
            <a:off x="179388" y="5930900"/>
            <a:ext cx="3127375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6) </a:t>
            </a: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国际制单位：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9E0EC0E-171D-488C-9456-74E18DD5DC6F}"/>
              </a:ext>
            </a:extLst>
          </p:cNvPr>
          <p:cNvSpPr/>
          <p:nvPr/>
        </p:nvSpPr>
        <p:spPr>
          <a:xfrm>
            <a:off x="5715000" y="2390775"/>
            <a:ext cx="801688" cy="461963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A696E8A8-90F0-437E-96E4-1A835F90E4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55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8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0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242" grpId="0"/>
      <p:bldP spid="10243" grpId="0" build="p"/>
      <p:bldP spid="10244" grpId="0" build="p"/>
      <p:bldP spid="10245" grpId="0" build="p"/>
      <p:bldP spid="10261" grpId="0" build="allAtOnce" bldLvl="0" autoUpdateAnimBg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D9D301E5-525F-4075-8556-7EB4B9C18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620713"/>
            <a:ext cx="851217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、如图所示，某质点沿半径为</a:t>
            </a:r>
            <a:r>
              <a:rPr lang="zh-CN" altLang="en-US" sz="32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的半圆弧由a点运动到b点，则它通过的位移大小为_______，方向为_______，路程为_______。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0F63197D-DB85-4CEE-9D17-17CBC308AD22}"/>
              </a:ext>
            </a:extLst>
          </p:cNvPr>
          <p:cNvGrpSpPr>
            <a:grpSpLocks/>
          </p:cNvGrpSpPr>
          <p:nvPr/>
        </p:nvGrpSpPr>
        <p:grpSpPr bwMode="auto">
          <a:xfrm>
            <a:off x="2843213" y="2854325"/>
            <a:ext cx="4032250" cy="1582738"/>
            <a:chOff x="0" y="0"/>
            <a:chExt cx="2505" cy="998"/>
          </a:xfrm>
        </p:grpSpPr>
        <p:sp>
          <p:nvSpPr>
            <p:cNvPr id="16395" name="Arc 4">
              <a:extLst>
                <a:ext uri="{FF2B5EF4-FFF2-40B4-BE49-F238E27FC236}">
                  <a16:creationId xmlns:a16="http://schemas.microsoft.com/office/drawing/2014/main" id="{BF1C6C18-76D2-4D68-8C89-277F7BB33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0"/>
              <a:ext cx="1710" cy="908"/>
            </a:xfrm>
            <a:custGeom>
              <a:avLst/>
              <a:gdLst>
                <a:gd name="T0" fmla="*/ 0 w 43200"/>
                <a:gd name="T1" fmla="*/ 0 h 22095"/>
                <a:gd name="T2" fmla="*/ 0 w 43200"/>
                <a:gd name="T3" fmla="*/ 0 h 22095"/>
                <a:gd name="T4" fmla="*/ 0 w 43200"/>
                <a:gd name="T5" fmla="*/ 0 h 22095"/>
                <a:gd name="T6" fmla="*/ 0 60000 65536"/>
                <a:gd name="T7" fmla="*/ 0 60000 65536"/>
                <a:gd name="T8" fmla="*/ 0 60000 65536"/>
                <a:gd name="T9" fmla="*/ 0 w 43200"/>
                <a:gd name="T10" fmla="*/ 0 h 22095"/>
                <a:gd name="T11" fmla="*/ 43200 w 43200"/>
                <a:gd name="T12" fmla="*/ 22095 h 220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2095" fill="none" extrusionOk="0">
                  <a:moveTo>
                    <a:pt x="5" y="22095"/>
                  </a:moveTo>
                  <a:cubicBezTo>
                    <a:pt x="1" y="21930"/>
                    <a:pt x="0" y="2176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599"/>
                  </a:cubicBezTo>
                </a:path>
                <a:path w="43200" h="22095" stroke="0" extrusionOk="0">
                  <a:moveTo>
                    <a:pt x="5" y="22095"/>
                  </a:moveTo>
                  <a:cubicBezTo>
                    <a:pt x="1" y="21930"/>
                    <a:pt x="0" y="2176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599"/>
                  </a:cubicBezTo>
                  <a:lnTo>
                    <a:pt x="21600" y="21600"/>
                  </a:lnTo>
                  <a:lnTo>
                    <a:pt x="5" y="22095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96" name="Line 5">
              <a:extLst>
                <a:ext uri="{FF2B5EF4-FFF2-40B4-BE49-F238E27FC236}">
                  <a16:creationId xmlns:a16="http://schemas.microsoft.com/office/drawing/2014/main" id="{F31E2E23-995B-4CEE-B233-85AE018997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0" y="248"/>
              <a:ext cx="0" cy="5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97" name="Oval 6">
              <a:extLst>
                <a:ext uri="{FF2B5EF4-FFF2-40B4-BE49-F238E27FC236}">
                  <a16:creationId xmlns:a16="http://schemas.microsoft.com/office/drawing/2014/main" id="{B8D61B04-E015-4BCE-810D-3FC6902EF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5" y="863"/>
              <a:ext cx="57" cy="5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98" name="Oval 7">
              <a:extLst>
                <a:ext uri="{FF2B5EF4-FFF2-40B4-BE49-F238E27FC236}">
                  <a16:creationId xmlns:a16="http://schemas.microsoft.com/office/drawing/2014/main" id="{09E58A45-29F2-44F6-9161-6B3869D32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" y="878"/>
              <a:ext cx="57" cy="5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99" name="Text Box 8">
              <a:extLst>
                <a:ext uri="{FF2B5EF4-FFF2-40B4-BE49-F238E27FC236}">
                  <a16:creationId xmlns:a16="http://schemas.microsoft.com/office/drawing/2014/main" id="{BAF3E7BA-9D4D-4A0D-947E-FFF8E9B2C2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0" y="758"/>
              <a:ext cx="16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  <a:p>
              <a:pPr eaLnBrk="1" hangingPunct="1"/>
              <a:endParaRPr lang="zh-CN" altLang="zh-C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00" name="Text Box 9">
              <a:extLst>
                <a:ext uri="{FF2B5EF4-FFF2-40B4-BE49-F238E27FC236}">
                  <a16:creationId xmlns:a16="http://schemas.microsoft.com/office/drawing/2014/main" id="{84DC7A6B-B348-4719-81DF-EDD4DB7E2C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758"/>
              <a:ext cx="16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  <a:p>
              <a:pPr eaLnBrk="1" hangingPunct="1"/>
              <a:endParaRPr lang="zh-CN" altLang="zh-C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01" name="Text Box 10">
              <a:extLst>
                <a:ext uri="{FF2B5EF4-FFF2-40B4-BE49-F238E27FC236}">
                  <a16:creationId xmlns:a16="http://schemas.microsoft.com/office/drawing/2014/main" id="{DF07437E-6012-4EE5-87F5-A9F3BA372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5" y="128"/>
              <a:ext cx="21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北</a:t>
              </a:r>
            </a:p>
            <a:p>
              <a:pPr eaLnBrk="1" hangingPunct="1"/>
              <a:endParaRPr lang="zh-CN" altLang="zh-CN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02" name="Oval 11">
              <a:extLst>
                <a:ext uri="{FF2B5EF4-FFF2-40B4-BE49-F238E27FC236}">
                  <a16:creationId xmlns:a16="http://schemas.microsoft.com/office/drawing/2014/main" id="{6B813199-9FBA-4058-9A93-8D182BEFD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" y="863"/>
              <a:ext cx="57" cy="5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03" name="Line 12">
              <a:extLst>
                <a:ext uri="{FF2B5EF4-FFF2-40B4-BE49-F238E27FC236}">
                  <a16:creationId xmlns:a16="http://schemas.microsoft.com/office/drawing/2014/main" id="{75D44254-96D4-414C-BAA1-99603E5E52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0" y="278"/>
              <a:ext cx="630" cy="6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04" name="Text Box 13">
              <a:extLst>
                <a:ext uri="{FF2B5EF4-FFF2-40B4-BE49-F238E27FC236}">
                  <a16:creationId xmlns:a16="http://schemas.microsoft.com/office/drawing/2014/main" id="{717C4DEA-6C71-4843-B316-876E5E6A1C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443"/>
              <a:ext cx="15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zh-CN" sz="3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</a:p>
            <a:p>
              <a:pPr eaLnBrk="1" hangingPunct="1"/>
              <a:endParaRPr lang="zh-CN" altLang="zh-CN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05" name="Line 14">
              <a:extLst>
                <a:ext uri="{FF2B5EF4-FFF2-40B4-BE49-F238E27FC236}">
                  <a16:creationId xmlns:a16="http://schemas.microsoft.com/office/drawing/2014/main" id="{15855BA0-42AB-4214-8120-0EC1EF6A6D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900"/>
              <a:ext cx="169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327" name="Text Box 15">
            <a:extLst>
              <a:ext uri="{FF2B5EF4-FFF2-40B4-BE49-F238E27FC236}">
                <a16:creationId xmlns:a16="http://schemas.microsoft.com/office/drawing/2014/main" id="{5F274FC4-B285-425F-AB5E-024369717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375275"/>
            <a:ext cx="6878638" cy="646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华文楷体" panose="02010600040101010101" pitchFamily="2" charset="-122"/>
                <a:cs typeface="Times New Roman" pitchFamily="18" charset="0"/>
              </a:rPr>
              <a:t>思考</a:t>
            </a:r>
            <a:r>
              <a:rPr lang="zh-CN" altLang="en-US" sz="3600" b="1" dirty="0">
                <a:solidFill>
                  <a:srgbClr val="000066"/>
                </a:solidFill>
                <a:latin typeface="Times New Roman" pitchFamily="18" charset="0"/>
                <a:ea typeface="华文楷体" panose="02010600040101010101" pitchFamily="2" charset="-122"/>
                <a:cs typeface="Times New Roman" pitchFamily="18" charset="0"/>
              </a:rPr>
              <a:t>：什么情况下，路程 </a:t>
            </a:r>
            <a:r>
              <a:rPr lang="en-US" altLang="zh-CN" sz="3600" b="1" dirty="0">
                <a:solidFill>
                  <a:srgbClr val="000066"/>
                </a:solidFill>
                <a:latin typeface="Times New Roman" pitchFamily="18" charset="0"/>
                <a:ea typeface="华文楷体" panose="02010600040101010101" pitchFamily="2" charset="-122"/>
                <a:cs typeface="Times New Roman" pitchFamily="18" charset="0"/>
              </a:rPr>
              <a:t>= </a:t>
            </a:r>
            <a:r>
              <a:rPr lang="zh-CN" altLang="en-US" sz="3600" b="1" dirty="0">
                <a:solidFill>
                  <a:srgbClr val="000066"/>
                </a:solidFill>
                <a:latin typeface="Times New Roman" pitchFamily="18" charset="0"/>
                <a:ea typeface="华文楷体" panose="02010600040101010101" pitchFamily="2" charset="-122"/>
                <a:cs typeface="Times New Roman" pitchFamily="18" charset="0"/>
              </a:rPr>
              <a:t>位移</a:t>
            </a:r>
            <a:endParaRPr lang="zh-CN" altLang="en-US" sz="6000" b="1" i="1" dirty="0">
              <a:solidFill>
                <a:srgbClr val="C00000"/>
              </a:solidFill>
              <a:latin typeface="Times New Roman" pitchFamily="18" charset="0"/>
              <a:ea typeface="华文楷体" panose="02010600040101010101" pitchFamily="2" charset="-122"/>
              <a:cs typeface="Times New Roman" pitchFamily="18" charset="0"/>
            </a:endParaRPr>
          </a:p>
        </p:txBody>
      </p:sp>
      <p:sp>
        <p:nvSpPr>
          <p:cNvPr id="13328" name="箭头 271">
            <a:extLst>
              <a:ext uri="{FF2B5EF4-FFF2-40B4-BE49-F238E27FC236}">
                <a16:creationId xmlns:a16="http://schemas.microsoft.com/office/drawing/2014/main" id="{F8083A36-61B2-4517-884C-75F6C2531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4292600"/>
            <a:ext cx="2736850" cy="158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9" name="Text Box 17">
            <a:extLst>
              <a:ext uri="{FF2B5EF4-FFF2-40B4-BE49-F238E27FC236}">
                <a16:creationId xmlns:a16="http://schemas.microsoft.com/office/drawing/2014/main" id="{3AC7A9CA-24E1-4975-A823-E79F6C4A3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588" y="1193800"/>
            <a:ext cx="7381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3330" name="Text Box 18">
            <a:extLst>
              <a:ext uri="{FF2B5EF4-FFF2-40B4-BE49-F238E27FC236}">
                <a16:creationId xmlns:a16="http://schemas.microsoft.com/office/drawing/2014/main" id="{EBBAA71B-D86D-48C5-B4C8-33F6992CB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770063"/>
            <a:ext cx="774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π</a:t>
            </a:r>
            <a:r>
              <a:rPr lang="zh-CN" alt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3331" name="Text Box 19">
            <a:extLst>
              <a:ext uri="{FF2B5EF4-FFF2-40B4-BE49-F238E27FC236}">
                <a16:creationId xmlns:a16="http://schemas.microsoft.com/office/drawing/2014/main" id="{A90FA039-2C31-4F8E-B014-68CA47008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1801813"/>
            <a:ext cx="8905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东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06E7D0-A420-4194-88B8-2981B0FFC3CE}"/>
              </a:ext>
            </a:extLst>
          </p:cNvPr>
          <p:cNvSpPr/>
          <p:nvPr/>
        </p:nvSpPr>
        <p:spPr>
          <a:xfrm>
            <a:off x="330200" y="549275"/>
            <a:ext cx="8512175" cy="5903913"/>
          </a:xfrm>
          <a:prstGeom prst="rect">
            <a:avLst/>
          </a:prstGeom>
          <a:noFill/>
          <a:ln w="127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21" name="图片 20" descr="1439557900.png">
            <a:extLst>
              <a:ext uri="{FF2B5EF4-FFF2-40B4-BE49-F238E27FC236}">
                <a16:creationId xmlns:a16="http://schemas.microsoft.com/office/drawing/2014/main" id="{C4FC6352-D6DD-42EB-A4ED-6E6B12CCA9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5248275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14D6D73A-31FC-4DAF-8EE3-4EC1AA1BAA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42"/>
    </mc:Choice>
    <mc:Fallback>
      <p:transition spd="slow" advTm="70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386" grpId="0"/>
      <p:bldP spid="13327" grpId="0" bldLvl="0" autoUpdateAnimBg="0"/>
      <p:bldP spid="13329" grpId="0" bldLvl="0" autoUpdateAnimBg="0"/>
      <p:bldP spid="13330" grpId="0" bldLvl="0" autoUpdateAnimBg="0"/>
      <p:bldP spid="13331" grpId="0" bldLvl="0" autoUpdateAnimBg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>
            <a:extLst>
              <a:ext uri="{FF2B5EF4-FFF2-40B4-BE49-F238E27FC236}">
                <a16:creationId xmlns:a16="http://schemas.microsoft.com/office/drawing/2014/main" id="{DA2B9A2D-AF2B-453D-847C-DB83D9F51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30238"/>
            <a:ext cx="8447087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、关于位移和路程，以下说法中正确的是（     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）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沿直线运动的物体，位移和路程是相等的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质点沿不同的路径由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到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，其路程可能 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不同而位移是相同的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质点通过一段路程，其位移可能等于零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D.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质点运动的位移大小可能大于路程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2E2886A9-0D61-47D5-973A-BEB3502D1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913" y="1219200"/>
            <a:ext cx="86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F7F6A53-2111-4D7D-AD56-B155FD6E092D}"/>
              </a:ext>
            </a:extLst>
          </p:cNvPr>
          <p:cNvSpPr/>
          <p:nvPr/>
        </p:nvSpPr>
        <p:spPr>
          <a:xfrm>
            <a:off x="330200" y="549275"/>
            <a:ext cx="8512175" cy="5903913"/>
          </a:xfrm>
          <a:prstGeom prst="rect">
            <a:avLst/>
          </a:prstGeom>
          <a:noFill/>
          <a:ln w="127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9A0621D-33A3-4C10-A33E-697492144E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03"/>
    </mc:Choice>
    <mc:Fallback>
      <p:transition spd="slow" advTm="69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0" grpId="0"/>
      <p:bldP spid="5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>
            <a:extLst>
              <a:ext uri="{FF2B5EF4-FFF2-40B4-BE49-F238E27FC236}">
                <a16:creationId xmlns:a16="http://schemas.microsoft.com/office/drawing/2014/main" id="{89548379-DCB2-4C4F-AB31-59123DB3B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887663"/>
            <a:ext cx="8604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2) 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标量：</a:t>
            </a:r>
            <a:r>
              <a:rPr lang="zh-CN" altLang="en-US" sz="32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只有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大小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(magnitude)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32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的物理量</a:t>
            </a:r>
            <a:endParaRPr lang="zh-CN" altLang="en-US" sz="28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339" name="Text Box 4">
            <a:extLst>
              <a:ext uri="{FF2B5EF4-FFF2-40B4-BE49-F238E27FC236}">
                <a16:creationId xmlns:a16="http://schemas.microsoft.com/office/drawing/2014/main" id="{23E7EB12-54E5-40D7-9056-5D74FE26D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498600"/>
            <a:ext cx="86042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矢量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32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既有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大小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(magnitude)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32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又有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方向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(direction) </a:t>
            </a:r>
            <a:r>
              <a:rPr lang="zh-CN" altLang="en-US" sz="32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的物理量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340" name="Rectangle 6">
            <a:extLst>
              <a:ext uri="{FF2B5EF4-FFF2-40B4-BE49-F238E27FC236}">
                <a16:creationId xmlns:a16="http://schemas.microsoft.com/office/drawing/2014/main" id="{2F9E705B-59EF-44A6-859B-F2E78AA18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350838"/>
            <a:ext cx="8651875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1" hangingPunct="1">
              <a:defRPr/>
            </a:pPr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3. </a:t>
            </a:r>
            <a:r>
              <a:rPr lang="zh-CN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矢量 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(vector)  </a:t>
            </a:r>
            <a:r>
              <a:rPr lang="zh-CN" altLang="en-US" sz="4000" b="1" dirty="0">
                <a:latin typeface="宋体" pitchFamily="2" charset="-122"/>
                <a:ea typeface="黑体" pitchFamily="49" charset="-122"/>
                <a:cs typeface="Times New Roman" pitchFamily="18" charset="0"/>
              </a:rPr>
              <a:t>和</a:t>
            </a:r>
            <a:r>
              <a:rPr lang="en-US" sz="4000" b="1" dirty="0">
                <a:solidFill>
                  <a:srgbClr val="990033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 </a:t>
            </a:r>
            <a:r>
              <a:rPr lang="zh-CN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标量 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(scalar)</a:t>
            </a:r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</a:rPr>
              <a:t> </a:t>
            </a:r>
          </a:p>
        </p:txBody>
      </p:sp>
      <p:sp>
        <p:nvSpPr>
          <p:cNvPr id="14341" name="Rectangle 3">
            <a:extLst>
              <a:ext uri="{FF2B5EF4-FFF2-40B4-BE49-F238E27FC236}">
                <a16:creationId xmlns:a16="http://schemas.microsoft.com/office/drawing/2014/main" id="{B57A339D-5962-4A3F-A272-A3A3195BCD4A}"/>
              </a:ext>
            </a:extLst>
          </p:cNvPr>
          <p:cNvSpPr>
            <a:spLocks noGrp="1" noRot="1" noChangeArrowheads="1"/>
          </p:cNvSpPr>
          <p:nvPr/>
        </p:nvSpPr>
        <p:spPr bwMode="auto">
          <a:xfrm>
            <a:off x="230188" y="4438650"/>
            <a:ext cx="62134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3) 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标量相加：</a:t>
            </a:r>
            <a:r>
              <a:rPr lang="zh-CN" altLang="en-US" sz="32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遵循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代数 </a:t>
            </a:r>
            <a:r>
              <a:rPr lang="zh-CN" altLang="en-US" sz="32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法则</a:t>
            </a:r>
            <a:endParaRPr lang="zh-CN" altLang="en-US" sz="32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51AA3F1-356D-44E3-AEA6-857B769BAB91}"/>
              </a:ext>
            </a:extLst>
          </p:cNvPr>
          <p:cNvSpPr>
            <a:spLocks noGrp="1" noRot="1" noChangeArrowheads="1"/>
          </p:cNvSpPr>
          <p:nvPr/>
        </p:nvSpPr>
        <p:spPr bwMode="auto">
          <a:xfrm>
            <a:off x="230188" y="5373688"/>
            <a:ext cx="326231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4) 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矢量相加：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6E9FB3-208B-45BC-AA14-7804948EA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525" y="168275"/>
            <a:ext cx="1641475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60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00B05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F0B66E43-BF91-4FBE-A870-B4601E17B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938" y="2012950"/>
            <a:ext cx="5256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e.g.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位移、速度、加速度）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29107094-1DF5-4B46-9DC8-56F1075DE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563" y="3521075"/>
            <a:ext cx="5773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e.g.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路程、质量、时间、温度）</a:t>
            </a:r>
            <a:endParaRPr lang="zh-CN" altLang="en-US" sz="28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F5FB9159-9933-4836-B781-CAD053A8F1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608"/>
    </mc:Choice>
    <mc:Fallback>
      <p:transition spd="slow" advTm="126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96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8" grpId="0" bldLvl="0"/>
      <p:bldP spid="14339" grpId="0" bldLvl="0"/>
      <p:bldP spid="14340" grpId="0"/>
      <p:bldP spid="14341" grpId="0"/>
      <p:bldP spid="8" grpId="0"/>
      <p:bldP spid="9" grpId="0"/>
      <p:bldP spid="10" grpId="0" bldLvl="0"/>
      <p:bldP spid="11" grpId="0" bldLvl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>
            <a:extLst>
              <a:ext uri="{FF2B5EF4-FFF2-40B4-BE49-F238E27FC236}">
                <a16:creationId xmlns:a16="http://schemas.microsoft.com/office/drawing/2014/main" id="{0EA4F5E6-4043-49D9-B529-F069A8B166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31000" y="2133600"/>
            <a:ext cx="1512888" cy="22955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572598-99B8-40DB-A99B-7A5C21E28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4365625"/>
            <a:ext cx="142875" cy="144463"/>
          </a:xfrm>
          <a:prstGeom prst="ellipse">
            <a:avLst/>
          </a:prstGeom>
          <a:solidFill>
            <a:srgbClr val="000000"/>
          </a:solidFill>
          <a:ln w="9525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7F8F4D5-8234-43A0-B16F-A80E24921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4649788"/>
            <a:ext cx="457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>
                <a:solidFill>
                  <a:srgbClr val="000066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06FA55E6-400F-4C84-8E00-0071F6BB6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6775" y="1701800"/>
            <a:ext cx="549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>
                <a:solidFill>
                  <a:srgbClr val="000066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B927AF0F-063A-4CE4-9393-E7DD622E2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1557338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>
                <a:solidFill>
                  <a:srgbClr val="000066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F686A225-6AE3-458E-9212-E405305471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31000" y="2205038"/>
            <a:ext cx="0" cy="21605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76F0AE-2797-49AD-855A-C861197AF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060575"/>
            <a:ext cx="142875" cy="144463"/>
          </a:xfrm>
          <a:prstGeom prst="ellipse">
            <a:avLst/>
          </a:prstGeom>
          <a:solidFill>
            <a:srgbClr val="000000"/>
          </a:solidFill>
          <a:ln w="9525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94872D-4983-40D7-BE85-98C7295D1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863" y="2060575"/>
            <a:ext cx="142875" cy="144463"/>
          </a:xfrm>
          <a:prstGeom prst="ellipse">
            <a:avLst/>
          </a:prstGeom>
          <a:solidFill>
            <a:srgbClr val="000000"/>
          </a:solidFill>
          <a:ln w="9525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C1433286-4D83-416C-A272-D56D1B228FE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31000" y="2133600"/>
            <a:ext cx="1512888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55D7AEAC-D655-479D-81B8-E1B47F1499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31000" y="2060575"/>
            <a:ext cx="0" cy="2305050"/>
          </a:xfrm>
          <a:prstGeom prst="line">
            <a:avLst/>
          </a:prstGeom>
          <a:noFill/>
          <a:ln w="76200">
            <a:solidFill>
              <a:srgbClr val="7030A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54B523C4-6081-4EBB-8A78-B7D9347323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1000" y="2133600"/>
            <a:ext cx="1584325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832707E2-C0B3-4709-B926-46734B9D01D1}"/>
              </a:ext>
            </a:extLst>
          </p:cNvPr>
          <p:cNvSpPr>
            <a:spLocks noGrp="1" noRot="1" noChangeArrowheads="1"/>
          </p:cNvSpPr>
          <p:nvPr/>
        </p:nvSpPr>
        <p:spPr bwMode="auto">
          <a:xfrm>
            <a:off x="1722438" y="5688013"/>
            <a:ext cx="5537200" cy="693737"/>
          </a:xfrm>
          <a:prstGeom prst="rect">
            <a:avLst/>
          </a:prstGeom>
          <a:solidFill>
            <a:srgbClr val="00B0F0">
              <a:alpha val="41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zh-CN" altLang="en-US" sz="3200" b="1" dirty="0">
                <a:latin typeface="+mn-ea"/>
                <a:ea typeface="+mn-ea"/>
                <a:cs typeface="Times New Roman" pitchFamily="18" charset="0"/>
              </a:rPr>
              <a:t>遵循</a:t>
            </a:r>
            <a:r>
              <a:rPr lang="zh-CN" altLang="en-US" sz="32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三角形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/</a:t>
            </a:r>
            <a:r>
              <a:rPr lang="zh-CN" altLang="en-US" sz="32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平行四边形</a:t>
            </a:r>
            <a:r>
              <a:rPr lang="zh-CN" altLang="en-US" sz="3200" b="1" dirty="0">
                <a:latin typeface="+mn-ea"/>
                <a:ea typeface="+mn-ea"/>
                <a:cs typeface="Times New Roman" pitchFamily="18" charset="0"/>
              </a:rPr>
              <a:t>法则 </a:t>
            </a:r>
            <a:endParaRPr lang="en-US" altLang="zh-CN" sz="3200" b="1" dirty="0">
              <a:latin typeface="+mn-ea"/>
              <a:ea typeface="+mn-ea"/>
              <a:cs typeface="Times New Roman" pitchFamily="18" charset="0"/>
            </a:endParaRPr>
          </a:p>
        </p:txBody>
      </p:sp>
      <p:grpSp>
        <p:nvGrpSpPr>
          <p:cNvPr id="2" name="组合 22">
            <a:extLst>
              <a:ext uri="{FF2B5EF4-FFF2-40B4-BE49-F238E27FC236}">
                <a16:creationId xmlns:a16="http://schemas.microsoft.com/office/drawing/2014/main" id="{81FCBF90-4827-4BCE-BA8E-A46FEED90919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795338"/>
            <a:ext cx="800100" cy="762000"/>
            <a:chOff x="4714876" y="285728"/>
            <a:chExt cx="801584" cy="761678"/>
          </a:xfrm>
        </p:grpSpPr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660BD4A4-3E90-4B5C-85B0-C63E017DB389}"/>
                </a:ext>
              </a:extLst>
            </p:cNvPr>
            <p:cNvCxnSpPr/>
            <p:nvPr/>
          </p:nvCxnSpPr>
          <p:spPr>
            <a:xfrm rot="5400000" flipH="1" flipV="1">
              <a:off x="4641412" y="783197"/>
              <a:ext cx="431618" cy="15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E07964DB-BE00-41A8-A30E-0BB60E1172CD}"/>
                </a:ext>
              </a:extLst>
            </p:cNvPr>
            <p:cNvCxnSpPr/>
            <p:nvPr/>
          </p:nvCxnSpPr>
          <p:spPr>
            <a:xfrm rot="10800000" flipH="1" flipV="1">
              <a:off x="4714876" y="855399"/>
              <a:ext cx="432601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79" name="TextBox 20">
              <a:extLst>
                <a:ext uri="{FF2B5EF4-FFF2-40B4-BE49-F238E27FC236}">
                  <a16:creationId xmlns:a16="http://schemas.microsoft.com/office/drawing/2014/main" id="{D3B65BC5-B78F-410A-ABD1-3539283DD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4876" y="285728"/>
              <a:ext cx="432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80" name="TextBox 21">
              <a:extLst>
                <a:ext uri="{FF2B5EF4-FFF2-40B4-BE49-F238E27FC236}">
                  <a16:creationId xmlns:a16="http://schemas.microsoft.com/office/drawing/2014/main" id="{782C8F0B-6E19-4869-AC41-A2AB91DDD4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4460" y="678074"/>
              <a:ext cx="432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15">
            <a:extLst>
              <a:ext uri="{FF2B5EF4-FFF2-40B4-BE49-F238E27FC236}">
                <a16:creationId xmlns:a16="http://schemas.microsoft.com/office/drawing/2014/main" id="{1337F006-A2E5-4A2D-A2E7-01270CBFC513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392113"/>
            <a:ext cx="5545138" cy="4400550"/>
            <a:chOff x="521" y="300"/>
            <a:chExt cx="3493" cy="2772"/>
          </a:xfrm>
        </p:grpSpPr>
        <p:sp>
          <p:nvSpPr>
            <p:cNvPr id="19474" name="AutoShape 10">
              <a:extLst>
                <a:ext uri="{FF2B5EF4-FFF2-40B4-BE49-F238E27FC236}">
                  <a16:creationId xmlns:a16="http://schemas.microsoft.com/office/drawing/2014/main" id="{BF8E63AB-EE08-4C4C-8EAB-9DCB18DB6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" y="348"/>
              <a:ext cx="1588" cy="1248"/>
            </a:xfrm>
            <a:prstGeom prst="flowChartAlternateProcess">
              <a:avLst/>
            </a:pr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Text Box 11">
              <a:extLst>
                <a:ext uri="{FF2B5EF4-FFF2-40B4-BE49-F238E27FC236}">
                  <a16:creationId xmlns:a16="http://schemas.microsoft.com/office/drawing/2014/main" id="{A44367F8-D0D8-43CB-9683-359BA3943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" y="300"/>
              <a:ext cx="135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思考与讨论</a:t>
              </a:r>
              <a:endParaRPr kumimoji="1" lang="zh-CN" altLang="en-US" sz="2800" dirty="0">
                <a:latin typeface="+mn-ea"/>
                <a:ea typeface="+mn-ea"/>
              </a:endParaRPr>
            </a:p>
          </p:txBody>
        </p:sp>
        <p:sp>
          <p:nvSpPr>
            <p:cNvPr id="19476" name="Text Box 12">
              <a:extLst>
                <a:ext uri="{FF2B5EF4-FFF2-40B4-BE49-F238E27FC236}">
                  <a16:creationId xmlns:a16="http://schemas.microsoft.com/office/drawing/2014/main" id="{A1B89707-D8C1-4253-B42A-9901AF8540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" y="600"/>
              <a:ext cx="3402" cy="247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kumimoji="1" lang="zh-CN" altLang="en-US" sz="2800" b="1">
                  <a:ea typeface="楷体_GB2312"/>
                  <a:cs typeface="楷体_GB2312"/>
                </a:rPr>
                <a:t>　　</a:t>
              </a:r>
              <a:r>
                <a:rPr kumimoji="1" lang="zh-CN" altLang="en-US" sz="26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一位同学从操场中心</a:t>
              </a:r>
              <a:r>
                <a:rPr kumimoji="1" lang="en-US" altLang="zh-CN" sz="2600" b="1" i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A</a:t>
              </a:r>
              <a:r>
                <a:rPr kumimoji="1" lang="zh-CN" altLang="en-US" sz="26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出发，向北走了</a:t>
              </a:r>
              <a:r>
                <a:rPr kumimoji="1" lang="en-US" altLang="zh-CN" sz="26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40m</a:t>
              </a:r>
              <a:r>
                <a:rPr kumimoji="1" lang="zh-CN" altLang="en-US" sz="26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，到达</a:t>
              </a:r>
              <a:r>
                <a:rPr kumimoji="1" lang="en-US" altLang="zh-CN" sz="26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C</a:t>
              </a:r>
              <a:r>
                <a:rPr kumimoji="1" lang="zh-CN" altLang="en-US" sz="26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点，然后又向东走了</a:t>
              </a:r>
              <a:r>
                <a:rPr kumimoji="1" lang="en-US" altLang="zh-CN" sz="26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30m</a:t>
              </a:r>
              <a:r>
                <a:rPr kumimoji="1" lang="zh-CN" altLang="en-US" sz="26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，到达</a:t>
              </a:r>
              <a:r>
                <a:rPr kumimoji="1" lang="en-US" altLang="zh-CN" sz="26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B</a:t>
              </a:r>
              <a:r>
                <a:rPr kumimoji="1" lang="zh-CN" altLang="en-US" sz="26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点。用有向线段表明他第一次、第二次的位移和两次行走的合位移（即代表他的位置变化的最后结果的位移）。</a:t>
              </a:r>
            </a:p>
            <a:p>
              <a:pPr>
                <a:spcBef>
                  <a:spcPct val="50000"/>
                </a:spcBef>
              </a:pPr>
              <a:r>
                <a:rPr kumimoji="1" lang="zh-CN" altLang="en-US" sz="26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       三个位移的大小各是多少？你能通过这个实例总结出矢量相加的法则吗？</a:t>
              </a:r>
            </a:p>
          </p:txBody>
        </p:sp>
      </p:grpSp>
      <p:graphicFrame>
        <p:nvGraphicFramePr>
          <p:cNvPr id="9" name="Object 4">
            <a:extLst>
              <a:ext uri="{FF2B5EF4-FFF2-40B4-BE49-F238E27FC236}">
                <a16:creationId xmlns:a16="http://schemas.microsoft.com/office/drawing/2014/main" id="{1BC6AAC4-C709-4E4A-B64E-6206CC86D5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59038" y="4984750"/>
          <a:ext cx="3417887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9" name="公式" r:id="rId7" imgW="1219200" imgH="228600" progId="Equation.3">
                  <p:embed/>
                </p:oleObj>
              </mc:Choice>
              <mc:Fallback>
                <p:oleObj name="公式" r:id="rId7" imgW="12192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038" y="4984750"/>
                        <a:ext cx="3417887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矩形 25">
            <a:extLst>
              <a:ext uri="{FF2B5EF4-FFF2-40B4-BE49-F238E27FC236}">
                <a16:creationId xmlns:a16="http://schemas.microsoft.com/office/drawing/2014/main" id="{64CF24A7-22F5-4C4E-A064-9DF278A2A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163" y="5495925"/>
            <a:ext cx="1639887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60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00B05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</a:p>
        </p:txBody>
      </p:sp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65060203-5E99-4FF2-85C8-F25A4DC4D6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989"/>
    </mc:Choice>
    <mc:Fallback>
      <p:transition spd="slow" advTm="202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bldLvl="0" animBg="1" autoUpdateAnimBg="0"/>
      <p:bldP spid="6" grpId="0" autoUpdateAnimBg="0"/>
      <p:bldP spid="7" grpId="0" autoUpdateAnimBg="0"/>
      <p:bldP spid="8" grpId="0" autoUpdateAnimBg="0"/>
      <p:bldP spid="12" grpId="0" bldLvl="0" animBg="1" autoUpdateAnimBg="0"/>
      <p:bldP spid="13" grpId="0" bldLvl="0" animBg="1" autoUpdateAnimBg="0"/>
      <p:bldP spid="18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>
            <a:extLst>
              <a:ext uri="{FF2B5EF4-FFF2-40B4-BE49-F238E27FC236}">
                <a16:creationId xmlns:a16="http://schemas.microsoft.com/office/drawing/2014/main" id="{A9422E7E-C983-4B82-8428-BF66C18E8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1597025"/>
            <a:ext cx="882015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物体在</a:t>
            </a:r>
            <a:r>
              <a:rPr lang="en-US" altLang="zh-CN" sz="32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3200" b="1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时刻处于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位置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32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，在</a:t>
            </a:r>
            <a:r>
              <a:rPr lang="en-US" altLang="zh-CN" sz="32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3200" b="1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时刻处于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位置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32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Text Box 4">
            <a:extLst>
              <a:ext uri="{FF2B5EF4-FFF2-40B4-BE49-F238E27FC236}">
                <a16:creationId xmlns:a16="http://schemas.microsoft.com/office/drawing/2014/main" id="{3957CBAC-2E31-4CE1-9327-13D52CD41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4448175"/>
            <a:ext cx="1079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00BAE1ED-65F4-45B3-A09A-3AA03DD17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3" y="4448175"/>
            <a:ext cx="7905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="1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5" name="Text Box 6">
            <a:extLst>
              <a:ext uri="{FF2B5EF4-FFF2-40B4-BE49-F238E27FC236}">
                <a16:creationId xmlns:a16="http://schemas.microsoft.com/office/drawing/2014/main" id="{645DAFC8-3E96-4826-8E5A-FE7A37A6D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4521200"/>
            <a:ext cx="7905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="1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0A79A535-1BA6-4C49-A620-26F6C811E64D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4160838"/>
            <a:ext cx="8496300" cy="823912"/>
            <a:chOff x="0" y="0"/>
            <a:chExt cx="5352" cy="519"/>
          </a:xfrm>
        </p:grpSpPr>
        <p:sp>
          <p:nvSpPr>
            <p:cNvPr id="20493" name="Line 8">
              <a:extLst>
                <a:ext uri="{FF2B5EF4-FFF2-40B4-BE49-F238E27FC236}">
                  <a16:creationId xmlns:a16="http://schemas.microsoft.com/office/drawing/2014/main" id="{C802B2F6-D96F-4C01-B27D-D416DAC5BB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" y="181"/>
              <a:ext cx="5035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4" name="Text Box 9">
              <a:extLst>
                <a:ext uri="{FF2B5EF4-FFF2-40B4-BE49-F238E27FC236}">
                  <a16:creationId xmlns:a16="http://schemas.microsoft.com/office/drawing/2014/main" id="{8672DD8B-B1B3-413E-B77C-3E32B61D89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9" y="154"/>
              <a:ext cx="36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2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0495" name="Line 10">
              <a:extLst>
                <a:ext uri="{FF2B5EF4-FFF2-40B4-BE49-F238E27FC236}">
                  <a16:creationId xmlns:a16="http://schemas.microsoft.com/office/drawing/2014/main" id="{E37A4F52-FC22-4FCE-9D04-73B3D1F6C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" y="0"/>
              <a:ext cx="0" cy="181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6" name="Line 11">
              <a:extLst>
                <a:ext uri="{FF2B5EF4-FFF2-40B4-BE49-F238E27FC236}">
                  <a16:creationId xmlns:a16="http://schemas.microsoft.com/office/drawing/2014/main" id="{FBFAC3B8-F598-424E-98DF-DF043BFE7E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" y="0"/>
              <a:ext cx="0" cy="181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7" name="Line 12">
              <a:extLst>
                <a:ext uri="{FF2B5EF4-FFF2-40B4-BE49-F238E27FC236}">
                  <a16:creationId xmlns:a16="http://schemas.microsoft.com/office/drawing/2014/main" id="{E1686257-868C-4355-B055-2308A63B07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7" y="0"/>
              <a:ext cx="0" cy="181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" name="Line 13">
              <a:extLst>
                <a:ext uri="{FF2B5EF4-FFF2-40B4-BE49-F238E27FC236}">
                  <a16:creationId xmlns:a16="http://schemas.microsoft.com/office/drawing/2014/main" id="{221489E9-BEDA-42C1-97BB-3C366F2C9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6" y="0"/>
              <a:ext cx="0" cy="181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Line 14">
              <a:extLst>
                <a:ext uri="{FF2B5EF4-FFF2-40B4-BE49-F238E27FC236}">
                  <a16:creationId xmlns:a16="http://schemas.microsoft.com/office/drawing/2014/main" id="{3B00D016-DC35-40C3-ACF4-9710624CF7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6" y="0"/>
              <a:ext cx="0" cy="181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Line 15">
              <a:extLst>
                <a:ext uri="{FF2B5EF4-FFF2-40B4-BE49-F238E27FC236}">
                  <a16:creationId xmlns:a16="http://schemas.microsoft.com/office/drawing/2014/main" id="{E31E1F76-A055-43D3-B663-411769E089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6" y="0"/>
              <a:ext cx="0" cy="181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1" name="Line 16">
              <a:extLst>
                <a:ext uri="{FF2B5EF4-FFF2-40B4-BE49-F238E27FC236}">
                  <a16:creationId xmlns:a16="http://schemas.microsoft.com/office/drawing/2014/main" id="{97C33D9B-53D4-4A2C-9CA4-1F3015E61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5" y="0"/>
              <a:ext cx="0" cy="181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2" name="Line 17">
              <a:extLst>
                <a:ext uri="{FF2B5EF4-FFF2-40B4-BE49-F238E27FC236}">
                  <a16:creationId xmlns:a16="http://schemas.microsoft.com/office/drawing/2014/main" id="{E8961494-ABCC-4AAA-B381-95B6FF3876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5" y="0"/>
              <a:ext cx="0" cy="181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3" name="Text Box 18">
              <a:extLst>
                <a:ext uri="{FF2B5EF4-FFF2-40B4-BE49-F238E27FC236}">
                  <a16:creationId xmlns:a16="http://schemas.microsoft.com/office/drawing/2014/main" id="{DE7D99FC-3012-4038-91CA-988C703F28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54"/>
              <a:ext cx="498" cy="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50000"/>
                </a:spcBef>
              </a:pPr>
              <a:r>
                <a:rPr lang="zh-CN" altLang="en-US" sz="28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Ｏ</a:t>
              </a:r>
              <a:endParaRPr lang="en-US" altLang="zh-CN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498" name="Oval 19">
            <a:extLst>
              <a:ext uri="{FF2B5EF4-FFF2-40B4-BE49-F238E27FC236}">
                <a16:creationId xmlns:a16="http://schemas.microsoft.com/office/drawing/2014/main" id="{356446BE-1713-4778-9E18-9939669EB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4405313"/>
            <a:ext cx="144462" cy="144462"/>
          </a:xfrm>
          <a:prstGeom prst="ellipse">
            <a:avLst/>
          </a:prstGeom>
          <a:solidFill>
            <a:srgbClr val="993300"/>
          </a:solidFill>
          <a:ln w="9525" cmpd="sng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9" name="Oval 20">
            <a:extLst>
              <a:ext uri="{FF2B5EF4-FFF2-40B4-BE49-F238E27FC236}">
                <a16:creationId xmlns:a16="http://schemas.microsoft.com/office/drawing/2014/main" id="{9269EE5F-D8C0-47B1-980F-0273E2673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4405313"/>
            <a:ext cx="144463" cy="144462"/>
          </a:xfrm>
          <a:prstGeom prst="ellipse">
            <a:avLst/>
          </a:prstGeom>
          <a:solidFill>
            <a:srgbClr val="993300"/>
          </a:solidFill>
          <a:ln w="9525" cmpd="sng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0" name="Line 21">
            <a:extLst>
              <a:ext uri="{FF2B5EF4-FFF2-40B4-BE49-F238E27FC236}">
                <a16:creationId xmlns:a16="http://schemas.microsoft.com/office/drawing/2014/main" id="{AA24AB0E-78B2-4CD4-800F-35C7D93EDD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8900" y="4448175"/>
            <a:ext cx="36718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C34B152C-F89B-4179-BFA9-BB305709B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5788"/>
            <a:ext cx="9109075" cy="646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36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zh-CN" altLang="en-US" sz="3600" b="1" dirty="0">
                <a:latin typeface="Times New Roman" pitchFamily="18" charset="0"/>
                <a:cs typeface="Times New Roman" pitchFamily="18" charset="0"/>
              </a:rPr>
              <a:t>直线运动的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位置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 </a:t>
            </a:r>
            <a:r>
              <a:rPr lang="en-US" altLang="zh-CN" sz="36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&amp;</a:t>
            </a:r>
            <a:r>
              <a:rPr lang="en-US" altLang="zh-CN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 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位移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(displacement)</a:t>
            </a:r>
            <a:endParaRPr lang="zh-CN" altLang="en-US" sz="3600" b="1" dirty="0">
              <a:solidFill>
                <a:srgbClr val="C00000"/>
              </a:solidFill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24880935-C25A-43A6-B8FB-43E2868C2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2276475"/>
            <a:ext cx="88201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则物体在</a:t>
            </a:r>
            <a:r>
              <a:rPr lang="en-US" altLang="zh-CN" sz="32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3200" b="1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CN" sz="32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altLang="zh-CN" sz="3200" b="1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时间间隔内发生的 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位移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13FFDA08-8E57-4481-AA6D-4B8F1630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3057525"/>
            <a:ext cx="316865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l-GR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36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36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5A43D855-F6CD-448B-B529-D73A991AA4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1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482" grpId="0" bldLvl="0"/>
      <p:bldP spid="20483" grpId="0" autoUpdateAnimBg="0"/>
      <p:bldP spid="20484" grpId="0" autoUpdateAnimBg="0"/>
      <p:bldP spid="20485" grpId="0" autoUpdateAnimBg="0"/>
      <p:bldP spid="20498" grpId="0" animBg="1" autoUpdateAnimBg="0"/>
      <p:bldP spid="20499" grpId="0" animBg="1" autoUpdateAnimBg="0"/>
      <p:bldP spid="21" grpId="0"/>
      <p:bldP spid="23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article.fd.zol-img.com.cn/t_s640x2000/g5/M00/08/06/ChMkJ1eyrrOIK3CMAAGhg2_Q6-oAAUetQCWLS4AAaGb272.jpg">
            <a:extLst>
              <a:ext uri="{FF2B5EF4-FFF2-40B4-BE49-F238E27FC236}">
                <a16:creationId xmlns:a16="http://schemas.microsoft.com/office/drawing/2014/main" id="{229DF4DD-4C9A-4B4F-A512-E8657690B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525838"/>
            <a:ext cx="4618038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4" descr="http://bbs.hnol.net/bbsimg/2006-12-8/15/2006128154813210611.jpg">
            <a:extLst>
              <a:ext uri="{FF2B5EF4-FFF2-40B4-BE49-F238E27FC236}">
                <a16:creationId xmlns:a16="http://schemas.microsoft.com/office/drawing/2014/main" id="{FD435830-B2EB-420C-9D94-FB21BAA2C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r="4053" b="5273"/>
          <a:stretch>
            <a:fillRect/>
          </a:stretch>
        </p:blipFill>
        <p:spPr bwMode="auto">
          <a:xfrm>
            <a:off x="0" y="0"/>
            <a:ext cx="4608513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ttp://izzimg0.dahe.cn/Mon_1112/594_402829_ad38b8dc9bd1946.jpg?249">
            <a:extLst>
              <a:ext uri="{FF2B5EF4-FFF2-40B4-BE49-F238E27FC236}">
                <a16:creationId xmlns:a16="http://schemas.microsoft.com/office/drawing/2014/main" id="{F13B9420-319D-4714-A3F5-45714E8E9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4" r="27411" b="5482"/>
          <a:stretch>
            <a:fillRect/>
          </a:stretch>
        </p:blipFill>
        <p:spPr bwMode="auto">
          <a:xfrm>
            <a:off x="4652963" y="-26988"/>
            <a:ext cx="4487862" cy="352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http://img1.3lian.com/2015/w6/58/d/53.jpg">
            <a:extLst>
              <a:ext uri="{FF2B5EF4-FFF2-40B4-BE49-F238E27FC236}">
                <a16:creationId xmlns:a16="http://schemas.microsoft.com/office/drawing/2014/main" id="{C1652518-364A-4A14-A0F6-277A272E4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3117" r="9721"/>
          <a:stretch>
            <a:fillRect/>
          </a:stretch>
        </p:blipFill>
        <p:spPr bwMode="auto">
          <a:xfrm>
            <a:off x="20638" y="3525838"/>
            <a:ext cx="4479925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5684F5F-6BA0-469E-A056-0D02AFA51E46}"/>
              </a:ext>
            </a:extLst>
          </p:cNvPr>
          <p:cNvSpPr/>
          <p:nvPr/>
        </p:nvSpPr>
        <p:spPr>
          <a:xfrm>
            <a:off x="0" y="5445125"/>
            <a:ext cx="9144000" cy="14398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F6E4CEE-697B-4E1D-98C2-B2E96A742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6135688"/>
            <a:ext cx="67675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物体的</a:t>
            </a:r>
            <a:r>
              <a:rPr lang="zh-CN" altLang="en-US" sz="32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空间</a:t>
            </a:r>
            <a:r>
              <a:rPr lang="zh-CN" altLang="en-US" sz="32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位置</a:t>
            </a:r>
            <a:r>
              <a:rPr lang="zh-CN" alt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随时间</a:t>
            </a: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en-US" sz="32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变化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069A7CC-7507-42E2-B75E-A5B99A7CD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487988"/>
            <a:ext cx="86756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机械运动 </a:t>
            </a:r>
            <a:r>
              <a:rPr lang="en-US" altLang="zh-CN" sz="36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(Mechanical Motion)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FDFF0C3-897B-4069-9700-5E6D991D6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5505450"/>
            <a:ext cx="1641475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60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00B05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F2373ECC-7608-4106-BDC5-B5D4871070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27"/>
    </mc:Choice>
    <mc:Fallback xmlns="">
      <p:transition spd="slow" advTm="53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8" grpId="0" autoUpdateAnimBg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10">
            <a:extLst>
              <a:ext uri="{FF2B5EF4-FFF2-40B4-BE49-F238E27FC236}">
                <a16:creationId xmlns:a16="http://schemas.microsoft.com/office/drawing/2014/main" id="{D215977A-89BD-45FB-AC7E-FA95F95C3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4835525"/>
            <a:ext cx="6948487" cy="5842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</a:rPr>
              <a:t>思考</a:t>
            </a:r>
            <a:r>
              <a:rPr lang="zh-CN" altLang="en-US" sz="2800" b="1"/>
              <a:t>：位置和位移的正负代表什么含义</a:t>
            </a:r>
            <a:r>
              <a:rPr lang="zh-CN" altLang="en-US" sz="3200" b="1" i="1">
                <a:solidFill>
                  <a:srgbClr val="000066"/>
                </a:solidFill>
              </a:rPr>
              <a:t>？</a:t>
            </a:r>
            <a:endParaRPr lang="zh-CN" altLang="en-US" sz="2800" b="1" i="1">
              <a:solidFill>
                <a:srgbClr val="000066"/>
              </a:solidFill>
            </a:endParaRPr>
          </a:p>
        </p:txBody>
      </p:sp>
      <p:sp>
        <p:nvSpPr>
          <p:cNvPr id="20482" name="Text Box 3">
            <a:extLst>
              <a:ext uri="{FF2B5EF4-FFF2-40B4-BE49-F238E27FC236}">
                <a16:creationId xmlns:a16="http://schemas.microsoft.com/office/drawing/2014/main" id="{986B6CC0-8A8F-46C7-BC4E-C96BEE6CC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3608388"/>
            <a:ext cx="81375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分别表示物体</a:t>
            </a:r>
            <a:r>
              <a:rPr lang="en-US" altLang="zh-CN" sz="3200" b="1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→</a:t>
            </a:r>
            <a:r>
              <a:rPr lang="en-US" altLang="zh-CN" sz="3200" b="1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的位移及从</a:t>
            </a:r>
            <a:r>
              <a:rPr lang="en-US" altLang="zh-CN" sz="3200" b="1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→</a:t>
            </a:r>
            <a:r>
              <a:rPr lang="en-US" altLang="zh-CN" sz="3200" b="1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的位移？</a:t>
            </a:r>
          </a:p>
        </p:txBody>
      </p:sp>
      <p:grpSp>
        <p:nvGrpSpPr>
          <p:cNvPr id="2" name="组合 27">
            <a:extLst>
              <a:ext uri="{FF2B5EF4-FFF2-40B4-BE49-F238E27FC236}">
                <a16:creationId xmlns:a16="http://schemas.microsoft.com/office/drawing/2014/main" id="{DAF35F32-721C-4FAA-AA60-6BB1F0E9FDA5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549275"/>
            <a:ext cx="8135937" cy="2403475"/>
            <a:chOff x="684213" y="549275"/>
            <a:chExt cx="8135937" cy="2403475"/>
          </a:xfrm>
        </p:grpSpPr>
        <p:grpSp>
          <p:nvGrpSpPr>
            <p:cNvPr id="21512" name="Group 6">
              <a:extLst>
                <a:ext uri="{FF2B5EF4-FFF2-40B4-BE49-F238E27FC236}">
                  <a16:creationId xmlns:a16="http://schemas.microsoft.com/office/drawing/2014/main" id="{0F3A4DBE-2DF0-43C8-9A5A-6D29D788B4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4213" y="1668463"/>
              <a:ext cx="8135937" cy="852487"/>
              <a:chOff x="0" y="0"/>
              <a:chExt cx="5125" cy="537"/>
            </a:xfrm>
          </p:grpSpPr>
          <p:sp>
            <p:nvSpPr>
              <p:cNvPr id="21521" name="Line 7">
                <a:extLst>
                  <a:ext uri="{FF2B5EF4-FFF2-40B4-BE49-F238E27FC236}">
                    <a16:creationId xmlns:a16="http://schemas.microsoft.com/office/drawing/2014/main" id="{BCE3A381-4099-455C-B49C-3DC24DABDC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81"/>
                <a:ext cx="5035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2" name="Text Box 8">
                <a:extLst>
                  <a:ext uri="{FF2B5EF4-FFF2-40B4-BE49-F238E27FC236}">
                    <a16:creationId xmlns:a16="http://schemas.microsoft.com/office/drawing/2014/main" id="{E8E6BB8B-0B53-486E-8764-CEC88A9039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2" y="154"/>
                <a:ext cx="363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3200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21523" name="Line 9">
                <a:extLst>
                  <a:ext uri="{FF2B5EF4-FFF2-40B4-BE49-F238E27FC236}">
                    <a16:creationId xmlns:a16="http://schemas.microsoft.com/office/drawing/2014/main" id="{59443865-D17C-4549-9CDC-BDFA8B9799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0" cy="181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4" name="Line 10">
                <a:extLst>
                  <a:ext uri="{FF2B5EF4-FFF2-40B4-BE49-F238E27FC236}">
                    <a16:creationId xmlns:a16="http://schemas.microsoft.com/office/drawing/2014/main" id="{CA1CD0DD-5EDF-4A7F-8E5F-61F757BFA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0" y="0"/>
                <a:ext cx="0" cy="181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5" name="Line 11">
                <a:extLst>
                  <a:ext uri="{FF2B5EF4-FFF2-40B4-BE49-F238E27FC236}">
                    <a16:creationId xmlns:a16="http://schemas.microsoft.com/office/drawing/2014/main" id="{87BA749B-A8D2-4DB6-BB4A-AAA2FD7A6E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0"/>
                <a:ext cx="0" cy="181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6" name="Line 12">
                <a:extLst>
                  <a:ext uri="{FF2B5EF4-FFF2-40B4-BE49-F238E27FC236}">
                    <a16:creationId xmlns:a16="http://schemas.microsoft.com/office/drawing/2014/main" id="{B942C65D-FCC7-4EB2-8480-F4BA1FC0F3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9" y="0"/>
                <a:ext cx="0" cy="181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7" name="Line 13">
                <a:extLst>
                  <a:ext uri="{FF2B5EF4-FFF2-40B4-BE49-F238E27FC236}">
                    <a16:creationId xmlns:a16="http://schemas.microsoft.com/office/drawing/2014/main" id="{A506E7C1-67D7-4E0D-A780-872E99EDA2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9" y="0"/>
                <a:ext cx="0" cy="181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8" name="Line 14">
                <a:extLst>
                  <a:ext uri="{FF2B5EF4-FFF2-40B4-BE49-F238E27FC236}">
                    <a16:creationId xmlns:a16="http://schemas.microsoft.com/office/drawing/2014/main" id="{B856E9A1-0DFD-4FBA-93A8-6D0C066076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9" y="0"/>
                <a:ext cx="0" cy="181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9" name="Line 15">
                <a:extLst>
                  <a:ext uri="{FF2B5EF4-FFF2-40B4-BE49-F238E27FC236}">
                    <a16:creationId xmlns:a16="http://schemas.microsoft.com/office/drawing/2014/main" id="{E1FA6AA5-822D-4864-8BEA-5E59E58ECA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8" y="0"/>
                <a:ext cx="0" cy="181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30" name="Line 16">
                <a:extLst>
                  <a:ext uri="{FF2B5EF4-FFF2-40B4-BE49-F238E27FC236}">
                    <a16:creationId xmlns:a16="http://schemas.microsoft.com/office/drawing/2014/main" id="{67DE3964-B8F0-4D2E-BD7D-8FCE15689A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0"/>
                <a:ext cx="0" cy="181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31" name="Text Box 17">
                <a:extLst>
                  <a:ext uri="{FF2B5EF4-FFF2-40B4-BE49-F238E27FC236}">
                    <a16:creationId xmlns:a16="http://schemas.microsoft.com/office/drawing/2014/main" id="{3F0A9095-7ACC-4D3E-B691-EED9502763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8" y="184"/>
                <a:ext cx="498" cy="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20000"/>
                  </a:lnSpc>
                  <a:spcBef>
                    <a:spcPct val="50000"/>
                  </a:spcBef>
                </a:pPr>
                <a:r>
                  <a:rPr lang="zh-CN" altLang="en-US" sz="2800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Ｏ</a:t>
                </a:r>
                <a:endParaRPr lang="en-US" altLang="zh-CN" sz="28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8">
                <a:extLst>
                  <a:ext uri="{FF2B5EF4-FFF2-40B4-BE49-F238E27FC236}">
                    <a16:creationId xmlns:a16="http://schemas.microsoft.com/office/drawing/2014/main" id="{851BD600-6E5D-4DBF-8B4B-284D5A7C5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136"/>
                <a:ext cx="91" cy="91"/>
              </a:xfrm>
              <a:prstGeom prst="ellipse">
                <a:avLst/>
              </a:prstGeom>
              <a:solidFill>
                <a:srgbClr val="993300"/>
              </a:solidFill>
              <a:ln w="9525" cmpd="sng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8451" name="Oval 19">
              <a:extLst>
                <a:ext uri="{FF2B5EF4-FFF2-40B4-BE49-F238E27FC236}">
                  <a16:creationId xmlns:a16="http://schemas.microsoft.com/office/drawing/2014/main" id="{FC4AE481-EEF9-49C5-937D-3200EC95D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813" y="1884363"/>
              <a:ext cx="144462" cy="144462"/>
            </a:xfrm>
            <a:prstGeom prst="ellipse">
              <a:avLst/>
            </a:prstGeom>
            <a:solidFill>
              <a:srgbClr val="993300"/>
            </a:solidFill>
            <a:ln w="9525" cmpd="sng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452" name="Oval 20">
              <a:extLst>
                <a:ext uri="{FF2B5EF4-FFF2-40B4-BE49-F238E27FC236}">
                  <a16:creationId xmlns:a16="http://schemas.microsoft.com/office/drawing/2014/main" id="{FA979298-5085-48B3-85BF-A205F588F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1884363"/>
              <a:ext cx="144462" cy="144462"/>
            </a:xfrm>
            <a:prstGeom prst="ellipse">
              <a:avLst/>
            </a:prstGeom>
            <a:solidFill>
              <a:srgbClr val="993300"/>
            </a:solidFill>
            <a:ln w="9525" cmpd="sng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15" name="Text Box 21">
              <a:extLst>
                <a:ext uri="{FF2B5EF4-FFF2-40B4-BE49-F238E27FC236}">
                  <a16:creationId xmlns:a16="http://schemas.microsoft.com/office/drawing/2014/main" id="{AB0B559F-09BF-4C6C-B01C-4CA9ABC302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1863" y="1989138"/>
              <a:ext cx="790575" cy="60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50000"/>
                </a:spcBef>
              </a:pPr>
              <a:r>
                <a:rPr lang="zh-CN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Ａ</a:t>
              </a:r>
            </a:p>
          </p:txBody>
        </p:sp>
        <p:sp>
          <p:nvSpPr>
            <p:cNvPr id="21516" name="Text Box 22">
              <a:extLst>
                <a:ext uri="{FF2B5EF4-FFF2-40B4-BE49-F238E27FC236}">
                  <a16:creationId xmlns:a16="http://schemas.microsoft.com/office/drawing/2014/main" id="{54E74374-2B8C-4553-BCA4-E743CD9804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1913" y="1989138"/>
              <a:ext cx="790575" cy="60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50000"/>
                </a:spcBef>
              </a:pPr>
              <a:r>
                <a:rPr lang="zh-CN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Ｂ</a:t>
              </a:r>
            </a:p>
          </p:txBody>
        </p:sp>
        <p:sp>
          <p:nvSpPr>
            <p:cNvPr id="21517" name="Line 23">
              <a:extLst>
                <a:ext uri="{FF2B5EF4-FFF2-40B4-BE49-F238E27FC236}">
                  <a16:creationId xmlns:a16="http://schemas.microsoft.com/office/drawing/2014/main" id="{063748E9-2607-4622-BA04-FC101E9323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00788" y="549275"/>
              <a:ext cx="0" cy="1368425"/>
            </a:xfrm>
            <a:prstGeom prst="line">
              <a:avLst/>
            </a:prstGeom>
            <a:noFill/>
            <a:ln w="63500">
              <a:solidFill>
                <a:srgbClr val="FF99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8" name="Line 24">
              <a:extLst>
                <a:ext uri="{FF2B5EF4-FFF2-40B4-BE49-F238E27FC236}">
                  <a16:creationId xmlns:a16="http://schemas.microsoft.com/office/drawing/2014/main" id="{44952991-0113-4647-90D2-D1626985E4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9250" y="549275"/>
              <a:ext cx="0" cy="1368425"/>
            </a:xfrm>
            <a:prstGeom prst="line">
              <a:avLst/>
            </a:prstGeom>
            <a:noFill/>
            <a:ln w="63500">
              <a:solidFill>
                <a:srgbClr val="FF99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9" name="TextBox 28">
              <a:extLst>
                <a:ext uri="{FF2B5EF4-FFF2-40B4-BE49-F238E27FC236}">
                  <a16:creationId xmlns:a16="http://schemas.microsoft.com/office/drawing/2014/main" id="{B8974FCD-591B-4BBB-9AD6-2C09B00112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4525" y="2489200"/>
              <a:ext cx="136842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400" b="1" i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x</a:t>
              </a:r>
              <a:r>
                <a:rPr lang="en-US" altLang="zh-CN" sz="2400" b="1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A</a:t>
              </a:r>
              <a:r>
                <a:rPr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＝</a:t>
              </a: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3m</a:t>
              </a:r>
              <a:endParaRPr lang="zh-CN" altLang="en-US" sz="2400"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1520" name="TextBox 29">
              <a:extLst>
                <a:ext uri="{FF2B5EF4-FFF2-40B4-BE49-F238E27FC236}">
                  <a16:creationId xmlns:a16="http://schemas.microsoft.com/office/drawing/2014/main" id="{52BC47A0-4154-4ECD-A66B-B3458EB1D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2988" y="2492375"/>
              <a:ext cx="151447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400" b="1" i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x</a:t>
              </a:r>
              <a:r>
                <a:rPr lang="en-US" altLang="zh-CN" sz="2400" b="1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B</a:t>
              </a:r>
              <a:r>
                <a:rPr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＝</a:t>
              </a: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-2m</a:t>
              </a:r>
              <a:endParaRPr lang="zh-CN" altLang="en-US" sz="2400"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0837643D-2B17-4DFC-8A0A-5FED9B8A67EA}"/>
              </a:ext>
            </a:extLst>
          </p:cNvPr>
          <p:cNvSpPr/>
          <p:nvPr/>
        </p:nvSpPr>
        <p:spPr>
          <a:xfrm>
            <a:off x="0" y="4821238"/>
            <a:ext cx="9144000" cy="158432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5D402F76-9DDE-4ACA-8350-AA9A10B53FB9}"/>
              </a:ext>
            </a:extLst>
          </p:cNvPr>
          <p:cNvSpPr>
            <a:spLocks noGrp="1" noRot="1" noChangeArrowheads="1"/>
          </p:cNvSpPr>
          <p:nvPr/>
        </p:nvSpPr>
        <p:spPr bwMode="auto">
          <a:xfrm>
            <a:off x="0" y="4856163"/>
            <a:ext cx="9144000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一维运动中，矢量</a:t>
            </a:r>
            <a:r>
              <a:rPr lang="zh-CN" altLang="en-US" sz="2800" b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正负号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代表矢量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方向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位</a:t>
            </a:r>
            <a:r>
              <a:rPr lang="zh-CN" altLang="en-US" sz="2800" b="1">
                <a:solidFill>
                  <a:srgbClr val="00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置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号：原点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右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侧，位</a:t>
            </a:r>
            <a:r>
              <a:rPr lang="zh-CN" altLang="en-US" sz="2800" b="1">
                <a:solidFill>
                  <a:srgbClr val="00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置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号：</a:t>
            </a:r>
            <a:r>
              <a:rPr lang="en-US" altLang="zh-CN" sz="28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原点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左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侧。</a:t>
            </a:r>
          </a:p>
          <a:p>
            <a:pPr eaLnBrk="1" hangingPunct="1">
              <a:spcBef>
                <a:spcPct val="2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位</a:t>
            </a:r>
            <a:r>
              <a:rPr lang="zh-CN" altLang="en-US" sz="2800" b="1">
                <a:solidFill>
                  <a:srgbClr val="00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移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号：沿</a:t>
            </a:r>
            <a:r>
              <a:rPr lang="en-US" altLang="zh-CN" sz="28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轴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正向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，位</a:t>
            </a:r>
            <a:r>
              <a:rPr lang="zh-CN" altLang="en-US" sz="2800" b="1">
                <a:solidFill>
                  <a:srgbClr val="00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移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号：沿</a:t>
            </a:r>
            <a:r>
              <a:rPr lang="en-US" altLang="zh-CN" sz="28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轴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反向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E0F6EA6-887A-4E99-90DE-7C386524F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4738" y="4932363"/>
            <a:ext cx="1638300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60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00B05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60F82F16-883B-4F85-850A-A110018285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4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0482" grpId="0"/>
      <p:bldP spid="26" grpId="0" animBg="1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0BE3DA37-054A-4F5C-B598-2003E90CB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620713"/>
            <a:ext cx="8783637" cy="2990850"/>
          </a:xfrm>
          <a:prstGeom prst="rect">
            <a:avLst/>
          </a:prstGeom>
          <a:noFill/>
          <a:ln w="12700">
            <a:solidFill>
              <a:srgbClr val="00B05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、一个皮球从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 m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高的地方落下，碰撞地面后又反弹起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 m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 通过的路程是_____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，该球经过一系列碰撞后，最终停在地面上，在整个运动过程中皮球的位移是______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。（规定向上为正方向）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998D74EA-1E54-4EA2-B6A0-8EDD6EA16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1265238"/>
            <a:ext cx="5032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B7DBAE8B-433D-4283-8F03-E55F68558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2413000"/>
            <a:ext cx="720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BB7623ED-1F18-4B21-A4B9-15A754140B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19"/>
    </mc:Choice>
    <mc:Fallback>
      <p:transition spd="slow" advTm="80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6" grpId="0" animBg="1"/>
      <p:bldP spid="27" grpId="0" bldLvl="0" autoUpdateAnimBg="0"/>
      <p:bldP spid="28" grpId="0" bldLvl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5B7E86C-18ED-4ADE-836A-4B182807B70F}"/>
              </a:ext>
            </a:extLst>
          </p:cNvPr>
          <p:cNvSpPr txBox="1">
            <a:spLocks noChangeArrowheads="1"/>
          </p:cNvSpPr>
          <p:nvPr/>
        </p:nvSpPr>
        <p:spPr>
          <a:xfrm>
            <a:off x="398463" y="188913"/>
            <a:ext cx="8350250" cy="647700"/>
          </a:xfrm>
          <a:prstGeom prst="rect">
            <a:avLst/>
          </a:prstGeom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宋体" panose="02010600030101010101" pitchFamily="2" charset="-122"/>
              </a:rPr>
              <a:t>§</a:t>
            </a:r>
            <a:r>
              <a:rPr lang="en-US" alt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宋体" panose="02010600030101010101" pitchFamily="2" charset="-122"/>
              </a:rPr>
              <a:t>1  </a:t>
            </a: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宋体" panose="02010600030101010101" pitchFamily="2" charset="-122"/>
              </a:rPr>
              <a:t>运动的描述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45AF769-7001-4FE9-8E7C-06319081C010}"/>
              </a:ext>
            </a:extLst>
          </p:cNvPr>
          <p:cNvSpPr txBox="1">
            <a:spLocks noChangeArrowheads="1"/>
          </p:cNvSpPr>
          <p:nvPr/>
        </p:nvSpPr>
        <p:spPr>
          <a:xfrm>
            <a:off x="719138" y="836613"/>
            <a:ext cx="8424862" cy="504825"/>
          </a:xfrm>
          <a:prstGeom prst="rect">
            <a:avLst/>
          </a:prstGeom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宋体" panose="02010600030101010101" pitchFamily="2" charset="-122"/>
              </a:rPr>
              <a:t>§</a:t>
            </a:r>
            <a:r>
              <a:rPr lang="zh-CN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1</a:t>
            </a:r>
            <a:r>
              <a:rPr lang="en-US" altLang="zh-CN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.1</a:t>
            </a:r>
            <a:r>
              <a:rPr lang="zh-CN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 质点、坐标系</a:t>
            </a:r>
            <a:r>
              <a:rPr lang="en-US" altLang="zh-CN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&amp; </a:t>
            </a:r>
            <a:r>
              <a:rPr lang="zh-CN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参考系</a:t>
            </a:r>
          </a:p>
        </p:txBody>
      </p:sp>
      <p:sp>
        <p:nvSpPr>
          <p:cNvPr id="23556" name="Text Box 3">
            <a:extLst>
              <a:ext uri="{FF2B5EF4-FFF2-40B4-BE49-F238E27FC236}">
                <a16:creationId xmlns:a16="http://schemas.microsoft.com/office/drawing/2014/main" id="{2ECEB9C3-34F5-4E6B-A645-2743E5A05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700213"/>
            <a:ext cx="4537075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物体的</a:t>
            </a:r>
            <a:r>
              <a:rPr lang="zh-CN" altLang="en-US" sz="24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空间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位置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随时间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变化</a:t>
            </a:r>
          </a:p>
        </p:txBody>
      </p:sp>
      <p:sp>
        <p:nvSpPr>
          <p:cNvPr id="23557" name="Text Box 4">
            <a:extLst>
              <a:ext uri="{FF2B5EF4-FFF2-40B4-BE49-F238E27FC236}">
                <a16:creationId xmlns:a16="http://schemas.microsoft.com/office/drawing/2014/main" id="{A3DFCD5A-48C3-48A7-9F36-91CBD2F78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" y="1341438"/>
            <a:ext cx="4786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机械运动 </a:t>
            </a:r>
            <a:r>
              <a:rPr lang="en-US" altLang="zh-CN" sz="24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(Mechanical Motion)</a:t>
            </a:r>
            <a:r>
              <a:rPr lang="zh-CN" altLang="en-US" sz="24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EAAEDBD-0313-4C5A-8946-E236847EBC92}"/>
              </a:ext>
            </a:extLst>
          </p:cNvPr>
          <p:cNvSpPr/>
          <p:nvPr/>
        </p:nvSpPr>
        <p:spPr>
          <a:xfrm>
            <a:off x="104775" y="2289175"/>
            <a:ext cx="4572000" cy="3873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1. 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质点 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mass point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s)</a:t>
            </a:r>
            <a:endParaRPr lang="zh-CN" altLang="en-US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8CB40EB-F0FC-4771-963F-234756261D6C}"/>
              </a:ext>
            </a:extLst>
          </p:cNvPr>
          <p:cNvSpPr/>
          <p:nvPr/>
        </p:nvSpPr>
        <p:spPr>
          <a:xfrm>
            <a:off x="398463" y="2676525"/>
            <a:ext cx="4572000" cy="3873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定义：</a:t>
            </a:r>
            <a:r>
              <a:rPr lang="zh-CN" altLang="en-US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代表物体的</a:t>
            </a:r>
            <a:r>
              <a:rPr lang="zh-CN" altLang="en-US" sz="2400" b="1" dirty="0">
                <a:solidFill>
                  <a:srgbClr val="0070C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有质量</a:t>
            </a:r>
            <a:r>
              <a:rPr lang="zh-CN" altLang="en-US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的点</a:t>
            </a:r>
            <a:r>
              <a:rPr lang="zh-CN" altLang="en-US" sz="2400" b="1" dirty="0">
                <a:solidFill>
                  <a:srgbClr val="000066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。</a:t>
            </a:r>
            <a:endParaRPr lang="en-US" altLang="zh-CN" sz="2400" b="1" dirty="0">
              <a:solidFill>
                <a:srgbClr val="000066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0A4EE5E-E7CA-46DA-A6DA-7EAE235B3772}"/>
              </a:ext>
            </a:extLst>
          </p:cNvPr>
          <p:cNvSpPr/>
          <p:nvPr/>
        </p:nvSpPr>
        <p:spPr>
          <a:xfrm>
            <a:off x="131763" y="3068638"/>
            <a:ext cx="393541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2. 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参考系 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reference  frame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)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endParaRPr lang="en-US" altLang="zh-CN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CCA3BA1-2B9E-4798-8407-04FFDB8B324D}"/>
              </a:ext>
            </a:extLst>
          </p:cNvPr>
          <p:cNvSpPr/>
          <p:nvPr/>
        </p:nvSpPr>
        <p:spPr>
          <a:xfrm>
            <a:off x="146050" y="3613150"/>
            <a:ext cx="41465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3. 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坐标系 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coordinate  system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)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3B3F2644-FCD7-4502-A3C9-A84ED50EC6D1}"/>
              </a:ext>
            </a:extLst>
          </p:cNvPr>
          <p:cNvSpPr txBox="1">
            <a:spLocks noChangeArrowheads="1"/>
          </p:cNvSpPr>
          <p:nvPr/>
        </p:nvSpPr>
        <p:spPr>
          <a:xfrm>
            <a:off x="395288" y="4148138"/>
            <a:ext cx="8424862" cy="504825"/>
          </a:xfrm>
          <a:prstGeom prst="rect">
            <a:avLst/>
          </a:prstGeom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宋体" panose="02010600030101010101" pitchFamily="2" charset="-122"/>
              </a:rPr>
              <a:t>§</a:t>
            </a:r>
            <a:r>
              <a:rPr lang="zh-CN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1</a:t>
            </a:r>
            <a:r>
              <a:rPr lang="en-US" altLang="zh-CN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.2</a:t>
            </a:r>
            <a:r>
              <a:rPr lang="zh-CN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 时间</a:t>
            </a:r>
            <a:r>
              <a:rPr lang="en-US" altLang="zh-CN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&amp; </a:t>
            </a:r>
            <a:r>
              <a:rPr lang="zh-CN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  <a:sym typeface="Arial" panose="020B0604020202020204" pitchFamily="34" charset="0"/>
              </a:rPr>
              <a:t>位移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01D4C4C6-4A66-4E91-8C2A-75A443806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3" y="4437063"/>
            <a:ext cx="2855912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1. </a:t>
            </a:r>
            <a:r>
              <a:rPr lang="zh-CN" alt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时刻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和</a:t>
            </a:r>
            <a:r>
              <a:rPr lang="zh-CN" alt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时间间隔</a:t>
            </a:r>
            <a:endParaRPr lang="zh-CN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C490BC16-407B-4921-8CD4-647AF5400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941888"/>
            <a:ext cx="5070475" cy="473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1" hangingPunct="1">
              <a:defRPr/>
            </a:pP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2. 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路程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path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)</a:t>
            </a:r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和</a:t>
            </a:r>
            <a:r>
              <a:rPr lang="zh-CN" altLang="en-US" sz="2400" b="1" dirty="0">
                <a:solidFill>
                  <a:srgbClr val="990033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位移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displacement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)</a:t>
            </a:r>
            <a:endParaRPr lang="zh-CN" altLang="en-US" sz="24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3565" name="Rectangle 4">
            <a:extLst>
              <a:ext uri="{FF2B5EF4-FFF2-40B4-BE49-F238E27FC236}">
                <a16:creationId xmlns:a16="http://schemas.microsoft.com/office/drawing/2014/main" id="{ADE5D623-AE23-46AB-B947-521C07729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5414963"/>
            <a:ext cx="49641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路程 ：</a:t>
            </a: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物体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运动轨迹</a:t>
            </a: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的长度。</a:t>
            </a:r>
          </a:p>
        </p:txBody>
      </p:sp>
      <p:sp>
        <p:nvSpPr>
          <p:cNvPr id="23566" name="Rectangle 4">
            <a:extLst>
              <a:ext uri="{FF2B5EF4-FFF2-40B4-BE49-F238E27FC236}">
                <a16:creationId xmlns:a16="http://schemas.microsoft.com/office/drawing/2014/main" id="{3B1266F8-8AF8-4F76-AF6D-C95942A74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846763"/>
            <a:ext cx="12969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位移 ：</a:t>
            </a:r>
            <a:endParaRPr lang="zh-CN" altLang="en-US" sz="24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E7B36668-7031-4AEB-B9AC-F21286962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6237288"/>
            <a:ext cx="6804025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定义：质点由</a:t>
            </a: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初位置</a:t>
            </a:r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末位置</a:t>
            </a:r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zh-CN" altLang="en-US" sz="2400" b="1" dirty="0">
                <a:solidFill>
                  <a:srgbClr val="000066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有向</a:t>
            </a: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线段</a:t>
            </a:r>
            <a:r>
              <a:rPr lang="zh-CN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。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63BFA8FA-62AA-41A1-BF20-17929EDA4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8117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2E4A7508-1FEB-43C7-9BF1-B6FCADCC8ED9}"/>
              </a:ext>
            </a:extLst>
          </p:cNvPr>
          <p:cNvSpPr/>
          <p:nvPr/>
        </p:nvSpPr>
        <p:spPr>
          <a:xfrm>
            <a:off x="406400" y="687388"/>
            <a:ext cx="2992438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Times New Roman" pitchFamily="18" charset="0"/>
                <a:ea typeface="+mn-ea"/>
                <a:cs typeface="Times New Roman" pitchFamily="18" charset="0"/>
              </a:rPr>
              <a:t>3) </a:t>
            </a:r>
            <a:r>
              <a:rPr lang="zh-CN" alt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大小：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线段长度</a:t>
            </a:r>
            <a:r>
              <a:rPr lang="zh-CN" alt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D4B40CF-7732-4853-B57E-675D686182E5}"/>
              </a:ext>
            </a:extLst>
          </p:cNvPr>
          <p:cNvSpPr/>
          <p:nvPr/>
        </p:nvSpPr>
        <p:spPr>
          <a:xfrm>
            <a:off x="390525" y="1150938"/>
            <a:ext cx="4160838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Times New Roman" pitchFamily="18" charset="0"/>
                <a:ea typeface="+mn-ea"/>
                <a:cs typeface="Times New Roman" pitchFamily="18" charset="0"/>
              </a:rPr>
              <a:t>4) </a:t>
            </a:r>
            <a:r>
              <a:rPr lang="zh-CN" alt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方向：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初位置 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→ 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末位置</a:t>
            </a:r>
            <a:r>
              <a:rPr lang="zh-CN" alt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DD9B0BA-79A1-461A-9CA5-61EFA6F38582}"/>
              </a:ext>
            </a:extLst>
          </p:cNvPr>
          <p:cNvSpPr/>
          <p:nvPr/>
        </p:nvSpPr>
        <p:spPr>
          <a:xfrm>
            <a:off x="323850" y="1612900"/>
            <a:ext cx="47164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5) 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符号： 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△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  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，国际制单位：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</a:t>
            </a:r>
          </a:p>
        </p:txBody>
      </p:sp>
      <p:sp>
        <p:nvSpPr>
          <p:cNvPr id="24581" name="Text Box 3">
            <a:extLst>
              <a:ext uri="{FF2B5EF4-FFF2-40B4-BE49-F238E27FC236}">
                <a16:creationId xmlns:a16="http://schemas.microsoft.com/office/drawing/2014/main" id="{7EA8D16B-EF55-41D6-BB4E-38E3200F4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3224213"/>
            <a:ext cx="6213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2)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标量：</a:t>
            </a:r>
            <a:r>
              <a:rPr lang="zh-CN" altLang="en-US" sz="24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只有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大小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(magnitude)</a:t>
            </a:r>
            <a:r>
              <a:rPr lang="en-US" altLang="zh-CN" sz="24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的物理量</a:t>
            </a:r>
            <a:endParaRPr lang="en-US" altLang="zh-CN" sz="24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582" name="Text Box 4">
            <a:extLst>
              <a:ext uri="{FF2B5EF4-FFF2-40B4-BE49-F238E27FC236}">
                <a16:creationId xmlns:a16="http://schemas.microsoft.com/office/drawing/2014/main" id="{2C220E94-30AA-4D88-9798-ABF82760C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693988"/>
            <a:ext cx="8604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矢量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24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既有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大小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(magnitude)</a:t>
            </a:r>
            <a:r>
              <a:rPr lang="en-US" altLang="zh-CN" sz="24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又有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方向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(direction) </a:t>
            </a:r>
            <a:r>
              <a:rPr lang="zh-CN" altLang="en-US" sz="24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的物理量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4565398B-E836-409B-A8B6-F4F9C3CC1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208213"/>
            <a:ext cx="4824413" cy="412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1" hangingPunct="1">
              <a:defRPr/>
            </a:pP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3. 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矢量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(vector)  </a:t>
            </a:r>
            <a:r>
              <a:rPr lang="zh-CN" altLang="en-US" sz="2400" b="1" dirty="0">
                <a:latin typeface="宋体" pitchFamily="2" charset="-122"/>
                <a:ea typeface="黑体" pitchFamily="49" charset="-122"/>
                <a:cs typeface="Times New Roman" pitchFamily="18" charset="0"/>
              </a:rPr>
              <a:t>和</a:t>
            </a:r>
            <a:r>
              <a:rPr lang="en-US" sz="2400" b="1" dirty="0">
                <a:solidFill>
                  <a:srgbClr val="990033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 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标量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(scalar)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</a:rPr>
              <a:t> </a:t>
            </a:r>
          </a:p>
        </p:txBody>
      </p:sp>
      <p:sp>
        <p:nvSpPr>
          <p:cNvPr id="24584" name="Rectangle 3">
            <a:extLst>
              <a:ext uri="{FF2B5EF4-FFF2-40B4-BE49-F238E27FC236}">
                <a16:creationId xmlns:a16="http://schemas.microsoft.com/office/drawing/2014/main" id="{B8986595-B749-435B-BEEB-AA764E5A0115}"/>
              </a:ext>
            </a:extLst>
          </p:cNvPr>
          <p:cNvSpPr>
            <a:spLocks noGrp="1" noRot="1" noChangeArrowheads="1"/>
          </p:cNvSpPr>
          <p:nvPr/>
        </p:nvSpPr>
        <p:spPr bwMode="auto">
          <a:xfrm>
            <a:off x="365125" y="3700463"/>
            <a:ext cx="4200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4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3) </a:t>
            </a: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标量相加：</a:t>
            </a:r>
            <a:r>
              <a:rPr lang="zh-CN" altLang="en-US" sz="24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遵循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代数 </a:t>
            </a:r>
            <a:r>
              <a:rPr lang="zh-CN" altLang="en-US" sz="24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法则</a:t>
            </a:r>
            <a:endParaRPr lang="zh-CN" altLang="en-US" sz="24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585" name="Rectangle 3">
            <a:extLst>
              <a:ext uri="{FF2B5EF4-FFF2-40B4-BE49-F238E27FC236}">
                <a16:creationId xmlns:a16="http://schemas.microsoft.com/office/drawing/2014/main" id="{0A86001A-158D-4697-B24D-097380ABBF94}"/>
              </a:ext>
            </a:extLst>
          </p:cNvPr>
          <p:cNvSpPr>
            <a:spLocks noGrp="1" noRot="1" noChangeArrowheads="1"/>
          </p:cNvSpPr>
          <p:nvPr/>
        </p:nvSpPr>
        <p:spPr bwMode="auto">
          <a:xfrm>
            <a:off x="365125" y="4203700"/>
            <a:ext cx="6207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4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4) </a:t>
            </a: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矢量相加：</a:t>
            </a:r>
            <a:r>
              <a:rPr lang="zh-CN" altLang="en-US" sz="24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遵循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三角形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平行四边形 </a:t>
            </a:r>
            <a:r>
              <a:rPr lang="zh-CN" altLang="en-US" sz="2400" b="1">
                <a:latin typeface="宋体" panose="02010600030101010101" pitchFamily="2" charset="-122"/>
                <a:ea typeface="黑体" panose="02010609060101010101" pitchFamily="49" charset="-122"/>
                <a:cs typeface="Times New Roman" panose="02020603050405020304" pitchFamily="18" charset="0"/>
              </a:rPr>
              <a:t>法则</a:t>
            </a:r>
            <a:endParaRPr lang="zh-CN" altLang="en-US" sz="24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D5760639-7B08-4423-90E0-20E9BF1C3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4781550"/>
            <a:ext cx="5905500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直线运动的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位置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 </a:t>
            </a:r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&amp;</a:t>
            </a:r>
            <a:r>
              <a:rPr lang="en-US" altLang="zh-CN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位移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(displacement)</a:t>
            </a:r>
            <a:endParaRPr lang="zh-CN" altLang="en-US" sz="2400" b="1" dirty="0">
              <a:solidFill>
                <a:srgbClr val="C00000"/>
              </a:solidFill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24587" name="矩形 17">
            <a:extLst>
              <a:ext uri="{FF2B5EF4-FFF2-40B4-BE49-F238E27FC236}">
                <a16:creationId xmlns:a16="http://schemas.microsoft.com/office/drawing/2014/main" id="{9C2876FA-8270-4723-B00E-78B8CE5B0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233988"/>
            <a:ext cx="712787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一维运动中，矢量</a:t>
            </a:r>
            <a:r>
              <a:rPr lang="zh-CN" altLang="en-US" sz="2400" b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正负号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代表矢量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方向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altLang="zh-CN" sz="2400" b="1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位</a:t>
            </a:r>
            <a:r>
              <a:rPr lang="zh-CN" altLang="en-US" sz="2400" b="1">
                <a:solidFill>
                  <a:srgbClr val="00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置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号：</a:t>
            </a:r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轴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右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侧，位</a:t>
            </a:r>
            <a:r>
              <a:rPr lang="zh-CN" altLang="en-US" sz="2400" b="1">
                <a:solidFill>
                  <a:srgbClr val="00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置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号：</a:t>
            </a:r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x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轴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左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侧。</a:t>
            </a:r>
          </a:p>
          <a:p>
            <a:pPr eaLnBrk="1" hangingPunct="1">
              <a:spcBef>
                <a:spcPct val="2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位</a:t>
            </a:r>
            <a:r>
              <a:rPr lang="zh-CN" altLang="en-US" sz="2400" b="1">
                <a:solidFill>
                  <a:srgbClr val="00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移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号：沿</a:t>
            </a:r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轴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正向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，位</a:t>
            </a:r>
            <a:r>
              <a:rPr lang="zh-CN" altLang="en-US" sz="2400" b="1">
                <a:solidFill>
                  <a:srgbClr val="00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移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号：沿</a:t>
            </a:r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轴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反向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4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3FB2A0-1A40-4219-9BB0-7E981F7AB84C}"/>
              </a:ext>
            </a:extLst>
          </p:cNvPr>
          <p:cNvSpPr/>
          <p:nvPr/>
        </p:nvSpPr>
        <p:spPr>
          <a:xfrm>
            <a:off x="406400" y="252413"/>
            <a:ext cx="45402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Times New Roman" pitchFamily="18" charset="0"/>
                <a:ea typeface="+mn-ea"/>
                <a:cs typeface="Times New Roman" pitchFamily="18" charset="0"/>
              </a:rPr>
              <a:t>2) </a:t>
            </a:r>
            <a:r>
              <a:rPr lang="zh-CN" alt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物理意义：物体</a:t>
            </a:r>
            <a:r>
              <a:rPr lang="zh-CN" altLang="en-US" sz="24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位置</a:t>
            </a:r>
            <a:r>
              <a:rPr lang="zh-CN" alt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的</a:t>
            </a:r>
            <a:r>
              <a:rPr lang="zh-CN" altLang="en-US" sz="24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变化</a:t>
            </a:r>
            <a:r>
              <a:rPr lang="zh-CN" alt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。</a:t>
            </a:r>
          </a:p>
        </p:txBody>
      </p:sp>
      <p:pic>
        <p:nvPicPr>
          <p:cNvPr id="24589" name="图片 1">
            <a:extLst>
              <a:ext uri="{FF2B5EF4-FFF2-40B4-BE49-F238E27FC236}">
                <a16:creationId xmlns:a16="http://schemas.microsoft.com/office/drawing/2014/main" id="{EED98D9C-DF30-450C-A964-64474E71E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252413"/>
            <a:ext cx="28257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图片 2">
            <a:extLst>
              <a:ext uri="{FF2B5EF4-FFF2-40B4-BE49-F238E27FC236}">
                <a16:creationId xmlns:a16="http://schemas.microsoft.com/office/drawing/2014/main" id="{5E60E635-AE08-41CA-8922-0234B5EE8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5243513"/>
            <a:ext cx="3049588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BF5CF1BC-750B-45DC-8724-37727DF59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15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bbs.hnol.net/bbsimg/2006-12-8/15/2006128154813210611.jpg">
            <a:extLst>
              <a:ext uri="{FF2B5EF4-FFF2-40B4-BE49-F238E27FC236}">
                <a16:creationId xmlns:a16="http://schemas.microsoft.com/office/drawing/2014/main" id="{B8CE5AFB-0226-412C-AFF4-6BBAB9A1D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r="4053" b="5273"/>
          <a:stretch>
            <a:fillRect/>
          </a:stretch>
        </p:blipFill>
        <p:spPr bwMode="auto">
          <a:xfrm>
            <a:off x="0" y="33338"/>
            <a:ext cx="9140825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926FA1FD-D492-4B5F-A798-A7BE62612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50"/>
    </mc:Choice>
    <mc:Fallback xmlns="">
      <p:transition spd="slow" advTm="51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6883622D-1A45-4C8E-BDB6-01A4A4240CD7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68263" y="908050"/>
            <a:ext cx="9001125" cy="1728788"/>
          </a:xfrm>
          <a:extLst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1. </a:t>
            </a:r>
            <a:r>
              <a: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质点 </a:t>
            </a:r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mass point</a:t>
            </a:r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s)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zh-CN" altLang="en-US" sz="10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zh-C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1) </a:t>
            </a:r>
            <a:r>
              <a:rPr lang="zh-CN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定义：</a:t>
            </a:r>
            <a:r>
              <a:rPr lang="zh-CN" altLang="en-US" sz="28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代表物体的</a:t>
            </a:r>
            <a:r>
              <a:rPr lang="zh-CN" altLang="en-US" sz="2800" b="1" dirty="0">
                <a:solidFill>
                  <a:srgbClr val="0070C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有质量</a:t>
            </a:r>
            <a:r>
              <a:rPr lang="zh-CN" altLang="en-US" sz="28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的点</a:t>
            </a:r>
            <a:r>
              <a:rPr lang="zh-CN" altLang="en-US" sz="2800" b="1" dirty="0">
                <a:solidFill>
                  <a:srgbClr val="000066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。</a:t>
            </a:r>
            <a:endParaRPr lang="en-US" altLang="zh-CN" sz="2800" b="1" dirty="0">
              <a:solidFill>
                <a:srgbClr val="000066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zh-CN" altLang="en-US" sz="1000" b="1" dirty="0">
              <a:solidFill>
                <a:srgbClr val="000066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zh-C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2) </a:t>
            </a:r>
            <a:r>
              <a:rPr lang="zh-CN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前提：</a:t>
            </a:r>
            <a:endParaRPr lang="zh-CN" altLang="en-US" sz="2800" b="1" dirty="0">
              <a:solidFill>
                <a:srgbClr val="000066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9220" name="Picture 4" descr="3a9a259e3d8661da23f5acd4c3e9b4e6">
            <a:extLst>
              <a:ext uri="{FF2B5EF4-FFF2-40B4-BE49-F238E27FC236}">
                <a16:creationId xmlns:a16="http://schemas.microsoft.com/office/drawing/2014/main" id="{08CC8EB3-EB56-49EB-B9A6-D23D46F07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r="4643" b="8246"/>
          <a:stretch>
            <a:fillRect/>
          </a:stretch>
        </p:blipFill>
        <p:spPr bwMode="auto">
          <a:xfrm>
            <a:off x="2195513" y="2636838"/>
            <a:ext cx="4902200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AE422B-3F95-4E36-B2E5-B7C7E3A5B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2043113"/>
            <a:ext cx="6372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研究问题时物体</a:t>
            </a:r>
            <a:r>
              <a:rPr lang="zh-CN" alt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大小</a:t>
            </a:r>
            <a:r>
              <a:rPr lang="zh-CN" altLang="en-US" sz="2800" b="1" dirty="0">
                <a:solidFill>
                  <a:srgbClr val="000066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和</a:t>
            </a:r>
            <a:r>
              <a:rPr lang="zh-CN" alt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形状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可</a:t>
            </a:r>
            <a:r>
              <a:rPr lang="zh-CN" altLang="en-US" sz="2800" b="1" dirty="0">
                <a:solidFill>
                  <a:srgbClr val="000066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忽略。</a:t>
            </a:r>
            <a:endParaRPr lang="zh-CN" altLang="en-US" sz="2800" dirty="0"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3669337-EDB4-409D-BF09-6F59B2245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5" y="1052513"/>
            <a:ext cx="164147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60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00B05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  <a:r>
              <a:rPr lang="zh-CN" altLang="en-US" sz="6000" b="1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*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9B22FF39-0C42-4DD4-BE63-7E82539B30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03"/>
    </mc:Choice>
    <mc:Fallback xmlns="">
      <p:transition spd="slow" advTm="18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2E9F69BB-9FEF-4DB4-AC66-104254E84D9B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395288" y="693738"/>
            <a:ext cx="8424862" cy="4464050"/>
          </a:xfrm>
          <a:prstGeom prst="rect">
            <a:avLst/>
          </a:prstGeom>
          <a:noFill/>
          <a:ln w="12700" cap="flat">
            <a:solidFill>
              <a:srgbClr val="00B05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pPr indent="-720000" algn="just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例1、在研究下述运动中，能把物体看作质点  的是 (          )</a:t>
            </a:r>
            <a:endParaRPr lang="en-US" altLang="zh-CN" sz="3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342900" indent="-342900" algn="just" eaLnBrk="1" hangingPunct="1">
              <a:lnSpc>
                <a:spcPct val="115000"/>
              </a:lnSpc>
              <a:spcBef>
                <a:spcPct val="20000"/>
              </a:spcBef>
              <a:defRPr/>
            </a:pPr>
            <a:endParaRPr lang="zh-CN" altLang="en-US" sz="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 eaLnBrk="1" hangingPunct="1">
              <a:lnSpc>
                <a:spcPct val="115000"/>
              </a:lnSpc>
              <a:spcBef>
                <a:spcPct val="20000"/>
              </a:spcBef>
              <a:defRPr/>
            </a:pP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）研究地球的自转</a:t>
            </a:r>
            <a:endParaRPr lang="en-US" altLang="zh-CN" sz="3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 eaLnBrk="1" hangingPunct="1">
              <a:lnSpc>
                <a:spcPct val="115000"/>
              </a:lnSpc>
              <a:spcBef>
                <a:spcPct val="20000"/>
              </a:spcBef>
              <a:defRPr/>
            </a:pPr>
            <a:endParaRPr lang="zh-CN" altLang="en-US" sz="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342900" indent="-342900" algn="just" eaLnBrk="1" hangingPunct="1">
              <a:lnSpc>
                <a:spcPct val="115000"/>
              </a:lnSpc>
              <a:spcBef>
                <a:spcPct val="20000"/>
              </a:spcBef>
              <a:defRPr/>
            </a:pP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）研究乒乓球的旋转</a:t>
            </a:r>
            <a:endParaRPr lang="en-US" altLang="zh-CN" sz="3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342900" indent="-342900" algn="just" eaLnBrk="1" hangingPunct="1">
              <a:lnSpc>
                <a:spcPct val="115000"/>
              </a:lnSpc>
              <a:spcBef>
                <a:spcPct val="20000"/>
              </a:spcBef>
              <a:defRPr/>
            </a:pPr>
            <a:endParaRPr lang="zh-CN" altLang="en-US" sz="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342900" indent="-342900" algn="just" eaLnBrk="1" hangingPunct="1">
              <a:lnSpc>
                <a:spcPct val="115000"/>
              </a:lnSpc>
              <a:spcBef>
                <a:spcPct val="20000"/>
              </a:spcBef>
              <a:defRPr/>
            </a:pP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）研究火车从北京运行到上海</a:t>
            </a:r>
            <a:endParaRPr lang="en-US" altLang="zh-CN" sz="3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342900" indent="-342900" algn="just" eaLnBrk="1" hangingPunct="1">
              <a:lnSpc>
                <a:spcPct val="115000"/>
              </a:lnSpc>
              <a:spcBef>
                <a:spcPct val="20000"/>
              </a:spcBef>
              <a:defRPr/>
            </a:pPr>
            <a:endParaRPr lang="zh-CN" altLang="en-US" sz="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342900" indent="-342900" algn="just" eaLnBrk="1" hangingPunct="1">
              <a:lnSpc>
                <a:spcPct val="115000"/>
              </a:lnSpc>
              <a:spcBef>
                <a:spcPct val="20000"/>
              </a:spcBef>
              <a:defRPr/>
            </a:pP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）研究子弹穿过一张薄纸的时间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616E199-8D3A-49C9-88AF-D53C56DBF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1376363"/>
            <a:ext cx="444500" cy="522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AA819026-0EAA-4DBC-87C3-0717681CB1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15"/>
    </mc:Choice>
    <mc:Fallback xmlns="">
      <p:transition spd="slow" advTm="98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3">
            <a:extLst>
              <a:ext uri="{FF2B5EF4-FFF2-40B4-BE49-F238E27FC236}">
                <a16:creationId xmlns:a16="http://schemas.microsoft.com/office/drawing/2014/main" id="{0A651BC1-F96F-4BC9-B621-E934A622062A}"/>
              </a:ext>
            </a:extLst>
          </p:cNvPr>
          <p:cNvSpPr>
            <a:spLocks noGrp="1" noRot="1" noChangeArrowheads="1"/>
          </p:cNvSpPr>
          <p:nvPr/>
        </p:nvSpPr>
        <p:spPr bwMode="auto">
          <a:xfrm>
            <a:off x="34925" y="4076700"/>
            <a:ext cx="9072563" cy="23764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2. 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参考系 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reference  frame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)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endParaRPr lang="en-US" altLang="zh-CN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zh-CN" altLang="en-US" sz="1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zh-CN" altLang="en-US" sz="30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</a:t>
            </a:r>
            <a:r>
              <a:rPr lang="en-US" altLang="zh-CN" sz="30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) </a:t>
            </a:r>
            <a:r>
              <a:rPr lang="zh-CN" altLang="en-US" sz="3000" b="1" dirty="0">
                <a:latin typeface="宋体" pitchFamily="2" charset="-122"/>
                <a:ea typeface="黑体" pitchFamily="49" charset="-122"/>
                <a:cs typeface="Times New Roman" pitchFamily="18" charset="0"/>
              </a:rPr>
              <a:t>用做</a:t>
            </a:r>
            <a:r>
              <a:rPr lang="zh-CN" altLang="en-US" sz="3000" b="1" dirty="0">
                <a:solidFill>
                  <a:srgbClr val="000066"/>
                </a:solidFill>
                <a:latin typeface="宋体" pitchFamily="2" charset="-122"/>
                <a:ea typeface="黑体" pitchFamily="49" charset="-122"/>
                <a:cs typeface="Times New Roman" pitchFamily="18" charset="0"/>
              </a:rPr>
              <a:t>参考</a:t>
            </a:r>
            <a:r>
              <a:rPr lang="zh-CN" altLang="en-US" sz="3000" b="1" dirty="0">
                <a:latin typeface="宋体" pitchFamily="2" charset="-122"/>
                <a:ea typeface="黑体" pitchFamily="49" charset="-122"/>
                <a:cs typeface="Times New Roman" pitchFamily="18" charset="0"/>
              </a:rPr>
              <a:t>的，事先</a:t>
            </a:r>
            <a:r>
              <a:rPr lang="zh-CN" altLang="en-US" sz="3000" b="1" dirty="0">
                <a:solidFill>
                  <a:srgbClr val="000066"/>
                </a:solidFill>
                <a:latin typeface="宋体" pitchFamily="2" charset="-122"/>
                <a:ea typeface="黑体" pitchFamily="49" charset="-122"/>
                <a:cs typeface="Times New Roman" pitchFamily="18" charset="0"/>
              </a:rPr>
              <a:t>假定不动</a:t>
            </a:r>
            <a:r>
              <a:rPr lang="zh-CN" altLang="en-US" sz="3000" b="1" dirty="0">
                <a:latin typeface="宋体" pitchFamily="2" charset="-122"/>
                <a:ea typeface="黑体" pitchFamily="49" charset="-122"/>
                <a:cs typeface="Times New Roman" pitchFamily="18" charset="0"/>
              </a:rPr>
              <a:t>的物体。</a:t>
            </a:r>
            <a:endParaRPr lang="en-US" altLang="zh-CN" sz="3000" b="1" dirty="0">
              <a:latin typeface="宋体" pitchFamily="2" charset="-122"/>
              <a:ea typeface="黑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zh-CN" altLang="en-US" sz="1000" b="1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zh-CN" altLang="en-US" sz="30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</a:t>
            </a:r>
            <a:r>
              <a:rPr lang="en-US" altLang="zh-CN" sz="30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) </a:t>
            </a:r>
            <a:r>
              <a:rPr lang="zh-CN" altLang="en-US" sz="30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选择标准：</a:t>
            </a:r>
            <a:endParaRPr lang="en-US" altLang="zh-CN" sz="3000" b="1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C6C0F1-254A-4F69-97DC-3F12DB398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611813"/>
            <a:ext cx="15001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0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任意性</a:t>
            </a:r>
          </a:p>
        </p:txBody>
      </p:sp>
      <p:pic>
        <p:nvPicPr>
          <p:cNvPr id="8207" name="Picture 15" descr="http://www.fjjadt.com/upload/2012-12/2012120553588093.jpg">
            <a:extLst>
              <a:ext uri="{FF2B5EF4-FFF2-40B4-BE49-F238E27FC236}">
                <a16:creationId xmlns:a16="http://schemas.microsoft.com/office/drawing/2014/main" id="{8542B8D4-82F0-4530-8E14-B0E2D0D66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620713"/>
            <a:ext cx="42862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AutoShape 19" descr="http://img0.imgtn.bdimg.com/it/u=1238293754,409965256&amp;fm=21&amp;gp=0.jpg">
            <a:extLst>
              <a:ext uri="{FF2B5EF4-FFF2-40B4-BE49-F238E27FC236}">
                <a16:creationId xmlns:a16="http://schemas.microsoft.com/office/drawing/2014/main" id="{33539BCC-F5E6-428F-B221-AB0C31F120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7174" name="AutoShape 21" descr="http://img0.imgtn.bdimg.com/it/u=1238293754,409965256&amp;fm=21&amp;gp=0.jpg">
            <a:extLst>
              <a:ext uri="{FF2B5EF4-FFF2-40B4-BE49-F238E27FC236}">
                <a16:creationId xmlns:a16="http://schemas.microsoft.com/office/drawing/2014/main" id="{E1774C45-8342-48F0-944C-130E1FF762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pic>
        <p:nvPicPr>
          <p:cNvPr id="8215" name="Picture 23" descr="http://imgsrc.baidu.com/forum/w%3D580/sign=1875b09ee2fe9925cb0c695804a95ee4/6709c93d70cf3bc7bd6165b7d300baa1cd112a03.jpg">
            <a:extLst>
              <a:ext uri="{FF2B5EF4-FFF2-40B4-BE49-F238E27FC236}">
                <a16:creationId xmlns:a16="http://schemas.microsoft.com/office/drawing/2014/main" id="{562D8038-6506-4BA0-9A3F-2EC3C3D93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/>
          <a:stretch>
            <a:fillRect/>
          </a:stretch>
        </p:blipFill>
        <p:spPr bwMode="auto">
          <a:xfrm>
            <a:off x="34925" y="620713"/>
            <a:ext cx="47402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CCBD60C-F443-488A-B131-01E6F8EEBC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66"/>
    </mc:Choice>
    <mc:Fallback xmlns="">
      <p:transition spd="slow" advTm="123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316" grpId="0" build="p" autoUpdateAnimBg="0"/>
      <p:bldP spid="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19" descr="http://img0.imgtn.bdimg.com/it/u=1238293754,409965256&amp;fm=21&amp;gp=0.jpg">
            <a:extLst>
              <a:ext uri="{FF2B5EF4-FFF2-40B4-BE49-F238E27FC236}">
                <a16:creationId xmlns:a16="http://schemas.microsoft.com/office/drawing/2014/main" id="{107BFEB4-0427-4215-85A1-C8DD1A1925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8195" name="AutoShape 21" descr="http://img0.imgtn.bdimg.com/it/u=1238293754,409965256&amp;fm=21&amp;gp=0.jpg">
            <a:extLst>
              <a:ext uri="{FF2B5EF4-FFF2-40B4-BE49-F238E27FC236}">
                <a16:creationId xmlns:a16="http://schemas.microsoft.com/office/drawing/2014/main" id="{FFE29BFE-69D4-4ACF-A96A-252C81A021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E89B69A0-D49A-479F-87FB-2C9E87E09504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323850" y="549275"/>
            <a:ext cx="85693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algn="just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例2、描述物体的运动，必须选择参考系，关于参考系，下列说法中正确的是（           ）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indent="-342000" algn="just" eaLnBrk="1" hangingPunct="1">
              <a:spcBef>
                <a:spcPct val="20000"/>
              </a:spcBef>
              <a:defRPr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（A）早晨太阳从东方升起，参考系是地面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indent="-342000" algn="just" eaLnBrk="1" hangingPunct="1">
              <a:spcBef>
                <a:spcPct val="20000"/>
              </a:spcBef>
              <a:defRPr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（B）地球绕太阳近似做圆周运动，参考系是太阳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indent="-342000" algn="just" eaLnBrk="1" hangingPunct="1">
              <a:spcBef>
                <a:spcPct val="20000"/>
              </a:spcBef>
              <a:defRPr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（C）研究地面上物体的运动只能取地面为参考系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indent="-342000" eaLnBrk="1" hangingPunct="1">
              <a:spcBef>
                <a:spcPct val="20000"/>
              </a:spcBef>
              <a:defRPr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（D）在不同参考系中描述物体运动，简繁程度不同 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FE8707D6-0AE0-47E3-8886-59440DB05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0" y="1066800"/>
            <a:ext cx="12652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BE99ABD-B126-4CCE-A7BB-D568EFB79288}"/>
              </a:ext>
            </a:extLst>
          </p:cNvPr>
          <p:cNvSpPr/>
          <p:nvPr/>
        </p:nvSpPr>
        <p:spPr>
          <a:xfrm>
            <a:off x="330200" y="549275"/>
            <a:ext cx="8512175" cy="5903913"/>
          </a:xfrm>
          <a:prstGeom prst="rect">
            <a:avLst/>
          </a:prstGeom>
          <a:noFill/>
          <a:ln w="127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921825C-F3DE-40D7-9FF9-B083382BCC5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323850" y="3862388"/>
            <a:ext cx="856932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algn="just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、飞机着地后还要在跑道上滑行一段距离，机舱内的乘客透过窗户看到树木向后运动，乘客选择的参考系是（           ）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indent="-342000" algn="just" eaLnBrk="1" hangingPunct="1">
              <a:spcBef>
                <a:spcPct val="20000"/>
              </a:spcBef>
              <a:defRPr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（A）停在机场的飞机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 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（B）候机大楼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indent="-342000" algn="just" eaLnBrk="1" hangingPunct="1">
              <a:spcBef>
                <a:spcPct val="20000"/>
              </a:spcBef>
              <a:defRPr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（C）乘客乘坐的飞机              （D）飞机跑道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C962D53C-ACEC-4CEC-A3DB-43D58053F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910138"/>
            <a:ext cx="63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3CAB240A-B63B-4059-8B43-98A120EF50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06"/>
    </mc:Choice>
    <mc:Fallback xmlns="">
      <p:transition spd="slow" advTm="100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20" grpId="0"/>
      <p:bldP spid="10" grpId="0" autoUpdateAnimBg="0"/>
      <p:bldP spid="2" grpId="0" animBg="1"/>
      <p:bldP spid="7" grpId="0"/>
      <p:bldP spid="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图示 9">
            <a:extLst>
              <a:ext uri="{FF2B5EF4-FFF2-40B4-BE49-F238E27FC236}">
                <a16:creationId xmlns:a16="http://schemas.microsoft.com/office/drawing/2014/main" id="{22606A08-96EF-4E78-8987-958611746750}"/>
              </a:ext>
            </a:extLst>
          </p:cNvPr>
          <p:cNvGraphicFramePr/>
          <p:nvPr/>
        </p:nvGraphicFramePr>
        <p:xfrm>
          <a:off x="827584" y="1397000"/>
          <a:ext cx="4416152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4" name="组合 3">
            <a:extLst>
              <a:ext uri="{FF2B5EF4-FFF2-40B4-BE49-F238E27FC236}">
                <a16:creationId xmlns:a16="http://schemas.microsoft.com/office/drawing/2014/main" id="{11FC1186-A6D6-41DD-BAC4-120F89AECC49}"/>
              </a:ext>
            </a:extLst>
          </p:cNvPr>
          <p:cNvGrpSpPr>
            <a:grpSpLocks/>
          </p:cNvGrpSpPr>
          <p:nvPr/>
        </p:nvGrpSpPr>
        <p:grpSpPr bwMode="auto">
          <a:xfrm>
            <a:off x="5422900" y="987425"/>
            <a:ext cx="2519363" cy="1362075"/>
            <a:chOff x="5422900" y="987425"/>
            <a:chExt cx="2520000" cy="1362075"/>
          </a:xfrm>
        </p:grpSpPr>
        <p:sp>
          <p:nvSpPr>
            <p:cNvPr id="29" name="云形标注 28">
              <a:extLst>
                <a:ext uri="{FF2B5EF4-FFF2-40B4-BE49-F238E27FC236}">
                  <a16:creationId xmlns:a16="http://schemas.microsoft.com/office/drawing/2014/main" id="{57F9C5B6-1217-49FF-9DCE-3D592C9991D5}"/>
                </a:ext>
              </a:extLst>
            </p:cNvPr>
            <p:cNvSpPr/>
            <p:nvPr/>
          </p:nvSpPr>
          <p:spPr>
            <a:xfrm>
              <a:off x="5422900" y="987425"/>
              <a:ext cx="2520000" cy="1362075"/>
            </a:xfrm>
            <a:prstGeom prst="cloudCallout">
              <a:avLst>
                <a:gd name="adj1" fmla="val -50452"/>
                <a:gd name="adj2" fmla="val 5992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b="1" dirty="0">
                <a:solidFill>
                  <a:schemeClr val="tx1"/>
                </a:solidFill>
                <a:latin typeface="隶书" pitchFamily="49" charset="-122"/>
                <a:ea typeface="隶书" pitchFamily="49" charset="-122"/>
              </a:endParaRPr>
            </a:p>
          </p:txBody>
        </p:sp>
        <p:sp>
          <p:nvSpPr>
            <p:cNvPr id="9224" name="矩形 1">
              <a:extLst>
                <a:ext uri="{FF2B5EF4-FFF2-40B4-BE49-F238E27FC236}">
                  <a16:creationId xmlns:a16="http://schemas.microsoft.com/office/drawing/2014/main" id="{18AD3A23-F777-452C-9C5D-30F588364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0388" y="1310304"/>
              <a:ext cx="142058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3200" b="1">
                  <a:latin typeface="隶书" pitchFamily="49" charset="-122"/>
                  <a:ea typeface="隶书" pitchFamily="49" charset="-122"/>
                </a:rPr>
                <a:t>参考系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E003EB8D-A782-4BEE-8F15-B3C637A5AEFA}"/>
              </a:ext>
            </a:extLst>
          </p:cNvPr>
          <p:cNvGrpSpPr>
            <a:grpSpLocks/>
          </p:cNvGrpSpPr>
          <p:nvPr/>
        </p:nvGrpSpPr>
        <p:grpSpPr bwMode="auto">
          <a:xfrm>
            <a:off x="5364163" y="4221163"/>
            <a:ext cx="2843212" cy="1568450"/>
            <a:chOff x="5364163" y="4221163"/>
            <a:chExt cx="2844000" cy="1568450"/>
          </a:xfrm>
        </p:grpSpPr>
        <p:sp>
          <p:nvSpPr>
            <p:cNvPr id="30" name="云形标注 29">
              <a:extLst>
                <a:ext uri="{FF2B5EF4-FFF2-40B4-BE49-F238E27FC236}">
                  <a16:creationId xmlns:a16="http://schemas.microsoft.com/office/drawing/2014/main" id="{2B04BF0D-81E6-4229-86C4-BD9B28D71DA1}"/>
                </a:ext>
              </a:extLst>
            </p:cNvPr>
            <p:cNvSpPr/>
            <p:nvPr/>
          </p:nvSpPr>
          <p:spPr>
            <a:xfrm>
              <a:off x="5364163" y="4221163"/>
              <a:ext cx="2844000" cy="1568450"/>
            </a:xfrm>
            <a:prstGeom prst="cloudCallout">
              <a:avLst>
                <a:gd name="adj1" fmla="val -47792"/>
                <a:gd name="adj2" fmla="val -6543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b="1" dirty="0">
                <a:solidFill>
                  <a:srgbClr val="7030A0"/>
                </a:solidFill>
                <a:latin typeface="隶书" pitchFamily="49" charset="-122"/>
                <a:ea typeface="隶书" pitchFamily="49" charset="-122"/>
              </a:endParaRPr>
            </a:p>
          </p:txBody>
        </p:sp>
        <p:sp>
          <p:nvSpPr>
            <p:cNvPr id="9222" name="矩形 2">
              <a:extLst>
                <a:ext uri="{FF2B5EF4-FFF2-40B4-BE49-F238E27FC236}">
                  <a16:creationId xmlns:a16="http://schemas.microsoft.com/office/drawing/2014/main" id="{338443DB-F5EE-4ECC-A369-6B7DF2802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1328" y="4488551"/>
              <a:ext cx="253610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3200" b="1">
                  <a:latin typeface="隶书" pitchFamily="49" charset="-122"/>
                  <a:ea typeface="隶书" pitchFamily="49" charset="-122"/>
                </a:rPr>
                <a:t>参考系上建立</a:t>
              </a:r>
              <a:r>
                <a:rPr lang="zh-CN" altLang="en-US" sz="3200" b="1">
                  <a:solidFill>
                    <a:srgbClr val="7030A0"/>
                  </a:solidFill>
                  <a:latin typeface="隶书" pitchFamily="49" charset="-122"/>
                  <a:ea typeface="隶书" pitchFamily="49" charset="-122"/>
                </a:rPr>
                <a:t>坐标系</a:t>
              </a:r>
            </a:p>
          </p:txBody>
        </p:sp>
      </p:grp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78AB9CB6-3310-47E3-A75F-8E865A8242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73"/>
    </mc:Choice>
    <mc:Fallback xmlns="">
      <p:transition spd="slow" advTm="57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10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>
            <a:extLst>
              <a:ext uri="{FF2B5EF4-FFF2-40B4-BE49-F238E27FC236}">
                <a16:creationId xmlns:a16="http://schemas.microsoft.com/office/drawing/2014/main" id="{591C823D-CCBD-4495-A25C-AD7D634938B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075" y="2765425"/>
            <a:ext cx="8166100" cy="1887538"/>
          </a:xfrm>
          <a:noFill/>
        </p:spPr>
      </p:pic>
      <p:sp>
        <p:nvSpPr>
          <p:cNvPr id="15364" name="Text Box 4">
            <a:extLst>
              <a:ext uri="{FF2B5EF4-FFF2-40B4-BE49-F238E27FC236}">
                <a16:creationId xmlns:a16="http://schemas.microsoft.com/office/drawing/2014/main" id="{B55C6C09-A4B4-433A-89D9-850100DDA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406400"/>
            <a:ext cx="8739188" cy="2400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3. 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坐标系 </a:t>
            </a:r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zh-CN" altLang="en-US" sz="3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coordinate  system</a:t>
            </a:r>
            <a:r>
              <a:rPr lang="en-US" altLang="zh-CN" sz="3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)</a:t>
            </a:r>
            <a:endParaRPr lang="zh-CN" altLang="en-US" sz="32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eaLnBrk="1" hangingPunct="1">
              <a:defRPr/>
            </a:pPr>
            <a:endParaRPr lang="zh-CN" altLang="en-US" sz="1600" b="1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构成要素：①原点、②标度、③正方向、④物理量、⑤单位</a:t>
            </a:r>
            <a:endParaRPr lang="en-US" altLang="zh-CN" sz="2400" b="1" dirty="0"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zh-CN" sz="2800" b="1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zh-CN" altLang="en-US" sz="3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</a:t>
            </a:r>
            <a:r>
              <a:rPr lang="en-US" altLang="zh-CN" sz="3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) </a:t>
            </a:r>
            <a:r>
              <a:rPr lang="zh-CN" altLang="en-US" sz="32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一维</a:t>
            </a:r>
            <a:r>
              <a:rPr lang="zh-CN" altLang="en-US" sz="3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运动 </a:t>
            </a:r>
            <a:r>
              <a:rPr lang="en-US" altLang="zh-CN" sz="3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1-D</a:t>
            </a:r>
            <a:r>
              <a:rPr lang="en-US" altLang="zh-CN" sz="3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motion)</a:t>
            </a:r>
            <a:r>
              <a:rPr lang="zh-CN" altLang="en-US" sz="3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：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zh-CN" altLang="en-US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EE85DF-FE3A-4743-BA55-D397904F1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891088"/>
            <a:ext cx="52562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位置</a:t>
            </a:r>
            <a:r>
              <a:rPr lang="en-US" altLang="zh-CN" sz="300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en-US" altLang="zh-CN" sz="80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00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300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带</a:t>
            </a:r>
            <a:r>
              <a:rPr lang="zh-CN" altLang="en-US" sz="3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符号</a:t>
            </a: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3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坐标数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E9A6F9-00EB-4905-8F91-8CD9B6C84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5724525"/>
            <a:ext cx="165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32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= 3 m</a:t>
            </a:r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5F7EA8-A53F-4641-8C4F-3C996805E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724525"/>
            <a:ext cx="2376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32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= -2 m</a:t>
            </a:r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224D0FC9-E9C8-460E-8692-2581B59E9D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22"/>
    </mc:Choice>
    <mc:Fallback xmlns="">
      <p:transition spd="slow" advTm="143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4|10.3|19.3|9.8|11.3|1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|2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7.2|9.5|4|43.7|3.1|38.2|24.4|14.5|4.4|7.7|16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7.7|3.5|4.9|9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22.6|19.3|8.7|14|37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2|7|6.8|6.2|28.4|29.4|63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8.7|1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4|125.2|15.7|15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5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5.8|6.4|2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3.1|75.1|1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1|7.2|15.4|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4|3.6|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19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1.7|11.2|37.1|11.8|2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5.4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1678</TotalTime>
  <Pages>0</Pages>
  <Words>1229</Words>
  <Characters>0</Characters>
  <Application>Microsoft Office PowerPoint</Application>
  <DocSecurity>0</DocSecurity>
  <PresentationFormat>全屏显示(4:3)</PresentationFormat>
  <Lines>0</Lines>
  <Paragraphs>194</Paragraphs>
  <Slides>23</Slides>
  <Notes>16</Notes>
  <HiddenSlides>0</HiddenSlides>
  <MMClips>23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黑体</vt:lpstr>
      <vt:lpstr>楷体</vt:lpstr>
      <vt:lpstr>隶书</vt:lpstr>
      <vt:lpstr>宋体</vt:lpstr>
      <vt:lpstr>Arial</vt:lpstr>
      <vt:lpstr>Times New Roman</vt:lpstr>
      <vt:lpstr>Wingdings</vt:lpstr>
      <vt:lpstr>默认设计模板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kmj</dc:creator>
  <cp:lastModifiedBy>张 小鱼</cp:lastModifiedBy>
  <cp:revision>145</cp:revision>
  <dcterms:created xsi:type="dcterms:W3CDTF">2013-06-28T09:15:15Z</dcterms:created>
  <dcterms:modified xsi:type="dcterms:W3CDTF">2019-02-13T05:22:58Z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2052-8.1.0.3526</vt:lpwstr>
  </property>
</Properties>
</file>