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7" r:id="rId3"/>
    <p:sldId id="286" r:id="rId4"/>
    <p:sldId id="287" r:id="rId5"/>
    <p:sldId id="288" r:id="rId6"/>
    <p:sldId id="270" r:id="rId7"/>
    <p:sldId id="256" r:id="rId8"/>
    <p:sldId id="257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8" r:id="rId18"/>
    <p:sldId id="269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D1B3C-A500-4B64-8723-EA4B1B213A07}" type="datetimeFigureOut">
              <a:rPr lang="zh-CN" altLang="en-US" smtClean="0"/>
              <a:t>2017/6/12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D46C-751B-44FD-AABA-178EF3A44A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6374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D1B3C-A500-4B64-8723-EA4B1B213A07}" type="datetimeFigureOut">
              <a:rPr lang="zh-CN" altLang="en-US" smtClean="0"/>
              <a:t>2017/6/12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D46C-751B-44FD-AABA-178EF3A44A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9061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D1B3C-A500-4B64-8723-EA4B1B213A07}" type="datetimeFigureOut">
              <a:rPr lang="zh-CN" altLang="en-US" smtClean="0"/>
              <a:t>2017/6/12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D46C-751B-44FD-AABA-178EF3A44A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9699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D1B3C-A500-4B64-8723-EA4B1B213A07}" type="datetimeFigureOut">
              <a:rPr lang="zh-CN" altLang="en-US" smtClean="0"/>
              <a:t>2017/6/12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D46C-751B-44FD-AABA-178EF3A44A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9033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D1B3C-A500-4B64-8723-EA4B1B213A07}" type="datetimeFigureOut">
              <a:rPr lang="zh-CN" altLang="en-US" smtClean="0"/>
              <a:t>2017/6/12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D46C-751B-44FD-AABA-178EF3A44A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2480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D1B3C-A500-4B64-8723-EA4B1B213A07}" type="datetimeFigureOut">
              <a:rPr lang="zh-CN" altLang="en-US" smtClean="0"/>
              <a:t>2017/6/12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D46C-751B-44FD-AABA-178EF3A44A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859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D1B3C-A500-4B64-8723-EA4B1B213A07}" type="datetimeFigureOut">
              <a:rPr lang="zh-CN" altLang="en-US" smtClean="0"/>
              <a:t>2017/6/12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D46C-751B-44FD-AABA-178EF3A44A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8547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D1B3C-A500-4B64-8723-EA4B1B213A07}" type="datetimeFigureOut">
              <a:rPr lang="zh-CN" altLang="en-US" smtClean="0"/>
              <a:t>2017/6/12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D46C-751B-44FD-AABA-178EF3A44A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782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D1B3C-A500-4B64-8723-EA4B1B213A07}" type="datetimeFigureOut">
              <a:rPr lang="zh-CN" altLang="en-US" smtClean="0"/>
              <a:t>2017/6/12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D46C-751B-44FD-AABA-178EF3A44A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3415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D1B3C-A500-4B64-8723-EA4B1B213A07}" type="datetimeFigureOut">
              <a:rPr lang="zh-CN" altLang="en-US" smtClean="0"/>
              <a:t>2017/6/12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D46C-751B-44FD-AABA-178EF3A44A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7447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D1B3C-A500-4B64-8723-EA4B1B213A07}" type="datetimeFigureOut">
              <a:rPr lang="zh-CN" altLang="en-US" smtClean="0"/>
              <a:t>2017/6/12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D46C-751B-44FD-AABA-178EF3A44A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196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7D1B3C-A500-4B64-8723-EA4B1B213A07}" type="datetimeFigureOut">
              <a:rPr lang="zh-CN" altLang="en-US" smtClean="0"/>
              <a:t>2017/6/12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4D46C-751B-44FD-AABA-178EF3A44A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9795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817563"/>
            <a:ext cx="9144000" cy="2387600"/>
          </a:xfrm>
        </p:spPr>
        <p:txBody>
          <a:bodyPr>
            <a:normAutofit/>
          </a:bodyPr>
          <a:lstStyle/>
          <a:p>
            <a:r>
              <a:rPr lang="zh-CN" altLang="en-US" sz="6600" b="1" dirty="0">
                <a:solidFill>
                  <a:schemeClr val="bg1"/>
                </a:solidFill>
              </a:rPr>
              <a:t>天文学入门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4429352"/>
            <a:ext cx="9144000" cy="1655762"/>
          </a:xfrm>
        </p:spPr>
        <p:txBody>
          <a:bodyPr>
            <a:normAutofit/>
          </a:bodyPr>
          <a:lstStyle/>
          <a:p>
            <a:r>
              <a:rPr lang="zh-CN" altLang="en-US" sz="3900" dirty="0">
                <a:solidFill>
                  <a:schemeClr val="bg1"/>
                </a:solidFill>
              </a:rPr>
              <a:t>第</a:t>
            </a:r>
            <a:r>
              <a:rPr lang="en-US" altLang="zh-CN" sz="3900" dirty="0">
                <a:solidFill>
                  <a:schemeClr val="bg1"/>
                </a:solidFill>
              </a:rPr>
              <a:t>8,9</a:t>
            </a:r>
            <a:r>
              <a:rPr lang="zh-CN" altLang="en-US" sz="3900" dirty="0">
                <a:solidFill>
                  <a:schemeClr val="bg1"/>
                </a:solidFill>
              </a:rPr>
              <a:t>课，宇宙学</a:t>
            </a:r>
            <a:endParaRPr lang="en-US" altLang="zh-CN" sz="3900" dirty="0">
              <a:solidFill>
                <a:schemeClr val="bg1"/>
              </a:solidFill>
            </a:endParaRPr>
          </a:p>
          <a:p>
            <a:pPr algn="r"/>
            <a:r>
              <a:rPr lang="zh-CN" altLang="en-US" sz="3900" dirty="0">
                <a:solidFill>
                  <a:schemeClr val="bg1"/>
                </a:solidFill>
              </a:rPr>
              <a:t>张帅</a:t>
            </a:r>
            <a:endParaRPr lang="en-US" altLang="zh-CN" sz="3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99952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对宇宙的力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>
          <a:xfrm>
            <a:off x="299720" y="19272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altLang="zh-CN" dirty="0">
                <a:solidFill>
                  <a:schemeClr val="bg1"/>
                </a:solidFill>
              </a:rPr>
              <a:t>1. </a:t>
            </a:r>
            <a:r>
              <a:rPr lang="zh-CN" altLang="en-US" dirty="0">
                <a:solidFill>
                  <a:schemeClr val="bg1"/>
                </a:solidFill>
              </a:rPr>
              <a:t>来自质量的引力</a:t>
            </a:r>
            <a:r>
              <a:rPr lang="en-US" altLang="zh-CN" dirty="0">
                <a:solidFill>
                  <a:schemeClr val="bg1"/>
                </a:solidFill>
              </a:rPr>
              <a:t>ΩM</a:t>
            </a:r>
          </a:p>
          <a:p>
            <a:pPr marL="0" indent="0">
              <a:buNone/>
            </a:pPr>
            <a:r>
              <a:rPr lang="zh-CN" altLang="en-US" dirty="0">
                <a:solidFill>
                  <a:schemeClr val="bg1"/>
                </a:solidFill>
              </a:rPr>
              <a:t>星球，尘埃，暗物质）</a:t>
            </a:r>
            <a:r>
              <a:rPr lang="en-US" altLang="zh-CN" dirty="0">
                <a:solidFill>
                  <a:schemeClr val="bg1"/>
                </a:solidFill>
              </a:rPr>
              <a:t>0.3</a:t>
            </a:r>
          </a:p>
          <a:p>
            <a:pPr marL="0" indent="0">
              <a:buNone/>
            </a:pPr>
            <a:r>
              <a:rPr lang="en-US" altLang="zh-CN" dirty="0">
                <a:solidFill>
                  <a:schemeClr val="bg1"/>
                </a:solidFill>
              </a:rPr>
              <a:t>2. </a:t>
            </a:r>
            <a:r>
              <a:rPr lang="zh-CN" altLang="en-US" dirty="0">
                <a:solidFill>
                  <a:schemeClr val="bg1"/>
                </a:solidFill>
              </a:rPr>
              <a:t>来自光的引力</a:t>
            </a:r>
            <a:r>
              <a:rPr lang="en-US" altLang="zh-CN" dirty="0" err="1">
                <a:solidFill>
                  <a:schemeClr val="bg1"/>
                </a:solidFill>
              </a:rPr>
              <a:t>Ωrad</a:t>
            </a:r>
            <a:r>
              <a:rPr lang="en-US" altLang="zh-CN" dirty="0">
                <a:solidFill>
                  <a:schemeClr val="bg1"/>
                </a:solidFill>
              </a:rPr>
              <a:t> 0.0004</a:t>
            </a:r>
          </a:p>
          <a:p>
            <a:pPr marL="0" indent="0">
              <a:buNone/>
            </a:pPr>
            <a:r>
              <a:rPr lang="en-US" altLang="zh-CN" dirty="0">
                <a:solidFill>
                  <a:schemeClr val="bg1"/>
                </a:solidFill>
              </a:rPr>
              <a:t>3. </a:t>
            </a:r>
            <a:r>
              <a:rPr lang="zh-CN" altLang="en-US" dirty="0">
                <a:solidFill>
                  <a:schemeClr val="bg1"/>
                </a:solidFill>
              </a:rPr>
              <a:t>来自暗能量的斥力</a:t>
            </a:r>
            <a:r>
              <a:rPr lang="en-US" altLang="zh-CN" dirty="0">
                <a:solidFill>
                  <a:schemeClr val="bg1"/>
                </a:solidFill>
              </a:rPr>
              <a:t>Ω</a:t>
            </a:r>
            <a:r>
              <a:rPr lang="el-GR" altLang="zh-CN" dirty="0">
                <a:solidFill>
                  <a:schemeClr val="bg1"/>
                </a:solidFill>
              </a:rPr>
              <a:t> Λ</a:t>
            </a:r>
            <a:r>
              <a:rPr lang="en-US" altLang="zh-CN" dirty="0">
                <a:solidFill>
                  <a:schemeClr val="bg1"/>
                </a:solidFill>
              </a:rPr>
              <a:t> 0.7</a:t>
            </a:r>
          </a:p>
          <a:p>
            <a:pPr marL="0" indent="0">
              <a:buNone/>
            </a:pPr>
            <a:endParaRPr lang="en-US" altLang="zh-CN" dirty="0">
              <a:solidFill>
                <a:schemeClr val="bg1"/>
              </a:solidFill>
            </a:endParaRPr>
          </a:p>
          <a:p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6320" y="1126239"/>
            <a:ext cx="7345680" cy="4786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141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计算</a:t>
            </a:r>
            <a:r>
              <a:rPr lang="en-US" altLang="zh-CN" b="1" dirty="0">
                <a:solidFill>
                  <a:schemeClr val="bg1"/>
                </a:solidFill>
              </a:rPr>
              <a:t>Ω</a:t>
            </a:r>
            <a:r>
              <a:rPr lang="el-GR" altLang="zh-CN" dirty="0">
                <a:solidFill>
                  <a:schemeClr val="bg1"/>
                </a:solidFill>
              </a:rPr>
              <a:t> Λ</a:t>
            </a:r>
            <a:r>
              <a:rPr lang="en-US" altLang="zh-CN" dirty="0">
                <a:solidFill>
                  <a:schemeClr val="bg1"/>
                </a:solidFill>
              </a:rPr>
              <a:t> </a:t>
            </a:r>
            <a:r>
              <a:rPr lang="zh-CN" altLang="en-US" dirty="0">
                <a:solidFill>
                  <a:schemeClr val="bg1"/>
                </a:solidFill>
              </a:rPr>
              <a:t>的比重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>
          <a:xfrm>
            <a:off x="299720" y="1795145"/>
            <a:ext cx="10515600" cy="4351338"/>
          </a:xfrm>
        </p:spPr>
        <p:txBody>
          <a:bodyPr/>
          <a:lstStyle/>
          <a:p>
            <a:r>
              <a:rPr lang="en-US" altLang="zh-CN" dirty="0">
                <a:solidFill>
                  <a:schemeClr val="bg1"/>
                </a:solidFill>
              </a:rPr>
              <a:t>1. </a:t>
            </a:r>
            <a:r>
              <a:rPr lang="zh-CN" altLang="en-US" dirty="0">
                <a:solidFill>
                  <a:schemeClr val="bg1"/>
                </a:solidFill>
              </a:rPr>
              <a:t>超新星</a:t>
            </a:r>
            <a:endParaRPr lang="en-US" altLang="zh-CN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altLang="zh-CN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altLang="zh-CN" dirty="0">
                <a:solidFill>
                  <a:schemeClr val="bg1"/>
                </a:solidFill>
              </a:rPr>
              <a:t> 2. </a:t>
            </a:r>
            <a:r>
              <a:rPr lang="zh-CN" altLang="en-US" dirty="0">
                <a:solidFill>
                  <a:schemeClr val="bg1"/>
                </a:solidFill>
              </a:rPr>
              <a:t>宇宙微波背景</a:t>
            </a:r>
            <a:endParaRPr lang="en-US" altLang="zh-CN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altLang="zh-CN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altLang="zh-CN" dirty="0">
                <a:solidFill>
                  <a:schemeClr val="bg1"/>
                </a:solidFill>
              </a:rPr>
              <a:t> 3. </a:t>
            </a:r>
            <a:r>
              <a:rPr lang="zh-CN" altLang="en-US" dirty="0">
                <a:solidFill>
                  <a:schemeClr val="bg1"/>
                </a:solidFill>
              </a:rPr>
              <a:t>宇宙中的物质</a:t>
            </a:r>
            <a:endParaRPr lang="en-US" altLang="zh-CN" dirty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6034" y="1719826"/>
            <a:ext cx="4457929" cy="61598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0907" y="2666959"/>
            <a:ext cx="2775093" cy="762039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48729" y="3711360"/>
            <a:ext cx="2692538" cy="71758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35577" y="-1"/>
            <a:ext cx="4956423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7376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标准宇宙模型</a:t>
            </a:r>
            <a:r>
              <a:rPr lang="el-GR" altLang="zh-CN" b="1" dirty="0">
                <a:solidFill>
                  <a:schemeClr val="bg1"/>
                </a:solidFill>
              </a:rPr>
              <a:t>Λ</a:t>
            </a:r>
            <a:r>
              <a:rPr lang="en-US" altLang="zh-CN" b="1" dirty="0">
                <a:solidFill>
                  <a:schemeClr val="bg1"/>
                </a:solidFill>
              </a:rPr>
              <a:t>CDM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暗能量</a:t>
            </a:r>
            <a:r>
              <a:rPr lang="en-US" altLang="zh-CN" dirty="0">
                <a:solidFill>
                  <a:schemeClr val="bg1"/>
                </a:solidFill>
              </a:rPr>
              <a:t>-</a:t>
            </a:r>
            <a:r>
              <a:rPr lang="zh-CN" altLang="en-US" dirty="0">
                <a:solidFill>
                  <a:schemeClr val="bg1"/>
                </a:solidFill>
              </a:rPr>
              <a:t>冷暗物质模型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7440" y="2328112"/>
            <a:ext cx="6085955" cy="4529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4840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宇宙的宿命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pic>
        <p:nvPicPr>
          <p:cNvPr id="3" name="内容占位符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61131" y="1594569"/>
            <a:ext cx="8935912" cy="4789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239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大撕裂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>
          <a:xfrm>
            <a:off x="0" y="1845945"/>
            <a:ext cx="10515600" cy="4351338"/>
          </a:xfrm>
        </p:spPr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如果暗能量增长，继续加速宇宙膨胀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宇宙将会被撕开</a:t>
            </a:r>
            <a:endParaRPr lang="en-US" altLang="zh-CN" dirty="0">
              <a:solidFill>
                <a:schemeClr val="bg1"/>
              </a:solidFill>
            </a:endParaRPr>
          </a:p>
          <a:p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5818" y="918528"/>
            <a:ext cx="6136182" cy="5167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8638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大冻结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如果宇宙不加速膨胀，也不会停止膨胀，则会“死掉”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恒星全部烧完，黑洞蒸发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只剩下光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就目前来看是可能性最大的结局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2868" y="4235426"/>
            <a:ext cx="6669532" cy="2636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0187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大崩塌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暗能量随时间变弱，或者宇宙密度大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宇宙会被“拉回去”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会回到最初的起点</a:t>
            </a:r>
            <a:endParaRPr lang="en-US" altLang="zh-CN" dirty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931" y="4246881"/>
            <a:ext cx="9614122" cy="2611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3663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0740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9200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0784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宇宙微波背景（</a:t>
            </a:r>
            <a:r>
              <a:rPr lang="en-US" altLang="zh-CN" b="1" dirty="0">
                <a:solidFill>
                  <a:schemeClr val="bg1"/>
                </a:solidFill>
              </a:rPr>
              <a:t>CMB</a:t>
            </a:r>
            <a:r>
              <a:rPr lang="zh-CN" altLang="en-US" b="1" dirty="0">
                <a:solidFill>
                  <a:schemeClr val="bg1"/>
                </a:solidFill>
              </a:rPr>
              <a:t>）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有一刻，宇宙里所有氢原子形成，留下发射谱（理论为</a:t>
            </a:r>
            <a:r>
              <a:rPr lang="en-US" altLang="zh-CN" dirty="0">
                <a:solidFill>
                  <a:schemeClr val="bg1"/>
                </a:solidFill>
              </a:rPr>
              <a:t>2.725K</a:t>
            </a:r>
            <a:r>
              <a:rPr lang="zh-CN" altLang="en-US" dirty="0">
                <a:solidFill>
                  <a:schemeClr val="bg1"/>
                </a:solidFill>
              </a:rPr>
              <a:t>）</a:t>
            </a:r>
            <a:endParaRPr lang="en-US" altLang="zh-CN" dirty="0">
              <a:solidFill>
                <a:schemeClr val="bg1"/>
              </a:solidFill>
            </a:endParaRPr>
          </a:p>
          <a:p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4123" y="2520943"/>
            <a:ext cx="6883754" cy="408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3489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58789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6074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63991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4080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0053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4198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8630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5280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0997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9887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考虑地球自转的多普勒效应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pic>
        <p:nvPicPr>
          <p:cNvPr id="3" name="内容占位符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85910" y="1985065"/>
            <a:ext cx="6420180" cy="4032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1868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29257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94148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0251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1678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再加上星际尘埃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pic>
        <p:nvPicPr>
          <p:cNvPr id="3" name="内容占位符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85910" y="1991415"/>
            <a:ext cx="6420180" cy="401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3702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真正的样子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pic>
        <p:nvPicPr>
          <p:cNvPr id="3" name="内容占位符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301856" y="1899336"/>
            <a:ext cx="5588287" cy="4203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4794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宇宙的形状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pic>
        <p:nvPicPr>
          <p:cNvPr id="3" name="内容占位符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2306320"/>
            <a:ext cx="10619821" cy="3978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4216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上节回顾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>
                <a:solidFill>
                  <a:schemeClr val="bg1"/>
                </a:solidFill>
              </a:rPr>
              <a:t>1. </a:t>
            </a:r>
            <a:r>
              <a:rPr lang="zh-CN" altLang="en-US" dirty="0">
                <a:solidFill>
                  <a:schemeClr val="bg1"/>
                </a:solidFill>
              </a:rPr>
              <a:t>宇宙太重会严重收缩，太轻会稍微收缩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2. </a:t>
            </a:r>
            <a:r>
              <a:rPr lang="zh-CN" altLang="en-US" dirty="0">
                <a:solidFill>
                  <a:schemeClr val="bg1"/>
                </a:solidFill>
              </a:rPr>
              <a:t>从宇宙微波背景来看，宇宙是平的（</a:t>
            </a:r>
            <a:r>
              <a:rPr lang="en-US" altLang="zh-CN" dirty="0">
                <a:solidFill>
                  <a:schemeClr val="bg1"/>
                </a:solidFill>
              </a:rPr>
              <a:t>Ω=1</a:t>
            </a:r>
            <a:r>
              <a:rPr lang="zh-CN" altLang="en-US">
                <a:solidFill>
                  <a:schemeClr val="bg1"/>
                </a:solidFill>
              </a:rPr>
              <a:t>）（减速收缩）</a:t>
            </a:r>
            <a:endParaRPr lang="en-US" altLang="zh-CN" dirty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1131" y="3194640"/>
            <a:ext cx="7269480" cy="3663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008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-33468"/>
            <a:ext cx="10515600" cy="1325563"/>
          </a:xfrm>
        </p:spPr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计算与观测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>
          <a:xfrm>
            <a:off x="838200" y="1429385"/>
            <a:ext cx="10515600" cy="4351338"/>
          </a:xfrm>
        </p:spPr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宇宙为平其实为“计算值”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然而“观测”到的宇宙为“加速膨胀”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理应在某个位置的超新星实际上更远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91191"/>
            <a:ext cx="4968240" cy="366680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0245" y="0"/>
            <a:ext cx="4841755" cy="6891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3684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推论：宇宙其实在加速膨胀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如果如此，</a:t>
            </a:r>
            <a:r>
              <a:rPr lang="en-US" altLang="zh-CN" dirty="0">
                <a:solidFill>
                  <a:schemeClr val="bg1"/>
                </a:solidFill>
              </a:rPr>
              <a:t>Ω</a:t>
            </a:r>
            <a:r>
              <a:rPr lang="zh-CN" altLang="en-US" dirty="0">
                <a:solidFill>
                  <a:schemeClr val="bg1"/>
                </a:solidFill>
              </a:rPr>
              <a:t>必</a:t>
            </a:r>
            <a:r>
              <a:rPr lang="en-US" altLang="zh-CN" dirty="0">
                <a:solidFill>
                  <a:schemeClr val="bg1"/>
                </a:solidFill>
              </a:rPr>
              <a:t>&lt;0 </a:t>
            </a:r>
            <a:r>
              <a:rPr lang="zh-CN" altLang="en-US" dirty="0">
                <a:solidFill>
                  <a:schemeClr val="bg1"/>
                </a:solidFill>
              </a:rPr>
              <a:t>（明显不可能）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∴宇宙中必然存在斥力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引入宇宙常数 </a:t>
            </a:r>
            <a:r>
              <a:rPr lang="el-GR" altLang="zh-CN" dirty="0">
                <a:solidFill>
                  <a:schemeClr val="bg1"/>
                </a:solidFill>
              </a:rPr>
              <a:t>Λ</a:t>
            </a:r>
            <a:r>
              <a:rPr lang="en-US" altLang="zh-CN" dirty="0">
                <a:solidFill>
                  <a:schemeClr val="bg1"/>
                </a:solidFill>
              </a:rPr>
              <a:t> </a:t>
            </a:r>
            <a:r>
              <a:rPr lang="zh-CN" altLang="en-US" dirty="0">
                <a:solidFill>
                  <a:schemeClr val="bg1"/>
                </a:solidFill>
              </a:rPr>
              <a:t>（数学意义的）</a:t>
            </a:r>
            <a:endParaRPr lang="en-US" altLang="zh-CN" dirty="0">
              <a:solidFill>
                <a:schemeClr val="bg1"/>
              </a:solidFill>
            </a:endParaRPr>
          </a:p>
          <a:p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4492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280</Words>
  <Application>Microsoft Office PowerPoint</Application>
  <PresentationFormat>宽屏</PresentationFormat>
  <Paragraphs>46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37" baseType="lpstr">
      <vt:lpstr>等线</vt:lpstr>
      <vt:lpstr>等线 Light</vt:lpstr>
      <vt:lpstr>Arial</vt:lpstr>
      <vt:lpstr>Office 主题​​</vt:lpstr>
      <vt:lpstr>天文学入门</vt:lpstr>
      <vt:lpstr>宇宙微波背景（CMB）</vt:lpstr>
      <vt:lpstr>考虑地球自转的多普勒效应</vt:lpstr>
      <vt:lpstr>再加上星际尘埃</vt:lpstr>
      <vt:lpstr>真正的样子</vt:lpstr>
      <vt:lpstr>宇宙的形状</vt:lpstr>
      <vt:lpstr>上节回顾</vt:lpstr>
      <vt:lpstr>计算与观测</vt:lpstr>
      <vt:lpstr>推论：宇宙其实在加速膨胀</vt:lpstr>
      <vt:lpstr>对宇宙的力</vt:lpstr>
      <vt:lpstr>计算Ω Λ 的比重</vt:lpstr>
      <vt:lpstr>标准宇宙模型ΛCDM</vt:lpstr>
      <vt:lpstr>宇宙的宿命</vt:lpstr>
      <vt:lpstr>大撕裂</vt:lpstr>
      <vt:lpstr>大冻结</vt:lpstr>
      <vt:lpstr>大崩塌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天文学入门</dc:title>
  <dc:creator>张帅</dc:creator>
  <cp:lastModifiedBy>张帅</cp:lastModifiedBy>
  <cp:revision>4</cp:revision>
  <dcterms:created xsi:type="dcterms:W3CDTF">2017-06-12T05:40:33Z</dcterms:created>
  <dcterms:modified xsi:type="dcterms:W3CDTF">2017-06-12T08:15:24Z</dcterms:modified>
</cp:coreProperties>
</file>