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86" r:id="rId4"/>
    <p:sldId id="287" r:id="rId5"/>
    <p:sldId id="288" r:id="rId6"/>
    <p:sldId id="270" r:id="rId7"/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3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06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9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03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48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5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5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8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41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44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D1B3C-A500-4B64-8723-EA4B1B213A07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D46C-751B-44FD-AABA-178EF3A44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9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天文学入门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29352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900" dirty="0">
                <a:solidFill>
                  <a:schemeClr val="bg1"/>
                </a:solidFill>
              </a:rPr>
              <a:t>第</a:t>
            </a:r>
            <a:r>
              <a:rPr lang="en-US" altLang="zh-CN" sz="3900" dirty="0">
                <a:solidFill>
                  <a:schemeClr val="bg1"/>
                </a:solidFill>
              </a:rPr>
              <a:t>8,9</a:t>
            </a:r>
            <a:r>
              <a:rPr lang="zh-CN" altLang="en-US" sz="3900" dirty="0">
                <a:solidFill>
                  <a:schemeClr val="bg1"/>
                </a:solidFill>
              </a:rPr>
              <a:t>课，宇宙学</a:t>
            </a:r>
            <a:endParaRPr lang="en-US" altLang="zh-CN" sz="3900" dirty="0">
              <a:solidFill>
                <a:schemeClr val="bg1"/>
              </a:solidFill>
            </a:endParaRPr>
          </a:p>
          <a:p>
            <a:pPr algn="r"/>
            <a:r>
              <a:rPr lang="zh-CN" altLang="en-US" sz="3900" dirty="0">
                <a:solidFill>
                  <a:schemeClr val="bg1"/>
                </a:solidFill>
              </a:rPr>
              <a:t>张帅</a:t>
            </a:r>
            <a:endParaRPr lang="en-US" altLang="zh-CN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9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对宇宙的力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299720" y="1927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1. </a:t>
            </a:r>
            <a:r>
              <a:rPr lang="zh-CN" altLang="en-US" dirty="0">
                <a:solidFill>
                  <a:schemeClr val="bg1"/>
                </a:solidFill>
              </a:rPr>
              <a:t>来自质量的引力</a:t>
            </a:r>
            <a:r>
              <a:rPr lang="en-US" altLang="zh-CN" dirty="0">
                <a:solidFill>
                  <a:schemeClr val="bg1"/>
                </a:solidFill>
              </a:rPr>
              <a:t>ΩM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星球，尘埃，暗物质）</a:t>
            </a:r>
            <a:r>
              <a:rPr lang="en-US" altLang="zh-CN" dirty="0">
                <a:solidFill>
                  <a:schemeClr val="bg1"/>
                </a:solidFill>
              </a:rPr>
              <a:t>0.3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zh-CN" altLang="en-US" dirty="0">
                <a:solidFill>
                  <a:schemeClr val="bg1"/>
                </a:solidFill>
              </a:rPr>
              <a:t>来自光的引力</a:t>
            </a:r>
            <a:r>
              <a:rPr lang="en-US" altLang="zh-CN" dirty="0" err="1">
                <a:solidFill>
                  <a:schemeClr val="bg1"/>
                </a:solidFill>
              </a:rPr>
              <a:t>Ωrad</a:t>
            </a:r>
            <a:r>
              <a:rPr lang="en-US" altLang="zh-CN" dirty="0">
                <a:solidFill>
                  <a:schemeClr val="bg1"/>
                </a:solidFill>
              </a:rPr>
              <a:t> 0.0004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3. </a:t>
            </a:r>
            <a:r>
              <a:rPr lang="zh-CN" altLang="en-US" dirty="0">
                <a:solidFill>
                  <a:schemeClr val="bg1"/>
                </a:solidFill>
              </a:rPr>
              <a:t>来自暗能量的斥力</a:t>
            </a:r>
            <a:r>
              <a:rPr lang="en-US" altLang="zh-CN" dirty="0">
                <a:solidFill>
                  <a:schemeClr val="bg1"/>
                </a:solidFill>
              </a:rPr>
              <a:t>Ω</a:t>
            </a:r>
            <a:r>
              <a:rPr lang="el-GR" altLang="zh-CN" dirty="0">
                <a:solidFill>
                  <a:schemeClr val="bg1"/>
                </a:solidFill>
              </a:rPr>
              <a:t> Λ</a:t>
            </a:r>
            <a:r>
              <a:rPr lang="en-US" altLang="zh-CN" dirty="0">
                <a:solidFill>
                  <a:schemeClr val="bg1"/>
                </a:solidFill>
              </a:rPr>
              <a:t> 0.7</a:t>
            </a:r>
          </a:p>
          <a:p>
            <a:pPr marL="0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126239"/>
            <a:ext cx="7345680" cy="47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计算</a:t>
            </a:r>
            <a:r>
              <a:rPr lang="en-US" altLang="zh-CN" b="1" dirty="0">
                <a:solidFill>
                  <a:schemeClr val="bg1"/>
                </a:solidFill>
              </a:rPr>
              <a:t>Ω</a:t>
            </a:r>
            <a:r>
              <a:rPr lang="el-GR" altLang="zh-CN" dirty="0">
                <a:solidFill>
                  <a:schemeClr val="bg1"/>
                </a:solidFill>
              </a:rPr>
              <a:t> Λ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的比重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299720" y="1795145"/>
            <a:ext cx="10515600" cy="4351338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1. </a:t>
            </a:r>
            <a:r>
              <a:rPr lang="zh-CN" altLang="en-US" dirty="0">
                <a:solidFill>
                  <a:schemeClr val="bg1"/>
                </a:solidFill>
              </a:rPr>
              <a:t>超新星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 2. </a:t>
            </a:r>
            <a:r>
              <a:rPr lang="zh-CN" altLang="en-US" dirty="0">
                <a:solidFill>
                  <a:schemeClr val="bg1"/>
                </a:solidFill>
              </a:rPr>
              <a:t>宇宙微波背景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 3. </a:t>
            </a:r>
            <a:r>
              <a:rPr lang="zh-CN" altLang="en-US" dirty="0">
                <a:solidFill>
                  <a:schemeClr val="bg1"/>
                </a:solidFill>
              </a:rPr>
              <a:t>宇宙中的物质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34" y="1719826"/>
            <a:ext cx="4457929" cy="6159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907" y="2666959"/>
            <a:ext cx="2775093" cy="762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729" y="3711360"/>
            <a:ext cx="2692538" cy="7175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577" y="-1"/>
            <a:ext cx="49564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3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标准宇宙模型</a:t>
            </a:r>
            <a:r>
              <a:rPr lang="el-GR" altLang="zh-CN" b="1" dirty="0">
                <a:solidFill>
                  <a:schemeClr val="bg1"/>
                </a:solidFill>
              </a:rPr>
              <a:t>Λ</a:t>
            </a:r>
            <a:r>
              <a:rPr lang="en-US" altLang="zh-CN" b="1" dirty="0">
                <a:solidFill>
                  <a:schemeClr val="bg1"/>
                </a:solidFill>
              </a:rPr>
              <a:t>CDM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暗能量</a:t>
            </a:r>
            <a:r>
              <a:rPr lang="en-US" altLang="zh-CN" dirty="0">
                <a:solidFill>
                  <a:schemeClr val="bg1"/>
                </a:solidFill>
              </a:rPr>
              <a:t>-</a:t>
            </a:r>
            <a:r>
              <a:rPr lang="zh-CN" altLang="en-US" dirty="0">
                <a:solidFill>
                  <a:schemeClr val="bg1"/>
                </a:solidFill>
              </a:rPr>
              <a:t>冷暗物质模型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0" y="2328112"/>
            <a:ext cx="6085955" cy="45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8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宇宙的宿命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1131" y="1594569"/>
            <a:ext cx="8935912" cy="47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大撕裂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0" y="1845945"/>
            <a:ext cx="10515600" cy="4351338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如果暗能量增长，继续加速宇宙膨胀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宇宙将会被撕开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18" y="918528"/>
            <a:ext cx="6136182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6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大冻结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如果宇宙不加速膨胀，也不会停止膨胀，则会“死掉”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恒星全部烧完，黑洞蒸发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只剩下光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就目前来看是可能性最大的结局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868" y="4235426"/>
            <a:ext cx="6669532" cy="26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1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大崩塌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暗能量随时间变弱，或者宇宙密度大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宇宙会被“拉回去”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会回到最初的起点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31" y="4246881"/>
            <a:ext cx="9614122" cy="26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6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7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2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7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宇宙微波背景（</a:t>
            </a:r>
            <a:r>
              <a:rPr lang="en-US" altLang="zh-CN" b="1" dirty="0">
                <a:solidFill>
                  <a:schemeClr val="bg1"/>
                </a:solidFill>
              </a:rPr>
              <a:t>CMB</a:t>
            </a:r>
            <a:r>
              <a:rPr lang="zh-CN" altLang="en-US" b="1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有一刻，宇宙里所有氢原子形成，留下发射谱（理论为</a:t>
            </a:r>
            <a:r>
              <a:rPr lang="en-US" altLang="zh-CN" dirty="0">
                <a:solidFill>
                  <a:schemeClr val="bg1"/>
                </a:solidFill>
              </a:rPr>
              <a:t>2.725K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123" y="2520943"/>
            <a:ext cx="6883754" cy="40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48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78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0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99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8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19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3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28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99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8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考虑地球自转的多普勒效应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5910" y="1985065"/>
            <a:ext cx="6420180" cy="40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86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25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14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25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6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再加上星际尘埃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5910" y="1991415"/>
            <a:ext cx="6420180" cy="40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7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真正的样子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1856" y="1899336"/>
            <a:ext cx="5588287" cy="42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宇宙的形状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306320"/>
            <a:ext cx="10619821" cy="39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2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上节回顾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1. </a:t>
            </a:r>
            <a:r>
              <a:rPr lang="zh-CN" altLang="en-US" dirty="0">
                <a:solidFill>
                  <a:schemeClr val="bg1"/>
                </a:solidFill>
              </a:rPr>
              <a:t>宇宙太重会严重收缩，太轻会稍微收缩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zh-CN" altLang="en-US" dirty="0">
                <a:solidFill>
                  <a:schemeClr val="bg1"/>
                </a:solidFill>
              </a:rPr>
              <a:t>从宇宙微波背景来看，宇宙是平的（</a:t>
            </a:r>
            <a:r>
              <a:rPr lang="en-US" altLang="zh-CN" dirty="0">
                <a:solidFill>
                  <a:schemeClr val="bg1"/>
                </a:solidFill>
              </a:rPr>
              <a:t>Ω=1</a:t>
            </a:r>
            <a:r>
              <a:rPr lang="zh-CN" altLang="en-US">
                <a:solidFill>
                  <a:schemeClr val="bg1"/>
                </a:solidFill>
              </a:rPr>
              <a:t>）（减速收缩）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31" y="3194640"/>
            <a:ext cx="7269480" cy="36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33468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计算与观测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38200" y="1429385"/>
            <a:ext cx="10515600" cy="4351338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宇宙为平其实为“计算值”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然而“观测”到的宇宙为“加速膨胀”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理应在某个位置的超新星实际上更远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1191"/>
            <a:ext cx="4968240" cy="366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245" y="0"/>
            <a:ext cx="4841755" cy="68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6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推论：宇宙其实在加速膨胀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如果如此，</a:t>
            </a:r>
            <a:r>
              <a:rPr lang="en-US" altLang="zh-CN" dirty="0">
                <a:solidFill>
                  <a:schemeClr val="bg1"/>
                </a:solidFill>
              </a:rPr>
              <a:t>Ω</a:t>
            </a:r>
            <a:r>
              <a:rPr lang="zh-CN" altLang="en-US" dirty="0">
                <a:solidFill>
                  <a:schemeClr val="bg1"/>
                </a:solidFill>
              </a:rPr>
              <a:t>必</a:t>
            </a:r>
            <a:r>
              <a:rPr lang="en-US" altLang="zh-CN" dirty="0">
                <a:solidFill>
                  <a:schemeClr val="bg1"/>
                </a:solidFill>
              </a:rPr>
              <a:t>&lt;0 </a:t>
            </a:r>
            <a:r>
              <a:rPr lang="zh-CN" altLang="en-US" dirty="0">
                <a:solidFill>
                  <a:schemeClr val="bg1"/>
                </a:solidFill>
              </a:rPr>
              <a:t>（明显不可能）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∴宇宙中必然存在斥力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引入宇宙常数 </a:t>
            </a:r>
            <a:r>
              <a:rPr lang="el-GR" altLang="zh-CN" dirty="0">
                <a:solidFill>
                  <a:schemeClr val="bg1"/>
                </a:solidFill>
              </a:rPr>
              <a:t>Λ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（数学意义的）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4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280</Words>
  <Application>Microsoft Office PowerPoint</Application>
  <PresentationFormat>宽屏</PresentationFormat>
  <Paragraphs>46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等线</vt:lpstr>
      <vt:lpstr>等线 Light</vt:lpstr>
      <vt:lpstr>Arial</vt:lpstr>
      <vt:lpstr>Office 主题​​</vt:lpstr>
      <vt:lpstr>天文学入门</vt:lpstr>
      <vt:lpstr>宇宙微波背景（CMB）</vt:lpstr>
      <vt:lpstr>考虑地球自转的多普勒效应</vt:lpstr>
      <vt:lpstr>再加上星际尘埃</vt:lpstr>
      <vt:lpstr>真正的样子</vt:lpstr>
      <vt:lpstr>宇宙的形状</vt:lpstr>
      <vt:lpstr>上节回顾</vt:lpstr>
      <vt:lpstr>计算与观测</vt:lpstr>
      <vt:lpstr>推论：宇宙其实在加速膨胀</vt:lpstr>
      <vt:lpstr>对宇宙的力</vt:lpstr>
      <vt:lpstr>计算Ω Λ 的比重</vt:lpstr>
      <vt:lpstr>标准宇宙模型ΛCDM</vt:lpstr>
      <vt:lpstr>宇宙的宿命</vt:lpstr>
      <vt:lpstr>大撕裂</vt:lpstr>
      <vt:lpstr>大冻结</vt:lpstr>
      <vt:lpstr>大崩塌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天文学入门</dc:title>
  <dc:creator>张帅</dc:creator>
  <cp:lastModifiedBy>张帅</cp:lastModifiedBy>
  <cp:revision>4</cp:revision>
  <dcterms:created xsi:type="dcterms:W3CDTF">2017-06-12T05:40:33Z</dcterms:created>
  <dcterms:modified xsi:type="dcterms:W3CDTF">2017-06-12T08:15:24Z</dcterms:modified>
</cp:coreProperties>
</file>