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6" r:id="rId2"/>
    <p:sldId id="317" r:id="rId3"/>
    <p:sldId id="300" r:id="rId4"/>
    <p:sldId id="318" r:id="rId5"/>
    <p:sldId id="316" r:id="rId6"/>
    <p:sldId id="315" r:id="rId7"/>
    <p:sldId id="321" r:id="rId8"/>
    <p:sldId id="307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  <a:srgbClr val="0000FF"/>
    <a:srgbClr val="390EF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75" autoAdjust="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10" Type="http://schemas.openxmlformats.org/officeDocument/2006/relationships/image" Target="../media/image18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03T13:48:11.7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97832">
    <iact:property name="dataType"/>
    <iact:actionData xml:id="d0">
      <inkml:trace xmlns:inkml="http://www.w3.org/2003/InkML" xml:id="stk0" contextRef="#ctx0" brushRef="#br0">21608 6174 0,'0'35'258,"0"-17"-217,0-1-33,0 1-2,0-1 3,0 1-1,0 0 9,0-1 0,0 1 33,0 35-46,0-18 11,0 18 1,0 0 0,0 0 1,0-18 0,0 18 0,17-18 0,-17 1-2,18-19 2,-18 19 0,0-19-1,0 1 16,0 0-30,0 34 15,18 1-1,-18 0 1,0-35-1,17 35 1,-17-18 0,18 0-1,-1 1 1,-17-1 0,0 18-2,0 0 3,0 0-3,0-18 2,0 0-1,18 18 1,-18-18-1,0-17 1,18 35-1,-18-35 1,0 17 0,17 0 0,-17-17-1,0 17 1</inkml:trace>
    </iact:actionData>
  </iact:action>
  <iact:action type="add" startTime="99920">
    <iact:property name="dataType"/>
    <iact:actionData xml:id="d1">
      <inkml:trace xmlns:inkml="http://www.w3.org/2003/InkML" xml:id="stk1" contextRef="#ctx0" brushRef="#br0">21572 7514 0,'18'0'106,"0"0"-97,-1 0 6,1 18 12,0 17 7,-1 36-30,71 52 43,-70-88-31,-18-17 16,18 0-29,-18-1 14,17-17-3,-17 18 4,0 0 13,18-18-14,-18-36 161,0 19-155,18-19-7,-1 1 0,-17-18 0,0 0 1,18 36 0,-1-36-1,-17 35 0,0 0 1,0-34 0,18 34 0,-18 0 17,0 1-32,18-1 17</inkml:trace>
    </iact:actionData>
  </iact:action>
  <iact:action type="add" startTime="101600">
    <iact:property name="dataType"/>
    <iact:actionData xml:id="d2">
      <inkml:trace xmlns:inkml="http://www.w3.org/2003/InkML" xml:id="stk2" contextRef="#ctx0" brushRef="#br0">22666 6809 0,'0'-18'147,"-18"-17"-19,1 35 42,-1 0-149,0 0-8,18 17 0,-17 1 26,-1 0-23,0-18-4,18 17 4,-17 19 1,17 16-13,-18-34 10,18 0 3,-17 17-1,17-17 2,0 35-3,0-36 3,0 1-4,0-1 5,-18 1-4,0-18 2,18 35-1,0-17 0,0 0 5,0 17-7,18-35 163,0 0-169,-1 0 8,1 0-11,-1 0 62,1 0-58,0 0 8,-1 0 2,1-18 16,-18 1-30,18 17 5,17 0 6,-17-18 73,-1 0-63,-17 1-9,0-1-15,18-17 15,0-18-1,-18 35 1,0 1-2,0-1 2,0 0 15,17 1 57,-17-1 143,0 0-216,0 1 88,18 34 173,-18 19-269,0-19 11,0 1-11,0 0 5,17-1 37,1 19-48,-18-19 60,0 1-57,0-1 15,0 1-3,0 0 118,18-18-110,-1 35-8,1 0-12,-18-17 9,0 0 0</inkml:trace>
    </iact:actionData>
  </iact:action>
  <iact:action type="add" startTime="107785">
    <iact:property name="dataType"/>
    <iact:actionData xml:id="d3">
      <inkml:trace xmlns:inkml="http://www.w3.org/2003/InkML" xml:id="stk3" contextRef="#ctx0" brushRef="#br0">23513 6773 0,'-18'0'281,"0"0"-218,1 0-55,-1 0 26,0 0 0,1 0-2,-18 0-28,-36 18 43,53 0-30,1-18 1,-36 17-3,0 1 3,53 0 173,17-1-138,1 1-16,0-18-35,17 17 16,0 1-5,1-18 4,17 18 0,35 17-1,-35-35 4,17 35-4,18-17-1,-17-18 3,-1 18-2,-34-18 1,-1 0-3,18 17 3,-35-17 131</inkml:trace>
    </iact:actionData>
  </iact:action>
  <iact:action type="add" startTime="110065">
    <iact:property name="dataType"/>
    <iact:actionData xml:id="d4">
      <inkml:trace xmlns:inkml="http://www.w3.org/2003/InkML" xml:id="stk4" contextRef="#ctx0" brushRef="#br0">24271 6773 0,'0'-17'49,"0"-1"-41,0 0 17,0 1-18,0-36 9,-18 35 33,1-35-33,17 36 199,-18 17-199,1 0-10,-1 17 12,0 1-7,1 17-6,-1-17 9,0 35 3,-17-36-1,35 19 0,0-19 1,0 1 0,0 0 0,0-1 14,0 1-14,0 0 32,0-1-32,18-17 136,-1 0-139,1 0 15,0 0-21,-1 0 5,1 0 3,17 0-11,-17 0 33,-1 0-31,1 0 44,0 0-22,-1 0 125,-17-17-149,0-1 13,0 0 22,0 36 153,0 17-185,-17 18-4,-1-18 4,18-17 1,-35 35-3,17-18 5,1-17-3,-1-18-3,18 35 5,0-17 15,-18 35-20,18-18 23,-35 35 22,17 36-34,18-53 2,-17-17-3,17-1 3,0-18-2,0 19 1,0-1-1,0-17 1,0-1 0,-18 19-1,0 16 1,18-34-1,-17 17 1,-1 1 0,1-36 33,-1 35-47,0-17 12,-17 17 1,17-35 1,1 17 1,-1-17 68,0 0-37,1 0-37,-1-17 33,0-1-42,18-17 17,0 0-4,0-1 0,0 19 44,0-1 31,0 0-38</inkml:trace>
    </iact:actionData>
  </iact:action>
  <iact:action type="add" startTime="246425">
    <iact:property name="dataType"/>
    <iact:actionData xml:id="d5">
      <inkml:trace xmlns:inkml="http://www.w3.org/2003/InkML" xml:id="stk5" contextRef="#ctx0" brushRef="#br0">22225 13917 0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03T13:52:36.4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31945">
    <iact:property name="dataType"/>
    <iact:actionData xml:id="d0">
      <inkml:trace xmlns:inkml="http://www.w3.org/2003/InkML" xml:id="stk0" contextRef="#ctx0" brushRef="#br0">24818 15134 0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microsoft.com/office/2007/relationships/media" Target="../media/media2.m4a"/><Relationship Id="rId7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4.wmf"/><Relationship Id="rId26" Type="http://schemas.openxmlformats.org/officeDocument/2006/relationships/image" Target="../media/image18.wmf"/><Relationship Id="rId3" Type="http://schemas.microsoft.com/office/2007/relationships/media" Target="../media/media4.m4a"/><Relationship Id="rId21" Type="http://schemas.openxmlformats.org/officeDocument/2006/relationships/oleObject" Target="../embeddings/oleObject9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1.wmf"/><Relationship Id="rId17" Type="http://schemas.openxmlformats.org/officeDocument/2006/relationships/oleObject" Target="../embeddings/oleObject7.bin"/><Relationship Id="rId25" Type="http://schemas.openxmlformats.org/officeDocument/2006/relationships/oleObject" Target="../embeddings/oleObject11.bin"/><Relationship Id="rId2" Type="http://schemas.openxmlformats.org/officeDocument/2006/relationships/tags" Target="../tags/tag2.xml"/><Relationship Id="rId16" Type="http://schemas.openxmlformats.org/officeDocument/2006/relationships/image" Target="../media/image13.wmf"/><Relationship Id="rId20" Type="http://schemas.openxmlformats.org/officeDocument/2006/relationships/image" Target="../media/image15.wmf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4.bin"/><Relationship Id="rId24" Type="http://schemas.openxmlformats.org/officeDocument/2006/relationships/image" Target="../media/image17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0.bin"/><Relationship Id="rId10" Type="http://schemas.openxmlformats.org/officeDocument/2006/relationships/image" Target="../media/image10.wmf"/><Relationship Id="rId19" Type="http://schemas.openxmlformats.org/officeDocument/2006/relationships/oleObject" Target="../embeddings/oleObject8.bin"/><Relationship Id="rId4" Type="http://schemas.openxmlformats.org/officeDocument/2006/relationships/audio" Target="../media/media4.m4a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2.wmf"/><Relationship Id="rId22" Type="http://schemas.openxmlformats.org/officeDocument/2006/relationships/image" Target="../media/image16.wmf"/><Relationship Id="rId27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microsoft.com/office/2007/relationships/media" Target="../media/media5.m4a"/><Relationship Id="rId7" Type="http://schemas.openxmlformats.org/officeDocument/2006/relationships/oleObject" Target="../embeddings/oleObject12.bin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6.m4a"/><Relationship Id="rId7" Type="http://schemas.openxmlformats.org/officeDocument/2006/relationships/image" Target="../media/image20.png"/><Relationship Id="rId2" Type="http://schemas.microsoft.com/office/2007/relationships/media" Target="../media/media6.m4a"/><Relationship Id="rId1" Type="http://schemas.openxmlformats.org/officeDocument/2006/relationships/tags" Target="../tags/tag4.xml"/><Relationship Id="rId6" Type="http://schemas.microsoft.com/office/2011/relationships/inkAction" Target="../ink/inkAction1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16.bin"/><Relationship Id="rId18" Type="http://schemas.openxmlformats.org/officeDocument/2006/relationships/image" Target="../media/image26.wmf"/><Relationship Id="rId3" Type="http://schemas.microsoft.com/office/2007/relationships/media" Target="../media/media7.m4a"/><Relationship Id="rId21" Type="http://schemas.openxmlformats.org/officeDocument/2006/relationships/oleObject" Target="../embeddings/oleObject20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3.wmf"/><Relationship Id="rId17" Type="http://schemas.openxmlformats.org/officeDocument/2006/relationships/oleObject" Target="../embeddings/oleObject18.bin"/><Relationship Id="rId25" Type="http://schemas.openxmlformats.org/officeDocument/2006/relationships/image" Target="../media/image3.png"/><Relationship Id="rId2" Type="http://schemas.openxmlformats.org/officeDocument/2006/relationships/tags" Target="../tags/tag5.xml"/><Relationship Id="rId16" Type="http://schemas.openxmlformats.org/officeDocument/2006/relationships/image" Target="../media/image25.wmf"/><Relationship Id="rId20" Type="http://schemas.openxmlformats.org/officeDocument/2006/relationships/image" Target="../media/image27.wmf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15.bin"/><Relationship Id="rId24" Type="http://schemas.openxmlformats.org/officeDocument/2006/relationships/image" Target="../media/image29.png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17.bin"/><Relationship Id="rId23" Type="http://schemas.microsoft.com/office/2011/relationships/inkAction" Target="../ink/inkAction2.xml"/><Relationship Id="rId10" Type="http://schemas.openxmlformats.org/officeDocument/2006/relationships/image" Target="../media/image22.wmf"/><Relationship Id="rId19" Type="http://schemas.openxmlformats.org/officeDocument/2006/relationships/oleObject" Target="../embeddings/oleObject19.bin"/><Relationship Id="rId4" Type="http://schemas.openxmlformats.org/officeDocument/2006/relationships/audio" Target="../media/media7.m4a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4.wmf"/><Relationship Id="rId22" Type="http://schemas.openxmlformats.org/officeDocument/2006/relationships/image" Target="../media/image28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audio" Target="../media/media8.m4a"/><Relationship Id="rId7" Type="http://schemas.openxmlformats.org/officeDocument/2006/relationships/oleObject" Target="../embeddings/oleObject22.bin"/><Relationship Id="rId2" Type="http://schemas.microsoft.com/office/2007/relationships/media" Target="../media/media8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1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5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7.4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机械能守恒定律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F9618701-A056-42A1-A50B-E405628BD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069"/>
    </mc:Choice>
    <mc:Fallback>
      <p:transition spd="slow" advTm="540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5832648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(Mechanical Energy)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156176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284178" y="2570034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符号：</a:t>
            </a: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2E12C54-54DC-467C-9FDB-DA2ED48F6484}"/>
              </a:ext>
            </a:extLst>
          </p:cNvPr>
          <p:cNvGrpSpPr/>
          <p:nvPr/>
        </p:nvGrpSpPr>
        <p:grpSpPr>
          <a:xfrm>
            <a:off x="2062606" y="3527910"/>
            <a:ext cx="1501282" cy="469603"/>
            <a:chOff x="2062606" y="3527910"/>
            <a:chExt cx="1501282" cy="469603"/>
          </a:xfrm>
        </p:grpSpPr>
        <p:graphicFrame>
          <p:nvGraphicFramePr>
            <p:cNvPr id="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543907"/>
                </p:ext>
              </p:extLst>
            </p:nvPr>
          </p:nvGraphicFramePr>
          <p:xfrm>
            <a:off x="2074580" y="3538726"/>
            <a:ext cx="1441450" cy="4587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40" name="Equation" r:id="rId7" imgW="761760" imgH="241200" progId="Equation.DSMT4">
                    <p:embed/>
                  </p:oleObj>
                </mc:Choice>
                <mc:Fallback>
                  <p:oleObj name="Equation" r:id="rId7" imgW="761760" imgH="2412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4580" y="3538726"/>
                          <a:ext cx="1441450" cy="4587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矩形 5"/>
            <p:cNvSpPr/>
            <p:nvPr/>
          </p:nvSpPr>
          <p:spPr>
            <a:xfrm>
              <a:off x="2062606" y="3527910"/>
              <a:ext cx="1501282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284178" y="1705938"/>
            <a:ext cx="6127763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动能、重力势能、弹性势能的统称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75460" y="3434130"/>
            <a:ext cx="18482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组合 134"/>
          <p:cNvGrpSpPr/>
          <p:nvPr/>
        </p:nvGrpSpPr>
        <p:grpSpPr>
          <a:xfrm>
            <a:off x="6444320" y="1196752"/>
            <a:ext cx="1008000" cy="648000"/>
            <a:chOff x="3290936" y="2475318"/>
            <a:chExt cx="1008000" cy="648000"/>
          </a:xfrm>
        </p:grpSpPr>
        <p:sp>
          <p:nvSpPr>
            <p:cNvPr id="13" name="云形标注 12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79280"/>
                <a:gd name="adj2" fmla="val -5938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275460" y="4370234"/>
            <a:ext cx="35044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75460" y="5373216"/>
            <a:ext cx="523264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动能与势能的相互转化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29D71B9D-8441-4DFD-A63B-1892E678EF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833"/>
    </mc:Choice>
    <mc:Fallback>
      <p:transition spd="slow" advTm="81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7" grpId="0"/>
      <p:bldP spid="8" grpId="0"/>
      <p:bldP spid="42" grpId="0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22" name="图片 221" descr="141022084454_212752_euzfir8tkn65.jpg"/>
          <p:cNvPicPr>
            <a:picLocks noChangeAspect="1"/>
          </p:cNvPicPr>
          <p:nvPr/>
        </p:nvPicPr>
        <p:blipFill>
          <a:blip r:embed="rId5" cstate="print"/>
          <a:srcRect r="4125"/>
          <a:stretch>
            <a:fillRect/>
          </a:stretch>
        </p:blipFill>
        <p:spPr>
          <a:xfrm>
            <a:off x="-1" y="116632"/>
            <a:ext cx="4644009" cy="3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83" name="Picture 15" descr="https://timgsa.baidu.com/timg?image&amp;quality=80&amp;size=b9999_10000&amp;sec=1492165006584&amp;di=0196966c9a302376b558756054d54ff5&amp;imgtype=0&amp;src=http%3A%2F%2Fbswj.net%2Fupload%2Fimg%2FBA%2FBA50191005CF27F1E6870069C5008584.jpg"/>
          <p:cNvPicPr>
            <a:picLocks noChangeAspect="1" noChangeArrowheads="1"/>
          </p:cNvPicPr>
          <p:nvPr/>
        </p:nvPicPr>
        <p:blipFill>
          <a:blip r:embed="rId6" cstate="print"/>
          <a:srcRect r="2911" b="1852"/>
          <a:stretch>
            <a:fillRect/>
          </a:stretch>
        </p:blipFill>
        <p:spPr bwMode="auto">
          <a:xfrm>
            <a:off x="4589578" y="116632"/>
            <a:ext cx="4558276" cy="3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85" name="Picture 17" descr="https://timgsa.baidu.com/timg?image&amp;quality=80&amp;size=b9999_10000&amp;sec=1492166047690&amp;di=0622eff0b5bf94b4d155f84a0a56f3b1&amp;imgtype=0&amp;src=http%3A%2F%2Fstc.zjol.com.cn%2Fg1%2FM001E43CggSBFe4CG2AFRXGAAJtZSP8RPU547.jpg%3Fwidth%3D670%26height%3D5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5528" y="3272814"/>
            <a:ext cx="4587528" cy="34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89" name="Picture 21" descr="https://timgsa.baidu.com/timg?image&amp;quality=80&amp;size=b9999_10000&amp;sec=1492166868863&amp;di=dea1b9e77535310a5d8317f333dc3051&amp;imgtype=0&amp;src=http%3A%2F%2Fimages.china.cn%2Fattachement%2Fjpg%2Fsite1000%2F20100804%2F000d56dee6e20dc361a70b.jpg"/>
          <p:cNvPicPr>
            <a:picLocks noChangeAspect="1" noChangeArrowheads="1"/>
          </p:cNvPicPr>
          <p:nvPr/>
        </p:nvPicPr>
        <p:blipFill>
          <a:blip r:embed="rId8" cstate="print"/>
          <a:srcRect r="13392" b="7322"/>
          <a:stretch>
            <a:fillRect/>
          </a:stretch>
        </p:blipFill>
        <p:spPr bwMode="auto">
          <a:xfrm>
            <a:off x="4572000" y="3263212"/>
            <a:ext cx="4572000" cy="34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1DB0EC2-ED9B-4E09-B399-670C48AD0B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69"/>
    </mc:Choice>
    <mc:Fallback>
      <p:transition spd="slow" advTm="31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6783232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  <a:cs typeface="Times New Roman" pitchFamily="18" charset="0"/>
                <a:sym typeface="宋体" pitchFamily="2" charset="-122"/>
              </a:rPr>
              <a:t>定量分析：动能和重力势能的相互转化</a:t>
            </a:r>
            <a:endParaRPr kumimoji="0" lang="zh-CN" altLang="en-US" sz="30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ea"/>
              <a:ea typeface="+mj-ea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095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224483"/>
              </p:ext>
            </p:extLst>
          </p:nvPr>
        </p:nvGraphicFramePr>
        <p:xfrm>
          <a:off x="2017526" y="2867603"/>
          <a:ext cx="2244147" cy="64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2" name="Equation" r:id="rId7" imgW="1307880" imgH="393480" progId="Equation.DSMT4">
                  <p:embed/>
                </p:oleObj>
              </mc:Choice>
              <mc:Fallback>
                <p:oleObj name="Equation" r:id="rId7" imgW="13078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526" y="2867603"/>
                        <a:ext cx="2244147" cy="64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578265"/>
              </p:ext>
            </p:extLst>
          </p:nvPr>
        </p:nvGraphicFramePr>
        <p:xfrm>
          <a:off x="3016458" y="3660559"/>
          <a:ext cx="1155989" cy="376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3" name="Equation" r:id="rId9" imgW="672840" imgH="228600" progId="Equation.DSMT4">
                  <p:embed/>
                </p:oleObj>
              </mc:Choice>
              <mc:Fallback>
                <p:oleObj name="Equation" r:id="rId9" imgW="67284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458" y="3660559"/>
                        <a:ext cx="1155989" cy="3766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543603"/>
              </p:ext>
            </p:extLst>
          </p:nvPr>
        </p:nvGraphicFramePr>
        <p:xfrm>
          <a:off x="3020707" y="4160556"/>
          <a:ext cx="1046306" cy="37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4" name="公式" r:id="rId11" imgW="609480" imgH="228600" progId="Equation.3">
                  <p:embed/>
                </p:oleObj>
              </mc:Choice>
              <mc:Fallback>
                <p:oleObj name="公式" r:id="rId11" imgW="60948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0707" y="4160556"/>
                        <a:ext cx="1046306" cy="3752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654362"/>
              </p:ext>
            </p:extLst>
          </p:nvPr>
        </p:nvGraphicFramePr>
        <p:xfrm>
          <a:off x="2475203" y="4836074"/>
          <a:ext cx="1242580" cy="39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5" name="Equation" r:id="rId13" imgW="723600" imgH="241200" progId="Equation.DSMT4">
                  <p:embed/>
                </p:oleObj>
              </mc:Choice>
              <mc:Fallback>
                <p:oleObj name="Equation" r:id="rId13" imgW="72360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5203" y="4836074"/>
                        <a:ext cx="1242580" cy="3983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右大括号 34"/>
          <p:cNvSpPr/>
          <p:nvPr/>
        </p:nvSpPr>
        <p:spPr>
          <a:xfrm>
            <a:off x="4295398" y="3205729"/>
            <a:ext cx="108000" cy="1260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燕尾形箭头 35"/>
          <p:cNvSpPr/>
          <p:nvPr/>
        </p:nvSpPr>
        <p:spPr>
          <a:xfrm>
            <a:off x="4533226" y="372795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028449"/>
              </p:ext>
            </p:extLst>
          </p:nvPr>
        </p:nvGraphicFramePr>
        <p:xfrm>
          <a:off x="4997262" y="3530283"/>
          <a:ext cx="200746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6" name="公式" r:id="rId15" imgW="1257120" imgH="393480" progId="Equation.3">
                  <p:embed/>
                </p:oleObj>
              </mc:Choice>
              <mc:Fallback>
                <p:oleObj name="公式" r:id="rId15" imgW="125712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262" y="3530283"/>
                        <a:ext cx="2007465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矩形 41"/>
          <p:cNvSpPr/>
          <p:nvPr/>
        </p:nvSpPr>
        <p:spPr>
          <a:xfrm>
            <a:off x="5351116" y="5743274"/>
            <a:ext cx="1440000" cy="684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任意多边形 54"/>
          <p:cNvSpPr/>
          <p:nvPr/>
        </p:nvSpPr>
        <p:spPr>
          <a:xfrm>
            <a:off x="4992690" y="1431594"/>
            <a:ext cx="2622408" cy="1781463"/>
          </a:xfrm>
          <a:custGeom>
            <a:avLst/>
            <a:gdLst>
              <a:gd name="connsiteX0" fmla="*/ 2131290 w 2265218"/>
              <a:gd name="connsiteY0" fmla="*/ 12700 h 1781463"/>
              <a:gd name="connsiteX1" fmla="*/ 2006600 w 2265218"/>
              <a:gd name="connsiteY1" fmla="*/ 241300 h 1781463"/>
              <a:gd name="connsiteX2" fmla="*/ 1757218 w 2265218"/>
              <a:gd name="connsiteY2" fmla="*/ 386773 h 1781463"/>
              <a:gd name="connsiteX3" fmla="*/ 1459345 w 2265218"/>
              <a:gd name="connsiteY3" fmla="*/ 379846 h 1781463"/>
              <a:gd name="connsiteX4" fmla="*/ 1237672 w 2265218"/>
              <a:gd name="connsiteY4" fmla="*/ 566882 h 1781463"/>
              <a:gd name="connsiteX5" fmla="*/ 1002145 w 2265218"/>
              <a:gd name="connsiteY5" fmla="*/ 878609 h 1781463"/>
              <a:gd name="connsiteX6" fmla="*/ 905163 w 2265218"/>
              <a:gd name="connsiteY6" fmla="*/ 1031009 h 1781463"/>
              <a:gd name="connsiteX7" fmla="*/ 773545 w 2265218"/>
              <a:gd name="connsiteY7" fmla="*/ 1079500 h 1781463"/>
              <a:gd name="connsiteX8" fmla="*/ 510309 w 2265218"/>
              <a:gd name="connsiteY8" fmla="*/ 1072573 h 1781463"/>
              <a:gd name="connsiteX9" fmla="*/ 330200 w 2265218"/>
              <a:gd name="connsiteY9" fmla="*/ 1197264 h 1781463"/>
              <a:gd name="connsiteX10" fmla="*/ 205509 w 2265218"/>
              <a:gd name="connsiteY10" fmla="*/ 1405082 h 1781463"/>
              <a:gd name="connsiteX11" fmla="*/ 4618 w 2265218"/>
              <a:gd name="connsiteY11" fmla="*/ 1723736 h 1781463"/>
              <a:gd name="connsiteX12" fmla="*/ 191654 w 2265218"/>
              <a:gd name="connsiteY12" fmla="*/ 1751446 h 1781463"/>
              <a:gd name="connsiteX13" fmla="*/ 1154545 w 2265218"/>
              <a:gd name="connsiteY13" fmla="*/ 1751446 h 1781463"/>
              <a:gd name="connsiteX14" fmla="*/ 2096654 w 2265218"/>
              <a:gd name="connsiteY14" fmla="*/ 1737591 h 1781463"/>
              <a:gd name="connsiteX15" fmla="*/ 2165927 w 2265218"/>
              <a:gd name="connsiteY15" fmla="*/ 1737591 h 1781463"/>
              <a:gd name="connsiteX16" fmla="*/ 2159000 w 2265218"/>
              <a:gd name="connsiteY16" fmla="*/ 1612900 h 1781463"/>
              <a:gd name="connsiteX17" fmla="*/ 2159000 w 2265218"/>
              <a:gd name="connsiteY17" fmla="*/ 1100282 h 1781463"/>
              <a:gd name="connsiteX18" fmla="*/ 2159000 w 2265218"/>
              <a:gd name="connsiteY18" fmla="*/ 317500 h 1781463"/>
              <a:gd name="connsiteX19" fmla="*/ 2131290 w 2265218"/>
              <a:gd name="connsiteY19" fmla="*/ 12700 h 178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65218" h="1781463">
                <a:moveTo>
                  <a:pt x="2131290" y="12700"/>
                </a:moveTo>
                <a:cubicBezTo>
                  <a:pt x="2105890" y="0"/>
                  <a:pt x="2068945" y="178955"/>
                  <a:pt x="2006600" y="241300"/>
                </a:cubicBezTo>
                <a:cubicBezTo>
                  <a:pt x="1944255" y="303645"/>
                  <a:pt x="1848427" y="363682"/>
                  <a:pt x="1757218" y="386773"/>
                </a:cubicBezTo>
                <a:cubicBezTo>
                  <a:pt x="1666009" y="409864"/>
                  <a:pt x="1545936" y="349828"/>
                  <a:pt x="1459345" y="379846"/>
                </a:cubicBezTo>
                <a:cubicBezTo>
                  <a:pt x="1372754" y="409864"/>
                  <a:pt x="1313872" y="483755"/>
                  <a:pt x="1237672" y="566882"/>
                </a:cubicBezTo>
                <a:cubicBezTo>
                  <a:pt x="1161472" y="650009"/>
                  <a:pt x="1057563" y="801255"/>
                  <a:pt x="1002145" y="878609"/>
                </a:cubicBezTo>
                <a:cubicBezTo>
                  <a:pt x="946727" y="955964"/>
                  <a:pt x="943263" y="997527"/>
                  <a:pt x="905163" y="1031009"/>
                </a:cubicBezTo>
                <a:cubicBezTo>
                  <a:pt x="867063" y="1064491"/>
                  <a:pt x="839354" y="1072573"/>
                  <a:pt x="773545" y="1079500"/>
                </a:cubicBezTo>
                <a:cubicBezTo>
                  <a:pt x="707736" y="1086427"/>
                  <a:pt x="584200" y="1052946"/>
                  <a:pt x="510309" y="1072573"/>
                </a:cubicBezTo>
                <a:cubicBezTo>
                  <a:pt x="436418" y="1092200"/>
                  <a:pt x="381000" y="1141846"/>
                  <a:pt x="330200" y="1197264"/>
                </a:cubicBezTo>
                <a:cubicBezTo>
                  <a:pt x="279400" y="1252682"/>
                  <a:pt x="259773" y="1317337"/>
                  <a:pt x="205509" y="1405082"/>
                </a:cubicBezTo>
                <a:cubicBezTo>
                  <a:pt x="151245" y="1492827"/>
                  <a:pt x="6927" y="1666009"/>
                  <a:pt x="4618" y="1723736"/>
                </a:cubicBezTo>
                <a:cubicBezTo>
                  <a:pt x="2309" y="1781463"/>
                  <a:pt x="0" y="1746828"/>
                  <a:pt x="191654" y="1751446"/>
                </a:cubicBezTo>
                <a:cubicBezTo>
                  <a:pt x="383309" y="1756064"/>
                  <a:pt x="1154545" y="1751446"/>
                  <a:pt x="1154545" y="1751446"/>
                </a:cubicBezTo>
                <a:lnTo>
                  <a:pt x="2096654" y="1737591"/>
                </a:lnTo>
                <a:cubicBezTo>
                  <a:pt x="2265218" y="1735282"/>
                  <a:pt x="2155536" y="1758373"/>
                  <a:pt x="2165927" y="1737591"/>
                </a:cubicBezTo>
                <a:cubicBezTo>
                  <a:pt x="2176318" y="1716809"/>
                  <a:pt x="2160154" y="1719118"/>
                  <a:pt x="2159000" y="1612900"/>
                </a:cubicBezTo>
                <a:cubicBezTo>
                  <a:pt x="2157846" y="1506682"/>
                  <a:pt x="2159000" y="1100282"/>
                  <a:pt x="2159000" y="1100282"/>
                </a:cubicBezTo>
                <a:cubicBezTo>
                  <a:pt x="2159000" y="884382"/>
                  <a:pt x="2161309" y="498764"/>
                  <a:pt x="2159000" y="317500"/>
                </a:cubicBezTo>
                <a:cubicBezTo>
                  <a:pt x="2156691" y="136236"/>
                  <a:pt x="2156690" y="25400"/>
                  <a:pt x="2131290" y="12700"/>
                </a:cubicBezTo>
                <a:close/>
              </a:path>
            </a:pathLst>
          </a:custGeom>
          <a:solidFill>
            <a:srgbClr val="00B0F0">
              <a:alpha val="30000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组合 75"/>
          <p:cNvGrpSpPr/>
          <p:nvPr/>
        </p:nvGrpSpPr>
        <p:grpSpPr>
          <a:xfrm>
            <a:off x="6850078" y="1809780"/>
            <a:ext cx="1722450" cy="1356964"/>
            <a:chOff x="7215206" y="2306988"/>
            <a:chExt cx="1722450" cy="1356964"/>
          </a:xfrm>
        </p:grpSpPr>
        <p:cxnSp>
          <p:nvCxnSpPr>
            <p:cNvPr id="57" name="直接连接符 56"/>
            <p:cNvCxnSpPr/>
            <p:nvPr/>
          </p:nvCxnSpPr>
          <p:spPr>
            <a:xfrm>
              <a:off x="7215206" y="2311392"/>
              <a:ext cx="1620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Line 178"/>
            <p:cNvSpPr>
              <a:spLocks noChangeShapeType="1"/>
            </p:cNvSpPr>
            <p:nvPr/>
          </p:nvSpPr>
          <p:spPr bwMode="auto">
            <a:xfrm rot="5400000">
              <a:off x="8440464" y="3402648"/>
              <a:ext cx="46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Line 179"/>
            <p:cNvSpPr>
              <a:spLocks noChangeShapeType="1"/>
            </p:cNvSpPr>
            <p:nvPr/>
          </p:nvSpPr>
          <p:spPr bwMode="auto">
            <a:xfrm rot="5400000" flipH="1">
              <a:off x="8440477" y="2540988"/>
              <a:ext cx="46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Text Box 180"/>
            <p:cNvSpPr txBox="1">
              <a:spLocks noChangeArrowheads="1"/>
            </p:cNvSpPr>
            <p:nvPr/>
          </p:nvSpPr>
          <p:spPr bwMode="auto">
            <a:xfrm>
              <a:off x="8505608" y="2786058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A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cxnSp>
          <p:nvCxnSpPr>
            <p:cNvPr id="63" name="直接连接符 62"/>
            <p:cNvCxnSpPr/>
            <p:nvPr/>
          </p:nvCxnSpPr>
          <p:spPr>
            <a:xfrm>
              <a:off x="7843732" y="3662364"/>
              <a:ext cx="1008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组合 77"/>
          <p:cNvGrpSpPr/>
          <p:nvPr/>
        </p:nvGrpSpPr>
        <p:grpSpPr>
          <a:xfrm>
            <a:off x="5668970" y="2503164"/>
            <a:ext cx="2360874" cy="667366"/>
            <a:chOff x="6034098" y="3000372"/>
            <a:chExt cx="2360874" cy="667366"/>
          </a:xfrm>
        </p:grpSpPr>
        <p:cxnSp>
          <p:nvCxnSpPr>
            <p:cNvPr id="64" name="直接连接符 63"/>
            <p:cNvCxnSpPr/>
            <p:nvPr/>
          </p:nvCxnSpPr>
          <p:spPr>
            <a:xfrm>
              <a:off x="6034098" y="3000372"/>
              <a:ext cx="2268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Line 178"/>
            <p:cNvSpPr>
              <a:spLocks noChangeShapeType="1"/>
            </p:cNvSpPr>
            <p:nvPr/>
          </p:nvSpPr>
          <p:spPr bwMode="auto">
            <a:xfrm rot="5400000">
              <a:off x="8029080" y="3577738"/>
              <a:ext cx="180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179"/>
            <p:cNvSpPr>
              <a:spLocks noChangeShapeType="1"/>
            </p:cNvSpPr>
            <p:nvPr/>
          </p:nvSpPr>
          <p:spPr bwMode="auto">
            <a:xfrm rot="5400000" flipH="1">
              <a:off x="8029093" y="3103430"/>
              <a:ext cx="180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Text Box 180"/>
            <p:cNvSpPr txBox="1">
              <a:spLocks noChangeArrowheads="1"/>
            </p:cNvSpPr>
            <p:nvPr/>
          </p:nvSpPr>
          <p:spPr bwMode="auto">
            <a:xfrm>
              <a:off x="7962924" y="3162300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B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421450" y="1431594"/>
            <a:ext cx="659062" cy="695744"/>
            <a:chOff x="6786578" y="1928802"/>
            <a:chExt cx="659062" cy="695744"/>
          </a:xfrm>
        </p:grpSpPr>
        <p:sp>
          <p:nvSpPr>
            <p:cNvPr id="59" name="椭圆 58"/>
            <p:cNvSpPr>
              <a:spLocks noChangeAspect="1"/>
            </p:cNvSpPr>
            <p:nvPr/>
          </p:nvSpPr>
          <p:spPr>
            <a:xfrm>
              <a:off x="7072330" y="2117716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Text Box 180"/>
            <p:cNvSpPr txBox="1">
              <a:spLocks noChangeArrowheads="1"/>
            </p:cNvSpPr>
            <p:nvPr/>
          </p:nvSpPr>
          <p:spPr bwMode="auto">
            <a:xfrm>
              <a:off x="6786578" y="1928802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A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73" name="Text Box 180"/>
            <p:cNvSpPr txBox="1">
              <a:spLocks noChangeArrowheads="1"/>
            </p:cNvSpPr>
            <p:nvPr/>
          </p:nvSpPr>
          <p:spPr bwMode="auto">
            <a:xfrm>
              <a:off x="7013592" y="2285992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A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5275022" y="2217412"/>
            <a:ext cx="687882" cy="611606"/>
            <a:chOff x="5640150" y="2714620"/>
            <a:chExt cx="687882" cy="611606"/>
          </a:xfrm>
        </p:grpSpPr>
        <p:sp>
          <p:nvSpPr>
            <p:cNvPr id="58" name="椭圆 57"/>
            <p:cNvSpPr>
              <a:spLocks noChangeAspect="1"/>
            </p:cNvSpPr>
            <p:nvPr/>
          </p:nvSpPr>
          <p:spPr>
            <a:xfrm>
              <a:off x="5929322" y="2798758"/>
              <a:ext cx="180000" cy="180000"/>
            </a:xfrm>
            <a:prstGeom prst="ellipse">
              <a:avLst/>
            </a:prstGeom>
            <a:ln>
              <a:prstDash val="sysDash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Text Box 180"/>
            <p:cNvSpPr txBox="1">
              <a:spLocks noChangeArrowheads="1"/>
            </p:cNvSpPr>
            <p:nvPr/>
          </p:nvSpPr>
          <p:spPr bwMode="auto">
            <a:xfrm>
              <a:off x="5640150" y="2714620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B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74" name="Text Box 180"/>
            <p:cNvSpPr txBox="1">
              <a:spLocks noChangeArrowheads="1"/>
            </p:cNvSpPr>
            <p:nvPr/>
          </p:nvSpPr>
          <p:spPr bwMode="auto">
            <a:xfrm>
              <a:off x="5895984" y="2987672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B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285720" y="290163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 →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0" name="Rectangle 3"/>
          <p:cNvSpPr txBox="1">
            <a:spLocks noRot="1" noChangeArrowheads="1"/>
          </p:cNvSpPr>
          <p:nvPr/>
        </p:nvSpPr>
        <p:spPr>
          <a:xfrm>
            <a:off x="323820" y="1495094"/>
            <a:ext cx="9620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957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251250"/>
              </p:ext>
            </p:extLst>
          </p:nvPr>
        </p:nvGraphicFramePr>
        <p:xfrm>
          <a:off x="1104186" y="1477906"/>
          <a:ext cx="3270250" cy="64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7" name="Equation" r:id="rId17" imgW="1904760" imgH="393480" progId="Equation.DSMT4">
                  <p:embed/>
                </p:oleObj>
              </mc:Choice>
              <mc:Fallback>
                <p:oleObj name="Equation" r:id="rId17" imgW="1904760" imgH="39348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186" y="1477906"/>
                        <a:ext cx="3270250" cy="64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3"/>
          <p:cNvSpPr txBox="1">
            <a:spLocks noRot="1" noChangeArrowheads="1"/>
          </p:cNvSpPr>
          <p:nvPr/>
        </p:nvSpPr>
        <p:spPr>
          <a:xfrm>
            <a:off x="285720" y="2176132"/>
            <a:ext cx="9286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660092"/>
              </p:ext>
            </p:extLst>
          </p:nvPr>
        </p:nvGraphicFramePr>
        <p:xfrm>
          <a:off x="1105269" y="2166881"/>
          <a:ext cx="3291898" cy="64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8" name="Equation" r:id="rId19" imgW="1917360" imgH="393480" progId="Equation.DSMT4">
                  <p:embed/>
                </p:oleObj>
              </mc:Choice>
              <mc:Fallback>
                <p:oleObj name="Equation" r:id="rId19" imgW="1917360" imgH="39348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269" y="2166881"/>
                        <a:ext cx="3291898" cy="64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Rectangle 3"/>
          <p:cNvSpPr txBox="1">
            <a:spLocks noRot="1" noChangeArrowheads="1"/>
          </p:cNvSpPr>
          <p:nvPr/>
        </p:nvSpPr>
        <p:spPr>
          <a:xfrm>
            <a:off x="285720" y="4717742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 →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957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702632"/>
              </p:ext>
            </p:extLst>
          </p:nvPr>
        </p:nvGraphicFramePr>
        <p:xfrm>
          <a:off x="1999168" y="5429799"/>
          <a:ext cx="2137353" cy="39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9" name="Equation" r:id="rId21" imgW="1244520" imgH="241200" progId="Equation.DSMT4">
                  <p:embed/>
                </p:oleObj>
              </mc:Choice>
              <mc:Fallback>
                <p:oleObj name="Equation" r:id="rId21" imgW="1244520" imgH="2412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9168" y="5429799"/>
                        <a:ext cx="2137353" cy="3983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右大括号 83"/>
          <p:cNvSpPr/>
          <p:nvPr/>
        </p:nvSpPr>
        <p:spPr>
          <a:xfrm>
            <a:off x="4139952" y="4925004"/>
            <a:ext cx="108000" cy="828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燕尾形箭头 84"/>
          <p:cNvSpPr/>
          <p:nvPr/>
        </p:nvSpPr>
        <p:spPr>
          <a:xfrm>
            <a:off x="4423500" y="523418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265141"/>
              </p:ext>
            </p:extLst>
          </p:nvPr>
        </p:nvGraphicFramePr>
        <p:xfrm>
          <a:off x="4902426" y="5169201"/>
          <a:ext cx="1886239" cy="368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40" name="公式" r:id="rId23" imgW="1180800" imgH="228600" progId="Equation.3">
                  <p:embed/>
                </p:oleObj>
              </mc:Choice>
              <mc:Fallback>
                <p:oleObj name="公式" r:id="rId23" imgW="11808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426" y="5169201"/>
                        <a:ext cx="1886239" cy="3680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右大括号 86"/>
          <p:cNvSpPr/>
          <p:nvPr/>
        </p:nvSpPr>
        <p:spPr>
          <a:xfrm>
            <a:off x="7057990" y="3766188"/>
            <a:ext cx="108000" cy="169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右弧形箭头 87"/>
          <p:cNvSpPr/>
          <p:nvPr/>
        </p:nvSpPr>
        <p:spPr>
          <a:xfrm>
            <a:off x="7343742" y="4552006"/>
            <a:ext cx="428628" cy="1214446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0958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766994"/>
              </p:ext>
            </p:extLst>
          </p:nvPr>
        </p:nvGraphicFramePr>
        <p:xfrm>
          <a:off x="5365033" y="5749624"/>
          <a:ext cx="300181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41" name="公式" r:id="rId25" imgW="1879560" imgH="393480" progId="Equation.3">
                  <p:embed/>
                </p:oleObj>
              </mc:Choice>
              <mc:Fallback>
                <p:oleObj name="公式" r:id="rId25" imgW="1879560" imgH="393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033" y="5749624"/>
                        <a:ext cx="3001818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矩形 88"/>
          <p:cNvSpPr/>
          <p:nvPr/>
        </p:nvSpPr>
        <p:spPr>
          <a:xfrm>
            <a:off x="6986428" y="5730574"/>
            <a:ext cx="1440000" cy="684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2" name="组合 91"/>
          <p:cNvGrpSpPr/>
          <p:nvPr/>
        </p:nvGrpSpPr>
        <p:grpSpPr>
          <a:xfrm>
            <a:off x="5786446" y="6221408"/>
            <a:ext cx="656278" cy="642942"/>
            <a:chOff x="3295640" y="6012198"/>
            <a:chExt cx="656278" cy="642942"/>
          </a:xfrm>
        </p:grpSpPr>
        <p:sp>
          <p:nvSpPr>
            <p:cNvPr id="90" name="云形 89"/>
            <p:cNvSpPr/>
            <p:nvPr/>
          </p:nvSpPr>
          <p:spPr>
            <a:xfrm>
              <a:off x="3295640" y="6038868"/>
              <a:ext cx="612000" cy="468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Rectangle 3"/>
            <p:cNvSpPr txBox="1">
              <a:spLocks noRot="1" noChangeArrowheads="1"/>
            </p:cNvSpPr>
            <p:nvPr/>
          </p:nvSpPr>
          <p:spPr>
            <a:xfrm>
              <a:off x="3380414" y="6012198"/>
              <a:ext cx="57150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r>
                <a:rPr lang="en-US" altLang="zh-CN" b="1" i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en-US" altLang="zh-CN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7510482" y="6192540"/>
            <a:ext cx="656278" cy="642942"/>
            <a:chOff x="3295640" y="6000768"/>
            <a:chExt cx="656278" cy="642942"/>
          </a:xfrm>
        </p:grpSpPr>
        <p:sp>
          <p:nvSpPr>
            <p:cNvPr id="94" name="云形 93"/>
            <p:cNvSpPr/>
            <p:nvPr/>
          </p:nvSpPr>
          <p:spPr>
            <a:xfrm>
              <a:off x="3295640" y="6038868"/>
              <a:ext cx="612000" cy="468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Rectangle 3"/>
            <p:cNvSpPr txBox="1">
              <a:spLocks noRot="1" noChangeArrowheads="1"/>
            </p:cNvSpPr>
            <p:nvPr/>
          </p:nvSpPr>
          <p:spPr>
            <a:xfrm>
              <a:off x="3380414" y="6000768"/>
              <a:ext cx="57150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r>
                <a:rPr lang="en-US" altLang="zh-CN" b="1" i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en-US" altLang="zh-CN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51" name="Rectangle 3">
            <a:extLst>
              <a:ext uri="{FF2B5EF4-FFF2-40B4-BE49-F238E27FC236}">
                <a16:creationId xmlns:a16="http://schemas.microsoft.com/office/drawing/2014/main" id="{E22A766C-8C76-49B2-9185-406070D12E23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356624" y="1319187"/>
            <a:ext cx="1516451" cy="44343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（光滑斜面）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E4B77954-F877-496A-86E7-82D214A9A0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821"/>
    </mc:Choice>
    <mc:Fallback>
      <p:transition spd="slow" advTm="316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5" grpId="0" animBg="1"/>
      <p:bldP spid="36" grpId="0" animBg="1"/>
      <p:bldP spid="42" grpId="0" animBg="1"/>
      <p:bldP spid="55" grpId="0" animBg="1"/>
      <p:bldP spid="79" grpId="0"/>
      <p:bldP spid="80" grpId="0"/>
      <p:bldP spid="81" grpId="0"/>
      <p:bldP spid="83" grpId="0"/>
      <p:bldP spid="84" grpId="0" animBg="1"/>
      <p:bldP spid="85" grpId="0" animBg="1"/>
      <p:bldP spid="87" grpId="0" animBg="1"/>
      <p:bldP spid="88" grpId="0" animBg="1"/>
      <p:bldP spid="89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8568362" cy="1200329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机械能守恒定律 </a:t>
            </a:r>
            <a:b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</a:b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(Conservation of Mechanical Energy)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645433" y="-1429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8" name="Rectangle 3"/>
          <p:cNvSpPr txBox="1">
            <a:spLocks noRot="1" noChangeArrowheads="1"/>
          </p:cNvSpPr>
          <p:nvPr/>
        </p:nvSpPr>
        <p:spPr>
          <a:xfrm>
            <a:off x="284178" y="2085640"/>
            <a:ext cx="7431094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内容：只有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重力或弹力做功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的物体系统内，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Rectangle 3"/>
          <p:cNvSpPr txBox="1">
            <a:spLocks noRot="1" noChangeArrowheads="1"/>
          </p:cNvSpPr>
          <p:nvPr/>
        </p:nvSpPr>
        <p:spPr>
          <a:xfrm>
            <a:off x="284178" y="4233115"/>
            <a:ext cx="19850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0F45292-19C0-4CA2-82B1-2D39AA50B501}"/>
              </a:ext>
            </a:extLst>
          </p:cNvPr>
          <p:cNvGrpSpPr/>
          <p:nvPr/>
        </p:nvGrpSpPr>
        <p:grpSpPr>
          <a:xfrm>
            <a:off x="2374884" y="4343790"/>
            <a:ext cx="2520000" cy="504000"/>
            <a:chOff x="2374884" y="4198942"/>
            <a:chExt cx="2520000" cy="504000"/>
          </a:xfrm>
        </p:grpSpPr>
        <p:graphicFrame>
          <p:nvGraphicFramePr>
            <p:cNvPr id="123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98371677"/>
                </p:ext>
              </p:extLst>
            </p:nvPr>
          </p:nvGraphicFramePr>
          <p:xfrm>
            <a:off x="2411760" y="4216400"/>
            <a:ext cx="2449512" cy="4587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68" name="Equation" r:id="rId7" imgW="1295280" imgH="241200" progId="Equation.DSMT4">
                    <p:embed/>
                  </p:oleObj>
                </mc:Choice>
                <mc:Fallback>
                  <p:oleObj name="Equation" r:id="rId7" imgW="1295280" imgH="24120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1760" y="4216400"/>
                          <a:ext cx="2449512" cy="4587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" name="矩形 123"/>
            <p:cNvSpPr/>
            <p:nvPr/>
          </p:nvSpPr>
          <p:spPr>
            <a:xfrm>
              <a:off x="2374884" y="4198942"/>
              <a:ext cx="2520000" cy="50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1785918" y="2662274"/>
            <a:ext cx="4643470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动能和势能可相互转化，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3"/>
          <p:cNvSpPr txBox="1">
            <a:spLocks noRot="1" noChangeArrowheads="1"/>
          </p:cNvSpPr>
          <p:nvPr/>
        </p:nvSpPr>
        <p:spPr>
          <a:xfrm>
            <a:off x="1757342" y="3228648"/>
            <a:ext cx="3814790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总机械能保持不变。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285720" y="5607762"/>
            <a:ext cx="16219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前提：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1712906" y="5609738"/>
            <a:ext cx="6171462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仅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重力或弹力（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i.e.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保守力）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做功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80FEF5AE-2E17-4416-A92F-DA2CE85B5C2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368"/>
    </mc:Choice>
    <mc:Fallback>
      <p:transition spd="slow" advTm="150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674" grpId="0" animBg="1"/>
      <p:bldP spid="110" grpId="0"/>
      <p:bldP spid="38" grpId="0"/>
      <p:bldP spid="122" grpId="0"/>
      <p:bldP spid="50" grpId="0"/>
      <p:bldP spid="51" grpId="0"/>
      <p:bldP spid="5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786199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下列物体中，机械能守恒的是（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被平抛的物体（不计空气阻力）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被匀速吊起的集装箱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光滑曲面上自由运动的物体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0.8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的加速度竖直向上做减速运动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6391580" y="597102"/>
            <a:ext cx="7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AC</a:t>
            </a:r>
          </a:p>
        </p:txBody>
      </p:sp>
      <p:sp>
        <p:nvSpPr>
          <p:cNvPr id="37" name="矩形 36"/>
          <p:cNvSpPr/>
          <p:nvPr/>
        </p:nvSpPr>
        <p:spPr>
          <a:xfrm>
            <a:off x="205800" y="3498805"/>
            <a:ext cx="8614672" cy="273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下列情况中，物体机械能一定守恒的是（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物体所受的合外力为零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物体不受摩擦力作用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物体受到重力和摩擦力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物体只受重力</a:t>
            </a:r>
            <a:endParaRPr lang="zh-CN" altLang="en-US" sz="2800" dirty="0"/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8039534" y="3530099"/>
            <a:ext cx="5329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DE5598EC-F67E-4C52-B420-8A21D6A3A3E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765920" y="2222640"/>
              <a:ext cx="984600" cy="278784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DE5598EC-F67E-4C52-B420-8A21D6A3A3E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756560" y="2213280"/>
                <a:ext cx="1003320" cy="280656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DD22D07-4D3C-4748-B929-B2FEBBED702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564"/>
    </mc:Choice>
    <mc:Fallback>
      <p:transition spd="slow" advTm="260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bldLvl="0" animBg="1" autoUpdateAnimBg="0"/>
      <p:bldP spid="35" grpId="0"/>
      <p:bldP spid="37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86314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水平面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，光滑半圆轨道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的半径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6.4 m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BOD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同一竖直线，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为圆心。质量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 kg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物体静止在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点，现用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22 N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的水平恒力作用在物体上，使其由静止开始匀加速直线运动。物体与水平面间的动摩擦因数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0.2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，当物体运动到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点撤去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，之后物体沿着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轨道运动，离开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点后落到地上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3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，求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  <a:endParaRPr lang="en-US" altLang="zh-CN" sz="23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3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42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968767"/>
              </p:ext>
            </p:extLst>
          </p:nvPr>
        </p:nvGraphicFramePr>
        <p:xfrm>
          <a:off x="558800" y="3500438"/>
          <a:ext cx="29495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5" name="Equation" r:id="rId7" imgW="1892160" imgH="228600" progId="Equation.DSMT4">
                  <p:embed/>
                </p:oleObj>
              </mc:Choice>
              <mc:Fallback>
                <p:oleObj name="Equation" r:id="rId7" imgW="189216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3500438"/>
                        <a:ext cx="2949575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55622"/>
              </p:ext>
            </p:extLst>
          </p:nvPr>
        </p:nvGraphicFramePr>
        <p:xfrm>
          <a:off x="544513" y="4005263"/>
          <a:ext cx="200501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6" name="Equation" r:id="rId9" imgW="1282680" imgH="228600" progId="Equation.DSMT4">
                  <p:embed/>
                </p:oleObj>
              </mc:Choice>
              <mc:Fallback>
                <p:oleObj name="Equation" r:id="rId9" imgW="128268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3" y="4005263"/>
                        <a:ext cx="2005012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703248"/>
              </p:ext>
            </p:extLst>
          </p:nvPr>
        </p:nvGraphicFramePr>
        <p:xfrm>
          <a:off x="535519" y="4509120"/>
          <a:ext cx="1601932" cy="591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7" name="公式" r:id="rId11" imgW="1028520" imgH="393480" progId="Equation.3">
                  <p:embed/>
                </p:oleObj>
              </mc:Choice>
              <mc:Fallback>
                <p:oleObj name="公式" r:id="rId11" imgW="102852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519" y="4509120"/>
                        <a:ext cx="1601932" cy="591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508378"/>
              </p:ext>
            </p:extLst>
          </p:nvPr>
        </p:nvGraphicFramePr>
        <p:xfrm>
          <a:off x="2758703" y="4600381"/>
          <a:ext cx="11652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8" name="Equation" r:id="rId13" imgW="749160" imgH="228600" progId="Equation.DSMT4">
                  <p:embed/>
                </p:oleObj>
              </mc:Choice>
              <mc:Fallback>
                <p:oleObj name="Equation" r:id="rId13" imgW="74916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8703" y="4600381"/>
                        <a:ext cx="1165225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" name="组合 153"/>
          <p:cNvGrpSpPr>
            <a:grpSpLocks noChangeAspect="1"/>
          </p:cNvGrpSpPr>
          <p:nvPr/>
        </p:nvGrpSpPr>
        <p:grpSpPr>
          <a:xfrm>
            <a:off x="5724480" y="3105147"/>
            <a:ext cx="3168000" cy="1540935"/>
            <a:chOff x="5286348" y="2882541"/>
            <a:chExt cx="3857652" cy="1876393"/>
          </a:xfrm>
        </p:grpSpPr>
        <p:grpSp>
          <p:nvGrpSpPr>
            <p:cNvPr id="118" name="组合 1"/>
            <p:cNvGrpSpPr/>
            <p:nvPr/>
          </p:nvGrpSpPr>
          <p:grpSpPr>
            <a:xfrm>
              <a:off x="5357818" y="4429132"/>
              <a:ext cx="2808000" cy="108000"/>
              <a:chOff x="467544" y="2962700"/>
              <a:chExt cx="4018660" cy="165137"/>
            </a:xfrm>
          </p:grpSpPr>
          <p:sp>
            <p:nvSpPr>
              <p:cNvPr id="130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8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1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2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9" name="弧形 118"/>
            <p:cNvSpPr>
              <a:spLocks noChangeAspect="1"/>
            </p:cNvSpPr>
            <p:nvPr/>
          </p:nvSpPr>
          <p:spPr>
            <a:xfrm>
              <a:off x="7481844" y="3200425"/>
              <a:ext cx="1224000" cy="1224000"/>
            </a:xfrm>
            <a:prstGeom prst="arc">
              <a:avLst>
                <a:gd name="adj1" fmla="val 16200000"/>
                <a:gd name="adj2" fmla="val 5199235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0" name="直接连接符 119"/>
            <p:cNvCxnSpPr/>
            <p:nvPr/>
          </p:nvCxnSpPr>
          <p:spPr>
            <a:xfrm rot="16200000" flipH="1">
              <a:off x="7471316" y="3817384"/>
              <a:ext cx="122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椭圆 120"/>
            <p:cNvSpPr>
              <a:spLocks noChangeAspect="1"/>
            </p:cNvSpPr>
            <p:nvPr/>
          </p:nvSpPr>
          <p:spPr>
            <a:xfrm>
              <a:off x="8072430" y="3829987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7898" y="3693233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7929554" y="2882541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929554" y="4429132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8786810" y="3665339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矩形 125"/>
            <p:cNvSpPr/>
            <p:nvPr/>
          </p:nvSpPr>
          <p:spPr>
            <a:xfrm>
              <a:off x="5357786" y="4174983"/>
              <a:ext cx="285752" cy="2630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7" name="直接箭头连接符 126"/>
            <p:cNvCxnSpPr/>
            <p:nvPr/>
          </p:nvCxnSpPr>
          <p:spPr>
            <a:xfrm>
              <a:off x="5500662" y="4310009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/>
            <p:nvPr/>
          </p:nvSpPr>
          <p:spPr>
            <a:xfrm>
              <a:off x="5885747" y="4086538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286348" y="4451157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5" name="燕尾形箭头 154"/>
          <p:cNvSpPr/>
          <p:nvPr/>
        </p:nvSpPr>
        <p:spPr>
          <a:xfrm>
            <a:off x="2289563" y="467358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59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723363"/>
              </p:ext>
            </p:extLst>
          </p:nvPr>
        </p:nvGraphicFramePr>
        <p:xfrm>
          <a:off x="554900" y="5175854"/>
          <a:ext cx="2563615" cy="57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9" name="公式" r:id="rId15" imgW="1765080" imgH="393480" progId="Equation.3">
                  <p:embed/>
                </p:oleObj>
              </mc:Choice>
              <mc:Fallback>
                <p:oleObj name="公式" r:id="rId15" imgW="176508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00" y="5175854"/>
                        <a:ext cx="2563615" cy="5772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314316"/>
              </p:ext>
            </p:extLst>
          </p:nvPr>
        </p:nvGraphicFramePr>
        <p:xfrm>
          <a:off x="3811588" y="5264150"/>
          <a:ext cx="11461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80" name="Equation" r:id="rId17" imgW="736560" imgH="228600" progId="Equation.DSMT4">
                  <p:embed/>
                </p:oleObj>
              </mc:Choice>
              <mc:Fallback>
                <p:oleObj name="Equation" r:id="rId17" imgW="736560" imgH="2286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1588" y="5264150"/>
                        <a:ext cx="1146175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7" name="燕尾形箭头 156"/>
          <p:cNvSpPr/>
          <p:nvPr/>
        </p:nvSpPr>
        <p:spPr>
          <a:xfrm>
            <a:off x="3303849" y="5347413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310043"/>
              </p:ext>
            </p:extLst>
          </p:nvPr>
        </p:nvGraphicFramePr>
        <p:xfrm>
          <a:off x="554900" y="5847200"/>
          <a:ext cx="2563615" cy="57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81" name="公式" r:id="rId19" imgW="1765080" imgH="393480" progId="Equation.3">
                  <p:embed/>
                </p:oleObj>
              </mc:Choice>
              <mc:Fallback>
                <p:oleObj name="公式" r:id="rId19" imgW="176508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00" y="5847200"/>
                        <a:ext cx="2563615" cy="5772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759353"/>
              </p:ext>
            </p:extLst>
          </p:nvPr>
        </p:nvGraphicFramePr>
        <p:xfrm>
          <a:off x="3802063" y="5954713"/>
          <a:ext cx="1166812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82" name="Equation" r:id="rId21" imgW="749160" imgH="228600" progId="Equation.DSMT4">
                  <p:embed/>
                </p:oleObj>
              </mc:Choice>
              <mc:Fallback>
                <p:oleObj name="Equation" r:id="rId21" imgW="749160" imgH="2286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5954713"/>
                        <a:ext cx="1166812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" name="燕尾形箭头 159"/>
          <p:cNvSpPr/>
          <p:nvPr/>
        </p:nvSpPr>
        <p:spPr>
          <a:xfrm>
            <a:off x="3303849" y="603742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3" name="组合 162"/>
          <p:cNvGrpSpPr/>
          <p:nvPr/>
        </p:nvGrpSpPr>
        <p:grpSpPr>
          <a:xfrm>
            <a:off x="6875955" y="3378200"/>
            <a:ext cx="1138222" cy="1333308"/>
            <a:chOff x="6795045" y="3378200"/>
            <a:chExt cx="1138222" cy="1333308"/>
          </a:xfrm>
        </p:grpSpPr>
        <p:sp>
          <p:nvSpPr>
            <p:cNvPr id="161" name="任意多边形 160"/>
            <p:cNvSpPr/>
            <p:nvPr/>
          </p:nvSpPr>
          <p:spPr>
            <a:xfrm>
              <a:off x="6934200" y="3378200"/>
              <a:ext cx="999067" cy="999067"/>
            </a:xfrm>
            <a:custGeom>
              <a:avLst/>
              <a:gdLst>
                <a:gd name="connsiteX0" fmla="*/ 999067 w 999067"/>
                <a:gd name="connsiteY0" fmla="*/ 0 h 999067"/>
                <a:gd name="connsiteX1" fmla="*/ 778933 w 999067"/>
                <a:gd name="connsiteY1" fmla="*/ 42333 h 999067"/>
                <a:gd name="connsiteX2" fmla="*/ 448733 w 999067"/>
                <a:gd name="connsiteY2" fmla="*/ 194733 h 999067"/>
                <a:gd name="connsiteX3" fmla="*/ 211667 w 999067"/>
                <a:gd name="connsiteY3" fmla="*/ 499533 h 999067"/>
                <a:gd name="connsiteX4" fmla="*/ 50800 w 999067"/>
                <a:gd name="connsiteY4" fmla="*/ 880533 h 999067"/>
                <a:gd name="connsiteX5" fmla="*/ 0 w 999067"/>
                <a:gd name="connsiteY5" fmla="*/ 999067 h 9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9067" h="999067">
                  <a:moveTo>
                    <a:pt x="999067" y="0"/>
                  </a:moveTo>
                  <a:cubicBezTo>
                    <a:pt x="934861" y="4938"/>
                    <a:pt x="870655" y="9877"/>
                    <a:pt x="778933" y="42333"/>
                  </a:cubicBezTo>
                  <a:cubicBezTo>
                    <a:pt x="687211" y="74789"/>
                    <a:pt x="543277" y="118533"/>
                    <a:pt x="448733" y="194733"/>
                  </a:cubicBezTo>
                  <a:cubicBezTo>
                    <a:pt x="354189" y="270933"/>
                    <a:pt x="277989" y="385233"/>
                    <a:pt x="211667" y="499533"/>
                  </a:cubicBezTo>
                  <a:cubicBezTo>
                    <a:pt x="145345" y="613833"/>
                    <a:pt x="86078" y="797277"/>
                    <a:pt x="50800" y="880533"/>
                  </a:cubicBezTo>
                  <a:cubicBezTo>
                    <a:pt x="15522" y="963789"/>
                    <a:pt x="7761" y="981428"/>
                    <a:pt x="0" y="999067"/>
                  </a:cubicBezTo>
                </a:path>
              </a:pathLst>
            </a:custGeom>
            <a:ln w="12700">
              <a:solidFill>
                <a:srgbClr val="0070C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795045" y="4403731"/>
              <a:ext cx="2933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7" name="组合 166"/>
          <p:cNvGrpSpPr/>
          <p:nvPr/>
        </p:nvGrpSpPr>
        <p:grpSpPr>
          <a:xfrm>
            <a:off x="7390684" y="3071810"/>
            <a:ext cx="651130" cy="307777"/>
            <a:chOff x="7309774" y="3071810"/>
            <a:chExt cx="651130" cy="307777"/>
          </a:xfrm>
        </p:grpSpPr>
        <p:cxnSp>
          <p:nvCxnSpPr>
            <p:cNvPr id="165" name="直接箭头连接符 164"/>
            <p:cNvCxnSpPr/>
            <p:nvPr/>
          </p:nvCxnSpPr>
          <p:spPr>
            <a:xfrm rot="5400000" flipH="1">
              <a:off x="7744734" y="3152618"/>
              <a:ext cx="339" cy="4320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/>
          </p:nvSpPr>
          <p:spPr>
            <a:xfrm>
              <a:off x="7309774" y="3071810"/>
              <a:ext cx="4106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1400" b="1" baseline="-25000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5025C69B-89DF-43B1-8233-489F7800EFB8}"/>
              </a:ext>
            </a:extLst>
          </p:cNvPr>
          <p:cNvCxnSpPr/>
          <p:nvPr/>
        </p:nvCxnSpPr>
        <p:spPr>
          <a:xfrm>
            <a:off x="281947" y="3356992"/>
            <a:ext cx="532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3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4D698F37-C000-40F9-915E-3FD807155A1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934480" y="5448240"/>
              <a:ext cx="360" cy="3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4D698F37-C000-40F9-915E-3FD807155A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925120" y="5438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BA0771E4-3275-4152-BA71-A96C16C37D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3455"/>
    </mc:Choice>
    <mc:Fallback>
      <p:transition spd="slow" advTm="433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4" grpId="0" bldLvl="0" animBg="1" autoUpdateAnimBg="0"/>
      <p:bldP spid="155" grpId="0" animBg="1"/>
      <p:bldP spid="157" grpId="0" animBg="1"/>
      <p:bldP spid="1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7.4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机械能守恒定律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142844" y="1214992"/>
            <a:ext cx="392909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(Mechanical Energy)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284178" y="2301382"/>
            <a:ext cx="1716054" cy="57321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符号：</a:t>
            </a:r>
            <a:r>
              <a:rPr lang="en-US" altLang="zh-CN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1701554" y="2934578"/>
            <a:ext cx="1260000" cy="396000"/>
            <a:chOff x="1648938" y="3527910"/>
            <a:chExt cx="1260000" cy="396000"/>
          </a:xfrm>
        </p:grpSpPr>
        <p:graphicFrame>
          <p:nvGraphicFramePr>
            <p:cNvPr id="40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7298118"/>
                </p:ext>
              </p:extLst>
            </p:nvPr>
          </p:nvGraphicFramePr>
          <p:xfrm>
            <a:off x="1664417" y="3536631"/>
            <a:ext cx="1191281" cy="377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54" name="Equation" r:id="rId5" imgW="761760" imgH="241200" progId="Equation.DSMT4">
                    <p:embed/>
                  </p:oleObj>
                </mc:Choice>
                <mc:Fallback>
                  <p:oleObj name="Equation" r:id="rId5" imgW="761760" imgH="2412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4417" y="3536631"/>
                          <a:ext cx="1191281" cy="3778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矩形 40"/>
            <p:cNvSpPr/>
            <p:nvPr/>
          </p:nvSpPr>
          <p:spPr>
            <a:xfrm>
              <a:off x="1648938" y="3527910"/>
              <a:ext cx="1260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284178" y="1777946"/>
            <a:ext cx="4863886" cy="50861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动能、重力势能、弹性势能的统称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75460" y="2840798"/>
            <a:ext cx="1581896" cy="49493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组合 134"/>
          <p:cNvGrpSpPr/>
          <p:nvPr/>
        </p:nvGrpSpPr>
        <p:grpSpPr>
          <a:xfrm>
            <a:off x="4500562" y="1286430"/>
            <a:ext cx="864000" cy="504000"/>
            <a:chOff x="3290936" y="2475318"/>
            <a:chExt cx="864000" cy="504000"/>
          </a:xfrm>
        </p:grpSpPr>
        <p:sp>
          <p:nvSpPr>
            <p:cNvPr id="45" name="云形标注 44"/>
            <p:cNvSpPr/>
            <p:nvPr/>
          </p:nvSpPr>
          <p:spPr>
            <a:xfrm>
              <a:off x="3290936" y="2475318"/>
              <a:ext cx="864000" cy="504000"/>
            </a:xfrm>
            <a:prstGeom prst="cloudCallout">
              <a:avLst>
                <a:gd name="adj1" fmla="val -89359"/>
                <a:gd name="adj2" fmla="val -24828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307640" y="2489266"/>
              <a:ext cx="790601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275460" y="3446100"/>
            <a:ext cx="2796342" cy="5589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3" name="Rectangle 2"/>
          <p:cNvSpPr txBox="1">
            <a:spLocks noRot="1" noChangeArrowheads="1"/>
          </p:cNvSpPr>
          <p:nvPr/>
        </p:nvSpPr>
        <p:spPr>
          <a:xfrm>
            <a:off x="142844" y="4149080"/>
            <a:ext cx="828680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机械能守恒定律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(Law of Conservation of Mechanical Energy)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84178" y="4682183"/>
            <a:ext cx="5859458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内容：只有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重力或弹力做功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的物体系统内，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284178" y="5636314"/>
            <a:ext cx="1787492" cy="50950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1714480" y="5668972"/>
            <a:ext cx="2088000" cy="432000"/>
            <a:chOff x="2374884" y="6602066"/>
            <a:chExt cx="2088000" cy="432000"/>
          </a:xfrm>
        </p:grpSpPr>
        <p:graphicFrame>
          <p:nvGraphicFramePr>
            <p:cNvPr id="61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1716226"/>
                </p:ext>
              </p:extLst>
            </p:nvPr>
          </p:nvGraphicFramePr>
          <p:xfrm>
            <a:off x="2396099" y="6612986"/>
            <a:ext cx="2024390" cy="377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55" name="Equation" r:id="rId7" imgW="1295280" imgH="241200" progId="Equation.DSMT4">
                    <p:embed/>
                  </p:oleObj>
                </mc:Choice>
                <mc:Fallback>
                  <p:oleObj name="Equation" r:id="rId7" imgW="1295280" imgH="241200" progId="Equation.DSMT4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6099" y="6612986"/>
                          <a:ext cx="2024390" cy="3778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矩形 62"/>
            <p:cNvSpPr/>
            <p:nvPr/>
          </p:nvSpPr>
          <p:spPr>
            <a:xfrm>
              <a:off x="2374884" y="6602066"/>
              <a:ext cx="2088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5392018" y="4670361"/>
            <a:ext cx="3500462" cy="52583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动能和势能可相互转化，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3"/>
          <p:cNvSpPr txBox="1">
            <a:spLocks noRot="1" noChangeArrowheads="1"/>
          </p:cNvSpPr>
          <p:nvPr/>
        </p:nvSpPr>
        <p:spPr>
          <a:xfrm>
            <a:off x="1307283" y="5071130"/>
            <a:ext cx="2671782" cy="4595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总机械能保持不变。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85720" y="6246185"/>
            <a:ext cx="128588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前提：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1379062" y="6238830"/>
            <a:ext cx="4050194" cy="4794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仅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重力或弹力（保守力）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做功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1A690D9-D168-4799-95E9-C8A07CFE5A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723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4.8|23.8|5.9|1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6|25.3|15.8|28|6|25|40.5|6.4|12.9|7.3|6.8|3.2|25.4|1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|11.5|4.9|14.3|50.9|2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5.4|62.5|1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1.5|64.6|5.5|4.9|97.4|15.1|7.8|4.6|24.3|29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7031</TotalTime>
  <Words>442</Words>
  <Application>Microsoft Office PowerPoint</Application>
  <PresentationFormat>全屏显示(4:3)</PresentationFormat>
  <Paragraphs>82</Paragraphs>
  <Slides>8</Slides>
  <Notes>7</Notes>
  <HiddenSlides>0</HiddenSlides>
  <MMClips>8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机械能守恒定律        (Conservation of Mechanical Energy)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410</cp:revision>
  <dcterms:created xsi:type="dcterms:W3CDTF">2014-10-19T02:03:18Z</dcterms:created>
  <dcterms:modified xsi:type="dcterms:W3CDTF">2019-05-03T14:00:12Z</dcterms:modified>
</cp:coreProperties>
</file>