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71" r:id="rId4"/>
    <p:sldId id="274" r:id="rId5"/>
    <p:sldId id="275" r:id="rId6"/>
    <p:sldId id="276" r:id="rId7"/>
    <p:sldId id="277" r:id="rId8"/>
    <p:sldId id="278" r:id="rId9"/>
    <p:sldId id="279" r:id="rId10"/>
    <p:sldId id="280" r:id="rId11"/>
    <p:sldId id="282" r:id="rId12"/>
    <p:sldId id="281" r:id="rId13"/>
    <p:sldId id="283" r:id="rId14"/>
    <p:sldId id="284" r:id="rId15"/>
    <p:sldId id="285" r:id="rId16"/>
    <p:sldId id="286" r:id="rId17"/>
    <p:sldId id="287" r:id="rId18"/>
    <p:sldId id="288" r:id="rId19"/>
    <p:sldId id="289" r:id="rId20"/>
    <p:sldId id="290" r:id="rId21"/>
    <p:sldId id="291" r:id="rId22"/>
    <p:sldId id="292" r:id="rId23"/>
    <p:sldId id="293" r:id="rId24"/>
    <p:sldId id="298" r:id="rId25"/>
    <p:sldId id="299" r:id="rId26"/>
    <p:sldId id="300" r:id="rId27"/>
    <p:sldId id="301" r:id="rId28"/>
    <p:sldId id="302" r:id="rId29"/>
    <p:sldId id="294" r:id="rId30"/>
    <p:sldId id="295" r:id="rId31"/>
    <p:sldId id="296" r:id="rId32"/>
    <p:sldId id="297"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05" y="4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zh-CN" altLang="en-US"/>
              <a:t>单击此处编辑母版标题样式</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5" name="Footer Placeholder 4"/>
          <p:cNvSpPr>
            <a:spLocks noGrp="1"/>
          </p:cNvSpPr>
          <p:nvPr>
            <p:ph type="ftr" sz="quarter" idx="11"/>
          </p:nvPr>
        </p:nvSpPr>
        <p:spPr>
          <a:xfrm>
            <a:off x="2416500" y="329307"/>
            <a:ext cx="4973915" cy="309201"/>
          </a:xfrm>
        </p:spPr>
        <p:txBody>
          <a:bodyPr/>
          <a:lstStyle/>
          <a:p>
            <a:endParaRPr lang="zh-CN" altLang="en-US"/>
          </a:p>
        </p:txBody>
      </p:sp>
      <p:sp>
        <p:nvSpPr>
          <p:cNvPr id="6" name="Slide Number Placeholder 5"/>
          <p:cNvSpPr>
            <a:spLocks noGrp="1"/>
          </p:cNvSpPr>
          <p:nvPr>
            <p:ph type="sldNum" sz="quarter" idx="12"/>
          </p:nvPr>
        </p:nvSpPr>
        <p:spPr>
          <a:xfrm>
            <a:off x="1437664" y="798973"/>
            <a:ext cx="811019" cy="503578"/>
          </a:xfrm>
        </p:spPr>
        <p:txBody>
          <a:bodyPr/>
          <a:lstStyle/>
          <a:p>
            <a:fld id="{9896E746-35B0-49FA-9E4B-47C9D78CD6DA}" type="slidenum">
              <a:rPr lang="zh-CN" altLang="en-US" smtClean="0"/>
              <a:t>‹#›</a:t>
            </a:fld>
            <a:endParaRPr lang="zh-CN"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363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1212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8392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621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zh-CN" altLang="en-US"/>
              <a:t>单击此处编辑母版标题样式</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6450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825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447191" y="2824269"/>
            <a:ext cx="4645152" cy="264445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412362" y="2821491"/>
            <a:ext cx="4645152" cy="263737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505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763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896E746-35B0-49FA-9E4B-47C9D78CD6DA}" type="slidenum">
              <a:rPr lang="zh-CN" altLang="en-US" smtClean="0"/>
              <a:t>‹#›</a:t>
            </a:fld>
            <a:endParaRPr lang="zh-CN" altLang="en-US"/>
          </a:p>
        </p:txBody>
      </p:sp>
    </p:spTree>
    <p:extLst>
      <p:ext uri="{BB962C8B-B14F-4D97-AF65-F5344CB8AC3E}">
        <p14:creationId xmlns:p14="http://schemas.microsoft.com/office/powerpoint/2010/main" val="89660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702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E2927CB-D227-4A68-9E2D-0DE399B3D329}" type="datetimeFigureOut">
              <a:rPr lang="zh-CN" altLang="en-US" smtClean="0"/>
              <a:t>2018/4/18</a:t>
            </a:fld>
            <a:endParaRPr lang="zh-CN" altLang="en-US"/>
          </a:p>
        </p:txBody>
      </p:sp>
      <p:sp>
        <p:nvSpPr>
          <p:cNvPr id="6" name="Footer Placeholder 5"/>
          <p:cNvSpPr>
            <a:spLocks noGrp="1"/>
          </p:cNvSpPr>
          <p:nvPr>
            <p:ph type="ftr" sz="quarter" idx="11"/>
          </p:nvPr>
        </p:nvSpPr>
        <p:spPr>
          <a:xfrm>
            <a:off x="1447382" y="318640"/>
            <a:ext cx="5541004" cy="320931"/>
          </a:xfrm>
        </p:spPr>
        <p:txBody>
          <a:bodyPr/>
          <a:lstStyle/>
          <a:p>
            <a:endParaRPr lang="zh-CN" altLang="en-US"/>
          </a:p>
        </p:txBody>
      </p:sp>
      <p:sp>
        <p:nvSpPr>
          <p:cNvPr id="7" name="Slide Number Placeholder 6"/>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314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E2927CB-D227-4A68-9E2D-0DE399B3D329}" type="datetimeFigureOut">
              <a:rPr lang="zh-CN" altLang="en-US" smtClean="0"/>
              <a:t>2018/4/18</a:t>
            </a:fld>
            <a:endParaRPr lang="zh-CN"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896E746-35B0-49FA-9E4B-47C9D78CD6DA}" type="slidenum">
              <a:rPr lang="zh-CN" altLang="en-US" smtClean="0"/>
              <a:t>‹#›</a:t>
            </a:fld>
            <a:endParaRPr lang="zh-CN"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611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2A782A-3DCD-455B-B609-37BC36FC85DA}"/>
              </a:ext>
            </a:extLst>
          </p:cNvPr>
          <p:cNvSpPr>
            <a:spLocks noGrp="1"/>
          </p:cNvSpPr>
          <p:nvPr>
            <p:ph type="ctrTitle"/>
          </p:nvPr>
        </p:nvSpPr>
        <p:spPr/>
        <p:txBody>
          <a:bodyPr>
            <a:normAutofit/>
          </a:bodyPr>
          <a:lstStyle/>
          <a:p>
            <a:r>
              <a:rPr lang="en-US" altLang="zh-CN" sz="4800" b="1" dirty="0"/>
              <a:t>POLITICAL GEOGRAPHY</a:t>
            </a:r>
            <a:endParaRPr lang="zh-CN" altLang="en-US" sz="2000" dirty="0"/>
          </a:p>
        </p:txBody>
      </p:sp>
      <p:sp>
        <p:nvSpPr>
          <p:cNvPr id="3" name="副标题 2">
            <a:extLst>
              <a:ext uri="{FF2B5EF4-FFF2-40B4-BE49-F238E27FC236}">
                <a16:creationId xmlns:a16="http://schemas.microsoft.com/office/drawing/2014/main" id="{68ADD145-5834-4D7B-B806-3F268E06E962}"/>
              </a:ext>
            </a:extLst>
          </p:cNvPr>
          <p:cNvSpPr>
            <a:spLocks noGrp="1"/>
          </p:cNvSpPr>
          <p:nvPr>
            <p:ph type="subTitle" idx="1"/>
          </p:nvPr>
        </p:nvSpPr>
        <p:spPr/>
        <p:txBody>
          <a:bodyPr>
            <a:normAutofit/>
          </a:bodyPr>
          <a:lstStyle/>
          <a:p>
            <a:r>
              <a:rPr lang="zh-CN" altLang="en-US" sz="2800" dirty="0"/>
              <a:t>第四章</a:t>
            </a:r>
          </a:p>
        </p:txBody>
      </p:sp>
    </p:spTree>
    <p:extLst>
      <p:ext uri="{BB962C8B-B14F-4D97-AF65-F5344CB8AC3E}">
        <p14:creationId xmlns:p14="http://schemas.microsoft.com/office/powerpoint/2010/main" val="3815144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STATELESS NATIONS</a:t>
            </a:r>
            <a:br>
              <a:rPr lang="en-US" altLang="zh-CN" b="1" dirty="0"/>
            </a:br>
            <a:r>
              <a:rPr lang="zh-CN" altLang="en-US" b="1" dirty="0"/>
              <a:t>无国家民族</a:t>
            </a:r>
            <a:endParaRPr lang="zh-CN" altLang="en-US" dirty="0"/>
          </a:p>
        </p:txBody>
      </p:sp>
      <p:sp>
        <p:nvSpPr>
          <p:cNvPr id="3" name="内容占位符 2"/>
          <p:cNvSpPr>
            <a:spLocks noGrp="1"/>
          </p:cNvSpPr>
          <p:nvPr>
            <p:ph idx="1"/>
          </p:nvPr>
        </p:nvSpPr>
        <p:spPr/>
        <p:txBody>
          <a:bodyPr>
            <a:normAutofit/>
          </a:bodyPr>
          <a:lstStyle/>
          <a:p>
            <a:r>
              <a:rPr lang="en-US" altLang="zh-CN" sz="2400" dirty="0"/>
              <a:t>Although many culture groups are politically represented or are part of larger political entities, there are some </a:t>
            </a:r>
            <a:r>
              <a:rPr lang="en-US" altLang="zh-CN" sz="2400" b="1" dirty="0"/>
              <a:t>stateless nations, </a:t>
            </a:r>
            <a:r>
              <a:rPr lang="en-US" altLang="zh-CN" sz="2400" dirty="0"/>
              <a:t>where a culture group is not included or allowed share in the state political process. Here are a few examples:</a:t>
            </a:r>
          </a:p>
          <a:p>
            <a:endParaRPr lang="zh-CN" altLang="en-US" sz="2400" dirty="0"/>
          </a:p>
        </p:txBody>
      </p:sp>
    </p:spTree>
    <p:extLst>
      <p:ext uri="{BB962C8B-B14F-4D97-AF65-F5344CB8AC3E}">
        <p14:creationId xmlns:p14="http://schemas.microsoft.com/office/powerpoint/2010/main" val="2701662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Kurds </a:t>
            </a:r>
            <a:br>
              <a:rPr lang="en-US" altLang="zh-CN" b="1" dirty="0"/>
            </a:br>
            <a:r>
              <a:rPr lang="zh-CN" altLang="en-US" b="1" dirty="0"/>
              <a:t>库尔德人</a:t>
            </a:r>
            <a:endParaRPr lang="zh-CN" altLang="en-US" dirty="0"/>
          </a:p>
        </p:txBody>
      </p:sp>
      <p:sp>
        <p:nvSpPr>
          <p:cNvPr id="3" name="内容占位符 2"/>
          <p:cNvSpPr>
            <a:spLocks noGrp="1"/>
          </p:cNvSpPr>
          <p:nvPr>
            <p:ph idx="1"/>
          </p:nvPr>
        </p:nvSpPr>
        <p:spPr/>
        <p:txBody>
          <a:bodyPr/>
          <a:lstStyle/>
          <a:p>
            <a:endParaRPr lang="zh-CN" altLang="en-US"/>
          </a:p>
        </p:txBody>
      </p:sp>
      <p:pic>
        <p:nvPicPr>
          <p:cNvPr id="5" name="图片 4"/>
          <p:cNvPicPr>
            <a:picLocks noChangeAspect="1"/>
          </p:cNvPicPr>
          <p:nvPr/>
        </p:nvPicPr>
        <p:blipFill>
          <a:blip r:embed="rId2"/>
          <a:stretch>
            <a:fillRect/>
          </a:stretch>
        </p:blipFill>
        <p:spPr>
          <a:xfrm>
            <a:off x="4020838" y="1853754"/>
            <a:ext cx="4464755" cy="4936360"/>
          </a:xfrm>
          <a:prstGeom prst="rect">
            <a:avLst/>
          </a:prstGeom>
        </p:spPr>
      </p:pic>
    </p:spTree>
    <p:extLst>
      <p:ext uri="{BB962C8B-B14F-4D97-AF65-F5344CB8AC3E}">
        <p14:creationId xmlns:p14="http://schemas.microsoft.com/office/powerpoint/2010/main" val="3568961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Kurds</a:t>
            </a:r>
            <a:br>
              <a:rPr lang="en-US" altLang="zh-CN" b="1" dirty="0"/>
            </a:br>
            <a:r>
              <a:rPr lang="zh-CN" altLang="en-US" b="1" dirty="0"/>
              <a:t>库尔德人</a:t>
            </a:r>
            <a:endParaRPr lang="zh-CN" altLang="en-US" dirty="0"/>
          </a:p>
        </p:txBody>
      </p:sp>
      <p:sp>
        <p:nvSpPr>
          <p:cNvPr id="3" name="内容占位符 2"/>
          <p:cNvSpPr>
            <a:spLocks noGrp="1"/>
          </p:cNvSpPr>
          <p:nvPr>
            <p:ph idx="1"/>
          </p:nvPr>
        </p:nvSpPr>
        <p:spPr>
          <a:xfrm>
            <a:off x="1451579" y="2015732"/>
            <a:ext cx="9603275" cy="4022211"/>
          </a:xfrm>
        </p:spPr>
        <p:txBody>
          <a:bodyPr>
            <a:noAutofit/>
          </a:bodyPr>
          <a:lstStyle/>
          <a:p>
            <a:r>
              <a:rPr lang="en-US" altLang="zh-CN" sz="2400" b="1" dirty="0"/>
              <a:t>Kurds </a:t>
            </a:r>
            <a:r>
              <a:rPr lang="en-US" altLang="zh-CN" sz="2400" dirty="0"/>
              <a:t>are an ethnic group spread across northern Iraq, western Iran, eastern Syria</a:t>
            </a:r>
            <a:r>
              <a:rPr lang="zh-CN" altLang="en-US" sz="2400" dirty="0"/>
              <a:t>（叙利亚共和国）</a:t>
            </a:r>
            <a:r>
              <a:rPr lang="en-US" altLang="zh-CN" sz="2400" dirty="0"/>
              <a:t> and southeastern Turkey. A semi-autonomous</a:t>
            </a:r>
            <a:r>
              <a:rPr lang="zh-CN" altLang="en-US" sz="2400" dirty="0"/>
              <a:t>（半自治的）</a:t>
            </a:r>
            <a:r>
              <a:rPr lang="en-US" altLang="zh-CN" sz="2400" dirty="0"/>
              <a:t> Kurdistan has existed in Iraq since the U.S.-led invasion in 2003. However, full independence is limited geopolitically due to Turkish government resistance to their sovereignty, based upon Kurdish Marxist rebels</a:t>
            </a:r>
            <a:r>
              <a:rPr lang="zh-CN" altLang="en-US" sz="2400" dirty="0"/>
              <a:t>（库尔德马克思主义叛军）</a:t>
            </a:r>
            <a:r>
              <a:rPr lang="en-US" altLang="zh-CN" sz="2400" dirty="0"/>
              <a:t>, the PKK, who have been fighting in Turkey for several decades. Since the start of the Syrian Civil War, Kurds have taken territory and started a semi-autonomous government.</a:t>
            </a:r>
            <a:endParaRPr lang="zh-CN" altLang="en-US" sz="2400" dirty="0"/>
          </a:p>
        </p:txBody>
      </p:sp>
    </p:spTree>
    <p:extLst>
      <p:ext uri="{BB962C8B-B14F-4D97-AF65-F5344CB8AC3E}">
        <p14:creationId xmlns:p14="http://schemas.microsoft.com/office/powerpoint/2010/main" val="2270789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Basques</a:t>
            </a:r>
            <a:br>
              <a:rPr lang="en-US" altLang="zh-CN" b="1" dirty="0"/>
            </a:br>
            <a:r>
              <a:rPr lang="zh-CN" altLang="en-US" b="1" dirty="0"/>
              <a:t>巴斯克人</a:t>
            </a:r>
            <a:endParaRPr lang="zh-CN" altLang="en-US" dirty="0"/>
          </a:p>
        </p:txBody>
      </p:sp>
      <p:sp>
        <p:nvSpPr>
          <p:cNvPr id="3" name="内容占位符 2"/>
          <p:cNvSpPr>
            <a:spLocks noGrp="1"/>
          </p:cNvSpPr>
          <p:nvPr>
            <p:ph idx="1"/>
          </p:nvPr>
        </p:nvSpPr>
        <p:spPr/>
        <p:txBody>
          <a:bodyPr>
            <a:normAutofit/>
          </a:bodyPr>
          <a:lstStyle/>
          <a:p>
            <a:r>
              <a:rPr lang="en-US" altLang="zh-CN" sz="2400" b="1" dirty="0"/>
              <a:t>Basques </a:t>
            </a:r>
            <a:r>
              <a:rPr lang="en-US" altLang="zh-CN" sz="2400" dirty="0"/>
              <a:t>are an ethnic group in northern Spain and southwestern France who do not have Celtic</a:t>
            </a:r>
            <a:r>
              <a:rPr lang="zh-CN" altLang="en-US" sz="2400" dirty="0"/>
              <a:t>（凯尔特人的）</a:t>
            </a:r>
            <a:r>
              <a:rPr lang="en-US" altLang="zh-CN" sz="2400" dirty="0"/>
              <a:t> or Latin cultural or language roots. In fact, their people’s origin is poorly understood by historians. Spain has granted limited autonomy to the Basque region around the city of Bilbao</a:t>
            </a:r>
            <a:r>
              <a:rPr lang="zh-CN" altLang="en-US" sz="2400" dirty="0"/>
              <a:t>（毕尔巴鄂）</a:t>
            </a:r>
            <a:r>
              <a:rPr lang="en-US" altLang="zh-CN" sz="2400" dirty="0"/>
              <a:t>, but many Basque nationalists seek full independence and statehood</a:t>
            </a:r>
            <a:r>
              <a:rPr lang="zh-CN" altLang="en-US" sz="2400" dirty="0"/>
              <a:t>（国家地位）</a:t>
            </a:r>
            <a:r>
              <a:rPr lang="en-US" altLang="zh-CN" sz="2400" dirty="0"/>
              <a:t>. A militant group, ETA, has used terror tactics to fight against Spanish rule.</a:t>
            </a:r>
            <a:endParaRPr lang="zh-CN" altLang="en-US" sz="2400" dirty="0"/>
          </a:p>
        </p:txBody>
      </p:sp>
    </p:spTree>
    <p:extLst>
      <p:ext uri="{BB962C8B-B14F-4D97-AF65-F5344CB8AC3E}">
        <p14:creationId xmlns:p14="http://schemas.microsoft.com/office/powerpoint/2010/main" val="229460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Hmong</a:t>
            </a:r>
            <a:br>
              <a:rPr lang="en-US" altLang="zh-CN" b="1" dirty="0"/>
            </a:br>
            <a:r>
              <a:rPr lang="zh-CN" altLang="en-US" dirty="0"/>
              <a:t>赫蒙族</a:t>
            </a:r>
          </a:p>
        </p:txBody>
      </p:sp>
      <p:sp>
        <p:nvSpPr>
          <p:cNvPr id="3" name="内容占位符 2"/>
          <p:cNvSpPr>
            <a:spLocks noGrp="1"/>
          </p:cNvSpPr>
          <p:nvPr>
            <p:ph idx="1"/>
          </p:nvPr>
        </p:nvSpPr>
        <p:spPr/>
        <p:txBody>
          <a:bodyPr>
            <a:noAutofit/>
          </a:bodyPr>
          <a:lstStyle/>
          <a:p>
            <a:r>
              <a:rPr lang="en-US" altLang="zh-CN" sz="2400" b="1" dirty="0"/>
              <a:t>Hmong </a:t>
            </a:r>
            <a:r>
              <a:rPr lang="en-US" altLang="zh-CN" sz="2400" dirty="0"/>
              <a:t>are mountain peoples who have existed in rural highlands isolated from others in Laos, Vietnam, Thailand, and southern China. However, their alliance with the United States against the Communists during the Vietnam War caused many families to leave their traditional homeland. Today many Hmong (pronounced “</a:t>
            </a:r>
            <a:r>
              <a:rPr lang="en-US" altLang="zh-CN" sz="2400" dirty="0" err="1"/>
              <a:t>mung</a:t>
            </a:r>
            <a:r>
              <a:rPr lang="en-US" altLang="zh-CN" sz="2400" dirty="0"/>
              <a:t>”) have resettled in the upper Midwestern states of Wisconsin</a:t>
            </a:r>
            <a:r>
              <a:rPr lang="zh-CN" altLang="en-US" sz="2400" dirty="0"/>
              <a:t>（威斯康星州）</a:t>
            </a:r>
            <a:r>
              <a:rPr lang="en-US" altLang="zh-CN" sz="2400" dirty="0"/>
              <a:t> and Minnesota</a:t>
            </a:r>
            <a:r>
              <a:rPr lang="zh-CN" altLang="en-US" sz="2400" dirty="0"/>
              <a:t>（明尼苏达州）</a:t>
            </a:r>
            <a:r>
              <a:rPr lang="en-US" altLang="zh-CN" sz="2400" dirty="0"/>
              <a:t>. Hmong immigrants are featured in the 2008 film </a:t>
            </a:r>
            <a:r>
              <a:rPr lang="en-US" altLang="zh-CN" sz="2400" i="1" dirty="0"/>
              <a:t>Gran Torino</a:t>
            </a:r>
            <a:r>
              <a:rPr lang="zh-CN" altLang="en-US" sz="2400" i="1" dirty="0"/>
              <a:t>（老爷车）</a:t>
            </a:r>
            <a:r>
              <a:rPr lang="en-US" altLang="zh-CN" sz="2400" dirty="0"/>
              <a:t>.</a:t>
            </a:r>
            <a:endParaRPr lang="zh-CN" altLang="en-US" sz="2400" dirty="0"/>
          </a:p>
        </p:txBody>
      </p:sp>
    </p:spTree>
    <p:extLst>
      <p:ext uri="{BB962C8B-B14F-4D97-AF65-F5344CB8AC3E}">
        <p14:creationId xmlns:p14="http://schemas.microsoft.com/office/powerpoint/2010/main" val="3735054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Other stateless nations</a:t>
            </a:r>
            <a:endParaRPr lang="zh-CN" altLang="en-US" dirty="0"/>
          </a:p>
        </p:txBody>
      </p:sp>
      <p:sp>
        <p:nvSpPr>
          <p:cNvPr id="3" name="内容占位符 2"/>
          <p:cNvSpPr>
            <a:spLocks noGrp="1"/>
          </p:cNvSpPr>
          <p:nvPr>
            <p:ph idx="1"/>
          </p:nvPr>
        </p:nvSpPr>
        <p:spPr/>
        <p:txBody>
          <a:bodyPr>
            <a:noAutofit/>
          </a:bodyPr>
          <a:lstStyle/>
          <a:p>
            <a:r>
              <a:rPr lang="en-US" altLang="zh-CN" sz="2800" dirty="0"/>
              <a:t>Other stateless nations include Karen, Gypsies (Roma or Romani), </a:t>
            </a:r>
            <a:r>
              <a:rPr lang="en-US" altLang="zh-CN" sz="2800" dirty="0" err="1"/>
              <a:t>Karelians</a:t>
            </a:r>
            <a:r>
              <a:rPr lang="en-US" altLang="zh-CN" sz="2800" dirty="0"/>
              <a:t>, Tartars, </a:t>
            </a:r>
            <a:r>
              <a:rPr lang="en-US" altLang="zh-CN" sz="2800" dirty="0" err="1"/>
              <a:t>Tuvans</a:t>
            </a:r>
            <a:r>
              <a:rPr lang="en-US" altLang="zh-CN" sz="2800" dirty="0"/>
              <a:t>, Chechens, Sami, </a:t>
            </a:r>
            <a:r>
              <a:rPr lang="en-US" altLang="zh-CN" sz="2800" dirty="0" err="1"/>
              <a:t>Uygurs</a:t>
            </a:r>
            <a:r>
              <a:rPr lang="en-US" altLang="zh-CN" sz="2800" dirty="0"/>
              <a:t> (pronounced </a:t>
            </a:r>
            <a:r>
              <a:rPr lang="en-US" altLang="zh-CN" sz="2800" dirty="0" err="1"/>
              <a:t>Vigers</a:t>
            </a:r>
            <a:r>
              <a:rPr lang="en-US" altLang="zh-CN" sz="2800" dirty="0"/>
              <a:t>), Tibetans, and Tamils. Some groups have been granted limited autonomy, while others have active nationalist an independence movements. </a:t>
            </a:r>
          </a:p>
          <a:p>
            <a:r>
              <a:rPr lang="en-US" altLang="zh-CN" sz="2800" dirty="0"/>
              <a:t>See the section on </a:t>
            </a:r>
            <a:r>
              <a:rPr lang="en-US" altLang="zh-CN" sz="2800" b="1" dirty="0"/>
              <a:t>irredentism </a:t>
            </a:r>
            <a:r>
              <a:rPr lang="en-US" altLang="zh-CN" sz="2800" dirty="0"/>
              <a:t>in this chapter for more on independence and sovereignty in the post-Soviet era.</a:t>
            </a:r>
            <a:endParaRPr lang="zh-CN" altLang="en-US" sz="2800" dirty="0"/>
          </a:p>
        </p:txBody>
      </p:sp>
    </p:spTree>
    <p:extLst>
      <p:ext uri="{BB962C8B-B14F-4D97-AF65-F5344CB8AC3E}">
        <p14:creationId xmlns:p14="http://schemas.microsoft.com/office/powerpoint/2010/main" val="17332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1.2 ORGANIZATIONS OF STATES</a:t>
            </a:r>
            <a:endParaRPr lang="zh-CN" altLang="en-US" dirty="0"/>
          </a:p>
        </p:txBody>
      </p:sp>
      <p:sp>
        <p:nvSpPr>
          <p:cNvPr id="3" name="内容占位符 2"/>
          <p:cNvSpPr>
            <a:spLocks noGrp="1"/>
          </p:cNvSpPr>
          <p:nvPr>
            <p:ph idx="1"/>
          </p:nvPr>
        </p:nvSpPr>
        <p:spPr>
          <a:xfrm>
            <a:off x="1451579" y="2015732"/>
            <a:ext cx="9603275" cy="4022211"/>
          </a:xfrm>
        </p:spPr>
        <p:txBody>
          <a:bodyPr>
            <a:normAutofit/>
          </a:bodyPr>
          <a:lstStyle/>
          <a:p>
            <a:endParaRPr lang="zh-CN" altLang="en-US" dirty="0"/>
          </a:p>
        </p:txBody>
      </p:sp>
    </p:spTree>
    <p:extLst>
      <p:ext uri="{BB962C8B-B14F-4D97-AF65-F5344CB8AC3E}">
        <p14:creationId xmlns:p14="http://schemas.microsoft.com/office/powerpoint/2010/main" val="3644498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THE BIG FELLAS</a:t>
            </a:r>
            <a:br>
              <a:rPr lang="en-US" altLang="zh-CN" b="1" dirty="0"/>
            </a:br>
            <a:endParaRPr lang="zh-CN" altLang="en-US" dirty="0"/>
          </a:p>
        </p:txBody>
      </p:sp>
      <p:sp>
        <p:nvSpPr>
          <p:cNvPr id="3" name="内容占位符 2"/>
          <p:cNvSpPr>
            <a:spLocks noGrp="1"/>
          </p:cNvSpPr>
          <p:nvPr>
            <p:ph idx="1"/>
          </p:nvPr>
        </p:nvSpPr>
        <p:spPr>
          <a:xfrm>
            <a:off x="812801" y="1885101"/>
            <a:ext cx="10813142" cy="4341525"/>
          </a:xfrm>
        </p:spPr>
        <p:txBody>
          <a:bodyPr>
            <a:normAutofit fontScale="92500"/>
          </a:bodyPr>
          <a:lstStyle/>
          <a:p>
            <a:r>
              <a:rPr lang="en-US" altLang="zh-CN" sz="2400" b="1" dirty="0"/>
              <a:t>Federal states</a:t>
            </a:r>
            <a:r>
              <a:rPr lang="zh-CN" altLang="en-US" sz="2400" b="1" dirty="0"/>
              <a:t>（联邦制国家）</a:t>
            </a:r>
            <a:r>
              <a:rPr lang="en-US" altLang="zh-CN" sz="2400" b="1" dirty="0"/>
              <a:t> </a:t>
            </a:r>
            <a:r>
              <a:rPr lang="en-US" altLang="zh-CN" sz="2400" dirty="0"/>
              <a:t>and </a:t>
            </a:r>
            <a:r>
              <a:rPr lang="en-US" altLang="zh-CN" sz="2400" b="1" dirty="0"/>
              <a:t>confederations</a:t>
            </a:r>
            <a:r>
              <a:rPr lang="zh-CN" altLang="en-US" sz="2400" b="1" dirty="0"/>
              <a:t>（邦联）</a:t>
            </a:r>
            <a:r>
              <a:rPr lang="en-US" altLang="zh-CN" sz="2400" b="1" dirty="0"/>
              <a:t> </a:t>
            </a:r>
            <a:r>
              <a:rPr lang="en-US" altLang="zh-CN" sz="2400" dirty="0"/>
              <a:t>are a common approach to government. The United States, Australia, Canada, Germany, Brazil, Russia, and Mexico are all confederations of several smaller states or provinces under a federal government. Like an umbrella, the federal state provides military protection, administers foreign diplomacy, and regulates trade as well as a number of internal administrative (executive branch), legislative, and judicial services across the country. </a:t>
            </a:r>
          </a:p>
          <a:p>
            <a:r>
              <a:rPr lang="en-US" altLang="zh-CN" sz="2400" dirty="0"/>
              <a:t>The states each have their own governments, legislatures, regulations and services. The overlapping roles in the administration may seem redundant</a:t>
            </a:r>
            <a:r>
              <a:rPr lang="zh-CN" altLang="en-US" sz="2400" dirty="0"/>
              <a:t>（多余的）</a:t>
            </a:r>
            <a:r>
              <a:rPr lang="en-US" altLang="zh-CN" sz="2400" dirty="0"/>
              <a:t>, but each has their own division of responsibilities. For instance, the federal government regulates interstate trade, whereas states can make rules about the sale of goods within each state.</a:t>
            </a:r>
            <a:endParaRPr lang="en-US" altLang="zh-CN" sz="2400" b="1" dirty="0"/>
          </a:p>
          <a:p>
            <a:endParaRPr lang="zh-CN" altLang="en-US" dirty="0"/>
          </a:p>
        </p:txBody>
      </p:sp>
    </p:spTree>
    <p:extLst>
      <p:ext uri="{BB962C8B-B14F-4D97-AF65-F5344CB8AC3E}">
        <p14:creationId xmlns:p14="http://schemas.microsoft.com/office/powerpoint/2010/main" val="2336960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THE WEE FELLAS</a:t>
            </a:r>
            <a:endParaRPr lang="zh-CN" altLang="en-US" dirty="0"/>
          </a:p>
        </p:txBody>
      </p:sp>
      <p:sp>
        <p:nvSpPr>
          <p:cNvPr id="3" name="内容占位符 2"/>
          <p:cNvSpPr>
            <a:spLocks noGrp="1"/>
          </p:cNvSpPr>
          <p:nvPr>
            <p:ph idx="1"/>
          </p:nvPr>
        </p:nvSpPr>
        <p:spPr/>
        <p:txBody>
          <a:bodyPr>
            <a:normAutofit/>
          </a:bodyPr>
          <a:lstStyle/>
          <a:p>
            <a:r>
              <a:rPr lang="en-US" altLang="zh-CN" sz="2400" dirty="0"/>
              <a:t>At the other end of the international scale, </a:t>
            </a:r>
            <a:r>
              <a:rPr lang="en-US" altLang="zh-CN" sz="2400" b="1" dirty="0"/>
              <a:t>microstates </a:t>
            </a:r>
            <a:r>
              <a:rPr lang="en-US" altLang="zh-CN" sz="2400" dirty="0"/>
              <a:t>are sovereign states that despite their very small size still hold the same position of much larger states like the United States or Canada. Many are island states, ports, or city-states, or they sit landlocked</a:t>
            </a:r>
            <a:r>
              <a:rPr lang="zh-CN" altLang="en-US" sz="2400" dirty="0"/>
              <a:t>（被陆地所包围）</a:t>
            </a:r>
            <a:r>
              <a:rPr lang="en-US" altLang="zh-CN" sz="2400" dirty="0"/>
              <a:t> with no access to the sea. The following table provides a list of microstates that are full members of the United Nations (UN):</a:t>
            </a:r>
            <a:endParaRPr lang="zh-CN" altLang="en-US" sz="2400" dirty="0"/>
          </a:p>
        </p:txBody>
      </p:sp>
    </p:spTree>
    <p:extLst>
      <p:ext uri="{BB962C8B-B14F-4D97-AF65-F5344CB8AC3E}">
        <p14:creationId xmlns:p14="http://schemas.microsoft.com/office/powerpoint/2010/main" val="255078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grpSp>
        <p:nvGrpSpPr>
          <p:cNvPr id="6" name="组合 5"/>
          <p:cNvGrpSpPr/>
          <p:nvPr/>
        </p:nvGrpSpPr>
        <p:grpSpPr>
          <a:xfrm>
            <a:off x="2322285" y="0"/>
            <a:ext cx="8084458" cy="6826343"/>
            <a:chOff x="1451579" y="0"/>
            <a:chExt cx="9603275" cy="8108799"/>
          </a:xfrm>
        </p:grpSpPr>
        <p:pic>
          <p:nvPicPr>
            <p:cNvPr id="4" name="图片 3"/>
            <p:cNvPicPr>
              <a:picLocks noChangeAspect="1"/>
            </p:cNvPicPr>
            <p:nvPr/>
          </p:nvPicPr>
          <p:blipFill>
            <a:blip r:embed="rId2"/>
            <a:stretch>
              <a:fillRect/>
            </a:stretch>
          </p:blipFill>
          <p:spPr>
            <a:xfrm>
              <a:off x="1451579" y="0"/>
              <a:ext cx="9582690" cy="5747196"/>
            </a:xfrm>
            <a:prstGeom prst="rect">
              <a:avLst/>
            </a:prstGeom>
          </p:spPr>
        </p:pic>
        <p:pic>
          <p:nvPicPr>
            <p:cNvPr id="5" name="图片 4"/>
            <p:cNvPicPr>
              <a:picLocks noChangeAspect="1"/>
            </p:cNvPicPr>
            <p:nvPr/>
          </p:nvPicPr>
          <p:blipFill>
            <a:blip r:embed="rId3"/>
            <a:stretch>
              <a:fillRect/>
            </a:stretch>
          </p:blipFill>
          <p:spPr>
            <a:xfrm>
              <a:off x="1472165" y="5747196"/>
              <a:ext cx="9582689" cy="2361603"/>
            </a:xfrm>
            <a:prstGeom prst="rect">
              <a:avLst/>
            </a:prstGeom>
          </p:spPr>
        </p:pic>
      </p:grpSp>
    </p:spTree>
    <p:extLst>
      <p:ext uri="{BB962C8B-B14F-4D97-AF65-F5344CB8AC3E}">
        <p14:creationId xmlns:p14="http://schemas.microsoft.com/office/powerpoint/2010/main" val="2959532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A1234-57C5-46C7-A0C6-6290DB1FC58D}"/>
              </a:ext>
            </a:extLst>
          </p:cNvPr>
          <p:cNvSpPr>
            <a:spLocks noGrp="1"/>
          </p:cNvSpPr>
          <p:nvPr>
            <p:ph type="title"/>
          </p:nvPr>
        </p:nvSpPr>
        <p:spPr/>
        <p:txBody>
          <a:bodyPr/>
          <a:lstStyle/>
          <a:p>
            <a:r>
              <a:rPr lang="en-US" altLang="zh-CN" b="1" dirty="0"/>
              <a:t>CHAPTER OUTLINE</a:t>
            </a:r>
            <a:endParaRPr lang="zh-CN" altLang="en-US" dirty="0"/>
          </a:p>
        </p:txBody>
      </p:sp>
      <p:sp>
        <p:nvSpPr>
          <p:cNvPr id="3" name="内容占位符 2">
            <a:extLst>
              <a:ext uri="{FF2B5EF4-FFF2-40B4-BE49-F238E27FC236}">
                <a16:creationId xmlns:a16="http://schemas.microsoft.com/office/drawing/2014/main" id="{53205212-F197-45C0-ADB0-CAF18A5B29E5}"/>
              </a:ext>
            </a:extLst>
          </p:cNvPr>
          <p:cNvSpPr>
            <a:spLocks noGrp="1"/>
          </p:cNvSpPr>
          <p:nvPr>
            <p:ph idx="1"/>
          </p:nvPr>
        </p:nvSpPr>
        <p:spPr>
          <a:xfrm>
            <a:off x="1451579" y="2015732"/>
            <a:ext cx="9603275" cy="4036725"/>
          </a:xfrm>
        </p:spPr>
        <p:txBody>
          <a:bodyPr>
            <a:normAutofit/>
          </a:bodyPr>
          <a:lstStyle/>
          <a:p>
            <a:r>
              <a:rPr lang="en-US" altLang="zh-CN" sz="2400" dirty="0"/>
              <a:t>This chapter is divided into two major parts: Know the Concepts and Know the Models. </a:t>
            </a:r>
          </a:p>
          <a:p>
            <a:r>
              <a:rPr lang="en-US" altLang="zh-CN" sz="2400" dirty="0"/>
              <a:t>The concepts section contains examples of political state units and nationalism</a:t>
            </a:r>
            <a:r>
              <a:rPr lang="zh-CN" altLang="en-US" sz="2400" dirty="0"/>
              <a:t>（国家主义）</a:t>
            </a:r>
            <a:r>
              <a:rPr lang="en-US" altLang="zh-CN" sz="2400" dirty="0"/>
              <a:t>, the organization of states, spatial concepts and borders, electoral representation, political-economic systems, and finally, geopolitics. </a:t>
            </a:r>
          </a:p>
          <a:p>
            <a:r>
              <a:rPr lang="en-US" altLang="zh-CN" sz="2400" dirty="0"/>
              <a:t>The models section details Mackinder’s Heartland-</a:t>
            </a:r>
            <a:r>
              <a:rPr lang="en-US" altLang="zh-CN" sz="2400" dirty="0" err="1"/>
              <a:t>Rimland</a:t>
            </a:r>
            <a:r>
              <a:rPr lang="en-US" altLang="zh-CN" sz="2400" dirty="0"/>
              <a:t> model, Cohen’s </a:t>
            </a:r>
            <a:r>
              <a:rPr lang="en-US" altLang="zh-CN" sz="2400" dirty="0" err="1"/>
              <a:t>Shatterbelts</a:t>
            </a:r>
            <a:r>
              <a:rPr lang="en-US" altLang="zh-CN" sz="2400" dirty="0"/>
              <a:t>, and Cold War containment theory</a:t>
            </a:r>
            <a:r>
              <a:rPr lang="zh-CN" altLang="en-US" sz="2400" dirty="0"/>
              <a:t>（抑制理论）</a:t>
            </a:r>
            <a:r>
              <a:rPr lang="en-US" altLang="zh-CN" sz="2400" dirty="0"/>
              <a:t>.</a:t>
            </a:r>
            <a:endParaRPr lang="zh-CN" altLang="en-US" sz="2800" dirty="0"/>
          </a:p>
        </p:txBody>
      </p:sp>
    </p:spTree>
    <p:extLst>
      <p:ext uri="{BB962C8B-B14F-4D97-AF65-F5344CB8AC3E}">
        <p14:creationId xmlns:p14="http://schemas.microsoft.com/office/powerpoint/2010/main" val="680914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MULTI-STATE ORGANIZATIONS</a:t>
            </a:r>
            <a:endParaRPr lang="zh-CN" altLang="en-US" dirty="0"/>
          </a:p>
        </p:txBody>
      </p:sp>
      <p:sp>
        <p:nvSpPr>
          <p:cNvPr id="3" name="内容占位符 2"/>
          <p:cNvSpPr>
            <a:spLocks noGrp="1"/>
          </p:cNvSpPr>
          <p:nvPr>
            <p:ph idx="1"/>
          </p:nvPr>
        </p:nvSpPr>
        <p:spPr>
          <a:xfrm>
            <a:off x="1451579" y="2032000"/>
            <a:ext cx="9603275" cy="3730171"/>
          </a:xfrm>
        </p:spPr>
        <p:txBody>
          <a:bodyPr>
            <a:noAutofit/>
          </a:bodyPr>
          <a:lstStyle/>
          <a:p>
            <a:r>
              <a:rPr lang="en-US" altLang="zh-CN" sz="2400" b="1" dirty="0" err="1"/>
              <a:t>Supranationalism</a:t>
            </a:r>
            <a:r>
              <a:rPr lang="zh-CN" altLang="en-US" sz="2400" b="1" dirty="0"/>
              <a:t>（超国家主义）</a:t>
            </a:r>
            <a:r>
              <a:rPr lang="en-US" altLang="zh-CN" sz="2400" b="1" dirty="0"/>
              <a:t> </a:t>
            </a:r>
            <a:r>
              <a:rPr lang="en-US" altLang="zh-CN" sz="2400" dirty="0"/>
              <a:t>is the concept of two or more sovereign states aligned together for a common purpose. A number of </a:t>
            </a:r>
            <a:r>
              <a:rPr lang="en-US" altLang="zh-CN" sz="2400" b="1" dirty="0"/>
              <a:t>supranational organizations </a:t>
            </a:r>
            <a:r>
              <a:rPr lang="en-US" altLang="zh-CN" sz="2400" dirty="0"/>
              <a:t>have been formed for the purposes of trade alliances, military cooperation, and diplomacy. </a:t>
            </a:r>
            <a:endParaRPr lang="zh-CN" altLang="en-US" sz="2400" dirty="0"/>
          </a:p>
        </p:txBody>
      </p:sp>
    </p:spTree>
    <p:extLst>
      <p:ext uri="{BB962C8B-B14F-4D97-AF65-F5344CB8AC3E}">
        <p14:creationId xmlns:p14="http://schemas.microsoft.com/office/powerpoint/2010/main" val="2998044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United Nations</a:t>
            </a:r>
            <a:endParaRPr lang="zh-CN" altLang="en-US" dirty="0"/>
          </a:p>
        </p:txBody>
      </p:sp>
      <p:sp>
        <p:nvSpPr>
          <p:cNvPr id="3" name="内容占位符 2"/>
          <p:cNvSpPr>
            <a:spLocks noGrp="1"/>
          </p:cNvSpPr>
          <p:nvPr>
            <p:ph idx="1"/>
          </p:nvPr>
        </p:nvSpPr>
        <p:spPr>
          <a:xfrm>
            <a:off x="1451579" y="2061029"/>
            <a:ext cx="9603275" cy="3701142"/>
          </a:xfrm>
        </p:spPr>
        <p:txBody>
          <a:bodyPr>
            <a:noAutofit/>
          </a:bodyPr>
          <a:lstStyle/>
          <a:p>
            <a:r>
              <a:rPr lang="en-US" altLang="zh-CN" sz="2400" dirty="0"/>
              <a:t>The largest of these is the </a:t>
            </a:r>
            <a:r>
              <a:rPr lang="en-US" altLang="zh-CN" sz="2400" b="1" dirty="0"/>
              <a:t>United Nations </a:t>
            </a:r>
            <a:r>
              <a:rPr lang="en-US" altLang="zh-CN" sz="2400" dirty="0"/>
              <a:t>(193 member states) whose purpose is primarily diplomatic. The UN also provides a number of services internationally through its World Health Organization (WHO), Food and Agriculture Organization (FAO), Development Program (UNDP), International Children’s Education Fund (UNICEF), peacekeeping forces, and other smaller directorates such as the UN High Commissariat</a:t>
            </a:r>
            <a:r>
              <a:rPr lang="zh-CN" altLang="en-US" sz="2400" dirty="0"/>
              <a:t>（粮食补给）</a:t>
            </a:r>
            <a:r>
              <a:rPr lang="en-US" altLang="zh-CN" sz="2400" dirty="0"/>
              <a:t> for Refugees (UNHCR). Each of these units is an important supranational organization in its own right.</a:t>
            </a:r>
            <a:endParaRPr lang="zh-CN" altLang="en-US" sz="2400" dirty="0"/>
          </a:p>
        </p:txBody>
      </p:sp>
    </p:spTree>
    <p:extLst>
      <p:ext uri="{BB962C8B-B14F-4D97-AF65-F5344CB8AC3E}">
        <p14:creationId xmlns:p14="http://schemas.microsoft.com/office/powerpoint/2010/main" val="1467910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Detailed Example: The EU</a:t>
            </a:r>
            <a:endParaRPr lang="zh-CN" altLang="en-US" dirty="0"/>
          </a:p>
        </p:txBody>
      </p:sp>
      <p:sp>
        <p:nvSpPr>
          <p:cNvPr id="3" name="内容占位符 2"/>
          <p:cNvSpPr>
            <a:spLocks noGrp="1"/>
          </p:cNvSpPr>
          <p:nvPr>
            <p:ph idx="1"/>
          </p:nvPr>
        </p:nvSpPr>
        <p:spPr>
          <a:xfrm>
            <a:off x="824873" y="1853754"/>
            <a:ext cx="10856686" cy="4094782"/>
          </a:xfrm>
        </p:spPr>
        <p:txBody>
          <a:bodyPr>
            <a:noAutofit/>
          </a:bodyPr>
          <a:lstStyle/>
          <a:p>
            <a:r>
              <a:rPr lang="en-US" altLang="zh-CN" dirty="0"/>
              <a:t>Another important supranational organization with several purposes is the </a:t>
            </a:r>
            <a:r>
              <a:rPr lang="en-US" altLang="zh-CN" b="1" dirty="0"/>
              <a:t>European Union </a:t>
            </a:r>
            <a:r>
              <a:rPr lang="en-US" altLang="zh-CN" dirty="0"/>
              <a:t>(EU). In 2013, the EU grew to 28 member states with a small number of applicant states awaiting membership. The EU was named in 1991 under the Treaty of Maastricht,</a:t>
            </a:r>
            <a:r>
              <a:rPr lang="zh-CN" altLang="en-US" dirty="0"/>
              <a:t>（马斯特里赫特条约）</a:t>
            </a:r>
            <a:r>
              <a:rPr lang="en-US" altLang="zh-CN" dirty="0"/>
              <a:t> which expanded the organization’s role beyond trade relations. </a:t>
            </a:r>
          </a:p>
          <a:p>
            <a:r>
              <a:rPr lang="en-US" altLang="zh-CN" dirty="0"/>
              <a:t>Prior to that, the European Coal and Steel Community (created in 1957) helped strengthen steel production between Italy, France, Luxembourg, Belgium, and the Netherlands. The success of this limited free-trade network encouraged the development of the European Economic Community, “the Common Market” or EEC. By 1973, the EEC eliminated all tariffs on trade goods between its 12 Western European member states.</a:t>
            </a:r>
          </a:p>
          <a:p>
            <a:r>
              <a:rPr lang="en-US" altLang="zh-CN" dirty="0"/>
              <a:t>Today, the EU acts like a federal government for Europe but lacks some of the administrative aspects of other confederations like the United States. The modern EU serves five main purposes</a:t>
            </a:r>
            <a:endParaRPr lang="zh-CN" altLang="en-US" dirty="0"/>
          </a:p>
        </p:txBody>
      </p:sp>
    </p:spTree>
    <p:extLst>
      <p:ext uri="{BB962C8B-B14F-4D97-AF65-F5344CB8AC3E}">
        <p14:creationId xmlns:p14="http://schemas.microsoft.com/office/powerpoint/2010/main" val="1843475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five main purposes of The modern EU</a:t>
            </a:r>
            <a:endParaRPr lang="zh-CN" altLang="en-US" dirty="0"/>
          </a:p>
        </p:txBody>
      </p:sp>
      <p:sp>
        <p:nvSpPr>
          <p:cNvPr id="3" name="内容占位符 2"/>
          <p:cNvSpPr>
            <a:spLocks noGrp="1"/>
          </p:cNvSpPr>
          <p:nvPr>
            <p:ph idx="1"/>
          </p:nvPr>
        </p:nvSpPr>
        <p:spPr/>
        <p:txBody>
          <a:bodyPr/>
          <a:lstStyle/>
          <a:p>
            <a:r>
              <a:rPr lang="en-US" altLang="zh-CN" sz="2400" b="1" dirty="0"/>
              <a:t>Free-trade union:</a:t>
            </a:r>
          </a:p>
          <a:p>
            <a:r>
              <a:rPr lang="en-US" altLang="zh-CN" sz="2400" b="1" dirty="0"/>
              <a:t>Open-border policy</a:t>
            </a:r>
            <a:r>
              <a:rPr lang="en-US" altLang="zh-CN" sz="2400" dirty="0"/>
              <a:t>:</a:t>
            </a:r>
          </a:p>
          <a:p>
            <a:r>
              <a:rPr lang="en-US" altLang="zh-CN" sz="2400" b="1" dirty="0"/>
              <a:t>Monetary union:</a:t>
            </a:r>
          </a:p>
          <a:p>
            <a:r>
              <a:rPr lang="en-US" altLang="zh-CN" sz="2400" b="1" dirty="0"/>
              <a:t>Judicial union:</a:t>
            </a:r>
          </a:p>
          <a:p>
            <a:r>
              <a:rPr lang="en-US" altLang="zh-CN" sz="2400" b="1" dirty="0"/>
              <a:t>Legislative and regulatory bodies:</a:t>
            </a:r>
          </a:p>
          <a:p>
            <a:endParaRPr lang="zh-CN" altLang="en-US" dirty="0"/>
          </a:p>
        </p:txBody>
      </p:sp>
    </p:spTree>
    <p:extLst>
      <p:ext uri="{BB962C8B-B14F-4D97-AF65-F5344CB8AC3E}">
        <p14:creationId xmlns:p14="http://schemas.microsoft.com/office/powerpoint/2010/main" val="330299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Free-trade union</a:t>
            </a:r>
            <a:endParaRPr lang="zh-CN" altLang="en-US" dirty="0"/>
          </a:p>
        </p:txBody>
      </p:sp>
      <p:sp>
        <p:nvSpPr>
          <p:cNvPr id="3" name="内容占位符 2"/>
          <p:cNvSpPr>
            <a:spLocks noGrp="1"/>
          </p:cNvSpPr>
          <p:nvPr>
            <p:ph idx="1"/>
          </p:nvPr>
        </p:nvSpPr>
        <p:spPr/>
        <p:txBody>
          <a:bodyPr>
            <a:normAutofit/>
          </a:bodyPr>
          <a:lstStyle/>
          <a:p>
            <a:r>
              <a:rPr lang="en-US" altLang="zh-CN" sz="2800" dirty="0"/>
              <a:t>No taxes or tariffs are charged on goods and services that cross the internal borders of the EU. By eliminating these fees, European businesses can save money and be more economically competitive with the United States and Japan.</a:t>
            </a:r>
            <a:endParaRPr lang="zh-CN" altLang="en-US" sz="2800" dirty="0"/>
          </a:p>
        </p:txBody>
      </p:sp>
    </p:spTree>
    <p:extLst>
      <p:ext uri="{BB962C8B-B14F-4D97-AF65-F5344CB8AC3E}">
        <p14:creationId xmlns:p14="http://schemas.microsoft.com/office/powerpoint/2010/main" val="4238190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Open-border policy</a:t>
            </a:r>
            <a:endParaRPr lang="zh-CN" altLang="en-US" dirty="0"/>
          </a:p>
        </p:txBody>
      </p:sp>
      <p:sp>
        <p:nvSpPr>
          <p:cNvPr id="3" name="内容占位符 2"/>
          <p:cNvSpPr>
            <a:spLocks noGrp="1"/>
          </p:cNvSpPr>
          <p:nvPr>
            <p:ph idx="1"/>
          </p:nvPr>
        </p:nvSpPr>
        <p:spPr/>
        <p:txBody>
          <a:bodyPr>
            <a:normAutofit/>
          </a:bodyPr>
          <a:lstStyle/>
          <a:p>
            <a:r>
              <a:rPr lang="en-US" altLang="zh-CN" sz="2400" dirty="0"/>
              <a:t>Between EU member states there are no longer any border controls stations for immigration or customs inspections. People and commercial vehicles cross internal EU borders without stopping. This began with the </a:t>
            </a:r>
            <a:r>
              <a:rPr lang="en-US" altLang="zh-CN" sz="2400" b="1" dirty="0"/>
              <a:t>Schengen plan </a:t>
            </a:r>
            <a:r>
              <a:rPr lang="en-US" altLang="zh-CN" sz="2400" dirty="0"/>
              <a:t>in 1985 when West Germany, France, Belgium, Luxembourg, and the Netherlands opened their borders to one another. Workers can now take jobs in other EU states without applying for work permits (some professions may be protected from this).</a:t>
            </a:r>
            <a:endParaRPr lang="zh-CN" altLang="en-US" sz="2400" dirty="0"/>
          </a:p>
        </p:txBody>
      </p:sp>
    </p:spTree>
    <p:extLst>
      <p:ext uri="{BB962C8B-B14F-4D97-AF65-F5344CB8AC3E}">
        <p14:creationId xmlns:p14="http://schemas.microsoft.com/office/powerpoint/2010/main" val="3827548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Monetary union</a:t>
            </a:r>
            <a:endParaRPr lang="zh-CN" altLang="en-US" dirty="0"/>
          </a:p>
        </p:txBody>
      </p:sp>
      <p:sp>
        <p:nvSpPr>
          <p:cNvPr id="3" name="内容占位符 2"/>
          <p:cNvSpPr>
            <a:spLocks noGrp="1"/>
          </p:cNvSpPr>
          <p:nvPr>
            <p:ph idx="1"/>
          </p:nvPr>
        </p:nvSpPr>
        <p:spPr>
          <a:xfrm>
            <a:off x="1451579" y="2001218"/>
            <a:ext cx="9603275" cy="4085257"/>
          </a:xfrm>
        </p:spPr>
        <p:txBody>
          <a:bodyPr>
            <a:normAutofit lnSpcReduction="10000"/>
          </a:bodyPr>
          <a:lstStyle/>
          <a:p>
            <a:r>
              <a:rPr lang="en-US" altLang="zh-CN" dirty="0"/>
              <a:t>In 2000 the first EU members began converting to the Euro</a:t>
            </a:r>
            <a:r>
              <a:rPr lang="zh-CN" altLang="en-US" dirty="0"/>
              <a:t>（欧元）</a:t>
            </a:r>
            <a:r>
              <a:rPr lang="en-US" altLang="zh-CN" dirty="0"/>
              <a:t> and phasing out their old forms of money. This eliminated the costs of currency exchange fees. Only 12 members retained their own currencies. The United </a:t>
            </a:r>
            <a:r>
              <a:rPr lang="en-US" altLang="zh-CN" dirty="0" err="1"/>
              <a:t>Kingdon</a:t>
            </a:r>
            <a:r>
              <a:rPr lang="en-US" altLang="zh-CN" dirty="0"/>
              <a:t> kept the British pound due to its high value—converting to the less valuable Euro would have cause significant financial problems in the United Kingdom. New member states have to meet strict EU economic regulations before they can join the monetary union. </a:t>
            </a:r>
          </a:p>
          <a:p>
            <a:r>
              <a:rPr lang="en-US" altLang="zh-CN" dirty="0"/>
              <a:t>However, the world financial crisis of 2008 revealed some weaknesses of the Euro as indebted countries were unable to devalue </a:t>
            </a:r>
            <a:r>
              <a:rPr lang="zh-CN" altLang="en-US" dirty="0"/>
              <a:t>（使贬值）</a:t>
            </a:r>
            <a:r>
              <a:rPr lang="en-US" altLang="zh-CN" dirty="0"/>
              <a:t>the Euro as they’d been able to with national currencies. Countries like Greece, Ireland, and Portugal received bailouts</a:t>
            </a:r>
            <a:r>
              <a:rPr lang="zh-CN" altLang="en-US" dirty="0"/>
              <a:t>（紧急救助）</a:t>
            </a:r>
            <a:r>
              <a:rPr lang="en-US" altLang="zh-CN" dirty="0"/>
              <a:t> as part of the Eurozone crisis. These events have forced countries to question the desirability of using the Euro currency.</a:t>
            </a:r>
            <a:endParaRPr lang="zh-CN" altLang="en-US" dirty="0"/>
          </a:p>
        </p:txBody>
      </p:sp>
    </p:spTree>
    <p:extLst>
      <p:ext uri="{BB962C8B-B14F-4D97-AF65-F5344CB8AC3E}">
        <p14:creationId xmlns:p14="http://schemas.microsoft.com/office/powerpoint/2010/main" val="2859195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Judicial union</a:t>
            </a:r>
            <a:endParaRPr lang="zh-CN" altLang="en-US" dirty="0"/>
          </a:p>
        </p:txBody>
      </p:sp>
      <p:sp>
        <p:nvSpPr>
          <p:cNvPr id="3" name="内容占位符 2"/>
          <p:cNvSpPr>
            <a:spLocks noGrp="1"/>
          </p:cNvSpPr>
          <p:nvPr>
            <p:ph idx="1"/>
          </p:nvPr>
        </p:nvSpPr>
        <p:spPr/>
        <p:txBody>
          <a:bodyPr/>
          <a:lstStyle/>
          <a:p>
            <a:r>
              <a:rPr lang="en-US" altLang="zh-CN" dirty="0"/>
              <a:t>The European Court of Justice in Luxembourg</a:t>
            </a:r>
            <a:r>
              <a:rPr lang="zh-CN" altLang="en-US" dirty="0"/>
              <a:t>（卢森堡）</a:t>
            </a:r>
            <a:r>
              <a:rPr lang="en-US" altLang="zh-CN" dirty="0"/>
              <a:t> provides a legal venue</a:t>
            </a:r>
            <a:r>
              <a:rPr lang="zh-CN" altLang="en-US" dirty="0"/>
              <a:t>（审判地）</a:t>
            </a:r>
            <a:r>
              <a:rPr lang="en-US" altLang="zh-CN" dirty="0"/>
              <a:t> for cases between litigants in separate EU member states. With the increase in cross-border trade and labor, there were bound to be lawsuits and contract issues that would require the EU’s decisions. In addition, a European Court of Human Rights has been established to preserve civil rights regardless of their member states’ local laws.</a:t>
            </a:r>
            <a:endParaRPr lang="zh-CN" altLang="en-US" dirty="0"/>
          </a:p>
        </p:txBody>
      </p:sp>
    </p:spTree>
    <p:extLst>
      <p:ext uri="{BB962C8B-B14F-4D97-AF65-F5344CB8AC3E}">
        <p14:creationId xmlns:p14="http://schemas.microsoft.com/office/powerpoint/2010/main" val="296414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Legislative and regulatory bodies</a:t>
            </a:r>
            <a:br>
              <a:rPr lang="en-US" altLang="zh-CN" b="1" dirty="0"/>
            </a:br>
            <a:r>
              <a:rPr lang="zh-CN" altLang="en-US" b="1" dirty="0"/>
              <a:t>立法和监管</a:t>
            </a:r>
            <a:endParaRPr lang="zh-CN" altLang="en-US" dirty="0"/>
          </a:p>
        </p:txBody>
      </p:sp>
      <p:sp>
        <p:nvSpPr>
          <p:cNvPr id="3" name="内容占位符 2"/>
          <p:cNvSpPr>
            <a:spLocks noGrp="1"/>
          </p:cNvSpPr>
          <p:nvPr>
            <p:ph idx="1"/>
          </p:nvPr>
        </p:nvSpPr>
        <p:spPr/>
        <p:txBody>
          <a:bodyPr>
            <a:normAutofit lnSpcReduction="10000"/>
          </a:bodyPr>
          <a:lstStyle/>
          <a:p>
            <a:r>
              <a:rPr lang="en-US" altLang="zh-CN" sz="2400" dirty="0"/>
              <a:t>The 785-seat EU Parliament</a:t>
            </a:r>
            <a:r>
              <a:rPr lang="zh-CN" altLang="en-US" sz="2400" dirty="0"/>
              <a:t>（议会）</a:t>
            </a:r>
            <a:r>
              <a:rPr lang="en-US" altLang="zh-CN" sz="2400" dirty="0"/>
              <a:t> was established to propose and approve laws within the union. The European Commission</a:t>
            </a:r>
            <a:r>
              <a:rPr lang="zh-CN" altLang="en-US" sz="2400" dirty="0"/>
              <a:t>（欧盟委员会）</a:t>
            </a:r>
            <a:r>
              <a:rPr lang="en-US" altLang="zh-CN" sz="2400" dirty="0"/>
              <a:t> is a separate council with one seat for each member state. Each year the presidency shifts to one member state, allowing it to set the year’s policy agenda. The European Commission also acts as the executive branch of the union to enact programs and enforce regulations set by the EU Parliament and Council. The EU Commission president is appointed by the European Council</a:t>
            </a:r>
            <a:r>
              <a:rPr lang="zh-CN" altLang="en-US" sz="2400" dirty="0"/>
              <a:t>（欧洲理事会）</a:t>
            </a:r>
            <a:r>
              <a:rPr lang="en-US" altLang="zh-CN" sz="2400" dirty="0"/>
              <a:t>.</a:t>
            </a:r>
            <a:endParaRPr lang="zh-CN" altLang="en-US" sz="2400" dirty="0"/>
          </a:p>
        </p:txBody>
      </p:sp>
    </p:spTree>
    <p:extLst>
      <p:ext uri="{BB962C8B-B14F-4D97-AF65-F5344CB8AC3E}">
        <p14:creationId xmlns:p14="http://schemas.microsoft.com/office/powerpoint/2010/main" val="2057218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The EU as the World’s </a:t>
            </a:r>
            <a:br>
              <a:rPr lang="en-US" altLang="zh-CN" b="1" dirty="0"/>
            </a:br>
            <a:r>
              <a:rPr lang="en-US" altLang="zh-CN" b="1" dirty="0"/>
              <a:t>Largest Economy</a:t>
            </a:r>
            <a:endParaRPr lang="zh-CN" altLang="en-US" dirty="0"/>
          </a:p>
        </p:txBody>
      </p:sp>
      <p:sp>
        <p:nvSpPr>
          <p:cNvPr id="3" name="内容占位符 2"/>
          <p:cNvSpPr>
            <a:spLocks noGrp="1"/>
          </p:cNvSpPr>
          <p:nvPr>
            <p:ph idx="1"/>
          </p:nvPr>
        </p:nvSpPr>
        <p:spPr>
          <a:xfrm>
            <a:off x="1451579" y="2015732"/>
            <a:ext cx="9603275" cy="4065754"/>
          </a:xfrm>
        </p:spPr>
        <p:txBody>
          <a:bodyPr>
            <a:normAutofit/>
          </a:bodyPr>
          <a:lstStyle/>
          <a:p>
            <a:r>
              <a:rPr lang="en-US" altLang="zh-CN" sz="2400" dirty="0"/>
              <a:t>In sum, EU governance has been successful in creating a singular economy through free trade, open borders, free movement of labor, free exchange of currency, and a level playing field for business and labor in terms of laws and regulations. Instead of 28 small economies, the EU acts as one state economy that is highly competitive with the United States, Japan, and emerging economies like Russia, China, India, Brazil, or a proposed Free Trade Zone of the Americas. In terms of total gross domestic product (GDP), the 2012 </a:t>
            </a:r>
            <a:r>
              <a:rPr lang="en-US" altLang="zh-CN" sz="2400" i="1" dirty="0"/>
              <a:t>CIA World </a:t>
            </a:r>
            <a:r>
              <a:rPr lang="en-US" altLang="zh-CN" sz="2400" i="1" dirty="0" err="1"/>
              <a:t>Factbook</a:t>
            </a:r>
            <a:r>
              <a:rPr lang="en-US" altLang="zh-CN" sz="2400" i="1" dirty="0"/>
              <a:t> </a:t>
            </a:r>
            <a:r>
              <a:rPr lang="en-US" altLang="zh-CN" sz="2400" dirty="0"/>
              <a:t>reports the EU has an economy just over 17 trillion compared to a U.S. economy just under 17 trillion dollars.</a:t>
            </a:r>
            <a:endParaRPr lang="zh-CN" altLang="en-US" sz="2400" dirty="0"/>
          </a:p>
        </p:txBody>
      </p:sp>
    </p:spTree>
    <p:extLst>
      <p:ext uri="{BB962C8B-B14F-4D97-AF65-F5344CB8AC3E}">
        <p14:creationId xmlns:p14="http://schemas.microsoft.com/office/powerpoint/2010/main" val="4264355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B0E1A2-A901-41CB-A429-69E1F183FF6A}"/>
              </a:ext>
            </a:extLst>
          </p:cNvPr>
          <p:cNvSpPr>
            <a:spLocks noGrp="1"/>
          </p:cNvSpPr>
          <p:nvPr>
            <p:ph type="title"/>
          </p:nvPr>
        </p:nvSpPr>
        <p:spPr/>
        <p:txBody>
          <a:bodyPr/>
          <a:lstStyle/>
          <a:p>
            <a:r>
              <a:rPr lang="en-US" altLang="zh-CN" b="1" dirty="0"/>
              <a:t>CHAPTER OUTLINE</a:t>
            </a:r>
            <a:endParaRPr lang="zh-CN" altLang="en-US" dirty="0"/>
          </a:p>
        </p:txBody>
      </p:sp>
      <p:sp>
        <p:nvSpPr>
          <p:cNvPr id="3" name="内容占位符 2">
            <a:extLst>
              <a:ext uri="{FF2B5EF4-FFF2-40B4-BE49-F238E27FC236}">
                <a16:creationId xmlns:a16="http://schemas.microsoft.com/office/drawing/2014/main" id="{770268C2-8F5B-4398-B86A-D18D4D73E1EB}"/>
              </a:ext>
            </a:extLst>
          </p:cNvPr>
          <p:cNvSpPr>
            <a:spLocks noGrp="1"/>
          </p:cNvSpPr>
          <p:nvPr>
            <p:ph idx="1"/>
          </p:nvPr>
        </p:nvSpPr>
        <p:spPr>
          <a:xfrm>
            <a:off x="1451579" y="2015732"/>
            <a:ext cx="9603275" cy="4070275"/>
          </a:xfrm>
        </p:spPr>
        <p:txBody>
          <a:bodyPr>
            <a:normAutofit/>
          </a:bodyPr>
          <a:lstStyle/>
          <a:p>
            <a:r>
              <a:rPr lang="en-US" altLang="zh-CN" sz="2800" b="1" dirty="0"/>
              <a:t>1. KNOW THE CONCEPTS</a:t>
            </a:r>
          </a:p>
          <a:p>
            <a:r>
              <a:rPr lang="en-US" altLang="zh-CN" sz="2800" b="1" dirty="0"/>
              <a:t>2. KNOW THE MODELS</a:t>
            </a:r>
            <a:endParaRPr lang="zh-CN" altLang="en-US" sz="3200" b="1" dirty="0"/>
          </a:p>
        </p:txBody>
      </p:sp>
    </p:spTree>
    <p:extLst>
      <p:ext uri="{BB962C8B-B14F-4D97-AF65-F5344CB8AC3E}">
        <p14:creationId xmlns:p14="http://schemas.microsoft.com/office/powerpoint/2010/main" val="1534589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Something Rotten in Denmark?</a:t>
            </a:r>
            <a:endParaRPr lang="zh-CN" altLang="en-US" dirty="0"/>
          </a:p>
        </p:txBody>
      </p:sp>
      <p:sp>
        <p:nvSpPr>
          <p:cNvPr id="3" name="内容占位符 2"/>
          <p:cNvSpPr>
            <a:spLocks noGrp="1"/>
          </p:cNvSpPr>
          <p:nvPr>
            <p:ph idx="1"/>
          </p:nvPr>
        </p:nvSpPr>
        <p:spPr>
          <a:xfrm>
            <a:off x="1451579" y="1768990"/>
            <a:ext cx="9603275" cy="4080268"/>
          </a:xfrm>
        </p:spPr>
        <p:txBody>
          <a:bodyPr>
            <a:noAutofit/>
          </a:bodyPr>
          <a:lstStyle/>
          <a:p>
            <a:r>
              <a:rPr lang="en-US" altLang="zh-CN" sz="2400" dirty="0"/>
              <a:t>Despite the economic success of the EU, a number of problems have emerged from the perspective of its citizens and member states. Even though free trade, open borders, and the Euro reduced the cost of doing business and reduced the cost of goods and services, the EU government’s main source of revenue is a 17.5 percent sales tax, known as the </a:t>
            </a:r>
            <a:r>
              <a:rPr lang="en-US" altLang="zh-CN" sz="2400" b="1" dirty="0"/>
              <a:t>value-added tax</a:t>
            </a:r>
            <a:r>
              <a:rPr lang="zh-CN" altLang="en-US" sz="2400" b="1" dirty="0"/>
              <a:t>（</a:t>
            </a:r>
            <a:r>
              <a:rPr lang="zh-CN" altLang="en-US" sz="2400" dirty="0"/>
              <a:t>增值税</a:t>
            </a:r>
            <a:r>
              <a:rPr lang="zh-CN" altLang="en-US" sz="2400" b="1" dirty="0"/>
              <a:t>）</a:t>
            </a:r>
            <a:r>
              <a:rPr lang="en-US" altLang="zh-CN" sz="2400" b="1" dirty="0"/>
              <a:t> </a:t>
            </a:r>
            <a:r>
              <a:rPr lang="en-US" altLang="zh-CN" sz="2400" dirty="0"/>
              <a:t>or VAT. Many complain that the cost of EU governance has significantly increased the cost of many items in Europe. Member state governments have also complained that the European courts have threatened the sovereignty of national and local courts and laws.</a:t>
            </a:r>
            <a:endParaRPr lang="zh-CN" altLang="en-US" sz="2400" dirty="0"/>
          </a:p>
        </p:txBody>
      </p:sp>
    </p:spTree>
    <p:extLst>
      <p:ext uri="{BB962C8B-B14F-4D97-AF65-F5344CB8AC3E}">
        <p14:creationId xmlns:p14="http://schemas.microsoft.com/office/powerpoint/2010/main" val="3726730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内忧外患</a:t>
            </a:r>
          </a:p>
        </p:txBody>
      </p:sp>
      <p:sp>
        <p:nvSpPr>
          <p:cNvPr id="3" name="内容占位符 2"/>
          <p:cNvSpPr>
            <a:spLocks noGrp="1"/>
          </p:cNvSpPr>
          <p:nvPr>
            <p:ph idx="1"/>
          </p:nvPr>
        </p:nvSpPr>
        <p:spPr>
          <a:xfrm>
            <a:off x="1451579" y="2015732"/>
            <a:ext cx="9603275" cy="4065754"/>
          </a:xfrm>
        </p:spPr>
        <p:txBody>
          <a:bodyPr>
            <a:normAutofit fontScale="92500"/>
          </a:bodyPr>
          <a:lstStyle/>
          <a:p>
            <a:r>
              <a:rPr lang="en-US" altLang="zh-CN" sz="2400" dirty="0"/>
              <a:t>Likewise, open borders have made it difficult to control crime and terrorism. Once someone gets inside the EU’s borders, he can move around freely regardless of citizenship, making it difficult to stop and apprehend criminals. </a:t>
            </a:r>
          </a:p>
          <a:p>
            <a:r>
              <a:rPr lang="en-US" altLang="zh-CN" sz="2400" dirty="0"/>
              <a:t>Externally</a:t>
            </a:r>
            <a:r>
              <a:rPr lang="zh-CN" altLang="en-US" sz="2400" dirty="0"/>
              <a:t>（外部地）</a:t>
            </a:r>
            <a:r>
              <a:rPr lang="en-US" altLang="zh-CN" sz="2400" dirty="0"/>
              <a:t>, the EU has had to strengthen its borders against illegal immigration and the flow of contraband</a:t>
            </a:r>
            <a:r>
              <a:rPr lang="zh-CN" altLang="en-US" sz="2400" dirty="0"/>
              <a:t>（走私货）</a:t>
            </a:r>
            <a:r>
              <a:rPr lang="en-US" altLang="zh-CN" sz="2400" dirty="0"/>
              <a:t>. The term </a:t>
            </a:r>
            <a:r>
              <a:rPr lang="en-US" altLang="zh-CN" sz="2400" b="1" dirty="0"/>
              <a:t>Fortress Europe </a:t>
            </a:r>
            <a:r>
              <a:rPr lang="en-US" altLang="zh-CN" sz="2400" dirty="0"/>
              <a:t>has been used to describe the concept of sealing EU borders. This is a rather difficult problem, since much of the eastern borders of the EU are undefended</a:t>
            </a:r>
            <a:r>
              <a:rPr lang="zh-CN" altLang="en-US" sz="2400" dirty="0"/>
              <a:t>（无防备的）</a:t>
            </a:r>
            <a:r>
              <a:rPr lang="en-US" altLang="zh-CN" sz="2400" dirty="0"/>
              <a:t> and only road and rail border crossings are inspected by immigration or customs officers.</a:t>
            </a:r>
            <a:endParaRPr lang="zh-CN" altLang="en-US" sz="2400" dirty="0"/>
          </a:p>
        </p:txBody>
      </p:sp>
    </p:spTree>
    <p:extLst>
      <p:ext uri="{BB962C8B-B14F-4D97-AF65-F5344CB8AC3E}">
        <p14:creationId xmlns:p14="http://schemas.microsoft.com/office/powerpoint/2010/main" val="3700045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No Constitution for You! Yet…</a:t>
            </a:r>
            <a:br>
              <a:rPr lang="zh-CN" altLang="en-US" dirty="0"/>
            </a:br>
            <a:endParaRPr lang="zh-CN" altLang="en-US" dirty="0"/>
          </a:p>
        </p:txBody>
      </p:sp>
      <p:sp>
        <p:nvSpPr>
          <p:cNvPr id="3" name="内容占位符 2"/>
          <p:cNvSpPr>
            <a:spLocks noGrp="1"/>
          </p:cNvSpPr>
          <p:nvPr>
            <p:ph idx="1"/>
          </p:nvPr>
        </p:nvSpPr>
        <p:spPr>
          <a:xfrm>
            <a:off x="1451579" y="2015732"/>
            <a:ext cx="9603275" cy="4036725"/>
          </a:xfrm>
        </p:spPr>
        <p:txBody>
          <a:bodyPr>
            <a:noAutofit/>
          </a:bodyPr>
          <a:lstStyle/>
          <a:p>
            <a:r>
              <a:rPr lang="en-US" altLang="zh-CN" dirty="0"/>
              <a:t>In terms of further expansion of the EU system of governance, a </a:t>
            </a:r>
            <a:r>
              <a:rPr lang="en-US" altLang="zh-CN" b="1" dirty="0"/>
              <a:t>European Union Constitution</a:t>
            </a:r>
            <a:r>
              <a:rPr lang="zh-CN" altLang="en-US" b="1" dirty="0"/>
              <a:t>（欧盟宪法）</a:t>
            </a:r>
            <a:r>
              <a:rPr lang="en-US" altLang="zh-CN" b="1" dirty="0"/>
              <a:t> </a:t>
            </a:r>
            <a:r>
              <a:rPr lang="en-US" altLang="zh-CN" dirty="0"/>
              <a:t>was proposed for ratification in 2004. The complex 65,000 word document was poorly understood by the citizens and members of parliament who had to vote on the constitution. Concepts like a common EU foreign policy among all states were unclear. Many voters and politicians were concerned about the continued loss of sovereignty for member state governments. Political leftists saw the constitution as being too pro-business. And right-wing sentiment against Turkey in the EU also resulted in “No” votes against ratification. The constitution was voted down in the Netherlands</a:t>
            </a:r>
            <a:r>
              <a:rPr lang="zh-CN" altLang="en-US" dirty="0"/>
              <a:t>（荷兰）</a:t>
            </a:r>
            <a:r>
              <a:rPr lang="en-US" altLang="zh-CN" dirty="0"/>
              <a:t> and France in 2005, thus forcing the European Commission to go back to the drawing board.</a:t>
            </a:r>
            <a:endParaRPr lang="zh-CN" altLang="en-US" dirty="0"/>
          </a:p>
        </p:txBody>
      </p:sp>
    </p:spTree>
    <p:extLst>
      <p:ext uri="{BB962C8B-B14F-4D97-AF65-F5344CB8AC3E}">
        <p14:creationId xmlns:p14="http://schemas.microsoft.com/office/powerpoint/2010/main" val="782609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Additional Supranational Organizations</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2"/>
          <a:stretch>
            <a:fillRect/>
          </a:stretch>
        </p:blipFill>
        <p:spPr>
          <a:xfrm>
            <a:off x="0" y="2460242"/>
            <a:ext cx="12192000" cy="2931801"/>
          </a:xfrm>
          <a:prstGeom prst="rect">
            <a:avLst/>
          </a:prstGeom>
        </p:spPr>
      </p:pic>
    </p:spTree>
    <p:extLst>
      <p:ext uri="{BB962C8B-B14F-4D97-AF65-F5344CB8AC3E}">
        <p14:creationId xmlns:p14="http://schemas.microsoft.com/office/powerpoint/2010/main" val="318964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1.3 SPATIAL CONCEPTS OF POLITICAL</a:t>
            </a:r>
            <a:br>
              <a:rPr lang="en-US" altLang="zh-CN" b="1" dirty="0"/>
            </a:br>
            <a:r>
              <a:rPr lang="en-US" altLang="zh-CN" b="1" dirty="0"/>
              <a:t>GEOGRAPHY</a:t>
            </a:r>
            <a:endParaRPr lang="zh-CN" altLang="en-US" dirty="0"/>
          </a:p>
        </p:txBody>
      </p:sp>
      <p:sp>
        <p:nvSpPr>
          <p:cNvPr id="3" name="内容占位符 2"/>
          <p:cNvSpPr>
            <a:spLocks noGrp="1"/>
          </p:cNvSpPr>
          <p:nvPr>
            <p:ph idx="1"/>
          </p:nvPr>
        </p:nvSpPr>
        <p:spPr>
          <a:xfrm>
            <a:off x="1451579" y="1976939"/>
            <a:ext cx="9603275" cy="4168937"/>
          </a:xfrm>
        </p:spPr>
        <p:txBody>
          <a:bodyPr>
            <a:normAutofit fontScale="85000" lnSpcReduction="10000"/>
          </a:bodyPr>
          <a:lstStyle/>
          <a:p>
            <a:r>
              <a:rPr lang="en-US" altLang="zh-CN" sz="2400" b="1" dirty="0"/>
              <a:t>Territoriality</a:t>
            </a:r>
            <a:r>
              <a:rPr lang="zh-CN" altLang="en-US" sz="2400" b="1" dirty="0"/>
              <a:t>（</a:t>
            </a:r>
            <a:r>
              <a:rPr lang="zh-CN" altLang="en-US" sz="2400" dirty="0"/>
              <a:t>领土性质或状态</a:t>
            </a:r>
            <a:r>
              <a:rPr lang="zh-CN" altLang="en-US" sz="2400" b="1" dirty="0"/>
              <a:t>）</a:t>
            </a:r>
            <a:r>
              <a:rPr lang="en-US" altLang="zh-CN" sz="2400" b="1" dirty="0"/>
              <a:t> </a:t>
            </a:r>
            <a:r>
              <a:rPr lang="en-US" altLang="zh-CN" sz="2400" dirty="0"/>
              <a:t>is the expression of political control over space. The concept of the state implies that the government controls land and the people who live there. </a:t>
            </a:r>
          </a:p>
          <a:p>
            <a:r>
              <a:rPr lang="en-US" altLang="zh-CN" sz="2400" b="1" dirty="0"/>
              <a:t>Citizenship </a:t>
            </a:r>
            <a:r>
              <a:rPr lang="en-US" altLang="zh-CN" sz="2400" dirty="0"/>
              <a:t>is the legal identity of a person based on the state where he was born or where he was naturalized as an immigrant. Keep in mind that when citizens go outside their state’s political borders, they retain their citizen status and thus become an extension of their state (unless they apply for new citizenship as immigrants). </a:t>
            </a:r>
            <a:r>
              <a:rPr lang="en-US" altLang="zh-CN" sz="2400" dirty="0">
                <a:solidFill>
                  <a:srgbClr val="FF0000"/>
                </a:solidFill>
              </a:rPr>
              <a:t>This is why we strictly define the state as a population represented by a single government, without mentioning territory. </a:t>
            </a:r>
            <a:r>
              <a:rPr lang="en-US" altLang="zh-CN" sz="2400" dirty="0"/>
              <a:t>However, don’t forget that space matters; as it’s not much of a state if it has no land, which can happen in the case of a government in exile</a:t>
            </a:r>
            <a:r>
              <a:rPr lang="zh-CN" altLang="en-US" sz="2400" dirty="0"/>
              <a:t>（流放）</a:t>
            </a:r>
            <a:r>
              <a:rPr lang="en-US" altLang="zh-CN" sz="2400" dirty="0"/>
              <a:t>, such as the Dutch</a:t>
            </a:r>
            <a:r>
              <a:rPr lang="zh-CN" altLang="en-US" sz="2400" dirty="0"/>
              <a:t>（荷兰）</a:t>
            </a:r>
            <a:r>
              <a:rPr lang="en-US" altLang="zh-CN" sz="2400" dirty="0"/>
              <a:t> or Polish governments during World War II.</a:t>
            </a:r>
            <a:endParaRPr lang="zh-CN" altLang="en-US" sz="2400" dirty="0"/>
          </a:p>
        </p:txBody>
      </p:sp>
    </p:spTree>
    <p:extLst>
      <p:ext uri="{BB962C8B-B14F-4D97-AF65-F5344CB8AC3E}">
        <p14:creationId xmlns:p14="http://schemas.microsoft.com/office/powerpoint/2010/main" val="752531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EB8CFC-143A-4EE2-BDD0-3129A79735E6}"/>
              </a:ext>
            </a:extLst>
          </p:cNvPr>
          <p:cNvSpPr>
            <a:spLocks noGrp="1"/>
          </p:cNvSpPr>
          <p:nvPr>
            <p:ph type="title"/>
          </p:nvPr>
        </p:nvSpPr>
        <p:spPr/>
        <p:txBody>
          <a:bodyPr/>
          <a:lstStyle/>
          <a:p>
            <a:pPr algn="ctr"/>
            <a:r>
              <a:rPr lang="en-US" altLang="zh-CN" b="1" dirty="0"/>
              <a:t>POLITICAL BORDERS</a:t>
            </a:r>
            <a:endParaRPr lang="zh-CN" altLang="en-US" dirty="0"/>
          </a:p>
        </p:txBody>
      </p:sp>
      <p:sp>
        <p:nvSpPr>
          <p:cNvPr id="3" name="内容占位符 2">
            <a:extLst>
              <a:ext uri="{FF2B5EF4-FFF2-40B4-BE49-F238E27FC236}">
                <a16:creationId xmlns:a16="http://schemas.microsoft.com/office/drawing/2014/main" id="{849F086D-94C4-4805-8560-526E8408D680}"/>
              </a:ext>
            </a:extLst>
          </p:cNvPr>
          <p:cNvSpPr>
            <a:spLocks noGrp="1"/>
          </p:cNvSpPr>
          <p:nvPr>
            <p:ph idx="1"/>
          </p:nvPr>
        </p:nvSpPr>
        <p:spPr>
          <a:xfrm>
            <a:off x="1451579" y="2015732"/>
            <a:ext cx="9603275" cy="4037749"/>
          </a:xfrm>
        </p:spPr>
        <p:txBody>
          <a:bodyPr>
            <a:normAutofit fontScale="92500" lnSpcReduction="10000"/>
          </a:bodyPr>
          <a:lstStyle/>
          <a:p>
            <a:r>
              <a:rPr lang="en-US" altLang="zh-CN" sz="2400" dirty="0"/>
              <a:t>The borders between political states and political sub-unit areas (counties, parishes, parliamentary districts, and city limits) are strictly </a:t>
            </a:r>
            <a:r>
              <a:rPr lang="en-US" altLang="zh-CN" sz="2400" b="1" dirty="0"/>
              <a:t>finite lines</a:t>
            </a:r>
            <a:r>
              <a:rPr lang="en-US" altLang="zh-CN" sz="2400" dirty="0"/>
              <a:t>. Political boundaries, as expressions of political control, must be definable and clear. </a:t>
            </a:r>
          </a:p>
          <a:p>
            <a:r>
              <a:rPr lang="en-US" altLang="zh-CN" sz="2400" dirty="0"/>
              <a:t>Sometimes the </a:t>
            </a:r>
            <a:r>
              <a:rPr lang="en-US" altLang="zh-CN" sz="2400" b="1" dirty="0"/>
              <a:t>physical geography</a:t>
            </a:r>
            <a:r>
              <a:rPr lang="en-US" altLang="zh-CN" sz="2400" dirty="0"/>
              <a:t>, such as rivers or other water bodies, define boundaries, and sometimes border lines are measured surveys based on treaties or other agreements between states. Non-physical boundaries often reflect </a:t>
            </a:r>
            <a:r>
              <a:rPr lang="en-US" altLang="zh-CN" sz="2400" b="1" dirty="0"/>
              <a:t>cultural divisions, </a:t>
            </a:r>
            <a:r>
              <a:rPr lang="en-US" altLang="zh-CN" sz="2400" dirty="0"/>
              <a:t>but these are not always accurate. Such borders can be the result of aristocratic</a:t>
            </a:r>
            <a:r>
              <a:rPr lang="zh-CN" altLang="en-US" sz="2400" dirty="0"/>
              <a:t>（贵族的）</a:t>
            </a:r>
            <a:r>
              <a:rPr lang="en-US" altLang="zh-CN" sz="2400" dirty="0"/>
              <a:t> land holdings from Feudalistic</a:t>
            </a:r>
            <a:r>
              <a:rPr lang="zh-CN" altLang="en-US" sz="2400" dirty="0"/>
              <a:t>（封建性的）</a:t>
            </a:r>
            <a:r>
              <a:rPr lang="en-US" altLang="zh-CN" sz="2400" dirty="0"/>
              <a:t> eras, or be the front lines at the secession</a:t>
            </a:r>
            <a:r>
              <a:rPr lang="zh-CN" altLang="en-US" sz="2400" dirty="0"/>
              <a:t>（脱离）</a:t>
            </a:r>
            <a:r>
              <a:rPr lang="en-US" altLang="zh-CN" sz="2400" dirty="0"/>
              <a:t> of armed conflict between states—however, treaties can change these lines.</a:t>
            </a:r>
            <a:endParaRPr lang="zh-CN" altLang="en-US" sz="2400" dirty="0"/>
          </a:p>
        </p:txBody>
      </p:sp>
    </p:spTree>
    <p:extLst>
      <p:ext uri="{BB962C8B-B14F-4D97-AF65-F5344CB8AC3E}">
        <p14:creationId xmlns:p14="http://schemas.microsoft.com/office/powerpoint/2010/main" val="2460163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59F155-2F99-4278-8C4A-E39F2B8CF65B}"/>
              </a:ext>
            </a:extLst>
          </p:cNvPr>
          <p:cNvSpPr>
            <a:spLocks noGrp="1"/>
          </p:cNvSpPr>
          <p:nvPr>
            <p:ph type="title"/>
          </p:nvPr>
        </p:nvSpPr>
        <p:spPr/>
        <p:txBody>
          <a:bodyPr/>
          <a:lstStyle/>
          <a:p>
            <a:pPr algn="ctr"/>
            <a:r>
              <a:rPr lang="en-US" altLang="zh-CN" b="1" dirty="0"/>
              <a:t>Outside the Lines</a:t>
            </a:r>
            <a:endParaRPr lang="zh-CN" altLang="en-US" dirty="0"/>
          </a:p>
        </p:txBody>
      </p:sp>
      <p:sp>
        <p:nvSpPr>
          <p:cNvPr id="3" name="内容占位符 2">
            <a:extLst>
              <a:ext uri="{FF2B5EF4-FFF2-40B4-BE49-F238E27FC236}">
                <a16:creationId xmlns:a16="http://schemas.microsoft.com/office/drawing/2014/main" id="{3A0F8EBD-4CCC-4E15-B0ED-816F2FD2B996}"/>
              </a:ext>
            </a:extLst>
          </p:cNvPr>
          <p:cNvSpPr>
            <a:spLocks noGrp="1"/>
          </p:cNvSpPr>
          <p:nvPr>
            <p:ph idx="1"/>
          </p:nvPr>
        </p:nvSpPr>
        <p:spPr/>
        <p:txBody>
          <a:bodyPr>
            <a:normAutofit/>
          </a:bodyPr>
          <a:lstStyle/>
          <a:p>
            <a:r>
              <a:rPr lang="en-US" altLang="zh-CN" sz="2400" dirty="0"/>
              <a:t>Countries with large </a:t>
            </a:r>
            <a:r>
              <a:rPr lang="en-US" altLang="zh-CN" sz="2400" b="1" dirty="0"/>
              <a:t>expatriate</a:t>
            </a:r>
            <a:r>
              <a:rPr lang="zh-CN" altLang="en-US" sz="2400" b="1" dirty="0"/>
              <a:t>（被流放的）</a:t>
            </a:r>
            <a:r>
              <a:rPr lang="en-US" altLang="zh-CN" sz="2400" b="1" dirty="0"/>
              <a:t> </a:t>
            </a:r>
            <a:r>
              <a:rPr lang="en-US" altLang="zh-CN" sz="2400" dirty="0"/>
              <a:t>populations (citizens living outside of their borders) have to provide consular</a:t>
            </a:r>
            <a:r>
              <a:rPr lang="zh-CN" altLang="en-US" sz="2400" dirty="0"/>
              <a:t>（领事的）</a:t>
            </a:r>
            <a:r>
              <a:rPr lang="en-US" altLang="zh-CN" sz="2400" dirty="0"/>
              <a:t> services in large foreign cities. Citizens living in foreign countries often have to visit their country’s embassies or consulates</a:t>
            </a:r>
            <a:r>
              <a:rPr lang="zh-CN" altLang="en-US" sz="2400" dirty="0"/>
              <a:t>（领事馆）</a:t>
            </a:r>
            <a:r>
              <a:rPr lang="en-US" altLang="zh-CN" sz="2400" dirty="0"/>
              <a:t> to process legal documents, passports, and visa applications. When citizens get trapped in war zones or disasters in foreign countries, it’s up to their government’s diplomats and military to get them out.</a:t>
            </a:r>
            <a:endParaRPr lang="zh-CN" altLang="en-US" sz="2400" dirty="0"/>
          </a:p>
        </p:txBody>
      </p:sp>
    </p:spTree>
    <p:extLst>
      <p:ext uri="{BB962C8B-B14F-4D97-AF65-F5344CB8AC3E}">
        <p14:creationId xmlns:p14="http://schemas.microsoft.com/office/powerpoint/2010/main" val="845768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AA357-B5F7-49C9-93B6-256BAB191AB4}"/>
              </a:ext>
            </a:extLst>
          </p:cNvPr>
          <p:cNvSpPr>
            <a:spLocks noGrp="1"/>
          </p:cNvSpPr>
          <p:nvPr>
            <p:ph type="title"/>
          </p:nvPr>
        </p:nvSpPr>
        <p:spPr/>
        <p:txBody>
          <a:bodyPr/>
          <a:lstStyle/>
          <a:p>
            <a:pPr algn="ctr"/>
            <a:r>
              <a:rPr lang="en-US" altLang="zh-CN" b="1" dirty="0"/>
              <a:t>Enclave and Exclave</a:t>
            </a:r>
            <a:endParaRPr lang="zh-CN" altLang="en-US" dirty="0"/>
          </a:p>
        </p:txBody>
      </p:sp>
      <p:sp>
        <p:nvSpPr>
          <p:cNvPr id="3" name="内容占位符 2">
            <a:extLst>
              <a:ext uri="{FF2B5EF4-FFF2-40B4-BE49-F238E27FC236}">
                <a16:creationId xmlns:a16="http://schemas.microsoft.com/office/drawing/2014/main" id="{65D2C5A9-7073-43DD-986B-F2CCE80176B6}"/>
              </a:ext>
            </a:extLst>
          </p:cNvPr>
          <p:cNvSpPr>
            <a:spLocks noGrp="1"/>
          </p:cNvSpPr>
          <p:nvPr>
            <p:ph idx="1"/>
          </p:nvPr>
        </p:nvSpPr>
        <p:spPr/>
        <p:txBody>
          <a:bodyPr>
            <a:normAutofit lnSpcReduction="10000"/>
          </a:bodyPr>
          <a:lstStyle/>
          <a:p>
            <a:r>
              <a:rPr lang="en-US" altLang="zh-CN" sz="2400" dirty="0"/>
              <a:t>Borderlines may be finite, but they can become quite irregular in pattern especially where the cultural borderlines become fuzzy. An </a:t>
            </a:r>
            <a:r>
              <a:rPr lang="en-US" altLang="zh-CN" sz="2400" b="1" dirty="0"/>
              <a:t>enclave</a:t>
            </a:r>
            <a:r>
              <a:rPr lang="zh-CN" altLang="en-US" sz="2400" b="1" dirty="0"/>
              <a:t>（飞地）</a:t>
            </a:r>
            <a:r>
              <a:rPr lang="en-US" altLang="zh-CN" sz="2400" b="1" dirty="0"/>
              <a:t> </a:t>
            </a:r>
            <a:r>
              <a:rPr lang="en-US" altLang="zh-CN" sz="2400" dirty="0"/>
              <a:t>is a minority culture group concentrated inside a country that is dominated by a different, larger culture group. This could be as simple as an ethnic neighborhood or a large area such as Québec</a:t>
            </a:r>
            <a:r>
              <a:rPr lang="zh-CN" altLang="en-US" sz="2400" dirty="0"/>
              <a:t>（魁北克 ）</a:t>
            </a:r>
            <a:r>
              <a:rPr lang="en-US" altLang="zh-CN" sz="2400" dirty="0"/>
              <a:t>. </a:t>
            </a:r>
          </a:p>
          <a:p>
            <a:r>
              <a:rPr lang="en-US" altLang="zh-CN" sz="2400" dirty="0"/>
              <a:t>As part of the 1994 Dayton Peace Accords, several enclaves were formally established within Bosnia to separate warring Serb, Croat, and Muslim communities.</a:t>
            </a:r>
            <a:endParaRPr lang="zh-CN" altLang="en-US" sz="2400" dirty="0"/>
          </a:p>
        </p:txBody>
      </p:sp>
    </p:spTree>
    <p:extLst>
      <p:ext uri="{BB962C8B-B14F-4D97-AF65-F5344CB8AC3E}">
        <p14:creationId xmlns:p14="http://schemas.microsoft.com/office/powerpoint/2010/main" val="1453732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68000D-8084-46FE-8D2C-E860585CF094}"/>
              </a:ext>
            </a:extLst>
          </p:cNvPr>
          <p:cNvSpPr>
            <a:spLocks noGrp="1"/>
          </p:cNvSpPr>
          <p:nvPr>
            <p:ph type="title"/>
          </p:nvPr>
        </p:nvSpPr>
        <p:spPr/>
        <p:txBody>
          <a:bodyPr/>
          <a:lstStyle/>
          <a:p>
            <a:pPr algn="ctr"/>
            <a:r>
              <a:rPr lang="en-US" altLang="zh-CN" b="1" dirty="0"/>
              <a:t>exclave</a:t>
            </a:r>
            <a:endParaRPr lang="zh-CN" altLang="en-US" dirty="0"/>
          </a:p>
        </p:txBody>
      </p:sp>
      <p:sp>
        <p:nvSpPr>
          <p:cNvPr id="3" name="内容占位符 2">
            <a:extLst>
              <a:ext uri="{FF2B5EF4-FFF2-40B4-BE49-F238E27FC236}">
                <a16:creationId xmlns:a16="http://schemas.microsoft.com/office/drawing/2014/main" id="{14428F40-129D-487E-981A-A69EDB3CE12D}"/>
              </a:ext>
            </a:extLst>
          </p:cNvPr>
          <p:cNvSpPr>
            <a:spLocks noGrp="1"/>
          </p:cNvSpPr>
          <p:nvPr>
            <p:ph idx="1"/>
          </p:nvPr>
        </p:nvSpPr>
        <p:spPr/>
        <p:txBody>
          <a:bodyPr>
            <a:normAutofit/>
          </a:bodyPr>
          <a:lstStyle/>
          <a:p>
            <a:r>
              <a:rPr lang="en-US" altLang="zh-CN" sz="2400" dirty="0"/>
              <a:t>An </a:t>
            </a:r>
            <a:r>
              <a:rPr lang="en-US" altLang="zh-CN" sz="2400" b="1" dirty="0"/>
              <a:t>exclave </a:t>
            </a:r>
            <a:r>
              <a:rPr lang="en-US" altLang="zh-CN" sz="2400" dirty="0"/>
              <a:t>is a fragmented piece of sovereign territory separated by land from the main part of the state’s territory. Occasionally, neighboring states attempt to claim exclaves in the name of cultural nationalism. Often armed conflicts result, but sometimes diplomatic negotiations result in official permanent exclaves. Other times states purchase territory or receive fragments of territory under peace treaties. Islands are not considered exclaves. Here are a few examples of exclaves:</a:t>
            </a:r>
            <a:endParaRPr lang="zh-CN" altLang="en-US" sz="2400" dirty="0"/>
          </a:p>
        </p:txBody>
      </p:sp>
    </p:spTree>
    <p:extLst>
      <p:ext uri="{BB962C8B-B14F-4D97-AF65-F5344CB8AC3E}">
        <p14:creationId xmlns:p14="http://schemas.microsoft.com/office/powerpoint/2010/main" val="2838885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E88224-2D50-4805-A747-D0E36284B66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3B1286B-D40C-4A52-BDC6-7F0C7C616339}"/>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BAD70336-F1B4-41C7-95C2-D16A85957A76}"/>
              </a:ext>
            </a:extLst>
          </p:cNvPr>
          <p:cNvPicPr>
            <a:picLocks noChangeAspect="1"/>
          </p:cNvPicPr>
          <p:nvPr/>
        </p:nvPicPr>
        <p:blipFill>
          <a:blip r:embed="rId2"/>
          <a:stretch>
            <a:fillRect/>
          </a:stretch>
        </p:blipFill>
        <p:spPr>
          <a:xfrm>
            <a:off x="1244947" y="2015732"/>
            <a:ext cx="9702106" cy="3997991"/>
          </a:xfrm>
          <a:prstGeom prst="rect">
            <a:avLst/>
          </a:prstGeom>
        </p:spPr>
      </p:pic>
    </p:spTree>
    <p:extLst>
      <p:ext uri="{BB962C8B-B14F-4D97-AF65-F5344CB8AC3E}">
        <p14:creationId xmlns:p14="http://schemas.microsoft.com/office/powerpoint/2010/main" val="119306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ADE2BD-50DB-4D40-8660-C639C414163E}"/>
              </a:ext>
            </a:extLst>
          </p:cNvPr>
          <p:cNvSpPr>
            <a:spLocks noGrp="1"/>
          </p:cNvSpPr>
          <p:nvPr>
            <p:ph type="title"/>
          </p:nvPr>
        </p:nvSpPr>
        <p:spPr/>
        <p:txBody>
          <a:bodyPr/>
          <a:lstStyle/>
          <a:p>
            <a:r>
              <a:rPr lang="en-US" altLang="zh-CN" dirty="0"/>
              <a:t>1.1 </a:t>
            </a:r>
            <a:r>
              <a:rPr lang="en-US" altLang="zh-CN" b="1" dirty="0"/>
              <a:t>UNITS OF POLITICAL ORGANIZATION</a:t>
            </a:r>
            <a:endParaRPr lang="zh-CN" altLang="en-US" dirty="0"/>
          </a:p>
        </p:txBody>
      </p:sp>
      <p:sp>
        <p:nvSpPr>
          <p:cNvPr id="3" name="内容占位符 2">
            <a:extLst>
              <a:ext uri="{FF2B5EF4-FFF2-40B4-BE49-F238E27FC236}">
                <a16:creationId xmlns:a16="http://schemas.microsoft.com/office/drawing/2014/main" id="{095CA481-E7E7-4F3D-BB89-EA5A398E4AE1}"/>
              </a:ext>
            </a:extLst>
          </p:cNvPr>
          <p:cNvSpPr>
            <a:spLocks noGrp="1"/>
          </p:cNvSpPr>
          <p:nvPr>
            <p:ph idx="1"/>
          </p:nvPr>
        </p:nvSpPr>
        <p:spPr/>
        <p:txBody>
          <a:bodyPr>
            <a:normAutofit lnSpcReduction="10000"/>
          </a:bodyPr>
          <a:lstStyle/>
          <a:p>
            <a:r>
              <a:rPr lang="en-US" altLang="zh-CN" dirty="0"/>
              <a:t>There are a number of political geography terms such as nation and state that we use in everyday speech as synonyms</a:t>
            </a:r>
            <a:r>
              <a:rPr lang="zh-CN" altLang="en-US" dirty="0"/>
              <a:t>（同义词）</a:t>
            </a:r>
            <a:r>
              <a:rPr lang="en-US" altLang="zh-CN" dirty="0"/>
              <a:t>. However, the technical definitions of these terms have specific and important meaning in the geography of politics. Here’s how to keep them  straight:</a:t>
            </a:r>
          </a:p>
          <a:p>
            <a:r>
              <a:rPr lang="en-US" altLang="zh-CN" b="1" dirty="0"/>
              <a:t>Country: </a:t>
            </a:r>
            <a:r>
              <a:rPr lang="en-US" altLang="zh-CN" dirty="0"/>
              <a:t>an identifiable land area</a:t>
            </a:r>
          </a:p>
          <a:p>
            <a:r>
              <a:rPr lang="en-US" altLang="zh-CN" b="1" dirty="0"/>
              <a:t>Nation</a:t>
            </a:r>
            <a:r>
              <a:rPr lang="en-US" altLang="zh-CN" dirty="0"/>
              <a:t>: a population with a single culture</a:t>
            </a:r>
          </a:p>
          <a:p>
            <a:r>
              <a:rPr lang="en-US" altLang="zh-CN" b="1" dirty="0"/>
              <a:t>State</a:t>
            </a:r>
            <a:r>
              <a:rPr lang="en-US" altLang="zh-CN" dirty="0"/>
              <a:t>: a population under a single government</a:t>
            </a:r>
          </a:p>
          <a:p>
            <a:r>
              <a:rPr lang="en-US" altLang="zh-CN" b="1" dirty="0"/>
              <a:t>Nation-state</a:t>
            </a:r>
            <a:r>
              <a:rPr lang="en-US" altLang="zh-CN" dirty="0"/>
              <a:t>: a single culture under a single government</a:t>
            </a:r>
            <a:endParaRPr lang="zh-CN" altLang="en-US" dirty="0"/>
          </a:p>
        </p:txBody>
      </p:sp>
    </p:spTree>
    <p:extLst>
      <p:ext uri="{BB962C8B-B14F-4D97-AF65-F5344CB8AC3E}">
        <p14:creationId xmlns:p14="http://schemas.microsoft.com/office/powerpoint/2010/main" val="2982206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FB7FBA-4A19-40B3-AAE9-B84B870B5320}"/>
              </a:ext>
            </a:extLst>
          </p:cNvPr>
          <p:cNvSpPr>
            <a:spLocks noGrp="1"/>
          </p:cNvSpPr>
          <p:nvPr>
            <p:ph type="title"/>
          </p:nvPr>
        </p:nvSpPr>
        <p:spPr/>
        <p:txBody>
          <a:bodyPr/>
          <a:lstStyle/>
          <a:p>
            <a:pPr algn="ctr"/>
            <a:r>
              <a:rPr lang="en-US" altLang="zh-CN" b="1" dirty="0"/>
              <a:t>Water Borders at Sea</a:t>
            </a:r>
            <a:endParaRPr lang="zh-CN" altLang="en-US" dirty="0"/>
          </a:p>
        </p:txBody>
      </p:sp>
      <p:sp>
        <p:nvSpPr>
          <p:cNvPr id="3" name="内容占位符 2">
            <a:extLst>
              <a:ext uri="{FF2B5EF4-FFF2-40B4-BE49-F238E27FC236}">
                <a16:creationId xmlns:a16="http://schemas.microsoft.com/office/drawing/2014/main" id="{CA8FB9CA-712E-4277-BD14-B01D04782BAA}"/>
              </a:ext>
            </a:extLst>
          </p:cNvPr>
          <p:cNvSpPr>
            <a:spLocks noGrp="1"/>
          </p:cNvSpPr>
          <p:nvPr>
            <p:ph idx="1"/>
          </p:nvPr>
        </p:nvSpPr>
        <p:spPr/>
        <p:txBody>
          <a:bodyPr>
            <a:normAutofit/>
          </a:bodyPr>
          <a:lstStyle/>
          <a:p>
            <a:r>
              <a:rPr lang="en-US" altLang="zh-CN" sz="2400" dirty="0"/>
              <a:t>Historically, borders at sea were poorly defined, and each country had its own laws regarding where territorial claims began and ended. Often, more than one sovereign state claimed the same piece of water. This all changed in 1982 with the </a:t>
            </a:r>
            <a:r>
              <a:rPr lang="en-US" altLang="zh-CN" sz="2400" b="1" dirty="0"/>
              <a:t>United Nations Conference on the Law of the Seas </a:t>
            </a:r>
            <a:r>
              <a:rPr lang="en-US" altLang="zh-CN" sz="2400" dirty="0"/>
              <a:t>(UNCLOS), which proposed standard oceanic boundaries for all UN member states, and was fully ratified</a:t>
            </a:r>
            <a:r>
              <a:rPr lang="zh-CN" altLang="en-US" sz="2400" dirty="0"/>
              <a:t>（批准的）</a:t>
            </a:r>
            <a:r>
              <a:rPr lang="en-US" altLang="zh-CN" sz="2400" dirty="0"/>
              <a:t> in 1994. The border system under UNCLOS is in the following two parts:</a:t>
            </a:r>
            <a:endParaRPr lang="zh-CN" altLang="en-US" sz="2400" dirty="0"/>
          </a:p>
        </p:txBody>
      </p:sp>
    </p:spTree>
    <p:extLst>
      <p:ext uri="{BB962C8B-B14F-4D97-AF65-F5344CB8AC3E}">
        <p14:creationId xmlns:p14="http://schemas.microsoft.com/office/powerpoint/2010/main" val="620535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DF254B-2FBD-4F98-B324-C88C9F63FA41}"/>
              </a:ext>
            </a:extLst>
          </p:cNvPr>
          <p:cNvSpPr>
            <a:spLocks noGrp="1"/>
          </p:cNvSpPr>
          <p:nvPr>
            <p:ph type="title"/>
          </p:nvPr>
        </p:nvSpPr>
        <p:spPr/>
        <p:txBody>
          <a:bodyPr/>
          <a:lstStyle/>
          <a:p>
            <a:pPr algn="ctr"/>
            <a:r>
              <a:rPr lang="en-US" altLang="zh-CN" b="1" dirty="0"/>
              <a:t>Territorial sea</a:t>
            </a:r>
            <a:endParaRPr lang="zh-CN" altLang="en-US" dirty="0"/>
          </a:p>
        </p:txBody>
      </p:sp>
      <p:sp>
        <p:nvSpPr>
          <p:cNvPr id="3" name="内容占位符 2">
            <a:extLst>
              <a:ext uri="{FF2B5EF4-FFF2-40B4-BE49-F238E27FC236}">
                <a16:creationId xmlns:a16="http://schemas.microsoft.com/office/drawing/2014/main" id="{C8284A18-C36D-4524-9D15-C4154499DE79}"/>
              </a:ext>
            </a:extLst>
          </p:cNvPr>
          <p:cNvSpPr>
            <a:spLocks noGrp="1"/>
          </p:cNvSpPr>
          <p:nvPr>
            <p:ph idx="1"/>
          </p:nvPr>
        </p:nvSpPr>
        <p:spPr/>
        <p:txBody>
          <a:bodyPr>
            <a:normAutofit/>
          </a:bodyPr>
          <a:lstStyle/>
          <a:p>
            <a:r>
              <a:rPr lang="en-US" altLang="zh-CN" sz="2400" dirty="0"/>
              <a:t>Sovereign territory includes the area of sea from shore out to the 12-nautical-mile limit. Within 12 nautical miles all the laws of a country apply.</a:t>
            </a:r>
            <a:endParaRPr lang="zh-CN" altLang="en-US" sz="2400" dirty="0"/>
          </a:p>
        </p:txBody>
      </p:sp>
    </p:spTree>
    <p:extLst>
      <p:ext uri="{BB962C8B-B14F-4D97-AF65-F5344CB8AC3E}">
        <p14:creationId xmlns:p14="http://schemas.microsoft.com/office/powerpoint/2010/main" val="3685951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6FBDF4-F4A2-423F-84CE-3A10D4ACDB51}"/>
              </a:ext>
            </a:extLst>
          </p:cNvPr>
          <p:cNvSpPr>
            <a:spLocks noGrp="1"/>
          </p:cNvSpPr>
          <p:nvPr>
            <p:ph type="title"/>
          </p:nvPr>
        </p:nvSpPr>
        <p:spPr/>
        <p:txBody>
          <a:bodyPr/>
          <a:lstStyle/>
          <a:p>
            <a:pPr algn="ctr"/>
            <a:r>
              <a:rPr lang="en-US" altLang="zh-CN" b="1" dirty="0"/>
              <a:t>Exclusive Economic Zone</a:t>
            </a:r>
            <a:r>
              <a:rPr lang="en-US" altLang="zh-CN" dirty="0"/>
              <a:t>(EEZ)</a:t>
            </a:r>
            <a:br>
              <a:rPr lang="en-US" altLang="zh-CN" dirty="0"/>
            </a:br>
            <a:r>
              <a:rPr lang="zh-CN" altLang="en-US" dirty="0"/>
              <a:t>专属经济区</a:t>
            </a:r>
          </a:p>
        </p:txBody>
      </p:sp>
      <p:sp>
        <p:nvSpPr>
          <p:cNvPr id="3" name="内容占位符 2">
            <a:extLst>
              <a:ext uri="{FF2B5EF4-FFF2-40B4-BE49-F238E27FC236}">
                <a16:creationId xmlns:a16="http://schemas.microsoft.com/office/drawing/2014/main" id="{4F4E30DF-191B-4FC3-AE93-E6B2729CC0F3}"/>
              </a:ext>
            </a:extLst>
          </p:cNvPr>
          <p:cNvSpPr>
            <a:spLocks noGrp="1"/>
          </p:cNvSpPr>
          <p:nvPr>
            <p:ph idx="1"/>
          </p:nvPr>
        </p:nvSpPr>
        <p:spPr/>
        <p:txBody>
          <a:bodyPr>
            <a:normAutofit/>
          </a:bodyPr>
          <a:lstStyle/>
          <a:p>
            <a:r>
              <a:rPr lang="en-US" altLang="zh-CN" sz="2400" dirty="0"/>
              <a:t>Exclusive economic rights from shore out to the 200-nautical-mile limit. Within 200 nautical miles of its shores, a state controls all aspects of natural resource exploration and extraction. This includes fisheries, oil and gas production, salvage operations</a:t>
            </a:r>
            <a:r>
              <a:rPr lang="zh-CN" altLang="en-US" sz="2400" dirty="0"/>
              <a:t>（打捞作业）</a:t>
            </a:r>
            <a:r>
              <a:rPr lang="en-US" altLang="zh-CN" sz="2400" dirty="0"/>
              <a:t>, and permits for such activity. Two hundred nautical miles is beyond the shallow water </a:t>
            </a:r>
            <a:r>
              <a:rPr lang="en-US" altLang="zh-CN" sz="2400" b="1" dirty="0"/>
              <a:t>continental shelf </a:t>
            </a:r>
            <a:r>
              <a:rPr lang="en-US" altLang="zh-CN" sz="2400" dirty="0"/>
              <a:t>in almost all cases.</a:t>
            </a:r>
            <a:endParaRPr lang="zh-CN" altLang="en-US" sz="2400" dirty="0"/>
          </a:p>
        </p:txBody>
      </p:sp>
    </p:spTree>
    <p:extLst>
      <p:ext uri="{BB962C8B-B14F-4D97-AF65-F5344CB8AC3E}">
        <p14:creationId xmlns:p14="http://schemas.microsoft.com/office/powerpoint/2010/main" val="46274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F684FF-EAFF-4D78-9206-81803AE0363D}"/>
              </a:ext>
            </a:extLst>
          </p:cNvPr>
          <p:cNvSpPr>
            <a:spLocks noGrp="1"/>
          </p:cNvSpPr>
          <p:nvPr>
            <p:ph type="title"/>
          </p:nvPr>
        </p:nvSpPr>
        <p:spPr/>
        <p:txBody>
          <a:bodyPr/>
          <a:lstStyle/>
          <a:p>
            <a:pPr algn="ctr"/>
            <a:r>
              <a:rPr lang="en-US" altLang="zh-CN" b="1" dirty="0"/>
              <a:t>EEZ Boundaries and High Seas off </a:t>
            </a:r>
            <a:br>
              <a:rPr lang="en-US" altLang="zh-CN" b="1" dirty="0"/>
            </a:br>
            <a:r>
              <a:rPr lang="en-US" altLang="zh-CN" b="1" dirty="0"/>
              <a:t>the Eastern United States</a:t>
            </a:r>
            <a:endParaRPr lang="zh-CN" altLang="en-US" dirty="0"/>
          </a:p>
        </p:txBody>
      </p:sp>
      <p:sp>
        <p:nvSpPr>
          <p:cNvPr id="3" name="内容占位符 2">
            <a:extLst>
              <a:ext uri="{FF2B5EF4-FFF2-40B4-BE49-F238E27FC236}">
                <a16:creationId xmlns:a16="http://schemas.microsoft.com/office/drawing/2014/main" id="{D4156182-DDB5-4F75-B9BD-4AD256EC6352}"/>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B5ABC19B-BC42-4FD2-BB32-114A22DEE5A2}"/>
              </a:ext>
            </a:extLst>
          </p:cNvPr>
          <p:cNvPicPr>
            <a:picLocks noChangeAspect="1"/>
          </p:cNvPicPr>
          <p:nvPr/>
        </p:nvPicPr>
        <p:blipFill>
          <a:blip r:embed="rId2"/>
          <a:stretch>
            <a:fillRect/>
          </a:stretch>
        </p:blipFill>
        <p:spPr>
          <a:xfrm>
            <a:off x="3287982" y="1930508"/>
            <a:ext cx="5616035" cy="4863761"/>
          </a:xfrm>
          <a:prstGeom prst="rect">
            <a:avLst/>
          </a:prstGeom>
        </p:spPr>
      </p:pic>
    </p:spTree>
    <p:extLst>
      <p:ext uri="{BB962C8B-B14F-4D97-AF65-F5344CB8AC3E}">
        <p14:creationId xmlns:p14="http://schemas.microsoft.com/office/powerpoint/2010/main" val="3727452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72E950-DF22-4F10-89E1-E7BB275540D7}"/>
              </a:ext>
            </a:extLst>
          </p:cNvPr>
          <p:cNvSpPr>
            <a:spLocks noGrp="1"/>
          </p:cNvSpPr>
          <p:nvPr>
            <p:ph type="title"/>
          </p:nvPr>
        </p:nvSpPr>
        <p:spPr/>
        <p:txBody>
          <a:bodyPr/>
          <a:lstStyle/>
          <a:p>
            <a:pPr algn="ctr"/>
            <a:r>
              <a:rPr lang="en-US" altLang="zh-CN" b="1" dirty="0"/>
              <a:t>high seas</a:t>
            </a:r>
            <a:br>
              <a:rPr lang="en-US" altLang="zh-CN" b="1" dirty="0"/>
            </a:br>
            <a:r>
              <a:rPr lang="zh-CN" altLang="en-US" b="1" dirty="0"/>
              <a:t>公海，远海</a:t>
            </a:r>
            <a:endParaRPr lang="zh-CN" altLang="en-US" dirty="0"/>
          </a:p>
        </p:txBody>
      </p:sp>
      <p:sp>
        <p:nvSpPr>
          <p:cNvPr id="3" name="内容占位符 2">
            <a:extLst>
              <a:ext uri="{FF2B5EF4-FFF2-40B4-BE49-F238E27FC236}">
                <a16:creationId xmlns:a16="http://schemas.microsoft.com/office/drawing/2014/main" id="{3D4100A6-5B4C-4C10-AFA5-51EDF7E95F9D}"/>
              </a:ext>
            </a:extLst>
          </p:cNvPr>
          <p:cNvSpPr>
            <a:spLocks noGrp="1"/>
          </p:cNvSpPr>
          <p:nvPr>
            <p:ph idx="1"/>
          </p:nvPr>
        </p:nvSpPr>
        <p:spPr/>
        <p:txBody>
          <a:bodyPr>
            <a:normAutofit lnSpcReduction="10000"/>
          </a:bodyPr>
          <a:lstStyle/>
          <a:p>
            <a:r>
              <a:rPr lang="en-US" altLang="zh-CN" sz="2400" dirty="0"/>
              <a:t>The </a:t>
            </a:r>
            <a:r>
              <a:rPr lang="en-US" altLang="zh-CN" sz="2400" b="1" dirty="0"/>
              <a:t>high seas </a:t>
            </a:r>
            <a:r>
              <a:rPr lang="en-US" altLang="zh-CN" sz="2400" dirty="0"/>
              <a:t>are technically outside of the 12-mile limit. Past that line, cruise ships</a:t>
            </a:r>
            <a:r>
              <a:rPr lang="zh-CN" altLang="en-US" sz="2400" dirty="0"/>
              <a:t>（巡游船）</a:t>
            </a:r>
            <a:r>
              <a:rPr lang="en-US" altLang="zh-CN" sz="2400" dirty="0"/>
              <a:t> can open their casinos</a:t>
            </a:r>
            <a:r>
              <a:rPr lang="zh-CN" altLang="en-US" sz="2400" dirty="0"/>
              <a:t>（赌场）</a:t>
            </a:r>
            <a:r>
              <a:rPr lang="en-US" altLang="zh-CN" sz="2400" dirty="0"/>
              <a:t> and ship captains gain the authority to marry couples or arrest thieves onboard their ships. These are provisions</a:t>
            </a:r>
            <a:r>
              <a:rPr lang="zh-CN" altLang="en-US" sz="2400" dirty="0"/>
              <a:t>（规定）</a:t>
            </a:r>
            <a:r>
              <a:rPr lang="en-US" altLang="zh-CN" sz="2400" dirty="0"/>
              <a:t> made under </a:t>
            </a:r>
            <a:r>
              <a:rPr lang="en-US" altLang="zh-CN" sz="2400" b="1" dirty="0"/>
              <a:t>admiralty law</a:t>
            </a:r>
            <a:r>
              <a:rPr lang="zh-CN" altLang="en-US" sz="2400" b="1" dirty="0"/>
              <a:t>（海商法）</a:t>
            </a:r>
            <a:r>
              <a:rPr lang="en-US" altLang="zh-CN" sz="2400" dirty="0"/>
              <a:t>, a part of international law that dictates legal procedures</a:t>
            </a:r>
            <a:r>
              <a:rPr lang="zh-CN" altLang="en-US" sz="2400" dirty="0"/>
              <a:t>（规定法定程序）</a:t>
            </a:r>
            <a:r>
              <a:rPr lang="en-US" altLang="zh-CN" sz="2400" dirty="0"/>
              <a:t> on the high seas. Beyond the 200-mile limit, international fishing fleets</a:t>
            </a:r>
            <a:r>
              <a:rPr lang="zh-CN" altLang="en-US" sz="2400" dirty="0"/>
              <a:t>（舰队）</a:t>
            </a:r>
            <a:r>
              <a:rPr lang="en-US" altLang="zh-CN" sz="2400" dirty="0"/>
              <a:t> can hook or net whatever ocean life they choose and in unregulated</a:t>
            </a:r>
            <a:r>
              <a:rPr lang="zh-CN" altLang="en-US" sz="2400" dirty="0"/>
              <a:t>（不受监管的）</a:t>
            </a:r>
            <a:r>
              <a:rPr lang="en-US" altLang="zh-CN" sz="2400" dirty="0"/>
              <a:t> amounts.</a:t>
            </a:r>
            <a:endParaRPr lang="zh-CN" altLang="en-US" sz="2400" dirty="0"/>
          </a:p>
        </p:txBody>
      </p:sp>
    </p:spTree>
    <p:extLst>
      <p:ext uri="{BB962C8B-B14F-4D97-AF65-F5344CB8AC3E}">
        <p14:creationId xmlns:p14="http://schemas.microsoft.com/office/powerpoint/2010/main" val="1461486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D9CADB-7E1C-4FD8-88BD-FC14658B3792}"/>
              </a:ext>
            </a:extLst>
          </p:cNvPr>
          <p:cNvSpPr>
            <a:spLocks noGrp="1"/>
          </p:cNvSpPr>
          <p:nvPr>
            <p:ph type="title"/>
          </p:nvPr>
        </p:nvSpPr>
        <p:spPr/>
        <p:txBody>
          <a:bodyPr/>
          <a:lstStyle/>
          <a:p>
            <a:pPr algn="ctr"/>
            <a:r>
              <a:rPr lang="en-US" altLang="zh-CN" b="1" dirty="0"/>
              <a:t>International Whaling Commission</a:t>
            </a:r>
            <a:endParaRPr lang="zh-CN" altLang="en-US" dirty="0"/>
          </a:p>
        </p:txBody>
      </p:sp>
      <p:sp>
        <p:nvSpPr>
          <p:cNvPr id="3" name="内容占位符 2">
            <a:extLst>
              <a:ext uri="{FF2B5EF4-FFF2-40B4-BE49-F238E27FC236}">
                <a16:creationId xmlns:a16="http://schemas.microsoft.com/office/drawing/2014/main" id="{82E012EE-7836-46BA-9A5C-5F94980C22EB}"/>
              </a:ext>
            </a:extLst>
          </p:cNvPr>
          <p:cNvSpPr>
            <a:spLocks noGrp="1"/>
          </p:cNvSpPr>
          <p:nvPr>
            <p:ph idx="1"/>
          </p:nvPr>
        </p:nvSpPr>
        <p:spPr/>
        <p:txBody>
          <a:bodyPr>
            <a:normAutofit/>
          </a:bodyPr>
          <a:lstStyle/>
          <a:p>
            <a:r>
              <a:rPr lang="en-US" altLang="zh-CN" sz="2400" dirty="0"/>
              <a:t>The only exceptions are when international treaties limit the capture of certain species. The 1986 </a:t>
            </a:r>
            <a:r>
              <a:rPr lang="en-US" altLang="zh-CN" sz="2400" b="1" dirty="0"/>
              <a:t>International Whaling Commission </a:t>
            </a:r>
            <a:r>
              <a:rPr lang="en-US" altLang="zh-CN" sz="2400" dirty="0"/>
              <a:t>moratorium</a:t>
            </a:r>
            <a:r>
              <a:rPr lang="zh-CN" altLang="en-US" sz="2400" dirty="0"/>
              <a:t>（暂停）</a:t>
            </a:r>
            <a:r>
              <a:rPr lang="en-US" altLang="zh-CN" sz="2400" dirty="0"/>
              <a:t> on commercial whale hunts banned whaling after centuries of hunting dangerously depleted populations. Norway and Japan still hunt whales, claiming their hunts are for scientific research. This claim is heavily criticized by environmental organizations who state that whale meat still makes it way to market in these countries.</a:t>
            </a:r>
            <a:endParaRPr lang="zh-CN" altLang="en-US" sz="2400" dirty="0"/>
          </a:p>
        </p:txBody>
      </p:sp>
    </p:spTree>
    <p:extLst>
      <p:ext uri="{BB962C8B-B14F-4D97-AF65-F5344CB8AC3E}">
        <p14:creationId xmlns:p14="http://schemas.microsoft.com/office/powerpoint/2010/main" val="153000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D5CC47-5C1F-47EF-B04C-01C960D19B8F}"/>
              </a:ext>
            </a:extLst>
          </p:cNvPr>
          <p:cNvSpPr>
            <a:spLocks noGrp="1"/>
          </p:cNvSpPr>
          <p:nvPr>
            <p:ph type="title"/>
          </p:nvPr>
        </p:nvSpPr>
        <p:spPr/>
        <p:txBody>
          <a:bodyPr/>
          <a:lstStyle/>
          <a:p>
            <a:pPr algn="ctr"/>
            <a:r>
              <a:rPr lang="en-US" altLang="zh-CN" b="1" dirty="0"/>
              <a:t>International Political Borders Compared to EEZs and Territorial Seas</a:t>
            </a:r>
            <a:endParaRPr lang="zh-CN" altLang="en-US" dirty="0"/>
          </a:p>
        </p:txBody>
      </p:sp>
      <p:sp>
        <p:nvSpPr>
          <p:cNvPr id="3" name="内容占位符 2">
            <a:extLst>
              <a:ext uri="{FF2B5EF4-FFF2-40B4-BE49-F238E27FC236}">
                <a16:creationId xmlns:a16="http://schemas.microsoft.com/office/drawing/2014/main" id="{629500B7-6C45-46B1-9F75-0EDAFB2B0416}"/>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a16="http://schemas.microsoft.com/office/drawing/2014/main" id="{42F50EAB-D6DB-43D1-9161-A1714132AFED}"/>
              </a:ext>
            </a:extLst>
          </p:cNvPr>
          <p:cNvPicPr>
            <a:picLocks noChangeAspect="1"/>
          </p:cNvPicPr>
          <p:nvPr/>
        </p:nvPicPr>
        <p:blipFill>
          <a:blip r:embed="rId2"/>
          <a:stretch>
            <a:fillRect/>
          </a:stretch>
        </p:blipFill>
        <p:spPr>
          <a:xfrm>
            <a:off x="3252617" y="1910132"/>
            <a:ext cx="5686765" cy="4869064"/>
          </a:xfrm>
          <a:prstGeom prst="rect">
            <a:avLst/>
          </a:prstGeom>
        </p:spPr>
      </p:pic>
    </p:spTree>
    <p:extLst>
      <p:ext uri="{BB962C8B-B14F-4D97-AF65-F5344CB8AC3E}">
        <p14:creationId xmlns:p14="http://schemas.microsoft.com/office/powerpoint/2010/main" val="3762939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51C0FA-2082-49C2-B1C1-B7036E6A0C19}"/>
              </a:ext>
            </a:extLst>
          </p:cNvPr>
          <p:cNvSpPr>
            <a:spLocks noGrp="1"/>
          </p:cNvSpPr>
          <p:nvPr>
            <p:ph type="title"/>
          </p:nvPr>
        </p:nvSpPr>
        <p:spPr/>
        <p:txBody>
          <a:bodyPr/>
          <a:lstStyle/>
          <a:p>
            <a:pPr algn="ctr"/>
            <a:r>
              <a:rPr lang="en-US" altLang="zh-CN" b="1" dirty="0"/>
              <a:t>Political Borders on the Map, Not EEZs</a:t>
            </a:r>
            <a:endParaRPr lang="zh-CN" altLang="en-US" dirty="0"/>
          </a:p>
        </p:txBody>
      </p:sp>
      <p:sp>
        <p:nvSpPr>
          <p:cNvPr id="3" name="内容占位符 2">
            <a:extLst>
              <a:ext uri="{FF2B5EF4-FFF2-40B4-BE49-F238E27FC236}">
                <a16:creationId xmlns:a16="http://schemas.microsoft.com/office/drawing/2014/main" id="{64ED71FE-ABFD-426B-AA86-2C108F00F804}"/>
              </a:ext>
            </a:extLst>
          </p:cNvPr>
          <p:cNvSpPr>
            <a:spLocks noGrp="1"/>
          </p:cNvSpPr>
          <p:nvPr>
            <p:ph idx="1"/>
          </p:nvPr>
        </p:nvSpPr>
        <p:spPr/>
        <p:txBody>
          <a:bodyPr>
            <a:normAutofit/>
          </a:bodyPr>
          <a:lstStyle/>
          <a:p>
            <a:r>
              <a:rPr lang="en-US" altLang="zh-CN" sz="2400" dirty="0"/>
              <a:t>When you look at the map above you can see that normal political boundaries and the real EEZ boundaries are very different. The cartographic borders are often rectangular around islands. In reality, territorial seas and EEZs create circular boundaries, especially around islands—each of which extends a country’s EEZ out another 200 nautical miles.</a:t>
            </a:r>
            <a:endParaRPr lang="zh-CN" altLang="en-US" sz="2400" dirty="0"/>
          </a:p>
        </p:txBody>
      </p:sp>
    </p:spTree>
    <p:extLst>
      <p:ext uri="{BB962C8B-B14F-4D97-AF65-F5344CB8AC3E}">
        <p14:creationId xmlns:p14="http://schemas.microsoft.com/office/powerpoint/2010/main" val="2313895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CCACB-9611-4DD5-887E-1F5EAF0639C6}"/>
              </a:ext>
            </a:extLst>
          </p:cNvPr>
          <p:cNvSpPr>
            <a:spLocks noGrp="1"/>
          </p:cNvSpPr>
          <p:nvPr>
            <p:ph type="title"/>
          </p:nvPr>
        </p:nvSpPr>
        <p:spPr/>
        <p:txBody>
          <a:bodyPr/>
          <a:lstStyle/>
          <a:p>
            <a:pPr algn="ctr"/>
            <a:r>
              <a:rPr lang="en-US" altLang="zh-CN" b="1" dirty="0"/>
              <a:t>Overlapping Borders at Sea and Disputes</a:t>
            </a:r>
            <a:endParaRPr lang="zh-CN" altLang="en-US" dirty="0"/>
          </a:p>
        </p:txBody>
      </p:sp>
      <p:sp>
        <p:nvSpPr>
          <p:cNvPr id="3" name="内容占位符 2">
            <a:extLst>
              <a:ext uri="{FF2B5EF4-FFF2-40B4-BE49-F238E27FC236}">
                <a16:creationId xmlns:a16="http://schemas.microsoft.com/office/drawing/2014/main" id="{13B55AF6-6AD2-44E8-8AF4-6FDD6D73BE41}"/>
              </a:ext>
            </a:extLst>
          </p:cNvPr>
          <p:cNvSpPr>
            <a:spLocks noGrp="1"/>
          </p:cNvSpPr>
          <p:nvPr>
            <p:ph idx="1"/>
          </p:nvPr>
        </p:nvSpPr>
        <p:spPr>
          <a:xfrm>
            <a:off x="1451579" y="2015732"/>
            <a:ext cx="9603275" cy="4037749"/>
          </a:xfrm>
        </p:spPr>
        <p:txBody>
          <a:bodyPr>
            <a:normAutofit/>
          </a:bodyPr>
          <a:lstStyle/>
          <a:p>
            <a:r>
              <a:rPr lang="en-US" altLang="zh-CN" dirty="0"/>
              <a:t>The UNCLOS makes provisions for a UN </a:t>
            </a:r>
            <a:r>
              <a:rPr lang="en-US" altLang="zh-CN" b="1" dirty="0"/>
              <a:t>arbitration board </a:t>
            </a:r>
            <a:r>
              <a:rPr lang="en-US" altLang="zh-CN" dirty="0"/>
              <a:t>to settle disputes regarding boundaries at sea. Often countries with overlapping sea claims generally agree to split the lines halfway. Where it becomes difficult is when uninhabited small islets, exposed reefs, and sandbars above water are claimed by more than one country. It can take years of negotiation to settle such disputes, and occasionally troops are deployed to precariously small pieces of land, just to claim rights to the surrounding EEZ. </a:t>
            </a:r>
          </a:p>
          <a:p>
            <a:r>
              <a:rPr lang="en-US" altLang="zh-CN" dirty="0"/>
              <a:t>For example, two areas of the South China Sea, the </a:t>
            </a:r>
            <a:r>
              <a:rPr lang="en-US" altLang="zh-CN" b="1" dirty="0"/>
              <a:t>Spratly Islands</a:t>
            </a:r>
            <a:r>
              <a:rPr lang="zh-CN" altLang="en-US" b="1" dirty="0"/>
              <a:t>（南沙群岛）</a:t>
            </a:r>
            <a:r>
              <a:rPr lang="en-US" altLang="zh-CN" b="1" dirty="0"/>
              <a:t> </a:t>
            </a:r>
            <a:r>
              <a:rPr lang="en-US" altLang="zh-CN" dirty="0"/>
              <a:t>and the </a:t>
            </a:r>
            <a:r>
              <a:rPr lang="en-US" altLang="zh-CN" b="1" dirty="0"/>
              <a:t>Paracel Islands</a:t>
            </a:r>
            <a:r>
              <a:rPr lang="zh-CN" altLang="en-US" b="1" dirty="0"/>
              <a:t>（西沙群岛）</a:t>
            </a:r>
            <a:r>
              <a:rPr lang="en-US" altLang="zh-CN" b="1" dirty="0"/>
              <a:t>, </a:t>
            </a:r>
            <a:r>
              <a:rPr lang="en-US" altLang="zh-CN" dirty="0"/>
              <a:t>are claimed concurrently by China, Vietnam, Indonesia, the Philippines, Malaysia, and Brunei. Oil is believed to be under both island groups, and these are areas of potential future armed conflict if arbitration fails.</a:t>
            </a:r>
            <a:endParaRPr lang="zh-CN" altLang="en-US" dirty="0"/>
          </a:p>
        </p:txBody>
      </p:sp>
    </p:spTree>
    <p:extLst>
      <p:ext uri="{BB962C8B-B14F-4D97-AF65-F5344CB8AC3E}">
        <p14:creationId xmlns:p14="http://schemas.microsoft.com/office/powerpoint/2010/main" val="2261764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EE3F1-E7D8-4FC4-9179-20406EC55453}"/>
              </a:ext>
            </a:extLst>
          </p:cNvPr>
          <p:cNvSpPr>
            <a:spLocks noGrp="1"/>
          </p:cNvSpPr>
          <p:nvPr>
            <p:ph type="title"/>
          </p:nvPr>
        </p:nvSpPr>
        <p:spPr/>
        <p:txBody>
          <a:bodyPr/>
          <a:lstStyle/>
          <a:p>
            <a:pPr algn="ctr"/>
            <a:r>
              <a:rPr lang="en-US" altLang="zh-CN" b="1" dirty="0"/>
              <a:t>Boundary Origins and Border Types</a:t>
            </a:r>
            <a:endParaRPr lang="zh-CN" altLang="en-US" dirty="0"/>
          </a:p>
        </p:txBody>
      </p:sp>
      <p:sp>
        <p:nvSpPr>
          <p:cNvPr id="3" name="内容占位符 2">
            <a:extLst>
              <a:ext uri="{FF2B5EF4-FFF2-40B4-BE49-F238E27FC236}">
                <a16:creationId xmlns:a16="http://schemas.microsoft.com/office/drawing/2014/main" id="{3890A711-2145-4FBB-9C26-2038CCD15CE5}"/>
              </a:ext>
            </a:extLst>
          </p:cNvPr>
          <p:cNvSpPr>
            <a:spLocks noGrp="1"/>
          </p:cNvSpPr>
          <p:nvPr>
            <p:ph idx="1"/>
          </p:nvPr>
        </p:nvSpPr>
        <p:spPr/>
        <p:txBody>
          <a:bodyPr>
            <a:normAutofit/>
          </a:bodyPr>
          <a:lstStyle/>
          <a:p>
            <a:r>
              <a:rPr lang="en-US" altLang="zh-CN" sz="2800" dirty="0"/>
              <a:t>This topic can be confusing due to the varied terminology used to describe processes behind boundary creation and the types of borders that exist. Let’s see if we can simplify this:</a:t>
            </a:r>
            <a:endParaRPr lang="zh-CN" altLang="en-US" sz="2800" dirty="0"/>
          </a:p>
        </p:txBody>
      </p:sp>
    </p:spTree>
    <p:extLst>
      <p:ext uri="{BB962C8B-B14F-4D97-AF65-F5344CB8AC3E}">
        <p14:creationId xmlns:p14="http://schemas.microsoft.com/office/powerpoint/2010/main" val="108139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 name="图片 4"/>
          <p:cNvPicPr>
            <a:picLocks noChangeAspect="1"/>
          </p:cNvPicPr>
          <p:nvPr/>
        </p:nvPicPr>
        <p:blipFill>
          <a:blip r:embed="rId2"/>
          <a:stretch>
            <a:fillRect/>
          </a:stretch>
        </p:blipFill>
        <p:spPr>
          <a:xfrm>
            <a:off x="0" y="1069897"/>
            <a:ext cx="12198804" cy="5342281"/>
          </a:xfrm>
          <a:prstGeom prst="rect">
            <a:avLst/>
          </a:prstGeom>
        </p:spPr>
      </p:pic>
    </p:spTree>
    <p:extLst>
      <p:ext uri="{BB962C8B-B14F-4D97-AF65-F5344CB8AC3E}">
        <p14:creationId xmlns:p14="http://schemas.microsoft.com/office/powerpoint/2010/main" val="478604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FCFB7702-0C21-4C40-9393-2395DA2F5B05}"/>
              </a:ext>
            </a:extLst>
          </p:cNvPr>
          <p:cNvSpPr>
            <a:spLocks noGrp="1"/>
          </p:cNvSpPr>
          <p:nvPr>
            <p:ph type="title"/>
          </p:nvPr>
        </p:nvSpPr>
        <p:spPr/>
        <p:txBody>
          <a:bodyPr/>
          <a:lstStyle/>
          <a:p>
            <a:endParaRPr lang="zh-CN" altLang="en-US"/>
          </a:p>
        </p:txBody>
      </p:sp>
      <p:sp>
        <p:nvSpPr>
          <p:cNvPr id="5" name="内容占位符 4">
            <a:extLst>
              <a:ext uri="{FF2B5EF4-FFF2-40B4-BE49-F238E27FC236}">
                <a16:creationId xmlns:a16="http://schemas.microsoft.com/office/drawing/2014/main" id="{0C1F2D57-AE1D-4200-BEA4-E7904CB6597B}"/>
              </a:ext>
            </a:extLst>
          </p:cNvPr>
          <p:cNvSpPr>
            <a:spLocks noGrp="1"/>
          </p:cNvSpPr>
          <p:nvPr>
            <p:ph sz="half" idx="1"/>
          </p:nvPr>
        </p:nvSpPr>
        <p:spPr>
          <a:xfrm>
            <a:off x="753687" y="2010878"/>
            <a:ext cx="5338796" cy="4042233"/>
          </a:xfrm>
        </p:spPr>
        <p:txBody>
          <a:bodyPr>
            <a:noAutofit/>
          </a:bodyPr>
          <a:lstStyle/>
          <a:p>
            <a:r>
              <a:rPr lang="en-US" altLang="zh-CN" b="1" dirty="0"/>
              <a:t>Boundary Origins</a:t>
            </a:r>
          </a:p>
          <a:p>
            <a:r>
              <a:rPr lang="en-US" altLang="zh-CN" b="1" dirty="0"/>
              <a:t>Antecedent</a:t>
            </a:r>
            <a:r>
              <a:rPr lang="en-US" altLang="zh-CN" dirty="0"/>
              <a:t>: Boundary lines that exist from prehistoric</a:t>
            </a:r>
            <a:r>
              <a:rPr lang="zh-CN" altLang="en-US" dirty="0"/>
              <a:t>（史前的）</a:t>
            </a:r>
            <a:r>
              <a:rPr lang="en-US" altLang="zh-CN" dirty="0"/>
              <a:t> times</a:t>
            </a:r>
          </a:p>
          <a:p>
            <a:r>
              <a:rPr lang="en-US" altLang="zh-CN" b="1" dirty="0"/>
              <a:t>Relic</a:t>
            </a:r>
            <a:r>
              <a:rPr lang="en-US" altLang="zh-CN" dirty="0"/>
              <a:t>: Former state boundaries that still have political or cultural meaning</a:t>
            </a:r>
          </a:p>
          <a:p>
            <a:r>
              <a:rPr lang="en-US" altLang="zh-CN" b="1" dirty="0"/>
              <a:t>Subsequent</a:t>
            </a:r>
            <a:r>
              <a:rPr lang="en-US" altLang="zh-CN" dirty="0"/>
              <a:t>: Lines resulting from conflict or cultural changes, such as war and migration</a:t>
            </a:r>
          </a:p>
          <a:p>
            <a:r>
              <a:rPr lang="en-US" altLang="zh-CN" b="1" dirty="0"/>
              <a:t>Superimposed</a:t>
            </a:r>
            <a:r>
              <a:rPr lang="en-US" altLang="zh-CN" dirty="0"/>
              <a:t>: Lines laid down for political reasons overtop cultural boundaries</a:t>
            </a:r>
            <a:endParaRPr lang="zh-CN" altLang="en-US" dirty="0"/>
          </a:p>
        </p:txBody>
      </p:sp>
      <p:sp>
        <p:nvSpPr>
          <p:cNvPr id="6" name="内容占位符 5">
            <a:extLst>
              <a:ext uri="{FF2B5EF4-FFF2-40B4-BE49-F238E27FC236}">
                <a16:creationId xmlns:a16="http://schemas.microsoft.com/office/drawing/2014/main" id="{C810E28E-0A21-4E26-8BC9-D0D5805C0127}"/>
              </a:ext>
            </a:extLst>
          </p:cNvPr>
          <p:cNvSpPr>
            <a:spLocks noGrp="1"/>
          </p:cNvSpPr>
          <p:nvPr>
            <p:ph sz="half" idx="2"/>
          </p:nvPr>
        </p:nvSpPr>
        <p:spPr>
          <a:xfrm>
            <a:off x="5868786" y="2017343"/>
            <a:ext cx="6284422" cy="4035768"/>
          </a:xfrm>
        </p:spPr>
        <p:txBody>
          <a:bodyPr>
            <a:noAutofit/>
          </a:bodyPr>
          <a:lstStyle/>
          <a:p>
            <a:r>
              <a:rPr lang="en-US" altLang="zh-CN" sz="1800" dirty="0"/>
              <a:t>Important Historical Examples:</a:t>
            </a:r>
          </a:p>
          <a:p>
            <a:r>
              <a:rPr lang="en-US" altLang="zh-CN" sz="1800" b="1" dirty="0"/>
              <a:t>Antecedent</a:t>
            </a:r>
            <a:r>
              <a:rPr lang="en-US" altLang="zh-CN" sz="1800" dirty="0"/>
              <a:t>: French-Spanish border along the Pyrenees</a:t>
            </a:r>
            <a:r>
              <a:rPr lang="zh-CN" altLang="en-US" sz="1800" dirty="0"/>
              <a:t>（庇里牛斯山）</a:t>
            </a:r>
            <a:endParaRPr lang="en-US" altLang="zh-CN" sz="1800" dirty="0"/>
          </a:p>
          <a:p>
            <a:r>
              <a:rPr lang="en-US" altLang="zh-CN" sz="1800" b="1" dirty="0"/>
              <a:t>Relic</a:t>
            </a:r>
            <a:r>
              <a:rPr lang="en-US" altLang="zh-CN" sz="1800" dirty="0"/>
              <a:t>: Scotland-England border after The Act of Union in 1652</a:t>
            </a:r>
          </a:p>
          <a:p>
            <a:r>
              <a:rPr lang="en-US" altLang="zh-CN" sz="1800" b="1" dirty="0"/>
              <a:t>Subsequent</a:t>
            </a:r>
            <a:r>
              <a:rPr lang="en-US" altLang="zh-CN" sz="1800" dirty="0"/>
              <a:t>: German-Polish border after 1945; Kaliningrad</a:t>
            </a:r>
            <a:r>
              <a:rPr lang="zh-CN" altLang="en-US" sz="1800" dirty="0"/>
              <a:t>（加里宁格勒）</a:t>
            </a:r>
            <a:r>
              <a:rPr lang="en-US" altLang="zh-CN" sz="1800" dirty="0"/>
              <a:t> to the USSR</a:t>
            </a:r>
            <a:r>
              <a:rPr lang="zh-CN" altLang="en-US" sz="1800" dirty="0"/>
              <a:t>（前苏联）</a:t>
            </a:r>
            <a:r>
              <a:rPr lang="en-US" altLang="zh-CN" sz="1800" dirty="0"/>
              <a:t>in 1946</a:t>
            </a:r>
          </a:p>
          <a:p>
            <a:r>
              <a:rPr lang="en-US" altLang="zh-CN" sz="1800" b="1" dirty="0"/>
              <a:t>Superimposed</a:t>
            </a:r>
            <a:r>
              <a:rPr lang="en-US" altLang="zh-CN" sz="1800" dirty="0"/>
              <a:t>: Sub-Saharan Africa after the Berlin Conference of 1884; Yugoslavia</a:t>
            </a:r>
            <a:r>
              <a:rPr lang="zh-CN" altLang="en-US" sz="1800" dirty="0"/>
              <a:t>（南斯拉夫）</a:t>
            </a:r>
            <a:r>
              <a:rPr lang="en-US" altLang="zh-CN" sz="1800" dirty="0"/>
              <a:t> and Iraq after the 1919 Treaty of Versailles (</a:t>
            </a:r>
            <a:r>
              <a:rPr lang="zh-CN" altLang="en-US" sz="1800" dirty="0"/>
              <a:t>凡尔赛和约，</a:t>
            </a:r>
            <a:r>
              <a:rPr lang="en-US" altLang="zh-CN" sz="1800" dirty="0"/>
              <a:t>Each of these resulted in recent conflicts.)</a:t>
            </a:r>
            <a:endParaRPr lang="zh-CN" altLang="en-US" sz="1800" dirty="0"/>
          </a:p>
        </p:txBody>
      </p:sp>
    </p:spTree>
    <p:extLst>
      <p:ext uri="{BB962C8B-B14F-4D97-AF65-F5344CB8AC3E}">
        <p14:creationId xmlns:p14="http://schemas.microsoft.com/office/powerpoint/2010/main" val="3619871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E324253-C1DC-473C-A770-74C1BA28B832}"/>
              </a:ext>
            </a:extLst>
          </p:cNvPr>
          <p:cNvSpPr>
            <a:spLocks noGrp="1"/>
          </p:cNvSpPr>
          <p:nvPr>
            <p:ph type="title"/>
          </p:nvPr>
        </p:nvSpPr>
        <p:spPr/>
        <p:txBody>
          <a:bodyPr/>
          <a:lstStyle/>
          <a:p>
            <a:r>
              <a:rPr lang="en-US" altLang="zh-CN" b="1" dirty="0"/>
              <a:t>Boundary Process</a:t>
            </a:r>
            <a:endParaRPr lang="zh-CN" altLang="en-US" dirty="0"/>
          </a:p>
        </p:txBody>
      </p:sp>
      <p:sp>
        <p:nvSpPr>
          <p:cNvPr id="6" name="内容占位符 5">
            <a:extLst>
              <a:ext uri="{FF2B5EF4-FFF2-40B4-BE49-F238E27FC236}">
                <a16:creationId xmlns:a16="http://schemas.microsoft.com/office/drawing/2014/main" id="{7A60E2FF-0E43-4CF2-A8B4-C15CD8ECB838}"/>
              </a:ext>
            </a:extLst>
          </p:cNvPr>
          <p:cNvSpPr>
            <a:spLocks noGrp="1"/>
          </p:cNvSpPr>
          <p:nvPr>
            <p:ph idx="1"/>
          </p:nvPr>
        </p:nvSpPr>
        <p:spPr/>
        <p:txBody>
          <a:bodyPr/>
          <a:lstStyle/>
          <a:p>
            <a:r>
              <a:rPr lang="en-US" altLang="zh-CN" b="1" dirty="0"/>
              <a:t>Definition</a:t>
            </a:r>
            <a:r>
              <a:rPr lang="en-US" altLang="zh-CN" dirty="0"/>
              <a:t>: When borders are claimed, negotiated, or captured</a:t>
            </a:r>
          </a:p>
          <a:p>
            <a:r>
              <a:rPr lang="en-US" altLang="zh-CN" b="1" dirty="0"/>
              <a:t>Delimitation</a:t>
            </a:r>
            <a:r>
              <a:rPr lang="zh-CN" altLang="en-US" b="1" dirty="0"/>
              <a:t>（</a:t>
            </a:r>
            <a:r>
              <a:rPr lang="zh-CN" altLang="en-US" dirty="0"/>
              <a:t>定界；限定</a:t>
            </a:r>
            <a:r>
              <a:rPr lang="zh-CN" altLang="en-US" b="1" dirty="0"/>
              <a:t>）</a:t>
            </a:r>
            <a:r>
              <a:rPr lang="en-US" altLang="zh-CN" dirty="0"/>
              <a:t>: When borders are put on the map</a:t>
            </a:r>
          </a:p>
          <a:p>
            <a:r>
              <a:rPr lang="en-US" altLang="zh-CN" b="1" dirty="0"/>
              <a:t>Demarcation</a:t>
            </a:r>
            <a:r>
              <a:rPr lang="zh-CN" altLang="en-US" b="1" dirty="0"/>
              <a:t>（划界）</a:t>
            </a:r>
            <a:r>
              <a:rPr lang="en-US" altLang="zh-CN" dirty="0"/>
              <a:t>: When markers are placed on the ground to show where borders lay</a:t>
            </a:r>
            <a:endParaRPr lang="zh-CN" altLang="en-US" dirty="0"/>
          </a:p>
        </p:txBody>
      </p:sp>
    </p:spTree>
    <p:extLst>
      <p:ext uri="{BB962C8B-B14F-4D97-AF65-F5344CB8AC3E}">
        <p14:creationId xmlns:p14="http://schemas.microsoft.com/office/powerpoint/2010/main" val="8135619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08CDFD-3D2D-4447-A9E0-AFA471675C58}"/>
              </a:ext>
            </a:extLst>
          </p:cNvPr>
          <p:cNvSpPr>
            <a:spLocks noGrp="1"/>
          </p:cNvSpPr>
          <p:nvPr>
            <p:ph type="title"/>
          </p:nvPr>
        </p:nvSpPr>
        <p:spPr/>
        <p:txBody>
          <a:bodyPr/>
          <a:lstStyle/>
          <a:p>
            <a:r>
              <a:rPr lang="en-US" altLang="zh-CN" b="1" dirty="0"/>
              <a:t>Border Type</a:t>
            </a:r>
            <a:endParaRPr lang="zh-CN" altLang="en-US" dirty="0"/>
          </a:p>
        </p:txBody>
      </p:sp>
      <p:sp>
        <p:nvSpPr>
          <p:cNvPr id="3" name="内容占位符 2">
            <a:extLst>
              <a:ext uri="{FF2B5EF4-FFF2-40B4-BE49-F238E27FC236}">
                <a16:creationId xmlns:a16="http://schemas.microsoft.com/office/drawing/2014/main" id="{64B487D0-E07F-4C0E-8FA0-130AF148E954}"/>
              </a:ext>
            </a:extLst>
          </p:cNvPr>
          <p:cNvSpPr>
            <a:spLocks noGrp="1"/>
          </p:cNvSpPr>
          <p:nvPr>
            <p:ph idx="1"/>
          </p:nvPr>
        </p:nvSpPr>
        <p:spPr/>
        <p:txBody>
          <a:bodyPr>
            <a:normAutofit/>
          </a:bodyPr>
          <a:lstStyle/>
          <a:p>
            <a:r>
              <a:rPr lang="en-US" altLang="zh-CN" sz="2400" b="1" dirty="0"/>
              <a:t>Physical</a:t>
            </a:r>
            <a:r>
              <a:rPr lang="en-US" altLang="zh-CN" sz="2400" dirty="0"/>
              <a:t>: Natural boundaries—rivers, lakes, oceans, mountains, or deserts</a:t>
            </a:r>
          </a:p>
          <a:p>
            <a:r>
              <a:rPr lang="en-US" altLang="zh-CN" sz="2400" b="1" dirty="0"/>
              <a:t>Cultural</a:t>
            </a:r>
            <a:r>
              <a:rPr lang="en-US" altLang="zh-CN" sz="2400" dirty="0"/>
              <a:t>: Estimated boundaries between nations, ethnic groups, or tribes</a:t>
            </a:r>
          </a:p>
          <a:p>
            <a:r>
              <a:rPr lang="en-US" altLang="zh-CN" sz="2400" b="1" dirty="0"/>
              <a:t>Geometric</a:t>
            </a:r>
            <a:r>
              <a:rPr lang="en-US" altLang="zh-CN" sz="2400" dirty="0"/>
              <a:t>: Boundaries surveyed mostly along lines of latitude and longitude</a:t>
            </a:r>
            <a:endParaRPr lang="zh-CN" altLang="en-US" sz="2400" dirty="0"/>
          </a:p>
        </p:txBody>
      </p:sp>
    </p:spTree>
    <p:extLst>
      <p:ext uri="{BB962C8B-B14F-4D97-AF65-F5344CB8AC3E}">
        <p14:creationId xmlns:p14="http://schemas.microsoft.com/office/powerpoint/2010/main" val="4272191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F2BA973-EB79-4598-BB82-FFFF68900DD5}"/>
              </a:ext>
            </a:extLst>
          </p:cNvPr>
          <p:cNvSpPr>
            <a:spLocks noGrp="1"/>
          </p:cNvSpPr>
          <p:nvPr>
            <p:ph type="title"/>
          </p:nvPr>
        </p:nvSpPr>
        <p:spPr/>
        <p:txBody>
          <a:bodyPr/>
          <a:lstStyle/>
          <a:p>
            <a:endParaRPr lang="zh-CN" altLang="en-US"/>
          </a:p>
        </p:txBody>
      </p:sp>
      <p:sp>
        <p:nvSpPr>
          <p:cNvPr id="5" name="内容占位符 4">
            <a:extLst>
              <a:ext uri="{FF2B5EF4-FFF2-40B4-BE49-F238E27FC236}">
                <a16:creationId xmlns:a16="http://schemas.microsoft.com/office/drawing/2014/main" id="{C4C0362B-E914-43C8-B6A1-67BB3FEE225D}"/>
              </a:ext>
            </a:extLst>
          </p:cNvPr>
          <p:cNvSpPr>
            <a:spLocks noGrp="1"/>
          </p:cNvSpPr>
          <p:nvPr>
            <p:ph sz="half" idx="1"/>
          </p:nvPr>
        </p:nvSpPr>
        <p:spPr>
          <a:xfrm>
            <a:off x="543098" y="2010878"/>
            <a:ext cx="5549385" cy="3448595"/>
          </a:xfrm>
        </p:spPr>
        <p:txBody>
          <a:bodyPr>
            <a:noAutofit/>
          </a:bodyPr>
          <a:lstStyle/>
          <a:p>
            <a:r>
              <a:rPr lang="en-US" altLang="zh-CN" b="1" dirty="0"/>
              <a:t>Border Disputes</a:t>
            </a:r>
          </a:p>
          <a:p>
            <a:r>
              <a:rPr lang="en-US" altLang="zh-CN" b="1" dirty="0"/>
              <a:t>Definitional</a:t>
            </a:r>
            <a:r>
              <a:rPr lang="en-US" altLang="zh-CN" dirty="0"/>
              <a:t>: When border treaties are interpreted two different ways by states</a:t>
            </a:r>
          </a:p>
          <a:p>
            <a:r>
              <a:rPr lang="en-US" altLang="zh-CN" b="1" dirty="0"/>
              <a:t>Locational</a:t>
            </a:r>
            <a:r>
              <a:rPr lang="en-US" altLang="zh-CN" dirty="0"/>
              <a:t>: When the border moves, like a river changing course or lake drying up</a:t>
            </a:r>
          </a:p>
          <a:p>
            <a:r>
              <a:rPr lang="en-US" altLang="zh-CN" b="1" dirty="0"/>
              <a:t>Operational</a:t>
            </a:r>
            <a:r>
              <a:rPr lang="en-US" altLang="zh-CN" dirty="0"/>
              <a:t>: When borders are agreed to, but passage across the border is a problem</a:t>
            </a:r>
          </a:p>
          <a:p>
            <a:r>
              <a:rPr lang="en-US" altLang="zh-CN" b="1" dirty="0"/>
              <a:t>Allocational</a:t>
            </a:r>
            <a:r>
              <a:rPr lang="en-US" altLang="zh-CN" dirty="0"/>
              <a:t>: When a resource lies on two sides of a border. Who gets what?</a:t>
            </a:r>
            <a:endParaRPr lang="zh-CN" altLang="en-US" dirty="0"/>
          </a:p>
        </p:txBody>
      </p:sp>
      <p:sp>
        <p:nvSpPr>
          <p:cNvPr id="6" name="内容占位符 5">
            <a:extLst>
              <a:ext uri="{FF2B5EF4-FFF2-40B4-BE49-F238E27FC236}">
                <a16:creationId xmlns:a16="http://schemas.microsoft.com/office/drawing/2014/main" id="{34086DAB-3EBD-424D-BF33-34046EE9C082}"/>
              </a:ext>
            </a:extLst>
          </p:cNvPr>
          <p:cNvSpPr>
            <a:spLocks noGrp="1"/>
          </p:cNvSpPr>
          <p:nvPr>
            <p:ph sz="half" idx="2"/>
          </p:nvPr>
        </p:nvSpPr>
        <p:spPr>
          <a:xfrm>
            <a:off x="6413770" y="2017343"/>
            <a:ext cx="5706185" cy="4035768"/>
          </a:xfrm>
        </p:spPr>
        <p:txBody>
          <a:bodyPr>
            <a:normAutofit fontScale="92500" lnSpcReduction="20000"/>
          </a:bodyPr>
          <a:lstStyle/>
          <a:p>
            <a:r>
              <a:rPr lang="en-US" altLang="zh-CN" dirty="0"/>
              <a:t>Important Historical Examples:</a:t>
            </a:r>
          </a:p>
          <a:p>
            <a:r>
              <a:rPr lang="en-US" altLang="zh-CN" b="1" dirty="0"/>
              <a:t>Definitional</a:t>
            </a:r>
            <a:r>
              <a:rPr lang="en-US" altLang="zh-CN" dirty="0"/>
              <a:t>: Russian-Japanese Kuril Islands</a:t>
            </a:r>
            <a:r>
              <a:rPr lang="zh-CN" altLang="en-US" dirty="0"/>
              <a:t>（千岛群岛）</a:t>
            </a:r>
            <a:r>
              <a:rPr lang="en-US" altLang="zh-CN" dirty="0"/>
              <a:t> under Soviet control in 1945</a:t>
            </a:r>
          </a:p>
          <a:p>
            <a:r>
              <a:rPr lang="en-US" altLang="zh-CN" b="1" dirty="0"/>
              <a:t>Locational</a:t>
            </a:r>
            <a:r>
              <a:rPr lang="en-US" altLang="zh-CN" dirty="0"/>
              <a:t>: India-Bangladesh</a:t>
            </a:r>
            <a:r>
              <a:rPr lang="zh-CN" altLang="en-US" dirty="0"/>
              <a:t>（孟加拉国）</a:t>
            </a:r>
            <a:r>
              <a:rPr lang="en-US" altLang="zh-CN" dirty="0"/>
              <a:t> territory along the Ganges-Brahmaputra</a:t>
            </a:r>
            <a:r>
              <a:rPr lang="zh-CN" altLang="en-US" dirty="0"/>
              <a:t>（恒河</a:t>
            </a:r>
            <a:r>
              <a:rPr lang="en-US" altLang="zh-CN" dirty="0"/>
              <a:t>-</a:t>
            </a:r>
            <a:r>
              <a:rPr lang="zh-CN" altLang="en-US" dirty="0"/>
              <a:t>雅鲁藏布江）</a:t>
            </a:r>
            <a:r>
              <a:rPr lang="en-US" altLang="zh-CN" dirty="0"/>
              <a:t> River Delta</a:t>
            </a:r>
          </a:p>
          <a:p>
            <a:r>
              <a:rPr lang="en-US" altLang="zh-CN" b="1" dirty="0"/>
              <a:t>Operational</a:t>
            </a:r>
            <a:r>
              <a:rPr lang="en-US" altLang="zh-CN" dirty="0"/>
              <a:t>: New passport requirements for entry into the United States after September 11, 2001</a:t>
            </a:r>
          </a:p>
          <a:p>
            <a:r>
              <a:rPr lang="en-US" altLang="zh-CN" b="1" dirty="0"/>
              <a:t>Allocational</a:t>
            </a:r>
            <a:r>
              <a:rPr lang="en-US" altLang="zh-CN" dirty="0"/>
              <a:t>: Mexico-United States river allocations for irrigation and drinking water on the Colorado River and Rio Grande (</a:t>
            </a:r>
            <a:r>
              <a:rPr lang="zh-CN" altLang="en-US" dirty="0"/>
              <a:t>格兰德河，</a:t>
            </a:r>
            <a:r>
              <a:rPr lang="en-US" altLang="zh-CN" dirty="0"/>
              <a:t>Rio Bravo)</a:t>
            </a:r>
            <a:endParaRPr lang="zh-CN" altLang="en-US" dirty="0"/>
          </a:p>
        </p:txBody>
      </p:sp>
    </p:spTree>
    <p:extLst>
      <p:ext uri="{BB962C8B-B14F-4D97-AF65-F5344CB8AC3E}">
        <p14:creationId xmlns:p14="http://schemas.microsoft.com/office/powerpoint/2010/main" val="39133803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6AE26E-8A36-40E3-90F0-5C92DEDA5F8C}"/>
              </a:ext>
            </a:extLst>
          </p:cNvPr>
          <p:cNvSpPr>
            <a:spLocks noGrp="1"/>
          </p:cNvSpPr>
          <p:nvPr>
            <p:ph type="title"/>
          </p:nvPr>
        </p:nvSpPr>
        <p:spPr/>
        <p:txBody>
          <a:bodyPr>
            <a:normAutofit/>
          </a:bodyPr>
          <a:lstStyle/>
          <a:p>
            <a:r>
              <a:rPr lang="en-US" altLang="zh-CN" b="1" dirty="0"/>
              <a:t>Border Conflicts: </a:t>
            </a:r>
            <a:br>
              <a:rPr lang="en-US" altLang="zh-CN" b="1" dirty="0"/>
            </a:br>
            <a:r>
              <a:rPr lang="en-US" altLang="zh-CN" b="1" dirty="0"/>
              <a:t>Frontier War</a:t>
            </a:r>
            <a:r>
              <a:rPr lang="zh-CN" altLang="en-US" b="1" dirty="0"/>
              <a:t>（边疆战争）</a:t>
            </a:r>
            <a:r>
              <a:rPr lang="en-US" altLang="zh-CN" b="1" dirty="0"/>
              <a:t> or Peace?</a:t>
            </a:r>
            <a:endParaRPr lang="zh-CN" altLang="en-US" dirty="0"/>
          </a:p>
        </p:txBody>
      </p:sp>
      <p:sp>
        <p:nvSpPr>
          <p:cNvPr id="5" name="内容占位符 4">
            <a:extLst>
              <a:ext uri="{FF2B5EF4-FFF2-40B4-BE49-F238E27FC236}">
                <a16:creationId xmlns:a16="http://schemas.microsoft.com/office/drawing/2014/main" id="{234C569D-84ED-4BA5-B15E-12A2A99BC0DB}"/>
              </a:ext>
            </a:extLst>
          </p:cNvPr>
          <p:cNvSpPr>
            <a:spLocks noGrp="1"/>
          </p:cNvSpPr>
          <p:nvPr>
            <p:ph idx="1"/>
          </p:nvPr>
        </p:nvSpPr>
        <p:spPr/>
        <p:txBody>
          <a:bodyPr/>
          <a:lstStyle/>
          <a:p>
            <a:r>
              <a:rPr lang="en-US" altLang="zh-CN" dirty="0"/>
              <a:t>Historically, when land was either unexplored or </a:t>
            </a:r>
            <a:r>
              <a:rPr lang="en-US" altLang="zh-CN" dirty="0" err="1"/>
              <a:t>unsurveyed</a:t>
            </a:r>
            <a:r>
              <a:rPr lang="en-US" altLang="zh-CN" dirty="0"/>
              <a:t>, the term </a:t>
            </a:r>
            <a:r>
              <a:rPr lang="en-US" altLang="zh-CN" b="1" dirty="0"/>
              <a:t>frontier </a:t>
            </a:r>
            <a:r>
              <a:rPr lang="en-US" altLang="zh-CN" dirty="0"/>
              <a:t>was used to describe the open and undefined territory. There are a few disputed small frontier regions in the world today. The only remaining large land frontier is Antarctica, where the Antarctic Treaty (1959) has set aside the continent (actually several large islands covered by an ice cap) for scientific research and prohibits any military action and commercial mineral or energy extraction.</a:t>
            </a:r>
            <a:endParaRPr lang="zh-CN" altLang="en-US" dirty="0"/>
          </a:p>
        </p:txBody>
      </p:sp>
    </p:spTree>
    <p:extLst>
      <p:ext uri="{BB962C8B-B14F-4D97-AF65-F5344CB8AC3E}">
        <p14:creationId xmlns:p14="http://schemas.microsoft.com/office/powerpoint/2010/main" val="2636743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Nation and State</a:t>
            </a:r>
            <a:endParaRPr lang="zh-CN" altLang="en-US" dirty="0"/>
          </a:p>
        </p:txBody>
      </p:sp>
      <p:sp>
        <p:nvSpPr>
          <p:cNvPr id="3" name="内容占位符 2"/>
          <p:cNvSpPr>
            <a:spLocks noGrp="1"/>
          </p:cNvSpPr>
          <p:nvPr>
            <p:ph idx="1"/>
          </p:nvPr>
        </p:nvSpPr>
        <p:spPr/>
        <p:txBody>
          <a:bodyPr>
            <a:normAutofit/>
          </a:bodyPr>
          <a:lstStyle/>
          <a:p>
            <a:r>
              <a:rPr lang="en-US" altLang="zh-CN" sz="2800" dirty="0"/>
              <a:t>A nation is the same as a </a:t>
            </a:r>
            <a:r>
              <a:rPr lang="en-US" altLang="zh-CN" sz="2800" b="1" dirty="0"/>
              <a:t>culture group</a:t>
            </a:r>
            <a:r>
              <a:rPr lang="en-US" altLang="zh-CN" sz="2800" dirty="0"/>
              <a:t>. </a:t>
            </a:r>
          </a:p>
          <a:p>
            <a:r>
              <a:rPr lang="en-US" altLang="zh-CN" sz="2800" dirty="0"/>
              <a:t>“State” implies that there is a </a:t>
            </a:r>
            <a:r>
              <a:rPr lang="en-US" altLang="zh-CN" sz="2800" b="1" dirty="0"/>
              <a:t>sovereign territory</a:t>
            </a:r>
            <a:r>
              <a:rPr lang="en-US" altLang="zh-CN" sz="2800" dirty="0"/>
              <a:t>. Sovereignty generally means that a state is fully independent from outside control, holds territory, and that it has </a:t>
            </a:r>
            <a:r>
              <a:rPr lang="en-US" altLang="zh-CN" sz="2800" b="1" dirty="0"/>
              <a:t>international recognition </a:t>
            </a:r>
            <a:r>
              <a:rPr lang="en-US" altLang="zh-CN" sz="2800" dirty="0"/>
              <a:t>from other states or the United Nations.</a:t>
            </a:r>
            <a:endParaRPr lang="zh-CN" altLang="en-US" sz="2800" dirty="0"/>
          </a:p>
        </p:txBody>
      </p:sp>
    </p:spTree>
    <p:extLst>
      <p:ext uri="{BB962C8B-B14F-4D97-AF65-F5344CB8AC3E}">
        <p14:creationId xmlns:p14="http://schemas.microsoft.com/office/powerpoint/2010/main" val="893476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multinational states</a:t>
            </a:r>
            <a:endParaRPr lang="zh-CN" altLang="en-US" dirty="0"/>
          </a:p>
        </p:txBody>
      </p:sp>
      <p:sp>
        <p:nvSpPr>
          <p:cNvPr id="3" name="内容占位符 2"/>
          <p:cNvSpPr>
            <a:spLocks noGrp="1"/>
          </p:cNvSpPr>
          <p:nvPr>
            <p:ph idx="1"/>
          </p:nvPr>
        </p:nvSpPr>
        <p:spPr/>
        <p:txBody>
          <a:bodyPr>
            <a:normAutofit/>
          </a:bodyPr>
          <a:lstStyle/>
          <a:p>
            <a:r>
              <a:rPr lang="en-US" altLang="zh-CN" sz="2800" dirty="0"/>
              <a:t>These examples, the United States, and most other sovereign states are </a:t>
            </a:r>
            <a:r>
              <a:rPr lang="en-US" altLang="zh-CN" sz="2800" b="1" dirty="0"/>
              <a:t>multinational states </a:t>
            </a:r>
            <a:r>
              <a:rPr lang="en-US" altLang="zh-CN" sz="2800" dirty="0"/>
              <a:t>made up of a number of different nations represented by the multitude of culture groups who have migrated and intermixed around the world.</a:t>
            </a:r>
          </a:p>
          <a:p>
            <a:r>
              <a:rPr lang="en-US" altLang="zh-CN" sz="2800" dirty="0"/>
              <a:t>Multinational, sometimes called </a:t>
            </a:r>
            <a:r>
              <a:rPr lang="en-US" altLang="zh-CN" sz="2800" b="1" dirty="0"/>
              <a:t>multi-ethnic states, </a:t>
            </a:r>
            <a:r>
              <a:rPr lang="en-US" altLang="zh-CN" sz="2800" dirty="0"/>
              <a:t>are most common in the Americas, where there are no nation-states.</a:t>
            </a:r>
            <a:endParaRPr lang="zh-CN" altLang="en-US" sz="2800" dirty="0"/>
          </a:p>
        </p:txBody>
      </p:sp>
    </p:spTree>
    <p:extLst>
      <p:ext uri="{BB962C8B-B14F-4D97-AF65-F5344CB8AC3E}">
        <p14:creationId xmlns:p14="http://schemas.microsoft.com/office/powerpoint/2010/main" val="86435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NATION-STATES</a:t>
            </a:r>
            <a:endParaRPr lang="zh-CN" altLang="en-US" dirty="0"/>
          </a:p>
        </p:txBody>
      </p:sp>
      <p:sp>
        <p:nvSpPr>
          <p:cNvPr id="3" name="内容占位符 2"/>
          <p:cNvSpPr>
            <a:spLocks noGrp="1"/>
          </p:cNvSpPr>
          <p:nvPr>
            <p:ph idx="1"/>
          </p:nvPr>
        </p:nvSpPr>
        <p:spPr/>
        <p:txBody>
          <a:bodyPr>
            <a:normAutofit/>
          </a:bodyPr>
          <a:lstStyle/>
          <a:p>
            <a:r>
              <a:rPr lang="en-US" altLang="zh-CN" sz="2400" dirty="0"/>
              <a:t>There are a number of nation-states in which one culture group is represented by a singular government. Many are smaller states or island countries. Although no nation-state is truly made up of only one cultural group, places such as Japan, Iceland, Tonga</a:t>
            </a:r>
            <a:r>
              <a:rPr lang="zh-CN" altLang="en-US" sz="2400" dirty="0"/>
              <a:t>（汤加）</a:t>
            </a:r>
            <a:r>
              <a:rPr lang="en-US" altLang="zh-CN" sz="2400" dirty="0"/>
              <a:t>, Ireland, Portugal</a:t>
            </a:r>
            <a:r>
              <a:rPr lang="zh-CN" altLang="en-US" sz="2400" dirty="0"/>
              <a:t>（葡萄牙）</a:t>
            </a:r>
            <a:r>
              <a:rPr lang="en-US" altLang="zh-CN" sz="2400" dirty="0"/>
              <a:t>, and Lesotho (</a:t>
            </a:r>
            <a:r>
              <a:rPr lang="zh-CN" altLang="en-US" sz="2400" dirty="0"/>
              <a:t>莱索托，</a:t>
            </a:r>
            <a:r>
              <a:rPr lang="en-US" altLang="zh-CN" sz="2400" dirty="0"/>
              <a:t>pronounced </a:t>
            </a:r>
            <a:r>
              <a:rPr lang="en-US" altLang="zh-CN" sz="2400" dirty="0" err="1"/>
              <a:t>Lesu</a:t>
            </a:r>
            <a:r>
              <a:rPr lang="en-US" altLang="zh-CN" sz="2400" dirty="0"/>
              <a:t>-too) are places that have not seen permanent invasion or mass immigration from other culture groups in their histories.</a:t>
            </a:r>
            <a:endParaRPr lang="zh-CN" altLang="en-US" sz="2400" dirty="0"/>
          </a:p>
        </p:txBody>
      </p:sp>
    </p:spTree>
    <p:extLst>
      <p:ext uri="{BB962C8B-B14F-4D97-AF65-F5344CB8AC3E}">
        <p14:creationId xmlns:p14="http://schemas.microsoft.com/office/powerpoint/2010/main" val="2785573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NATIONALISM</a:t>
            </a:r>
            <a:br>
              <a:rPr lang="en-US" altLang="zh-CN" b="1" dirty="0"/>
            </a:br>
            <a:r>
              <a:rPr lang="zh-CN" altLang="en-US" b="1" dirty="0"/>
              <a:t>民族主义</a:t>
            </a:r>
            <a:endParaRPr lang="zh-CN" altLang="en-US" dirty="0"/>
          </a:p>
        </p:txBody>
      </p:sp>
      <p:sp>
        <p:nvSpPr>
          <p:cNvPr id="3" name="内容占位符 2"/>
          <p:cNvSpPr>
            <a:spLocks noGrp="1"/>
          </p:cNvSpPr>
          <p:nvPr>
            <p:ph idx="1"/>
          </p:nvPr>
        </p:nvSpPr>
        <p:spPr/>
        <p:txBody>
          <a:bodyPr>
            <a:normAutofit/>
          </a:bodyPr>
          <a:lstStyle/>
          <a:p>
            <a:r>
              <a:rPr lang="en-US" altLang="zh-CN" sz="2400" b="1" dirty="0"/>
              <a:t>Nationalism </a:t>
            </a:r>
            <a:r>
              <a:rPr lang="en-US" altLang="zh-CN" sz="2400" dirty="0"/>
              <a:t>can derive from an existing culture group that desires political representation or independence, or from a political state that bonds and unifies culture groups.</a:t>
            </a:r>
          </a:p>
          <a:p>
            <a:r>
              <a:rPr lang="en-US" altLang="zh-CN" sz="2400" dirty="0"/>
              <a:t>Politicians use nationalism as motivation to support the state and oppose foreign or other political influences. Individuals tend to take pride in their nationalist identities, even though they or their neighbors may be from a mix of different ethnic backgrounds.</a:t>
            </a:r>
            <a:endParaRPr lang="zh-CN" altLang="en-US" sz="2400" dirty="0"/>
          </a:p>
        </p:txBody>
      </p:sp>
    </p:spTree>
    <p:extLst>
      <p:ext uri="{BB962C8B-B14F-4D97-AF65-F5344CB8AC3E}">
        <p14:creationId xmlns:p14="http://schemas.microsoft.com/office/powerpoint/2010/main" val="877409205"/>
      </p:ext>
    </p:extLst>
  </p:cSld>
  <p:clrMapOvr>
    <a:masterClrMapping/>
  </p:clrMapOvr>
</p:sld>
</file>

<file path=ppt/theme/theme1.xml><?xml version="1.0" encoding="utf-8"?>
<a:theme xmlns:a="http://schemas.openxmlformats.org/drawingml/2006/main" name="画廊">
  <a:themeElements>
    <a:clrScheme name="画廊">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画廊">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画廊">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2756</TotalTime>
  <Words>4103</Words>
  <Application>Microsoft Office PowerPoint</Application>
  <PresentationFormat>宽屏</PresentationFormat>
  <Paragraphs>141</Paragraphs>
  <Slides>54</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54</vt:i4>
      </vt:variant>
    </vt:vector>
  </HeadingPairs>
  <TitlesOfParts>
    <vt:vector size="59" baseType="lpstr">
      <vt:lpstr>等线</vt:lpstr>
      <vt:lpstr>等线 Light</vt:lpstr>
      <vt:lpstr>Arial</vt:lpstr>
      <vt:lpstr>Gill Sans MT</vt:lpstr>
      <vt:lpstr>画廊</vt:lpstr>
      <vt:lpstr>POLITICAL GEOGRAPHY</vt:lpstr>
      <vt:lpstr>CHAPTER OUTLINE</vt:lpstr>
      <vt:lpstr>CHAPTER OUTLINE</vt:lpstr>
      <vt:lpstr>1.1 UNITS OF POLITICAL ORGANIZATION</vt:lpstr>
      <vt:lpstr>PowerPoint 演示文稿</vt:lpstr>
      <vt:lpstr>Nation and State</vt:lpstr>
      <vt:lpstr>multinational states</vt:lpstr>
      <vt:lpstr>NATION-STATES</vt:lpstr>
      <vt:lpstr>NATIONALISM 民族主义</vt:lpstr>
      <vt:lpstr>STATELESS NATIONS 无国家民族</vt:lpstr>
      <vt:lpstr>Kurds  库尔德人</vt:lpstr>
      <vt:lpstr>Kurds 库尔德人</vt:lpstr>
      <vt:lpstr>Basques 巴斯克人</vt:lpstr>
      <vt:lpstr>Hmong 赫蒙族</vt:lpstr>
      <vt:lpstr>Other stateless nations</vt:lpstr>
      <vt:lpstr>1.2 ORGANIZATIONS OF STATES</vt:lpstr>
      <vt:lpstr>THE BIG FELLAS </vt:lpstr>
      <vt:lpstr>THE WEE FELLAS</vt:lpstr>
      <vt:lpstr>PowerPoint 演示文稿</vt:lpstr>
      <vt:lpstr>MULTI-STATE ORGANIZATIONS</vt:lpstr>
      <vt:lpstr>United Nations</vt:lpstr>
      <vt:lpstr>Detailed Example: The EU</vt:lpstr>
      <vt:lpstr>five main purposes of The modern EU</vt:lpstr>
      <vt:lpstr>Free-trade union</vt:lpstr>
      <vt:lpstr>Open-border policy</vt:lpstr>
      <vt:lpstr>Monetary union</vt:lpstr>
      <vt:lpstr>Judicial union</vt:lpstr>
      <vt:lpstr>Legislative and regulatory bodies 立法和监管</vt:lpstr>
      <vt:lpstr>The EU as the World’s  Largest Economy</vt:lpstr>
      <vt:lpstr>Something Rotten in Denmark?</vt:lpstr>
      <vt:lpstr>内忧外患</vt:lpstr>
      <vt:lpstr>No Constitution for You! Yet… </vt:lpstr>
      <vt:lpstr>Additional Supranational Organizations</vt:lpstr>
      <vt:lpstr>1.3 SPATIAL CONCEPTS OF POLITICAL GEOGRAPHY</vt:lpstr>
      <vt:lpstr>POLITICAL BORDERS</vt:lpstr>
      <vt:lpstr>Outside the Lines</vt:lpstr>
      <vt:lpstr>Enclave and Exclave</vt:lpstr>
      <vt:lpstr>exclave</vt:lpstr>
      <vt:lpstr>PowerPoint 演示文稿</vt:lpstr>
      <vt:lpstr>Water Borders at Sea</vt:lpstr>
      <vt:lpstr>Territorial sea</vt:lpstr>
      <vt:lpstr>Exclusive Economic Zone(EEZ) 专属经济区</vt:lpstr>
      <vt:lpstr>EEZ Boundaries and High Seas off  the Eastern United States</vt:lpstr>
      <vt:lpstr>high seas 公海，远海</vt:lpstr>
      <vt:lpstr>International Whaling Commission</vt:lpstr>
      <vt:lpstr>International Political Borders Compared to EEZs and Territorial Seas</vt:lpstr>
      <vt:lpstr>Political Borders on the Map, Not EEZs</vt:lpstr>
      <vt:lpstr>Overlapping Borders at Sea and Disputes</vt:lpstr>
      <vt:lpstr>Boundary Origins and Border Types</vt:lpstr>
      <vt:lpstr>PowerPoint 演示文稿</vt:lpstr>
      <vt:lpstr>Boundary Process</vt:lpstr>
      <vt:lpstr>Border Type</vt:lpstr>
      <vt:lpstr>PowerPoint 演示文稿</vt:lpstr>
      <vt:lpstr>Border Conflicts:  Frontier War（边疆战争） or Peace?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赵大山</dc:creator>
  <cp:lastModifiedBy>赵大山</cp:lastModifiedBy>
  <cp:revision>292</cp:revision>
  <dcterms:created xsi:type="dcterms:W3CDTF">2018-03-06T07:19:27Z</dcterms:created>
  <dcterms:modified xsi:type="dcterms:W3CDTF">2018-04-18T06:20:22Z</dcterms:modified>
</cp:coreProperties>
</file>