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840"/>
  </p:normalViewPr>
  <p:slideViewPr>
    <p:cSldViewPr snapToGrid="0" snapToObjects="1">
      <p:cViewPr varScale="1">
        <p:scale>
          <a:sx n="113" d="100"/>
          <a:sy n="113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0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8.m4a"/><Relationship Id="rId16" Type="http://schemas.openxmlformats.org/officeDocument/2006/relationships/image" Target="../media/image6.png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D8CC86-6891-BC45-BFFC-94996DF375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第八节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氧化还原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098237B-8FC8-434B-8FDF-ECF3224A4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4A4F0E95-5C4D-6247-A3E1-44B3CD05A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4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53"/>
    </mc:Choice>
    <mc:Fallback>
      <p:transition spd="slow" advTm="20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3C9C4EB-379B-524E-B62C-7028623A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26" y="68805"/>
            <a:ext cx="3488583" cy="1444752"/>
          </a:xfrm>
        </p:spPr>
        <p:txBody>
          <a:bodyPr anchor="b">
            <a:normAutofit fontScale="90000"/>
          </a:bodyPr>
          <a:lstStyle/>
          <a:p>
            <a:r>
              <a:rPr kumimoji="1" lang="zh-CN" altLang="en-US" sz="4000" dirty="0">
                <a:solidFill>
                  <a:srgbClr val="EBEBEB"/>
                </a:solidFill>
              </a:rPr>
              <a:t>离子方程式</a:t>
            </a:r>
            <a:r>
              <a:rPr kumimoji="1" lang="en-US" altLang="zh-CN" sz="4000" dirty="0">
                <a:solidFill>
                  <a:srgbClr val="EBEBEB"/>
                </a:solidFill>
              </a:rPr>
              <a:t>—ionic</a:t>
            </a:r>
            <a:r>
              <a:rPr kumimoji="1" lang="zh-CN" altLang="en-US" sz="4000" dirty="0">
                <a:solidFill>
                  <a:srgbClr val="EBEBEB"/>
                </a:solidFill>
              </a:rPr>
              <a:t> </a:t>
            </a:r>
            <a:r>
              <a:rPr kumimoji="1" lang="en-US" altLang="zh-CN" sz="4000" dirty="0">
                <a:solidFill>
                  <a:srgbClr val="EBEBEB"/>
                </a:solidFill>
              </a:rPr>
              <a:t>equation</a:t>
            </a:r>
            <a:endParaRPr kumimoji="1" lang="zh-CN" altLang="en-US" sz="40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87B5C4A-6B55-9C41-BFF4-D4089EA943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008" y="1854820"/>
                <a:ext cx="4135617" cy="4364892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溶液中的反应实质是离子间的反应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e.g.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𝐹𝑒𝐶</m:t>
                    </m:r>
                    <m:sSub>
                      <m:sSubPr>
                        <m:ctrlP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和</m:t>
                    </m:r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𝐾𝑂𝐻</m:t>
                    </m:r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反应生成</m:t>
                    </m:r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𝐹𝑒</m:t>
                    </m:r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𝑂𝐻</m:t>
                    </m:r>
                    <m:sSub>
                      <m:sSubPr>
                        <m:ctrlP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kumimoji="1" lang="zh-CN" alt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红褐色沉淀和</m:t>
                    </m:r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𝐾𝐶𝑙</m:t>
                    </m:r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四种离子，真正反应的只有铁离子和氢氧根离子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没有反应的离子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旁观者离子（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spectator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ion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电解质（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electrolyte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水溶液或熔融可导电的化合物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FFFF"/>
                    </a:solidFill>
                  </a:rPr>
                  <a:t>e.g.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硫酸，氯化钠，氯化铁等等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87B5C4A-6B55-9C41-BFF4-D4089EA943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008" y="1854820"/>
                <a:ext cx="4135617" cy="4364892"/>
              </a:xfrm>
              <a:blipFill>
                <a:blip r:embed="rId4"/>
                <a:stretch>
                  <a:fillRect l="-612" t="-580" r="-1223" b="-28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蓝色的杯子&#10;&#10;中度可信度描述已自动生成">
            <a:extLst>
              <a:ext uri="{FF2B5EF4-FFF2-40B4-BE49-F238E27FC236}">
                <a16:creationId xmlns:a16="http://schemas.microsoft.com/office/drawing/2014/main" id="{FDEF21AA-6A5A-0A41-9BD0-236075467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286" y="304799"/>
            <a:ext cx="3509009" cy="4572001"/>
          </a:xfrm>
          <a:prstGeom prst="rect">
            <a:avLst/>
          </a:prstGeom>
          <a:effectLst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C7E1903-E3EB-D440-BB5B-B72669C65F6B}"/>
              </a:ext>
            </a:extLst>
          </p:cNvPr>
          <p:cNvSpPr txBox="1"/>
          <p:nvPr/>
        </p:nvSpPr>
        <p:spPr>
          <a:xfrm>
            <a:off x="6096000" y="5501759"/>
            <a:ext cx="442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氢氧化钾与氯化铁反应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A1E3116-84B8-924C-8B4E-E779BA96D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96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24337"/>
    </mc:Choice>
    <mc:Fallback>
      <p:transition spd="slow" advTm="224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4A513AE-1D9D-D646-80AF-705DA268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62" y="410068"/>
            <a:ext cx="2763386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4000" dirty="0">
                <a:solidFill>
                  <a:srgbClr val="EBEBEB"/>
                </a:solidFill>
              </a:rPr>
              <a:t>离子方程式的书写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67C7E-7FBC-E348-A53D-71A6240C2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76" y="2646001"/>
            <a:ext cx="4178969" cy="2947415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步骤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</a:p>
          <a:p>
            <a:r>
              <a:rPr kumimoji="1" lang="en-US" altLang="zh-CN" dirty="0">
                <a:solidFill>
                  <a:srgbClr val="FFFFFF"/>
                </a:solidFill>
              </a:rPr>
              <a:t>1.</a:t>
            </a:r>
            <a:r>
              <a:rPr kumimoji="1" lang="zh-CN" altLang="en-US" dirty="0">
                <a:solidFill>
                  <a:srgbClr val="FFFFFF"/>
                </a:solidFill>
              </a:rPr>
              <a:t> 写出化学方程式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en-US" altLang="zh-CN" dirty="0">
                <a:solidFill>
                  <a:srgbClr val="FFFFFF"/>
                </a:solidFill>
              </a:rPr>
              <a:t>2.</a:t>
            </a:r>
            <a:r>
              <a:rPr kumimoji="1" lang="zh-CN" altLang="en-US" dirty="0">
                <a:solidFill>
                  <a:srgbClr val="FFFFFF"/>
                </a:solidFill>
              </a:rPr>
              <a:t> 将左右两边所有融在水里的电解质阴阳离子拆开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en-US" altLang="zh-CN" dirty="0">
                <a:solidFill>
                  <a:srgbClr val="FFFFFF"/>
                </a:solidFill>
              </a:rPr>
              <a:t>3.</a:t>
            </a:r>
            <a:r>
              <a:rPr kumimoji="1" lang="zh-CN" altLang="en-US" dirty="0">
                <a:solidFill>
                  <a:srgbClr val="FFFFFF"/>
                </a:solidFill>
              </a:rPr>
              <a:t> 将重复的离子去除  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两个守恒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两边元素的数量守恒，两边电荷的数量守恒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kumimoji="1" lang="zh-CN" altLang="en-US" dirty="0">
                <a:solidFill>
                  <a:srgbClr val="FFFFFF"/>
                </a:solidFill>
              </a:rPr>
              <a:t>                  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kumimoji="1" lang="en-US" altLang="zh-CN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kumimoji="1" lang="en-US" altLang="zh-CN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kumimoji="1" lang="en-US" altLang="zh-CN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kumimoji="1" lang="en-US" altLang="zh-CN" dirty="0">
              <a:solidFill>
                <a:srgbClr val="FFFF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13D0CE7-8C46-9B4E-9E2A-267628F0E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254" y="1032065"/>
            <a:ext cx="4714306" cy="43550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28EA055-F58F-D740-9CF5-C5C0E89DEB5E}"/>
              </a:ext>
            </a:extLst>
          </p:cNvPr>
          <p:cNvSpPr txBox="1"/>
          <p:nvPr/>
        </p:nvSpPr>
        <p:spPr>
          <a:xfrm>
            <a:off x="7530324" y="4100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例子</a:t>
            </a:r>
          </a:p>
        </p:txBody>
      </p:sp>
      <p:pic>
        <p:nvPicPr>
          <p:cNvPr id="11" name="图片 10" descr="手机屏幕截图&#10;&#10;描述已自动生成">
            <a:extLst>
              <a:ext uri="{FF2B5EF4-FFF2-40B4-BE49-F238E27FC236}">
                <a16:creationId xmlns:a16="http://schemas.microsoft.com/office/drawing/2014/main" id="{55C91366-639D-2949-BDB5-4CE7603EA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345" y="2370548"/>
            <a:ext cx="7314277" cy="126635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C70B70A-D311-A447-889F-8BB5E7FC5887}"/>
              </a:ext>
            </a:extLst>
          </p:cNvPr>
          <p:cNvSpPr txBox="1"/>
          <p:nvPr/>
        </p:nvSpPr>
        <p:spPr>
          <a:xfrm>
            <a:off x="7623658" y="181655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拆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2C9B09A-6B41-964A-8F12-3A4139F59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926" y="4394605"/>
            <a:ext cx="7143750" cy="46984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67F0CB27-E88F-7445-9FD3-2A3285615B6F}"/>
              </a:ext>
            </a:extLst>
          </p:cNvPr>
          <p:cNvSpPr txBox="1"/>
          <p:nvPr/>
        </p:nvSpPr>
        <p:spPr>
          <a:xfrm>
            <a:off x="7508241" y="39350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去除</a:t>
            </a:r>
          </a:p>
        </p:txBody>
      </p:sp>
      <p:pic>
        <p:nvPicPr>
          <p:cNvPr id="24" name="图片 23" descr="文本&#10;&#10;描述已自动生成">
            <a:extLst>
              <a:ext uri="{FF2B5EF4-FFF2-40B4-BE49-F238E27FC236}">
                <a16:creationId xmlns:a16="http://schemas.microsoft.com/office/drawing/2014/main" id="{DCA8583A-CA4B-6549-AA2E-404E19FF5D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689" y="5838223"/>
            <a:ext cx="3911600" cy="7239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24729E50-BAB6-874F-BA70-ADBA6B364BC1}"/>
              </a:ext>
            </a:extLst>
          </p:cNvPr>
          <p:cNvSpPr txBox="1"/>
          <p:nvPr/>
        </p:nvSpPr>
        <p:spPr>
          <a:xfrm>
            <a:off x="7138627" y="540875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离子方程式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8DF74C1F-0E8A-254D-A728-E55CDC319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9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21172"/>
    </mc:Choice>
    <mc:Fallback>
      <p:transition spd="slow" advTm="221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7D32BF5-6C7A-6940-AC2E-1CE3537A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>
                <a:solidFill>
                  <a:srgbClr val="EBEBEB"/>
                </a:solidFill>
              </a:rPr>
              <a:t>氧化态</a:t>
            </a:r>
            <a:r>
              <a:rPr kumimoji="1" lang="en-US" altLang="zh-CN">
                <a:solidFill>
                  <a:srgbClr val="EBEBEB"/>
                </a:solidFill>
              </a:rPr>
              <a:t>—oxidation</a:t>
            </a:r>
            <a:r>
              <a:rPr kumimoji="1" lang="zh-CN" altLang="en-US">
                <a:solidFill>
                  <a:srgbClr val="EBEBEB"/>
                </a:solidFill>
              </a:rPr>
              <a:t> </a:t>
            </a:r>
            <a:r>
              <a:rPr kumimoji="1" lang="en-US" altLang="zh-CN">
                <a:solidFill>
                  <a:srgbClr val="EBEBEB"/>
                </a:solidFill>
              </a:rPr>
              <a:t>state</a:t>
            </a:r>
            <a:endParaRPr kumimoji="1" lang="zh-CN" altLang="en-US">
              <a:solidFill>
                <a:srgbClr val="EBEBEB"/>
              </a:solidFill>
            </a:endParaRP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4EFDC5C-00F6-044B-AB83-4FF4482C1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737" y="0"/>
            <a:ext cx="3440112" cy="3143250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1CFC39-F780-8D47-9AFE-66E809326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在单质或化合物中，把成键共用的电子全部给电负性较大的原子，使其带有虚拟的电荷，电荷数就是其氧化数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数值和化合价一样，概念不一样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计算方法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和计算化合价方法一样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D85A7A6-F8D3-294E-A2CC-BCB1E14BFCC8}"/>
              </a:ext>
            </a:extLst>
          </p:cNvPr>
          <p:cNvSpPr txBox="1"/>
          <p:nvPr/>
        </p:nvSpPr>
        <p:spPr>
          <a:xfrm>
            <a:off x="7266951" y="2552389"/>
            <a:ext cx="286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氧的氧化态是</a:t>
            </a:r>
            <a:r>
              <a:rPr kumimoji="1" lang="en-US" altLang="zh-CN" dirty="0"/>
              <a:t>-2</a:t>
            </a:r>
            <a:r>
              <a:rPr kumimoji="1" lang="zh-CN" altLang="en-US" dirty="0"/>
              <a:t>，氢是</a:t>
            </a:r>
            <a:r>
              <a:rPr kumimoji="1" lang="en-US" altLang="zh-CN" dirty="0"/>
              <a:t>-1</a:t>
            </a:r>
            <a:endParaRPr kumimoji="1" lang="zh-CN" altLang="en-US" dirty="0"/>
          </a:p>
        </p:txBody>
      </p:sp>
      <p:pic>
        <p:nvPicPr>
          <p:cNvPr id="8" name="图片 7" descr="图形用户界面, 表格&#10;&#10;描述已自动生成">
            <a:extLst>
              <a:ext uri="{FF2B5EF4-FFF2-40B4-BE49-F238E27FC236}">
                <a16:creationId xmlns:a16="http://schemas.microsoft.com/office/drawing/2014/main" id="{265AF6AA-F5B5-DA4F-8EBC-44EC52906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131" y="3113671"/>
            <a:ext cx="5168692" cy="308376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B92C358-9A87-F04C-AC0F-92A067304C9F}"/>
              </a:ext>
            </a:extLst>
          </p:cNvPr>
          <p:cNvSpPr txBox="1"/>
          <p:nvPr/>
        </p:nvSpPr>
        <p:spPr>
          <a:xfrm>
            <a:off x="7415213" y="6472238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化合价不变的几种元素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7D599937-C89D-3346-A9C2-460C9FE11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37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00717"/>
    </mc:Choice>
    <mc:Fallback>
      <p:transition spd="slow" advTm="200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ADEBF4-6724-8547-B6D0-A764A35D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>
            <a:normAutofit/>
          </a:bodyPr>
          <a:lstStyle/>
          <a:p>
            <a:r>
              <a:rPr kumimoji="1" lang="zh-CN" altLang="en-US"/>
              <a:t>氧化</a:t>
            </a:r>
            <a:r>
              <a:rPr kumimoji="1" lang="en-US" altLang="zh-CN"/>
              <a:t>—oxidation</a:t>
            </a:r>
            <a:endParaRPr kumimoji="1" lang="zh-CN" alt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52D69C2-6C47-427C-AE60-582FE30B2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E849FE61-12C4-4A06-A722-B545DE0C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B12D8C-572F-4417-9FE1-D691A132F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3652DA0-6C8F-0A46-97E4-83118D69EC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112" y="2052918"/>
                <a:ext cx="5628635" cy="4195481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/>
                  <a:t>氧化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kumimoji="1" lang="zh-CN" altLang="en-US" dirty="0"/>
                  <a:t>和氧气反应</a:t>
                </a:r>
                <a:endParaRPr kumimoji="1" lang="en-US" altLang="zh-CN" dirty="0"/>
              </a:p>
              <a:p>
                <a:r>
                  <a:rPr kumimoji="1" lang="zh-CN" altLang="en-US" dirty="0"/>
                  <a:t>氧化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失电子，氧化态升高</a:t>
                </a:r>
                <a:endParaRPr kumimoji="1" lang="en-US" altLang="zh-CN" dirty="0"/>
              </a:p>
              <a:p>
                <a:r>
                  <a:rPr kumimoji="1" lang="en-US" altLang="zh-CN" dirty="0"/>
                  <a:t>e.g.</a:t>
                </a:r>
                <a:r>
                  <a:rPr kumimoji="1" lang="zh-CN" altLang="en-US" dirty="0"/>
                  <a:t> 钠与氯气反应</a:t>
                </a:r>
                <a:r>
                  <a:rPr kumimoji="1" lang="en-US" altLang="zh-CN" dirty="0"/>
                  <a:t>—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𝑁𝑎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r>
                  <a:rPr kumimoji="1" lang="zh-CN" altLang="en-US" dirty="0"/>
                  <a:t>逆过程为还原</a:t>
                </a:r>
                <a:endParaRPr kumimoji="1" lang="en-US" altLang="zh-CN" dirty="0"/>
              </a:p>
              <a:p>
                <a:r>
                  <a:rPr kumimoji="1" lang="zh-CN" altLang="en-US" dirty="0"/>
                  <a:t>氧化剂（</a:t>
                </a:r>
                <a:r>
                  <a:rPr kumimoji="1" lang="en-US" altLang="zh-CN" dirty="0"/>
                  <a:t>oxidizing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agent</a:t>
                </a:r>
                <a:r>
                  <a:rPr kumimoji="1" lang="zh-CN" altLang="en-US" dirty="0"/>
                  <a:t>）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自身被还原，可以氧化别人，得电子，氧化态降低</a:t>
                </a:r>
                <a:endParaRPr kumimoji="1" lang="en-US" altLang="zh-CN" dirty="0"/>
              </a:p>
              <a:p>
                <a:r>
                  <a:rPr kumimoji="1" lang="zh-CN" altLang="en-US" dirty="0"/>
                  <a:t>强氧化剂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浓硫酸，硝酸，高锰酸钾，过氧化氢等等</a:t>
                </a:r>
                <a:endParaRPr kumimoji="1" lang="en-US" altLang="zh-CN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3652DA0-6C8F-0A46-97E4-83118D69EC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112" y="2052918"/>
                <a:ext cx="5628635" cy="4195481"/>
              </a:xfrm>
              <a:blipFill>
                <a:blip r:embed="rId5"/>
                <a:stretch>
                  <a:fillRect l="-450" t="-1205" r="-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85A89889-EF78-804E-8C17-20F4EED66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770" y="0"/>
            <a:ext cx="3027058" cy="4729779"/>
          </a:xfrm>
          <a:prstGeom prst="rect">
            <a:avLst/>
          </a:prstGeom>
          <a:effectLst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0431309-5BBE-F14D-A89D-2532299D0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0083" y="4986338"/>
            <a:ext cx="1642561" cy="16923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70D9088-03C5-A144-8B6D-F33D662DB8BD}"/>
              </a:ext>
            </a:extLst>
          </p:cNvPr>
          <p:cNvSpPr txBox="1"/>
          <p:nvPr/>
        </p:nvSpPr>
        <p:spPr>
          <a:xfrm>
            <a:off x="10026741" y="5609223"/>
            <a:ext cx="2114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铜被浓硝酸氧化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4CDD5443-B8FF-004B-9F01-36EB106F1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272"/>
    </mc:Choice>
    <mc:Fallback>
      <p:transition spd="slow" advTm="29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46A88DB-144A-2E47-A9F4-C7E55100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kumimoji="1" lang="zh-CN" altLang="en-US">
                <a:solidFill>
                  <a:srgbClr val="EBEBEB"/>
                </a:solidFill>
              </a:rPr>
              <a:t>还原</a:t>
            </a:r>
            <a:r>
              <a:rPr kumimoji="1" lang="en-US" altLang="zh-CN">
                <a:solidFill>
                  <a:srgbClr val="EBEBEB"/>
                </a:solidFill>
              </a:rPr>
              <a:t>—reduction</a:t>
            </a:r>
            <a:endParaRPr kumimoji="1" lang="zh-CN" altLang="en-US">
              <a:solidFill>
                <a:srgbClr val="EBEBEB"/>
              </a:solidFill>
            </a:endParaRP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457110B8-C3BA-D448-8A15-98A0B46E6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234" y="80249"/>
            <a:ext cx="2508501" cy="3919534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CAB9590-CAC1-0C4F-A797-0CCED6C29F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2438400"/>
                <a:ext cx="5616216" cy="3785419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>
                    <a:solidFill>
                      <a:srgbClr val="FFFFFF"/>
                    </a:solidFill>
                  </a:rPr>
                  <a:t>还原</a:t>
                </a:r>
                <a:r>
                  <a:rPr kumimoji="1" lang="en-US" altLang="zh-CN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得电子，氧化态降低</a:t>
                </a:r>
                <a:endParaRPr kumimoji="1" lang="en-US" altLang="zh-CN">
                  <a:solidFill>
                    <a:srgbClr val="FFFFFF"/>
                  </a:solidFill>
                </a:endParaRPr>
              </a:p>
              <a:p>
                <a:r>
                  <a:rPr kumimoji="1" lang="en-US" altLang="zh-CN">
                    <a:solidFill>
                      <a:srgbClr val="FFFFFF"/>
                    </a:solidFill>
                  </a:rPr>
                  <a:t>e.g.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 钠与氯气反应</a:t>
                </a:r>
                <a:r>
                  <a:rPr kumimoji="1" lang="en-US" altLang="zh-CN">
                    <a:solidFill>
                      <a:srgbClr val="FFFFFF"/>
                    </a:solidFill>
                  </a:rPr>
                  <a:t>—</a:t>
                </a:r>
                <a14:m>
                  <m:oMath xmlns:m="http://schemas.openxmlformats.org/officeDocument/2006/math"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>
                  <a:solidFill>
                    <a:srgbClr val="FFFFFF"/>
                  </a:solidFill>
                </a:endParaRPr>
              </a:p>
              <a:p>
                <a:r>
                  <a:rPr kumimoji="1" lang="zh-CN" altLang="en-US">
                    <a:solidFill>
                      <a:srgbClr val="FFFFFF"/>
                    </a:solidFill>
                  </a:rPr>
                  <a:t>逆过程为氧化</a:t>
                </a:r>
                <a:endParaRPr kumimoji="1" lang="en-US" altLang="zh-CN">
                  <a:solidFill>
                    <a:srgbClr val="FFFFFF"/>
                  </a:solidFill>
                </a:endParaRPr>
              </a:p>
              <a:p>
                <a:r>
                  <a:rPr kumimoji="1" lang="zh-CN" altLang="en-US">
                    <a:solidFill>
                      <a:srgbClr val="FFFFFF"/>
                    </a:solidFill>
                  </a:rPr>
                  <a:t>还原剂（</a:t>
                </a:r>
                <a:r>
                  <a:rPr kumimoji="1" lang="en-US" altLang="zh-CN">
                    <a:solidFill>
                      <a:srgbClr val="FFFFFF"/>
                    </a:solidFill>
                  </a:rPr>
                  <a:t>reducing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>
                    <a:solidFill>
                      <a:srgbClr val="FFFFFF"/>
                    </a:solidFill>
                  </a:rPr>
                  <a:t>agent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自身被氧化，可以还原别人，失电子，氧化态升高</a:t>
                </a:r>
                <a:endParaRPr kumimoji="1" lang="en-US" altLang="zh-CN">
                  <a:solidFill>
                    <a:srgbClr val="FFFFFF"/>
                  </a:solidFill>
                </a:endParaRPr>
              </a:p>
              <a:p>
                <a:r>
                  <a:rPr kumimoji="1" lang="zh-CN" altLang="en-US">
                    <a:solidFill>
                      <a:srgbClr val="FFFFFF"/>
                    </a:solidFill>
                  </a:rPr>
                  <a:t>强还原剂</a:t>
                </a:r>
                <a:r>
                  <a:rPr kumimoji="1" lang="en-US" altLang="zh-CN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各种金属，氢气，</a:t>
                </a:r>
                <a:r>
                  <a:rPr lang="en" altLang="zh-CN">
                    <a:solidFill>
                      <a:srgbClr val="FFFFFF"/>
                    </a:solidFill>
                  </a:rPr>
                  <a:t>CO</a:t>
                </a:r>
                <a:r>
                  <a:rPr lang="zh-CN" altLang="en">
                    <a:solidFill>
                      <a:srgbClr val="FFFFFF"/>
                    </a:solidFill>
                  </a:rPr>
                  <a:t>，</a:t>
                </a:r>
                <a:r>
                  <a:rPr lang="en" altLang="zh-CN">
                    <a:solidFill>
                      <a:srgbClr val="FFFFFF"/>
                    </a:solidFill>
                  </a:rPr>
                  <a:t>SO₂</a:t>
                </a:r>
                <a:r>
                  <a:rPr lang="zh-CN" altLang="en">
                    <a:solidFill>
                      <a:srgbClr val="FFFFFF"/>
                    </a:solidFill>
                  </a:rPr>
                  <a:t>，</a:t>
                </a:r>
                <a:r>
                  <a:rPr lang="en" altLang="zh-CN">
                    <a:solidFill>
                      <a:srgbClr val="FFFFFF"/>
                    </a:solidFill>
                  </a:rPr>
                  <a:t>H₂S</a:t>
                </a:r>
                <a:r>
                  <a:rPr lang="zh-CN" altLang="en">
                    <a:solidFill>
                      <a:srgbClr val="FFFFFF"/>
                    </a:solidFill>
                  </a:rPr>
                  <a:t>，</a:t>
                </a:r>
                <a:r>
                  <a:rPr lang="en" altLang="zh-CN">
                    <a:solidFill>
                      <a:srgbClr val="FFFFFF"/>
                    </a:solidFill>
                  </a:rPr>
                  <a:t>NH₃</a:t>
                </a:r>
                <a:r>
                  <a:rPr kumimoji="1" lang="zh-CN" altLang="en-US">
                    <a:solidFill>
                      <a:srgbClr val="FFFFFF"/>
                    </a:solidFill>
                  </a:rPr>
                  <a:t>等等</a:t>
                </a:r>
                <a:endParaRPr kumimoji="1" lang="en-US" altLang="zh-CN">
                  <a:solidFill>
                    <a:srgbClr val="FFFFFF"/>
                  </a:solidFill>
                </a:endParaRPr>
              </a:p>
              <a:p>
                <a:endParaRPr kumimoji="1" lang="zh-CN" altLang="en-US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CAB9590-CAC1-0C4F-A797-0CCED6C29F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2438400"/>
                <a:ext cx="5616216" cy="3785419"/>
              </a:xfrm>
              <a:blipFill>
                <a:blip r:embed="rId5"/>
                <a:stretch>
                  <a:fillRect l="-450" t="-13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 descr="图片包含 游戏机, 桌子&#10;&#10;描述已自动生成">
            <a:extLst>
              <a:ext uri="{FF2B5EF4-FFF2-40B4-BE49-F238E27FC236}">
                <a16:creationId xmlns:a16="http://schemas.microsoft.com/office/drawing/2014/main" id="{1F17B436-60CD-2D4D-B010-919BE3F3A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353" y="3999783"/>
            <a:ext cx="4092716" cy="22240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00D7AF1-CFEF-BF46-80A1-4FEEB5AC6A87}"/>
              </a:ext>
            </a:extLst>
          </p:cNvPr>
          <p:cNvSpPr txBox="1"/>
          <p:nvPr/>
        </p:nvSpPr>
        <p:spPr>
          <a:xfrm>
            <a:off x="8178986" y="6223819"/>
            <a:ext cx="284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一氧化碳还原氧化铁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77B70705-4AEA-0441-BF27-6A643B719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13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55359"/>
    </mc:Choice>
    <mc:Fallback>
      <p:transition spd="slow" advTm="155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745C4-47E4-E047-AF04-E93A91A6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氧化还原反应</a:t>
            </a:r>
            <a:r>
              <a:rPr kumimoji="1" lang="en-US" altLang="zh-CN" dirty="0"/>
              <a:t>—Red-ox reaction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381536-72CF-4343-B1D8-50C9D4E91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6340476" cy="4195481"/>
          </a:xfrm>
        </p:spPr>
        <p:txBody>
          <a:bodyPr/>
          <a:lstStyle/>
          <a:p>
            <a:r>
              <a:rPr kumimoji="1" lang="zh-CN" altLang="en-US" dirty="0"/>
              <a:t>有还原反应必有氧化反应</a:t>
            </a:r>
            <a:r>
              <a:rPr kumimoji="1" lang="en-US" altLang="zh-CN" dirty="0"/>
              <a:t>—</a:t>
            </a:r>
            <a:r>
              <a:rPr kumimoji="1" lang="zh-CN" altLang="en-US" dirty="0"/>
              <a:t>有得电子必有失电子</a:t>
            </a:r>
            <a:endParaRPr kumimoji="1" lang="en-US" altLang="zh-CN" dirty="0"/>
          </a:p>
          <a:p>
            <a:r>
              <a:rPr kumimoji="1" lang="zh-CN" altLang="en-US" dirty="0"/>
              <a:t>得失电子守恒</a:t>
            </a:r>
            <a:r>
              <a:rPr kumimoji="1" lang="en-US" altLang="zh-CN" dirty="0"/>
              <a:t>—</a:t>
            </a:r>
            <a:r>
              <a:rPr kumimoji="1" lang="zh-CN" altLang="en-US" dirty="0"/>
              <a:t>氧化态升降守恒</a:t>
            </a:r>
            <a:endParaRPr kumimoji="1" lang="en-US" altLang="zh-CN" dirty="0"/>
          </a:p>
          <a:p>
            <a:r>
              <a:rPr lang="zh-CN" altLang="en-US" dirty="0"/>
              <a:t>口诀：​升失氧化还原剂，降得还原氧化剂</a:t>
            </a:r>
            <a:endParaRPr lang="en-US" altLang="zh-CN" dirty="0"/>
          </a:p>
          <a:p>
            <a:r>
              <a:rPr kumimoji="1" lang="zh-CN" altLang="en-US" dirty="0"/>
              <a:t>半反应</a:t>
            </a:r>
            <a:r>
              <a:rPr kumimoji="1" lang="en-US" altLang="zh-CN" dirty="0"/>
              <a:t>—</a:t>
            </a:r>
            <a:r>
              <a:rPr kumimoji="1" lang="zh-CN" altLang="en-US" dirty="0"/>
              <a:t>氧化反应和还原反应</a:t>
            </a:r>
            <a:endParaRPr kumimoji="1" lang="en-US" altLang="zh-CN" dirty="0"/>
          </a:p>
          <a:p>
            <a:r>
              <a:rPr kumimoji="1" lang="zh-CN" altLang="en-US" dirty="0"/>
              <a:t>置换反应一定是氧还反应，复分解反应，分解反应，化合反应不一定是氧还反应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48AE8BE8-F091-0F4B-AFAF-E6C859DDC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5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560"/>
    </mc:Choice>
    <mc:Fallback>
      <p:transition spd="slow" advTm="270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3564242-434A-4E4F-8914-7E98D240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97" y="91441"/>
            <a:ext cx="3950552" cy="1444752"/>
          </a:xfrm>
        </p:spPr>
        <p:txBody>
          <a:bodyPr anchor="b">
            <a:no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配平氧化还原反应</a:t>
            </a:r>
            <a:r>
              <a:rPr kumimoji="1" lang="en-US" altLang="zh-CN" sz="3600" dirty="0">
                <a:solidFill>
                  <a:srgbClr val="EBEBEB"/>
                </a:solidFill>
              </a:rPr>
              <a:t>—</a:t>
            </a:r>
            <a:r>
              <a:rPr kumimoji="1" lang="zh-CN" altLang="en-US" sz="3600" dirty="0">
                <a:solidFill>
                  <a:srgbClr val="EBEBEB"/>
                </a:solidFill>
              </a:rPr>
              <a:t>酸性条件</a:t>
            </a: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176222-8129-7943-AB88-FBC3D0A4B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97" y="2027401"/>
            <a:ext cx="3783012" cy="2947415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步骤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</a:p>
          <a:p>
            <a:r>
              <a:rPr kumimoji="1" lang="en-US" altLang="zh-CN" dirty="0">
                <a:solidFill>
                  <a:srgbClr val="FFFFFF"/>
                </a:solidFill>
              </a:rPr>
              <a:t>1.</a:t>
            </a:r>
            <a:r>
              <a:rPr kumimoji="1" lang="zh-CN" altLang="en-US" dirty="0">
                <a:solidFill>
                  <a:srgbClr val="FFFFFF"/>
                </a:solidFill>
              </a:rPr>
              <a:t> 找到氧化剂和还原剂，分别写出它们中元素氧化态下降和上升的数字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en-US" altLang="zh-CN" dirty="0">
                <a:solidFill>
                  <a:srgbClr val="FFFFFF"/>
                </a:solidFill>
              </a:rPr>
              <a:t>2.</a:t>
            </a:r>
            <a:r>
              <a:rPr kumimoji="1" lang="zh-CN" altLang="en-US" dirty="0">
                <a:solidFill>
                  <a:srgbClr val="FFFFFF"/>
                </a:solidFill>
              </a:rPr>
              <a:t> 交叉写在对方的前面，并将反应右边的该元素配平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en-US" altLang="zh-CN" dirty="0">
                <a:solidFill>
                  <a:srgbClr val="FFFFFF"/>
                </a:solidFill>
              </a:rPr>
              <a:t>3.</a:t>
            </a:r>
            <a:r>
              <a:rPr kumimoji="1" lang="zh-CN" altLang="en-US" dirty="0">
                <a:solidFill>
                  <a:srgbClr val="FFFFFF"/>
                </a:solidFill>
              </a:rPr>
              <a:t> 将左边多出的氧元素在右边用水补齐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en-US" altLang="zh-CN" dirty="0">
                <a:solidFill>
                  <a:srgbClr val="FFFFFF"/>
                </a:solidFill>
              </a:rPr>
              <a:t>4.</a:t>
            </a:r>
            <a:r>
              <a:rPr kumimoji="1" lang="zh-CN" altLang="en-US" dirty="0">
                <a:solidFill>
                  <a:srgbClr val="FFFFFF"/>
                </a:solidFill>
              </a:rPr>
              <a:t> 将右边多出来的氢元素左边用氢离子补齐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en-US" altLang="zh-CN" dirty="0">
                <a:solidFill>
                  <a:srgbClr val="FFFFFF"/>
                </a:solidFill>
              </a:rPr>
              <a:t>5.</a:t>
            </a:r>
            <a:r>
              <a:rPr kumimoji="1" lang="zh-CN" altLang="en-US" dirty="0">
                <a:solidFill>
                  <a:srgbClr val="FFFFFF"/>
                </a:solidFill>
              </a:rPr>
              <a:t> 最后观察两边是否元素守恒并且电荷守恒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F74B8B-E201-F643-9B63-F42CDD640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085" y="626118"/>
            <a:ext cx="4797726" cy="51688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74596F-155B-E847-8520-FC64D08F7B60}"/>
              </a:ext>
            </a:extLst>
          </p:cNvPr>
          <p:cNvSpPr txBox="1"/>
          <p:nvPr/>
        </p:nvSpPr>
        <p:spPr>
          <a:xfrm>
            <a:off x="7740204" y="294972"/>
            <a:ext cx="18573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例子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E963D89-B70F-0B47-9270-DAE4EABE7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209" y="2117605"/>
            <a:ext cx="1689100" cy="279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DCDD74B-6C1D-2444-AC5E-CF3D18FA9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0811" y="2070834"/>
            <a:ext cx="1397000" cy="3048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7BCBB01-E285-0A4B-86EC-8EE9B5A6B5AB}"/>
              </a:ext>
            </a:extLst>
          </p:cNvPr>
          <p:cNvSpPr txBox="1"/>
          <p:nvPr/>
        </p:nvSpPr>
        <p:spPr>
          <a:xfrm>
            <a:off x="6096000" y="1670154"/>
            <a:ext cx="138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氧化剂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FFE23E4-DB66-F14B-894E-B0EFFBC8C119}"/>
              </a:ext>
            </a:extLst>
          </p:cNvPr>
          <p:cNvSpPr txBox="1"/>
          <p:nvPr/>
        </p:nvSpPr>
        <p:spPr>
          <a:xfrm>
            <a:off x="9300729" y="16371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还原剂</a:t>
            </a:r>
          </a:p>
        </p:txBody>
      </p:sp>
      <p:pic>
        <p:nvPicPr>
          <p:cNvPr id="24" name="图片 23" descr="图示&#10;&#10;低可信度描述已自动生成">
            <a:extLst>
              <a:ext uri="{FF2B5EF4-FFF2-40B4-BE49-F238E27FC236}">
                <a16:creationId xmlns:a16="http://schemas.microsoft.com/office/drawing/2014/main" id="{C5E43192-36B0-2640-94B1-3A041D049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955" y="3014091"/>
            <a:ext cx="2044700" cy="419100"/>
          </a:xfrm>
          <a:prstGeom prst="rect">
            <a:avLst/>
          </a:prstGeom>
        </p:spPr>
      </p:pic>
      <p:pic>
        <p:nvPicPr>
          <p:cNvPr id="26" name="图片 25" descr="文本&#10;&#10;描述已自动生成">
            <a:extLst>
              <a:ext uri="{FF2B5EF4-FFF2-40B4-BE49-F238E27FC236}">
                <a16:creationId xmlns:a16="http://schemas.microsoft.com/office/drawing/2014/main" id="{224DB47C-3ED6-FC41-8466-48C27CBBF1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2329" y="3085225"/>
            <a:ext cx="2336800" cy="317500"/>
          </a:xfrm>
          <a:prstGeom prst="rect">
            <a:avLst/>
          </a:prstGeom>
        </p:spPr>
      </p:pic>
      <p:pic>
        <p:nvPicPr>
          <p:cNvPr id="28" name="图片 27" descr="图标&#10;&#10;描述已自动生成">
            <a:extLst>
              <a:ext uri="{FF2B5EF4-FFF2-40B4-BE49-F238E27FC236}">
                <a16:creationId xmlns:a16="http://schemas.microsoft.com/office/drawing/2014/main" id="{101BE92B-9CCD-9B49-9AC6-B4A42090E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4751" y="2375634"/>
            <a:ext cx="330200" cy="342900"/>
          </a:xfrm>
          <a:prstGeom prst="rect">
            <a:avLst/>
          </a:prstGeom>
        </p:spPr>
      </p:pic>
      <p:pic>
        <p:nvPicPr>
          <p:cNvPr id="30" name="图片 29" descr="图标&#10;&#10;描述已自动生成">
            <a:extLst>
              <a:ext uri="{FF2B5EF4-FFF2-40B4-BE49-F238E27FC236}">
                <a16:creationId xmlns:a16="http://schemas.microsoft.com/office/drawing/2014/main" id="{3553FA32-1060-8D42-A2D9-27C4E963FD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9070" y="2397005"/>
            <a:ext cx="520700" cy="419100"/>
          </a:xfrm>
          <a:prstGeom prst="rect">
            <a:avLst/>
          </a:prstGeom>
        </p:spPr>
      </p:pic>
      <p:pic>
        <p:nvPicPr>
          <p:cNvPr id="32" name="图片 31" descr="背景图案&#10;&#10;低可信度描述已自动生成">
            <a:extLst>
              <a:ext uri="{FF2B5EF4-FFF2-40B4-BE49-F238E27FC236}">
                <a16:creationId xmlns:a16="http://schemas.microsoft.com/office/drawing/2014/main" id="{F6AEABE2-CC5C-6948-9B44-C1AFC12B4B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1531" y="2336729"/>
            <a:ext cx="1270000" cy="3937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1F1010D-1B55-C34A-BEFF-19E6F909F0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39420" y="3901683"/>
            <a:ext cx="3873500" cy="368300"/>
          </a:xfrm>
          <a:prstGeom prst="rect">
            <a:avLst/>
          </a:prstGeom>
        </p:spPr>
      </p:pic>
      <p:pic>
        <p:nvPicPr>
          <p:cNvPr id="36" name="图片 35" descr="徽标&#10;&#10;描述已自动生成">
            <a:extLst>
              <a:ext uri="{FF2B5EF4-FFF2-40B4-BE49-F238E27FC236}">
                <a16:creationId xmlns:a16="http://schemas.microsoft.com/office/drawing/2014/main" id="{5EE53B3F-42BC-0640-AE62-E1C429CDB3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07992" y="3937779"/>
            <a:ext cx="939800" cy="33020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67C1CFA-34F2-8C42-8D90-C8032EBCD5DF}"/>
              </a:ext>
            </a:extLst>
          </p:cNvPr>
          <p:cNvSpPr txBox="1"/>
          <p:nvPr/>
        </p:nvSpPr>
        <p:spPr>
          <a:xfrm>
            <a:off x="7728545" y="3579368"/>
            <a:ext cx="1831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补水分子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867A95D-73D9-624B-B16B-EF1B59ADDB17}"/>
              </a:ext>
            </a:extLst>
          </p:cNvPr>
          <p:cNvSpPr txBox="1"/>
          <p:nvPr/>
        </p:nvSpPr>
        <p:spPr>
          <a:xfrm>
            <a:off x="7728545" y="453693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补氢离子</a:t>
            </a:r>
          </a:p>
        </p:txBody>
      </p:sp>
      <p:pic>
        <p:nvPicPr>
          <p:cNvPr id="41" name="图片 40" descr="图示&#10;&#10;低可信度描述已自动生成">
            <a:extLst>
              <a:ext uri="{FF2B5EF4-FFF2-40B4-BE49-F238E27FC236}">
                <a16:creationId xmlns:a16="http://schemas.microsoft.com/office/drawing/2014/main" id="{F4295A72-A321-FE4F-B97D-9CB2C6F9B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6442" y="4935341"/>
            <a:ext cx="2044700" cy="4191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737974CF-59D7-A84F-8FEB-14C7731A95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16998" y="5035967"/>
            <a:ext cx="977900" cy="3048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BEB42D21-D0C9-6E4B-B14D-0D1AFF4E6C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33236" y="5075895"/>
            <a:ext cx="3309216" cy="307834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E071EEF6-0DE2-9D40-8661-2CE42196A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96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18515"/>
    </mc:Choice>
    <mc:Fallback>
      <p:transition spd="slow" advTm="318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D56847F-EFDD-184E-92C6-003313E81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88" y="0"/>
            <a:ext cx="3556426" cy="1444752"/>
          </a:xfrm>
        </p:spPr>
        <p:txBody>
          <a:bodyPr anchor="b">
            <a:no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配平氧化还原反应</a:t>
            </a:r>
            <a:r>
              <a:rPr kumimoji="1" lang="en-US" altLang="zh-CN" sz="3600" dirty="0">
                <a:solidFill>
                  <a:srgbClr val="EBEBEB"/>
                </a:solidFill>
              </a:rPr>
              <a:t>—</a:t>
            </a:r>
            <a:r>
              <a:rPr kumimoji="1" lang="zh-CN" altLang="en-US" sz="3600" dirty="0">
                <a:solidFill>
                  <a:srgbClr val="EBEBEB"/>
                </a:solidFill>
              </a:rPr>
              <a:t>碱性条件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7CF72-B0A9-F446-AD31-9116A6E39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143" y="1800843"/>
            <a:ext cx="3843616" cy="294741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FFFFFF"/>
                </a:solidFill>
              </a:rPr>
              <a:t>步骤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FFFFFF"/>
                </a:solidFill>
              </a:rPr>
              <a:t>1.</a:t>
            </a:r>
            <a:r>
              <a:rPr kumimoji="1" lang="zh-CN" altLang="en-US" dirty="0">
                <a:solidFill>
                  <a:srgbClr val="FFFFFF"/>
                </a:solidFill>
              </a:rPr>
              <a:t> 找到氧化剂和还原剂，分别写出它们中元素氧化态下降和上升的数字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FFFFFF"/>
                </a:solidFill>
              </a:rPr>
              <a:t>2.</a:t>
            </a:r>
            <a:r>
              <a:rPr kumimoji="1" lang="zh-CN" altLang="en-US" dirty="0">
                <a:solidFill>
                  <a:srgbClr val="FFFFFF"/>
                </a:solidFill>
              </a:rPr>
              <a:t> 交叉写在对方的前面，并将反应右边的该元素配平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FFFFFF"/>
                </a:solidFill>
              </a:rPr>
              <a:t>3.</a:t>
            </a:r>
            <a:r>
              <a:rPr kumimoji="1" lang="zh-CN" altLang="en-US" dirty="0">
                <a:solidFill>
                  <a:srgbClr val="FFFFFF"/>
                </a:solidFill>
              </a:rPr>
              <a:t> 将左边多出的氧元素在右边用水补齐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FFFFFF"/>
                </a:solidFill>
              </a:rPr>
              <a:t>4.</a:t>
            </a:r>
            <a:r>
              <a:rPr kumimoji="1" lang="zh-CN" altLang="en-US" dirty="0">
                <a:solidFill>
                  <a:srgbClr val="FFFFFF"/>
                </a:solidFill>
              </a:rPr>
              <a:t> 将右边多出来的氢元素左边用氢离子补齐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FFFFFF"/>
                </a:solidFill>
              </a:rPr>
              <a:t>5.</a:t>
            </a:r>
            <a:r>
              <a:rPr kumimoji="1" lang="zh-CN" altLang="en-US" dirty="0">
                <a:solidFill>
                  <a:srgbClr val="FFFFFF"/>
                </a:solidFill>
              </a:rPr>
              <a:t> 将氢离子用氢氧根离子（两边同时加）中和变成水并消掉两边重复的水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en-US" altLang="zh-CN" dirty="0">
                <a:solidFill>
                  <a:srgbClr val="FFFFFF"/>
                </a:solidFill>
              </a:rPr>
              <a:t>6.</a:t>
            </a:r>
            <a:r>
              <a:rPr kumimoji="1" lang="zh-CN" altLang="en-US" dirty="0">
                <a:solidFill>
                  <a:srgbClr val="FFFFFF"/>
                </a:solidFill>
              </a:rPr>
              <a:t> 最后观察两边是否元素守恒并且电荷守恒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8C7F8B-350B-EB4F-9BBF-04294E1EF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11742"/>
            <a:ext cx="3949700" cy="381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E7874CB-F9E1-9847-8569-C2547BDF1DF7}"/>
              </a:ext>
            </a:extLst>
          </p:cNvPr>
          <p:cNvSpPr txBox="1"/>
          <p:nvPr/>
        </p:nvSpPr>
        <p:spPr>
          <a:xfrm>
            <a:off x="7684420" y="21645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例子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C44CE94-F4D6-0646-BBD9-FC1CD31C9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300" y="6261654"/>
            <a:ext cx="6007100" cy="368300"/>
          </a:xfrm>
          <a:prstGeom prst="rect">
            <a:avLst/>
          </a:prstGeom>
        </p:spPr>
      </p:pic>
      <p:pic>
        <p:nvPicPr>
          <p:cNvPr id="15" name="图片 14" descr="文本&#10;&#10;描述已自动生成">
            <a:extLst>
              <a:ext uri="{FF2B5EF4-FFF2-40B4-BE49-F238E27FC236}">
                <a16:creationId xmlns:a16="http://schemas.microsoft.com/office/drawing/2014/main" id="{D8937E3D-57D4-FF4C-B36E-B14CC7C44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150" y="2170175"/>
            <a:ext cx="3213100" cy="4191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DF559FD-BE49-8145-9C6A-75ECD897A859}"/>
              </a:ext>
            </a:extLst>
          </p:cNvPr>
          <p:cNvSpPr txBox="1"/>
          <p:nvPr/>
        </p:nvSpPr>
        <p:spPr>
          <a:xfrm>
            <a:off x="9607118" y="18008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还原剂</a:t>
            </a:r>
          </a:p>
        </p:txBody>
      </p:sp>
      <p:pic>
        <p:nvPicPr>
          <p:cNvPr id="19" name="图片 18" descr="形状, 箭头&#10;&#10;描述已自动生成">
            <a:extLst>
              <a:ext uri="{FF2B5EF4-FFF2-40B4-BE49-F238E27FC236}">
                <a16:creationId xmlns:a16="http://schemas.microsoft.com/office/drawing/2014/main" id="{AA8C88DD-6ED3-C84C-9AC5-4A4384A06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8250" y="2195575"/>
            <a:ext cx="1689100" cy="3683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B58D36F-D16F-724D-85DD-7BE12AA832E5}"/>
              </a:ext>
            </a:extLst>
          </p:cNvPr>
          <p:cNvSpPr txBox="1"/>
          <p:nvPr/>
        </p:nvSpPr>
        <p:spPr>
          <a:xfrm>
            <a:off x="5919914" y="18008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氧化剂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9A5CB25-802D-D247-9A75-4207D43C0D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720" t="-21171" r="60231" b="-3829"/>
          <a:stretch/>
        </p:blipFill>
        <p:spPr>
          <a:xfrm>
            <a:off x="5682691" y="2992008"/>
            <a:ext cx="2450070" cy="381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9DEE524E-E60A-7047-B53B-399BE6777196}"/>
              </a:ext>
            </a:extLst>
          </p:cNvPr>
          <p:cNvSpPr txBox="1"/>
          <p:nvPr/>
        </p:nvSpPr>
        <p:spPr>
          <a:xfrm>
            <a:off x="7453587" y="273915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交叉相乘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AC233F7-D2BB-7C4F-A2F8-F9303E9927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161" t="11925"/>
          <a:stretch/>
        </p:blipFill>
        <p:spPr>
          <a:xfrm>
            <a:off x="8132762" y="3108488"/>
            <a:ext cx="2647950" cy="26845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2BC0974-B4E0-D54B-86D1-25D463C9B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0011" y="4086717"/>
            <a:ext cx="5905500" cy="3048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765890DA-1210-774E-9819-73334CD08151}"/>
              </a:ext>
            </a:extLst>
          </p:cNvPr>
          <p:cNvSpPr txBox="1"/>
          <p:nvPr/>
        </p:nvSpPr>
        <p:spPr>
          <a:xfrm>
            <a:off x="7453587" y="359371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补氢离子</a:t>
            </a:r>
          </a:p>
        </p:txBody>
      </p:sp>
      <p:pic>
        <p:nvPicPr>
          <p:cNvPr id="30" name="图片 29" descr="文本&#10;&#10;低可信度描述已自动生成">
            <a:extLst>
              <a:ext uri="{FF2B5EF4-FFF2-40B4-BE49-F238E27FC236}">
                <a16:creationId xmlns:a16="http://schemas.microsoft.com/office/drawing/2014/main" id="{B637C96B-2B9C-4745-93B1-383DE76FF0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7795" y="5033582"/>
            <a:ext cx="5858235" cy="810641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8CB5CFB4-619F-7740-AB36-4371B85FB79B}"/>
              </a:ext>
            </a:extLst>
          </p:cNvPr>
          <p:cNvSpPr txBox="1"/>
          <p:nvPr/>
        </p:nvSpPr>
        <p:spPr>
          <a:xfrm>
            <a:off x="7347931" y="467282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补氢氧根离子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5B16353-ABAC-6C40-8F8B-C50E0E5A6499}"/>
              </a:ext>
            </a:extLst>
          </p:cNvPr>
          <p:cNvSpPr txBox="1"/>
          <p:nvPr/>
        </p:nvSpPr>
        <p:spPr>
          <a:xfrm>
            <a:off x="7401436" y="587255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消去水分子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F36E0F01-465D-DD4F-9058-57F867BC2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20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96913"/>
    </mc:Choice>
    <mc:Fallback>
      <p:transition spd="slow" advTm="496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2743</TotalTime>
  <Words>667</Words>
  <Application>Microsoft Macintosh PowerPoint</Application>
  <PresentationFormat>宽屏</PresentationFormat>
  <Paragraphs>76</Paragraphs>
  <Slides>9</Slides>
  <Notes>0</Notes>
  <HiddenSlides>0</HiddenSlides>
  <MMClips>9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4" baseType="lpstr">
      <vt:lpstr>Arial</vt:lpstr>
      <vt:lpstr>Cambria Math</vt:lpstr>
      <vt:lpstr>Century Gothic</vt:lpstr>
      <vt:lpstr>Wingdings 3</vt:lpstr>
      <vt:lpstr>离子</vt:lpstr>
      <vt:lpstr>第八节—氧化还原</vt:lpstr>
      <vt:lpstr>离子方程式—ionic equation</vt:lpstr>
      <vt:lpstr>离子方程式的书写</vt:lpstr>
      <vt:lpstr>氧化态—oxidation state</vt:lpstr>
      <vt:lpstr>氧化—oxidation</vt:lpstr>
      <vt:lpstr>还原—reduction</vt:lpstr>
      <vt:lpstr>氧化还原反应—Red-ox reaction</vt:lpstr>
      <vt:lpstr>配平氧化还原反应—酸性条件</vt:lpstr>
      <vt:lpstr>配平氧化还原反应—碱性条件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第八节—氧化还原</dc:title>
  <dc:creator>Qi Gareth</dc:creator>
  <cp:lastModifiedBy>Qi Gareth</cp:lastModifiedBy>
  <cp:revision>17</cp:revision>
  <dcterms:created xsi:type="dcterms:W3CDTF">2021-07-18T07:09:31Z</dcterms:created>
  <dcterms:modified xsi:type="dcterms:W3CDTF">2021-08-14T03:32:58Z</dcterms:modified>
</cp:coreProperties>
</file>