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0" r:id="rId3"/>
  </p:sldMasterIdLst>
  <p:notesMasterIdLst>
    <p:notesMasterId r:id="rId14"/>
  </p:notesMasterIdLst>
  <p:sldIdLst>
    <p:sldId id="283" r:id="rId4"/>
    <p:sldId id="257" r:id="rId5"/>
    <p:sldId id="259" r:id="rId6"/>
    <p:sldId id="263" r:id="rId7"/>
    <p:sldId id="256" r:id="rId8"/>
    <p:sldId id="281" r:id="rId9"/>
    <p:sldId id="282" r:id="rId10"/>
    <p:sldId id="285" r:id="rId11"/>
    <p:sldId id="289" r:id="rId12"/>
    <p:sldId id="287" r:id="rId1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AE6"/>
    <a:srgbClr val="FFFF99"/>
    <a:srgbClr val="FFFFCC"/>
    <a:srgbClr val="FFCCFF"/>
    <a:srgbClr val="00FFFF"/>
    <a:srgbClr val="FF00FF"/>
    <a:srgbClr val="FF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249" autoAdjust="0"/>
  </p:normalViewPr>
  <p:slideViewPr>
    <p:cSldViewPr snapToObjects="1">
      <p:cViewPr varScale="1">
        <p:scale>
          <a:sx n="72" d="100"/>
          <a:sy n="72" d="100"/>
        </p:scale>
        <p:origin x="1205" y="72"/>
      </p:cViewPr>
      <p:guideLst>
        <p:guide orient="horz" pos="2170"/>
        <p:guide pos="301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zh-CN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92B86DD-4FD0-44D0-849C-8E567BBB5417}" type="datetimeFigureOut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02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ECD0C218-FF3A-4B93-96E1-2CEBE212372A}" type="slidenum">
              <a:rPr lang="zh-CN" alt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255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8238" y="750888"/>
            <a:ext cx="4391025" cy="3294062"/>
          </a:xfrm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4988" y="4384675"/>
            <a:ext cx="5780087" cy="3952875"/>
          </a:xfrm>
        </p:spPr>
        <p:txBody>
          <a:bodyPr/>
          <a:lstStyle/>
          <a:p>
            <a:endParaRPr lang="zh-CN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对拉力进行效果分解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对重力进行效果分解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0C218-FF3A-4B93-96E1-2CEBE212372A}" type="slidenum">
              <a:rPr lang="zh-CN" alt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93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72AA47-FA84-4FC1-8581-B4ADA7B6733F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8CCD35-1DDC-4836-A1D9-BC06D158A7B6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6089D4-CC66-4175-85CC-41D18996D65F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E5372D-34F4-4977-9962-C7277D1BCDE7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629369-A5B2-4AB6-9B58-4ACEF223BA43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FCF0F9-26F7-4F43-9B47-83629F69088B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1D9A94-16D8-432B-B769-0FEBBED233BD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5C8819-7B38-451D-A855-782DCC83E04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32082E-611B-4264-86E0-322BF563B3BA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170E79-68CA-485E-A483-71527844DEB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D2FB16-461C-456C-9AC6-F3F25B104E23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0CD65D-9E62-4E5A-9259-D615184720A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331086-27B7-4CAF-BA57-7DFA7A5D5048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64F86A-8507-4A14-B1B4-67FD10C057B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DC9990-576E-413C-B414-07DC76F73EE3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96DF9-68D6-4711-9281-29622E97052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948634-724C-437F-8811-BA3CA9B97979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1AD7C9-7216-4B69-989E-6B9FE2E8AEF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DA2619-945D-4B0C-8326-5C42DB22E1B8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FC3366-D92C-42D8-A12E-2E165380B545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AEBBE0-35AC-4D54-BC2E-D138AE275EAC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A2D18-A81A-46AF-BDEF-335F2CDB8769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F6D69B-8527-426C-BC5F-07C908153A6A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7EEE78-2B60-4EC8-94EF-12D2B6256585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2EA6C5-C17E-47CA-B794-8AA159254EC8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F22D8D-AF41-4580-9307-54EED850AD30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4AF4CD-5320-451A-826A-074E1D202141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1A56A-3A66-4C86-AF90-4FE3EB12B424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B4DD60-D684-4B75-AFAA-1B49FDBA1AF8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5F03DD-1A5B-475B-8DCA-6FF1FD73F6B6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44D0A-A6BE-480E-A3BE-942FF1F007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8822C-F67D-438C-BB7C-E63AB64D75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152D4-2754-445D-8312-86F5D761F9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9C35F-CA9F-4976-8BDD-2C8839C043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B0E1E-F8D0-4482-A90B-26A942F69D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2BE9AF-E2C6-4672-B7A5-BD194003BE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A2FCCC-9036-40F0-AE8F-355A237379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8E14907-DA69-48E1-B0F6-00CC62EAD828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009EC-52E6-4926-B212-0598ED57E074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E4DD06-AF4F-4AD0-8400-6794A16F6E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FC864-6FE6-4852-89DD-499450C587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9FD7BC-C967-4DB4-BD29-5608516129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2ECCAA-280C-4E44-8ECB-23A78519CB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576FFE-8435-4D0B-A37C-560EBE1B3D07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D838A1-E2E2-48F3-9FF2-95AFA37F488D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283AC8-C9E2-4574-82B2-4B0092993431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E0DAA6-9228-41A6-BABF-E37351059E03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446944-9614-4B02-86E5-2A10D034CE8A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2212D0-7DC4-42D5-8009-1143F0F028CE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FA7B2F-D06D-4D70-A0B9-DF0A42CF43DB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3A5B66-1E01-444B-B1AE-EB93253CF948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32DA7B-B61B-47C1-AAF5-1C252213D965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898A3-A5AA-4B63-9553-901944D51FD2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12CBFB-D127-4D6E-84E3-32A0E9DD8FE2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19F75-5290-4BFA-A2D2-9AD83FB27114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7E7C832-B50E-43C7-AC54-3C54DB75A311}" type="datetime1">
              <a:rPr lang="zh-CN" altLang="en-US"/>
              <a:pPr/>
              <a:t>2018/12/3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3FB7320-9CE0-4BF8-AA07-66DCBD832FE6}" type="slidenum">
              <a:rPr lang="zh-CN" alt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fld id="{EA27B09A-F9DB-4AE6-8134-8C9B1C80B712}" type="datetime1">
              <a:rPr lang="zh-CN" altLang="en-US"/>
              <a:pPr/>
              <a:t>2018/12/3</a:t>
            </a:fld>
            <a:endParaRPr lang="zh-CN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zh-CN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1E48694A-0F12-4A6C-A5ED-E07FCB4E015B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/>
              <a:t>单击此处编辑母版文本样式</a:t>
            </a:r>
          </a:p>
          <a:p>
            <a:pPr lvl="1"/>
            <a:r>
              <a:rPr lang="zh-CN"/>
              <a:t>第二级</a:t>
            </a:r>
          </a:p>
          <a:p>
            <a:pPr lvl="2"/>
            <a:r>
              <a:rPr lang="zh-CN"/>
              <a:t>第三级</a:t>
            </a:r>
          </a:p>
          <a:p>
            <a:pPr lvl="3"/>
            <a:r>
              <a:rPr lang="zh-CN"/>
              <a:t>第四级</a:t>
            </a:r>
          </a:p>
          <a:p>
            <a:pPr lvl="4"/>
            <a:r>
              <a:rPr lang="zh-CN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8E48086-C805-4042-AC92-F02D29DD8CD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0.wmf"/><Relationship Id="rId5" Type="http://schemas.openxmlformats.org/officeDocument/2006/relationships/image" Target="../media/image7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3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035050" y="2030226"/>
            <a:ext cx="595313" cy="2419350"/>
            <a:chOff x="0" y="0"/>
            <a:chExt cx="936" cy="3809"/>
          </a:xfrm>
        </p:grpSpPr>
        <p:sp>
          <p:nvSpPr>
            <p:cNvPr id="3" name="箭头 35"/>
            <p:cNvSpPr>
              <a:spLocks noChangeShapeType="1"/>
            </p:cNvSpPr>
            <p:nvPr/>
          </p:nvSpPr>
          <p:spPr bwMode="auto">
            <a:xfrm flipV="1">
              <a:off x="467" y="863"/>
              <a:ext cx="1" cy="294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0" y="0"/>
              <a:ext cx="937" cy="1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2628900" y="2350901"/>
            <a:ext cx="2330450" cy="1883410"/>
            <a:chOff x="0" y="0"/>
            <a:chExt cx="3670" cy="2967"/>
          </a:xfrm>
        </p:grpSpPr>
        <p:sp>
          <p:nvSpPr>
            <p:cNvPr id="6" name="箭头 35"/>
            <p:cNvSpPr>
              <a:spLocks noChangeShapeType="1"/>
            </p:cNvSpPr>
            <p:nvPr/>
          </p:nvSpPr>
          <p:spPr bwMode="auto">
            <a:xfrm flipH="1" flipV="1">
              <a:off x="467" y="1152"/>
              <a:ext cx="906" cy="181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7" name="箭头 35"/>
            <p:cNvSpPr>
              <a:spLocks noChangeShapeType="1"/>
            </p:cNvSpPr>
            <p:nvPr/>
          </p:nvSpPr>
          <p:spPr bwMode="auto">
            <a:xfrm flipV="1">
              <a:off x="1374" y="1152"/>
              <a:ext cx="1135" cy="1815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2054" y="0"/>
              <a:ext cx="1616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3600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9" name="Text Box 11"/>
            <p:cNvSpPr txBox="1">
              <a:spLocks noChangeArrowheads="1"/>
            </p:cNvSpPr>
            <p:nvPr/>
          </p:nvSpPr>
          <p:spPr bwMode="auto">
            <a:xfrm>
              <a:off x="0" y="0"/>
              <a:ext cx="1374" cy="1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3600" b="1" i="1" dirty="0"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3600" b="1" baseline="-25000" dirty="0"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2843808" y="4462486"/>
            <a:ext cx="129730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分力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719572" y="4449576"/>
            <a:ext cx="1195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合力</a:t>
            </a:r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9350" y="2030226"/>
            <a:ext cx="3889375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2" name="组合 31"/>
          <p:cNvGrpSpPr/>
          <p:nvPr/>
        </p:nvGrpSpPr>
        <p:grpSpPr>
          <a:xfrm>
            <a:off x="4222115" y="512796"/>
            <a:ext cx="2448000" cy="1044000"/>
            <a:chOff x="6372200" y="1483031"/>
            <a:chExt cx="2448000" cy="1044000"/>
          </a:xfrm>
        </p:grpSpPr>
        <p:sp>
          <p:nvSpPr>
            <p:cNvPr id="33" name="云形标注 32"/>
            <p:cNvSpPr/>
            <p:nvPr/>
          </p:nvSpPr>
          <p:spPr bwMode="auto">
            <a:xfrm>
              <a:off x="6372200" y="1483031"/>
              <a:ext cx="2448000" cy="1044000"/>
            </a:xfrm>
            <a:prstGeom prst="cloudCallout">
              <a:avLst>
                <a:gd name="adj1" fmla="val -95102"/>
                <a:gd name="adj2" fmla="val 81446"/>
              </a:avLst>
            </a:prstGeom>
            <a:solidFill>
              <a:srgbClr val="FFCCFF">
                <a:alpha val="6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709650" y="1694041"/>
              <a:ext cx="18507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等效替代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§3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相互作用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3.5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力的分解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cxnSp>
        <p:nvCxnSpPr>
          <p:cNvPr id="4" name="直接连接符 3"/>
          <p:cNvCxnSpPr/>
          <p:nvPr/>
        </p:nvCxnSpPr>
        <p:spPr bwMode="auto">
          <a:xfrm>
            <a:off x="4211960" y="1124744"/>
            <a:ext cx="0" cy="5652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7030A0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59532" y="1196752"/>
            <a:ext cx="183620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力的分解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67544" y="1730425"/>
            <a:ext cx="3613719" cy="474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/>
          <a:lstStyle/>
          <a:p>
            <a:r>
              <a:rPr lang="zh-CN" altLang="en-US" sz="2000" b="1" dirty="0">
                <a:solidFill>
                  <a:srgbClr val="2D2D8A"/>
                </a:solidFill>
                <a:latin typeface="+mn-ea"/>
                <a:ea typeface="+mn-ea"/>
              </a:rPr>
              <a:t>已知一个力</a:t>
            </a:r>
            <a:r>
              <a:rPr lang="zh-CN" altLang="en-US" sz="2000" b="1" dirty="0">
                <a:solidFill>
                  <a:srgbClr val="C00000"/>
                </a:solidFill>
                <a:latin typeface="+mn-ea"/>
                <a:ea typeface="+mn-ea"/>
              </a:rPr>
              <a:t>求它的分力</a:t>
            </a:r>
            <a:r>
              <a:rPr lang="zh-CN" altLang="en-US" sz="2000" b="1" dirty="0">
                <a:solidFill>
                  <a:srgbClr val="2D2D8A"/>
                </a:solidFill>
                <a:latin typeface="+mn-ea"/>
              </a:rPr>
              <a:t>的过程</a:t>
            </a:r>
            <a:endParaRPr lang="zh-CN" altLang="en-US" sz="2000" b="1" dirty="0">
              <a:solidFill>
                <a:srgbClr val="C00000"/>
              </a:solidFill>
              <a:latin typeface="+mn-ea"/>
              <a:ea typeface="+mn-ea"/>
            </a:endParaRPr>
          </a:p>
          <a:p>
            <a:endParaRPr lang="zh-CN" altLang="en-US" sz="2000" b="1" dirty="0">
              <a:latin typeface="+mn-ea"/>
              <a:ea typeface="+mn-ea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59533" y="2204864"/>
            <a:ext cx="1836204" cy="46423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en-US" altLang="en-US" sz="2400" b="1" dirty="0">
                <a:latin typeface="黑体" pitchFamily="49" charset="-122"/>
                <a:ea typeface="黑体" pitchFamily="49" charset="-122"/>
              </a:rPr>
              <a:t>1)</a:t>
            </a:r>
            <a:r>
              <a:rPr lang="zh-CN" altLang="en-US" sz="2400" b="1" dirty="0">
                <a:latin typeface="华文行楷" pitchFamily="2" charset="-122"/>
                <a:ea typeface="华文行楷" pitchFamily="2" charset="-122"/>
              </a:rPr>
              <a:t>运算法则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46354" y="2669094"/>
            <a:ext cx="3298765" cy="710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平行四边形定则</a:t>
            </a:r>
            <a:endParaRPr lang="en-US" altLang="zh-CN" sz="2000" b="1" dirty="0"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  </a:t>
            </a:r>
            <a:r>
              <a:rPr lang="zh-CN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(parallelogram rule</a:t>
            </a:r>
            <a:r>
              <a:rPr lang="en-US" altLang="zh-CN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0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3528" y="3573016"/>
            <a:ext cx="1954502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2)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  <a:cs typeface="Times New Roman" pitchFamily="18" charset="0"/>
              </a:rPr>
              <a:t>唯一解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  <a:cs typeface="Times New Roman" pitchFamily="18" charset="0"/>
              </a:rPr>
              <a:t> 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23528" y="4377298"/>
            <a:ext cx="17281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已知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两分力</a:t>
            </a:r>
            <a:endParaRPr lang="en-US" altLang="zh-CN" sz="20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23528" y="5601434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已知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一分力（大小</a:t>
            </a: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</a:p>
        </p:txBody>
      </p: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78030" y="4239966"/>
            <a:ext cx="1558171" cy="1098108"/>
          </a:xfrm>
          <a:prstGeom prst="rect">
            <a:avLst/>
          </a:prstGeom>
        </p:spPr>
      </p:pic>
      <p:pic>
        <p:nvPicPr>
          <p:cNvPr id="13" name="图片 12" descr="图片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00479" y="5329855"/>
            <a:ext cx="1895457" cy="1195489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355976" y="1196752"/>
            <a:ext cx="24482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24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力的分解方法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4355976" y="1791980"/>
            <a:ext cx="244827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效果</a:t>
            </a:r>
            <a:r>
              <a:rPr lang="zh-CN" altLang="en-US" sz="2000" b="1" dirty="0">
                <a:latin typeface="Times New Roman" pitchFamily="18" charset="0"/>
                <a:ea typeface="+mn-ea"/>
                <a:cs typeface="Times New Roman" pitchFamily="18" charset="0"/>
              </a:rPr>
              <a:t>分解法 </a:t>
            </a:r>
          </a:p>
        </p:txBody>
      </p: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4355976" y="2420888"/>
            <a:ext cx="19164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000" b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正交</a:t>
            </a:r>
            <a:r>
              <a: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分解</a:t>
            </a:r>
            <a:r>
              <a:rPr lang="zh-CN" altLang="en-US" sz="2000" b="1" dirty="0">
                <a:latin typeface="Times New Roman" pitchFamily="18" charset="0"/>
                <a:ea typeface="+mn-ea"/>
                <a:cs typeface="Times New Roman" pitchFamily="18" charset="0"/>
              </a:rPr>
              <a:t>法 </a:t>
            </a:r>
          </a:p>
        </p:txBody>
      </p:sp>
      <p:sp>
        <p:nvSpPr>
          <p:cNvPr id="28" name="五角星 27"/>
          <p:cNvSpPr/>
          <p:nvPr/>
        </p:nvSpPr>
        <p:spPr bwMode="auto">
          <a:xfrm>
            <a:off x="6084665" y="2523520"/>
            <a:ext cx="180000" cy="180000"/>
          </a:xfrm>
          <a:prstGeom prst="star5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14" y="2771603"/>
            <a:ext cx="2852101" cy="2566471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2" y="0"/>
            <a:ext cx="9180512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1628" y="3942184"/>
            <a:ext cx="8352928" cy="998984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</a:t>
            </a:r>
            <a:r>
              <a:rPr kumimoji="0" lang="en-US" altLang="zh-CN" sz="6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相互作用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229200"/>
            <a:ext cx="8350250" cy="864096"/>
          </a:xfrm>
          <a:prstGeom prst="rect">
            <a:avLst/>
          </a:prstGeom>
          <a:solidFill>
            <a:schemeClr val="bg1">
              <a:alpha val="35000"/>
            </a:schemeClr>
          </a:solidFill>
        </p:spPr>
        <p:txBody>
          <a:bodyPr rtlCol="0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3.5</a:t>
            </a: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   力的分解 </a:t>
            </a:r>
            <a:endParaRPr lang="zh-CN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3"/>
          <p:cNvSpPr txBox="1">
            <a:spLocks noChangeArrowheads="1"/>
          </p:cNvSpPr>
          <p:nvPr/>
        </p:nvSpPr>
        <p:spPr bwMode="auto">
          <a:xfrm>
            <a:off x="1174305" y="1266974"/>
            <a:ext cx="5917975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170" tIns="46990" rIns="90170" bIns="46990"/>
          <a:lstStyle/>
          <a:p>
            <a:r>
              <a:rPr lang="zh-CN" altLang="en-US" sz="2800" b="1" dirty="0">
                <a:latin typeface="+mn-ea"/>
                <a:ea typeface="+mn-ea"/>
              </a:rPr>
              <a:t>--</a:t>
            </a:r>
            <a:r>
              <a:rPr lang="zh-CN" altLang="en-US" sz="2800" b="1" dirty="0">
                <a:solidFill>
                  <a:srgbClr val="2D2D8A"/>
                </a:solidFill>
                <a:latin typeface="+mn-ea"/>
                <a:ea typeface="+mn-ea"/>
              </a:rPr>
              <a:t>已知一个力</a:t>
            </a:r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</a:rPr>
              <a:t>求其分力</a:t>
            </a:r>
            <a:r>
              <a:rPr lang="zh-CN" altLang="en-US" sz="2800" b="1" dirty="0">
                <a:solidFill>
                  <a:srgbClr val="2D2D8A"/>
                </a:solidFill>
                <a:latin typeface="+mn-ea"/>
              </a:rPr>
              <a:t>的过程</a:t>
            </a:r>
            <a:endParaRPr lang="zh-CN" altLang="en-US" sz="2800" b="1" dirty="0">
              <a:solidFill>
                <a:srgbClr val="C00000"/>
              </a:solidFill>
              <a:latin typeface="+mn-ea"/>
              <a:ea typeface="+mn-ea"/>
            </a:endParaRPr>
          </a:p>
          <a:p>
            <a:endParaRPr lang="zh-CN" altLang="en-US" sz="2800" b="1" dirty="0">
              <a:latin typeface="+mn-ea"/>
              <a:ea typeface="+mn-ea"/>
            </a:endParaRP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2281571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力的分解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3239852" y="806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2" name="燕尾形箭头 31"/>
          <p:cNvSpPr/>
          <p:nvPr/>
        </p:nvSpPr>
        <p:spPr bwMode="auto">
          <a:xfrm>
            <a:off x="3108425" y="2539067"/>
            <a:ext cx="1800000" cy="216024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3" name="Text Box 14"/>
          <p:cNvSpPr txBox="1">
            <a:spLocks noChangeArrowheads="1"/>
          </p:cNvSpPr>
          <p:nvPr/>
        </p:nvSpPr>
        <p:spPr bwMode="auto">
          <a:xfrm>
            <a:off x="1979712" y="2409179"/>
            <a:ext cx="1176338" cy="64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分力</a:t>
            </a: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4859436" y="2342122"/>
            <a:ext cx="1368425" cy="64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合力</a:t>
            </a:r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3275856" y="2153190"/>
            <a:ext cx="1657350" cy="45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力的合成</a:t>
            </a:r>
          </a:p>
        </p:txBody>
      </p:sp>
      <p:sp>
        <p:nvSpPr>
          <p:cNvPr id="36" name="燕尾形箭头 35"/>
          <p:cNvSpPr/>
          <p:nvPr/>
        </p:nvSpPr>
        <p:spPr bwMode="auto">
          <a:xfrm rot="10800000">
            <a:off x="3081240" y="2801699"/>
            <a:ext cx="1800000" cy="216024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3275856" y="2899107"/>
            <a:ext cx="1439863" cy="457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力的分解</a:t>
            </a:r>
          </a:p>
        </p:txBody>
      </p:sp>
      <p:grpSp>
        <p:nvGrpSpPr>
          <p:cNvPr id="38" name="组合 37"/>
          <p:cNvGrpSpPr/>
          <p:nvPr/>
        </p:nvGrpSpPr>
        <p:grpSpPr>
          <a:xfrm>
            <a:off x="6292889" y="1613534"/>
            <a:ext cx="1296000" cy="684000"/>
            <a:chOff x="6588496" y="1591139"/>
            <a:chExt cx="1296000" cy="684000"/>
          </a:xfrm>
        </p:grpSpPr>
        <p:sp>
          <p:nvSpPr>
            <p:cNvPr id="39" name="云形标注 38"/>
            <p:cNvSpPr/>
            <p:nvPr/>
          </p:nvSpPr>
          <p:spPr bwMode="auto">
            <a:xfrm>
              <a:off x="6588496" y="1591139"/>
              <a:ext cx="1296000" cy="684000"/>
            </a:xfrm>
            <a:prstGeom prst="cloudCallout">
              <a:avLst>
                <a:gd name="adj1" fmla="val -92536"/>
                <a:gd name="adj2" fmla="val 48025"/>
              </a:avLst>
            </a:prstGeom>
            <a:solidFill>
              <a:srgbClr val="FFCCFF">
                <a:alpha val="68000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709650" y="1694041"/>
              <a:ext cx="11294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黑体" pitchFamily="49" charset="-122"/>
                  <a:ea typeface="黑体" pitchFamily="49" charset="-122"/>
                </a:rPr>
                <a:t>逆过程</a:t>
              </a:r>
            </a:p>
          </p:txBody>
        </p:sp>
      </p:grpSp>
      <p:sp>
        <p:nvSpPr>
          <p:cNvPr id="41" name="Text Box 12"/>
          <p:cNvSpPr txBox="1">
            <a:spLocks noChangeArrowheads="1"/>
          </p:cNvSpPr>
          <p:nvPr/>
        </p:nvSpPr>
        <p:spPr bwMode="auto">
          <a:xfrm>
            <a:off x="598241" y="3736533"/>
            <a:ext cx="2281571" cy="5565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0170" tIns="46990" rIns="90170" bIns="46990">
            <a:spAutoFit/>
          </a:bodyPr>
          <a:lstStyle/>
          <a:p>
            <a:r>
              <a:rPr lang="en-US" altLang="en-US" sz="3000" b="1" dirty="0">
                <a:latin typeface="黑体" pitchFamily="49" charset="-122"/>
                <a:ea typeface="黑体" pitchFamily="49" charset="-122"/>
              </a:rPr>
              <a:t>1)</a:t>
            </a:r>
            <a:r>
              <a:rPr lang="zh-CN" altLang="en-US" sz="3000" b="1" dirty="0">
                <a:latin typeface="华文行楷" pitchFamily="2" charset="-122"/>
                <a:ea typeface="华文行楷" pitchFamily="2" charset="-122"/>
              </a:rPr>
              <a:t>运算法则</a:t>
            </a:r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697171" y="4478099"/>
            <a:ext cx="3298765" cy="89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170" tIns="46990" rIns="90170" bIns="46990">
            <a:spAutoFit/>
          </a:bodyPr>
          <a:lstStyle/>
          <a:p>
            <a:pPr>
              <a:buFont typeface="Arial" pitchFamily="34" charset="0"/>
              <a:buNone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平行四边形定则</a:t>
            </a:r>
            <a:endParaRPr lang="en-US" altLang="zh-CN" sz="2600" b="1" dirty="0">
              <a:effectLst>
                <a:outerShdw blurRad="38100" dist="38100" dir="2700000" algn="tl">
                  <a:srgbClr val="C0C0C0"/>
                </a:outerShdw>
              </a:effectLst>
              <a:latin typeface="+mn-ea"/>
              <a:ea typeface="+mn-ea"/>
              <a:cs typeface="Times New Roman" pitchFamily="18" charset="0"/>
            </a:endParaRPr>
          </a:p>
          <a:p>
            <a:pPr>
              <a:buFont typeface="Arial" pitchFamily="34" charset="0"/>
              <a:buNone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  <a:cs typeface="Times New Roman" pitchFamily="18" charset="0"/>
              </a:rPr>
              <a:t> 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(parallelogram rule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3" name="Line 2"/>
          <p:cNvSpPr>
            <a:spLocks noChangeShapeType="1"/>
          </p:cNvSpPr>
          <p:nvPr/>
        </p:nvSpPr>
        <p:spPr bwMode="auto">
          <a:xfrm flipV="1">
            <a:off x="5105629" y="4230960"/>
            <a:ext cx="2286000" cy="1752600"/>
          </a:xfrm>
          <a:prstGeom prst="line">
            <a:avLst/>
          </a:prstGeom>
          <a:noFill/>
          <a:ln w="63500" cmpd="sng">
            <a:solidFill>
              <a:schemeClr val="tx1"/>
            </a:solidFill>
            <a:round/>
            <a:headEnd/>
            <a:tailEnd type="none" w="med" len="med"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44" name="Group 14"/>
          <p:cNvGrpSpPr>
            <a:grpSpLocks/>
          </p:cNvGrpSpPr>
          <p:nvPr/>
        </p:nvGrpSpPr>
        <p:grpSpPr bwMode="auto">
          <a:xfrm>
            <a:off x="5105629" y="4230960"/>
            <a:ext cx="2286000" cy="1752600"/>
            <a:chOff x="0" y="0"/>
            <a:chExt cx="1440" cy="1104"/>
          </a:xfrm>
        </p:grpSpPr>
        <p:sp>
          <p:nvSpPr>
            <p:cNvPr id="45" name="Line 4"/>
            <p:cNvSpPr>
              <a:spLocks noChangeShapeType="1"/>
            </p:cNvSpPr>
            <p:nvPr/>
          </p:nvSpPr>
          <p:spPr bwMode="auto">
            <a:xfrm flipV="1">
              <a:off x="0" y="240"/>
              <a:ext cx="336" cy="864"/>
            </a:xfrm>
            <a:prstGeom prst="line">
              <a:avLst/>
            </a:prstGeom>
            <a:noFill/>
            <a:ln w="38100" cmpd="sng">
              <a:solidFill>
                <a:srgbClr val="008000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6" name="Line 5"/>
            <p:cNvSpPr>
              <a:spLocks noChangeShapeType="1"/>
            </p:cNvSpPr>
            <p:nvPr/>
          </p:nvSpPr>
          <p:spPr bwMode="auto">
            <a:xfrm flipV="1">
              <a:off x="1104" y="0"/>
              <a:ext cx="336" cy="864"/>
            </a:xfrm>
            <a:prstGeom prst="line">
              <a:avLst/>
            </a:prstGeom>
            <a:noFill/>
            <a:ln w="38100" cmpd="sng">
              <a:solidFill>
                <a:srgbClr val="008000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7" name="Line 6"/>
            <p:cNvSpPr>
              <a:spLocks noChangeShapeType="1"/>
            </p:cNvSpPr>
            <p:nvPr/>
          </p:nvSpPr>
          <p:spPr bwMode="auto">
            <a:xfrm flipV="1">
              <a:off x="0" y="864"/>
              <a:ext cx="1104" cy="240"/>
            </a:xfrm>
            <a:prstGeom prst="line">
              <a:avLst/>
            </a:prstGeom>
            <a:noFill/>
            <a:ln w="38100" cmpd="sng">
              <a:solidFill>
                <a:srgbClr val="008000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48" name="Line 7"/>
            <p:cNvSpPr>
              <a:spLocks noChangeShapeType="1"/>
            </p:cNvSpPr>
            <p:nvPr/>
          </p:nvSpPr>
          <p:spPr bwMode="auto">
            <a:xfrm flipV="1">
              <a:off x="320" y="0"/>
              <a:ext cx="1104" cy="240"/>
            </a:xfrm>
            <a:prstGeom prst="line">
              <a:avLst/>
            </a:prstGeom>
            <a:noFill/>
            <a:ln w="38100" cmpd="sng">
              <a:solidFill>
                <a:srgbClr val="008000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49" name="Group 19"/>
          <p:cNvGrpSpPr>
            <a:grpSpLocks/>
          </p:cNvGrpSpPr>
          <p:nvPr/>
        </p:nvGrpSpPr>
        <p:grpSpPr bwMode="auto">
          <a:xfrm>
            <a:off x="4419829" y="4230960"/>
            <a:ext cx="3657600" cy="1752600"/>
            <a:chOff x="0" y="0"/>
            <a:chExt cx="2304" cy="1104"/>
          </a:xfrm>
        </p:grpSpPr>
        <p:sp>
          <p:nvSpPr>
            <p:cNvPr id="50" name="Line 9"/>
            <p:cNvSpPr>
              <a:spLocks noChangeShapeType="1"/>
            </p:cNvSpPr>
            <p:nvPr/>
          </p:nvSpPr>
          <p:spPr bwMode="auto">
            <a:xfrm>
              <a:off x="432" y="1104"/>
              <a:ext cx="1872" cy="0"/>
            </a:xfrm>
            <a:prstGeom prst="line">
              <a:avLst/>
            </a:prstGeom>
            <a:noFill/>
            <a:ln w="38100" cmpd="sng">
              <a:solidFill>
                <a:srgbClr val="C00000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1" name="Line 10"/>
            <p:cNvSpPr>
              <a:spLocks noChangeShapeType="1"/>
            </p:cNvSpPr>
            <p:nvPr/>
          </p:nvSpPr>
          <p:spPr bwMode="auto">
            <a:xfrm>
              <a:off x="0" y="8"/>
              <a:ext cx="1872" cy="0"/>
            </a:xfrm>
            <a:prstGeom prst="line">
              <a:avLst/>
            </a:prstGeom>
            <a:noFill/>
            <a:ln w="38100" cmpd="sng">
              <a:solidFill>
                <a:srgbClr val="C00000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2" name="Line 11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432" cy="1104"/>
            </a:xfrm>
            <a:prstGeom prst="line">
              <a:avLst/>
            </a:prstGeom>
            <a:noFill/>
            <a:ln w="38100" cmpd="sng">
              <a:solidFill>
                <a:srgbClr val="C00000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3" name="Line 12"/>
            <p:cNvSpPr>
              <a:spLocks noChangeShapeType="1"/>
            </p:cNvSpPr>
            <p:nvPr/>
          </p:nvSpPr>
          <p:spPr bwMode="auto">
            <a:xfrm flipH="1" flipV="1">
              <a:off x="1856" y="0"/>
              <a:ext cx="432" cy="1104"/>
            </a:xfrm>
            <a:prstGeom prst="line">
              <a:avLst/>
            </a:prstGeom>
            <a:noFill/>
            <a:ln w="38100" cmpd="sng">
              <a:solidFill>
                <a:srgbClr val="C00000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54" name="Group 24"/>
          <p:cNvGrpSpPr>
            <a:grpSpLocks/>
          </p:cNvGrpSpPr>
          <p:nvPr/>
        </p:nvGrpSpPr>
        <p:grpSpPr bwMode="auto">
          <a:xfrm>
            <a:off x="5105629" y="3865835"/>
            <a:ext cx="2286000" cy="2538413"/>
            <a:chOff x="0" y="202"/>
            <a:chExt cx="1440" cy="1599"/>
          </a:xfrm>
        </p:grpSpPr>
        <p:sp>
          <p:nvSpPr>
            <p:cNvPr id="55" name="Line 14"/>
            <p:cNvSpPr>
              <a:spLocks noChangeShapeType="1"/>
            </p:cNvSpPr>
            <p:nvPr/>
          </p:nvSpPr>
          <p:spPr bwMode="auto">
            <a:xfrm flipV="1">
              <a:off x="0" y="202"/>
              <a:ext cx="0" cy="1338"/>
            </a:xfrm>
            <a:prstGeom prst="line">
              <a:avLst/>
            </a:prstGeom>
            <a:noFill/>
            <a:ln w="38100" cmpd="sng">
              <a:solidFill>
                <a:srgbClr val="000099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6" name="Line 15"/>
            <p:cNvSpPr>
              <a:spLocks noChangeShapeType="1"/>
            </p:cNvSpPr>
            <p:nvPr/>
          </p:nvSpPr>
          <p:spPr bwMode="auto">
            <a:xfrm flipV="1">
              <a:off x="1424" y="418"/>
              <a:ext cx="0" cy="1383"/>
            </a:xfrm>
            <a:prstGeom prst="line">
              <a:avLst/>
            </a:prstGeom>
            <a:noFill/>
            <a:ln w="38100" cmpd="sng">
              <a:solidFill>
                <a:srgbClr val="0000CC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7" name="Line 16"/>
            <p:cNvSpPr>
              <a:spLocks noChangeShapeType="1"/>
            </p:cNvSpPr>
            <p:nvPr/>
          </p:nvSpPr>
          <p:spPr bwMode="auto">
            <a:xfrm>
              <a:off x="0" y="1536"/>
              <a:ext cx="1440" cy="251"/>
            </a:xfrm>
            <a:prstGeom prst="line">
              <a:avLst/>
            </a:prstGeom>
            <a:noFill/>
            <a:ln w="38100" cmpd="sng">
              <a:solidFill>
                <a:srgbClr val="000099"/>
              </a:solidFill>
              <a:prstDash val="solid"/>
              <a:round/>
              <a:headEnd/>
              <a:tailEnd type="none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58" name="Line 17"/>
            <p:cNvSpPr>
              <a:spLocks noChangeShapeType="1"/>
            </p:cNvSpPr>
            <p:nvPr/>
          </p:nvSpPr>
          <p:spPr bwMode="auto">
            <a:xfrm>
              <a:off x="0" y="203"/>
              <a:ext cx="1440" cy="252"/>
            </a:xfrm>
            <a:prstGeom prst="line">
              <a:avLst/>
            </a:prstGeom>
            <a:noFill/>
            <a:ln w="38100" cmpd="sng">
              <a:solidFill>
                <a:srgbClr val="0000CC"/>
              </a:solidFill>
              <a:prstDash val="solid"/>
              <a:round/>
              <a:headEnd/>
              <a:tailEnd type="none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91" name="组合 90"/>
          <p:cNvGrpSpPr/>
          <p:nvPr/>
        </p:nvGrpSpPr>
        <p:grpSpPr>
          <a:xfrm>
            <a:off x="5105629" y="3998391"/>
            <a:ext cx="2638425" cy="1985169"/>
            <a:chOff x="3386138" y="4286423"/>
            <a:chExt cx="2638425" cy="1985169"/>
          </a:xfrm>
        </p:grpSpPr>
        <p:sp>
          <p:nvSpPr>
            <p:cNvPr id="92" name="Line 2"/>
            <p:cNvSpPr>
              <a:spLocks noChangeShapeType="1"/>
            </p:cNvSpPr>
            <p:nvPr/>
          </p:nvSpPr>
          <p:spPr bwMode="auto">
            <a:xfrm flipV="1">
              <a:off x="3386138" y="4518992"/>
              <a:ext cx="2286000" cy="1752600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93" name="Text Box 19"/>
            <p:cNvSpPr txBox="1">
              <a:spLocks noChangeArrowheads="1"/>
            </p:cNvSpPr>
            <p:nvPr/>
          </p:nvSpPr>
          <p:spPr bwMode="auto">
            <a:xfrm>
              <a:off x="5634038" y="4286423"/>
              <a:ext cx="3905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F</a:t>
              </a: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5105629" y="4230960"/>
            <a:ext cx="2286000" cy="1767532"/>
            <a:chOff x="3386138" y="4518992"/>
            <a:chExt cx="2286000" cy="1767532"/>
          </a:xfrm>
        </p:grpSpPr>
        <p:grpSp>
          <p:nvGrpSpPr>
            <p:cNvPr id="95" name="Group 14"/>
            <p:cNvGrpSpPr>
              <a:grpSpLocks/>
            </p:cNvGrpSpPr>
            <p:nvPr/>
          </p:nvGrpSpPr>
          <p:grpSpPr bwMode="auto">
            <a:xfrm>
              <a:off x="3386138" y="4518992"/>
              <a:ext cx="2286000" cy="1752600"/>
              <a:chOff x="0" y="0"/>
              <a:chExt cx="1440" cy="1104"/>
            </a:xfrm>
          </p:grpSpPr>
          <p:sp>
            <p:nvSpPr>
              <p:cNvPr id="98" name="Line 4"/>
              <p:cNvSpPr>
                <a:spLocks noChangeShapeType="1"/>
              </p:cNvSpPr>
              <p:nvPr/>
            </p:nvSpPr>
            <p:spPr bwMode="auto">
              <a:xfrm flipV="1">
                <a:off x="0" y="240"/>
                <a:ext cx="336" cy="864"/>
              </a:xfrm>
              <a:prstGeom prst="line">
                <a:avLst/>
              </a:prstGeom>
              <a:noFill/>
              <a:ln w="57150" cmpd="sng">
                <a:solidFill>
                  <a:srgbClr val="00800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99" name="Line 5"/>
              <p:cNvSpPr>
                <a:spLocks noChangeShapeType="1"/>
              </p:cNvSpPr>
              <p:nvPr/>
            </p:nvSpPr>
            <p:spPr bwMode="auto">
              <a:xfrm flipV="1">
                <a:off x="1104" y="0"/>
                <a:ext cx="336" cy="864"/>
              </a:xfrm>
              <a:prstGeom prst="line">
                <a:avLst/>
              </a:prstGeom>
              <a:noFill/>
              <a:ln w="25400" cmpd="sng">
                <a:solidFill>
                  <a:srgbClr val="008000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0" name="Line 6"/>
              <p:cNvSpPr>
                <a:spLocks noChangeShapeType="1"/>
              </p:cNvSpPr>
              <p:nvPr/>
            </p:nvSpPr>
            <p:spPr bwMode="auto">
              <a:xfrm flipV="1">
                <a:off x="0" y="864"/>
                <a:ext cx="1104" cy="240"/>
              </a:xfrm>
              <a:prstGeom prst="line">
                <a:avLst/>
              </a:prstGeom>
              <a:noFill/>
              <a:ln w="57150" cmpd="sng">
                <a:solidFill>
                  <a:srgbClr val="00800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1" name="Line 7"/>
              <p:cNvSpPr>
                <a:spLocks noChangeShapeType="1"/>
              </p:cNvSpPr>
              <p:nvPr/>
            </p:nvSpPr>
            <p:spPr bwMode="auto">
              <a:xfrm flipV="1">
                <a:off x="320" y="0"/>
                <a:ext cx="1104" cy="240"/>
              </a:xfrm>
              <a:prstGeom prst="line">
                <a:avLst/>
              </a:prstGeom>
              <a:noFill/>
              <a:ln w="25400" cmpd="sng">
                <a:solidFill>
                  <a:srgbClr val="008000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96" name="Text Box 10"/>
            <p:cNvSpPr txBox="1">
              <a:spLocks noChangeArrowheads="1"/>
            </p:cNvSpPr>
            <p:nvPr/>
          </p:nvSpPr>
          <p:spPr bwMode="auto">
            <a:xfrm>
              <a:off x="5006658" y="5824859"/>
              <a:ext cx="5130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00B05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00B05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97" name="Text Box 11"/>
            <p:cNvSpPr txBox="1">
              <a:spLocks noChangeArrowheads="1"/>
            </p:cNvSpPr>
            <p:nvPr/>
          </p:nvSpPr>
          <p:spPr bwMode="auto">
            <a:xfrm>
              <a:off x="3462338" y="4567559"/>
              <a:ext cx="557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00B05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00B05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3915227" y="4149080"/>
            <a:ext cx="4545205" cy="2255168"/>
            <a:chOff x="2195736" y="4437112"/>
            <a:chExt cx="4545205" cy="2255168"/>
          </a:xfrm>
        </p:grpSpPr>
        <p:grpSp>
          <p:nvGrpSpPr>
            <p:cNvPr id="103" name="Group 19"/>
            <p:cNvGrpSpPr>
              <a:grpSpLocks/>
            </p:cNvGrpSpPr>
            <p:nvPr/>
          </p:nvGrpSpPr>
          <p:grpSpPr bwMode="auto">
            <a:xfrm>
              <a:off x="2700338" y="4518992"/>
              <a:ext cx="3657600" cy="1752600"/>
              <a:chOff x="0" y="0"/>
              <a:chExt cx="2304" cy="1104"/>
            </a:xfrm>
          </p:grpSpPr>
          <p:sp>
            <p:nvSpPr>
              <p:cNvPr id="106" name="Line 9"/>
              <p:cNvSpPr>
                <a:spLocks noChangeShapeType="1"/>
              </p:cNvSpPr>
              <p:nvPr/>
            </p:nvSpPr>
            <p:spPr bwMode="auto">
              <a:xfrm>
                <a:off x="432" y="1104"/>
                <a:ext cx="1872" cy="0"/>
              </a:xfrm>
              <a:prstGeom prst="line">
                <a:avLst/>
              </a:prstGeom>
              <a:noFill/>
              <a:ln w="57150" cmpd="sng">
                <a:solidFill>
                  <a:srgbClr val="C0000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7" name="Line 10"/>
              <p:cNvSpPr>
                <a:spLocks noChangeShapeType="1"/>
              </p:cNvSpPr>
              <p:nvPr/>
            </p:nvSpPr>
            <p:spPr bwMode="auto">
              <a:xfrm>
                <a:off x="0" y="8"/>
                <a:ext cx="1872" cy="0"/>
              </a:xfrm>
              <a:prstGeom prst="line">
                <a:avLst/>
              </a:prstGeom>
              <a:noFill/>
              <a:ln w="25400" cmpd="sng">
                <a:solidFill>
                  <a:srgbClr val="C00000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8" name="Line 11"/>
              <p:cNvSpPr>
                <a:spLocks noChangeShapeType="1"/>
              </p:cNvSpPr>
              <p:nvPr/>
            </p:nvSpPr>
            <p:spPr bwMode="auto">
              <a:xfrm flipH="1" flipV="1">
                <a:off x="0" y="0"/>
                <a:ext cx="432" cy="1104"/>
              </a:xfrm>
              <a:prstGeom prst="line">
                <a:avLst/>
              </a:prstGeom>
              <a:noFill/>
              <a:ln w="57150" cmpd="sng">
                <a:solidFill>
                  <a:srgbClr val="C00000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09" name="Line 12"/>
              <p:cNvSpPr>
                <a:spLocks noChangeShapeType="1"/>
              </p:cNvSpPr>
              <p:nvPr/>
            </p:nvSpPr>
            <p:spPr bwMode="auto">
              <a:xfrm flipH="1" flipV="1">
                <a:off x="1856" y="0"/>
                <a:ext cx="432" cy="1104"/>
              </a:xfrm>
              <a:prstGeom prst="line">
                <a:avLst/>
              </a:prstGeom>
              <a:noFill/>
              <a:ln w="25400" cmpd="sng">
                <a:solidFill>
                  <a:srgbClr val="C00000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04" name="Text Box 10"/>
            <p:cNvSpPr txBox="1">
              <a:spLocks noChangeArrowheads="1"/>
            </p:cNvSpPr>
            <p:nvPr/>
          </p:nvSpPr>
          <p:spPr bwMode="auto">
            <a:xfrm>
              <a:off x="6227861" y="6230615"/>
              <a:ext cx="5130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C0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C0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05" name="Text Box 11"/>
            <p:cNvSpPr txBox="1">
              <a:spLocks noChangeArrowheads="1"/>
            </p:cNvSpPr>
            <p:nvPr/>
          </p:nvSpPr>
          <p:spPr bwMode="auto">
            <a:xfrm>
              <a:off x="2195736" y="4437112"/>
              <a:ext cx="557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C0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C00000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110" name="组合 109"/>
          <p:cNvGrpSpPr/>
          <p:nvPr/>
        </p:nvGrpSpPr>
        <p:grpSpPr>
          <a:xfrm>
            <a:off x="4653921" y="3429000"/>
            <a:ext cx="3225388" cy="3140968"/>
            <a:chOff x="2934430" y="3717032"/>
            <a:chExt cx="3225388" cy="3140968"/>
          </a:xfrm>
        </p:grpSpPr>
        <p:grpSp>
          <p:nvGrpSpPr>
            <p:cNvPr id="111" name="Group 24"/>
            <p:cNvGrpSpPr>
              <a:grpSpLocks/>
            </p:cNvGrpSpPr>
            <p:nvPr/>
          </p:nvGrpSpPr>
          <p:grpSpPr bwMode="auto">
            <a:xfrm>
              <a:off x="3386138" y="4077667"/>
              <a:ext cx="2286000" cy="2614613"/>
              <a:chOff x="0" y="154"/>
              <a:chExt cx="1440" cy="1647"/>
            </a:xfrm>
          </p:grpSpPr>
          <p:sp>
            <p:nvSpPr>
              <p:cNvPr id="114" name="Line 14"/>
              <p:cNvSpPr>
                <a:spLocks noChangeShapeType="1"/>
              </p:cNvSpPr>
              <p:nvPr/>
            </p:nvSpPr>
            <p:spPr bwMode="auto">
              <a:xfrm flipV="1">
                <a:off x="0" y="154"/>
                <a:ext cx="0" cy="1406"/>
              </a:xfrm>
              <a:prstGeom prst="line">
                <a:avLst/>
              </a:prstGeom>
              <a:noFill/>
              <a:ln w="57150" cmpd="sng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5" name="Line 15"/>
              <p:cNvSpPr>
                <a:spLocks noChangeShapeType="1"/>
              </p:cNvSpPr>
              <p:nvPr/>
            </p:nvSpPr>
            <p:spPr bwMode="auto">
              <a:xfrm flipV="1">
                <a:off x="1424" y="418"/>
                <a:ext cx="0" cy="1383"/>
              </a:xfrm>
              <a:prstGeom prst="line">
                <a:avLst/>
              </a:prstGeom>
              <a:noFill/>
              <a:ln w="25400" cmpd="sng">
                <a:solidFill>
                  <a:srgbClr val="0000CC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6" name="Line 16"/>
              <p:cNvSpPr>
                <a:spLocks noChangeShapeType="1"/>
              </p:cNvSpPr>
              <p:nvPr/>
            </p:nvSpPr>
            <p:spPr bwMode="auto">
              <a:xfrm>
                <a:off x="0" y="1536"/>
                <a:ext cx="1440" cy="251"/>
              </a:xfrm>
              <a:prstGeom prst="line">
                <a:avLst/>
              </a:prstGeom>
              <a:noFill/>
              <a:ln w="57150" cmpd="sng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117" name="Line 17"/>
              <p:cNvSpPr>
                <a:spLocks noChangeShapeType="1"/>
              </p:cNvSpPr>
              <p:nvPr/>
            </p:nvSpPr>
            <p:spPr bwMode="auto">
              <a:xfrm>
                <a:off x="0" y="203"/>
                <a:ext cx="1440" cy="252"/>
              </a:xfrm>
              <a:prstGeom prst="line">
                <a:avLst/>
              </a:prstGeom>
              <a:noFill/>
              <a:ln w="25400" cmpd="sng">
                <a:solidFill>
                  <a:srgbClr val="0000CC"/>
                </a:solidFill>
                <a:prstDash val="dash"/>
                <a:round/>
                <a:headEnd/>
                <a:tailEnd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12" name="Text Box 10"/>
            <p:cNvSpPr txBox="1">
              <a:spLocks noChangeArrowheads="1"/>
            </p:cNvSpPr>
            <p:nvPr/>
          </p:nvSpPr>
          <p:spPr bwMode="auto">
            <a:xfrm>
              <a:off x="5646738" y="6396335"/>
              <a:ext cx="51308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1A0AE6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1A0AE6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13" name="Text Box 11"/>
            <p:cNvSpPr txBox="1">
              <a:spLocks noChangeArrowheads="1"/>
            </p:cNvSpPr>
            <p:nvPr/>
          </p:nvSpPr>
          <p:spPr bwMode="auto">
            <a:xfrm>
              <a:off x="2934430" y="3717032"/>
              <a:ext cx="55745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i="1" dirty="0">
                  <a:solidFill>
                    <a:srgbClr val="1A0AE6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1A0AE6"/>
                  </a:solidFill>
                  <a:latin typeface="Times New Roman" pitchFamily="18" charset="0"/>
                  <a:ea typeface="+mn-ea"/>
                  <a:cs typeface="Times New Roman" pitchFamily="18" charset="0"/>
                </a:rPr>
                <a:t>1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8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80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1" grpId="0"/>
      <p:bldP spid="32" grpId="0" animBg="1"/>
      <p:bldP spid="33" grpId="0"/>
      <p:bldP spid="34" grpId="0"/>
      <p:bldP spid="35" grpId="0"/>
      <p:bldP spid="36" grpId="0" animBg="1"/>
      <p:bldP spid="37" grpId="0"/>
      <p:bldP spid="41" grpId="0" bldLvl="0" animBg="1"/>
      <p:bldP spid="42" grpId="0"/>
      <p:bldP spid="43" grpId="0" animBg="1"/>
      <p:bldP spid="4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614276" y="673532"/>
            <a:ext cx="2433942" cy="5232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2)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  <a:cs typeface="Times New Roman" pitchFamily="18" charset="0"/>
              </a:rPr>
              <a:t>唯一解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latin typeface="华文行楷" pitchFamily="2" charset="-122"/>
                <a:ea typeface="华文行楷" pitchFamily="2" charset="-122"/>
                <a:cs typeface="Times New Roman" pitchFamily="18" charset="0"/>
              </a:rPr>
              <a:t> </a:t>
            </a:r>
          </a:p>
        </p:txBody>
      </p:sp>
      <p:sp>
        <p:nvSpPr>
          <p:cNvPr id="10243" name="Text Box 4"/>
          <p:cNvSpPr txBox="1">
            <a:spLocks noChangeArrowheads="1"/>
          </p:cNvSpPr>
          <p:nvPr/>
        </p:nvSpPr>
        <p:spPr bwMode="auto">
          <a:xfrm>
            <a:off x="611560" y="1455167"/>
            <a:ext cx="3672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已知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两分力方向</a:t>
            </a: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4700265" y="1455167"/>
            <a:ext cx="41202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已知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一分力（大小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方向）</a:t>
            </a:r>
          </a:p>
        </p:txBody>
      </p:sp>
      <p:sp>
        <p:nvSpPr>
          <p:cNvPr id="10245" name="Line 6"/>
          <p:cNvSpPr>
            <a:spLocks noChangeShapeType="1"/>
          </p:cNvSpPr>
          <p:nvPr/>
        </p:nvSpPr>
        <p:spPr bwMode="auto">
          <a:xfrm>
            <a:off x="1614488" y="4291010"/>
            <a:ext cx="1800000" cy="1588"/>
          </a:xfrm>
          <a:prstGeom prst="line">
            <a:avLst/>
          </a:prstGeom>
          <a:noFill/>
          <a:ln w="57150" cmpd="sng">
            <a:solidFill>
              <a:schemeClr val="tx1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6" name="Line 7"/>
          <p:cNvSpPr>
            <a:spLocks noChangeShapeType="1"/>
          </p:cNvSpPr>
          <p:nvPr/>
        </p:nvSpPr>
        <p:spPr bwMode="auto">
          <a:xfrm flipV="1">
            <a:off x="1624013" y="2564904"/>
            <a:ext cx="509240" cy="1726106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47" name="Line 8"/>
          <p:cNvSpPr>
            <a:spLocks noChangeShapeType="1"/>
          </p:cNvSpPr>
          <p:nvPr/>
        </p:nvSpPr>
        <p:spPr bwMode="auto">
          <a:xfrm>
            <a:off x="1614487" y="4291010"/>
            <a:ext cx="1774899" cy="1219200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50" name="Line 11"/>
          <p:cNvSpPr>
            <a:spLocks noChangeShapeType="1"/>
          </p:cNvSpPr>
          <p:nvPr/>
        </p:nvSpPr>
        <p:spPr bwMode="auto">
          <a:xfrm rot="172526" flipV="1">
            <a:off x="1643578" y="3242481"/>
            <a:ext cx="277351" cy="1049886"/>
          </a:xfrm>
          <a:prstGeom prst="line">
            <a:avLst/>
          </a:prstGeom>
          <a:noFill/>
          <a:ln w="57150" cmpd="sng">
            <a:solidFill>
              <a:srgbClr val="0000FF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51" name="Line 12"/>
          <p:cNvSpPr>
            <a:spLocks noChangeShapeType="1"/>
          </p:cNvSpPr>
          <p:nvPr/>
        </p:nvSpPr>
        <p:spPr bwMode="auto">
          <a:xfrm rot="60000">
            <a:off x="1601788" y="4294368"/>
            <a:ext cx="1454725" cy="937824"/>
          </a:xfrm>
          <a:prstGeom prst="line">
            <a:avLst/>
          </a:prstGeom>
          <a:noFill/>
          <a:ln w="57150" cmpd="sng">
            <a:solidFill>
              <a:srgbClr val="0000FF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53" name="Line 14"/>
          <p:cNvSpPr>
            <a:spLocks noChangeShapeType="1"/>
          </p:cNvSpPr>
          <p:nvPr/>
        </p:nvSpPr>
        <p:spPr bwMode="auto">
          <a:xfrm>
            <a:off x="1937564" y="3250098"/>
            <a:ext cx="1429524" cy="1046119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55" name="Line 16"/>
          <p:cNvSpPr>
            <a:spLocks noChangeShapeType="1"/>
          </p:cNvSpPr>
          <p:nvPr/>
        </p:nvSpPr>
        <p:spPr bwMode="auto">
          <a:xfrm flipV="1">
            <a:off x="3048218" y="4291010"/>
            <a:ext cx="318869" cy="963330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10256" name="Group 16"/>
          <p:cNvGrpSpPr>
            <a:grpSpLocks/>
          </p:cNvGrpSpPr>
          <p:nvPr/>
        </p:nvGrpSpPr>
        <p:grpSpPr bwMode="auto">
          <a:xfrm>
            <a:off x="1141413" y="4027485"/>
            <a:ext cx="2638422" cy="496888"/>
            <a:chOff x="0" y="0"/>
            <a:chExt cx="1662" cy="313"/>
          </a:xfrm>
        </p:grpSpPr>
        <p:sp>
          <p:nvSpPr>
            <p:cNvPr id="10257" name="Text Box 18"/>
            <p:cNvSpPr txBox="1">
              <a:spLocks noChangeArrowheads="1"/>
            </p:cNvSpPr>
            <p:nvPr/>
          </p:nvSpPr>
          <p:spPr bwMode="auto">
            <a:xfrm>
              <a:off x="0" y="0"/>
              <a:ext cx="26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O</a:t>
              </a:r>
            </a:p>
          </p:txBody>
        </p:sp>
        <p:sp>
          <p:nvSpPr>
            <p:cNvPr id="10258" name="Text Box 19"/>
            <p:cNvSpPr txBox="1">
              <a:spLocks noChangeArrowheads="1"/>
            </p:cNvSpPr>
            <p:nvPr/>
          </p:nvSpPr>
          <p:spPr bwMode="auto">
            <a:xfrm>
              <a:off x="1416" y="22"/>
              <a:ext cx="24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F</a:t>
              </a:r>
            </a:p>
          </p:txBody>
        </p:sp>
      </p:grpSp>
      <p:sp>
        <p:nvSpPr>
          <p:cNvPr id="10259" name="Text Box 20"/>
          <p:cNvSpPr txBox="1">
            <a:spLocks noChangeArrowheads="1"/>
          </p:cNvSpPr>
          <p:nvPr/>
        </p:nvSpPr>
        <p:spPr bwMode="auto">
          <a:xfrm>
            <a:off x="1403648" y="2924944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1A0AE6"/>
                </a:solidFill>
                <a:latin typeface="Times New Roman" pitchFamily="18" charset="0"/>
              </a:rPr>
              <a:t>F</a:t>
            </a:r>
            <a:r>
              <a:rPr lang="en-US" sz="2400" b="1" baseline="-25000" dirty="0">
                <a:solidFill>
                  <a:srgbClr val="1A0AE6"/>
                </a:solidFill>
                <a:latin typeface="Times New Roman" pitchFamily="18" charset="0"/>
              </a:rPr>
              <a:t>1</a:t>
            </a:r>
          </a:p>
        </p:txBody>
      </p:sp>
      <p:sp>
        <p:nvSpPr>
          <p:cNvPr id="10260" name="Text Box 21"/>
          <p:cNvSpPr txBox="1">
            <a:spLocks noChangeArrowheads="1"/>
          </p:cNvSpPr>
          <p:nvPr/>
        </p:nvSpPr>
        <p:spPr bwMode="auto">
          <a:xfrm>
            <a:off x="2555776" y="5229200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1A0AE6"/>
                </a:solidFill>
                <a:latin typeface="Times New Roman" pitchFamily="18" charset="0"/>
              </a:rPr>
              <a:t>F</a:t>
            </a:r>
            <a:r>
              <a:rPr lang="en-US" sz="2400" b="1" baseline="-25000" dirty="0">
                <a:solidFill>
                  <a:srgbClr val="1A0AE6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0265" name="Line 26"/>
          <p:cNvSpPr>
            <a:spLocks noChangeShapeType="1"/>
          </p:cNvSpPr>
          <p:nvPr/>
        </p:nvSpPr>
        <p:spPr bwMode="auto">
          <a:xfrm rot="297953">
            <a:off x="5505807" y="4731925"/>
            <a:ext cx="1647997" cy="114065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39" name="组合 38"/>
          <p:cNvGrpSpPr/>
          <p:nvPr/>
        </p:nvGrpSpPr>
        <p:grpSpPr>
          <a:xfrm>
            <a:off x="5127576" y="2924944"/>
            <a:ext cx="3146899" cy="2043270"/>
            <a:chOff x="4932040" y="2930365"/>
            <a:chExt cx="3146899" cy="2043270"/>
          </a:xfrm>
        </p:grpSpPr>
        <p:sp>
          <p:nvSpPr>
            <p:cNvPr id="10262" name="Line 23"/>
            <p:cNvSpPr>
              <a:spLocks noChangeShapeType="1"/>
            </p:cNvSpPr>
            <p:nvPr/>
          </p:nvSpPr>
          <p:spPr bwMode="auto">
            <a:xfrm flipV="1">
              <a:off x="5332090" y="3396134"/>
              <a:ext cx="2427312" cy="1258104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63" name="Line 24"/>
            <p:cNvSpPr>
              <a:spLocks noChangeShapeType="1"/>
            </p:cNvSpPr>
            <p:nvPr/>
          </p:nvSpPr>
          <p:spPr bwMode="auto">
            <a:xfrm flipV="1">
              <a:off x="5313040" y="3236185"/>
              <a:ext cx="769794" cy="1438690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  <p:sp>
          <p:nvSpPr>
            <p:cNvPr id="10268" name="Text Box 29"/>
            <p:cNvSpPr txBox="1">
              <a:spLocks noChangeArrowheads="1"/>
            </p:cNvSpPr>
            <p:nvPr/>
          </p:nvSpPr>
          <p:spPr bwMode="auto">
            <a:xfrm>
              <a:off x="4932040" y="4512072"/>
              <a:ext cx="406823" cy="46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O</a:t>
              </a:r>
            </a:p>
          </p:txBody>
        </p:sp>
        <p:sp>
          <p:nvSpPr>
            <p:cNvPr id="10269" name="Text Box 30"/>
            <p:cNvSpPr txBox="1">
              <a:spLocks noChangeArrowheads="1"/>
            </p:cNvSpPr>
            <p:nvPr/>
          </p:nvSpPr>
          <p:spPr bwMode="auto">
            <a:xfrm>
              <a:off x="7689552" y="3161198"/>
              <a:ext cx="389387" cy="46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F</a:t>
              </a:r>
            </a:p>
          </p:txBody>
        </p:sp>
        <p:sp>
          <p:nvSpPr>
            <p:cNvPr id="10270" name="Text Box 31"/>
            <p:cNvSpPr txBox="1">
              <a:spLocks noChangeArrowheads="1"/>
            </p:cNvSpPr>
            <p:nvPr/>
          </p:nvSpPr>
          <p:spPr bwMode="auto">
            <a:xfrm>
              <a:off x="5503963" y="2930365"/>
              <a:ext cx="49244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latin typeface="Times New Roman" pitchFamily="18" charset="0"/>
                </a:rPr>
                <a:t>F</a:t>
              </a:r>
              <a:r>
                <a:rPr lang="en-US" sz="2400" b="1" baseline="-25000" dirty="0">
                  <a:latin typeface="Times New Roman" pitchFamily="18" charset="0"/>
                </a:rPr>
                <a:t>1</a:t>
              </a:r>
            </a:p>
          </p:txBody>
        </p:sp>
      </p:grpSp>
      <p:sp>
        <p:nvSpPr>
          <p:cNvPr id="10271" name="Text Box 32"/>
          <p:cNvSpPr txBox="1">
            <a:spLocks noChangeArrowheads="1"/>
          </p:cNvSpPr>
          <p:nvPr/>
        </p:nvSpPr>
        <p:spPr bwMode="auto">
          <a:xfrm>
            <a:off x="6899553" y="4968214"/>
            <a:ext cx="4924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i="1" dirty="0">
                <a:solidFill>
                  <a:srgbClr val="1A0AE6"/>
                </a:solidFill>
                <a:latin typeface="Times New Roman" pitchFamily="18" charset="0"/>
              </a:rPr>
              <a:t>F</a:t>
            </a:r>
            <a:r>
              <a:rPr lang="en-US" sz="2400" b="1" baseline="-25000" dirty="0">
                <a:solidFill>
                  <a:srgbClr val="1A0AE6"/>
                </a:solidFill>
                <a:latin typeface="Times New Roman" pitchFamily="18" charset="0"/>
              </a:rPr>
              <a:t>2</a:t>
            </a:r>
          </a:p>
        </p:txBody>
      </p:sp>
      <p:sp>
        <p:nvSpPr>
          <p:cNvPr id="10273" name="Line 34"/>
          <p:cNvSpPr>
            <a:spLocks noChangeShapeType="1"/>
          </p:cNvSpPr>
          <p:nvPr/>
        </p:nvSpPr>
        <p:spPr bwMode="auto">
          <a:xfrm rot="297953">
            <a:off x="6278291" y="3314352"/>
            <a:ext cx="1611821" cy="46210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74" name="Line 35"/>
          <p:cNvSpPr>
            <a:spLocks noChangeShapeType="1"/>
          </p:cNvSpPr>
          <p:nvPr/>
        </p:nvSpPr>
        <p:spPr bwMode="auto">
          <a:xfrm flipV="1">
            <a:off x="7145775" y="3406588"/>
            <a:ext cx="739313" cy="1465184"/>
          </a:xfrm>
          <a:prstGeom prst="line">
            <a:avLst/>
          </a:prstGeom>
          <a:noFill/>
          <a:ln w="2540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0277" name="Line 38"/>
          <p:cNvSpPr>
            <a:spLocks noChangeShapeType="1"/>
          </p:cNvSpPr>
          <p:nvPr/>
        </p:nvSpPr>
        <p:spPr bwMode="auto">
          <a:xfrm rot="297953">
            <a:off x="5498696" y="4731837"/>
            <a:ext cx="1654272" cy="94453"/>
          </a:xfrm>
          <a:prstGeom prst="line">
            <a:avLst/>
          </a:prstGeom>
          <a:noFill/>
          <a:ln w="57150" cmpd="sng">
            <a:solidFill>
              <a:srgbClr val="0000FF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cxnSp>
        <p:nvCxnSpPr>
          <p:cNvPr id="38" name="直接连接符 37"/>
          <p:cNvCxnSpPr/>
          <p:nvPr/>
        </p:nvCxnSpPr>
        <p:spPr bwMode="auto">
          <a:xfrm rot="5400000">
            <a:off x="1961996" y="3951344"/>
            <a:ext cx="5148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3239852" y="806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8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 autoUpdateAnimBg="0"/>
      <p:bldP spid="10244" grpId="0" autoUpdateAnimBg="0"/>
      <p:bldP spid="10245" grpId="0" animBg="1"/>
      <p:bldP spid="10246" grpId="0" animBg="1"/>
      <p:bldP spid="10247" grpId="0" animBg="1"/>
      <p:bldP spid="10250" grpId="0" animBg="1"/>
      <p:bldP spid="10251" grpId="0" animBg="1"/>
      <p:bldP spid="10253" grpId="0" animBg="1"/>
      <p:bldP spid="10255" grpId="0" animBg="1"/>
      <p:bldP spid="10259" grpId="0" autoUpdateAnimBg="0"/>
      <p:bldP spid="10260" grpId="0" autoUpdateAnimBg="0"/>
      <p:bldP spid="10265" grpId="0" animBg="1"/>
      <p:bldP spid="10271" grpId="0"/>
      <p:bldP spid="10273" grpId="0" animBg="1"/>
      <p:bldP spid="10274" grpId="0" animBg="1"/>
      <p:bldP spid="10277" grpId="0" animBg="1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/>
          <p:cNvGrpSpPr/>
          <p:nvPr/>
        </p:nvGrpSpPr>
        <p:grpSpPr>
          <a:xfrm>
            <a:off x="1193800" y="2844248"/>
            <a:ext cx="4167188" cy="1992313"/>
            <a:chOff x="1193800" y="2844248"/>
            <a:chExt cx="4167188" cy="1992313"/>
          </a:xfrm>
        </p:grpSpPr>
        <p:grpSp>
          <p:nvGrpSpPr>
            <p:cNvPr id="11270" name="Group 6"/>
            <p:cNvGrpSpPr>
              <a:grpSpLocks/>
            </p:cNvGrpSpPr>
            <p:nvPr/>
          </p:nvGrpSpPr>
          <p:grpSpPr bwMode="auto">
            <a:xfrm>
              <a:off x="1193800" y="2844248"/>
              <a:ext cx="4167188" cy="1992313"/>
              <a:chOff x="0" y="67"/>
              <a:chExt cx="2625" cy="1255"/>
            </a:xfrm>
          </p:grpSpPr>
          <p:grpSp>
            <p:nvGrpSpPr>
              <p:cNvPr id="11271" name="Group 7"/>
              <p:cNvGrpSpPr>
                <a:grpSpLocks/>
              </p:cNvGrpSpPr>
              <p:nvPr/>
            </p:nvGrpSpPr>
            <p:grpSpPr bwMode="auto">
              <a:xfrm>
                <a:off x="0" y="633"/>
                <a:ext cx="2625" cy="689"/>
                <a:chOff x="0" y="0"/>
                <a:chExt cx="2625" cy="689"/>
              </a:xfrm>
            </p:grpSpPr>
            <p:sp>
              <p:nvSpPr>
                <p:cNvPr id="11272" name="Rectangle 5"/>
                <p:cNvSpPr>
                  <a:spLocks noChangeArrowheads="1"/>
                </p:cNvSpPr>
                <p:nvPr/>
              </p:nvSpPr>
              <p:spPr bwMode="auto">
                <a:xfrm>
                  <a:off x="749" y="0"/>
                  <a:ext cx="902" cy="616"/>
                </a:xfrm>
                <a:prstGeom prst="rect">
                  <a:avLst/>
                </a:prstGeom>
                <a:solidFill>
                  <a:srgbClr val="00B0F0"/>
                </a:solidFill>
                <a:ln w="25400" cmpd="sng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3" name="Line 6"/>
                <p:cNvSpPr>
                  <a:spLocks noChangeShapeType="1"/>
                </p:cNvSpPr>
                <p:nvPr/>
              </p:nvSpPr>
              <p:spPr bwMode="auto">
                <a:xfrm>
                  <a:off x="0" y="616"/>
                  <a:ext cx="2625" cy="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4" name="Line 7"/>
                <p:cNvSpPr>
                  <a:spLocks noChangeShapeType="1"/>
                </p:cNvSpPr>
                <p:nvPr/>
              </p:nvSpPr>
              <p:spPr bwMode="auto">
                <a:xfrm>
                  <a:off x="174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5" name="Line 8"/>
                <p:cNvSpPr>
                  <a:spLocks noChangeShapeType="1"/>
                </p:cNvSpPr>
                <p:nvPr/>
              </p:nvSpPr>
              <p:spPr bwMode="auto">
                <a:xfrm>
                  <a:off x="338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6" name="Line 9"/>
                <p:cNvSpPr>
                  <a:spLocks noChangeShapeType="1"/>
                </p:cNvSpPr>
                <p:nvPr/>
              </p:nvSpPr>
              <p:spPr bwMode="auto">
                <a:xfrm>
                  <a:off x="502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7" name="Line 10"/>
                <p:cNvSpPr>
                  <a:spLocks noChangeShapeType="1"/>
                </p:cNvSpPr>
                <p:nvPr/>
              </p:nvSpPr>
              <p:spPr bwMode="auto">
                <a:xfrm>
                  <a:off x="667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8" name="Line 11"/>
                <p:cNvSpPr>
                  <a:spLocks noChangeShapeType="1"/>
                </p:cNvSpPr>
                <p:nvPr/>
              </p:nvSpPr>
              <p:spPr bwMode="auto">
                <a:xfrm>
                  <a:off x="831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79" name="Line 12"/>
                <p:cNvSpPr>
                  <a:spLocks noChangeShapeType="1"/>
                </p:cNvSpPr>
                <p:nvPr/>
              </p:nvSpPr>
              <p:spPr bwMode="auto">
                <a:xfrm>
                  <a:off x="995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0" name="Line 13"/>
                <p:cNvSpPr>
                  <a:spLocks noChangeShapeType="1"/>
                </p:cNvSpPr>
                <p:nvPr/>
              </p:nvSpPr>
              <p:spPr bwMode="auto">
                <a:xfrm>
                  <a:off x="1159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1" name="Line 14"/>
                <p:cNvSpPr>
                  <a:spLocks noChangeShapeType="1"/>
                </p:cNvSpPr>
                <p:nvPr/>
              </p:nvSpPr>
              <p:spPr bwMode="auto">
                <a:xfrm>
                  <a:off x="1359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2" name="Line 15"/>
                <p:cNvSpPr>
                  <a:spLocks noChangeShapeType="1"/>
                </p:cNvSpPr>
                <p:nvPr/>
              </p:nvSpPr>
              <p:spPr bwMode="auto">
                <a:xfrm>
                  <a:off x="1523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3" name="Line 16"/>
                <p:cNvSpPr>
                  <a:spLocks noChangeShapeType="1"/>
                </p:cNvSpPr>
                <p:nvPr/>
              </p:nvSpPr>
              <p:spPr bwMode="auto">
                <a:xfrm>
                  <a:off x="1687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4" name="Line 17"/>
                <p:cNvSpPr>
                  <a:spLocks noChangeShapeType="1"/>
                </p:cNvSpPr>
                <p:nvPr/>
              </p:nvSpPr>
              <p:spPr bwMode="auto">
                <a:xfrm>
                  <a:off x="1851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5" name="Line 18"/>
                <p:cNvSpPr>
                  <a:spLocks noChangeShapeType="1"/>
                </p:cNvSpPr>
                <p:nvPr/>
              </p:nvSpPr>
              <p:spPr bwMode="auto">
                <a:xfrm>
                  <a:off x="2015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6" name="Line 19"/>
                <p:cNvSpPr>
                  <a:spLocks noChangeShapeType="1"/>
                </p:cNvSpPr>
                <p:nvPr/>
              </p:nvSpPr>
              <p:spPr bwMode="auto">
                <a:xfrm>
                  <a:off x="2179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87" name="Line 20"/>
                <p:cNvSpPr>
                  <a:spLocks noChangeShapeType="1"/>
                </p:cNvSpPr>
                <p:nvPr/>
              </p:nvSpPr>
              <p:spPr bwMode="auto">
                <a:xfrm>
                  <a:off x="2343" y="621"/>
                  <a:ext cx="82" cy="68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288" name="Group 24"/>
              <p:cNvGrpSpPr>
                <a:grpSpLocks/>
              </p:cNvGrpSpPr>
              <p:nvPr/>
            </p:nvGrpSpPr>
            <p:grpSpPr bwMode="auto">
              <a:xfrm>
                <a:off x="1213" y="67"/>
                <a:ext cx="1131" cy="886"/>
                <a:chOff x="0" y="67"/>
                <a:chExt cx="1131" cy="886"/>
              </a:xfrm>
            </p:grpSpPr>
            <p:sp>
              <p:nvSpPr>
                <p:cNvPr id="11289" name="Line 22"/>
                <p:cNvSpPr>
                  <a:spLocks noChangeShapeType="1"/>
                </p:cNvSpPr>
                <p:nvPr/>
              </p:nvSpPr>
              <p:spPr bwMode="auto">
                <a:xfrm>
                  <a:off x="0" y="923"/>
                  <a:ext cx="1131" cy="0"/>
                </a:xfrm>
                <a:prstGeom prst="line">
                  <a:avLst/>
                </a:prstGeom>
                <a:noFill/>
                <a:ln w="19050" cmpd="sng">
                  <a:solidFill>
                    <a:schemeClr val="tx1"/>
                  </a:solidFill>
                  <a:prstDash val="lgDash"/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90" name="Freeform 23"/>
                <p:cNvSpPr>
                  <a:spLocks/>
                </p:cNvSpPr>
                <p:nvPr/>
              </p:nvSpPr>
              <p:spPr bwMode="auto">
                <a:xfrm rot="19800000">
                  <a:off x="220" y="760"/>
                  <a:ext cx="48" cy="188"/>
                </a:xfrm>
                <a:custGeom>
                  <a:avLst/>
                  <a:gdLst>
                    <a:gd name="T0" fmla="*/ 0 w 33"/>
                    <a:gd name="T1" fmla="*/ 0 h 114"/>
                    <a:gd name="T2" fmla="*/ 47 w 33"/>
                    <a:gd name="T3" fmla="*/ 76 h 114"/>
                    <a:gd name="T4" fmla="*/ 7 w 33"/>
                    <a:gd name="T5" fmla="*/ 188 h 114"/>
                    <a:gd name="T6" fmla="*/ 0 60000 65536"/>
                    <a:gd name="T7" fmla="*/ 0 60000 65536"/>
                    <a:gd name="T8" fmla="*/ 0 60000 65536"/>
                    <a:gd name="T9" fmla="*/ 0 w 33"/>
                    <a:gd name="T10" fmla="*/ 0 h 114"/>
                    <a:gd name="T11" fmla="*/ 33 w 33"/>
                    <a:gd name="T12" fmla="*/ 114 h 11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" h="114">
                      <a:moveTo>
                        <a:pt x="0" y="0"/>
                      </a:moveTo>
                      <a:cubicBezTo>
                        <a:pt x="5" y="8"/>
                        <a:pt x="31" y="27"/>
                        <a:pt x="32" y="46"/>
                      </a:cubicBezTo>
                      <a:cubicBezTo>
                        <a:pt x="33" y="65"/>
                        <a:pt x="11" y="100"/>
                        <a:pt x="5" y="114"/>
                      </a:cubicBezTo>
                    </a:path>
                  </a:pathLst>
                </a:custGeom>
                <a:noFill/>
                <a:ln w="28575" cmpd="sng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91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347" y="549"/>
                  <a:ext cx="116" cy="4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endParaRPr lang="zh-CN" altLang="en-US" sz="3600" b="1" i="1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29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859" y="67"/>
                  <a:ext cx="267" cy="33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800" b="1" i="1" dirty="0">
                      <a:solidFill>
                        <a:schemeClr val="tx2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</a:p>
              </p:txBody>
            </p:sp>
            <p:sp>
              <p:nvSpPr>
                <p:cNvPr id="11293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307"/>
                  <a:ext cx="902" cy="616"/>
                </a:xfrm>
                <a:prstGeom prst="line">
                  <a:avLst/>
                </a:prstGeom>
                <a:noFill/>
                <a:ln w="57150" cmpd="sng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 wrap="none"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1" name="Text Box 25"/>
            <p:cNvSpPr txBox="1">
              <a:spLocks noChangeArrowheads="1"/>
            </p:cNvSpPr>
            <p:nvPr/>
          </p:nvSpPr>
          <p:spPr bwMode="auto">
            <a:xfrm>
              <a:off x="3488628" y="3704673"/>
              <a:ext cx="43954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sz="3200" b="1" i="1" dirty="0">
                  <a:solidFill>
                    <a:schemeClr val="tx2"/>
                  </a:solidFill>
                  <a:latin typeface="Times New Roman" pitchFamily="18" charset="0"/>
                  <a:cs typeface="Times New Roman" pitchFamily="18" charset="0"/>
                </a:rPr>
                <a:t>α</a:t>
              </a:r>
              <a:endParaRPr lang="en-US" sz="32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582910" y="1321604"/>
            <a:ext cx="26944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效果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分解法 </a:t>
            </a:r>
          </a:p>
        </p:txBody>
      </p:sp>
      <p:grpSp>
        <p:nvGrpSpPr>
          <p:cNvPr id="11295" name="Group 31"/>
          <p:cNvGrpSpPr>
            <a:grpSpLocks/>
          </p:cNvGrpSpPr>
          <p:nvPr/>
        </p:nvGrpSpPr>
        <p:grpSpPr bwMode="auto">
          <a:xfrm>
            <a:off x="1851025" y="3017285"/>
            <a:ext cx="1295400" cy="2057400"/>
            <a:chOff x="0" y="0"/>
            <a:chExt cx="816" cy="1296"/>
          </a:xfrm>
        </p:grpSpPr>
        <p:sp>
          <p:nvSpPr>
            <p:cNvPr id="11296" name="Line 29"/>
            <p:cNvSpPr>
              <a:spLocks noChangeShapeType="1"/>
            </p:cNvSpPr>
            <p:nvPr/>
          </p:nvSpPr>
          <p:spPr bwMode="auto">
            <a:xfrm flipV="1">
              <a:off x="807" y="0"/>
              <a:ext cx="0" cy="1296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97" name="Line 30"/>
            <p:cNvSpPr>
              <a:spLocks noChangeShapeType="1"/>
            </p:cNvSpPr>
            <p:nvPr/>
          </p:nvSpPr>
          <p:spPr bwMode="auto">
            <a:xfrm flipH="1">
              <a:off x="0" y="747"/>
              <a:ext cx="816" cy="0"/>
            </a:xfrm>
            <a:prstGeom prst="line">
              <a:avLst/>
            </a:prstGeom>
            <a:noFill/>
            <a:ln w="19050" cmpd="sng">
              <a:solidFill>
                <a:schemeClr val="tx1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303" name="AutoShape 38"/>
          <p:cNvSpPr>
            <a:spLocks/>
          </p:cNvSpPr>
          <p:nvPr/>
        </p:nvSpPr>
        <p:spPr bwMode="auto">
          <a:xfrm>
            <a:off x="3848100" y="4055510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04" name="AutoShape 39"/>
          <p:cNvSpPr>
            <a:spLocks/>
          </p:cNvSpPr>
          <p:nvPr/>
        </p:nvSpPr>
        <p:spPr bwMode="auto">
          <a:xfrm rot="16200000">
            <a:off x="2638425" y="3055385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305" name="Group 41"/>
          <p:cNvGrpSpPr>
            <a:grpSpLocks/>
          </p:cNvGrpSpPr>
          <p:nvPr/>
        </p:nvGrpSpPr>
        <p:grpSpPr bwMode="auto">
          <a:xfrm>
            <a:off x="3130550" y="4207911"/>
            <a:ext cx="1609725" cy="544513"/>
            <a:chOff x="0" y="79"/>
            <a:chExt cx="1014" cy="343"/>
          </a:xfrm>
        </p:grpSpPr>
        <p:sp>
          <p:nvSpPr>
            <p:cNvPr id="11306" name="Line 41"/>
            <p:cNvSpPr>
              <a:spLocks noChangeShapeType="1"/>
            </p:cNvSpPr>
            <p:nvPr/>
          </p:nvSpPr>
          <p:spPr bwMode="auto">
            <a:xfrm>
              <a:off x="0" y="79"/>
              <a:ext cx="884" cy="0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07" name="Text Box 42"/>
            <p:cNvSpPr txBox="1">
              <a:spLocks noChangeArrowheads="1"/>
            </p:cNvSpPr>
            <p:nvPr/>
          </p:nvSpPr>
          <p:spPr bwMode="auto">
            <a:xfrm>
              <a:off x="671" y="92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0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11308" name="Group 44"/>
          <p:cNvGrpSpPr>
            <a:grpSpLocks/>
          </p:cNvGrpSpPr>
          <p:nvPr/>
        </p:nvGrpSpPr>
        <p:grpSpPr bwMode="auto">
          <a:xfrm>
            <a:off x="2484441" y="3041098"/>
            <a:ext cx="636588" cy="1173162"/>
            <a:chOff x="-29" y="0"/>
            <a:chExt cx="401" cy="739"/>
          </a:xfrm>
        </p:grpSpPr>
        <p:sp>
          <p:nvSpPr>
            <p:cNvPr id="11309" name="Text Box 44"/>
            <p:cNvSpPr txBox="1">
              <a:spLocks noChangeArrowheads="1"/>
            </p:cNvSpPr>
            <p:nvPr/>
          </p:nvSpPr>
          <p:spPr bwMode="auto">
            <a:xfrm>
              <a:off x="-29" y="0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0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11310" name="Line 45"/>
            <p:cNvSpPr>
              <a:spLocks noChangeShapeType="1"/>
            </p:cNvSpPr>
            <p:nvPr/>
          </p:nvSpPr>
          <p:spPr bwMode="auto">
            <a:xfrm flipV="1">
              <a:off x="372" y="125"/>
              <a:ext cx="0" cy="614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1311" name="Object 47"/>
          <p:cNvGraphicFramePr>
            <a:graphicFrameLocks noChangeAspect="1"/>
          </p:cNvGraphicFramePr>
          <p:nvPr/>
        </p:nvGraphicFramePr>
        <p:xfrm>
          <a:off x="2051050" y="4341260"/>
          <a:ext cx="1016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59" r:id="rId4" imgW="101865" imgH="165531" progId="Equation.3">
                  <p:embed/>
                </p:oleObj>
              </mc:Choice>
              <mc:Fallback>
                <p:oleObj r:id="rId4" imgW="101865" imgH="165531" progId="Equation.3">
                  <p:embed/>
                  <p:pic>
                    <p:nvPicPr>
                      <p:cNvPr id="0" name="Picture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4341260"/>
                        <a:ext cx="101600" cy="165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13" name="Line 48"/>
          <p:cNvSpPr>
            <a:spLocks noChangeShapeType="1"/>
          </p:cNvSpPr>
          <p:nvPr/>
        </p:nvSpPr>
        <p:spPr bwMode="auto">
          <a:xfrm>
            <a:off x="3128963" y="3245886"/>
            <a:ext cx="1403350" cy="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14" name="Line 49"/>
          <p:cNvSpPr>
            <a:spLocks noChangeShapeType="1"/>
          </p:cNvSpPr>
          <p:nvPr/>
        </p:nvSpPr>
        <p:spPr bwMode="auto">
          <a:xfrm flipV="1">
            <a:off x="4518026" y="3231598"/>
            <a:ext cx="0" cy="99060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2"/>
          <p:cNvSpPr txBox="1">
            <a:spLocks noChangeArrowheads="1"/>
          </p:cNvSpPr>
          <p:nvPr/>
        </p:nvSpPr>
        <p:spPr bwMode="auto">
          <a:xfrm>
            <a:off x="598241" y="583535"/>
            <a:ext cx="3141909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2. </a:t>
            </a:r>
            <a:r>
              <a:rPr kumimoji="0" lang="zh-CN" altLang="en-US" sz="32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力的分解方法</a:t>
            </a:r>
          </a:p>
        </p:txBody>
      </p:sp>
      <p:sp>
        <p:nvSpPr>
          <p:cNvPr id="50" name="矩形 49"/>
          <p:cNvSpPr>
            <a:spLocks noChangeArrowheads="1"/>
          </p:cNvSpPr>
          <p:nvPr/>
        </p:nvSpPr>
        <p:spPr bwMode="auto">
          <a:xfrm>
            <a:off x="4010645" y="8062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1132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724921"/>
              </p:ext>
            </p:extLst>
          </p:nvPr>
        </p:nvGraphicFramePr>
        <p:xfrm>
          <a:off x="5940152" y="2933146"/>
          <a:ext cx="2239962" cy="549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0" name="公式" r:id="rId6" imgW="850680" imgH="215640" progId="Equation.3">
                  <p:embed/>
                </p:oleObj>
              </mc:Choice>
              <mc:Fallback>
                <p:oleObj name="公式" r:id="rId6" imgW="850680" imgH="215640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2933146"/>
                        <a:ext cx="2239962" cy="549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25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7195216"/>
              </p:ext>
            </p:extLst>
          </p:nvPr>
        </p:nvGraphicFramePr>
        <p:xfrm>
          <a:off x="5909196" y="3665463"/>
          <a:ext cx="22320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1" name="公式" r:id="rId8" imgW="838080" imgH="215640" progId="Equation.3">
                  <p:embed/>
                </p:oleObj>
              </mc:Choice>
              <mc:Fallback>
                <p:oleObj name="公式" r:id="rId8" imgW="838080" imgH="215640" progId="Equation.3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9196" y="3665463"/>
                        <a:ext cx="2232025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13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1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2" presetClass="entr" presetSubtype="8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8" dur="5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800"/>
                            </p:stCondLst>
                            <p:childTnLst>
                              <p:par>
                                <p:cTn id="6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1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ldLvl="0" autoUpdateAnimBg="0"/>
      <p:bldP spid="11303" grpId="2" animBg="1" autoUpdateAnimBg="0"/>
      <p:bldP spid="11304" grpId="2" animBg="1" autoUpdateAnimBg="0"/>
      <p:bldP spid="11313" grpId="0" animBg="1"/>
      <p:bldP spid="11314" grpId="0" animBg="1"/>
      <p:bldP spid="49" grpId="0" animBg="1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>
            <a:grpSpLocks noChangeAspect="1"/>
          </p:cNvGrpSpPr>
          <p:nvPr/>
        </p:nvGrpSpPr>
        <p:grpSpPr>
          <a:xfrm>
            <a:off x="789238" y="1847146"/>
            <a:ext cx="3141938" cy="1944000"/>
            <a:chOff x="1187624" y="1836260"/>
            <a:chExt cx="3276600" cy="2027319"/>
          </a:xfrm>
        </p:grpSpPr>
        <p:grpSp>
          <p:nvGrpSpPr>
            <p:cNvPr id="23" name="组合 22"/>
            <p:cNvGrpSpPr/>
            <p:nvPr/>
          </p:nvGrpSpPr>
          <p:grpSpPr>
            <a:xfrm>
              <a:off x="1187624" y="1836260"/>
              <a:ext cx="3276600" cy="2027319"/>
              <a:chOff x="3358641" y="2267161"/>
              <a:chExt cx="3276600" cy="2027319"/>
            </a:xfrm>
          </p:grpSpPr>
          <p:sp>
            <p:nvSpPr>
              <p:cNvPr id="3" name="AutoShape 3"/>
              <p:cNvSpPr>
                <a:spLocks noChangeArrowheads="1"/>
              </p:cNvSpPr>
              <p:nvPr/>
            </p:nvSpPr>
            <p:spPr bwMode="auto">
              <a:xfrm flipH="1">
                <a:off x="3358641" y="2267161"/>
                <a:ext cx="3276600" cy="1905000"/>
              </a:xfrm>
              <a:prstGeom prst="rtTriangle">
                <a:avLst/>
              </a:prstGeom>
              <a:solidFill>
                <a:schemeClr val="accent5">
                  <a:alpha val="50000"/>
                </a:schemeClr>
              </a:solidFill>
              <a:ln w="25400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 rot="19800000">
                <a:off x="5269251" y="2364733"/>
                <a:ext cx="712471" cy="432000"/>
              </a:xfrm>
              <a:prstGeom prst="rect">
                <a:avLst/>
              </a:prstGeom>
              <a:solidFill>
                <a:srgbClr val="00B0F0"/>
              </a:solidFill>
              <a:ln w="25400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/>
              </a:p>
            </p:txBody>
          </p:sp>
          <p:sp>
            <p:nvSpPr>
              <p:cNvPr id="5" name="Line 5"/>
              <p:cNvSpPr>
                <a:spLocks noChangeShapeType="1"/>
              </p:cNvSpPr>
              <p:nvPr/>
            </p:nvSpPr>
            <p:spPr bwMode="auto">
              <a:xfrm>
                <a:off x="5648728" y="2603746"/>
                <a:ext cx="0" cy="1447800"/>
              </a:xfrm>
              <a:prstGeom prst="line">
                <a:avLst/>
              </a:prstGeom>
              <a:noFill/>
              <a:ln w="57150" cmpd="sng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  <p:sp>
            <p:nvSpPr>
              <p:cNvPr id="6" name="Text Box 6"/>
              <p:cNvSpPr txBox="1">
                <a:spLocks noChangeArrowheads="1"/>
              </p:cNvSpPr>
              <p:nvPr/>
            </p:nvSpPr>
            <p:spPr bwMode="auto">
              <a:xfrm>
                <a:off x="5705255" y="3771260"/>
                <a:ext cx="8382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800" b="1" i="1" dirty="0">
                    <a:latin typeface="Times New Roman" pitchFamily="18" charset="0"/>
                  </a:rPr>
                  <a:t>G</a:t>
                </a:r>
              </a:p>
            </p:txBody>
          </p:sp>
          <p:sp>
            <p:nvSpPr>
              <p:cNvPr id="13" name="Text Box 16"/>
              <p:cNvSpPr txBox="1">
                <a:spLocks noChangeArrowheads="1"/>
              </p:cNvSpPr>
              <p:nvPr/>
            </p:nvSpPr>
            <p:spPr bwMode="auto">
              <a:xfrm>
                <a:off x="3851958" y="3745451"/>
                <a:ext cx="68580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400" b="1" i="1" dirty="0">
                    <a:solidFill>
                      <a:schemeClr val="tx2"/>
                    </a:solidFill>
                    <a:latin typeface="Times New Roman" pitchFamily="18" charset="0"/>
                    <a:sym typeface="Symbol" pitchFamily="18" charset="2"/>
                  </a:rPr>
                  <a:t></a:t>
                </a:r>
                <a:endParaRPr lang="en-US" sz="2400" b="1" i="1" dirty="0">
                  <a:latin typeface="Times New Roman" pitchFamily="18" charset="0"/>
                </a:endParaRPr>
              </a:p>
            </p:txBody>
          </p:sp>
        </p:grpSp>
        <p:sp>
          <p:nvSpPr>
            <p:cNvPr id="24" name="Freeform 23"/>
            <p:cNvSpPr>
              <a:spLocks/>
            </p:cNvSpPr>
            <p:nvPr/>
          </p:nvSpPr>
          <p:spPr bwMode="auto">
            <a:xfrm rot="19800000">
              <a:off x="1643379" y="3465978"/>
              <a:ext cx="76200" cy="298450"/>
            </a:xfrm>
            <a:custGeom>
              <a:avLst/>
              <a:gdLst>
                <a:gd name="T0" fmla="*/ 0 w 33"/>
                <a:gd name="T1" fmla="*/ 0 h 114"/>
                <a:gd name="T2" fmla="*/ 47 w 33"/>
                <a:gd name="T3" fmla="*/ 76 h 114"/>
                <a:gd name="T4" fmla="*/ 7 w 33"/>
                <a:gd name="T5" fmla="*/ 188 h 114"/>
                <a:gd name="T6" fmla="*/ 0 60000 65536"/>
                <a:gd name="T7" fmla="*/ 0 60000 65536"/>
                <a:gd name="T8" fmla="*/ 0 60000 65536"/>
                <a:gd name="T9" fmla="*/ 0 w 33"/>
                <a:gd name="T10" fmla="*/ 0 h 114"/>
                <a:gd name="T11" fmla="*/ 33 w 33"/>
                <a:gd name="T12" fmla="*/ 114 h 1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114">
                  <a:moveTo>
                    <a:pt x="0" y="0"/>
                  </a:moveTo>
                  <a:cubicBezTo>
                    <a:pt x="5" y="8"/>
                    <a:pt x="31" y="27"/>
                    <a:pt x="32" y="46"/>
                  </a:cubicBezTo>
                  <a:cubicBezTo>
                    <a:pt x="33" y="65"/>
                    <a:pt x="11" y="100"/>
                    <a:pt x="5" y="114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801398" y="1982711"/>
            <a:ext cx="5645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G</a:t>
            </a:r>
            <a:r>
              <a:rPr lang="en-US" altLang="zh-CN" sz="2800" b="1" baseline="-25000" dirty="0">
                <a:solidFill>
                  <a:srgbClr val="C00000"/>
                </a:solidFill>
                <a:latin typeface="Times New Roman" pitchFamily="18" charset="0"/>
              </a:rPr>
              <a:t>1</a:t>
            </a:r>
            <a:endParaRPr lang="en-US" sz="2800" b="1" i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549726" y="2663709"/>
            <a:ext cx="5645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</a:rPr>
              <a:t>G</a:t>
            </a:r>
            <a:r>
              <a:rPr lang="en-US" altLang="zh-CN" sz="2800" b="1" baseline="-25000" dirty="0">
                <a:solidFill>
                  <a:srgbClr val="C00000"/>
                </a:solidFill>
                <a:latin typeface="Times New Roman" pitchFamily="18" charset="0"/>
              </a:rPr>
              <a:t>2</a:t>
            </a:r>
            <a:endParaRPr lang="en-US" sz="2800" b="1" i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2915816" y="2607295"/>
            <a:ext cx="4472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tx2"/>
                </a:solidFill>
                <a:latin typeface="Times New Roman" pitchFamily="18" charset="0"/>
                <a:sym typeface="Symbol" pitchFamily="18" charset="2"/>
              </a:rPr>
              <a:t></a:t>
            </a:r>
            <a:endParaRPr lang="en-US" sz="2400" b="1" dirty="0">
              <a:latin typeface="Times New Roman" pitchFamily="18" charset="0"/>
            </a:endParaRPr>
          </a:p>
        </p:txBody>
      </p: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1187526" y="2134710"/>
            <a:ext cx="2822575" cy="1730375"/>
            <a:chOff x="0" y="0"/>
            <a:chExt cx="1777" cy="1089"/>
          </a:xfrm>
        </p:grpSpPr>
        <p:sp>
          <p:nvSpPr>
            <p:cNvPr id="17" name="Line 23"/>
            <p:cNvSpPr>
              <a:spLocks noChangeShapeType="1"/>
            </p:cNvSpPr>
            <p:nvPr/>
          </p:nvSpPr>
          <p:spPr bwMode="auto">
            <a:xfrm>
              <a:off x="1097" y="0"/>
              <a:ext cx="680" cy="1089"/>
            </a:xfrm>
            <a:prstGeom prst="line">
              <a:avLst/>
            </a:prstGeom>
            <a:noFill/>
            <a:ln w="254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22"/>
            <p:cNvSpPr>
              <a:spLocks noChangeShapeType="1"/>
            </p:cNvSpPr>
            <p:nvPr/>
          </p:nvSpPr>
          <p:spPr bwMode="auto">
            <a:xfrm flipH="1">
              <a:off x="0" y="24"/>
              <a:ext cx="1134" cy="681"/>
            </a:xfrm>
            <a:prstGeom prst="line">
              <a:avLst/>
            </a:prstGeom>
            <a:noFill/>
            <a:ln w="254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0" name="AutoShape 38"/>
          <p:cNvSpPr>
            <a:spLocks/>
          </p:cNvSpPr>
          <p:nvPr/>
        </p:nvSpPr>
        <p:spPr bwMode="auto">
          <a:xfrm rot="3600000">
            <a:off x="2873095" y="2663254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" name="Line 24"/>
          <p:cNvSpPr>
            <a:spLocks noChangeShapeType="1"/>
          </p:cNvSpPr>
          <p:nvPr/>
        </p:nvSpPr>
        <p:spPr bwMode="auto">
          <a:xfrm flipH="1">
            <a:off x="2962351" y="3195160"/>
            <a:ext cx="609600" cy="38100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19" name="Line 25"/>
          <p:cNvSpPr>
            <a:spLocks noChangeShapeType="1"/>
          </p:cNvSpPr>
          <p:nvPr/>
        </p:nvSpPr>
        <p:spPr bwMode="auto">
          <a:xfrm>
            <a:off x="2365450" y="2623660"/>
            <a:ext cx="596901" cy="95250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1" name="AutoShape 39"/>
          <p:cNvSpPr>
            <a:spLocks/>
          </p:cNvSpPr>
          <p:nvPr/>
        </p:nvSpPr>
        <p:spPr bwMode="auto">
          <a:xfrm rot="9000000">
            <a:off x="1706481" y="2499643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2292426" y="2166460"/>
            <a:ext cx="673100" cy="406400"/>
          </a:xfrm>
          <a:prstGeom prst="line">
            <a:avLst/>
          </a:prstGeom>
          <a:noFill/>
          <a:ln w="57150" cmpd="sng">
            <a:solidFill>
              <a:srgbClr val="C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2956454" y="2144688"/>
            <a:ext cx="609600" cy="1028700"/>
          </a:xfrm>
          <a:prstGeom prst="line">
            <a:avLst/>
          </a:prstGeom>
          <a:noFill/>
          <a:ln w="57150" cmpd="sng">
            <a:solidFill>
              <a:srgbClr val="C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7" name="弧形 26"/>
          <p:cNvSpPr/>
          <p:nvPr/>
        </p:nvSpPr>
        <p:spPr bwMode="auto">
          <a:xfrm rot="7629419">
            <a:off x="2692977" y="1544778"/>
            <a:ext cx="1203932" cy="996985"/>
          </a:xfrm>
          <a:prstGeom prst="arc">
            <a:avLst>
              <a:gd name="adj1" fmla="val 19881782"/>
              <a:gd name="adj2" fmla="val 21455088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cxnSp>
        <p:nvCxnSpPr>
          <p:cNvPr id="28" name="直接连接符 27"/>
          <p:cNvCxnSpPr/>
          <p:nvPr/>
        </p:nvCxnSpPr>
        <p:spPr bwMode="auto">
          <a:xfrm rot="5400000">
            <a:off x="1961996" y="3663312"/>
            <a:ext cx="5148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63489" name="Object 1"/>
          <p:cNvGraphicFramePr>
            <a:graphicFrameLocks noChangeAspect="1"/>
          </p:cNvGraphicFramePr>
          <p:nvPr/>
        </p:nvGraphicFramePr>
        <p:xfrm>
          <a:off x="1403648" y="4248185"/>
          <a:ext cx="2204700" cy="548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1" name="公式" r:id="rId4" imgW="838080" imgH="215640" progId="Equation.3">
                  <p:embed/>
                </p:oleObj>
              </mc:Choice>
              <mc:Fallback>
                <p:oleObj name="公式" r:id="rId4" imgW="838080" imgH="2156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4248185"/>
                        <a:ext cx="2204700" cy="5489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333082"/>
              </p:ext>
            </p:extLst>
          </p:nvPr>
        </p:nvGraphicFramePr>
        <p:xfrm>
          <a:off x="1354591" y="4973826"/>
          <a:ext cx="233362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2" name="公式" r:id="rId6" imgW="876240" imgH="215640" progId="Equation.3">
                  <p:embed/>
                </p:oleObj>
              </mc:Choice>
              <mc:Fallback>
                <p:oleObj name="公式" r:id="rId6" imgW="87624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591" y="4973826"/>
                        <a:ext cx="2333625" cy="555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2"/>
          <p:cNvSpPr txBox="1">
            <a:spLocks noChangeArrowheads="1"/>
          </p:cNvSpPr>
          <p:nvPr/>
        </p:nvSpPr>
        <p:spPr>
          <a:xfrm>
            <a:off x="614764" y="765682"/>
            <a:ext cx="2088232" cy="623417"/>
          </a:xfrm>
          <a:prstGeom prst="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cap="all" noProof="0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ea typeface="黑体" pitchFamily="49" charset="-122"/>
                <a:cs typeface="+mj-cs"/>
              </a:rPr>
              <a:t>TRY OUT</a:t>
            </a:r>
            <a:endParaRPr kumimoji="0" lang="zh-CN" altLang="en-US" sz="3200" b="1" i="0" u="none" strike="noStrike" kern="1200" cap="all" spc="0" normalizeH="0" baseline="0" noProof="0" dirty="0">
              <a:ln w="0"/>
              <a:solidFill>
                <a:srgbClr val="00B050"/>
              </a:soli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+mn-lt"/>
              <a:ea typeface="黑体" pitchFamily="49" charset="-122"/>
              <a:cs typeface="+mj-cs"/>
            </a:endParaRPr>
          </a:p>
        </p:txBody>
      </p:sp>
      <p:grpSp>
        <p:nvGrpSpPr>
          <p:cNvPr id="35" name="Group 30"/>
          <p:cNvGrpSpPr>
            <a:grpSpLocks/>
          </p:cNvGrpSpPr>
          <p:nvPr/>
        </p:nvGrpSpPr>
        <p:grpSpPr bwMode="auto">
          <a:xfrm>
            <a:off x="5398591" y="1733466"/>
            <a:ext cx="2917825" cy="2105029"/>
            <a:chOff x="310" y="-62"/>
            <a:chExt cx="1838" cy="1326"/>
          </a:xfrm>
        </p:grpSpPr>
        <p:grpSp>
          <p:nvGrpSpPr>
            <p:cNvPr id="36" name="Group 31"/>
            <p:cNvGrpSpPr>
              <a:grpSpLocks/>
            </p:cNvGrpSpPr>
            <p:nvPr/>
          </p:nvGrpSpPr>
          <p:grpSpPr bwMode="auto">
            <a:xfrm>
              <a:off x="310" y="-62"/>
              <a:ext cx="1838" cy="1269"/>
              <a:chOff x="310" y="-62"/>
              <a:chExt cx="1838" cy="1269"/>
            </a:xfrm>
          </p:grpSpPr>
          <p:sp>
            <p:nvSpPr>
              <p:cNvPr id="40" name="Rectangle 32"/>
              <p:cNvSpPr>
                <a:spLocks noChangeArrowheads="1"/>
              </p:cNvSpPr>
              <p:nvPr/>
            </p:nvSpPr>
            <p:spPr bwMode="auto">
              <a:xfrm>
                <a:off x="782" y="-62"/>
                <a:ext cx="79" cy="960"/>
              </a:xfrm>
              <a:prstGeom prst="rect">
                <a:avLst/>
              </a:prstGeom>
              <a:solidFill>
                <a:schemeClr val="folHlink"/>
              </a:solidFill>
              <a:ln w="9525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41" name="Group 33"/>
              <p:cNvGrpSpPr>
                <a:grpSpLocks/>
              </p:cNvGrpSpPr>
              <p:nvPr/>
            </p:nvGrpSpPr>
            <p:grpSpPr bwMode="auto">
              <a:xfrm>
                <a:off x="855" y="228"/>
                <a:ext cx="480" cy="480"/>
                <a:chOff x="0" y="0"/>
                <a:chExt cx="480" cy="480"/>
              </a:xfrm>
            </p:grpSpPr>
            <p:sp>
              <p:nvSpPr>
                <p:cNvPr id="43" name="Oval 3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480" cy="480"/>
                </a:xfrm>
                <a:prstGeom prst="ellipse">
                  <a:avLst/>
                </a:prstGeom>
                <a:solidFill>
                  <a:srgbClr val="00B0F0"/>
                </a:solidFill>
                <a:ln w="952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4" name="Oval 35"/>
                <p:cNvSpPr>
                  <a:spLocks noChangeArrowheads="1"/>
                </p:cNvSpPr>
                <p:nvPr/>
              </p:nvSpPr>
              <p:spPr bwMode="auto">
                <a:xfrm>
                  <a:off x="237" y="231"/>
                  <a:ext cx="23" cy="23"/>
                </a:xfrm>
                <a:prstGeom prst="ellipse">
                  <a:avLst/>
                </a:prstGeom>
                <a:solidFill>
                  <a:schemeClr val="tx1"/>
                </a:solidFill>
                <a:ln w="9525" cmpd="sng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42" name="AutoShape 36"/>
              <p:cNvSpPr>
                <a:spLocks noChangeArrowheads="1"/>
              </p:cNvSpPr>
              <p:nvPr/>
            </p:nvSpPr>
            <p:spPr bwMode="auto">
              <a:xfrm flipH="1">
                <a:off x="310" y="129"/>
                <a:ext cx="1838" cy="1078"/>
              </a:xfrm>
              <a:prstGeom prst="rtTriangle">
                <a:avLst/>
              </a:prstGeom>
              <a:solidFill>
                <a:srgbClr val="FFCCFF">
                  <a:alpha val="30000"/>
                </a:srgbClr>
              </a:solidFill>
              <a:ln w="15875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37" name="Text Box 37"/>
            <p:cNvSpPr txBox="1">
              <a:spLocks noChangeArrowheads="1"/>
            </p:cNvSpPr>
            <p:nvPr/>
          </p:nvSpPr>
          <p:spPr bwMode="auto">
            <a:xfrm>
              <a:off x="545" y="973"/>
              <a:ext cx="28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l-GR" altLang="en-US" sz="2400" b="1" i="1" dirty="0">
                  <a:latin typeface="Monotype Corsiva" pitchFamily="66" charset="0"/>
                </a:rPr>
                <a:t>θ</a:t>
              </a:r>
              <a:endParaRPr lang="en-US" sz="2400" b="1" i="1" dirty="0">
                <a:latin typeface="Monotype Corsiva" pitchFamily="66" charset="0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 rot="12160833">
              <a:off x="468" y="1115"/>
              <a:ext cx="91" cy="84"/>
            </a:xfrm>
            <a:custGeom>
              <a:avLst/>
              <a:gdLst>
                <a:gd name="T0" fmla="*/ 2 w 37"/>
                <a:gd name="T1" fmla="*/ 0 h 124"/>
                <a:gd name="T2" fmla="*/ 25 w 37"/>
                <a:gd name="T3" fmla="*/ 72 h 124"/>
                <a:gd name="T4" fmla="*/ 91 w 37"/>
                <a:gd name="T5" fmla="*/ 84 h 124"/>
                <a:gd name="T6" fmla="*/ 0 60000 65536"/>
                <a:gd name="T7" fmla="*/ 0 60000 65536"/>
                <a:gd name="T8" fmla="*/ 0 60000 65536"/>
                <a:gd name="T9" fmla="*/ 0 w 37"/>
                <a:gd name="T10" fmla="*/ 0 h 124"/>
                <a:gd name="T11" fmla="*/ 37 w 37"/>
                <a:gd name="T12" fmla="*/ 124 h 1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" h="124">
                  <a:moveTo>
                    <a:pt x="1" y="0"/>
                  </a:moveTo>
                  <a:cubicBezTo>
                    <a:pt x="4" y="35"/>
                    <a:pt x="0" y="72"/>
                    <a:pt x="10" y="106"/>
                  </a:cubicBezTo>
                  <a:cubicBezTo>
                    <a:pt x="13" y="116"/>
                    <a:pt x="37" y="124"/>
                    <a:pt x="37" y="124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45" name="AutoShape 39"/>
          <p:cNvSpPr>
            <a:spLocks/>
          </p:cNvSpPr>
          <p:nvPr/>
        </p:nvSpPr>
        <p:spPr bwMode="auto">
          <a:xfrm rot="10800000">
            <a:off x="5527179" y="2417682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6" name="AutoShape 40"/>
          <p:cNvSpPr>
            <a:spLocks/>
          </p:cNvSpPr>
          <p:nvPr/>
        </p:nvSpPr>
        <p:spPr bwMode="auto">
          <a:xfrm rot="3598707">
            <a:off x="6581279" y="3133645"/>
            <a:ext cx="990600" cy="304800"/>
          </a:xfrm>
          <a:custGeom>
            <a:avLst/>
            <a:gdLst>
              <a:gd name="T0" fmla="*/ 800093 w 21600"/>
              <a:gd name="T1" fmla="*/ 0 h 21600"/>
              <a:gd name="T2" fmla="*/ 800093 w 21600"/>
              <a:gd name="T3" fmla="*/ 76200 h 21600"/>
              <a:gd name="T4" fmla="*/ 154781 w 21600"/>
              <a:gd name="T5" fmla="*/ 76200 h 21600"/>
              <a:gd name="T6" fmla="*/ 154781 w 21600"/>
              <a:gd name="T7" fmla="*/ 228600 h 21600"/>
              <a:gd name="T8" fmla="*/ 800093 w 21600"/>
              <a:gd name="T9" fmla="*/ 228600 h 21600"/>
              <a:gd name="T10" fmla="*/ 800093 w 21600"/>
              <a:gd name="T11" fmla="*/ 304800 h 21600"/>
              <a:gd name="T12" fmla="*/ 990600 w 21600"/>
              <a:gd name="T13" fmla="*/ 152400 h 21600"/>
              <a:gd name="T14" fmla="*/ 61912 w 21600"/>
              <a:gd name="T15" fmla="*/ 76200 h 21600"/>
              <a:gd name="T16" fmla="*/ 61912 w 21600"/>
              <a:gd name="T17" fmla="*/ 228600 h 21600"/>
              <a:gd name="T18" fmla="*/ 123825 w 21600"/>
              <a:gd name="T19" fmla="*/ 228600 h 21600"/>
              <a:gd name="T20" fmla="*/ 123825 w 21600"/>
              <a:gd name="T21" fmla="*/ 76200 h 21600"/>
              <a:gd name="T22" fmla="*/ 0 w 21600"/>
              <a:gd name="T23" fmla="*/ 76200 h 21600"/>
              <a:gd name="T24" fmla="*/ 0 w 21600"/>
              <a:gd name="T25" fmla="*/ 228600 h 21600"/>
              <a:gd name="T26" fmla="*/ 30956 w 21600"/>
              <a:gd name="T27" fmla="*/ 228600 h 21600"/>
              <a:gd name="T28" fmla="*/ 30956 w 21600"/>
              <a:gd name="T29" fmla="*/ 76200 h 216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3375 w 21600"/>
              <a:gd name="T46" fmla="*/ 5400 h 21600"/>
              <a:gd name="T47" fmla="*/ 19523 w 21600"/>
              <a:gd name="T48" fmla="*/ 16200 h 2160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1600" h="21600">
                <a:moveTo>
                  <a:pt x="17446" y="0"/>
                </a:moveTo>
                <a:lnTo>
                  <a:pt x="17446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7446" y="16200"/>
                </a:lnTo>
                <a:lnTo>
                  <a:pt x="17446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99">
              <a:alpha val="70000"/>
            </a:srgbClr>
          </a:solidFill>
          <a:ln w="9525" cmpd="sng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47" name="Group 47"/>
          <p:cNvGrpSpPr>
            <a:grpSpLocks/>
          </p:cNvGrpSpPr>
          <p:nvPr/>
        </p:nvGrpSpPr>
        <p:grpSpPr bwMode="auto">
          <a:xfrm>
            <a:off x="6425930" y="2580439"/>
            <a:ext cx="800101" cy="1771651"/>
            <a:chOff x="24" y="0"/>
            <a:chExt cx="504" cy="1116"/>
          </a:xfrm>
        </p:grpSpPr>
        <p:sp>
          <p:nvSpPr>
            <p:cNvPr id="48" name="Text Box 48"/>
            <p:cNvSpPr txBox="1">
              <a:spLocks noChangeArrowheads="1"/>
            </p:cNvSpPr>
            <p:nvPr/>
          </p:nvSpPr>
          <p:spPr bwMode="auto">
            <a:xfrm>
              <a:off x="24" y="786"/>
              <a:ext cx="50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i="1" dirty="0">
                  <a:latin typeface="Times New Roman" pitchFamily="18" charset="0"/>
                </a:rPr>
                <a:t>G</a:t>
              </a:r>
            </a:p>
          </p:txBody>
        </p:sp>
        <p:sp>
          <p:nvSpPr>
            <p:cNvPr id="49" name="Line 49"/>
            <p:cNvSpPr>
              <a:spLocks noChangeShapeType="1"/>
            </p:cNvSpPr>
            <p:nvPr/>
          </p:nvSpPr>
          <p:spPr bwMode="auto">
            <a:xfrm>
              <a:off x="169" y="0"/>
              <a:ext cx="0" cy="829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sp>
        <p:nvSpPr>
          <p:cNvPr id="50" name="Line 51"/>
          <p:cNvSpPr>
            <a:spLocks noChangeShapeType="1"/>
          </p:cNvSpPr>
          <p:nvPr/>
        </p:nvSpPr>
        <p:spPr bwMode="auto">
          <a:xfrm flipH="1" flipV="1">
            <a:off x="6720979" y="3895645"/>
            <a:ext cx="687388" cy="3175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1" name="Line 52"/>
          <p:cNvSpPr>
            <a:spLocks noChangeShapeType="1"/>
          </p:cNvSpPr>
          <p:nvPr/>
        </p:nvSpPr>
        <p:spPr bwMode="auto">
          <a:xfrm>
            <a:off x="5916116" y="2570082"/>
            <a:ext cx="741363" cy="1308100"/>
          </a:xfrm>
          <a:prstGeom prst="line">
            <a:avLst/>
          </a:prstGeom>
          <a:noFill/>
          <a:ln w="254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52" name="Text Box 53"/>
          <p:cNvSpPr txBox="1">
            <a:spLocks noChangeArrowheads="1"/>
          </p:cNvSpPr>
          <p:nvPr/>
        </p:nvSpPr>
        <p:spPr bwMode="auto">
          <a:xfrm>
            <a:off x="6613346" y="2959020"/>
            <a:ext cx="484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n-US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θ</a:t>
            </a:r>
            <a:endParaRPr lang="en-US" sz="2400" b="1" i="1" dirty="0"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53" name="Freeform 54"/>
          <p:cNvSpPr>
            <a:spLocks/>
          </p:cNvSpPr>
          <p:nvPr/>
        </p:nvSpPr>
        <p:spPr bwMode="auto">
          <a:xfrm rot="10800000">
            <a:off x="6660654" y="2870120"/>
            <a:ext cx="173038" cy="57150"/>
          </a:xfrm>
          <a:custGeom>
            <a:avLst/>
            <a:gdLst>
              <a:gd name="T0" fmla="*/ 0 w 109"/>
              <a:gd name="T1" fmla="*/ 36 h 36"/>
              <a:gd name="T2" fmla="*/ 109 w 109"/>
              <a:gd name="T3" fmla="*/ 8 h 36"/>
              <a:gd name="T4" fmla="*/ 0 60000 65536"/>
              <a:gd name="T5" fmla="*/ 0 60000 65536"/>
              <a:gd name="T6" fmla="*/ 0 w 109"/>
              <a:gd name="T7" fmla="*/ 0 h 36"/>
              <a:gd name="T8" fmla="*/ 109 w 109"/>
              <a:gd name="T9" fmla="*/ 36 h 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9" h="36">
                <a:moveTo>
                  <a:pt x="0" y="36"/>
                </a:moveTo>
                <a:cubicBezTo>
                  <a:pt x="34" y="0"/>
                  <a:pt x="57" y="8"/>
                  <a:pt x="109" y="8"/>
                </a:cubicBezTo>
              </a:path>
            </a:pathLst>
          </a:custGeom>
          <a:noFill/>
          <a:ln w="28575" cmpd="sng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54" name="Group 57"/>
          <p:cNvGrpSpPr>
            <a:grpSpLocks/>
          </p:cNvGrpSpPr>
          <p:nvPr/>
        </p:nvGrpSpPr>
        <p:grpSpPr bwMode="auto">
          <a:xfrm>
            <a:off x="4860429" y="2552620"/>
            <a:ext cx="2659062" cy="1435100"/>
            <a:chOff x="0" y="0"/>
            <a:chExt cx="4188" cy="2260"/>
          </a:xfrm>
        </p:grpSpPr>
        <p:sp>
          <p:nvSpPr>
            <p:cNvPr id="55" name="Line 59"/>
            <p:cNvSpPr>
              <a:spLocks noChangeShapeType="1"/>
            </p:cNvSpPr>
            <p:nvPr/>
          </p:nvSpPr>
          <p:spPr bwMode="auto">
            <a:xfrm flipH="1">
              <a:off x="0" y="14"/>
              <a:ext cx="2795" cy="1"/>
            </a:xfrm>
            <a:prstGeom prst="line">
              <a:avLst/>
            </a:prstGeom>
            <a:noFill/>
            <a:ln w="254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Line 60"/>
            <p:cNvSpPr>
              <a:spLocks noChangeShapeType="1"/>
            </p:cNvSpPr>
            <p:nvPr/>
          </p:nvSpPr>
          <p:spPr bwMode="auto">
            <a:xfrm flipH="1" flipV="1">
              <a:off x="2796" y="0"/>
              <a:ext cx="1392" cy="2260"/>
            </a:xfrm>
            <a:prstGeom prst="line">
              <a:avLst/>
            </a:prstGeom>
            <a:noFill/>
            <a:ln w="254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7" name="Group 44"/>
          <p:cNvGrpSpPr>
            <a:grpSpLocks/>
          </p:cNvGrpSpPr>
          <p:nvPr/>
        </p:nvGrpSpPr>
        <p:grpSpPr bwMode="auto">
          <a:xfrm>
            <a:off x="6673354" y="2581641"/>
            <a:ext cx="1374777" cy="1417638"/>
            <a:chOff x="0" y="0"/>
            <a:chExt cx="866" cy="893"/>
          </a:xfrm>
        </p:grpSpPr>
        <p:sp>
          <p:nvSpPr>
            <p:cNvPr id="58" name="Text Box 45"/>
            <p:cNvSpPr txBox="1">
              <a:spLocks noChangeArrowheads="1"/>
            </p:cNvSpPr>
            <p:nvPr/>
          </p:nvSpPr>
          <p:spPr bwMode="auto">
            <a:xfrm>
              <a:off x="510" y="563"/>
              <a:ext cx="35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</a:rPr>
                <a:t>G</a:t>
              </a:r>
              <a:r>
                <a:rPr lang="en-US" sz="2800" b="1" baseline="-25000" dirty="0">
                  <a:solidFill>
                    <a:srgbClr val="C000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59" name="Line 46"/>
            <p:cNvSpPr>
              <a:spLocks noChangeShapeType="1"/>
            </p:cNvSpPr>
            <p:nvPr/>
          </p:nvSpPr>
          <p:spPr bwMode="auto">
            <a:xfrm>
              <a:off x="0" y="0"/>
              <a:ext cx="533" cy="869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60" name="Group 41"/>
          <p:cNvGrpSpPr>
            <a:grpSpLocks/>
          </p:cNvGrpSpPr>
          <p:nvPr/>
        </p:nvGrpSpPr>
        <p:grpSpPr bwMode="auto">
          <a:xfrm>
            <a:off x="5539880" y="1890632"/>
            <a:ext cx="1141411" cy="671513"/>
            <a:chOff x="-24" y="14"/>
            <a:chExt cx="719" cy="423"/>
          </a:xfrm>
        </p:grpSpPr>
        <p:sp>
          <p:nvSpPr>
            <p:cNvPr id="61" name="Text Box 42"/>
            <p:cNvSpPr txBox="1">
              <a:spLocks noChangeArrowheads="1"/>
            </p:cNvSpPr>
            <p:nvPr/>
          </p:nvSpPr>
          <p:spPr bwMode="auto">
            <a:xfrm>
              <a:off x="-24" y="14"/>
              <a:ext cx="356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solidFill>
                    <a:srgbClr val="C00000"/>
                  </a:solidFill>
                  <a:latin typeface="Times New Roman" pitchFamily="18" charset="0"/>
                </a:rPr>
                <a:t>G</a:t>
              </a:r>
              <a:r>
                <a:rPr lang="en-US" sz="2800" b="1" baseline="-25000" dirty="0">
                  <a:solidFill>
                    <a:srgbClr val="C0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62" name="Line 43"/>
            <p:cNvSpPr>
              <a:spLocks noChangeShapeType="1"/>
            </p:cNvSpPr>
            <p:nvPr/>
          </p:nvSpPr>
          <p:spPr bwMode="auto">
            <a:xfrm flipH="1" flipV="1">
              <a:off x="193" y="436"/>
              <a:ext cx="502" cy="1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/>
            </a:p>
          </p:txBody>
        </p:sp>
      </p:grpSp>
      <p:graphicFrame>
        <p:nvGraphicFramePr>
          <p:cNvPr id="6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8044373"/>
              </p:ext>
            </p:extLst>
          </p:nvPr>
        </p:nvGraphicFramePr>
        <p:xfrm>
          <a:off x="5814003" y="4300485"/>
          <a:ext cx="2161548" cy="538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3" name="公式" r:id="rId8" imgW="838080" imgH="215640" progId="Equation.3">
                  <p:embed/>
                </p:oleObj>
              </mc:Choice>
              <mc:Fallback>
                <p:oleObj name="公式" r:id="rId8" imgW="8380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4003" y="4300485"/>
                        <a:ext cx="2161548" cy="538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072524"/>
              </p:ext>
            </p:extLst>
          </p:nvPr>
        </p:nvGraphicFramePr>
        <p:xfrm>
          <a:off x="5821799" y="4911526"/>
          <a:ext cx="2063750" cy="759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4" name="公式" r:id="rId10" imgW="799920" imgH="304560" progId="Equation.3">
                  <p:embed/>
                </p:oleObj>
              </mc:Choice>
              <mc:Fallback>
                <p:oleObj name="公式" r:id="rId10" imgW="79992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1799" y="4911526"/>
                        <a:ext cx="2063750" cy="7591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63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  <p:bldP spid="14" grpId="0" autoUpdateAnimBg="0"/>
      <p:bldP spid="20" grpId="0" animBg="1" autoUpdateAnimBg="0"/>
      <p:bldP spid="20" grpId="1" animBg="1" autoUpdateAnimBg="0"/>
      <p:bldP spid="18" grpId="0" animBg="1"/>
      <p:bldP spid="19" grpId="0" animBg="1"/>
      <p:bldP spid="21" grpId="0" animBg="1" autoUpdateAnimBg="0"/>
      <p:bldP spid="21" grpId="1" animBg="1" autoUpdateAnimBg="0"/>
      <p:bldP spid="8" grpId="0" animBg="1"/>
      <p:bldP spid="7" grpId="0" animBg="1"/>
      <p:bldP spid="27" grpId="0" animBg="1"/>
      <p:bldP spid="34" grpId="0" animBg="1"/>
      <p:bldP spid="45" grpId="0" animBg="1" autoUpdateAnimBg="0"/>
      <p:bldP spid="45" grpId="1" animBg="1" autoUpdateAnimBg="0"/>
      <p:bldP spid="46" grpId="0" animBg="1" autoUpdateAnimBg="0"/>
      <p:bldP spid="46" grpId="1" animBg="1" autoUpdateAnimBg="0"/>
      <p:bldP spid="50" grpId="0" animBg="1"/>
      <p:bldP spid="51" grpId="0" animBg="1"/>
      <p:bldP spid="52" grpId="0"/>
      <p:bldP spid="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hotos.tuchong.com/471557/f/21767687.jpg"/>
          <p:cNvPicPr>
            <a:picLocks noChangeAspect="1" noChangeArrowheads="1"/>
          </p:cNvPicPr>
          <p:nvPr/>
        </p:nvPicPr>
        <p:blipFill>
          <a:blip r:embed="rId4" cstate="print"/>
          <a:srcRect l="3780" t="1810" r="2351" b="3568"/>
          <a:stretch>
            <a:fillRect/>
          </a:stretch>
        </p:blipFill>
        <p:spPr bwMode="auto">
          <a:xfrm>
            <a:off x="-684584" y="-27384"/>
            <a:ext cx="10729192" cy="6912768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 bwMode="auto">
          <a:xfrm>
            <a:off x="-684584" y="4725145"/>
            <a:ext cx="10729192" cy="2160240"/>
          </a:xfrm>
          <a:prstGeom prst="rect">
            <a:avLst/>
          </a:prstGeom>
          <a:solidFill>
            <a:schemeClr val="bg1">
              <a:alpha val="61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3746499" y="5178529"/>
            <a:ext cx="2917825" cy="1054444"/>
            <a:chOff x="3746499" y="5178529"/>
            <a:chExt cx="2917825" cy="1054444"/>
          </a:xfrm>
        </p:grpSpPr>
        <p:grpSp>
          <p:nvGrpSpPr>
            <p:cNvPr id="5" name="组合 4"/>
            <p:cNvGrpSpPr/>
            <p:nvPr/>
          </p:nvGrpSpPr>
          <p:grpSpPr>
            <a:xfrm>
              <a:off x="3746499" y="5178529"/>
              <a:ext cx="2917825" cy="991245"/>
              <a:chOff x="3746499" y="1124744"/>
              <a:chExt cx="2917825" cy="991245"/>
            </a:xfrm>
          </p:grpSpPr>
          <p:grpSp>
            <p:nvGrpSpPr>
              <p:cNvPr id="6" name="组合 19"/>
              <p:cNvGrpSpPr/>
              <p:nvPr/>
            </p:nvGrpSpPr>
            <p:grpSpPr>
              <a:xfrm>
                <a:off x="4139952" y="1366039"/>
                <a:ext cx="792000" cy="518135"/>
                <a:chOff x="4413796" y="1272765"/>
                <a:chExt cx="792000" cy="518135"/>
              </a:xfrm>
            </p:grpSpPr>
            <p:sp>
              <p:nvSpPr>
                <p:cNvPr id="8" name="Oval 6"/>
                <p:cNvSpPr>
                  <a:spLocks noChangeArrowheads="1"/>
                </p:cNvSpPr>
                <p:nvPr/>
              </p:nvSpPr>
              <p:spPr bwMode="auto">
                <a:xfrm rot="19715207">
                  <a:off x="5031320" y="1501096"/>
                  <a:ext cx="152400" cy="152400"/>
                </a:xfrm>
                <a:prstGeom prst="ellipse">
                  <a:avLst/>
                </a:prstGeom>
                <a:solidFill>
                  <a:srgbClr val="00B0F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9" name="Oval 7"/>
                <p:cNvSpPr>
                  <a:spLocks noChangeArrowheads="1"/>
                </p:cNvSpPr>
                <p:nvPr/>
              </p:nvSpPr>
              <p:spPr bwMode="auto">
                <a:xfrm rot="19715207">
                  <a:off x="4607076" y="1638500"/>
                  <a:ext cx="152400" cy="152400"/>
                </a:xfrm>
                <a:prstGeom prst="ellipse">
                  <a:avLst/>
                </a:prstGeom>
                <a:solidFill>
                  <a:srgbClr val="00B0F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" name="Rectangle 8"/>
                <p:cNvSpPr>
                  <a:spLocks noChangeArrowheads="1"/>
                </p:cNvSpPr>
                <p:nvPr/>
              </p:nvSpPr>
              <p:spPr bwMode="auto">
                <a:xfrm rot="20400000">
                  <a:off x="4413796" y="1272765"/>
                  <a:ext cx="792000" cy="304800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7" name="AutoShape 36"/>
              <p:cNvSpPr>
                <a:spLocks noChangeArrowheads="1"/>
              </p:cNvSpPr>
              <p:nvPr/>
            </p:nvSpPr>
            <p:spPr bwMode="auto">
              <a:xfrm flipH="1">
                <a:off x="3746499" y="1124744"/>
                <a:ext cx="2917825" cy="991245"/>
              </a:xfrm>
              <a:prstGeom prst="rtTriangle">
                <a:avLst/>
              </a:prstGeom>
              <a:solidFill>
                <a:srgbClr val="FFFFCC"/>
              </a:solidFill>
              <a:ln w="15875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4104882" y="5894419"/>
              <a:ext cx="381631" cy="338554"/>
              <a:chOff x="4104882" y="5894419"/>
              <a:chExt cx="381631" cy="338554"/>
            </a:xfrm>
          </p:grpSpPr>
          <p:sp>
            <p:nvSpPr>
              <p:cNvPr id="25" name="Text Box 16"/>
              <p:cNvSpPr txBox="1">
                <a:spLocks noChangeArrowheads="1"/>
              </p:cNvSpPr>
              <p:nvPr/>
            </p:nvSpPr>
            <p:spPr bwMode="auto">
              <a:xfrm>
                <a:off x="4104882" y="5894419"/>
                <a:ext cx="381631" cy="3385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1600" i="1" dirty="0">
                    <a:solidFill>
                      <a:schemeClr val="tx2"/>
                    </a:solidFill>
                    <a:latin typeface="Times New Roman" pitchFamily="18" charset="0"/>
                    <a:sym typeface="Symbol" pitchFamily="18" charset="2"/>
                  </a:rPr>
                  <a:t></a:t>
                </a:r>
                <a:endParaRPr lang="en-US" sz="1600" i="1" dirty="0">
                  <a:latin typeface="Times New Roman" pitchFamily="18" charset="0"/>
                </a:endParaRPr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 rot="19800000">
                <a:off x="4129374" y="6033586"/>
                <a:ext cx="36000" cy="144000"/>
              </a:xfrm>
              <a:custGeom>
                <a:avLst/>
                <a:gdLst>
                  <a:gd name="T0" fmla="*/ 0 w 33"/>
                  <a:gd name="T1" fmla="*/ 0 h 114"/>
                  <a:gd name="T2" fmla="*/ 47 w 33"/>
                  <a:gd name="T3" fmla="*/ 76 h 114"/>
                  <a:gd name="T4" fmla="*/ 7 w 33"/>
                  <a:gd name="T5" fmla="*/ 188 h 114"/>
                  <a:gd name="T6" fmla="*/ 0 60000 65536"/>
                  <a:gd name="T7" fmla="*/ 0 60000 65536"/>
                  <a:gd name="T8" fmla="*/ 0 60000 65536"/>
                  <a:gd name="T9" fmla="*/ 0 w 33"/>
                  <a:gd name="T10" fmla="*/ 0 h 114"/>
                  <a:gd name="T11" fmla="*/ 33 w 33"/>
                  <a:gd name="T12" fmla="*/ 114 h 1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3" h="114">
                    <a:moveTo>
                      <a:pt x="0" y="0"/>
                    </a:moveTo>
                    <a:cubicBezTo>
                      <a:pt x="5" y="8"/>
                      <a:pt x="31" y="27"/>
                      <a:pt x="32" y="46"/>
                    </a:cubicBezTo>
                    <a:cubicBezTo>
                      <a:pt x="33" y="65"/>
                      <a:pt x="11" y="100"/>
                      <a:pt x="5" y="114"/>
                    </a:cubicBezTo>
                  </a:path>
                </a:pathLst>
              </a:custGeom>
              <a:noFill/>
              <a:ln w="19050" cmpd="sng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" name="组合 10"/>
          <p:cNvGrpSpPr/>
          <p:nvPr/>
        </p:nvGrpSpPr>
        <p:grpSpPr>
          <a:xfrm>
            <a:off x="4494956" y="5554721"/>
            <a:ext cx="444501" cy="1200178"/>
            <a:chOff x="4494956" y="1500936"/>
            <a:chExt cx="444501" cy="1200178"/>
          </a:xfrm>
        </p:grpSpPr>
        <p:sp>
          <p:nvSpPr>
            <p:cNvPr id="12" name="椭圆 11"/>
            <p:cNvSpPr/>
            <p:nvPr/>
          </p:nvSpPr>
          <p:spPr bwMode="auto">
            <a:xfrm>
              <a:off x="4514180" y="1500936"/>
              <a:ext cx="54000" cy="5400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grpSp>
          <p:nvGrpSpPr>
            <p:cNvPr id="13" name="Group 47"/>
            <p:cNvGrpSpPr>
              <a:grpSpLocks/>
            </p:cNvGrpSpPr>
            <p:nvPr/>
          </p:nvGrpSpPr>
          <p:grpSpPr bwMode="auto">
            <a:xfrm>
              <a:off x="4494956" y="1554936"/>
              <a:ext cx="444501" cy="1146178"/>
              <a:chOff x="137" y="0"/>
              <a:chExt cx="280" cy="722"/>
            </a:xfrm>
          </p:grpSpPr>
          <p:sp>
            <p:nvSpPr>
              <p:cNvPr id="14" name="Text Box 48"/>
              <p:cNvSpPr txBox="1">
                <a:spLocks noChangeArrowheads="1"/>
              </p:cNvSpPr>
              <p:nvPr/>
            </p:nvSpPr>
            <p:spPr bwMode="auto">
              <a:xfrm>
                <a:off x="137" y="470"/>
                <a:ext cx="280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G</a:t>
                </a:r>
              </a:p>
            </p:txBody>
          </p:sp>
          <p:sp>
            <p:nvSpPr>
              <p:cNvPr id="15" name="Line 49"/>
              <p:cNvSpPr>
                <a:spLocks noChangeShapeType="1"/>
              </p:cNvSpPr>
              <p:nvPr/>
            </p:nvSpPr>
            <p:spPr bwMode="auto">
              <a:xfrm>
                <a:off x="169" y="0"/>
                <a:ext cx="0" cy="544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  <a:headEnd/>
                <a:tailEnd type="arrow" w="med" len="med"/>
              </a:ln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</p:grpSp>
      <p:grpSp>
        <p:nvGrpSpPr>
          <p:cNvPr id="16" name="Group 18"/>
          <p:cNvGrpSpPr>
            <a:grpSpLocks/>
          </p:cNvGrpSpPr>
          <p:nvPr/>
        </p:nvGrpSpPr>
        <p:grpSpPr bwMode="auto">
          <a:xfrm rot="548154">
            <a:off x="3535396" y="5500059"/>
            <a:ext cx="1623339" cy="1409406"/>
            <a:chOff x="547" y="6"/>
            <a:chExt cx="1022" cy="887"/>
          </a:xfrm>
        </p:grpSpPr>
        <p:sp>
          <p:nvSpPr>
            <p:cNvPr id="17" name="Line 23"/>
            <p:cNvSpPr>
              <a:spLocks noChangeShapeType="1"/>
            </p:cNvSpPr>
            <p:nvPr/>
          </p:nvSpPr>
          <p:spPr bwMode="auto">
            <a:xfrm rot="21411846">
              <a:off x="1147" y="6"/>
              <a:ext cx="422" cy="887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 flipH="1">
              <a:off x="547" y="24"/>
              <a:ext cx="587" cy="356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9" name="Line 23"/>
          <p:cNvSpPr>
            <a:spLocks noChangeShapeType="1"/>
          </p:cNvSpPr>
          <p:nvPr/>
        </p:nvSpPr>
        <p:spPr bwMode="auto">
          <a:xfrm rot="360000">
            <a:off x="4212602" y="5714583"/>
            <a:ext cx="374782" cy="776791"/>
          </a:xfrm>
          <a:prstGeom prst="line">
            <a:avLst/>
          </a:prstGeom>
          <a:noFill/>
          <a:ln w="127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 rot="548154" flipH="1">
            <a:off x="4518376" y="6324508"/>
            <a:ext cx="310835" cy="188426"/>
          </a:xfrm>
          <a:prstGeom prst="line">
            <a:avLst/>
          </a:prstGeom>
          <a:noFill/>
          <a:ln w="12700" cmpd="sng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4058606" y="5208402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</a:rPr>
              <a:t>G</a:t>
            </a:r>
            <a:r>
              <a:rPr lang="en-US" altLang="zh-CN" sz="2000" b="1" baseline="-25000" dirty="0">
                <a:solidFill>
                  <a:srgbClr val="C00000"/>
                </a:solidFill>
                <a:latin typeface="Times New Roman" pitchFamily="18" charset="0"/>
              </a:rPr>
              <a:t>1</a:t>
            </a:r>
            <a:endParaRPr lang="en-US" sz="2000" b="1" i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4853085" y="6108725"/>
            <a:ext cx="4555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</a:rPr>
              <a:t>G</a:t>
            </a:r>
            <a:r>
              <a:rPr lang="en-US" altLang="zh-CN" sz="2000" b="1" baseline="-25000" dirty="0">
                <a:solidFill>
                  <a:srgbClr val="C00000"/>
                </a:solidFill>
                <a:latin typeface="Times New Roman" pitchFamily="18" charset="0"/>
              </a:rPr>
              <a:t>2</a:t>
            </a:r>
            <a:endParaRPr lang="en-US" sz="2000" b="1" i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 flipH="1">
            <a:off x="4173030" y="5560107"/>
            <a:ext cx="372728" cy="137015"/>
          </a:xfrm>
          <a:prstGeom prst="line">
            <a:avLst/>
          </a:prstGeom>
          <a:noFill/>
          <a:ln w="38100" cmpd="sng">
            <a:solidFill>
              <a:srgbClr val="C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>
            <a:off x="4548285" y="5555609"/>
            <a:ext cx="304800" cy="810125"/>
          </a:xfrm>
          <a:prstGeom prst="line">
            <a:avLst/>
          </a:prstGeom>
          <a:noFill/>
          <a:ln w="38100" cmpd="sng">
            <a:solidFill>
              <a:srgbClr val="C00000"/>
            </a:solidFill>
            <a:round/>
            <a:headEnd/>
            <a:tailEnd type="arrow" w="med" len="med"/>
          </a:ln>
        </p:spPr>
        <p:txBody>
          <a:bodyPr wrap="none"/>
          <a:lstStyle/>
          <a:p>
            <a:endParaRPr lang="zh-CN" altLang="en-US"/>
          </a:p>
        </p:txBody>
      </p:sp>
      <p:grpSp>
        <p:nvGrpSpPr>
          <p:cNvPr id="30" name="组合 29"/>
          <p:cNvGrpSpPr/>
          <p:nvPr/>
        </p:nvGrpSpPr>
        <p:grpSpPr>
          <a:xfrm>
            <a:off x="4460802" y="4821498"/>
            <a:ext cx="648642" cy="1328489"/>
            <a:chOff x="4460802" y="4821498"/>
            <a:chExt cx="648642" cy="1328489"/>
          </a:xfrm>
        </p:grpSpPr>
        <p:sp>
          <p:nvSpPr>
            <p:cNvPr id="28" name="Text Box 17"/>
            <p:cNvSpPr txBox="1">
              <a:spLocks noChangeArrowheads="1"/>
            </p:cNvSpPr>
            <p:nvPr/>
          </p:nvSpPr>
          <p:spPr bwMode="auto">
            <a:xfrm>
              <a:off x="4460802" y="5811433"/>
              <a:ext cx="447221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1600" i="1" dirty="0">
                  <a:solidFill>
                    <a:schemeClr val="tx2"/>
                  </a:solidFill>
                  <a:latin typeface="Times New Roman" pitchFamily="18" charset="0"/>
                  <a:sym typeface="Symbol" pitchFamily="18" charset="2"/>
                </a:rPr>
                <a:t></a:t>
              </a:r>
              <a:endParaRPr lang="en-US" sz="1600" dirty="0">
                <a:latin typeface="Times New Roman" pitchFamily="18" charset="0"/>
              </a:endParaRPr>
            </a:p>
          </p:txBody>
        </p:sp>
        <p:sp>
          <p:nvSpPr>
            <p:cNvPr id="29" name="弧形 28"/>
            <p:cNvSpPr/>
            <p:nvPr/>
          </p:nvSpPr>
          <p:spPr bwMode="auto">
            <a:xfrm rot="7629419">
              <a:off x="4263444" y="5019498"/>
              <a:ext cx="1044000" cy="648000"/>
            </a:xfrm>
            <a:prstGeom prst="arc">
              <a:avLst>
                <a:gd name="adj1" fmla="val 20267883"/>
                <a:gd name="adj2" fmla="val 21153289"/>
              </a:avLst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graphicFrame>
        <p:nvGraphicFramePr>
          <p:cNvPr id="70657" name="Object 1"/>
          <p:cNvGraphicFramePr>
            <a:graphicFrameLocks noChangeAspect="1"/>
          </p:cNvGraphicFramePr>
          <p:nvPr/>
        </p:nvGraphicFramePr>
        <p:xfrm>
          <a:off x="7164288" y="5157192"/>
          <a:ext cx="1584176" cy="394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82" name="公式" r:id="rId5" imgW="838080" imgH="215640" progId="Equation.3">
                  <p:embed/>
                </p:oleObj>
              </mc:Choice>
              <mc:Fallback>
                <p:oleObj name="公式" r:id="rId5" imgW="838080" imgH="21564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288" y="5157192"/>
                        <a:ext cx="1584176" cy="394618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rgbClr val="CC33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燕尾形箭头 32"/>
          <p:cNvSpPr/>
          <p:nvPr/>
        </p:nvSpPr>
        <p:spPr bwMode="auto">
          <a:xfrm rot="5400000">
            <a:off x="7812360" y="5670156"/>
            <a:ext cx="216024" cy="198209"/>
          </a:xfrm>
          <a:prstGeom prst="notch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7164288" y="5938838"/>
            <a:ext cx="1584176" cy="417512"/>
            <a:chOff x="7164288" y="5938838"/>
            <a:chExt cx="1584176" cy="417512"/>
          </a:xfrm>
        </p:grpSpPr>
        <p:graphicFrame>
          <p:nvGraphicFramePr>
            <p:cNvPr id="70659" name="Object 3"/>
            <p:cNvGraphicFramePr>
              <a:graphicFrameLocks noChangeAspect="1"/>
            </p:cNvGraphicFramePr>
            <p:nvPr/>
          </p:nvGraphicFramePr>
          <p:xfrm>
            <a:off x="7332663" y="5938838"/>
            <a:ext cx="1247775" cy="417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683" name="公式" r:id="rId7" imgW="660240" imgH="228600" progId="Equation.3">
                    <p:embed/>
                  </p:oleObj>
                </mc:Choice>
                <mc:Fallback>
                  <p:oleObj name="公式" r:id="rId7" imgW="660240" imgH="22860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2663" y="5938838"/>
                          <a:ext cx="1247775" cy="417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CC33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矩形 34"/>
            <p:cNvSpPr/>
            <p:nvPr/>
          </p:nvSpPr>
          <p:spPr bwMode="auto">
            <a:xfrm>
              <a:off x="7164288" y="5943738"/>
              <a:ext cx="1584176" cy="387354"/>
            </a:xfrm>
            <a:prstGeom prst="rect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0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0" grpId="0" animBg="1"/>
      <p:bldP spid="21" grpId="0" autoUpdateAnimBg="0"/>
      <p:bldP spid="22" grpId="0" autoUpdateAnimBg="0"/>
      <p:bldP spid="23" grpId="0" animBg="1"/>
      <p:bldP spid="24" grpId="0" animBg="1"/>
      <p:bldP spid="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665932" y="1276637"/>
            <a:ext cx="60024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---将力沿两</a:t>
            </a:r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互相垂直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的方向分解。</a:t>
            </a:r>
          </a:p>
        </p:txBody>
      </p:sp>
      <p:sp>
        <p:nvSpPr>
          <p:cNvPr id="37" name="Rectangle 4"/>
          <p:cNvSpPr>
            <a:spLocks noChangeArrowheads="1"/>
          </p:cNvSpPr>
          <p:nvPr/>
        </p:nvSpPr>
        <p:spPr bwMode="auto">
          <a:xfrm>
            <a:off x="639315" y="707250"/>
            <a:ext cx="263728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000" b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正交</a:t>
            </a:r>
            <a:r>
              <a:rPr lang="zh-CN" altLang="en-US" sz="3000" b="1" dirty="0">
                <a:latin typeface="Times New Roman" pitchFamily="18" charset="0"/>
                <a:ea typeface="+mn-ea"/>
                <a:cs typeface="Times New Roman" pitchFamily="18" charset="0"/>
              </a:rPr>
              <a:t>分解法 </a:t>
            </a:r>
          </a:p>
        </p:txBody>
      </p:sp>
      <p:grpSp>
        <p:nvGrpSpPr>
          <p:cNvPr id="38" name="Group 2"/>
          <p:cNvGrpSpPr>
            <a:grpSpLocks/>
          </p:cNvGrpSpPr>
          <p:nvPr/>
        </p:nvGrpSpPr>
        <p:grpSpPr bwMode="auto">
          <a:xfrm>
            <a:off x="539552" y="2804767"/>
            <a:ext cx="3713163" cy="2784473"/>
            <a:chOff x="0" y="0"/>
            <a:chExt cx="2339" cy="1754"/>
          </a:xfrm>
        </p:grpSpPr>
        <p:sp>
          <p:nvSpPr>
            <p:cNvPr id="39" name="Line 4"/>
            <p:cNvSpPr>
              <a:spLocks noChangeShapeType="1"/>
            </p:cNvSpPr>
            <p:nvPr/>
          </p:nvSpPr>
          <p:spPr bwMode="auto">
            <a:xfrm flipV="1">
              <a:off x="1011" y="170"/>
              <a:ext cx="998" cy="576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Line 5"/>
            <p:cNvSpPr>
              <a:spLocks noChangeShapeType="1"/>
            </p:cNvSpPr>
            <p:nvPr/>
          </p:nvSpPr>
          <p:spPr bwMode="auto">
            <a:xfrm flipH="1" flipV="1">
              <a:off x="104" y="383"/>
              <a:ext cx="907" cy="363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6"/>
            <p:cNvSpPr>
              <a:spLocks noChangeShapeType="1"/>
            </p:cNvSpPr>
            <p:nvPr/>
          </p:nvSpPr>
          <p:spPr bwMode="auto">
            <a:xfrm>
              <a:off x="1011" y="746"/>
              <a:ext cx="725" cy="725"/>
            </a:xfrm>
            <a:prstGeom prst="line">
              <a:avLst/>
            </a:prstGeom>
            <a:noFill/>
            <a:ln w="57150" cmpd="sng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 Box 7"/>
            <p:cNvSpPr txBox="1">
              <a:spLocks noChangeArrowheads="1"/>
            </p:cNvSpPr>
            <p:nvPr/>
          </p:nvSpPr>
          <p:spPr bwMode="auto">
            <a:xfrm>
              <a:off x="1996" y="0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  <p:sp>
          <p:nvSpPr>
            <p:cNvPr id="43" name="Text Box 8"/>
            <p:cNvSpPr txBox="1">
              <a:spLocks noChangeArrowheads="1"/>
            </p:cNvSpPr>
            <p:nvPr/>
          </p:nvSpPr>
          <p:spPr bwMode="auto">
            <a:xfrm>
              <a:off x="0" y="30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1542" y="1424"/>
              <a:ext cx="343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800" b="1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45" name="Group 9"/>
          <p:cNvGrpSpPr>
            <a:grpSpLocks/>
          </p:cNvGrpSpPr>
          <p:nvPr/>
        </p:nvGrpSpPr>
        <p:grpSpPr bwMode="auto">
          <a:xfrm>
            <a:off x="569716" y="2128490"/>
            <a:ext cx="3800475" cy="3384552"/>
            <a:chOff x="136" y="-161"/>
            <a:chExt cx="2394" cy="2132"/>
          </a:xfrm>
        </p:grpSpPr>
        <p:grpSp>
          <p:nvGrpSpPr>
            <p:cNvPr id="46" name="Group 10"/>
            <p:cNvGrpSpPr>
              <a:grpSpLocks/>
            </p:cNvGrpSpPr>
            <p:nvPr/>
          </p:nvGrpSpPr>
          <p:grpSpPr bwMode="auto">
            <a:xfrm>
              <a:off x="136" y="-161"/>
              <a:ext cx="2394" cy="2132"/>
              <a:chOff x="136" y="-161"/>
              <a:chExt cx="2394" cy="2132"/>
            </a:xfrm>
          </p:grpSpPr>
          <p:sp>
            <p:nvSpPr>
              <p:cNvPr id="48" name="Line 12"/>
              <p:cNvSpPr>
                <a:spLocks noChangeShapeType="1"/>
              </p:cNvSpPr>
              <p:nvPr/>
            </p:nvSpPr>
            <p:spPr bwMode="auto">
              <a:xfrm>
                <a:off x="136" y="1022"/>
                <a:ext cx="2222" cy="0"/>
              </a:xfrm>
              <a:prstGeom prst="line">
                <a:avLst/>
              </a:prstGeom>
              <a:noFill/>
              <a:ln w="25400" cmpd="sng">
                <a:solidFill>
                  <a:srgbClr val="1A0AE6"/>
                </a:solidFill>
                <a:prstDash val="sysDot"/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Text Box 13"/>
              <p:cNvSpPr txBox="1">
                <a:spLocks noChangeArrowheads="1"/>
              </p:cNvSpPr>
              <p:nvPr/>
            </p:nvSpPr>
            <p:spPr bwMode="auto">
              <a:xfrm>
                <a:off x="2268" y="927"/>
                <a:ext cx="262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i="1" dirty="0">
                    <a:solidFill>
                      <a:srgbClr val="1A0AE6"/>
                    </a:solidFill>
                    <a:latin typeface="Times New Roman" pitchFamily="18" charset="0"/>
                    <a:cs typeface="Times New Roman" pitchFamily="18" charset="0"/>
                  </a:rPr>
                  <a:t>x</a:t>
                </a:r>
              </a:p>
            </p:txBody>
          </p:sp>
          <p:sp>
            <p:nvSpPr>
              <p:cNvPr id="50" name="Line 14"/>
              <p:cNvSpPr>
                <a:spLocks noChangeShapeType="1"/>
              </p:cNvSpPr>
              <p:nvPr/>
            </p:nvSpPr>
            <p:spPr bwMode="auto">
              <a:xfrm flipV="1">
                <a:off x="1134" y="111"/>
                <a:ext cx="0" cy="1860"/>
              </a:xfrm>
              <a:prstGeom prst="line">
                <a:avLst/>
              </a:prstGeom>
              <a:noFill/>
              <a:ln w="25400" cmpd="sng">
                <a:solidFill>
                  <a:srgbClr val="1A0AE6"/>
                </a:solidFill>
                <a:prstDash val="sysDot"/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15"/>
              <p:cNvSpPr txBox="1">
                <a:spLocks noChangeArrowheads="1"/>
              </p:cNvSpPr>
              <p:nvPr/>
            </p:nvSpPr>
            <p:spPr bwMode="auto">
              <a:xfrm>
                <a:off x="1180" y="-161"/>
                <a:ext cx="246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i="1" dirty="0">
                    <a:solidFill>
                      <a:srgbClr val="1A0AE6"/>
                    </a:solidFill>
                    <a:latin typeface="Times New Roman" pitchFamily="18" charset="0"/>
                    <a:cs typeface="Times New Roman" pitchFamily="18" charset="0"/>
                  </a:rPr>
                  <a:t>y</a:t>
                </a:r>
              </a:p>
            </p:txBody>
          </p:sp>
        </p:grpSp>
        <p:sp>
          <p:nvSpPr>
            <p:cNvPr id="47" name="Text Box 16"/>
            <p:cNvSpPr txBox="1">
              <a:spLocks noChangeArrowheads="1"/>
            </p:cNvSpPr>
            <p:nvPr/>
          </p:nvSpPr>
          <p:spPr bwMode="auto">
            <a:xfrm>
              <a:off x="878" y="952"/>
              <a:ext cx="262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600" b="1" i="1" dirty="0">
                  <a:solidFill>
                    <a:srgbClr val="1A0AE6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52" name="Group 16"/>
          <p:cNvGrpSpPr>
            <a:grpSpLocks/>
          </p:cNvGrpSpPr>
          <p:nvPr/>
        </p:nvGrpSpPr>
        <p:grpSpPr bwMode="auto">
          <a:xfrm>
            <a:off x="2123877" y="4023967"/>
            <a:ext cx="1150938" cy="1079500"/>
            <a:chOff x="0" y="0"/>
            <a:chExt cx="725" cy="680"/>
          </a:xfrm>
        </p:grpSpPr>
        <p:sp>
          <p:nvSpPr>
            <p:cNvPr id="53" name="Line 18"/>
            <p:cNvSpPr>
              <a:spLocks noChangeShapeType="1"/>
            </p:cNvSpPr>
            <p:nvPr/>
          </p:nvSpPr>
          <p:spPr bwMode="auto">
            <a:xfrm flipV="1">
              <a:off x="725" y="0"/>
              <a:ext cx="0" cy="680"/>
            </a:xfrm>
            <a:prstGeom prst="line">
              <a:avLst/>
            </a:prstGeom>
            <a:noFill/>
            <a:ln w="25400" cmpd="sng">
              <a:solidFill>
                <a:srgbClr val="00B05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19"/>
            <p:cNvSpPr>
              <a:spLocks noChangeShapeType="1"/>
            </p:cNvSpPr>
            <p:nvPr/>
          </p:nvSpPr>
          <p:spPr bwMode="auto">
            <a:xfrm flipH="1">
              <a:off x="0" y="680"/>
              <a:ext cx="725" cy="0"/>
            </a:xfrm>
            <a:prstGeom prst="line">
              <a:avLst/>
            </a:prstGeom>
            <a:noFill/>
            <a:ln w="25400" cmpd="sng">
              <a:solidFill>
                <a:srgbClr val="00B05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5" name="Group 19"/>
          <p:cNvGrpSpPr>
            <a:grpSpLocks/>
          </p:cNvGrpSpPr>
          <p:nvPr/>
        </p:nvGrpSpPr>
        <p:grpSpPr bwMode="auto">
          <a:xfrm>
            <a:off x="2114352" y="3084167"/>
            <a:ext cx="1584325" cy="949325"/>
            <a:chOff x="0" y="0"/>
            <a:chExt cx="998" cy="598"/>
          </a:xfrm>
        </p:grpSpPr>
        <p:sp>
          <p:nvSpPr>
            <p:cNvPr id="56" name="Line 21"/>
            <p:cNvSpPr>
              <a:spLocks noChangeShapeType="1"/>
            </p:cNvSpPr>
            <p:nvPr/>
          </p:nvSpPr>
          <p:spPr bwMode="auto">
            <a:xfrm>
              <a:off x="986" y="53"/>
              <a:ext cx="0" cy="545"/>
            </a:xfrm>
            <a:prstGeom prst="line">
              <a:avLst/>
            </a:prstGeom>
            <a:noFill/>
            <a:ln w="25400" cmpd="sng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Line 22"/>
            <p:cNvSpPr>
              <a:spLocks noChangeShapeType="1"/>
            </p:cNvSpPr>
            <p:nvPr/>
          </p:nvSpPr>
          <p:spPr bwMode="auto">
            <a:xfrm flipH="1">
              <a:off x="0" y="0"/>
              <a:ext cx="998" cy="0"/>
            </a:xfrm>
            <a:prstGeom prst="line">
              <a:avLst/>
            </a:prstGeom>
            <a:noFill/>
            <a:ln w="25400" cmpd="sng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Group 22"/>
          <p:cNvGrpSpPr>
            <a:grpSpLocks/>
          </p:cNvGrpSpPr>
          <p:nvPr/>
        </p:nvGrpSpPr>
        <p:grpSpPr bwMode="auto">
          <a:xfrm>
            <a:off x="726877" y="3414367"/>
            <a:ext cx="1368425" cy="576262"/>
            <a:chOff x="0" y="0"/>
            <a:chExt cx="862" cy="363"/>
          </a:xfrm>
        </p:grpSpPr>
        <p:sp>
          <p:nvSpPr>
            <p:cNvPr id="59" name="Line 24"/>
            <p:cNvSpPr>
              <a:spLocks noChangeShapeType="1"/>
            </p:cNvSpPr>
            <p:nvPr/>
          </p:nvSpPr>
          <p:spPr bwMode="auto">
            <a:xfrm>
              <a:off x="0" y="0"/>
              <a:ext cx="0" cy="363"/>
            </a:xfrm>
            <a:prstGeom prst="line">
              <a:avLst/>
            </a:prstGeom>
            <a:noFill/>
            <a:ln w="25400" cmpd="sng">
              <a:solidFill>
                <a:srgbClr val="00B0F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Line 25"/>
            <p:cNvSpPr>
              <a:spLocks noChangeShapeType="1"/>
            </p:cNvSpPr>
            <p:nvPr/>
          </p:nvSpPr>
          <p:spPr bwMode="auto">
            <a:xfrm>
              <a:off x="0" y="0"/>
              <a:ext cx="862" cy="0"/>
            </a:xfrm>
            <a:prstGeom prst="line">
              <a:avLst/>
            </a:prstGeom>
            <a:noFill/>
            <a:ln w="25400" cmpd="sng">
              <a:solidFill>
                <a:srgbClr val="00B0F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Group 28"/>
          <p:cNvGrpSpPr>
            <a:grpSpLocks/>
          </p:cNvGrpSpPr>
          <p:nvPr/>
        </p:nvGrpSpPr>
        <p:grpSpPr bwMode="auto">
          <a:xfrm>
            <a:off x="1475035" y="2880967"/>
            <a:ext cx="679451" cy="1147762"/>
            <a:chOff x="-52" y="0"/>
            <a:chExt cx="428" cy="723"/>
          </a:xfrm>
        </p:grpSpPr>
        <p:sp>
          <p:nvSpPr>
            <p:cNvPr id="62" name="Line 30"/>
            <p:cNvSpPr>
              <a:spLocks noChangeShapeType="1"/>
            </p:cNvSpPr>
            <p:nvPr/>
          </p:nvSpPr>
          <p:spPr bwMode="auto">
            <a:xfrm flipV="1">
              <a:off x="376" y="88"/>
              <a:ext cx="0" cy="635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31"/>
            <p:cNvSpPr txBox="1">
              <a:spLocks noChangeArrowheads="1"/>
            </p:cNvSpPr>
            <p:nvPr/>
          </p:nvSpPr>
          <p:spPr bwMode="auto">
            <a:xfrm>
              <a:off x="-52" y="0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</a:p>
          </p:txBody>
        </p:sp>
      </p:grpSp>
      <p:grpSp>
        <p:nvGrpSpPr>
          <p:cNvPr id="64" name="Group 31"/>
          <p:cNvGrpSpPr>
            <a:grpSpLocks/>
          </p:cNvGrpSpPr>
          <p:nvPr/>
        </p:nvGrpSpPr>
        <p:grpSpPr bwMode="auto">
          <a:xfrm>
            <a:off x="1488877" y="4023967"/>
            <a:ext cx="668338" cy="1273175"/>
            <a:chOff x="0" y="0"/>
            <a:chExt cx="421" cy="802"/>
          </a:xfrm>
        </p:grpSpPr>
        <p:sp>
          <p:nvSpPr>
            <p:cNvPr id="65" name="Line 33"/>
            <p:cNvSpPr>
              <a:spLocks noChangeShapeType="1"/>
            </p:cNvSpPr>
            <p:nvPr/>
          </p:nvSpPr>
          <p:spPr bwMode="auto">
            <a:xfrm>
              <a:off x="421" y="0"/>
              <a:ext cx="0" cy="680"/>
            </a:xfrm>
            <a:prstGeom prst="line">
              <a:avLst/>
            </a:prstGeom>
            <a:noFill/>
            <a:ln w="57150" cmpd="sng">
              <a:solidFill>
                <a:srgbClr val="00B05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Text Box 34"/>
            <p:cNvSpPr txBox="1">
              <a:spLocks noChangeArrowheads="1"/>
            </p:cNvSpPr>
            <p:nvPr/>
          </p:nvSpPr>
          <p:spPr bwMode="auto">
            <a:xfrm>
              <a:off x="0" y="511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400" b="1" i="1" baseline="-250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</a:p>
          </p:txBody>
        </p:sp>
      </p:grpSp>
      <p:grpSp>
        <p:nvGrpSpPr>
          <p:cNvPr id="67" name="Group 37"/>
          <p:cNvGrpSpPr>
            <a:grpSpLocks/>
          </p:cNvGrpSpPr>
          <p:nvPr/>
        </p:nvGrpSpPr>
        <p:grpSpPr bwMode="auto">
          <a:xfrm>
            <a:off x="2166740" y="4000278"/>
            <a:ext cx="1800224" cy="481012"/>
            <a:chOff x="0" y="0"/>
            <a:chExt cx="1134" cy="303"/>
          </a:xfrm>
        </p:grpSpPr>
        <p:sp>
          <p:nvSpPr>
            <p:cNvPr id="68" name="Line 39"/>
            <p:cNvSpPr>
              <a:spLocks noChangeShapeType="1"/>
            </p:cNvSpPr>
            <p:nvPr/>
          </p:nvSpPr>
          <p:spPr bwMode="auto">
            <a:xfrm>
              <a:off x="0" y="0"/>
              <a:ext cx="953" cy="0"/>
            </a:xfrm>
            <a:prstGeom prst="line">
              <a:avLst/>
            </a:prstGeom>
            <a:noFill/>
            <a:ln w="571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9" name="Text Box 40"/>
            <p:cNvSpPr txBox="1">
              <a:spLocks noChangeArrowheads="1"/>
            </p:cNvSpPr>
            <p:nvPr/>
          </p:nvSpPr>
          <p:spPr bwMode="auto">
            <a:xfrm>
              <a:off x="759" y="12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4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</p:grpSp>
      <p:grpSp>
        <p:nvGrpSpPr>
          <p:cNvPr id="70" name="Group 40"/>
          <p:cNvGrpSpPr>
            <a:grpSpLocks/>
          </p:cNvGrpSpPr>
          <p:nvPr/>
        </p:nvGrpSpPr>
        <p:grpSpPr bwMode="auto">
          <a:xfrm>
            <a:off x="615752" y="3998567"/>
            <a:ext cx="1514475" cy="520700"/>
            <a:chOff x="0" y="0"/>
            <a:chExt cx="954" cy="328"/>
          </a:xfrm>
        </p:grpSpPr>
        <p:sp>
          <p:nvSpPr>
            <p:cNvPr id="71" name="Line 42"/>
            <p:cNvSpPr>
              <a:spLocks noChangeShapeType="1"/>
            </p:cNvSpPr>
            <p:nvPr/>
          </p:nvSpPr>
          <p:spPr bwMode="auto">
            <a:xfrm flipH="1">
              <a:off x="70" y="0"/>
              <a:ext cx="884" cy="0"/>
            </a:xfrm>
            <a:prstGeom prst="line">
              <a:avLst/>
            </a:prstGeom>
            <a:noFill/>
            <a:ln w="57150" cmpd="sng">
              <a:solidFill>
                <a:srgbClr val="00B0F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43"/>
            <p:cNvSpPr txBox="1">
              <a:spLocks noChangeArrowheads="1"/>
            </p:cNvSpPr>
            <p:nvPr/>
          </p:nvSpPr>
          <p:spPr bwMode="auto">
            <a:xfrm>
              <a:off x="0" y="37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i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</p:grpSp>
      <p:grpSp>
        <p:nvGrpSpPr>
          <p:cNvPr id="73" name="Group 34"/>
          <p:cNvGrpSpPr>
            <a:grpSpLocks/>
          </p:cNvGrpSpPr>
          <p:nvPr/>
        </p:nvGrpSpPr>
        <p:grpSpPr bwMode="auto">
          <a:xfrm>
            <a:off x="2174313" y="4000154"/>
            <a:ext cx="1123096" cy="461763"/>
            <a:chOff x="43" y="0"/>
            <a:chExt cx="695" cy="148"/>
          </a:xfrm>
        </p:grpSpPr>
        <p:sp>
          <p:nvSpPr>
            <p:cNvPr id="74" name="Text Box 37"/>
            <p:cNvSpPr txBox="1">
              <a:spLocks noChangeArrowheads="1"/>
            </p:cNvSpPr>
            <p:nvPr/>
          </p:nvSpPr>
          <p:spPr bwMode="auto">
            <a:xfrm>
              <a:off x="363" y="0"/>
              <a:ext cx="368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400" b="1" i="1" baseline="-25000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sp>
          <p:nvSpPr>
            <p:cNvPr id="75" name="Line 36"/>
            <p:cNvSpPr>
              <a:spLocks noChangeShapeType="1"/>
            </p:cNvSpPr>
            <p:nvPr/>
          </p:nvSpPr>
          <p:spPr bwMode="auto">
            <a:xfrm>
              <a:off x="43" y="0"/>
              <a:ext cx="695" cy="0"/>
            </a:xfrm>
            <a:prstGeom prst="line">
              <a:avLst/>
            </a:prstGeom>
            <a:noFill/>
            <a:ln w="57150" cmpd="sng">
              <a:solidFill>
                <a:srgbClr val="00B05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6" name="Group 25"/>
          <p:cNvGrpSpPr>
            <a:grpSpLocks/>
          </p:cNvGrpSpPr>
          <p:nvPr/>
        </p:nvGrpSpPr>
        <p:grpSpPr bwMode="auto">
          <a:xfrm>
            <a:off x="2152452" y="3185767"/>
            <a:ext cx="661988" cy="842964"/>
            <a:chOff x="-10" y="0"/>
            <a:chExt cx="417" cy="531"/>
          </a:xfrm>
        </p:grpSpPr>
        <p:sp>
          <p:nvSpPr>
            <p:cNvPr id="77" name="Line 27"/>
            <p:cNvSpPr>
              <a:spLocks noChangeShapeType="1"/>
            </p:cNvSpPr>
            <p:nvPr/>
          </p:nvSpPr>
          <p:spPr bwMode="auto">
            <a:xfrm flipV="1">
              <a:off x="-10" y="123"/>
              <a:ext cx="0" cy="408"/>
            </a:xfrm>
            <a:prstGeom prst="line">
              <a:avLst/>
            </a:prstGeom>
            <a:noFill/>
            <a:ln w="57150" cmpd="sng">
              <a:solidFill>
                <a:srgbClr val="00B0F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 Box 28"/>
            <p:cNvSpPr txBox="1">
              <a:spLocks noChangeArrowheads="1"/>
            </p:cNvSpPr>
            <p:nvPr/>
          </p:nvSpPr>
          <p:spPr bwMode="auto">
            <a:xfrm>
              <a:off x="32" y="0"/>
              <a:ext cx="37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i="1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</a:p>
          </p:txBody>
        </p:sp>
      </p:grpSp>
      <p:sp>
        <p:nvSpPr>
          <p:cNvPr id="80" name="Text Box 5"/>
          <p:cNvSpPr txBox="1">
            <a:spLocks noChangeArrowheads="1"/>
          </p:cNvSpPr>
          <p:nvPr/>
        </p:nvSpPr>
        <p:spPr bwMode="auto">
          <a:xfrm>
            <a:off x="4527958" y="2761764"/>
            <a:ext cx="294824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建立直角坐标系</a:t>
            </a:r>
          </a:p>
        </p:txBody>
      </p:sp>
      <p:sp>
        <p:nvSpPr>
          <p:cNvPr id="81" name="Text Box 6"/>
          <p:cNvSpPr txBox="1">
            <a:spLocks noChangeArrowheads="1"/>
          </p:cNvSpPr>
          <p:nvPr/>
        </p:nvSpPr>
        <p:spPr bwMode="auto">
          <a:xfrm>
            <a:off x="4534308" y="3429000"/>
            <a:ext cx="359746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将各力沿</a:t>
            </a:r>
            <a:r>
              <a:rPr 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y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轴分解</a:t>
            </a:r>
          </a:p>
        </p:txBody>
      </p:sp>
      <p:sp>
        <p:nvSpPr>
          <p:cNvPr id="82" name="Text Box 7"/>
          <p:cNvSpPr txBox="1">
            <a:spLocks noChangeArrowheads="1"/>
          </p:cNvSpPr>
          <p:nvPr/>
        </p:nvSpPr>
        <p:spPr bwMode="auto">
          <a:xfrm>
            <a:off x="4527958" y="4077072"/>
            <a:ext cx="451485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求</a:t>
            </a:r>
            <a:r>
              <a:rPr 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y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轴上的合力</a:t>
            </a:r>
            <a:r>
              <a:rPr lang="en-US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sz="26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sz="2600" b="1" i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sz="26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y</a:t>
            </a:r>
            <a:endParaRPr lang="en-US" sz="2600" b="1" i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3" name="Text Box 8"/>
          <p:cNvSpPr txBox="1">
            <a:spLocks noChangeArrowheads="1"/>
          </p:cNvSpPr>
          <p:nvPr/>
        </p:nvSpPr>
        <p:spPr bwMode="auto">
          <a:xfrm>
            <a:off x="4530472" y="4732392"/>
            <a:ext cx="3156633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④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求</a:t>
            </a:r>
            <a:r>
              <a:rPr lang="en-US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sz="26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sz="26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sz="2600" b="1" i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y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的合力</a:t>
            </a:r>
            <a:r>
              <a:rPr lang="en-US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</a:p>
        </p:txBody>
      </p:sp>
      <p:sp>
        <p:nvSpPr>
          <p:cNvPr id="84" name="TextBox 60"/>
          <p:cNvSpPr txBox="1">
            <a:spLocks noChangeArrowheads="1"/>
          </p:cNvSpPr>
          <p:nvPr/>
        </p:nvSpPr>
        <p:spPr bwMode="auto">
          <a:xfrm>
            <a:off x="4534308" y="1984236"/>
            <a:ext cx="1261828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新魏" pitchFamily="2" charset="-122"/>
                <a:ea typeface="华文新魏" pitchFamily="2" charset="-122"/>
              </a:rPr>
              <a:t>步骤：</a:t>
            </a:r>
          </a:p>
        </p:txBody>
      </p:sp>
      <p:cxnSp>
        <p:nvCxnSpPr>
          <p:cNvPr id="85" name="直接连接符 84"/>
          <p:cNvCxnSpPr/>
          <p:nvPr/>
        </p:nvCxnSpPr>
        <p:spPr bwMode="auto">
          <a:xfrm rot="5400000">
            <a:off x="2069984" y="4239400"/>
            <a:ext cx="471600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6600FF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88" name="Object 23"/>
          <p:cNvGraphicFramePr>
            <a:graphicFrameLocks noChangeAspect="1"/>
          </p:cNvGraphicFramePr>
          <p:nvPr/>
        </p:nvGraphicFramePr>
        <p:xfrm>
          <a:off x="5148065" y="5301208"/>
          <a:ext cx="1800200" cy="570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6" name="公式" r:id="rId3" imgW="927000" imgH="304560" progId="Equation.3">
                  <p:embed/>
                </p:oleObj>
              </mc:Choice>
              <mc:Fallback>
                <p:oleObj name="公式" r:id="rId3" imgW="927000" imgH="30456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065" y="5301208"/>
                        <a:ext cx="1800200" cy="5701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" name="Text Box 43"/>
          <p:cNvSpPr txBox="1">
            <a:spLocks noChangeArrowheads="1"/>
          </p:cNvSpPr>
          <p:nvPr/>
        </p:nvSpPr>
        <p:spPr bwMode="auto">
          <a:xfrm>
            <a:off x="6327747" y="6066473"/>
            <a:ext cx="25647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kumimoji="1"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kumimoji="1"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kumimoji="1"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: </a:t>
            </a:r>
            <a:r>
              <a:rPr kumimoji="1"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kumimoji="1"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kumimoji="1"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kumimoji="1"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轴的夹角）</a:t>
            </a:r>
          </a:p>
        </p:txBody>
      </p:sp>
      <p:graphicFrame>
        <p:nvGraphicFramePr>
          <p:cNvPr id="68613" name="Object 5"/>
          <p:cNvGraphicFramePr>
            <a:graphicFrameLocks noChangeAspect="1"/>
          </p:cNvGraphicFramePr>
          <p:nvPr/>
        </p:nvGraphicFramePr>
        <p:xfrm>
          <a:off x="5209024" y="5853251"/>
          <a:ext cx="1307192" cy="816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7" name="公式" r:id="rId5" imgW="685800" imgH="444240" progId="Equation.3">
                  <p:embed/>
                </p:oleObj>
              </mc:Choice>
              <mc:Fallback>
                <p:oleObj name="公式" r:id="rId5" imgW="685800" imgH="4442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9024" y="5853251"/>
                        <a:ext cx="1307192" cy="8161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3" name="矩形 92"/>
          <p:cNvSpPr>
            <a:spLocks noChangeArrowheads="1"/>
          </p:cNvSpPr>
          <p:nvPr/>
        </p:nvSpPr>
        <p:spPr bwMode="auto">
          <a:xfrm>
            <a:off x="3268687" y="37274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68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37" grpId="0" bldLvl="0" autoUpdateAnimBg="0"/>
      <p:bldP spid="80" grpId="0" autoUpdateAnimBg="0"/>
      <p:bldP spid="81" grpId="0" autoUpdateAnimBg="0"/>
      <p:bldP spid="82" grpId="0" autoUpdateAnimBg="0"/>
      <p:bldP spid="83" grpId="0" autoUpdateAnimBg="0"/>
      <p:bldP spid="84" grpId="0" animBg="1" autoUpdateAnimBg="0"/>
      <p:bldP spid="91" grpId="0"/>
      <p:bldP spid="9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71472" y="810356"/>
            <a:ext cx="8001056" cy="5090624"/>
          </a:xfrm>
          <a:prstGeom prst="rect">
            <a:avLst/>
          </a:prstGeom>
          <a:noFill/>
          <a:ln w="12700">
            <a:solidFill>
              <a:srgbClr val="00B0F0"/>
            </a:solidFill>
            <a:prstDash val="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例、一人用与水平面成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角的斜向上的拉力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作用在粗糙水平面上质量为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的箱子，箱子沿水平面匀速运动，若箱子与水平面间的动摩擦因数为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，则箱子所受的摩擦力大小为（   </a:t>
            </a:r>
            <a:r>
              <a:rPr lang="en-US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μMg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μF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sin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Mg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-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sin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None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cos</a:t>
            </a:r>
            <a:r>
              <a:rPr lang="en-US" altLang="zh-CN" sz="28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endParaRPr lang="en-US" altLang="zh-CN" sz="2800" b="1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250370" y="2344709"/>
            <a:ext cx="73095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Tx/>
              <a:buNone/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CD</a:t>
            </a:r>
            <a:endParaRPr lang="zh-CN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5813742" y="3497110"/>
            <a:ext cx="2088000" cy="664017"/>
            <a:chOff x="5786446" y="2550669"/>
            <a:chExt cx="2088000" cy="664017"/>
          </a:xfrm>
        </p:grpSpPr>
        <p:grpSp>
          <p:nvGrpSpPr>
            <p:cNvPr id="5" name="组合 3"/>
            <p:cNvGrpSpPr/>
            <p:nvPr/>
          </p:nvGrpSpPr>
          <p:grpSpPr>
            <a:xfrm rot="16200000">
              <a:off x="6776446" y="2116686"/>
              <a:ext cx="108000" cy="2088000"/>
              <a:chOff x="609600" y="1535113"/>
              <a:chExt cx="323850" cy="3571875"/>
            </a:xfrm>
          </p:grpSpPr>
          <p:sp>
            <p:nvSpPr>
              <p:cNvPr id="7" name="Line 2"/>
              <p:cNvSpPr>
                <a:spLocks noChangeShapeType="1"/>
              </p:cNvSpPr>
              <p:nvPr/>
            </p:nvSpPr>
            <p:spPr bwMode="auto">
              <a:xfrm>
                <a:off x="933450" y="1535113"/>
                <a:ext cx="0" cy="350520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8" name="Line 4"/>
              <p:cNvSpPr>
                <a:spLocks noChangeShapeType="1"/>
              </p:cNvSpPr>
              <p:nvPr/>
            </p:nvSpPr>
            <p:spPr bwMode="auto">
              <a:xfrm flipH="1">
                <a:off x="609600" y="16525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 flipH="1">
                <a:off x="609600" y="18684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 flipH="1">
                <a:off x="609600" y="20843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 flipH="1">
                <a:off x="609600" y="23002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 flipH="1">
                <a:off x="609600" y="25161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Line 9"/>
              <p:cNvSpPr>
                <a:spLocks noChangeShapeType="1"/>
              </p:cNvSpPr>
              <p:nvPr/>
            </p:nvSpPr>
            <p:spPr bwMode="auto">
              <a:xfrm flipH="1">
                <a:off x="609600" y="27320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 flipH="1">
                <a:off x="609600" y="29479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Line 11"/>
              <p:cNvSpPr>
                <a:spLocks noChangeShapeType="1"/>
              </p:cNvSpPr>
              <p:nvPr/>
            </p:nvSpPr>
            <p:spPr bwMode="auto">
              <a:xfrm flipH="1">
                <a:off x="609600" y="31638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 flipH="1">
                <a:off x="609600" y="33797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 flipH="1">
                <a:off x="609600" y="35956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Line 14"/>
              <p:cNvSpPr>
                <a:spLocks noChangeShapeType="1"/>
              </p:cNvSpPr>
              <p:nvPr/>
            </p:nvSpPr>
            <p:spPr bwMode="auto">
              <a:xfrm flipH="1">
                <a:off x="609600" y="38115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Line 15"/>
              <p:cNvSpPr>
                <a:spLocks noChangeShapeType="1"/>
              </p:cNvSpPr>
              <p:nvPr/>
            </p:nvSpPr>
            <p:spPr bwMode="auto">
              <a:xfrm flipH="1">
                <a:off x="609600" y="40274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 flipH="1">
                <a:off x="609600" y="42433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Line 17"/>
              <p:cNvSpPr>
                <a:spLocks noChangeShapeType="1"/>
              </p:cNvSpPr>
              <p:nvPr/>
            </p:nvSpPr>
            <p:spPr bwMode="auto">
              <a:xfrm flipH="1">
                <a:off x="609600" y="44592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 flipH="1">
                <a:off x="609600" y="46751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Line 19"/>
              <p:cNvSpPr>
                <a:spLocks noChangeShapeType="1"/>
              </p:cNvSpPr>
              <p:nvPr/>
            </p:nvSpPr>
            <p:spPr bwMode="auto">
              <a:xfrm flipH="1">
                <a:off x="609600" y="4891088"/>
                <a:ext cx="288925" cy="215900"/>
              </a:xfrm>
              <a:prstGeom prst="line">
                <a:avLst/>
              </a:prstGeom>
              <a:noFill/>
              <a:ln w="9525" cmpd="sng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" name="矩形 5"/>
            <p:cNvSpPr/>
            <p:nvPr/>
          </p:nvSpPr>
          <p:spPr bwMode="auto">
            <a:xfrm>
              <a:off x="6399774" y="2550669"/>
              <a:ext cx="864000" cy="540000"/>
            </a:xfrm>
            <a:prstGeom prst="rect">
              <a:avLst/>
            </a:prstGeom>
            <a:solidFill>
              <a:schemeClr val="accent5">
                <a:lumMod val="9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5" name="椭圆 44"/>
          <p:cNvSpPr/>
          <p:nvPr/>
        </p:nvSpPr>
        <p:spPr bwMode="auto">
          <a:xfrm>
            <a:off x="6845051" y="3760290"/>
            <a:ext cx="36000" cy="36000"/>
          </a:xfrm>
          <a:prstGeom prst="ellipse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853361" y="4343293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7" name="直接箭头连接符 46"/>
          <p:cNvCxnSpPr/>
          <p:nvPr/>
        </p:nvCxnSpPr>
        <p:spPr bwMode="auto">
          <a:xfrm rot="10800000" flipH="1" flipV="1">
            <a:off x="6861953" y="3783249"/>
            <a:ext cx="0" cy="720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直接箭头连接符 47"/>
          <p:cNvCxnSpPr/>
          <p:nvPr/>
        </p:nvCxnSpPr>
        <p:spPr bwMode="auto">
          <a:xfrm flipV="1">
            <a:off x="6861012" y="3372842"/>
            <a:ext cx="0" cy="40023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6429690" y="3232285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0" name="直接箭头连接符 49"/>
          <p:cNvCxnSpPr/>
          <p:nvPr/>
        </p:nvCxnSpPr>
        <p:spPr bwMode="auto">
          <a:xfrm flipV="1">
            <a:off x="6860704" y="3307221"/>
            <a:ext cx="635118" cy="47825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7500958" y="3116705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165502" y="3582737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直接箭头连接符 52"/>
          <p:cNvCxnSpPr/>
          <p:nvPr/>
        </p:nvCxnSpPr>
        <p:spPr bwMode="auto">
          <a:xfrm flipH="1">
            <a:off x="6387937" y="3783962"/>
            <a:ext cx="46800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54" name="组合 53"/>
          <p:cNvGrpSpPr/>
          <p:nvPr/>
        </p:nvGrpSpPr>
        <p:grpSpPr>
          <a:xfrm>
            <a:off x="6950046" y="3519183"/>
            <a:ext cx="528640" cy="338554"/>
            <a:chOff x="1451072" y="3115104"/>
            <a:chExt cx="528640" cy="338554"/>
          </a:xfrm>
        </p:grpSpPr>
        <p:sp>
          <p:nvSpPr>
            <p:cNvPr id="55" name="弧形 54"/>
            <p:cNvSpPr/>
            <p:nvPr/>
          </p:nvSpPr>
          <p:spPr bwMode="auto">
            <a:xfrm>
              <a:off x="1451072" y="3272051"/>
              <a:ext cx="179889" cy="176980"/>
            </a:xfrm>
            <a:prstGeom prst="arc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590840" y="3115104"/>
              <a:ext cx="38887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6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6000760" y="2629203"/>
            <a:ext cx="2368872" cy="2142718"/>
            <a:chOff x="545966" y="2226350"/>
            <a:chExt cx="2368872" cy="2142718"/>
          </a:xfrm>
        </p:grpSpPr>
        <p:cxnSp>
          <p:nvCxnSpPr>
            <p:cNvPr id="58" name="直接连接符 57"/>
            <p:cNvCxnSpPr/>
            <p:nvPr/>
          </p:nvCxnSpPr>
          <p:spPr bwMode="auto">
            <a:xfrm>
              <a:off x="545966" y="3379608"/>
              <a:ext cx="1980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59" name="直接连接符 58"/>
            <p:cNvCxnSpPr/>
            <p:nvPr/>
          </p:nvCxnSpPr>
          <p:spPr bwMode="auto">
            <a:xfrm rot="16200000">
              <a:off x="433934" y="3397068"/>
              <a:ext cx="1944000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60" name="TextBox 59"/>
            <p:cNvSpPr txBox="1"/>
            <p:nvPr/>
          </p:nvSpPr>
          <p:spPr>
            <a:xfrm>
              <a:off x="2525966" y="3166236"/>
              <a:ext cx="388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126732" y="2226350"/>
              <a:ext cx="3888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y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63" name="直接箭头连接符 62"/>
          <p:cNvCxnSpPr/>
          <p:nvPr/>
        </p:nvCxnSpPr>
        <p:spPr bwMode="auto">
          <a:xfrm rot="10800000" flipH="1">
            <a:off x="6885760" y="3800965"/>
            <a:ext cx="61200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直接箭头连接符 63"/>
          <p:cNvCxnSpPr/>
          <p:nvPr/>
        </p:nvCxnSpPr>
        <p:spPr bwMode="auto">
          <a:xfrm rot="5400000" flipH="1">
            <a:off x="6632686" y="3519183"/>
            <a:ext cx="468000" cy="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Text Box 40"/>
          <p:cNvSpPr txBox="1">
            <a:spLocks noChangeArrowheads="1"/>
          </p:cNvSpPr>
          <p:nvPr/>
        </p:nvSpPr>
        <p:spPr bwMode="auto">
          <a:xfrm>
            <a:off x="7369615" y="3727869"/>
            <a:ext cx="4154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i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 Box 40"/>
          <p:cNvSpPr txBox="1">
            <a:spLocks noChangeArrowheads="1"/>
          </p:cNvSpPr>
          <p:nvPr/>
        </p:nvSpPr>
        <p:spPr bwMode="auto">
          <a:xfrm>
            <a:off x="6803593" y="2990675"/>
            <a:ext cx="4074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b="1" i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Group 19"/>
          <p:cNvGrpSpPr>
            <a:grpSpLocks/>
          </p:cNvGrpSpPr>
          <p:nvPr/>
        </p:nvGrpSpPr>
        <p:grpSpPr bwMode="auto">
          <a:xfrm>
            <a:off x="6861953" y="3339303"/>
            <a:ext cx="612775" cy="468313"/>
            <a:chOff x="0" y="-2"/>
            <a:chExt cx="386" cy="295"/>
          </a:xfrm>
        </p:grpSpPr>
        <p:sp>
          <p:nvSpPr>
            <p:cNvPr id="69" name="Line 21"/>
            <p:cNvSpPr>
              <a:spLocks noChangeShapeType="1"/>
            </p:cNvSpPr>
            <p:nvPr/>
          </p:nvSpPr>
          <p:spPr bwMode="auto">
            <a:xfrm>
              <a:off x="386" y="-2"/>
              <a:ext cx="0" cy="295"/>
            </a:xfrm>
            <a:prstGeom prst="line">
              <a:avLst/>
            </a:prstGeom>
            <a:noFill/>
            <a:ln w="19050" cmpd="sng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2"/>
            <p:cNvSpPr>
              <a:spLocks noChangeShapeType="1"/>
            </p:cNvSpPr>
            <p:nvPr/>
          </p:nvSpPr>
          <p:spPr bwMode="auto">
            <a:xfrm flipH="1">
              <a:off x="0" y="0"/>
              <a:ext cx="386" cy="0"/>
            </a:xfrm>
            <a:prstGeom prst="line">
              <a:avLst/>
            </a:prstGeom>
            <a:noFill/>
            <a:ln w="19050" cmpd="sng">
              <a:solidFill>
                <a:srgbClr val="C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ldLvl="0" autoUpdateAnimBg="0"/>
      <p:bldP spid="45" grpId="0" animBg="1"/>
      <p:bldP spid="46" grpId="0"/>
      <p:bldP spid="49" grpId="0"/>
      <p:bldP spid="51" grpId="0"/>
      <p:bldP spid="52" grpId="0"/>
      <p:bldP spid="65" grpId="0"/>
      <p:bldP spid="67" grpId="0"/>
    </p:bldLst>
  </p:timing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FDEF3"/>
      </a:accent1>
      <a:accent2>
        <a:srgbClr val="333399"/>
      </a:accent2>
      <a:accent3>
        <a:srgbClr val="FFFFFF"/>
      </a:accent3>
      <a:accent4>
        <a:srgbClr val="000000"/>
      </a:accent4>
      <a:accent5>
        <a:srgbClr val="E4ECF8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FDEF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4ECF8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_3">
  <a:themeElements>
    <a:clrScheme name="默认设计模板_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3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宋体" pitchFamily="2" charset="-122"/>
          </a:defRPr>
        </a:defPPr>
      </a:lstStyle>
    </a:lnDef>
  </a:objectDefaults>
  <a:extraClrSchemeLst>
    <a:extraClrScheme>
      <a:clrScheme name="默认设计模板_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1740</TotalTime>
  <Pages>0</Pages>
  <Words>293</Words>
  <Characters>0</Characters>
  <Application>Microsoft Office PowerPoint</Application>
  <DocSecurity>0</DocSecurity>
  <PresentationFormat>全屏显示(4:3)</PresentationFormat>
  <Lines>0</Lines>
  <Paragraphs>120</Paragraphs>
  <Slides>10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5" baseType="lpstr">
      <vt:lpstr>Monotype Corsiva</vt:lpstr>
      <vt:lpstr>黑体</vt:lpstr>
      <vt:lpstr>华文行楷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默认设计模板</vt:lpstr>
      <vt:lpstr>默认设计模板_2</vt:lpstr>
      <vt:lpstr>默认设计模板_3</vt:lpstr>
      <vt:lpstr>Microsoft Equation 3.0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kmj</dc:creator>
  <cp:lastModifiedBy>XiangLong CHEN</cp:lastModifiedBy>
  <cp:revision>114</cp:revision>
  <cp:lastPrinted>1899-12-30T00:00:00Z</cp:lastPrinted>
  <dcterms:created xsi:type="dcterms:W3CDTF">2013-01-25T01:44:32Z</dcterms:created>
  <dcterms:modified xsi:type="dcterms:W3CDTF">2018-12-03T13:45:52Z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2052-8.1.0.3166</vt:lpwstr>
  </property>
</Properties>
</file>