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7" r:id="rId4"/>
    <p:sldId id="260" r:id="rId5"/>
    <p:sldId id="259"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4"/>
    <p:restoredTop sz="95859"/>
  </p:normalViewPr>
  <p:slideViewPr>
    <p:cSldViewPr snapToGrid="0" snapToObjects="1">
      <p:cViewPr>
        <p:scale>
          <a:sx n="85" d="100"/>
          <a:sy n="85" d="100"/>
        </p:scale>
        <p:origin x="368" y="7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zh-CN" altLang="en-US"/>
              <a:t>单击此处编辑母版标题样式</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509A250-FF31-4206-8172-F9D3106AACB1}" type="datetimeFigureOut">
              <a:rPr lang="en-US" dirty="0"/>
              <a:t>2/3/22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zh-CN" altLang="en-US"/>
              <a:t>单击此处编辑母版标题样式</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4509A250-FF31-4206-8172-F9D3106AACB1}" type="datetimeFigureOut">
              <a:rPr lang="en-US" dirty="0"/>
              <a:t>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zh-CN" altLang="en-US"/>
              <a:t>单击此处编辑母版标题样式</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zh-CN" altLang="en-US"/>
              <a:t>单击此处编辑母版文本样式</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4509A250-FF31-4206-8172-F9D3106AACB1}" type="datetimeFigureOut">
              <a:rPr lang="en-US" dirty="0"/>
              <a:t>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4509A250-FF31-4206-8172-F9D3106AACB1}" type="datetimeFigureOut">
              <a:rPr lang="en-US" dirty="0"/>
              <a:t>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栏">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zh-CN" altLang="en-US"/>
              <a:t>单击此处编辑母版标题样式</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2/3/22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图片栏">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zh-CN" altLang="en-US"/>
              <a:t>单击此处编辑母版标题样式</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2/3/22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nchor="t" anchorCtr="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9796027F-7875-4030-9381-8BD8C4F21935}" type="datetimeFigureOut">
              <a:rPr lang="en-US" dirty="0"/>
              <a:t>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2/3/22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2/3/22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2/3/22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2/3/22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7" name="Date Placeholder 4"/>
          <p:cNvSpPr>
            <a:spLocks noGrp="1"/>
          </p:cNvSpPr>
          <p:nvPr>
            <p:ph type="dt" sz="half" idx="10"/>
          </p:nvPr>
        </p:nvSpPr>
        <p:spPr/>
        <p:txBody>
          <a:bodyPr/>
          <a:lstStyle/>
          <a:p>
            <a:fld id="{4509A250-FF31-4206-8172-F9D3106AACB1}" type="datetimeFigureOut">
              <a:rPr lang="en-US" dirty="0"/>
              <a:t>2/3/22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509A250-FF31-4206-8172-F9D3106AACB1}" type="datetimeFigureOut">
              <a:rPr lang="en-US" dirty="0"/>
              <a:t>2/3/22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2/3/22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media11.m4a"/><Relationship Id="rId7" Type="http://schemas.openxmlformats.org/officeDocument/2006/relationships/image" Target="../media/image45.png"/><Relationship Id="rId2" Type="http://schemas.microsoft.com/office/2007/relationships/media" Target="../media/media11.m4a"/><Relationship Id="rId1" Type="http://schemas.openxmlformats.org/officeDocument/2006/relationships/tags" Target="../tags/tag1.xml"/><Relationship Id="rId6" Type="http://schemas.openxmlformats.org/officeDocument/2006/relationships/image" Target="../media/image44.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slideLayout" Target="../slideLayouts/slideLayout2.xml"/><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jpeg"/><Relationship Id="rId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image" Target="../media/image90.png"/><Relationship Id="rId9"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4.jpe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2.png"/><Relationship Id="rId5" Type="http://schemas.openxmlformats.org/officeDocument/2006/relationships/image" Target="../media/image18.gif"/><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9.jpeg"/><Relationship Id="rId11" Type="http://schemas.openxmlformats.org/officeDocument/2006/relationships/image" Target="../media/image6.png"/><Relationship Id="rId5" Type="http://schemas.openxmlformats.org/officeDocument/2006/relationships/image" Target="../media/image20.png"/><Relationship Id="rId10" Type="http://schemas.openxmlformats.org/officeDocument/2006/relationships/image" Target="../media/image22.jpeg"/><Relationship Id="rId4" Type="http://schemas.openxmlformats.org/officeDocument/2006/relationships/image" Target="../media/image1.jpe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3.png"/><Relationship Id="rId5" Type="http://schemas.openxmlformats.org/officeDocument/2006/relationships/image" Target="../media/image29.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30.png"/><Relationship Id="rId12"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8.png"/><Relationship Id="rId11" Type="http://schemas.openxmlformats.org/officeDocument/2006/relationships/image" Target="../media/image34.png"/><Relationship Id="rId5" Type="http://schemas.openxmlformats.org/officeDocument/2006/relationships/image" Target="../media/image27.png"/><Relationship Id="rId10" Type="http://schemas.openxmlformats.org/officeDocument/2006/relationships/image" Target="../media/image33.png"/><Relationship Id="rId4" Type="http://schemas.openxmlformats.org/officeDocument/2006/relationships/image" Target="../media/image26.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3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D0FCFF-4D5B-2244-96BE-8237F29C4A42}"/>
              </a:ext>
            </a:extLst>
          </p:cNvPr>
          <p:cNvSpPr>
            <a:spLocks noGrp="1"/>
          </p:cNvSpPr>
          <p:nvPr>
            <p:ph type="ctrTitle"/>
          </p:nvPr>
        </p:nvSpPr>
        <p:spPr/>
        <p:txBody>
          <a:bodyPr/>
          <a:lstStyle/>
          <a:p>
            <a:r>
              <a:rPr kumimoji="1" lang="zh-CN" altLang="en-US" dirty="0"/>
              <a:t>第十六节</a:t>
            </a:r>
            <a:r>
              <a:rPr kumimoji="1" lang="en-US" altLang="zh-CN" dirty="0"/>
              <a:t>——</a:t>
            </a:r>
            <a:r>
              <a:rPr kumimoji="1" lang="zh-CN" altLang="en-US" dirty="0"/>
              <a:t>核化学</a:t>
            </a:r>
          </a:p>
        </p:txBody>
      </p:sp>
      <p:sp>
        <p:nvSpPr>
          <p:cNvPr id="3" name="副标题 2">
            <a:extLst>
              <a:ext uri="{FF2B5EF4-FFF2-40B4-BE49-F238E27FC236}">
                <a16:creationId xmlns:a16="http://schemas.microsoft.com/office/drawing/2014/main" id="{30F6B746-0596-244C-A4A8-1C23E5CADCBB}"/>
              </a:ext>
            </a:extLst>
          </p:cNvPr>
          <p:cNvSpPr>
            <a:spLocks noGrp="1"/>
          </p:cNvSpPr>
          <p:nvPr>
            <p:ph type="subTitle" idx="1"/>
          </p:nvPr>
        </p:nvSpPr>
        <p:spPr/>
        <p:txBody>
          <a:bodyPr/>
          <a:lstStyle/>
          <a:p>
            <a:endParaRPr kumimoji="1" lang="zh-CN" altLang="en-US"/>
          </a:p>
        </p:txBody>
      </p:sp>
      <p:pic>
        <p:nvPicPr>
          <p:cNvPr id="6" name="音频 5">
            <a:hlinkClick r:id="" action="ppaction://media"/>
            <a:extLst>
              <a:ext uri="{FF2B5EF4-FFF2-40B4-BE49-F238E27FC236}">
                <a16:creationId xmlns:a16="http://schemas.microsoft.com/office/drawing/2014/main" id="{FBD44DAA-77B0-2347-B873-0C4E5E2CB0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48819844"/>
      </p:ext>
    </p:extLst>
  </p:cSld>
  <p:clrMapOvr>
    <a:masterClrMapping/>
  </p:clrMapOvr>
  <mc:AlternateContent xmlns:mc="http://schemas.openxmlformats.org/markup-compatibility/2006" xmlns:p14="http://schemas.microsoft.com/office/powerpoint/2010/main">
    <mc:Choice Requires="p14">
      <p:transition spd="slow" p14:dur="2000" advTm="34987"/>
    </mc:Choice>
    <mc:Fallback xmlns="">
      <p:transition spd="slow" advTm="34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5F3FC718-FDE3-4EF7-921E-A5F374EAF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21B19035-9986-6547-99C7-C785910732C8}"/>
              </a:ext>
            </a:extLst>
          </p:cNvPr>
          <p:cNvSpPr>
            <a:spLocks noGrp="1"/>
          </p:cNvSpPr>
          <p:nvPr>
            <p:ph type="title"/>
          </p:nvPr>
        </p:nvSpPr>
        <p:spPr>
          <a:xfrm>
            <a:off x="532188" y="241112"/>
            <a:ext cx="3680068" cy="1444752"/>
          </a:xfrm>
        </p:spPr>
        <p:txBody>
          <a:bodyPr anchor="b">
            <a:noAutofit/>
          </a:bodyPr>
          <a:lstStyle/>
          <a:p>
            <a:r>
              <a:rPr kumimoji="1" lang="zh-CN" altLang="en-US" sz="3600" dirty="0">
                <a:solidFill>
                  <a:srgbClr val="EBEBEB"/>
                </a:solidFill>
              </a:rPr>
              <a:t>核聚变</a:t>
            </a:r>
            <a:r>
              <a:rPr kumimoji="1" lang="en-US" altLang="zh-CN" sz="3600" dirty="0">
                <a:solidFill>
                  <a:srgbClr val="EBEBEB"/>
                </a:solidFill>
              </a:rPr>
              <a:t>—nuclear</a:t>
            </a:r>
            <a:r>
              <a:rPr kumimoji="1" lang="zh-CN" altLang="en-US" sz="3600" dirty="0">
                <a:solidFill>
                  <a:srgbClr val="EBEBEB"/>
                </a:solidFill>
              </a:rPr>
              <a:t> </a:t>
            </a:r>
            <a:r>
              <a:rPr kumimoji="1" lang="en-US" altLang="zh-CN" sz="3600" dirty="0">
                <a:solidFill>
                  <a:srgbClr val="EBEBEB"/>
                </a:solidFill>
              </a:rPr>
              <a:t>fusion</a:t>
            </a:r>
            <a:endParaRPr kumimoji="1" lang="zh-CN" altLang="en-US" sz="3600" dirty="0">
              <a:solidFill>
                <a:srgbClr val="EBEBEB"/>
              </a:solidFill>
            </a:endParaRPr>
          </a:p>
        </p:txBody>
      </p:sp>
      <p:sp>
        <p:nvSpPr>
          <p:cNvPr id="19" name="Freeform 11">
            <a:extLst>
              <a:ext uri="{FF2B5EF4-FFF2-40B4-BE49-F238E27FC236}">
                <a16:creationId xmlns:a16="http://schemas.microsoft.com/office/drawing/2014/main" id="{FAA0F719-3DC8-4F08-AD8F-5A845658C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0" name="Freeform: Shape 13">
            <a:extLst>
              <a:ext uri="{FF2B5EF4-FFF2-40B4-BE49-F238E27FC236}">
                <a16:creationId xmlns:a16="http://schemas.microsoft.com/office/drawing/2014/main" id="{7DCB61BE-FA0F-4EFB-BE0E-268BAD8E3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21" name="Rectangle 15">
            <a:extLst>
              <a:ext uri="{FF2B5EF4-FFF2-40B4-BE49-F238E27FC236}">
                <a16:creationId xmlns:a16="http://schemas.microsoft.com/office/drawing/2014/main" id="{A4B31EAA-7423-46F7-9B90-4AB2B09C3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内容占位符 2">
            <a:extLst>
              <a:ext uri="{FF2B5EF4-FFF2-40B4-BE49-F238E27FC236}">
                <a16:creationId xmlns:a16="http://schemas.microsoft.com/office/drawing/2014/main" id="{3EF624DF-A32A-0548-9AB0-9D1BEEB461E0}"/>
              </a:ext>
            </a:extLst>
          </p:cNvPr>
          <p:cNvSpPr>
            <a:spLocks noGrp="1"/>
          </p:cNvSpPr>
          <p:nvPr>
            <p:ph idx="1"/>
          </p:nvPr>
        </p:nvSpPr>
        <p:spPr>
          <a:xfrm>
            <a:off x="624822" y="2673112"/>
            <a:ext cx="3392826" cy="2947415"/>
          </a:xfrm>
        </p:spPr>
        <p:txBody>
          <a:bodyPr>
            <a:normAutofit/>
          </a:bodyPr>
          <a:lstStyle/>
          <a:p>
            <a:r>
              <a:rPr kumimoji="1" lang="zh-CN" altLang="en-US">
                <a:solidFill>
                  <a:srgbClr val="FFFFFF"/>
                </a:solidFill>
              </a:rPr>
              <a:t>将两个不稳定的，轻的的元素的核聚为一个稳定的，重的元素的核</a:t>
            </a:r>
            <a:r>
              <a:rPr kumimoji="1" lang="en-US" altLang="zh-CN">
                <a:solidFill>
                  <a:srgbClr val="FFFFFF"/>
                </a:solidFill>
              </a:rPr>
              <a:t>—</a:t>
            </a:r>
            <a:r>
              <a:rPr kumimoji="1" lang="zh-CN" altLang="en-US">
                <a:solidFill>
                  <a:srgbClr val="FFFFFF"/>
                </a:solidFill>
              </a:rPr>
              <a:t>放出巨大能量</a:t>
            </a:r>
            <a:endParaRPr kumimoji="1" lang="en-US" altLang="zh-CN">
              <a:solidFill>
                <a:srgbClr val="FFFFFF"/>
              </a:solidFill>
            </a:endParaRPr>
          </a:p>
          <a:p>
            <a:r>
              <a:rPr kumimoji="1" lang="zh-CN" altLang="en-US">
                <a:solidFill>
                  <a:srgbClr val="FFFFFF"/>
                </a:solidFill>
              </a:rPr>
              <a:t>需要高温高压将两个氢原子核克服静电力紧靠</a:t>
            </a:r>
            <a:endParaRPr kumimoji="1" lang="en-US" altLang="zh-CN">
              <a:solidFill>
                <a:srgbClr val="FFFFFF"/>
              </a:solidFill>
            </a:endParaRPr>
          </a:p>
          <a:p>
            <a:r>
              <a:rPr kumimoji="1" lang="en-US" altLang="zh-CN">
                <a:solidFill>
                  <a:srgbClr val="FFFFFF"/>
                </a:solidFill>
              </a:rPr>
              <a:t>e.g.</a:t>
            </a:r>
            <a:r>
              <a:rPr kumimoji="1" lang="zh-CN" altLang="en-US">
                <a:solidFill>
                  <a:srgbClr val="FFFFFF"/>
                </a:solidFill>
              </a:rPr>
              <a:t> 太阳发光发热原理，氢弹</a:t>
            </a:r>
            <a:endParaRPr kumimoji="1" lang="en-US" altLang="zh-CN">
              <a:solidFill>
                <a:srgbClr val="FFFFFF"/>
              </a:solidFill>
            </a:endParaRPr>
          </a:p>
          <a:p>
            <a:endParaRPr kumimoji="1" lang="zh-CN" altLang="en-US">
              <a:solidFill>
                <a:srgbClr val="FFFFFF"/>
              </a:solidFill>
            </a:endParaRPr>
          </a:p>
        </p:txBody>
      </p:sp>
      <p:pic>
        <p:nvPicPr>
          <p:cNvPr id="5" name="图片 4">
            <a:extLst>
              <a:ext uri="{FF2B5EF4-FFF2-40B4-BE49-F238E27FC236}">
                <a16:creationId xmlns:a16="http://schemas.microsoft.com/office/drawing/2014/main" id="{6A0AD86B-3BFD-104C-A58A-019E240CCC00}"/>
              </a:ext>
            </a:extLst>
          </p:cNvPr>
          <p:cNvPicPr>
            <a:picLocks noChangeAspect="1"/>
          </p:cNvPicPr>
          <p:nvPr/>
        </p:nvPicPr>
        <p:blipFill>
          <a:blip r:embed="rId4"/>
          <a:stretch>
            <a:fillRect/>
          </a:stretch>
        </p:blipFill>
        <p:spPr>
          <a:xfrm>
            <a:off x="4489878" y="734672"/>
            <a:ext cx="4087061" cy="1979953"/>
          </a:xfrm>
          <a:prstGeom prst="rect">
            <a:avLst/>
          </a:prstGeom>
          <a:effectLst/>
        </p:spPr>
      </p:pic>
      <p:pic>
        <p:nvPicPr>
          <p:cNvPr id="4" name="图片 3">
            <a:extLst>
              <a:ext uri="{FF2B5EF4-FFF2-40B4-BE49-F238E27FC236}">
                <a16:creationId xmlns:a16="http://schemas.microsoft.com/office/drawing/2014/main" id="{BF30857A-05C0-8947-9C7D-20274239E228}"/>
              </a:ext>
            </a:extLst>
          </p:cNvPr>
          <p:cNvPicPr>
            <a:picLocks noChangeAspect="1"/>
          </p:cNvPicPr>
          <p:nvPr/>
        </p:nvPicPr>
        <p:blipFill>
          <a:blip r:embed="rId5"/>
          <a:stretch>
            <a:fillRect/>
          </a:stretch>
        </p:blipFill>
        <p:spPr>
          <a:xfrm>
            <a:off x="8742894" y="-13011"/>
            <a:ext cx="3009900" cy="3009900"/>
          </a:xfrm>
          <a:prstGeom prst="rect">
            <a:avLst/>
          </a:prstGeom>
        </p:spPr>
      </p:pic>
      <p:pic>
        <p:nvPicPr>
          <p:cNvPr id="6" name="图片 5">
            <a:extLst>
              <a:ext uri="{FF2B5EF4-FFF2-40B4-BE49-F238E27FC236}">
                <a16:creationId xmlns:a16="http://schemas.microsoft.com/office/drawing/2014/main" id="{EB85148D-19A0-B84A-A473-6B697DFBF1E4}"/>
              </a:ext>
            </a:extLst>
          </p:cNvPr>
          <p:cNvPicPr>
            <a:picLocks noChangeAspect="1"/>
          </p:cNvPicPr>
          <p:nvPr/>
        </p:nvPicPr>
        <p:blipFill>
          <a:blip r:embed="rId6"/>
          <a:stretch>
            <a:fillRect/>
          </a:stretch>
        </p:blipFill>
        <p:spPr>
          <a:xfrm>
            <a:off x="4369483" y="4413684"/>
            <a:ext cx="4600074" cy="2413686"/>
          </a:xfrm>
          <a:prstGeom prst="rect">
            <a:avLst/>
          </a:prstGeom>
        </p:spPr>
      </p:pic>
      <p:pic>
        <p:nvPicPr>
          <p:cNvPr id="8" name="图片 7" descr="形状, 箭头&#10;&#10;描述已自动生成">
            <a:extLst>
              <a:ext uri="{FF2B5EF4-FFF2-40B4-BE49-F238E27FC236}">
                <a16:creationId xmlns:a16="http://schemas.microsoft.com/office/drawing/2014/main" id="{0C9A2922-7883-9E49-BAD3-AD7C5454E3D5}"/>
              </a:ext>
            </a:extLst>
          </p:cNvPr>
          <p:cNvPicPr>
            <a:picLocks noChangeAspect="1"/>
          </p:cNvPicPr>
          <p:nvPr/>
        </p:nvPicPr>
        <p:blipFill>
          <a:blip r:embed="rId7"/>
          <a:stretch>
            <a:fillRect/>
          </a:stretch>
        </p:blipFill>
        <p:spPr>
          <a:xfrm>
            <a:off x="4632211" y="3709639"/>
            <a:ext cx="3823481" cy="549229"/>
          </a:xfrm>
          <a:prstGeom prst="rect">
            <a:avLst/>
          </a:prstGeom>
        </p:spPr>
      </p:pic>
      <p:sp>
        <p:nvSpPr>
          <p:cNvPr id="9" name="文本框 8">
            <a:extLst>
              <a:ext uri="{FF2B5EF4-FFF2-40B4-BE49-F238E27FC236}">
                <a16:creationId xmlns:a16="http://schemas.microsoft.com/office/drawing/2014/main" id="{A170123B-0723-124A-A95C-E7F99F1F28E3}"/>
              </a:ext>
            </a:extLst>
          </p:cNvPr>
          <p:cNvSpPr txBox="1"/>
          <p:nvPr/>
        </p:nvSpPr>
        <p:spPr>
          <a:xfrm>
            <a:off x="5526341" y="241112"/>
            <a:ext cx="1569660" cy="369332"/>
          </a:xfrm>
          <a:prstGeom prst="rect">
            <a:avLst/>
          </a:prstGeom>
          <a:noFill/>
        </p:spPr>
        <p:txBody>
          <a:bodyPr wrap="none" rtlCol="0">
            <a:spAutoFit/>
          </a:bodyPr>
          <a:lstStyle/>
          <a:p>
            <a:r>
              <a:rPr kumimoji="1" lang="zh-CN" altLang="en-US" dirty="0"/>
              <a:t>太阳内核聚变</a:t>
            </a:r>
          </a:p>
        </p:txBody>
      </p:sp>
      <p:sp>
        <p:nvSpPr>
          <p:cNvPr id="11" name="文本框 10">
            <a:extLst>
              <a:ext uri="{FF2B5EF4-FFF2-40B4-BE49-F238E27FC236}">
                <a16:creationId xmlns:a16="http://schemas.microsoft.com/office/drawing/2014/main" id="{498C9A93-F8AD-944F-BDF5-DDAA73E1E585}"/>
              </a:ext>
            </a:extLst>
          </p:cNvPr>
          <p:cNvSpPr txBox="1"/>
          <p:nvPr/>
        </p:nvSpPr>
        <p:spPr>
          <a:xfrm>
            <a:off x="5526341" y="3079965"/>
            <a:ext cx="1569660" cy="369332"/>
          </a:xfrm>
          <a:prstGeom prst="rect">
            <a:avLst/>
          </a:prstGeom>
          <a:noFill/>
        </p:spPr>
        <p:txBody>
          <a:bodyPr wrap="none" rtlCol="0">
            <a:spAutoFit/>
          </a:bodyPr>
          <a:lstStyle/>
          <a:p>
            <a:r>
              <a:rPr kumimoji="1" lang="zh-CN" altLang="en-US" dirty="0"/>
              <a:t>氢弹爆炸原理</a:t>
            </a:r>
          </a:p>
        </p:txBody>
      </p:sp>
      <p:pic>
        <p:nvPicPr>
          <p:cNvPr id="22" name="图片 21">
            <a:extLst>
              <a:ext uri="{FF2B5EF4-FFF2-40B4-BE49-F238E27FC236}">
                <a16:creationId xmlns:a16="http://schemas.microsoft.com/office/drawing/2014/main" id="{BBA0B5B3-81A8-2942-9CAB-7372C6AA83FD}"/>
              </a:ext>
            </a:extLst>
          </p:cNvPr>
          <p:cNvPicPr>
            <a:picLocks noChangeAspect="1"/>
          </p:cNvPicPr>
          <p:nvPr/>
        </p:nvPicPr>
        <p:blipFill>
          <a:blip r:embed="rId8"/>
          <a:stretch>
            <a:fillRect/>
          </a:stretch>
        </p:blipFill>
        <p:spPr>
          <a:xfrm>
            <a:off x="8865090" y="4258868"/>
            <a:ext cx="3269730" cy="2452298"/>
          </a:xfrm>
          <a:prstGeom prst="rect">
            <a:avLst/>
          </a:prstGeom>
        </p:spPr>
      </p:pic>
      <p:sp>
        <p:nvSpPr>
          <p:cNvPr id="17" name="文本框 16">
            <a:extLst>
              <a:ext uri="{FF2B5EF4-FFF2-40B4-BE49-F238E27FC236}">
                <a16:creationId xmlns:a16="http://schemas.microsoft.com/office/drawing/2014/main" id="{E66A7F0A-A288-E14A-A13E-82C5C671B98E}"/>
              </a:ext>
            </a:extLst>
          </p:cNvPr>
          <p:cNvSpPr txBox="1"/>
          <p:nvPr/>
        </p:nvSpPr>
        <p:spPr>
          <a:xfrm>
            <a:off x="10015616" y="3704870"/>
            <a:ext cx="1107996" cy="369332"/>
          </a:xfrm>
          <a:prstGeom prst="rect">
            <a:avLst/>
          </a:prstGeom>
          <a:noFill/>
        </p:spPr>
        <p:txBody>
          <a:bodyPr wrap="none" rtlCol="0">
            <a:spAutoFit/>
          </a:bodyPr>
          <a:lstStyle/>
          <a:p>
            <a:r>
              <a:rPr kumimoji="1" lang="zh-CN" altLang="en-US" dirty="0"/>
              <a:t>沙皇炸弹</a:t>
            </a:r>
          </a:p>
        </p:txBody>
      </p:sp>
      <p:pic>
        <p:nvPicPr>
          <p:cNvPr id="10" name="音频 9">
            <a:hlinkClick r:id="" action="ppaction://media"/>
            <a:extLst>
              <a:ext uri="{FF2B5EF4-FFF2-40B4-BE49-F238E27FC236}">
                <a16:creationId xmlns:a16="http://schemas.microsoft.com/office/drawing/2014/main" id="{B025AA77-29BB-E440-B4CC-3FA5C011CE4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669432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79317"/>
    </mc:Choice>
    <mc:Fallback xmlns="">
      <p:transition spd="slow" advTm="379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C3836A-85DE-4C4D-B51C-DC3932E92FE8}"/>
              </a:ext>
            </a:extLst>
          </p:cNvPr>
          <p:cNvSpPr>
            <a:spLocks noGrp="1"/>
          </p:cNvSpPr>
          <p:nvPr>
            <p:ph type="title"/>
          </p:nvPr>
        </p:nvSpPr>
        <p:spPr>
          <a:xfrm>
            <a:off x="267750" y="410070"/>
            <a:ext cx="3861471" cy="1444750"/>
          </a:xfrm>
        </p:spPr>
        <p:txBody>
          <a:bodyPr anchor="b">
            <a:noAutofit/>
          </a:bodyPr>
          <a:lstStyle/>
          <a:p>
            <a:pPr>
              <a:lnSpc>
                <a:spcPct val="90000"/>
              </a:lnSpc>
            </a:pPr>
            <a:r>
              <a:rPr kumimoji="1" lang="zh-CN" altLang="en-US" sz="3600" dirty="0"/>
              <a:t>核结合能</a:t>
            </a:r>
            <a:r>
              <a:rPr kumimoji="1" lang="en-US" altLang="zh-CN" sz="3600" dirty="0"/>
              <a:t>—nuclear</a:t>
            </a:r>
            <a:r>
              <a:rPr kumimoji="1" lang="zh-CN" altLang="en-US" sz="3600" dirty="0"/>
              <a:t> </a:t>
            </a:r>
            <a:r>
              <a:rPr kumimoji="1" lang="en-US" altLang="zh-CN" sz="3600" dirty="0"/>
              <a:t>binding</a:t>
            </a:r>
            <a:r>
              <a:rPr kumimoji="1" lang="zh-CN" altLang="en-US" sz="3600" dirty="0"/>
              <a:t> </a:t>
            </a:r>
            <a:r>
              <a:rPr kumimoji="1" lang="en-US" altLang="zh-CN" sz="3600" dirty="0"/>
              <a:t>energy</a:t>
            </a:r>
            <a:endParaRPr kumimoji="1" lang="zh-CN" altLang="en-US" sz="3600" dirty="0"/>
          </a:p>
        </p:txBody>
      </p:sp>
      <p:sp>
        <p:nvSpPr>
          <p:cNvPr id="30" name="Freeform: Shape 29">
            <a:extLst>
              <a:ext uri="{FF2B5EF4-FFF2-40B4-BE49-F238E27FC236}">
                <a16:creationId xmlns:a16="http://schemas.microsoft.com/office/drawing/2014/main" id="{C77F74B7-5344-4985-8463-5B8EE7030F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sp>
      <p:sp>
        <p:nvSpPr>
          <p:cNvPr id="32" name="Freeform 23">
            <a:extLst>
              <a:ext uri="{FF2B5EF4-FFF2-40B4-BE49-F238E27FC236}">
                <a16:creationId xmlns:a16="http://schemas.microsoft.com/office/drawing/2014/main" id="{0E38218E-B21F-433A-BB44-F15DE7DC6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34" name="Rectangle 33">
            <a:extLst>
              <a:ext uri="{FF2B5EF4-FFF2-40B4-BE49-F238E27FC236}">
                <a16:creationId xmlns:a16="http://schemas.microsoft.com/office/drawing/2014/main" id="{080DD7D4-CD57-4577-ACCC-43E1C72F7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内容占位符 2">
            <a:extLst>
              <a:ext uri="{FF2B5EF4-FFF2-40B4-BE49-F238E27FC236}">
                <a16:creationId xmlns:a16="http://schemas.microsoft.com/office/drawing/2014/main" id="{80F09894-9090-5647-A9B6-57C2A6F80287}"/>
              </a:ext>
            </a:extLst>
          </p:cNvPr>
          <p:cNvSpPr>
            <a:spLocks noGrp="1"/>
          </p:cNvSpPr>
          <p:nvPr>
            <p:ph idx="1"/>
          </p:nvPr>
        </p:nvSpPr>
        <p:spPr>
          <a:xfrm>
            <a:off x="655333" y="2464419"/>
            <a:ext cx="3104751" cy="2931307"/>
          </a:xfrm>
        </p:spPr>
        <p:txBody>
          <a:bodyPr>
            <a:noAutofit/>
          </a:bodyPr>
          <a:lstStyle/>
          <a:p>
            <a:r>
              <a:rPr kumimoji="1" lang="zh-CN" altLang="en-US" dirty="0"/>
              <a:t>将若干个核子结合成原子核放出的能量或将原子核的核子全部分散开来所需的能量</a:t>
            </a:r>
            <a:endParaRPr kumimoji="1" lang="en-US" altLang="zh-CN" dirty="0"/>
          </a:p>
          <a:p>
            <a:r>
              <a:rPr kumimoji="1" lang="zh-CN" altLang="en-US" dirty="0"/>
              <a:t>核子（</a:t>
            </a:r>
            <a:r>
              <a:rPr kumimoji="1" lang="en-US" altLang="zh-CN" dirty="0"/>
              <a:t>nucleon</a:t>
            </a:r>
            <a:r>
              <a:rPr kumimoji="1" lang="zh-CN" altLang="en-US" dirty="0"/>
              <a:t>）</a:t>
            </a:r>
            <a:r>
              <a:rPr kumimoji="1" lang="en-US" altLang="zh-CN" dirty="0"/>
              <a:t>—</a:t>
            </a:r>
            <a:r>
              <a:rPr kumimoji="1" lang="zh-CN" altLang="en-US" dirty="0"/>
              <a:t>质子和中子</a:t>
            </a:r>
            <a:endParaRPr kumimoji="1" lang="en-US" altLang="zh-CN" dirty="0"/>
          </a:p>
          <a:p>
            <a:r>
              <a:rPr kumimoji="1" lang="zh-CN" altLang="en-US" dirty="0"/>
              <a:t>核结合能越大</a:t>
            </a:r>
            <a:r>
              <a:rPr kumimoji="1" lang="en-US" altLang="zh-CN" dirty="0"/>
              <a:t>—</a:t>
            </a:r>
            <a:r>
              <a:rPr kumimoji="1" lang="zh-CN" altLang="en-US" dirty="0"/>
              <a:t>越稳定</a:t>
            </a:r>
            <a:endParaRPr kumimoji="1" lang="en-US" altLang="zh-CN" dirty="0"/>
          </a:p>
          <a:p>
            <a:r>
              <a:rPr kumimoji="1" lang="zh-CN" altLang="en-US" dirty="0"/>
              <a:t>核结合能越小</a:t>
            </a:r>
            <a:r>
              <a:rPr kumimoji="1" lang="en-US" altLang="zh-CN" dirty="0"/>
              <a:t>—</a:t>
            </a:r>
            <a:r>
              <a:rPr kumimoji="1" lang="zh-CN" altLang="en-US" dirty="0"/>
              <a:t>越不稳定，容易核聚变或核裂变</a:t>
            </a:r>
            <a:endParaRPr kumimoji="1" lang="en-US" altLang="zh-CN" dirty="0"/>
          </a:p>
          <a:p>
            <a:endParaRPr kumimoji="1" lang="zh-CN" altLang="en-US" dirty="0"/>
          </a:p>
        </p:txBody>
      </p:sp>
      <p:pic>
        <p:nvPicPr>
          <p:cNvPr id="5" name="图片 4" descr="文本&#10;&#10;中度可信度描述已自动生成">
            <a:extLst>
              <a:ext uri="{FF2B5EF4-FFF2-40B4-BE49-F238E27FC236}">
                <a16:creationId xmlns:a16="http://schemas.microsoft.com/office/drawing/2014/main" id="{5666080E-A1CF-B940-BDC4-28F6AE468B16}"/>
              </a:ext>
            </a:extLst>
          </p:cNvPr>
          <p:cNvPicPr>
            <a:picLocks noChangeAspect="1"/>
          </p:cNvPicPr>
          <p:nvPr/>
        </p:nvPicPr>
        <p:blipFill>
          <a:blip r:embed="rId6"/>
          <a:stretch>
            <a:fillRect/>
          </a:stretch>
        </p:blipFill>
        <p:spPr>
          <a:xfrm>
            <a:off x="5372647" y="0"/>
            <a:ext cx="6053545" cy="5493587"/>
          </a:xfrm>
          <a:prstGeom prst="rect">
            <a:avLst/>
          </a:prstGeom>
          <a:effectLst/>
        </p:spPr>
      </p:pic>
      <p:pic>
        <p:nvPicPr>
          <p:cNvPr id="7" name="图片 6" descr="图表, 散点图&#10;&#10;描述已自动生成">
            <a:extLst>
              <a:ext uri="{FF2B5EF4-FFF2-40B4-BE49-F238E27FC236}">
                <a16:creationId xmlns:a16="http://schemas.microsoft.com/office/drawing/2014/main" id="{25F16DCF-3FC3-BC4A-BC2A-C01EBC7A2793}"/>
              </a:ext>
            </a:extLst>
          </p:cNvPr>
          <p:cNvPicPr>
            <a:picLocks noChangeAspect="1"/>
          </p:cNvPicPr>
          <p:nvPr/>
        </p:nvPicPr>
        <p:blipFill>
          <a:blip r:embed="rId7"/>
          <a:stretch>
            <a:fillRect/>
          </a:stretch>
        </p:blipFill>
        <p:spPr>
          <a:xfrm>
            <a:off x="4507582" y="974037"/>
            <a:ext cx="7273970" cy="4909926"/>
          </a:xfrm>
          <a:prstGeom prst="rect">
            <a:avLst/>
          </a:prstGeom>
          <a:effectLst/>
        </p:spPr>
      </p:pic>
      <p:pic>
        <p:nvPicPr>
          <p:cNvPr id="9" name="图片 8" descr="文本&#10;&#10;描述已自动生成">
            <a:extLst>
              <a:ext uri="{FF2B5EF4-FFF2-40B4-BE49-F238E27FC236}">
                <a16:creationId xmlns:a16="http://schemas.microsoft.com/office/drawing/2014/main" id="{A746B075-43A1-DA49-A1A2-922B53B0A76B}"/>
              </a:ext>
            </a:extLst>
          </p:cNvPr>
          <p:cNvPicPr>
            <a:picLocks noChangeAspect="1"/>
          </p:cNvPicPr>
          <p:nvPr/>
        </p:nvPicPr>
        <p:blipFill>
          <a:blip r:embed="rId8"/>
          <a:stretch>
            <a:fillRect/>
          </a:stretch>
        </p:blipFill>
        <p:spPr>
          <a:xfrm>
            <a:off x="5637217" y="5599921"/>
            <a:ext cx="5143495" cy="1142999"/>
          </a:xfrm>
          <a:prstGeom prst="rect">
            <a:avLst/>
          </a:prstGeom>
        </p:spPr>
      </p:pic>
      <p:pic>
        <p:nvPicPr>
          <p:cNvPr id="13" name="图片 12" descr="图表&#10;&#10;描述已自动生成">
            <a:extLst>
              <a:ext uri="{FF2B5EF4-FFF2-40B4-BE49-F238E27FC236}">
                <a16:creationId xmlns:a16="http://schemas.microsoft.com/office/drawing/2014/main" id="{72AB9135-5DD7-AF4E-B6B8-BC8E6410C90C}"/>
              </a:ext>
            </a:extLst>
          </p:cNvPr>
          <p:cNvPicPr>
            <a:picLocks noChangeAspect="1"/>
          </p:cNvPicPr>
          <p:nvPr/>
        </p:nvPicPr>
        <p:blipFill>
          <a:blip r:embed="rId9"/>
          <a:stretch>
            <a:fillRect/>
          </a:stretch>
        </p:blipFill>
        <p:spPr>
          <a:xfrm>
            <a:off x="4704506" y="1143000"/>
            <a:ext cx="6841383" cy="4560922"/>
          </a:xfrm>
          <a:prstGeom prst="rect">
            <a:avLst/>
          </a:prstGeom>
        </p:spPr>
      </p:pic>
      <p:pic>
        <p:nvPicPr>
          <p:cNvPr id="18" name="音频 17">
            <a:hlinkClick r:id="" action="ppaction://media"/>
            <a:extLst>
              <a:ext uri="{FF2B5EF4-FFF2-40B4-BE49-F238E27FC236}">
                <a16:creationId xmlns:a16="http://schemas.microsoft.com/office/drawing/2014/main" id="{657ADA53-2557-C94E-A089-33B602C737E6}"/>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503563813"/>
      </p:ext>
    </p:extLst>
  </p:cSld>
  <p:clrMapOvr>
    <a:masterClrMapping/>
  </p:clrMapOvr>
  <mc:AlternateContent xmlns:mc="http://schemas.openxmlformats.org/markup-compatibility/2006">
    <mc:Choice xmlns:p14="http://schemas.microsoft.com/office/powerpoint/2010/main" Requires="p14">
      <p:transition spd="slow" p14:dur="2000" advTm="568328"/>
    </mc:Choice>
    <mc:Fallback>
      <p:transition spd="slow" advTm="568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CA046F-F3A1-E445-9ADF-52B721ED16C3}"/>
              </a:ext>
            </a:extLst>
          </p:cNvPr>
          <p:cNvSpPr>
            <a:spLocks noGrp="1"/>
          </p:cNvSpPr>
          <p:nvPr>
            <p:ph type="title"/>
          </p:nvPr>
        </p:nvSpPr>
        <p:spPr>
          <a:xfrm>
            <a:off x="646112" y="452718"/>
            <a:ext cx="4165580" cy="1400530"/>
          </a:xfrm>
        </p:spPr>
        <p:txBody>
          <a:bodyPr>
            <a:normAutofit/>
          </a:bodyPr>
          <a:lstStyle/>
          <a:p>
            <a:r>
              <a:rPr kumimoji="1" lang="zh-CN" altLang="en-US" dirty="0"/>
              <a:t>核素</a:t>
            </a:r>
            <a:r>
              <a:rPr kumimoji="1" lang="en-US" altLang="zh-CN" dirty="0"/>
              <a:t>—nuclide</a:t>
            </a:r>
            <a:endParaRPr kumimoji="1" lang="zh-CN" altLang="en-US" dirty="0"/>
          </a:p>
        </p:txBody>
      </p:sp>
      <p:sp>
        <p:nvSpPr>
          <p:cNvPr id="11" name="Freeform: Shape 10">
            <a:extLst>
              <a:ext uri="{FF2B5EF4-FFF2-40B4-BE49-F238E27FC236}">
                <a16:creationId xmlns:a16="http://schemas.microsoft.com/office/drawing/2014/main" id="{7DAA46B9-B7E8-4487-B28E-C63A6EB7AA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7191 h 6985200"/>
              <a:gd name="connsiteX6" fmla="*/ 1 w 6858001"/>
              <a:gd name="connsiteY6" fmla="*/ 887191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7191"/>
                </a:lnTo>
                <a:lnTo>
                  <a:pt x="1" y="887191"/>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sp>
      <p:sp>
        <p:nvSpPr>
          <p:cNvPr id="13" name="Freeform 23">
            <a:extLst>
              <a:ext uri="{FF2B5EF4-FFF2-40B4-BE49-F238E27FC236}">
                <a16:creationId xmlns:a16="http://schemas.microsoft.com/office/drawing/2014/main" id="{C866818C-1E5F-475A-B310-3C06B555F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图片 4">
            <a:extLst>
              <a:ext uri="{FF2B5EF4-FFF2-40B4-BE49-F238E27FC236}">
                <a16:creationId xmlns:a16="http://schemas.microsoft.com/office/drawing/2014/main" id="{5E107736-8763-BB49-B07C-D0931A36F79E}"/>
              </a:ext>
            </a:extLst>
          </p:cNvPr>
          <p:cNvPicPr>
            <a:picLocks noChangeAspect="1"/>
          </p:cNvPicPr>
          <p:nvPr/>
        </p:nvPicPr>
        <p:blipFill>
          <a:blip r:embed="rId5"/>
          <a:stretch>
            <a:fillRect/>
          </a:stretch>
        </p:blipFill>
        <p:spPr>
          <a:xfrm>
            <a:off x="5735820" y="3216727"/>
            <a:ext cx="6299466" cy="3511953"/>
          </a:xfrm>
          <a:prstGeom prst="rect">
            <a:avLst/>
          </a:prstGeom>
          <a:effectLst/>
        </p:spPr>
      </p:pic>
      <p:sp>
        <p:nvSpPr>
          <p:cNvPr id="15" name="Rectangle 14">
            <a:extLst>
              <a:ext uri="{FF2B5EF4-FFF2-40B4-BE49-F238E27FC236}">
                <a16:creationId xmlns:a16="http://schemas.microsoft.com/office/drawing/2014/main" id="{D12AFDE8-E1ED-4A49-B8B3-4953F4B8A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内容占位符 2">
            <a:extLst>
              <a:ext uri="{FF2B5EF4-FFF2-40B4-BE49-F238E27FC236}">
                <a16:creationId xmlns:a16="http://schemas.microsoft.com/office/drawing/2014/main" id="{F1AD55D2-56EB-D545-9EE1-D1D043E6DB6B}"/>
              </a:ext>
            </a:extLst>
          </p:cNvPr>
          <p:cNvSpPr>
            <a:spLocks noGrp="1"/>
          </p:cNvSpPr>
          <p:nvPr>
            <p:ph idx="1"/>
          </p:nvPr>
        </p:nvSpPr>
        <p:spPr>
          <a:xfrm>
            <a:off x="646113" y="2052918"/>
            <a:ext cx="4165146" cy="4195481"/>
          </a:xfrm>
        </p:spPr>
        <p:txBody>
          <a:bodyPr>
            <a:normAutofit/>
          </a:bodyPr>
          <a:lstStyle/>
          <a:p>
            <a:pPr>
              <a:lnSpc>
                <a:spcPct val="90000"/>
              </a:lnSpc>
            </a:pPr>
            <a:r>
              <a:rPr kumimoji="1" lang="zh-CN" altLang="en-US" dirty="0"/>
              <a:t>核素</a:t>
            </a:r>
            <a:r>
              <a:rPr kumimoji="1" lang="en-US" altLang="zh-CN" dirty="0"/>
              <a:t>—</a:t>
            </a:r>
            <a:r>
              <a:rPr kumimoji="1" lang="zh-CN" altLang="en-US" dirty="0"/>
              <a:t>同位素的单数形式</a:t>
            </a:r>
            <a:endParaRPr kumimoji="1" lang="en-US" altLang="zh-CN"/>
          </a:p>
          <a:p>
            <a:pPr>
              <a:lnSpc>
                <a:spcPct val="90000"/>
              </a:lnSpc>
            </a:pPr>
            <a:r>
              <a:rPr kumimoji="1" lang="zh-CN" altLang="en-US" dirty="0"/>
              <a:t>可用核素符号表示</a:t>
            </a:r>
            <a:r>
              <a:rPr kumimoji="1" lang="en-US" altLang="zh-CN" dirty="0"/>
              <a:t>—</a:t>
            </a:r>
            <a:r>
              <a:rPr kumimoji="1" lang="zh-CN" altLang="en-US" dirty="0"/>
              <a:t>其中</a:t>
            </a:r>
            <a:r>
              <a:rPr kumimoji="1" lang="en-US" altLang="zh-CN" dirty="0"/>
              <a:t>A</a:t>
            </a:r>
            <a:r>
              <a:rPr kumimoji="1" lang="zh-CN" altLang="en-US" dirty="0"/>
              <a:t>为质量数（质子加中子），</a:t>
            </a:r>
            <a:r>
              <a:rPr kumimoji="1" lang="en-US" altLang="zh-CN" dirty="0"/>
              <a:t>Z</a:t>
            </a:r>
            <a:r>
              <a:rPr kumimoji="1" lang="zh-CN" altLang="en-US" dirty="0"/>
              <a:t>为质子数，</a:t>
            </a:r>
            <a:r>
              <a:rPr kumimoji="1" lang="en-US" altLang="zh-CN" dirty="0"/>
              <a:t>X</a:t>
            </a:r>
            <a:r>
              <a:rPr kumimoji="1" lang="zh-CN" altLang="en-US" dirty="0"/>
              <a:t>为元素符号</a:t>
            </a:r>
            <a:endParaRPr kumimoji="1" lang="en-US" altLang="zh-CN"/>
          </a:p>
          <a:p>
            <a:pPr>
              <a:lnSpc>
                <a:spcPct val="90000"/>
              </a:lnSpc>
            </a:pPr>
            <a:r>
              <a:rPr kumimoji="1" lang="zh-CN" altLang="en-US" dirty="0"/>
              <a:t>读法</a:t>
            </a:r>
            <a:r>
              <a:rPr kumimoji="1" lang="en-US" altLang="zh-CN" dirty="0"/>
              <a:t>—</a:t>
            </a:r>
            <a:r>
              <a:rPr kumimoji="1" lang="zh-CN" altLang="en-US" dirty="0"/>
              <a:t>元素符号</a:t>
            </a:r>
            <a:r>
              <a:rPr kumimoji="1" lang="en-US" altLang="zh-CN" dirty="0"/>
              <a:t>+</a:t>
            </a:r>
            <a:r>
              <a:rPr kumimoji="1" lang="zh-CN" altLang="en-US" dirty="0"/>
              <a:t>质量数、</a:t>
            </a:r>
            <a:endParaRPr kumimoji="1" lang="en-US" altLang="zh-CN"/>
          </a:p>
          <a:p>
            <a:pPr>
              <a:lnSpc>
                <a:spcPct val="90000"/>
              </a:lnSpc>
            </a:pPr>
            <a:r>
              <a:rPr kumimoji="1" lang="en-US" altLang="zh-CN" dirty="0"/>
              <a:t>e.g.</a:t>
            </a:r>
            <a:r>
              <a:rPr kumimoji="1" lang="zh-CN" altLang="en-US" dirty="0"/>
              <a:t> 碳</a:t>
            </a:r>
            <a:r>
              <a:rPr kumimoji="1" lang="en-US" altLang="zh-CN" dirty="0"/>
              <a:t>-12</a:t>
            </a:r>
            <a:r>
              <a:rPr kumimoji="1" lang="zh-CN" altLang="en-US" dirty="0"/>
              <a:t>（</a:t>
            </a:r>
            <a:r>
              <a:rPr kumimoji="1" lang="en-US" altLang="zh-CN" dirty="0"/>
              <a:t>carbon-12</a:t>
            </a:r>
            <a:r>
              <a:rPr kumimoji="1" lang="zh-CN" altLang="en-US" dirty="0"/>
              <a:t>）；磷</a:t>
            </a:r>
            <a:r>
              <a:rPr kumimoji="1" lang="en-US" altLang="zh-CN" dirty="0"/>
              <a:t>-31</a:t>
            </a:r>
            <a:r>
              <a:rPr kumimoji="1" lang="zh-CN" altLang="en-US" dirty="0"/>
              <a:t>（</a:t>
            </a:r>
            <a:r>
              <a:rPr kumimoji="1" lang="en-US" altLang="zh-CN" dirty="0"/>
              <a:t>phosphorus-31</a:t>
            </a:r>
            <a:r>
              <a:rPr kumimoji="1" lang="zh-CN" altLang="en-US" dirty="0"/>
              <a:t>）</a:t>
            </a:r>
            <a:endParaRPr kumimoji="1" lang="en-US" altLang="zh-CN"/>
          </a:p>
          <a:p>
            <a:pPr>
              <a:lnSpc>
                <a:spcPct val="90000"/>
              </a:lnSpc>
            </a:pPr>
            <a:r>
              <a:rPr kumimoji="1" lang="zh-CN" altLang="en-US" dirty="0"/>
              <a:t>不稳定的核素经历放射性衰变（</a:t>
            </a:r>
            <a:r>
              <a:rPr kumimoji="1" lang="en-US" altLang="zh-CN" dirty="0"/>
              <a:t>radioactive</a:t>
            </a:r>
            <a:r>
              <a:rPr kumimoji="1" lang="zh-CN" altLang="en-US" dirty="0"/>
              <a:t> </a:t>
            </a:r>
            <a:r>
              <a:rPr kumimoji="1" lang="en-US" altLang="zh-CN" dirty="0"/>
              <a:t>decay</a:t>
            </a:r>
            <a:r>
              <a:rPr kumimoji="1" lang="zh-CN" altLang="en-US" dirty="0"/>
              <a:t>）</a:t>
            </a:r>
            <a:r>
              <a:rPr kumimoji="1" lang="en-US" altLang="zh-CN" dirty="0"/>
              <a:t>—</a:t>
            </a:r>
            <a:r>
              <a:rPr kumimoji="1" lang="zh-CN" altLang="en-US" dirty="0"/>
              <a:t>核内分解产生新的更稳定元素</a:t>
            </a:r>
            <a:endParaRPr kumimoji="1" lang="en-US" altLang="zh-CN"/>
          </a:p>
          <a:p>
            <a:pPr>
              <a:lnSpc>
                <a:spcPct val="90000"/>
              </a:lnSpc>
            </a:pPr>
            <a:r>
              <a:rPr kumimoji="1" lang="zh-CN" altLang="en-US" dirty="0"/>
              <a:t>放射性衰变保持质量数和质子数守恒</a:t>
            </a:r>
            <a:endParaRPr kumimoji="1" lang="en-US" altLang="zh-CN"/>
          </a:p>
          <a:p>
            <a:pPr>
              <a:lnSpc>
                <a:spcPct val="90000"/>
              </a:lnSpc>
            </a:pPr>
            <a:endParaRPr kumimoji="1" lang="zh-CN" altLang="en-US"/>
          </a:p>
        </p:txBody>
      </p:sp>
      <p:pic>
        <p:nvPicPr>
          <p:cNvPr id="6" name="图片 5">
            <a:extLst>
              <a:ext uri="{FF2B5EF4-FFF2-40B4-BE49-F238E27FC236}">
                <a16:creationId xmlns:a16="http://schemas.microsoft.com/office/drawing/2014/main" id="{DFF5F82F-9617-5648-A85B-748E144E26CF}"/>
              </a:ext>
            </a:extLst>
          </p:cNvPr>
          <p:cNvPicPr>
            <a:picLocks noChangeAspect="1"/>
          </p:cNvPicPr>
          <p:nvPr/>
        </p:nvPicPr>
        <p:blipFill>
          <a:blip r:embed="rId6"/>
          <a:stretch>
            <a:fillRect/>
          </a:stretch>
        </p:blipFill>
        <p:spPr>
          <a:xfrm>
            <a:off x="9472634" y="571500"/>
            <a:ext cx="2488472" cy="2073727"/>
          </a:xfrm>
          <a:prstGeom prst="rect">
            <a:avLst/>
          </a:prstGeom>
          <a:effectLst/>
        </p:spPr>
      </p:pic>
      <p:pic>
        <p:nvPicPr>
          <p:cNvPr id="10" name="图片 9">
            <a:extLst>
              <a:ext uri="{FF2B5EF4-FFF2-40B4-BE49-F238E27FC236}">
                <a16:creationId xmlns:a16="http://schemas.microsoft.com/office/drawing/2014/main" id="{3CF2FA63-EA94-0F48-BC29-DFE5E5C0BBFD}"/>
              </a:ext>
            </a:extLst>
          </p:cNvPr>
          <p:cNvPicPr>
            <a:picLocks noChangeAspect="1"/>
          </p:cNvPicPr>
          <p:nvPr/>
        </p:nvPicPr>
        <p:blipFill>
          <a:blip r:embed="rId7"/>
          <a:stretch>
            <a:fillRect/>
          </a:stretch>
        </p:blipFill>
        <p:spPr>
          <a:xfrm>
            <a:off x="6246667" y="809516"/>
            <a:ext cx="2018140" cy="1597694"/>
          </a:xfrm>
          <a:prstGeom prst="rect">
            <a:avLst/>
          </a:prstGeom>
        </p:spPr>
      </p:pic>
      <p:pic>
        <p:nvPicPr>
          <p:cNvPr id="9" name="音频 8">
            <a:hlinkClick r:id="" action="ppaction://media"/>
            <a:extLst>
              <a:ext uri="{FF2B5EF4-FFF2-40B4-BE49-F238E27FC236}">
                <a16:creationId xmlns:a16="http://schemas.microsoft.com/office/drawing/2014/main" id="{545AA091-D858-B54F-9587-9EDD3A85214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61392400"/>
      </p:ext>
    </p:extLst>
  </p:cSld>
  <p:clrMapOvr>
    <a:masterClrMapping/>
  </p:clrMapOvr>
  <mc:AlternateContent xmlns:mc="http://schemas.openxmlformats.org/markup-compatibility/2006" xmlns:p14="http://schemas.microsoft.com/office/powerpoint/2010/main">
    <mc:Choice Requires="p14">
      <p:transition spd="slow" p14:dur="2000" advTm="255504"/>
    </mc:Choice>
    <mc:Fallback xmlns="">
      <p:transition spd="slow" advTm="255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F3FC718-FDE3-4EF7-921E-A5F374EAF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EB13B9D4-8A14-C544-9CE0-F17837259570}"/>
                  </a:ext>
                </a:extLst>
              </p:cNvPr>
              <p:cNvSpPr>
                <a:spLocks noGrp="1"/>
              </p:cNvSpPr>
              <p:nvPr>
                <p:ph type="title"/>
              </p:nvPr>
            </p:nvSpPr>
            <p:spPr>
              <a:xfrm>
                <a:off x="608183" y="797872"/>
                <a:ext cx="4152857" cy="1444752"/>
              </a:xfrm>
            </p:spPr>
            <p:txBody>
              <a:bodyPr anchor="b">
                <a:noAutofit/>
              </a:bodyPr>
              <a:lstStyle/>
              <a:p>
                <a:pPr>
                  <a:lnSpc>
                    <a:spcPct val="90000"/>
                  </a:lnSpc>
                </a:pPr>
                <a14:m>
                  <m:oMath xmlns:m="http://schemas.openxmlformats.org/officeDocument/2006/math">
                    <m:r>
                      <a:rPr kumimoji="1" lang="zh-CN" altLang="en-US" sz="3600" i="1">
                        <a:solidFill>
                          <a:srgbClr val="EBEBEB"/>
                        </a:solidFill>
                        <a:latin typeface="Cambria Math" panose="02040503050406030204" pitchFamily="18" charset="0"/>
                      </a:rPr>
                      <m:t>𝛼</m:t>
                    </m:r>
                  </m:oMath>
                </a14:m>
                <a:r>
                  <a:rPr kumimoji="1" lang="zh-CN" altLang="en-US" sz="3600" dirty="0">
                    <a:solidFill>
                      <a:srgbClr val="EBEBEB"/>
                    </a:solidFill>
                  </a:rPr>
                  <a:t>衰变</a:t>
                </a:r>
                <a:r>
                  <a:rPr kumimoji="1" lang="en-US" altLang="zh-CN" sz="3600" dirty="0">
                    <a:solidFill>
                      <a:srgbClr val="EBEBEB"/>
                    </a:solidFill>
                  </a:rPr>
                  <a:t>—alpha</a:t>
                </a:r>
                <a:r>
                  <a:rPr kumimoji="1" lang="zh-CN" altLang="en-US" sz="3600" dirty="0">
                    <a:solidFill>
                      <a:srgbClr val="EBEBEB"/>
                    </a:solidFill>
                  </a:rPr>
                  <a:t> </a:t>
                </a:r>
                <a:r>
                  <a:rPr kumimoji="1" lang="en-US" altLang="zh-CN" sz="3600" dirty="0">
                    <a:solidFill>
                      <a:srgbClr val="EBEBEB"/>
                    </a:solidFill>
                  </a:rPr>
                  <a:t>decay</a:t>
                </a:r>
                <a:br>
                  <a:rPr lang="en" altLang="zh-CN" sz="3600" dirty="0">
                    <a:solidFill>
                      <a:srgbClr val="EBEBEB"/>
                    </a:solidFill>
                  </a:rPr>
                </a:br>
                <a:endParaRPr kumimoji="1" lang="zh-CN" altLang="en-US" sz="3600" dirty="0">
                  <a:solidFill>
                    <a:srgbClr val="EBEBEB"/>
                  </a:solidFill>
                </a:endParaRPr>
              </a:p>
            </p:txBody>
          </p:sp>
        </mc:Choice>
        <mc:Fallback xmlns="">
          <p:sp>
            <p:nvSpPr>
              <p:cNvPr id="2" name="标题 1">
                <a:extLst>
                  <a:ext uri="{FF2B5EF4-FFF2-40B4-BE49-F238E27FC236}">
                    <a16:creationId xmlns:a16="http://schemas.microsoft.com/office/drawing/2014/main" id="{EB13B9D4-8A14-C544-9CE0-F17837259570}"/>
                  </a:ext>
                </a:extLst>
              </p:cNvPr>
              <p:cNvSpPr>
                <a:spLocks noGrp="1" noRot="1" noChangeAspect="1" noMove="1" noResize="1" noEditPoints="1" noAdjustHandles="1" noChangeArrowheads="1" noChangeShapeType="1" noTextEdit="1"/>
              </p:cNvSpPr>
              <p:nvPr>
                <p:ph type="title"/>
              </p:nvPr>
            </p:nvSpPr>
            <p:spPr>
              <a:xfrm>
                <a:off x="608183" y="797872"/>
                <a:ext cx="4152857" cy="1444752"/>
              </a:xfrm>
              <a:blipFill>
                <a:blip r:embed="rId4"/>
                <a:stretch>
                  <a:fillRect l="-4587" t="-20000"/>
                </a:stretch>
              </a:blipFill>
            </p:spPr>
            <p:txBody>
              <a:bodyPr/>
              <a:lstStyle/>
              <a:p>
                <a:r>
                  <a:rPr lang="zh-CN" altLang="en-US">
                    <a:noFill/>
                  </a:rPr>
                  <a:t> </a:t>
                </a:r>
              </a:p>
            </p:txBody>
          </p:sp>
        </mc:Fallback>
      </mc:AlternateContent>
      <p:sp>
        <p:nvSpPr>
          <p:cNvPr id="15" name="Freeform 11">
            <a:extLst>
              <a:ext uri="{FF2B5EF4-FFF2-40B4-BE49-F238E27FC236}">
                <a16:creationId xmlns:a16="http://schemas.microsoft.com/office/drawing/2014/main" id="{FAA0F719-3DC8-4F08-AD8F-5A845658C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7" name="Freeform: Shape 16">
            <a:extLst>
              <a:ext uri="{FF2B5EF4-FFF2-40B4-BE49-F238E27FC236}">
                <a16:creationId xmlns:a16="http://schemas.microsoft.com/office/drawing/2014/main" id="{7DCB61BE-FA0F-4EFB-BE0E-268BAD8E3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19" name="Rectangle 18">
            <a:extLst>
              <a:ext uri="{FF2B5EF4-FFF2-40B4-BE49-F238E27FC236}">
                <a16:creationId xmlns:a16="http://schemas.microsoft.com/office/drawing/2014/main" id="{A4B31EAA-7423-46F7-9B90-4AB2B09C3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mc:AlternateContent xmlns:mc="http://schemas.openxmlformats.org/markup-compatibility/2006" xmlns:a14="http://schemas.microsoft.com/office/drawing/2010/main">
        <mc:Choice Requires="a14">
          <p:sp>
            <p:nvSpPr>
              <p:cNvPr id="6" name="内容占位符 5">
                <a:extLst>
                  <a:ext uri="{FF2B5EF4-FFF2-40B4-BE49-F238E27FC236}">
                    <a16:creationId xmlns:a16="http://schemas.microsoft.com/office/drawing/2014/main" id="{5ACF9C13-BAE1-CD4E-8328-7BD9E36319C8}"/>
                  </a:ext>
                </a:extLst>
              </p:cNvPr>
              <p:cNvSpPr>
                <a:spLocks noGrp="1"/>
              </p:cNvSpPr>
              <p:nvPr>
                <p:ph idx="1"/>
              </p:nvPr>
            </p:nvSpPr>
            <p:spPr>
              <a:xfrm>
                <a:off x="762390" y="2755162"/>
                <a:ext cx="3108057" cy="2947415"/>
              </a:xfrm>
            </p:spPr>
            <p:txBody>
              <a:bodyPr>
                <a:normAutofit lnSpcReduction="10000"/>
              </a:bodyPr>
              <a:lstStyle/>
              <a:p>
                <a14:m>
                  <m:oMath xmlns:m="http://schemas.openxmlformats.org/officeDocument/2006/math">
                    <m:r>
                      <a:rPr kumimoji="1" lang="zh-CN" altLang="en-US" i="1">
                        <a:solidFill>
                          <a:srgbClr val="EBEBEB"/>
                        </a:solidFill>
                        <a:latin typeface="Cambria Math" panose="02040503050406030204" pitchFamily="18" charset="0"/>
                      </a:rPr>
                      <m:t>𝛼</m:t>
                    </m:r>
                  </m:oMath>
                </a14:m>
                <a:r>
                  <a:rPr lang="zh-CN" altLang="en-US" dirty="0">
                    <a:solidFill>
                      <a:srgbClr val="FFFFFF"/>
                    </a:solidFill>
                  </a:rPr>
                  <a:t>粒子</a:t>
                </a:r>
                <a:r>
                  <a:rPr lang="en-US" altLang="zh-CN" dirty="0">
                    <a:solidFill>
                      <a:srgbClr val="FFFFFF"/>
                    </a:solidFill>
                  </a:rPr>
                  <a:t>—</a:t>
                </a:r>
                <a:r>
                  <a:rPr lang="zh-CN" altLang="en-US" dirty="0">
                    <a:solidFill>
                      <a:srgbClr val="FFFFFF"/>
                    </a:solidFill>
                  </a:rPr>
                  <a:t>氦的原子核</a:t>
                </a:r>
                <a:endParaRPr lang="en-US" altLang="zh-CN" dirty="0">
                  <a:solidFill>
                    <a:srgbClr val="FFFFFF"/>
                  </a:solidFill>
                </a:endParaRPr>
              </a:p>
              <a:p>
                <a14:m>
                  <m:oMath xmlns:m="http://schemas.openxmlformats.org/officeDocument/2006/math">
                    <m:r>
                      <a:rPr kumimoji="1" lang="zh-CN" altLang="en-US" i="1">
                        <a:solidFill>
                          <a:srgbClr val="EBEBEB"/>
                        </a:solidFill>
                        <a:latin typeface="Cambria Math" panose="02040503050406030204" pitchFamily="18" charset="0"/>
                      </a:rPr>
                      <m:t>𝛼</m:t>
                    </m:r>
                  </m:oMath>
                </a14:m>
                <a:r>
                  <a:rPr kumimoji="1" lang="zh-CN" altLang="en-US" dirty="0">
                    <a:solidFill>
                      <a:srgbClr val="EBEBEB"/>
                    </a:solidFill>
                  </a:rPr>
                  <a:t>衰变</a:t>
                </a:r>
                <a:r>
                  <a:rPr kumimoji="1" lang="en-US" altLang="zh-CN" dirty="0">
                    <a:solidFill>
                      <a:srgbClr val="EBEBEB"/>
                    </a:solidFill>
                  </a:rPr>
                  <a:t>—</a:t>
                </a:r>
                <a:r>
                  <a:rPr kumimoji="1" lang="zh-CN" altLang="en-US" dirty="0">
                    <a:solidFill>
                      <a:srgbClr val="EBEBEB"/>
                    </a:solidFill>
                  </a:rPr>
                  <a:t>一种元素的核分解生成另一种元素和</a:t>
                </a:r>
                <a14:m>
                  <m:oMath xmlns:m="http://schemas.openxmlformats.org/officeDocument/2006/math">
                    <m:r>
                      <a:rPr kumimoji="1" lang="zh-CN" altLang="en-US" i="1">
                        <a:solidFill>
                          <a:srgbClr val="EBEBEB"/>
                        </a:solidFill>
                        <a:latin typeface="Cambria Math" panose="02040503050406030204" pitchFamily="18" charset="0"/>
                      </a:rPr>
                      <m:t>𝛼</m:t>
                    </m:r>
                    <m:r>
                      <a:rPr kumimoji="1" lang="zh-CN" altLang="en-US" i="1" smtClean="0">
                        <a:solidFill>
                          <a:srgbClr val="EBEBEB"/>
                        </a:solidFill>
                        <a:latin typeface="Cambria Math" panose="02040503050406030204" pitchFamily="18" charset="0"/>
                      </a:rPr>
                      <m:t>粒子</m:t>
                    </m:r>
                  </m:oMath>
                </a14:m>
                <a:endParaRPr lang="en-US" altLang="zh-CN" dirty="0">
                  <a:solidFill>
                    <a:srgbClr val="FFFFFF"/>
                  </a:solidFill>
                </a:endParaRPr>
              </a:p>
              <a:p>
                <a:r>
                  <a:rPr lang="zh-CN" altLang="en-US" dirty="0">
                    <a:solidFill>
                      <a:srgbClr val="FFFFFF"/>
                    </a:solidFill>
                  </a:rPr>
                  <a:t>威尔逊云室</a:t>
                </a:r>
                <a:r>
                  <a:rPr lang="en-US" altLang="zh-CN" dirty="0">
                    <a:solidFill>
                      <a:srgbClr val="FFFFFF"/>
                    </a:solidFill>
                  </a:rPr>
                  <a:t>—</a:t>
                </a:r>
                <a:r>
                  <a:rPr lang="zh-CN" altLang="en-US" dirty="0">
                    <a:solidFill>
                      <a:srgbClr val="FFFFFF"/>
                    </a:solidFill>
                  </a:rPr>
                  <a:t>盒子内部充满饱和乙醇蒸汽，</a:t>
                </a:r>
                <a14:m>
                  <m:oMath xmlns:m="http://schemas.openxmlformats.org/officeDocument/2006/math">
                    <m:r>
                      <a:rPr kumimoji="1" lang="zh-CN" altLang="en-US" i="1">
                        <a:solidFill>
                          <a:srgbClr val="EBEBEB"/>
                        </a:solidFill>
                        <a:latin typeface="Cambria Math" panose="02040503050406030204" pitchFamily="18" charset="0"/>
                      </a:rPr>
                      <m:t>𝛼</m:t>
                    </m:r>
                    <m:r>
                      <a:rPr kumimoji="1" lang="zh-CN" altLang="en-US" i="1" smtClean="0">
                        <a:solidFill>
                          <a:srgbClr val="EBEBEB"/>
                        </a:solidFill>
                        <a:latin typeface="Cambria Math" panose="02040503050406030204" pitchFamily="18" charset="0"/>
                      </a:rPr>
                      <m:t>粒子</m:t>
                    </m:r>
                  </m:oMath>
                </a14:m>
                <a:r>
                  <a:rPr lang="zh-CN" altLang="en-US" dirty="0">
                    <a:solidFill>
                      <a:srgbClr val="FFFFFF"/>
                    </a:solidFill>
                  </a:rPr>
                  <a:t>将乙醇分子变成离子，吸附乙醇蒸汽形成雾滴</a:t>
                </a:r>
              </a:p>
            </p:txBody>
          </p:sp>
        </mc:Choice>
        <mc:Fallback xmlns="">
          <p:sp>
            <p:nvSpPr>
              <p:cNvPr id="6" name="内容占位符 5">
                <a:extLst>
                  <a:ext uri="{FF2B5EF4-FFF2-40B4-BE49-F238E27FC236}">
                    <a16:creationId xmlns:a16="http://schemas.microsoft.com/office/drawing/2014/main" id="{5ACF9C13-BAE1-CD4E-8328-7BD9E36319C8}"/>
                  </a:ext>
                </a:extLst>
              </p:cNvPr>
              <p:cNvSpPr>
                <a:spLocks noGrp="1" noRot="1" noChangeAspect="1" noMove="1" noResize="1" noEditPoints="1" noAdjustHandles="1" noChangeArrowheads="1" noChangeShapeType="1" noTextEdit="1"/>
              </p:cNvSpPr>
              <p:nvPr>
                <p:ph idx="1"/>
              </p:nvPr>
            </p:nvSpPr>
            <p:spPr>
              <a:xfrm>
                <a:off x="762390" y="2755162"/>
                <a:ext cx="3108057" cy="2947415"/>
              </a:xfrm>
              <a:blipFill>
                <a:blip r:embed="rId5"/>
                <a:stretch>
                  <a:fillRect l="-816" t="-2575" r="-816"/>
                </a:stretch>
              </a:blipFill>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A8C421D8-D425-A243-BFF2-409CB5B0678A}"/>
              </a:ext>
            </a:extLst>
          </p:cNvPr>
          <p:cNvPicPr>
            <a:picLocks noChangeAspect="1"/>
          </p:cNvPicPr>
          <p:nvPr/>
        </p:nvPicPr>
        <p:blipFill>
          <a:blip r:embed="rId6"/>
          <a:stretch>
            <a:fillRect/>
          </a:stretch>
        </p:blipFill>
        <p:spPr>
          <a:xfrm>
            <a:off x="5798964" y="147483"/>
            <a:ext cx="4532248" cy="2266124"/>
          </a:xfrm>
          <a:prstGeom prst="rect">
            <a:avLst/>
          </a:prstGeom>
        </p:spPr>
      </p:pic>
      <p:pic>
        <p:nvPicPr>
          <p:cNvPr id="12" name="图片 11" descr="文本&#10;&#10;低可信度描述已自动生成">
            <a:extLst>
              <a:ext uri="{FF2B5EF4-FFF2-40B4-BE49-F238E27FC236}">
                <a16:creationId xmlns:a16="http://schemas.microsoft.com/office/drawing/2014/main" id="{82DB580C-21F1-7C46-B3E2-556603B36AFE}"/>
              </a:ext>
            </a:extLst>
          </p:cNvPr>
          <p:cNvPicPr>
            <a:picLocks noChangeAspect="1"/>
          </p:cNvPicPr>
          <p:nvPr/>
        </p:nvPicPr>
        <p:blipFill>
          <a:blip r:embed="rId7"/>
          <a:stretch>
            <a:fillRect/>
          </a:stretch>
        </p:blipFill>
        <p:spPr>
          <a:xfrm>
            <a:off x="6254765" y="2788249"/>
            <a:ext cx="3620645" cy="638937"/>
          </a:xfrm>
          <a:prstGeom prst="rect">
            <a:avLst/>
          </a:prstGeom>
        </p:spPr>
      </p:pic>
      <p:pic>
        <p:nvPicPr>
          <p:cNvPr id="20" name="图片 19" descr="图片包含 文本&#10;&#10;描述已自动生成">
            <a:extLst>
              <a:ext uri="{FF2B5EF4-FFF2-40B4-BE49-F238E27FC236}">
                <a16:creationId xmlns:a16="http://schemas.microsoft.com/office/drawing/2014/main" id="{2A7B4FA7-75C9-E44A-86AE-44B397123B83}"/>
              </a:ext>
            </a:extLst>
          </p:cNvPr>
          <p:cNvPicPr>
            <a:picLocks noChangeAspect="1"/>
          </p:cNvPicPr>
          <p:nvPr/>
        </p:nvPicPr>
        <p:blipFill>
          <a:blip r:embed="rId8"/>
          <a:stretch>
            <a:fillRect/>
          </a:stretch>
        </p:blipFill>
        <p:spPr>
          <a:xfrm>
            <a:off x="6279057" y="3774300"/>
            <a:ext cx="3620645" cy="567089"/>
          </a:xfrm>
          <a:prstGeom prst="rect">
            <a:avLst/>
          </a:prstGeom>
        </p:spPr>
      </p:pic>
      <p:sp>
        <p:nvSpPr>
          <p:cNvPr id="21" name="文本框 20">
            <a:extLst>
              <a:ext uri="{FF2B5EF4-FFF2-40B4-BE49-F238E27FC236}">
                <a16:creationId xmlns:a16="http://schemas.microsoft.com/office/drawing/2014/main" id="{BD9B033F-E8D8-C346-A4C0-3AF55145AF17}"/>
              </a:ext>
            </a:extLst>
          </p:cNvPr>
          <p:cNvSpPr txBox="1"/>
          <p:nvPr/>
        </p:nvSpPr>
        <p:spPr>
          <a:xfrm>
            <a:off x="7553728" y="2540195"/>
            <a:ext cx="1245854" cy="369332"/>
          </a:xfrm>
          <a:prstGeom prst="rect">
            <a:avLst/>
          </a:prstGeom>
          <a:noFill/>
        </p:spPr>
        <p:txBody>
          <a:bodyPr wrap="none" rtlCol="0">
            <a:spAutoFit/>
          </a:bodyPr>
          <a:lstStyle/>
          <a:p>
            <a:r>
              <a:rPr kumimoji="1" lang="zh-CN" altLang="en-US" dirty="0"/>
              <a:t>铀的𝛼衰变</a:t>
            </a:r>
          </a:p>
        </p:txBody>
      </p:sp>
      <p:sp>
        <p:nvSpPr>
          <p:cNvPr id="22" name="文本框 21">
            <a:extLst>
              <a:ext uri="{FF2B5EF4-FFF2-40B4-BE49-F238E27FC236}">
                <a16:creationId xmlns:a16="http://schemas.microsoft.com/office/drawing/2014/main" id="{B7A255DE-3973-7B4B-8A56-F878CCA128DF}"/>
              </a:ext>
            </a:extLst>
          </p:cNvPr>
          <p:cNvSpPr txBox="1"/>
          <p:nvPr/>
        </p:nvSpPr>
        <p:spPr>
          <a:xfrm>
            <a:off x="7553728" y="3478274"/>
            <a:ext cx="1245854" cy="369332"/>
          </a:xfrm>
          <a:prstGeom prst="rect">
            <a:avLst/>
          </a:prstGeom>
          <a:noFill/>
        </p:spPr>
        <p:txBody>
          <a:bodyPr wrap="none" rtlCol="0">
            <a:spAutoFit/>
          </a:bodyPr>
          <a:lstStyle/>
          <a:p>
            <a:r>
              <a:rPr kumimoji="1" lang="zh-CN" altLang="en-US" dirty="0"/>
              <a:t>钍的𝛼衰变</a:t>
            </a:r>
          </a:p>
        </p:txBody>
      </p:sp>
      <p:pic>
        <p:nvPicPr>
          <p:cNvPr id="23" name="内容占位符 3">
            <a:extLst>
              <a:ext uri="{FF2B5EF4-FFF2-40B4-BE49-F238E27FC236}">
                <a16:creationId xmlns:a16="http://schemas.microsoft.com/office/drawing/2014/main" id="{87D3A90D-9904-B441-AE12-2382AC869E8E}"/>
              </a:ext>
            </a:extLst>
          </p:cNvPr>
          <p:cNvPicPr>
            <a:picLocks noChangeAspect="1"/>
          </p:cNvPicPr>
          <p:nvPr/>
        </p:nvPicPr>
        <p:blipFill>
          <a:blip r:embed="rId9"/>
          <a:stretch>
            <a:fillRect/>
          </a:stretch>
        </p:blipFill>
        <p:spPr>
          <a:xfrm>
            <a:off x="5153310" y="4492412"/>
            <a:ext cx="4820076" cy="2182676"/>
          </a:xfrm>
          <a:prstGeom prst="rect">
            <a:avLst/>
          </a:prstGeom>
        </p:spPr>
      </p:pic>
      <p:sp>
        <p:nvSpPr>
          <p:cNvPr id="24" name="文本框 23">
            <a:extLst>
              <a:ext uri="{FF2B5EF4-FFF2-40B4-BE49-F238E27FC236}">
                <a16:creationId xmlns:a16="http://schemas.microsoft.com/office/drawing/2014/main" id="{4BA91795-4E93-7B44-A803-DDFD459FB73E}"/>
              </a:ext>
            </a:extLst>
          </p:cNvPr>
          <p:cNvSpPr txBox="1"/>
          <p:nvPr/>
        </p:nvSpPr>
        <p:spPr>
          <a:xfrm>
            <a:off x="10222474" y="5263979"/>
            <a:ext cx="1385316" cy="369332"/>
          </a:xfrm>
          <a:prstGeom prst="rect">
            <a:avLst/>
          </a:prstGeom>
          <a:noFill/>
        </p:spPr>
        <p:txBody>
          <a:bodyPr wrap="none" rtlCol="0">
            <a:spAutoFit/>
          </a:bodyPr>
          <a:lstStyle/>
          <a:p>
            <a:r>
              <a:rPr kumimoji="1" lang="zh-CN" altLang="en-US" dirty="0"/>
              <a:t>威尔逊云室</a:t>
            </a:r>
          </a:p>
        </p:txBody>
      </p:sp>
      <p:pic>
        <p:nvPicPr>
          <p:cNvPr id="3" name="音频 2">
            <a:hlinkClick r:id="" action="ppaction://media"/>
            <a:extLst>
              <a:ext uri="{FF2B5EF4-FFF2-40B4-BE49-F238E27FC236}">
                <a16:creationId xmlns:a16="http://schemas.microsoft.com/office/drawing/2014/main" id="{D57B914A-D1A1-CE4C-A190-0C9FD5C472A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799651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57212"/>
    </mc:Choice>
    <mc:Fallback xmlns="">
      <p:transition spd="slow" advTm="357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3FC718-FDE3-4EF7-921E-A5F374EAF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088C48FF-4802-174C-8AB2-8208F081C11B}"/>
                  </a:ext>
                </a:extLst>
              </p:cNvPr>
              <p:cNvSpPr>
                <a:spLocks noGrp="1"/>
              </p:cNvSpPr>
              <p:nvPr>
                <p:ph type="title"/>
              </p:nvPr>
            </p:nvSpPr>
            <p:spPr>
              <a:xfrm>
                <a:off x="407500" y="789433"/>
                <a:ext cx="3756894" cy="1444752"/>
              </a:xfrm>
            </p:spPr>
            <p:txBody>
              <a:bodyPr anchor="b">
                <a:normAutofit fontScale="90000"/>
              </a:bodyPr>
              <a:lstStyle/>
              <a:p>
                <a:pPr>
                  <a:lnSpc>
                    <a:spcPct val="90000"/>
                  </a:lnSpc>
                </a:pPr>
                <a14:m>
                  <m:oMath xmlns:m="http://schemas.openxmlformats.org/officeDocument/2006/math">
                    <m:r>
                      <a:rPr kumimoji="1" lang="zh-CN" altLang="en-US" sz="4000" i="1">
                        <a:solidFill>
                          <a:srgbClr val="EBEBEB"/>
                        </a:solidFill>
                        <a:latin typeface="Cambria Math" panose="02040503050406030204" pitchFamily="18" charset="0"/>
                      </a:rPr>
                      <m:t>𝛾</m:t>
                    </m:r>
                  </m:oMath>
                </a14:m>
                <a:r>
                  <a:rPr kumimoji="1" lang="zh-CN" altLang="en-US" sz="4000" dirty="0">
                    <a:solidFill>
                      <a:srgbClr val="EBEBEB"/>
                    </a:solidFill>
                  </a:rPr>
                  <a:t>衰变</a:t>
                </a:r>
                <a:r>
                  <a:rPr kumimoji="1" lang="en-US" altLang="zh-CN" sz="4000" dirty="0">
                    <a:solidFill>
                      <a:srgbClr val="EBEBEB"/>
                    </a:solidFill>
                  </a:rPr>
                  <a:t>—</a:t>
                </a:r>
                <a:r>
                  <a:rPr lang="en" altLang="zh-CN" sz="4000" dirty="0">
                    <a:solidFill>
                      <a:srgbClr val="EBEBEB"/>
                    </a:solidFill>
                  </a:rPr>
                  <a:t>gamma</a:t>
                </a:r>
                <a:r>
                  <a:rPr lang="zh-CN" altLang="en-US" sz="4000" dirty="0">
                    <a:solidFill>
                      <a:srgbClr val="EBEBEB"/>
                    </a:solidFill>
                  </a:rPr>
                  <a:t> </a:t>
                </a:r>
                <a:r>
                  <a:rPr lang="en-US" altLang="zh-CN" sz="4000" dirty="0">
                    <a:solidFill>
                      <a:srgbClr val="EBEBEB"/>
                    </a:solidFill>
                  </a:rPr>
                  <a:t>decay</a:t>
                </a:r>
                <a:br>
                  <a:rPr lang="en" altLang="zh-CN" sz="2700" dirty="0">
                    <a:solidFill>
                      <a:srgbClr val="EBEBEB"/>
                    </a:solidFill>
                  </a:rPr>
                </a:br>
                <a:endParaRPr kumimoji="1" lang="zh-CN" altLang="en-US" sz="2700" dirty="0">
                  <a:solidFill>
                    <a:srgbClr val="EBEBEB"/>
                  </a:solidFill>
                </a:endParaRPr>
              </a:p>
            </p:txBody>
          </p:sp>
        </mc:Choice>
        <mc:Fallback xmlns="">
          <p:sp>
            <p:nvSpPr>
              <p:cNvPr id="2" name="标题 1">
                <a:extLst>
                  <a:ext uri="{FF2B5EF4-FFF2-40B4-BE49-F238E27FC236}">
                    <a16:creationId xmlns:a16="http://schemas.microsoft.com/office/drawing/2014/main" id="{088C48FF-4802-174C-8AB2-8208F081C11B}"/>
                  </a:ext>
                </a:extLst>
              </p:cNvPr>
              <p:cNvSpPr>
                <a:spLocks noGrp="1" noRot="1" noChangeAspect="1" noMove="1" noResize="1" noEditPoints="1" noAdjustHandles="1" noChangeArrowheads="1" noChangeShapeType="1" noTextEdit="1"/>
              </p:cNvSpPr>
              <p:nvPr>
                <p:ph type="title"/>
              </p:nvPr>
            </p:nvSpPr>
            <p:spPr>
              <a:xfrm>
                <a:off x="407500" y="789433"/>
                <a:ext cx="3756894" cy="1444752"/>
              </a:xfrm>
              <a:blipFill>
                <a:blip r:embed="rId4"/>
                <a:stretch>
                  <a:fillRect l="-5068" t="-9565" r="-676"/>
                </a:stretch>
              </a:blipFill>
            </p:spPr>
            <p:txBody>
              <a:bodyPr/>
              <a:lstStyle/>
              <a:p>
                <a:r>
                  <a:rPr lang="zh-CN" altLang="en-US">
                    <a:noFill/>
                  </a:rPr>
                  <a:t> </a:t>
                </a:r>
              </a:p>
            </p:txBody>
          </p:sp>
        </mc:Fallback>
      </mc:AlternateContent>
      <p:sp>
        <p:nvSpPr>
          <p:cNvPr id="13" name="Freeform 11">
            <a:extLst>
              <a:ext uri="{FF2B5EF4-FFF2-40B4-BE49-F238E27FC236}">
                <a16:creationId xmlns:a16="http://schemas.microsoft.com/office/drawing/2014/main" id="{FAA0F719-3DC8-4F08-AD8F-5A845658C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5" name="Freeform: Shape 14">
            <a:extLst>
              <a:ext uri="{FF2B5EF4-FFF2-40B4-BE49-F238E27FC236}">
                <a16:creationId xmlns:a16="http://schemas.microsoft.com/office/drawing/2014/main" id="{7DCB61BE-FA0F-4EFB-BE0E-268BAD8E3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17" name="Rectangle 16">
            <a:extLst>
              <a:ext uri="{FF2B5EF4-FFF2-40B4-BE49-F238E27FC236}">
                <a16:creationId xmlns:a16="http://schemas.microsoft.com/office/drawing/2014/main" id="{A4B31EAA-7423-46F7-9B90-4AB2B09C3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FEB39D3D-1BB9-41C6-AEF8-0DBF24E4AD6F}"/>
                  </a:ext>
                </a:extLst>
              </p:cNvPr>
              <p:cNvSpPr>
                <a:spLocks noGrp="1"/>
              </p:cNvSpPr>
              <p:nvPr>
                <p:ph idx="1"/>
              </p:nvPr>
            </p:nvSpPr>
            <p:spPr>
              <a:xfrm>
                <a:off x="647702" y="2743183"/>
                <a:ext cx="3108057" cy="2947415"/>
              </a:xfrm>
            </p:spPr>
            <p:txBody>
              <a:bodyPr>
                <a:normAutofit/>
              </a:bodyPr>
              <a:lstStyle/>
              <a:p>
                <a14:m>
                  <m:oMath xmlns:m="http://schemas.openxmlformats.org/officeDocument/2006/math">
                    <m:r>
                      <a:rPr kumimoji="1" lang="zh-CN" altLang="en-US" i="1" smtClean="0">
                        <a:solidFill>
                          <a:srgbClr val="EBEBEB"/>
                        </a:solidFill>
                        <a:latin typeface="Cambria Math" panose="02040503050406030204" pitchFamily="18" charset="0"/>
                      </a:rPr>
                      <m:t>𝛾</m:t>
                    </m:r>
                    <m:r>
                      <a:rPr kumimoji="1" lang="zh-CN" altLang="en-US" i="1">
                        <a:solidFill>
                          <a:srgbClr val="EBEBEB"/>
                        </a:solidFill>
                        <a:latin typeface="Cambria Math" panose="02040503050406030204" pitchFamily="18" charset="0"/>
                      </a:rPr>
                      <m:t>射线</m:t>
                    </m:r>
                  </m:oMath>
                </a14:m>
                <a:r>
                  <a:rPr lang="en-US" altLang="zh-CN" dirty="0">
                    <a:solidFill>
                      <a:srgbClr val="FFFFFF"/>
                    </a:solidFill>
                  </a:rPr>
                  <a:t>—</a:t>
                </a:r>
                <a:r>
                  <a:rPr lang="zh-CN" altLang="en-US" dirty="0">
                    <a:solidFill>
                      <a:srgbClr val="FFFFFF"/>
                    </a:solidFill>
                  </a:rPr>
                  <a:t>高频电磁波（高能光子）</a:t>
                </a:r>
                <a:endParaRPr lang="en-US" altLang="zh-CN" dirty="0">
                  <a:solidFill>
                    <a:srgbClr val="FFFFFF"/>
                  </a:solidFill>
                </a:endParaRPr>
              </a:p>
              <a:p>
                <a:r>
                  <a:rPr lang="zh-CN" altLang="en-US" dirty="0">
                    <a:solidFill>
                      <a:srgbClr val="FFFFFF"/>
                    </a:solidFill>
                  </a:rPr>
                  <a:t>原子核从高能激发态到基态发出能量</a:t>
                </a:r>
                <a:endParaRPr lang="en-US" altLang="zh-CN" dirty="0">
                  <a:solidFill>
                    <a:srgbClr val="FFFFFF"/>
                  </a:solidFill>
                </a:endParaRPr>
              </a:p>
              <a:p>
                <a:r>
                  <a:rPr lang="zh-CN" altLang="en-US" dirty="0">
                    <a:solidFill>
                      <a:srgbClr val="FFFFFF"/>
                    </a:solidFill>
                  </a:rPr>
                  <a:t>经常伴随</a:t>
                </a:r>
                <a14:m>
                  <m:oMath xmlns:m="http://schemas.openxmlformats.org/officeDocument/2006/math">
                    <m:r>
                      <a:rPr kumimoji="1" lang="zh-CN" altLang="en-US" i="1">
                        <a:solidFill>
                          <a:srgbClr val="EBEBEB"/>
                        </a:solidFill>
                        <a:latin typeface="Cambria Math" panose="02040503050406030204" pitchFamily="18" charset="0"/>
                      </a:rPr>
                      <m:t>𝛼</m:t>
                    </m:r>
                  </m:oMath>
                </a14:m>
                <a:r>
                  <a:rPr kumimoji="1" lang="zh-CN" altLang="en-US" dirty="0">
                    <a:solidFill>
                      <a:srgbClr val="EBEBEB"/>
                    </a:solidFill>
                  </a:rPr>
                  <a:t>衰变</a:t>
                </a:r>
                <a:endParaRPr kumimoji="1" lang="en-US" altLang="zh-CN" dirty="0">
                  <a:solidFill>
                    <a:srgbClr val="EBEBEB"/>
                  </a:solidFill>
                </a:endParaRPr>
              </a:p>
              <a:p>
                <a:endParaRPr lang="en-US" altLang="zh-CN" dirty="0">
                  <a:solidFill>
                    <a:srgbClr val="FFFFFF"/>
                  </a:solidFill>
                </a:endParaRPr>
              </a:p>
            </p:txBody>
          </p:sp>
        </mc:Choice>
        <mc:Fallback xmlns="">
          <p:sp>
            <p:nvSpPr>
              <p:cNvPr id="8" name="Content Placeholder 7">
                <a:extLst>
                  <a:ext uri="{FF2B5EF4-FFF2-40B4-BE49-F238E27FC236}">
                    <a16:creationId xmlns:a16="http://schemas.microsoft.com/office/drawing/2014/main" id="{FEB39D3D-1BB9-41C6-AEF8-0DBF24E4AD6F}"/>
                  </a:ext>
                </a:extLst>
              </p:cNvPr>
              <p:cNvSpPr>
                <a:spLocks noGrp="1" noRot="1" noChangeAspect="1" noMove="1" noResize="1" noEditPoints="1" noAdjustHandles="1" noChangeArrowheads="1" noChangeShapeType="1" noTextEdit="1"/>
              </p:cNvSpPr>
              <p:nvPr>
                <p:ph idx="1"/>
              </p:nvPr>
            </p:nvSpPr>
            <p:spPr>
              <a:xfrm>
                <a:off x="647702" y="2743183"/>
                <a:ext cx="3108057" cy="2947415"/>
              </a:xfrm>
              <a:blipFill>
                <a:blip r:embed="rId5"/>
                <a:stretch>
                  <a:fillRect l="-813" t="-1724" r="-813"/>
                </a:stretch>
              </a:blipFill>
            </p:spPr>
            <p:txBody>
              <a:bodyPr/>
              <a:lstStyle/>
              <a:p>
                <a:r>
                  <a:rPr lang="zh-CN" altLang="en-US">
                    <a:noFill/>
                  </a:rPr>
                  <a:t> </a:t>
                </a:r>
              </a:p>
            </p:txBody>
          </p:sp>
        </mc:Fallback>
      </mc:AlternateContent>
      <p:pic>
        <p:nvPicPr>
          <p:cNvPr id="4" name="内容占位符 3">
            <a:extLst>
              <a:ext uri="{FF2B5EF4-FFF2-40B4-BE49-F238E27FC236}">
                <a16:creationId xmlns:a16="http://schemas.microsoft.com/office/drawing/2014/main" id="{2E5A2D8E-4956-E249-80F1-C414AC8F9F29}"/>
              </a:ext>
            </a:extLst>
          </p:cNvPr>
          <p:cNvPicPr>
            <a:picLocks noChangeAspect="1"/>
          </p:cNvPicPr>
          <p:nvPr/>
        </p:nvPicPr>
        <p:blipFill>
          <a:blip r:embed="rId6"/>
          <a:stretch>
            <a:fillRect/>
          </a:stretch>
        </p:blipFill>
        <p:spPr>
          <a:xfrm>
            <a:off x="4507582" y="1143000"/>
            <a:ext cx="7596621" cy="2316969"/>
          </a:xfrm>
          <a:prstGeom prst="rect">
            <a:avLst/>
          </a:prstGeom>
          <a:effectLst/>
        </p:spPr>
      </p:pic>
      <p:pic>
        <p:nvPicPr>
          <p:cNvPr id="6" name="图片 5" descr="图表, 箱线图&#10;&#10;中度可信度描述已自动生成">
            <a:extLst>
              <a:ext uri="{FF2B5EF4-FFF2-40B4-BE49-F238E27FC236}">
                <a16:creationId xmlns:a16="http://schemas.microsoft.com/office/drawing/2014/main" id="{D0DA0A01-8006-754C-9BC7-C1F7F8D1DE91}"/>
              </a:ext>
            </a:extLst>
          </p:cNvPr>
          <p:cNvPicPr>
            <a:picLocks noChangeAspect="1"/>
          </p:cNvPicPr>
          <p:nvPr/>
        </p:nvPicPr>
        <p:blipFill>
          <a:blip r:embed="rId7"/>
          <a:stretch>
            <a:fillRect/>
          </a:stretch>
        </p:blipFill>
        <p:spPr>
          <a:xfrm>
            <a:off x="5668296" y="4602969"/>
            <a:ext cx="5261601" cy="805604"/>
          </a:xfrm>
          <a:prstGeom prst="rect">
            <a:avLst/>
          </a:prstGeom>
        </p:spPr>
      </p:pic>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DBA0674F-9A9B-A544-8B97-C5DE83D0A6F6}"/>
                  </a:ext>
                </a:extLst>
              </p:cNvPr>
              <p:cNvSpPr txBox="1"/>
              <p:nvPr/>
            </p:nvSpPr>
            <p:spPr>
              <a:xfrm>
                <a:off x="7909010" y="4057937"/>
                <a:ext cx="1101584" cy="523220"/>
              </a:xfrm>
              <a:prstGeom prst="rect">
                <a:avLst/>
              </a:prstGeom>
              <a:noFill/>
            </p:spPr>
            <p:txBody>
              <a:bodyPr wrap="none" rtlCol="0">
                <a:spAutoFit/>
              </a:bodyPr>
              <a:lstStyle/>
              <a:p>
                <a14:m>
                  <m:oMath xmlns:m="http://schemas.openxmlformats.org/officeDocument/2006/math">
                    <m:r>
                      <a:rPr kumimoji="1" lang="zh-CN" altLang="en-US" sz="2800" i="1" smtClean="0">
                        <a:solidFill>
                          <a:schemeClr val="tx1"/>
                        </a:solidFill>
                        <a:latin typeface="Cambria Math" panose="02040503050406030204" pitchFamily="18" charset="0"/>
                      </a:rPr>
                      <m:t>𝛾</m:t>
                    </m:r>
                  </m:oMath>
                </a14:m>
                <a:r>
                  <a:rPr kumimoji="1" lang="zh-CN" altLang="en-US" sz="2800" dirty="0">
                    <a:solidFill>
                      <a:schemeClr val="tx1"/>
                    </a:solidFill>
                  </a:rPr>
                  <a:t>衰变</a:t>
                </a:r>
              </a:p>
            </p:txBody>
          </p:sp>
        </mc:Choice>
        <mc:Fallback xmlns="">
          <p:sp>
            <p:nvSpPr>
              <p:cNvPr id="9" name="文本框 8">
                <a:extLst>
                  <a:ext uri="{FF2B5EF4-FFF2-40B4-BE49-F238E27FC236}">
                    <a16:creationId xmlns:a16="http://schemas.microsoft.com/office/drawing/2014/main" id="{DBA0674F-9A9B-A544-8B97-C5DE83D0A6F6}"/>
                  </a:ext>
                </a:extLst>
              </p:cNvPr>
              <p:cNvSpPr txBox="1">
                <a:spLocks noRot="1" noChangeAspect="1" noMove="1" noResize="1" noEditPoints="1" noAdjustHandles="1" noChangeArrowheads="1" noChangeShapeType="1" noTextEdit="1"/>
              </p:cNvSpPr>
              <p:nvPr/>
            </p:nvSpPr>
            <p:spPr>
              <a:xfrm>
                <a:off x="7909010" y="4057937"/>
                <a:ext cx="1101584" cy="523220"/>
              </a:xfrm>
              <a:prstGeom prst="rect">
                <a:avLst/>
              </a:prstGeom>
              <a:blipFill>
                <a:blip r:embed="rId8"/>
                <a:stretch>
                  <a:fillRect l="-2273" t="-14286" r="-10227" b="-30952"/>
                </a:stretch>
              </a:blipFill>
            </p:spPr>
            <p:txBody>
              <a:bodyPr/>
              <a:lstStyle/>
              <a:p>
                <a:r>
                  <a:rPr lang="zh-CN" altLang="en-US">
                    <a:noFill/>
                  </a:rPr>
                  <a:t> </a:t>
                </a:r>
              </a:p>
            </p:txBody>
          </p:sp>
        </mc:Fallback>
      </mc:AlternateContent>
      <p:pic>
        <p:nvPicPr>
          <p:cNvPr id="3" name="音频 2">
            <a:hlinkClick r:id="" action="ppaction://media"/>
            <a:extLst>
              <a:ext uri="{FF2B5EF4-FFF2-40B4-BE49-F238E27FC236}">
                <a16:creationId xmlns:a16="http://schemas.microsoft.com/office/drawing/2014/main" id="{34472B3C-6D0E-5B4B-B96A-A3EEFE157FB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769939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65082"/>
    </mc:Choice>
    <mc:Fallback xmlns="">
      <p:transition spd="slow" advTm="165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649164AA-541C-8C42-B7E4-C71A13820F62}"/>
                  </a:ext>
                </a:extLst>
              </p:cNvPr>
              <p:cNvSpPr>
                <a:spLocks noGrp="1"/>
              </p:cNvSpPr>
              <p:nvPr>
                <p:ph type="title"/>
              </p:nvPr>
            </p:nvSpPr>
            <p:spPr>
              <a:xfrm>
                <a:off x="517086" y="574129"/>
                <a:ext cx="4690133" cy="1622321"/>
              </a:xfrm>
            </p:spPr>
            <p:txBody>
              <a:bodyPr>
                <a:noAutofit/>
              </a:bodyPr>
              <a:lstStyle/>
              <a:p>
                <a:pPr>
                  <a:lnSpc>
                    <a:spcPct val="90000"/>
                  </a:lnSpc>
                </a:pPr>
                <a:r>
                  <a:rPr kumimoji="1" lang="zh-CN" altLang="en-US" sz="3600" dirty="0">
                    <a:solidFill>
                      <a:srgbClr val="EBEBEB"/>
                    </a:solidFill>
                  </a:rPr>
                  <a:t>负</a:t>
                </a:r>
                <a14:m>
                  <m:oMath xmlns:m="http://schemas.openxmlformats.org/officeDocument/2006/math">
                    <m:r>
                      <a:rPr kumimoji="1" lang="zh-CN" altLang="en-US" sz="3600" i="1">
                        <a:solidFill>
                          <a:srgbClr val="EBEBEB"/>
                        </a:solidFill>
                        <a:latin typeface="Cambria Math" panose="02040503050406030204" pitchFamily="18" charset="0"/>
                      </a:rPr>
                      <m:t>𝛽</m:t>
                    </m:r>
                  </m:oMath>
                </a14:m>
                <a:r>
                  <a:rPr kumimoji="1" lang="zh-CN" altLang="en-US" sz="3600" dirty="0">
                    <a:solidFill>
                      <a:srgbClr val="EBEBEB"/>
                    </a:solidFill>
                  </a:rPr>
                  <a:t>衰变</a:t>
                </a:r>
                <a:r>
                  <a:rPr kumimoji="1" lang="en-US" altLang="zh-CN" sz="3600" dirty="0">
                    <a:solidFill>
                      <a:srgbClr val="EBEBEB"/>
                    </a:solidFill>
                  </a:rPr>
                  <a:t>—negative</a:t>
                </a:r>
                <a:r>
                  <a:rPr kumimoji="1" lang="zh-CN" altLang="en-US" sz="3600" dirty="0">
                    <a:solidFill>
                      <a:srgbClr val="EBEBEB"/>
                    </a:solidFill>
                  </a:rPr>
                  <a:t> </a:t>
                </a:r>
                <a:r>
                  <a:rPr lang="en-US" altLang="zh-CN" sz="3600" dirty="0">
                    <a:solidFill>
                      <a:srgbClr val="EBEBEB"/>
                    </a:solidFill>
                  </a:rPr>
                  <a:t>beta</a:t>
                </a:r>
                <a:r>
                  <a:rPr lang="zh-CN" altLang="en-US" sz="3600" dirty="0">
                    <a:solidFill>
                      <a:srgbClr val="EBEBEB"/>
                    </a:solidFill>
                  </a:rPr>
                  <a:t> </a:t>
                </a:r>
                <a:r>
                  <a:rPr lang="en-US" altLang="zh-CN" sz="3600" dirty="0">
                    <a:solidFill>
                      <a:srgbClr val="EBEBEB"/>
                    </a:solidFill>
                  </a:rPr>
                  <a:t>decay</a:t>
                </a:r>
                <a:br>
                  <a:rPr lang="en" altLang="zh-CN" sz="3600" dirty="0">
                    <a:solidFill>
                      <a:srgbClr val="EBEBEB"/>
                    </a:solidFill>
                  </a:rPr>
                </a:br>
                <a:endParaRPr kumimoji="1" lang="zh-CN" altLang="en-US" sz="3600" dirty="0">
                  <a:solidFill>
                    <a:srgbClr val="EBEBEB"/>
                  </a:solidFill>
                </a:endParaRPr>
              </a:p>
            </p:txBody>
          </p:sp>
        </mc:Choice>
        <mc:Fallback xmlns="">
          <p:sp>
            <p:nvSpPr>
              <p:cNvPr id="2" name="标题 1">
                <a:extLst>
                  <a:ext uri="{FF2B5EF4-FFF2-40B4-BE49-F238E27FC236}">
                    <a16:creationId xmlns:a16="http://schemas.microsoft.com/office/drawing/2014/main" id="{649164AA-541C-8C42-B7E4-C71A13820F62}"/>
                  </a:ext>
                </a:extLst>
              </p:cNvPr>
              <p:cNvSpPr>
                <a:spLocks noGrp="1" noRot="1" noChangeAspect="1" noMove="1" noResize="1" noEditPoints="1" noAdjustHandles="1" noChangeArrowheads="1" noChangeShapeType="1" noTextEdit="1"/>
              </p:cNvSpPr>
              <p:nvPr>
                <p:ph type="title"/>
              </p:nvPr>
            </p:nvSpPr>
            <p:spPr>
              <a:xfrm>
                <a:off x="517086" y="574129"/>
                <a:ext cx="4690133" cy="1622321"/>
              </a:xfrm>
              <a:blipFill>
                <a:blip r:embed="rId4"/>
                <a:stretch>
                  <a:fillRect l="-3784" t="-10938"/>
                </a:stretch>
              </a:blipFill>
            </p:spPr>
            <p:txBody>
              <a:bodyPr/>
              <a:lstStyle/>
              <a:p>
                <a:r>
                  <a:rPr lang="zh-CN" altLang="en-US">
                    <a:noFill/>
                  </a:rPr>
                  <a:t> </a:t>
                </a:r>
              </a:p>
            </p:txBody>
          </p:sp>
        </mc:Fallback>
      </mc:AlternateContent>
      <p:sp>
        <p:nvSpPr>
          <p:cNvPr id="12"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4" name="Freeform: Shape 13">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pic>
        <p:nvPicPr>
          <p:cNvPr id="5" name="图片 4">
            <a:extLst>
              <a:ext uri="{FF2B5EF4-FFF2-40B4-BE49-F238E27FC236}">
                <a16:creationId xmlns:a16="http://schemas.microsoft.com/office/drawing/2014/main" id="{E6A0CED9-8C92-E941-A15D-19814018044C}"/>
              </a:ext>
            </a:extLst>
          </p:cNvPr>
          <p:cNvPicPr>
            <a:picLocks noChangeAspect="1"/>
          </p:cNvPicPr>
          <p:nvPr/>
        </p:nvPicPr>
        <p:blipFill>
          <a:blip r:embed="rId5"/>
          <a:stretch>
            <a:fillRect/>
          </a:stretch>
        </p:blipFill>
        <p:spPr>
          <a:xfrm>
            <a:off x="6093992" y="1385290"/>
            <a:ext cx="5449889" cy="4087416"/>
          </a:xfrm>
          <a:prstGeom prst="rect">
            <a:avLst/>
          </a:prstGeom>
          <a:effectLst/>
        </p:spPr>
      </p:pic>
      <p:sp>
        <p:nvSpPr>
          <p:cNvPr id="16" name="Rectangle 15">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BA53776B-FB3C-2245-BC59-00CDFBD71D7F}"/>
                  </a:ext>
                </a:extLst>
              </p:cNvPr>
              <p:cNvSpPr>
                <a:spLocks noGrp="1"/>
              </p:cNvSpPr>
              <p:nvPr>
                <p:ph idx="1"/>
              </p:nvPr>
            </p:nvSpPr>
            <p:spPr>
              <a:xfrm>
                <a:off x="827091" y="2713704"/>
                <a:ext cx="4166509" cy="3785419"/>
              </a:xfrm>
            </p:spPr>
            <p:txBody>
              <a:bodyPr>
                <a:normAutofit/>
              </a:bodyPr>
              <a:lstStyle/>
              <a:p>
                <a14:m>
                  <m:oMath xmlns:m="http://schemas.openxmlformats.org/officeDocument/2006/math">
                    <m:r>
                      <a:rPr kumimoji="1" lang="zh-CN" altLang="en-US" i="1">
                        <a:solidFill>
                          <a:srgbClr val="EBEBEB"/>
                        </a:solidFill>
                        <a:latin typeface="Cambria Math" panose="02040503050406030204" pitchFamily="18" charset="0"/>
                      </a:rPr>
                      <m:t>𝛽</m:t>
                    </m:r>
                  </m:oMath>
                </a14:m>
                <a:r>
                  <a:rPr kumimoji="1" lang="zh-CN" altLang="en-US" dirty="0">
                    <a:solidFill>
                      <a:srgbClr val="EBEBEB"/>
                    </a:solidFill>
                  </a:rPr>
                  <a:t>粒子</a:t>
                </a:r>
                <a:r>
                  <a:rPr kumimoji="1" lang="en-US" altLang="zh-CN" dirty="0">
                    <a:solidFill>
                      <a:srgbClr val="EBEBEB"/>
                    </a:solidFill>
                  </a:rPr>
                  <a:t>—</a:t>
                </a:r>
                <a:r>
                  <a:rPr kumimoji="1" lang="zh-CN" altLang="en-US" dirty="0">
                    <a:solidFill>
                      <a:srgbClr val="EBEBEB"/>
                    </a:solidFill>
                  </a:rPr>
                  <a:t>电子</a:t>
                </a:r>
                <a:endParaRPr kumimoji="1" lang="en-US" altLang="zh-CN" dirty="0">
                  <a:solidFill>
                    <a:srgbClr val="EBEBEB"/>
                  </a:solidFill>
                </a:endParaRPr>
              </a:p>
              <a:p>
                <a14:m>
                  <m:oMath xmlns:m="http://schemas.openxmlformats.org/officeDocument/2006/math">
                    <m:r>
                      <a:rPr kumimoji="1" lang="zh-CN" altLang="en-US" i="1" dirty="0">
                        <a:solidFill>
                          <a:srgbClr val="EBEBEB"/>
                        </a:solidFill>
                        <a:latin typeface="Cambria Math" panose="02040503050406030204" pitchFamily="18" charset="0"/>
                      </a:rPr>
                      <m:t>负</m:t>
                    </m:r>
                    <m:r>
                      <a:rPr kumimoji="1" lang="zh-CN" altLang="en-US" i="1">
                        <a:solidFill>
                          <a:srgbClr val="EBEBEB"/>
                        </a:solidFill>
                        <a:latin typeface="Cambria Math" panose="02040503050406030204" pitchFamily="18" charset="0"/>
                      </a:rPr>
                      <m:t>𝛽</m:t>
                    </m:r>
                    <m:r>
                      <a:rPr kumimoji="1" lang="zh-CN" altLang="en-US" i="1">
                        <a:solidFill>
                          <a:srgbClr val="EBEBEB"/>
                        </a:solidFill>
                        <a:latin typeface="Cambria Math" panose="02040503050406030204" pitchFamily="18" charset="0"/>
                      </a:rPr>
                      <m:t>衰变</m:t>
                    </m:r>
                  </m:oMath>
                </a14:m>
                <a:r>
                  <a:rPr kumimoji="1" lang="en-US" altLang="zh-CN" dirty="0">
                    <a:solidFill>
                      <a:srgbClr val="EBEBEB"/>
                    </a:solidFill>
                  </a:rPr>
                  <a:t>—</a:t>
                </a:r>
                <a:r>
                  <a:rPr kumimoji="1" lang="zh-CN" altLang="en-US" dirty="0">
                    <a:solidFill>
                      <a:srgbClr val="EBEBEB"/>
                    </a:solidFill>
                  </a:rPr>
                  <a:t>一种元素产生了一个</a:t>
                </a:r>
                <a14:m>
                  <m:oMath xmlns:m="http://schemas.openxmlformats.org/officeDocument/2006/math">
                    <m:r>
                      <a:rPr kumimoji="1" lang="zh-CN" altLang="en-US" i="1" dirty="0">
                        <a:solidFill>
                          <a:srgbClr val="EBEBEB"/>
                        </a:solidFill>
                        <a:latin typeface="Cambria Math" panose="02040503050406030204" pitchFamily="18" charset="0"/>
                      </a:rPr>
                      <m:t>电子</m:t>
                    </m:r>
                  </m:oMath>
                </a14:m>
                <a:r>
                  <a:rPr kumimoji="1" lang="zh-CN" altLang="en-US" dirty="0">
                    <a:solidFill>
                      <a:srgbClr val="EBEBEB"/>
                    </a:solidFill>
                  </a:rPr>
                  <a:t>和一个新元素</a:t>
                </a:r>
                <a:endParaRPr kumimoji="1" lang="en-US" altLang="zh-CN" dirty="0">
                  <a:solidFill>
                    <a:srgbClr val="EBEBEB"/>
                  </a:solidFill>
                </a:endParaRPr>
              </a:p>
              <a:p>
                <a:r>
                  <a:rPr kumimoji="1" lang="zh-CN" altLang="en-US" dirty="0">
                    <a:solidFill>
                      <a:srgbClr val="EBEBEB"/>
                    </a:solidFill>
                  </a:rPr>
                  <a:t>总效果</a:t>
                </a:r>
                <a:r>
                  <a:rPr kumimoji="1" lang="en-US" altLang="zh-CN" dirty="0">
                    <a:solidFill>
                      <a:srgbClr val="EBEBEB"/>
                    </a:solidFill>
                  </a:rPr>
                  <a:t>—</a:t>
                </a:r>
                <a:r>
                  <a:rPr kumimoji="1" lang="zh-CN" altLang="en-US" dirty="0">
                    <a:solidFill>
                      <a:srgbClr val="EBEBEB"/>
                    </a:solidFill>
                  </a:rPr>
                  <a:t>一个中子变成质子</a:t>
                </a:r>
              </a:p>
              <a:p>
                <a:pPr marL="0" indent="0">
                  <a:buNone/>
                </a:pPr>
                <a:endParaRPr kumimoji="1" lang="zh-CN" altLang="en-US" dirty="0">
                  <a:solidFill>
                    <a:srgbClr val="EBEBEB"/>
                  </a:solidFill>
                </a:endParaRPr>
              </a:p>
            </p:txBody>
          </p:sp>
        </mc:Choice>
        <mc:Fallback xmlns="">
          <p:sp>
            <p:nvSpPr>
              <p:cNvPr id="3" name="内容占位符 2">
                <a:extLst>
                  <a:ext uri="{FF2B5EF4-FFF2-40B4-BE49-F238E27FC236}">
                    <a16:creationId xmlns:a16="http://schemas.microsoft.com/office/drawing/2014/main" id="{BA53776B-FB3C-2245-BC59-00CDFBD71D7F}"/>
                  </a:ext>
                </a:extLst>
              </p:cNvPr>
              <p:cNvSpPr>
                <a:spLocks noGrp="1" noRot="1" noChangeAspect="1" noMove="1" noResize="1" noEditPoints="1" noAdjustHandles="1" noChangeArrowheads="1" noChangeShapeType="1" noTextEdit="1"/>
              </p:cNvSpPr>
              <p:nvPr>
                <p:ph idx="1"/>
              </p:nvPr>
            </p:nvSpPr>
            <p:spPr>
              <a:xfrm>
                <a:off x="827091" y="2713704"/>
                <a:ext cx="4166509" cy="3785419"/>
              </a:xfrm>
              <a:blipFill>
                <a:blip r:embed="rId6"/>
                <a:stretch>
                  <a:fillRect l="-912" t="-1003"/>
                </a:stretch>
              </a:blipFill>
            </p:spPr>
            <p:txBody>
              <a:bodyPr/>
              <a:lstStyle/>
              <a:p>
                <a:r>
                  <a:rPr lang="zh-CN" altLang="en-US">
                    <a:noFill/>
                  </a:rPr>
                  <a:t> </a:t>
                </a:r>
              </a:p>
            </p:txBody>
          </p:sp>
        </mc:Fallback>
      </mc:AlternateContent>
      <p:pic>
        <p:nvPicPr>
          <p:cNvPr id="7" name="音频 6">
            <a:hlinkClick r:id="" action="ppaction://media"/>
            <a:extLst>
              <a:ext uri="{FF2B5EF4-FFF2-40B4-BE49-F238E27FC236}">
                <a16:creationId xmlns:a16="http://schemas.microsoft.com/office/drawing/2014/main" id="{6E8736E1-E6B8-8141-8C5E-5D22511258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90113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17019"/>
    </mc:Choice>
    <mc:Fallback xmlns="">
      <p:transition spd="slow" advTm="217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400DF415-DA04-1442-AA8B-5D7D71D2D285}"/>
                  </a:ext>
                </a:extLst>
              </p:cNvPr>
              <p:cNvSpPr>
                <a:spLocks noGrp="1"/>
              </p:cNvSpPr>
              <p:nvPr>
                <p:ph type="title"/>
              </p:nvPr>
            </p:nvSpPr>
            <p:spPr>
              <a:xfrm>
                <a:off x="646112" y="452718"/>
                <a:ext cx="4165580" cy="1400530"/>
              </a:xfrm>
            </p:spPr>
            <p:txBody>
              <a:bodyPr>
                <a:normAutofit/>
              </a:bodyPr>
              <a:lstStyle/>
              <a:p>
                <a:pPr>
                  <a:lnSpc>
                    <a:spcPct val="90000"/>
                  </a:lnSpc>
                </a:pPr>
                <a:r>
                  <a:rPr kumimoji="1" lang="zh-CN" altLang="en-US" sz="3600" dirty="0"/>
                  <a:t>正</a:t>
                </a:r>
                <a14:m>
                  <m:oMath xmlns:m="http://schemas.openxmlformats.org/officeDocument/2006/math">
                    <m:r>
                      <a:rPr kumimoji="1" lang="zh-CN" altLang="en-US" sz="3600" i="1">
                        <a:solidFill>
                          <a:srgbClr val="EBEBEB"/>
                        </a:solidFill>
                        <a:latin typeface="Cambria Math" panose="02040503050406030204" pitchFamily="18" charset="0"/>
                      </a:rPr>
                      <m:t>𝛽</m:t>
                    </m:r>
                  </m:oMath>
                </a14:m>
                <a:r>
                  <a:rPr kumimoji="1" lang="zh-CN" altLang="en-US" sz="3600" dirty="0"/>
                  <a:t>衰变</a:t>
                </a:r>
                <a:r>
                  <a:rPr kumimoji="1" lang="en-US" altLang="zh-CN" sz="3600" dirty="0"/>
                  <a:t>—positive</a:t>
                </a:r>
                <a:r>
                  <a:rPr kumimoji="1" lang="zh-CN" altLang="en-US" sz="3600" dirty="0"/>
                  <a:t> </a:t>
                </a:r>
                <a:r>
                  <a:rPr kumimoji="1" lang="en-US" altLang="zh-CN" sz="3600" dirty="0"/>
                  <a:t>beta</a:t>
                </a:r>
                <a:r>
                  <a:rPr kumimoji="1" lang="zh-CN" altLang="en-US" sz="3600" dirty="0"/>
                  <a:t> </a:t>
                </a:r>
                <a:r>
                  <a:rPr kumimoji="1" lang="en-US" altLang="zh-CN" sz="3600" dirty="0"/>
                  <a:t>decay</a:t>
                </a:r>
                <a:endParaRPr kumimoji="1" lang="zh-CN" altLang="en-US" sz="3600" dirty="0"/>
              </a:p>
            </p:txBody>
          </p:sp>
        </mc:Choice>
        <mc:Fallback xmlns="">
          <p:sp>
            <p:nvSpPr>
              <p:cNvPr id="2" name="标题 1">
                <a:extLst>
                  <a:ext uri="{FF2B5EF4-FFF2-40B4-BE49-F238E27FC236}">
                    <a16:creationId xmlns:a16="http://schemas.microsoft.com/office/drawing/2014/main" id="{400DF415-DA04-1442-AA8B-5D7D71D2D285}"/>
                  </a:ext>
                </a:extLst>
              </p:cNvPr>
              <p:cNvSpPr>
                <a:spLocks noGrp="1" noRot="1" noChangeAspect="1" noMove="1" noResize="1" noEditPoints="1" noAdjustHandles="1" noChangeArrowheads="1" noChangeShapeType="1" noTextEdit="1"/>
              </p:cNvSpPr>
              <p:nvPr>
                <p:ph type="title"/>
              </p:nvPr>
            </p:nvSpPr>
            <p:spPr>
              <a:xfrm>
                <a:off x="646112" y="452718"/>
                <a:ext cx="4165580" cy="1400530"/>
              </a:xfrm>
              <a:blipFill>
                <a:blip r:embed="rId5"/>
                <a:stretch>
                  <a:fillRect l="-4255" t="-11712" r="-304"/>
                </a:stretch>
              </a:blipFill>
            </p:spPr>
            <p:txBody>
              <a:bodyPr/>
              <a:lstStyle/>
              <a:p>
                <a:r>
                  <a:rPr lang="zh-CN" altLang="en-US">
                    <a:noFill/>
                  </a:rPr>
                  <a:t> </a:t>
                </a:r>
              </a:p>
            </p:txBody>
          </p:sp>
        </mc:Fallback>
      </mc:AlternateContent>
      <p:sp>
        <p:nvSpPr>
          <p:cNvPr id="10" name="Freeform: Shape 9">
            <a:extLst>
              <a:ext uri="{FF2B5EF4-FFF2-40B4-BE49-F238E27FC236}">
                <a16:creationId xmlns:a16="http://schemas.microsoft.com/office/drawing/2014/main" id="{7D9681AB-65CF-47E9-9FA3-7B05D6349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7191 h 6985200"/>
              <a:gd name="connsiteX6" fmla="*/ 1 w 6858001"/>
              <a:gd name="connsiteY6" fmla="*/ 887191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7191"/>
                </a:lnTo>
                <a:lnTo>
                  <a:pt x="1" y="887191"/>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sp>
      <p:sp>
        <p:nvSpPr>
          <p:cNvPr id="12" name="Freeform 23">
            <a:extLst>
              <a:ext uri="{FF2B5EF4-FFF2-40B4-BE49-F238E27FC236}">
                <a16:creationId xmlns:a16="http://schemas.microsoft.com/office/drawing/2014/main" id="{8FCA736E-BDE3-4D4D-8D87-E9AE79250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4" name="Rectangle 13">
            <a:extLst>
              <a:ext uri="{FF2B5EF4-FFF2-40B4-BE49-F238E27FC236}">
                <a16:creationId xmlns:a16="http://schemas.microsoft.com/office/drawing/2014/main" id="{129AA25D-1E7A-4074-BF68-D55A83B81B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图片 3">
            <a:extLst>
              <a:ext uri="{FF2B5EF4-FFF2-40B4-BE49-F238E27FC236}">
                <a16:creationId xmlns:a16="http://schemas.microsoft.com/office/drawing/2014/main" id="{2D877CFF-ED76-C844-9ED7-FE3EBFB471A6}"/>
              </a:ext>
            </a:extLst>
          </p:cNvPr>
          <p:cNvPicPr>
            <a:picLocks noChangeAspect="1"/>
          </p:cNvPicPr>
          <p:nvPr/>
        </p:nvPicPr>
        <p:blipFill>
          <a:blip r:embed="rId6"/>
          <a:stretch>
            <a:fillRect/>
          </a:stretch>
        </p:blipFill>
        <p:spPr>
          <a:xfrm>
            <a:off x="6199292" y="1091798"/>
            <a:ext cx="5125078" cy="2357536"/>
          </a:xfrm>
          <a:prstGeom prst="rect">
            <a:avLst/>
          </a:prstGeom>
          <a:effectLst/>
        </p:spPr>
      </p:pic>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6B193F41-A470-5848-B17C-B157C08171C8}"/>
                  </a:ext>
                </a:extLst>
              </p:cNvPr>
              <p:cNvSpPr>
                <a:spLocks noGrp="1"/>
              </p:cNvSpPr>
              <p:nvPr>
                <p:ph idx="1"/>
              </p:nvPr>
            </p:nvSpPr>
            <p:spPr>
              <a:xfrm>
                <a:off x="646113" y="2052918"/>
                <a:ext cx="4165146" cy="4195481"/>
              </a:xfrm>
            </p:spPr>
            <p:txBody>
              <a:bodyPr>
                <a:normAutofit/>
              </a:bodyPr>
              <a:lstStyle/>
              <a:p>
                <a:r>
                  <a:rPr kumimoji="1" lang="zh-CN" altLang="en-US" dirty="0"/>
                  <a:t>正电子</a:t>
                </a:r>
                <a:r>
                  <a:rPr kumimoji="1" lang="en-US" altLang="zh-CN" dirty="0"/>
                  <a:t>—</a:t>
                </a:r>
                <a:r>
                  <a:rPr kumimoji="1" lang="zh-CN" altLang="en-US" dirty="0"/>
                  <a:t>电子的反粒子（</a:t>
                </a:r>
                <a:r>
                  <a:rPr kumimoji="1" lang="en-US" altLang="zh-CN" dirty="0"/>
                  <a:t>antiparticle</a:t>
                </a:r>
                <a:r>
                  <a:rPr kumimoji="1" lang="zh-CN" altLang="en-US" dirty="0"/>
                  <a:t>）</a:t>
                </a:r>
                <a:endParaRPr kumimoji="1" lang="en-US" altLang="zh-CN" dirty="0"/>
              </a:p>
              <a:p>
                <a:r>
                  <a:rPr kumimoji="1" lang="zh-CN" altLang="en-US" dirty="0"/>
                  <a:t>正电子衰变</a:t>
                </a:r>
                <a:r>
                  <a:rPr kumimoji="1" lang="en-US" altLang="zh-CN" dirty="0"/>
                  <a:t>—</a:t>
                </a:r>
                <a:r>
                  <a:rPr kumimoji="1" lang="zh-CN" altLang="en-US" dirty="0"/>
                  <a:t>一种元素产生了一个</a:t>
                </a:r>
                <a14:m>
                  <m:oMath xmlns:m="http://schemas.openxmlformats.org/officeDocument/2006/math">
                    <m:r>
                      <a:rPr kumimoji="1" lang="zh-CN" altLang="en-US" i="1" dirty="0">
                        <a:latin typeface="Cambria Math" panose="02040503050406030204" pitchFamily="18" charset="0"/>
                      </a:rPr>
                      <m:t>正电子</m:t>
                    </m:r>
                  </m:oMath>
                </a14:m>
                <a:r>
                  <a:rPr kumimoji="1" lang="zh-CN" altLang="en-US" dirty="0"/>
                  <a:t>和一个新元素</a:t>
                </a:r>
                <a:endParaRPr kumimoji="1" lang="en-US" altLang="zh-CN" dirty="0"/>
              </a:p>
              <a:p>
                <a:r>
                  <a:rPr kumimoji="1" lang="zh-CN" altLang="en-US" dirty="0">
                    <a:solidFill>
                      <a:srgbClr val="EBEBEB"/>
                    </a:solidFill>
                  </a:rPr>
                  <a:t>总效果</a:t>
                </a:r>
                <a:r>
                  <a:rPr kumimoji="1" lang="en-US" altLang="zh-CN" dirty="0">
                    <a:solidFill>
                      <a:srgbClr val="EBEBEB"/>
                    </a:solidFill>
                  </a:rPr>
                  <a:t>—</a:t>
                </a:r>
                <a:r>
                  <a:rPr kumimoji="1" lang="zh-CN" altLang="en-US" dirty="0">
                    <a:solidFill>
                      <a:srgbClr val="EBEBEB"/>
                    </a:solidFill>
                  </a:rPr>
                  <a:t>一个质子变成中子</a:t>
                </a:r>
                <a:endParaRPr kumimoji="1" lang="en-US" altLang="zh-CN" dirty="0"/>
              </a:p>
              <a:p>
                <a:r>
                  <a:rPr kumimoji="1" lang="zh-CN" altLang="en-US" dirty="0"/>
                  <a:t>正电子和负电子相撞发生湮灭（</a:t>
                </a:r>
                <a:r>
                  <a:rPr kumimoji="1" lang="en-US" altLang="zh-CN" dirty="0"/>
                  <a:t>annihilation</a:t>
                </a:r>
                <a:r>
                  <a:rPr kumimoji="1" lang="zh-CN" altLang="en-US" dirty="0"/>
                  <a:t>）</a:t>
                </a:r>
                <a:r>
                  <a:rPr kumimoji="1" lang="en-US" altLang="zh-CN" dirty="0"/>
                  <a:t>—</a:t>
                </a:r>
                <a:r>
                  <a:rPr kumimoji="1" lang="zh-CN" altLang="en-US" dirty="0"/>
                  <a:t>产生大量能量，以</a:t>
                </a:r>
                <a14:m>
                  <m:oMath xmlns:m="http://schemas.openxmlformats.org/officeDocument/2006/math">
                    <m:r>
                      <a:rPr kumimoji="1" lang="zh-CN" altLang="en-US" i="1">
                        <a:latin typeface="Cambria Math" panose="02040503050406030204" pitchFamily="18" charset="0"/>
                      </a:rPr>
                      <m:t>𝛾</m:t>
                    </m:r>
                    <m:r>
                      <a:rPr kumimoji="1" lang="zh-CN" altLang="en-US" i="1">
                        <a:latin typeface="Cambria Math" panose="02040503050406030204" pitchFamily="18" charset="0"/>
                      </a:rPr>
                      <m:t>射线</m:t>
                    </m:r>
                  </m:oMath>
                </a14:m>
                <a:r>
                  <a:rPr kumimoji="1" lang="zh-CN" altLang="en-US" dirty="0"/>
                  <a:t>的形式</a:t>
                </a:r>
              </a:p>
            </p:txBody>
          </p:sp>
        </mc:Choice>
        <mc:Fallback xmlns="">
          <p:sp>
            <p:nvSpPr>
              <p:cNvPr id="3" name="内容占位符 2">
                <a:extLst>
                  <a:ext uri="{FF2B5EF4-FFF2-40B4-BE49-F238E27FC236}">
                    <a16:creationId xmlns:a16="http://schemas.microsoft.com/office/drawing/2014/main" id="{6B193F41-A470-5848-B17C-B157C08171C8}"/>
                  </a:ext>
                </a:extLst>
              </p:cNvPr>
              <p:cNvSpPr>
                <a:spLocks noGrp="1" noRot="1" noChangeAspect="1" noMove="1" noResize="1" noEditPoints="1" noAdjustHandles="1" noChangeArrowheads="1" noChangeShapeType="1" noTextEdit="1"/>
              </p:cNvSpPr>
              <p:nvPr>
                <p:ph idx="1"/>
              </p:nvPr>
            </p:nvSpPr>
            <p:spPr>
              <a:xfrm>
                <a:off x="646113" y="2052918"/>
                <a:ext cx="4165146" cy="4195481"/>
              </a:xfrm>
              <a:blipFill>
                <a:blip r:embed="rId7"/>
                <a:stretch>
                  <a:fillRect l="-608" t="-1205"/>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85CEA4A1-AB68-3944-AB6F-0D2A38DC4D96}"/>
              </a:ext>
            </a:extLst>
          </p:cNvPr>
          <p:cNvPicPr>
            <a:picLocks noChangeAspect="1"/>
          </p:cNvPicPr>
          <p:nvPr/>
        </p:nvPicPr>
        <p:blipFill>
          <a:blip r:embed="rId8"/>
          <a:stretch>
            <a:fillRect/>
          </a:stretch>
        </p:blipFill>
        <p:spPr>
          <a:xfrm>
            <a:off x="6638761" y="4307315"/>
            <a:ext cx="4246140" cy="2550685"/>
          </a:xfrm>
          <a:prstGeom prst="rect">
            <a:avLst/>
          </a:prstGeom>
          <a:effectLst/>
        </p:spPr>
      </p:pic>
      <p:pic>
        <p:nvPicPr>
          <p:cNvPr id="7" name="图片 6" descr="文本&#10;&#10;描述已自动生成">
            <a:extLst>
              <a:ext uri="{FF2B5EF4-FFF2-40B4-BE49-F238E27FC236}">
                <a16:creationId xmlns:a16="http://schemas.microsoft.com/office/drawing/2014/main" id="{F8F3B70F-E8C1-094C-923B-5078274C4AFC}"/>
              </a:ext>
            </a:extLst>
          </p:cNvPr>
          <p:cNvPicPr>
            <a:picLocks noChangeAspect="1"/>
          </p:cNvPicPr>
          <p:nvPr/>
        </p:nvPicPr>
        <p:blipFill>
          <a:blip r:embed="rId9"/>
          <a:stretch>
            <a:fillRect/>
          </a:stretch>
        </p:blipFill>
        <p:spPr>
          <a:xfrm>
            <a:off x="7415799" y="3672770"/>
            <a:ext cx="2914313" cy="593333"/>
          </a:xfrm>
          <a:prstGeom prst="rect">
            <a:avLst/>
          </a:prstGeom>
        </p:spPr>
      </p:pic>
      <p:pic>
        <p:nvPicPr>
          <p:cNvPr id="8" name="图片 7">
            <a:extLst>
              <a:ext uri="{FF2B5EF4-FFF2-40B4-BE49-F238E27FC236}">
                <a16:creationId xmlns:a16="http://schemas.microsoft.com/office/drawing/2014/main" id="{452BE6A3-3E4A-3946-8BCE-F86C3A854469}"/>
              </a:ext>
            </a:extLst>
          </p:cNvPr>
          <p:cNvPicPr>
            <a:picLocks noChangeAspect="1"/>
          </p:cNvPicPr>
          <p:nvPr/>
        </p:nvPicPr>
        <p:blipFill>
          <a:blip r:embed="rId10"/>
          <a:stretch>
            <a:fillRect/>
          </a:stretch>
        </p:blipFill>
        <p:spPr>
          <a:xfrm>
            <a:off x="7567071" y="379374"/>
            <a:ext cx="2611767" cy="600706"/>
          </a:xfrm>
          <a:prstGeom prst="rect">
            <a:avLst/>
          </a:prstGeom>
        </p:spPr>
      </p:pic>
      <p:pic>
        <p:nvPicPr>
          <p:cNvPr id="6" name="音频 5">
            <a:hlinkClick r:id="" action="ppaction://media"/>
            <a:extLst>
              <a:ext uri="{FF2B5EF4-FFF2-40B4-BE49-F238E27FC236}">
                <a16:creationId xmlns:a16="http://schemas.microsoft.com/office/drawing/2014/main" id="{DE6ABFF4-1BDE-3741-B6F2-0BA1F1F6AF6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80441849"/>
      </p:ext>
    </p:extLst>
  </p:cSld>
  <p:clrMapOvr>
    <a:masterClrMapping/>
  </p:clrMapOvr>
  <mc:AlternateContent xmlns:mc="http://schemas.openxmlformats.org/markup-compatibility/2006" xmlns:p14="http://schemas.microsoft.com/office/powerpoint/2010/main">
    <mc:Choice Requires="p14">
      <p:transition spd="slow" p14:dur="2000" advTm="255610"/>
    </mc:Choice>
    <mc:Fallback xmlns="">
      <p:transition spd="slow" advTm="255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BB5E81-843F-8A41-80D7-647FC455009A}"/>
              </a:ext>
            </a:extLst>
          </p:cNvPr>
          <p:cNvSpPr>
            <a:spLocks noGrp="1"/>
          </p:cNvSpPr>
          <p:nvPr>
            <p:ph type="title"/>
          </p:nvPr>
        </p:nvSpPr>
        <p:spPr>
          <a:xfrm>
            <a:off x="646112" y="579633"/>
            <a:ext cx="4798176" cy="1400530"/>
          </a:xfrm>
        </p:spPr>
        <p:txBody>
          <a:bodyPr>
            <a:normAutofit/>
          </a:bodyPr>
          <a:lstStyle/>
          <a:p>
            <a:r>
              <a:rPr kumimoji="1" lang="zh-CN" altLang="en-US" sz="3600" dirty="0"/>
              <a:t>电子捕获</a:t>
            </a:r>
            <a:r>
              <a:rPr kumimoji="1" lang="en-US" altLang="zh-CN" sz="3600" dirty="0"/>
              <a:t>—electron</a:t>
            </a:r>
            <a:r>
              <a:rPr kumimoji="1" lang="zh-CN" altLang="en-US" sz="3600" dirty="0"/>
              <a:t> </a:t>
            </a:r>
            <a:r>
              <a:rPr kumimoji="1" lang="en-US" altLang="zh-CN" sz="3600" dirty="0"/>
              <a:t>capture</a:t>
            </a:r>
            <a:endParaRPr kumimoji="1" lang="zh-CN" altLang="en-US" sz="3600" dirty="0"/>
          </a:p>
        </p:txBody>
      </p:sp>
      <p:sp>
        <p:nvSpPr>
          <p:cNvPr id="11" name="Rectangle 10">
            <a:extLst>
              <a:ext uri="{FF2B5EF4-FFF2-40B4-BE49-F238E27FC236}">
                <a16:creationId xmlns:a16="http://schemas.microsoft.com/office/drawing/2014/main" id="{FFEB8BF2-8DE5-49E6-82CB-4F8FE941E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24">
            <a:extLst>
              <a:ext uri="{FF2B5EF4-FFF2-40B4-BE49-F238E27FC236}">
                <a16:creationId xmlns:a16="http://schemas.microsoft.com/office/drawing/2014/main" id="{33AC2B9D-E497-4795-AE47-9B0ECC9BD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484632"/>
            <a:ext cx="5130204" cy="5739187"/>
          </a:xfrm>
          <a:prstGeom prst="roundRect">
            <a:avLst>
              <a:gd name="adj" fmla="val 0"/>
            </a:avLst>
          </a:prstGeom>
          <a:solidFill>
            <a:schemeClr val="tx1"/>
          </a:solidFill>
          <a:ln w="12700">
            <a:solidFill>
              <a:schemeClr val="tx2">
                <a:lumMod val="75000"/>
              </a:schemeClr>
            </a:solidFill>
          </a:ln>
          <a:effectLst>
            <a:outerShdw blurRad="50800" dist="50800" dir="54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03DEB75-78DF-425F-8638-A9E1EAA5E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6F3B5180-EB8E-F14F-9E1D-E612277333F9}"/>
                  </a:ext>
                </a:extLst>
              </p:cNvPr>
              <p:cNvSpPr>
                <a:spLocks noGrp="1"/>
              </p:cNvSpPr>
              <p:nvPr>
                <p:ph idx="1"/>
              </p:nvPr>
            </p:nvSpPr>
            <p:spPr>
              <a:xfrm>
                <a:off x="855256" y="3041060"/>
                <a:ext cx="4797676" cy="4195481"/>
              </a:xfrm>
            </p:spPr>
            <p:txBody>
              <a:bodyPr>
                <a:normAutofit/>
              </a:bodyPr>
              <a:lstStyle/>
              <a:p>
                <a:r>
                  <a:rPr kumimoji="1" lang="zh-CN" altLang="en-US" dirty="0"/>
                  <a:t>原子核捕获轨道上的一个电子和一个质子结合生成一个中子</a:t>
                </a:r>
                <a:endParaRPr kumimoji="1" lang="en-US" altLang="zh-CN" dirty="0"/>
              </a:p>
              <a:p>
                <a:r>
                  <a:rPr kumimoji="1" lang="zh-CN" altLang="en-US" dirty="0"/>
                  <a:t>放出大量能量，以</a:t>
                </a:r>
                <a14:m>
                  <m:oMath xmlns:m="http://schemas.openxmlformats.org/officeDocument/2006/math">
                    <m:r>
                      <a:rPr kumimoji="1" lang="zh-CN" altLang="en-US" i="1">
                        <a:latin typeface="Cambria Math" panose="02040503050406030204" pitchFamily="18" charset="0"/>
                      </a:rPr>
                      <m:t>𝛾</m:t>
                    </m:r>
                    <m:r>
                      <a:rPr kumimoji="1" lang="zh-CN" altLang="en-US" i="1">
                        <a:latin typeface="Cambria Math" panose="02040503050406030204" pitchFamily="18" charset="0"/>
                      </a:rPr>
                      <m:t>射线</m:t>
                    </m:r>
                  </m:oMath>
                </a14:m>
                <a:r>
                  <a:rPr kumimoji="1" lang="zh-CN" altLang="en-US" dirty="0"/>
                  <a:t>的形式</a:t>
                </a:r>
                <a:endParaRPr kumimoji="1" lang="en-US" altLang="zh-CN" dirty="0"/>
              </a:p>
              <a:p>
                <a:endParaRPr kumimoji="1" lang="zh-CN" altLang="en-US" dirty="0"/>
              </a:p>
            </p:txBody>
          </p:sp>
        </mc:Choice>
        <mc:Fallback xmlns="">
          <p:sp>
            <p:nvSpPr>
              <p:cNvPr id="3" name="内容占位符 2">
                <a:extLst>
                  <a:ext uri="{FF2B5EF4-FFF2-40B4-BE49-F238E27FC236}">
                    <a16:creationId xmlns:a16="http://schemas.microsoft.com/office/drawing/2014/main" id="{6F3B5180-EB8E-F14F-9E1D-E612277333F9}"/>
                  </a:ext>
                </a:extLst>
              </p:cNvPr>
              <p:cNvSpPr>
                <a:spLocks noGrp="1" noRot="1" noChangeAspect="1" noMove="1" noResize="1" noEditPoints="1" noAdjustHandles="1" noChangeArrowheads="1" noChangeShapeType="1" noTextEdit="1"/>
              </p:cNvSpPr>
              <p:nvPr>
                <p:ph idx="1"/>
              </p:nvPr>
            </p:nvSpPr>
            <p:spPr>
              <a:xfrm>
                <a:off x="855256" y="3041060"/>
                <a:ext cx="4797676" cy="4195481"/>
              </a:xfrm>
              <a:blipFill>
                <a:blip r:embed="rId5"/>
                <a:stretch>
                  <a:fillRect l="-529" t="-906"/>
                </a:stretch>
              </a:blipFill>
            </p:spPr>
            <p:txBody>
              <a:bodyPr/>
              <a:lstStyle/>
              <a:p>
                <a:r>
                  <a:rPr lang="zh-CN" altLang="en-US">
                    <a:noFill/>
                  </a:rPr>
                  <a:t> </a:t>
                </a:r>
              </a:p>
            </p:txBody>
          </p:sp>
        </mc:Fallback>
      </mc:AlternateContent>
      <p:pic>
        <p:nvPicPr>
          <p:cNvPr id="8" name="图片 7">
            <a:extLst>
              <a:ext uri="{FF2B5EF4-FFF2-40B4-BE49-F238E27FC236}">
                <a16:creationId xmlns:a16="http://schemas.microsoft.com/office/drawing/2014/main" id="{81FD7CBA-2847-A047-95CE-759C5A0AE4F6}"/>
              </a:ext>
            </a:extLst>
          </p:cNvPr>
          <p:cNvPicPr>
            <a:picLocks noChangeAspect="1"/>
          </p:cNvPicPr>
          <p:nvPr/>
        </p:nvPicPr>
        <p:blipFill>
          <a:blip r:embed="rId6"/>
          <a:stretch>
            <a:fillRect/>
          </a:stretch>
        </p:blipFill>
        <p:spPr>
          <a:xfrm>
            <a:off x="6820872" y="1353865"/>
            <a:ext cx="4725016" cy="547534"/>
          </a:xfrm>
          <a:prstGeom prst="rect">
            <a:avLst/>
          </a:prstGeom>
        </p:spPr>
      </p:pic>
      <p:pic>
        <p:nvPicPr>
          <p:cNvPr id="9" name="图片 8">
            <a:extLst>
              <a:ext uri="{FF2B5EF4-FFF2-40B4-BE49-F238E27FC236}">
                <a16:creationId xmlns:a16="http://schemas.microsoft.com/office/drawing/2014/main" id="{9D1EE79C-0A60-1F48-9335-541D2E317CAF}"/>
              </a:ext>
            </a:extLst>
          </p:cNvPr>
          <p:cNvPicPr>
            <a:picLocks noChangeAspect="1"/>
          </p:cNvPicPr>
          <p:nvPr/>
        </p:nvPicPr>
        <p:blipFill>
          <a:blip r:embed="rId7"/>
          <a:stretch>
            <a:fillRect/>
          </a:stretch>
        </p:blipFill>
        <p:spPr>
          <a:xfrm>
            <a:off x="7024112" y="1980163"/>
            <a:ext cx="4243656" cy="4243656"/>
          </a:xfrm>
          <a:prstGeom prst="rect">
            <a:avLst/>
          </a:prstGeom>
        </p:spPr>
      </p:pic>
      <p:sp>
        <p:nvSpPr>
          <p:cNvPr id="10" name="文本框 9">
            <a:extLst>
              <a:ext uri="{FF2B5EF4-FFF2-40B4-BE49-F238E27FC236}">
                <a16:creationId xmlns:a16="http://schemas.microsoft.com/office/drawing/2014/main" id="{900D5F87-7F1E-AA49-966B-D87E354FFDC9}"/>
              </a:ext>
            </a:extLst>
          </p:cNvPr>
          <p:cNvSpPr txBox="1"/>
          <p:nvPr/>
        </p:nvSpPr>
        <p:spPr>
          <a:xfrm>
            <a:off x="7560764" y="1073273"/>
            <a:ext cx="2957861" cy="369332"/>
          </a:xfrm>
          <a:prstGeom prst="rect">
            <a:avLst/>
          </a:prstGeom>
          <a:noFill/>
        </p:spPr>
        <p:txBody>
          <a:bodyPr wrap="none" rtlCol="0">
            <a:spAutoFit/>
          </a:bodyPr>
          <a:lstStyle/>
          <a:p>
            <a:r>
              <a:rPr kumimoji="1" lang="zh-CN" altLang="en-US" dirty="0">
                <a:solidFill>
                  <a:schemeClr val="bg1"/>
                </a:solidFill>
              </a:rPr>
              <a:t>汞元素捕获一个电子生成金</a:t>
            </a:r>
          </a:p>
        </p:txBody>
      </p:sp>
      <p:pic>
        <p:nvPicPr>
          <p:cNvPr id="5" name="音频 4">
            <a:hlinkClick r:id="" action="ppaction://media"/>
            <a:extLst>
              <a:ext uri="{FF2B5EF4-FFF2-40B4-BE49-F238E27FC236}">
                <a16:creationId xmlns:a16="http://schemas.microsoft.com/office/drawing/2014/main" id="{A5DF6E38-442A-2F47-95D6-6D009AF8AAB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870443305"/>
      </p:ext>
    </p:extLst>
  </p:cSld>
  <p:clrMapOvr>
    <a:masterClrMapping/>
  </p:clrMapOvr>
  <mc:AlternateContent xmlns:mc="http://schemas.openxmlformats.org/markup-compatibility/2006" xmlns:p14="http://schemas.microsoft.com/office/powerpoint/2010/main">
    <mc:Choice Requires="p14">
      <p:transition spd="slow" p14:dur="2000" advTm="170237"/>
    </mc:Choice>
    <mc:Fallback xmlns="">
      <p:transition spd="slow" advTm="170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3FC718-FDE3-4EF7-921E-A5F374EAF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4A9D7FA7-3028-464C-BD40-6BC357551353}"/>
              </a:ext>
            </a:extLst>
          </p:cNvPr>
          <p:cNvSpPr>
            <a:spLocks noGrp="1"/>
          </p:cNvSpPr>
          <p:nvPr>
            <p:ph type="title"/>
          </p:nvPr>
        </p:nvSpPr>
        <p:spPr>
          <a:xfrm>
            <a:off x="643855" y="216002"/>
            <a:ext cx="3108626" cy="1444752"/>
          </a:xfrm>
        </p:spPr>
        <p:txBody>
          <a:bodyPr anchor="b">
            <a:normAutofit/>
          </a:bodyPr>
          <a:lstStyle/>
          <a:p>
            <a:r>
              <a:rPr kumimoji="1" lang="zh-CN" altLang="en-US" sz="3600" dirty="0">
                <a:solidFill>
                  <a:srgbClr val="EBEBEB"/>
                </a:solidFill>
              </a:rPr>
              <a:t>质量亏损</a:t>
            </a:r>
            <a:r>
              <a:rPr kumimoji="1" lang="en-US" altLang="zh-CN" sz="3600" dirty="0">
                <a:solidFill>
                  <a:srgbClr val="EBEBEB"/>
                </a:solidFill>
              </a:rPr>
              <a:t>—mass</a:t>
            </a:r>
            <a:r>
              <a:rPr kumimoji="1" lang="zh-CN" altLang="en-US" sz="3600" dirty="0">
                <a:solidFill>
                  <a:srgbClr val="EBEBEB"/>
                </a:solidFill>
              </a:rPr>
              <a:t> </a:t>
            </a:r>
            <a:r>
              <a:rPr kumimoji="1" lang="en-US" altLang="zh-CN" sz="3600" dirty="0">
                <a:solidFill>
                  <a:srgbClr val="EBEBEB"/>
                </a:solidFill>
              </a:rPr>
              <a:t>defect</a:t>
            </a:r>
            <a:endParaRPr kumimoji="1" lang="zh-CN" altLang="en-US" sz="3600" dirty="0">
              <a:solidFill>
                <a:srgbClr val="EBEBEB"/>
              </a:solidFill>
            </a:endParaRPr>
          </a:p>
        </p:txBody>
      </p:sp>
      <p:sp>
        <p:nvSpPr>
          <p:cNvPr id="11" name="Freeform 11">
            <a:extLst>
              <a:ext uri="{FF2B5EF4-FFF2-40B4-BE49-F238E27FC236}">
                <a16:creationId xmlns:a16="http://schemas.microsoft.com/office/drawing/2014/main" id="{FAA0F719-3DC8-4F08-AD8F-5A845658C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3" name="Freeform: Shape 12">
            <a:extLst>
              <a:ext uri="{FF2B5EF4-FFF2-40B4-BE49-F238E27FC236}">
                <a16:creationId xmlns:a16="http://schemas.microsoft.com/office/drawing/2014/main" id="{7DCB61BE-FA0F-4EFB-BE0E-268BAD8E3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15" name="Rectangle 14">
            <a:extLst>
              <a:ext uri="{FF2B5EF4-FFF2-40B4-BE49-F238E27FC236}">
                <a16:creationId xmlns:a16="http://schemas.microsoft.com/office/drawing/2014/main" id="{A4B31EAA-7423-46F7-9B90-4AB2B09C3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内容占位符 2">
            <a:extLst>
              <a:ext uri="{FF2B5EF4-FFF2-40B4-BE49-F238E27FC236}">
                <a16:creationId xmlns:a16="http://schemas.microsoft.com/office/drawing/2014/main" id="{0D62C8F7-6633-2B40-829D-1267E25FF9C1}"/>
              </a:ext>
            </a:extLst>
          </p:cNvPr>
          <p:cNvSpPr>
            <a:spLocks noGrp="1"/>
          </p:cNvSpPr>
          <p:nvPr>
            <p:ph idx="1"/>
          </p:nvPr>
        </p:nvSpPr>
        <p:spPr>
          <a:xfrm>
            <a:off x="196220" y="1876756"/>
            <a:ext cx="4176556" cy="4929822"/>
          </a:xfrm>
        </p:spPr>
        <p:txBody>
          <a:bodyPr>
            <a:noAutofit/>
          </a:bodyPr>
          <a:lstStyle/>
          <a:p>
            <a:r>
              <a:rPr kumimoji="1" lang="zh-CN" altLang="en-US" dirty="0">
                <a:solidFill>
                  <a:srgbClr val="FFFFFF"/>
                </a:solidFill>
              </a:rPr>
              <a:t>目前核反应中会质量亏损</a:t>
            </a:r>
            <a:r>
              <a:rPr kumimoji="1" lang="en-US" altLang="zh-CN" dirty="0">
                <a:solidFill>
                  <a:srgbClr val="FFFFFF"/>
                </a:solidFill>
              </a:rPr>
              <a:t>—</a:t>
            </a:r>
            <a:r>
              <a:rPr kumimoji="1" lang="zh-CN" altLang="en-US" dirty="0">
                <a:solidFill>
                  <a:srgbClr val="FFFFFF"/>
                </a:solidFill>
              </a:rPr>
              <a:t>反应之后物质总质量小于反应之前物质总质量</a:t>
            </a:r>
            <a:endParaRPr kumimoji="1" lang="en-US" altLang="zh-CN" dirty="0">
              <a:solidFill>
                <a:srgbClr val="FFFFFF"/>
              </a:solidFill>
            </a:endParaRPr>
          </a:p>
          <a:p>
            <a:r>
              <a:rPr kumimoji="1" lang="zh-CN" altLang="en-US" dirty="0">
                <a:solidFill>
                  <a:srgbClr val="FFFFFF"/>
                </a:solidFill>
              </a:rPr>
              <a:t>爱因斯坦质能公式</a:t>
            </a:r>
            <a:r>
              <a:rPr kumimoji="1" lang="en-US" altLang="zh-CN" dirty="0">
                <a:solidFill>
                  <a:srgbClr val="FFFFFF"/>
                </a:solidFill>
              </a:rPr>
              <a:t>—</a:t>
            </a:r>
            <a:r>
              <a:rPr kumimoji="1" lang="zh-CN" altLang="en-US" dirty="0">
                <a:solidFill>
                  <a:srgbClr val="FFFFFF"/>
                </a:solidFill>
              </a:rPr>
              <a:t>能量是物质，物质也是能量</a:t>
            </a:r>
            <a:r>
              <a:rPr kumimoji="1" lang="en-US" altLang="zh-CN" dirty="0">
                <a:solidFill>
                  <a:srgbClr val="FFFFFF"/>
                </a:solidFill>
              </a:rPr>
              <a:t>—</a:t>
            </a:r>
            <a:r>
              <a:rPr kumimoji="1" lang="zh-CN" altLang="en-US" dirty="0">
                <a:solidFill>
                  <a:srgbClr val="FFFFFF"/>
                </a:solidFill>
              </a:rPr>
              <a:t>任何带有质量的物体都有能量，反之亦然</a:t>
            </a:r>
            <a:endParaRPr kumimoji="1" lang="en-US" altLang="zh-CN" dirty="0">
              <a:solidFill>
                <a:srgbClr val="FFFFFF"/>
              </a:solidFill>
            </a:endParaRPr>
          </a:p>
          <a:p>
            <a:r>
              <a:rPr kumimoji="1" lang="zh-CN" altLang="en-US" dirty="0">
                <a:solidFill>
                  <a:srgbClr val="FFFFFF"/>
                </a:solidFill>
              </a:rPr>
              <a:t>核反应前后总质量守恒，静质量不守恒</a:t>
            </a:r>
            <a:endParaRPr kumimoji="1" lang="en-US" altLang="zh-CN" dirty="0">
              <a:solidFill>
                <a:srgbClr val="FFFFFF"/>
              </a:solidFill>
            </a:endParaRPr>
          </a:p>
          <a:p>
            <a:r>
              <a:rPr kumimoji="1" lang="zh-CN" altLang="en-US" dirty="0">
                <a:solidFill>
                  <a:srgbClr val="FFFFFF"/>
                </a:solidFill>
              </a:rPr>
              <a:t>亏损的质量以能量的形式放出</a:t>
            </a:r>
            <a:endParaRPr kumimoji="1" lang="en-US" altLang="zh-CN" dirty="0">
              <a:solidFill>
                <a:srgbClr val="FFFFFF"/>
              </a:solidFill>
            </a:endParaRPr>
          </a:p>
          <a:p>
            <a:r>
              <a:rPr kumimoji="1" lang="zh-CN" altLang="en-US" dirty="0">
                <a:solidFill>
                  <a:srgbClr val="FFFFFF"/>
                </a:solidFill>
              </a:rPr>
              <a:t>电子伏特</a:t>
            </a:r>
            <a:r>
              <a:rPr kumimoji="1" lang="en-US" altLang="zh-CN" dirty="0">
                <a:solidFill>
                  <a:srgbClr val="FFFFFF"/>
                </a:solidFill>
              </a:rPr>
              <a:t>—</a:t>
            </a:r>
            <a:r>
              <a:rPr kumimoji="1" lang="zh-CN" altLang="en-US" dirty="0">
                <a:solidFill>
                  <a:srgbClr val="FFFFFF"/>
                </a:solidFill>
              </a:rPr>
              <a:t>用</a:t>
            </a:r>
            <a:r>
              <a:rPr kumimoji="1" lang="en-US" altLang="zh-CN" dirty="0">
                <a:solidFill>
                  <a:srgbClr val="FFFFFF"/>
                </a:solidFill>
              </a:rPr>
              <a:t>eV</a:t>
            </a:r>
            <a:r>
              <a:rPr kumimoji="1" lang="zh-CN" altLang="en-US" dirty="0">
                <a:solidFill>
                  <a:srgbClr val="FFFFFF"/>
                </a:solidFill>
              </a:rPr>
              <a:t>表示</a:t>
            </a:r>
            <a:endParaRPr kumimoji="1" lang="en-US" altLang="zh-CN" dirty="0">
              <a:solidFill>
                <a:srgbClr val="FFFFFF"/>
              </a:solidFill>
            </a:endParaRPr>
          </a:p>
          <a:p>
            <a:r>
              <a:rPr kumimoji="1" lang="zh-CN" altLang="en-US" dirty="0">
                <a:solidFill>
                  <a:srgbClr val="FFFFFF"/>
                </a:solidFill>
              </a:rPr>
              <a:t>兆电子伏</a:t>
            </a:r>
            <a:r>
              <a:rPr kumimoji="1" lang="en-US" altLang="zh-CN" dirty="0">
                <a:solidFill>
                  <a:srgbClr val="FFFFFF"/>
                </a:solidFill>
              </a:rPr>
              <a:t>—</a:t>
            </a:r>
            <a:r>
              <a:rPr kumimoji="1" lang="zh-CN" altLang="en-US" dirty="0">
                <a:solidFill>
                  <a:srgbClr val="FFFFFF"/>
                </a:solidFill>
              </a:rPr>
              <a:t>用</a:t>
            </a:r>
            <a:r>
              <a:rPr kumimoji="1" lang="en-US" altLang="zh-CN" dirty="0">
                <a:solidFill>
                  <a:srgbClr val="FFFFFF"/>
                </a:solidFill>
              </a:rPr>
              <a:t>MeV</a:t>
            </a:r>
            <a:r>
              <a:rPr kumimoji="1" lang="zh-CN" altLang="en-US" dirty="0">
                <a:solidFill>
                  <a:srgbClr val="FFFFFF"/>
                </a:solidFill>
              </a:rPr>
              <a:t>表示</a:t>
            </a:r>
            <a:endParaRPr kumimoji="1" lang="en-US" altLang="zh-CN" dirty="0">
              <a:solidFill>
                <a:srgbClr val="FFFFFF"/>
              </a:solidFill>
            </a:endParaRPr>
          </a:p>
          <a:p>
            <a:endParaRPr kumimoji="1" lang="en-US" altLang="zh-CN" dirty="0">
              <a:solidFill>
                <a:srgbClr val="FFFFFF"/>
              </a:solidFill>
            </a:endParaRPr>
          </a:p>
          <a:p>
            <a:pPr marL="0" indent="0">
              <a:buNone/>
            </a:pPr>
            <a:endParaRPr kumimoji="1" lang="en-US" altLang="zh-CN" dirty="0">
              <a:solidFill>
                <a:srgbClr val="FFFFFF"/>
              </a:solidFill>
            </a:endParaRPr>
          </a:p>
          <a:p>
            <a:endParaRPr kumimoji="1" lang="zh-CN" altLang="en-US" dirty="0">
              <a:solidFill>
                <a:srgbClr val="FFFFFF"/>
              </a:solidFill>
            </a:endParaRPr>
          </a:p>
        </p:txBody>
      </p:sp>
      <p:pic>
        <p:nvPicPr>
          <p:cNvPr id="6" name="图片 5" descr="图示&#10;&#10;描述已自动生成">
            <a:extLst>
              <a:ext uri="{FF2B5EF4-FFF2-40B4-BE49-F238E27FC236}">
                <a16:creationId xmlns:a16="http://schemas.microsoft.com/office/drawing/2014/main" id="{37F154FC-D409-A146-A8B5-8D512CDA3709}"/>
              </a:ext>
            </a:extLst>
          </p:cNvPr>
          <p:cNvPicPr>
            <a:picLocks noChangeAspect="1"/>
          </p:cNvPicPr>
          <p:nvPr/>
        </p:nvPicPr>
        <p:blipFill>
          <a:blip r:embed="rId4"/>
          <a:stretch>
            <a:fillRect/>
          </a:stretch>
        </p:blipFill>
        <p:spPr>
          <a:xfrm>
            <a:off x="6843710" y="503845"/>
            <a:ext cx="2805933" cy="529119"/>
          </a:xfrm>
          <a:prstGeom prst="rect">
            <a:avLst/>
          </a:prstGeom>
        </p:spPr>
      </p:pic>
      <p:sp>
        <p:nvSpPr>
          <p:cNvPr id="7" name="文本框 6">
            <a:extLst>
              <a:ext uri="{FF2B5EF4-FFF2-40B4-BE49-F238E27FC236}">
                <a16:creationId xmlns:a16="http://schemas.microsoft.com/office/drawing/2014/main" id="{E5C47E56-554F-B444-958F-8B49F88D89DA}"/>
              </a:ext>
            </a:extLst>
          </p:cNvPr>
          <p:cNvSpPr txBox="1"/>
          <p:nvPr/>
        </p:nvSpPr>
        <p:spPr>
          <a:xfrm>
            <a:off x="7449544" y="216002"/>
            <a:ext cx="1800493" cy="369332"/>
          </a:xfrm>
          <a:prstGeom prst="rect">
            <a:avLst/>
          </a:prstGeom>
          <a:noFill/>
        </p:spPr>
        <p:txBody>
          <a:bodyPr wrap="none" rtlCol="0">
            <a:spAutoFit/>
          </a:bodyPr>
          <a:lstStyle/>
          <a:p>
            <a:r>
              <a:rPr kumimoji="1" lang="zh-CN" altLang="en-US" dirty="0"/>
              <a:t>氧原子核的形成</a:t>
            </a:r>
          </a:p>
        </p:txBody>
      </p:sp>
      <p:pic>
        <p:nvPicPr>
          <p:cNvPr id="10" name="图片 9" descr="文本&#10;&#10;描述已自动生成">
            <a:extLst>
              <a:ext uri="{FF2B5EF4-FFF2-40B4-BE49-F238E27FC236}">
                <a16:creationId xmlns:a16="http://schemas.microsoft.com/office/drawing/2014/main" id="{BCC22757-C768-3949-B9AC-2CB1F0EBFC58}"/>
              </a:ext>
            </a:extLst>
          </p:cNvPr>
          <p:cNvPicPr>
            <a:picLocks noChangeAspect="1"/>
          </p:cNvPicPr>
          <p:nvPr/>
        </p:nvPicPr>
        <p:blipFill>
          <a:blip r:embed="rId5"/>
          <a:stretch>
            <a:fillRect/>
          </a:stretch>
        </p:blipFill>
        <p:spPr>
          <a:xfrm>
            <a:off x="5231706" y="1179575"/>
            <a:ext cx="6416740" cy="1477944"/>
          </a:xfrm>
          <a:prstGeom prst="rect">
            <a:avLst/>
          </a:prstGeom>
        </p:spPr>
      </p:pic>
      <p:pic>
        <p:nvPicPr>
          <p:cNvPr id="14" name="图片 13">
            <a:extLst>
              <a:ext uri="{FF2B5EF4-FFF2-40B4-BE49-F238E27FC236}">
                <a16:creationId xmlns:a16="http://schemas.microsoft.com/office/drawing/2014/main" id="{0F2169AA-A66B-214A-8AB7-0C537889F376}"/>
              </a:ext>
            </a:extLst>
          </p:cNvPr>
          <p:cNvPicPr>
            <a:picLocks noChangeAspect="1"/>
          </p:cNvPicPr>
          <p:nvPr/>
        </p:nvPicPr>
        <p:blipFill>
          <a:blip r:embed="rId6"/>
          <a:stretch>
            <a:fillRect/>
          </a:stretch>
        </p:blipFill>
        <p:spPr>
          <a:xfrm>
            <a:off x="5612940" y="2694812"/>
            <a:ext cx="5473700" cy="419100"/>
          </a:xfrm>
          <a:prstGeom prst="rect">
            <a:avLst/>
          </a:prstGeom>
        </p:spPr>
      </p:pic>
      <p:pic>
        <p:nvPicPr>
          <p:cNvPr id="17" name="图片 16" descr="文本&#10;&#10;描述已自动生成">
            <a:extLst>
              <a:ext uri="{FF2B5EF4-FFF2-40B4-BE49-F238E27FC236}">
                <a16:creationId xmlns:a16="http://schemas.microsoft.com/office/drawing/2014/main" id="{505FB524-298D-F94D-BB87-383E2E866DE9}"/>
              </a:ext>
            </a:extLst>
          </p:cNvPr>
          <p:cNvPicPr>
            <a:picLocks noChangeAspect="1"/>
          </p:cNvPicPr>
          <p:nvPr/>
        </p:nvPicPr>
        <p:blipFill>
          <a:blip r:embed="rId7"/>
          <a:stretch>
            <a:fillRect/>
          </a:stretch>
        </p:blipFill>
        <p:spPr>
          <a:xfrm>
            <a:off x="6304406" y="3736539"/>
            <a:ext cx="2921000" cy="368300"/>
          </a:xfrm>
          <a:prstGeom prst="rect">
            <a:avLst/>
          </a:prstGeom>
        </p:spPr>
      </p:pic>
      <p:sp>
        <p:nvSpPr>
          <p:cNvPr id="18" name="文本框 17">
            <a:extLst>
              <a:ext uri="{FF2B5EF4-FFF2-40B4-BE49-F238E27FC236}">
                <a16:creationId xmlns:a16="http://schemas.microsoft.com/office/drawing/2014/main" id="{6A328818-2A10-924D-9644-440C0F818251}"/>
              </a:ext>
            </a:extLst>
          </p:cNvPr>
          <p:cNvSpPr txBox="1"/>
          <p:nvPr/>
        </p:nvSpPr>
        <p:spPr>
          <a:xfrm>
            <a:off x="9250037" y="3736538"/>
            <a:ext cx="1107996" cy="369332"/>
          </a:xfrm>
          <a:prstGeom prst="rect">
            <a:avLst/>
          </a:prstGeom>
          <a:noFill/>
        </p:spPr>
        <p:txBody>
          <a:bodyPr wrap="none" rtlCol="0">
            <a:spAutoFit/>
          </a:bodyPr>
          <a:lstStyle/>
          <a:p>
            <a:r>
              <a:rPr kumimoji="1" lang="zh-CN" altLang="en-US" dirty="0"/>
              <a:t>质能公式</a:t>
            </a:r>
          </a:p>
        </p:txBody>
      </p:sp>
      <p:pic>
        <p:nvPicPr>
          <p:cNvPr id="20" name="图片 19">
            <a:extLst>
              <a:ext uri="{FF2B5EF4-FFF2-40B4-BE49-F238E27FC236}">
                <a16:creationId xmlns:a16="http://schemas.microsoft.com/office/drawing/2014/main" id="{1DCC2071-75AF-5846-A2A8-74676BCE7083}"/>
              </a:ext>
            </a:extLst>
          </p:cNvPr>
          <p:cNvPicPr>
            <a:picLocks noChangeAspect="1"/>
          </p:cNvPicPr>
          <p:nvPr/>
        </p:nvPicPr>
        <p:blipFill>
          <a:blip r:embed="rId8"/>
          <a:stretch>
            <a:fillRect/>
          </a:stretch>
        </p:blipFill>
        <p:spPr>
          <a:xfrm>
            <a:off x="5105456" y="3151205"/>
            <a:ext cx="6731000" cy="482600"/>
          </a:xfrm>
          <a:prstGeom prst="rect">
            <a:avLst/>
          </a:prstGeom>
        </p:spPr>
      </p:pic>
      <p:pic>
        <p:nvPicPr>
          <p:cNvPr id="22" name="图片 21">
            <a:extLst>
              <a:ext uri="{FF2B5EF4-FFF2-40B4-BE49-F238E27FC236}">
                <a16:creationId xmlns:a16="http://schemas.microsoft.com/office/drawing/2014/main" id="{EC57D525-C7CD-0343-B874-4FDAD3613909}"/>
              </a:ext>
            </a:extLst>
          </p:cNvPr>
          <p:cNvPicPr>
            <a:picLocks noChangeAspect="1"/>
          </p:cNvPicPr>
          <p:nvPr/>
        </p:nvPicPr>
        <p:blipFill>
          <a:blip r:embed="rId9"/>
          <a:stretch>
            <a:fillRect/>
          </a:stretch>
        </p:blipFill>
        <p:spPr>
          <a:xfrm>
            <a:off x="4958890" y="4218812"/>
            <a:ext cx="6781800" cy="342900"/>
          </a:xfrm>
          <a:prstGeom prst="rect">
            <a:avLst/>
          </a:prstGeom>
        </p:spPr>
      </p:pic>
      <p:pic>
        <p:nvPicPr>
          <p:cNvPr id="24" name="图片 23">
            <a:extLst>
              <a:ext uri="{FF2B5EF4-FFF2-40B4-BE49-F238E27FC236}">
                <a16:creationId xmlns:a16="http://schemas.microsoft.com/office/drawing/2014/main" id="{2D31B01C-123C-3E46-B0F1-7F1BF63002B9}"/>
              </a:ext>
            </a:extLst>
          </p:cNvPr>
          <p:cNvPicPr>
            <a:picLocks noChangeAspect="1"/>
          </p:cNvPicPr>
          <p:nvPr/>
        </p:nvPicPr>
        <p:blipFill>
          <a:blip r:embed="rId10"/>
          <a:stretch>
            <a:fillRect/>
          </a:stretch>
        </p:blipFill>
        <p:spPr>
          <a:xfrm>
            <a:off x="4925455" y="4561712"/>
            <a:ext cx="7061200" cy="723900"/>
          </a:xfrm>
          <a:prstGeom prst="rect">
            <a:avLst/>
          </a:prstGeom>
        </p:spPr>
      </p:pic>
      <p:pic>
        <p:nvPicPr>
          <p:cNvPr id="26" name="图片 25" descr="文本&#10;&#10;中度可信度描述已自动生成">
            <a:extLst>
              <a:ext uri="{FF2B5EF4-FFF2-40B4-BE49-F238E27FC236}">
                <a16:creationId xmlns:a16="http://schemas.microsoft.com/office/drawing/2014/main" id="{6C8CE605-CA75-2345-B5EB-6CB594414516}"/>
              </a:ext>
            </a:extLst>
          </p:cNvPr>
          <p:cNvPicPr>
            <a:picLocks noChangeAspect="1"/>
          </p:cNvPicPr>
          <p:nvPr/>
        </p:nvPicPr>
        <p:blipFill>
          <a:blip r:embed="rId11"/>
          <a:stretch>
            <a:fillRect/>
          </a:stretch>
        </p:blipFill>
        <p:spPr>
          <a:xfrm>
            <a:off x="4934799" y="5273322"/>
            <a:ext cx="7072313" cy="1533256"/>
          </a:xfrm>
          <a:prstGeom prst="rect">
            <a:avLst/>
          </a:prstGeom>
        </p:spPr>
      </p:pic>
      <p:pic>
        <p:nvPicPr>
          <p:cNvPr id="4" name="音频 3">
            <a:hlinkClick r:id="" action="ppaction://media"/>
            <a:extLst>
              <a:ext uri="{FF2B5EF4-FFF2-40B4-BE49-F238E27FC236}">
                <a16:creationId xmlns:a16="http://schemas.microsoft.com/office/drawing/2014/main" id="{A028988F-A08D-0D4C-A191-0542E4CA3EA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01901" y="5885643"/>
            <a:ext cx="812800" cy="812800"/>
          </a:xfrm>
          <a:prstGeom prst="rect">
            <a:avLst/>
          </a:prstGeom>
        </p:spPr>
      </p:pic>
    </p:spTree>
    <p:extLst>
      <p:ext uri="{BB962C8B-B14F-4D97-AF65-F5344CB8AC3E}">
        <p14:creationId xmlns:p14="http://schemas.microsoft.com/office/powerpoint/2010/main" val="37965703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99372"/>
    </mc:Choice>
    <mc:Fallback xmlns="">
      <p:transition spd="slow" advTm="499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3FC718-FDE3-4EF7-921E-A5F374EAF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33AC4FB6-D355-9F47-9AC8-EF758798A05B}"/>
              </a:ext>
            </a:extLst>
          </p:cNvPr>
          <p:cNvSpPr>
            <a:spLocks noGrp="1"/>
          </p:cNvSpPr>
          <p:nvPr>
            <p:ph type="title"/>
          </p:nvPr>
        </p:nvSpPr>
        <p:spPr>
          <a:xfrm>
            <a:off x="545755" y="115824"/>
            <a:ext cx="3304255" cy="1444752"/>
          </a:xfrm>
        </p:spPr>
        <p:txBody>
          <a:bodyPr anchor="b">
            <a:noAutofit/>
          </a:bodyPr>
          <a:lstStyle/>
          <a:p>
            <a:r>
              <a:rPr kumimoji="1" lang="zh-CN" altLang="en-US" sz="3600" dirty="0">
                <a:solidFill>
                  <a:srgbClr val="EBEBEB"/>
                </a:solidFill>
              </a:rPr>
              <a:t>核裂变</a:t>
            </a:r>
            <a:r>
              <a:rPr kumimoji="1" lang="en-US" altLang="zh-CN" sz="3600" dirty="0">
                <a:solidFill>
                  <a:srgbClr val="EBEBEB"/>
                </a:solidFill>
              </a:rPr>
              <a:t>—nuclear</a:t>
            </a:r>
            <a:r>
              <a:rPr kumimoji="1" lang="zh-CN" altLang="en-US" sz="3600" dirty="0">
                <a:solidFill>
                  <a:srgbClr val="EBEBEB"/>
                </a:solidFill>
              </a:rPr>
              <a:t> </a:t>
            </a:r>
            <a:r>
              <a:rPr kumimoji="1" lang="en-US" altLang="zh-CN" sz="3600" dirty="0">
                <a:solidFill>
                  <a:srgbClr val="EBEBEB"/>
                </a:solidFill>
              </a:rPr>
              <a:t>fission</a:t>
            </a:r>
            <a:endParaRPr kumimoji="1" lang="zh-CN" altLang="en-US" sz="3600" dirty="0">
              <a:solidFill>
                <a:srgbClr val="EBEBEB"/>
              </a:solidFill>
            </a:endParaRPr>
          </a:p>
        </p:txBody>
      </p:sp>
      <p:sp>
        <p:nvSpPr>
          <p:cNvPr id="11" name="Freeform 11">
            <a:extLst>
              <a:ext uri="{FF2B5EF4-FFF2-40B4-BE49-F238E27FC236}">
                <a16:creationId xmlns:a16="http://schemas.microsoft.com/office/drawing/2014/main" id="{FAA0F719-3DC8-4F08-AD8F-5A845658C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3" name="Freeform: Shape 12">
            <a:extLst>
              <a:ext uri="{FF2B5EF4-FFF2-40B4-BE49-F238E27FC236}">
                <a16:creationId xmlns:a16="http://schemas.microsoft.com/office/drawing/2014/main" id="{7DCB61BE-FA0F-4EFB-BE0E-268BAD8E3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15" name="Rectangle 14">
            <a:extLst>
              <a:ext uri="{FF2B5EF4-FFF2-40B4-BE49-F238E27FC236}">
                <a16:creationId xmlns:a16="http://schemas.microsoft.com/office/drawing/2014/main" id="{A4B31EAA-7423-46F7-9B90-4AB2B09C3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内容占位符 2">
            <a:extLst>
              <a:ext uri="{FF2B5EF4-FFF2-40B4-BE49-F238E27FC236}">
                <a16:creationId xmlns:a16="http://schemas.microsoft.com/office/drawing/2014/main" id="{58232FBF-FF34-F747-A407-52E1C21FC041}"/>
              </a:ext>
            </a:extLst>
          </p:cNvPr>
          <p:cNvSpPr>
            <a:spLocks noGrp="1"/>
          </p:cNvSpPr>
          <p:nvPr>
            <p:ph idx="1"/>
          </p:nvPr>
        </p:nvSpPr>
        <p:spPr>
          <a:xfrm>
            <a:off x="563238" y="2272825"/>
            <a:ext cx="3421482" cy="2947415"/>
          </a:xfrm>
        </p:spPr>
        <p:txBody>
          <a:bodyPr>
            <a:noAutofit/>
          </a:bodyPr>
          <a:lstStyle/>
          <a:p>
            <a:r>
              <a:rPr kumimoji="1" lang="zh-CN" altLang="en-US" dirty="0">
                <a:solidFill>
                  <a:srgbClr val="FFFFFF"/>
                </a:solidFill>
              </a:rPr>
              <a:t>将一个不稳定的重的元素的核分裂成两个稳定的，轻的元素的核</a:t>
            </a:r>
            <a:r>
              <a:rPr kumimoji="1" lang="en-US" altLang="zh-CN" dirty="0">
                <a:solidFill>
                  <a:srgbClr val="FFFFFF"/>
                </a:solidFill>
              </a:rPr>
              <a:t>—</a:t>
            </a:r>
            <a:r>
              <a:rPr kumimoji="1" lang="zh-CN" altLang="en-US" dirty="0">
                <a:solidFill>
                  <a:srgbClr val="FFFFFF"/>
                </a:solidFill>
              </a:rPr>
              <a:t>放出巨大能量</a:t>
            </a:r>
            <a:endParaRPr kumimoji="1" lang="en-US" altLang="zh-CN" dirty="0">
              <a:solidFill>
                <a:srgbClr val="FFFFFF"/>
              </a:solidFill>
            </a:endParaRPr>
          </a:p>
          <a:p>
            <a:r>
              <a:rPr kumimoji="1" lang="zh-CN" altLang="en-US" dirty="0">
                <a:solidFill>
                  <a:srgbClr val="FFFFFF"/>
                </a:solidFill>
              </a:rPr>
              <a:t>铀被一个中子轰击发生裂变，生成两个新元素和几个中子</a:t>
            </a:r>
            <a:endParaRPr kumimoji="1" lang="en-US" altLang="zh-CN" dirty="0">
              <a:solidFill>
                <a:srgbClr val="FFFFFF"/>
              </a:solidFill>
            </a:endParaRPr>
          </a:p>
          <a:p>
            <a:r>
              <a:rPr kumimoji="1" lang="zh-CN" altLang="en-US" dirty="0">
                <a:solidFill>
                  <a:srgbClr val="FFFFFF"/>
                </a:solidFill>
              </a:rPr>
              <a:t>生成的中子又轰击其他铀的原子核</a:t>
            </a:r>
            <a:r>
              <a:rPr kumimoji="1" lang="en-US" altLang="zh-CN" dirty="0">
                <a:solidFill>
                  <a:srgbClr val="FFFFFF"/>
                </a:solidFill>
              </a:rPr>
              <a:t>—</a:t>
            </a:r>
            <a:r>
              <a:rPr kumimoji="1" lang="zh-CN" altLang="en-US" dirty="0">
                <a:solidFill>
                  <a:srgbClr val="FFFFFF"/>
                </a:solidFill>
              </a:rPr>
              <a:t>形成链式反应（</a:t>
            </a:r>
            <a:r>
              <a:rPr kumimoji="1" lang="en-US" altLang="zh-CN" dirty="0">
                <a:solidFill>
                  <a:srgbClr val="FFFFFF"/>
                </a:solidFill>
              </a:rPr>
              <a:t>chain</a:t>
            </a:r>
            <a:r>
              <a:rPr kumimoji="1" lang="zh-CN" altLang="en-US" dirty="0">
                <a:solidFill>
                  <a:srgbClr val="FFFFFF"/>
                </a:solidFill>
              </a:rPr>
              <a:t> </a:t>
            </a:r>
            <a:r>
              <a:rPr kumimoji="1" lang="en-US" altLang="zh-CN" dirty="0">
                <a:solidFill>
                  <a:srgbClr val="FFFFFF"/>
                </a:solidFill>
              </a:rPr>
              <a:t>reaction</a:t>
            </a:r>
            <a:r>
              <a:rPr kumimoji="1" lang="zh-CN" altLang="en-US" dirty="0">
                <a:solidFill>
                  <a:srgbClr val="FFFFFF"/>
                </a:solidFill>
              </a:rPr>
              <a:t>）</a:t>
            </a:r>
            <a:endParaRPr kumimoji="1" lang="en-US" altLang="zh-CN" dirty="0">
              <a:solidFill>
                <a:srgbClr val="FFFFFF"/>
              </a:solidFill>
            </a:endParaRPr>
          </a:p>
          <a:p>
            <a:r>
              <a:rPr kumimoji="1" lang="zh-CN" altLang="en-US" dirty="0">
                <a:solidFill>
                  <a:srgbClr val="FFFFFF"/>
                </a:solidFill>
              </a:rPr>
              <a:t>原子弹的原理</a:t>
            </a:r>
            <a:r>
              <a:rPr kumimoji="1" lang="en-US" altLang="zh-CN" dirty="0">
                <a:solidFill>
                  <a:srgbClr val="FFFFFF"/>
                </a:solidFill>
              </a:rPr>
              <a:t>—</a:t>
            </a:r>
            <a:r>
              <a:rPr kumimoji="1" lang="zh-CN" altLang="en-US" dirty="0">
                <a:solidFill>
                  <a:srgbClr val="FFFFFF"/>
                </a:solidFill>
              </a:rPr>
              <a:t>快速的链式反应产生巨大能量</a:t>
            </a:r>
          </a:p>
        </p:txBody>
      </p:sp>
      <p:pic>
        <p:nvPicPr>
          <p:cNvPr id="4" name="图片 3" descr="图片包含 武器, 烟, 户外, 蒸汽&#10;&#10;描述已自动生成">
            <a:extLst>
              <a:ext uri="{FF2B5EF4-FFF2-40B4-BE49-F238E27FC236}">
                <a16:creationId xmlns:a16="http://schemas.microsoft.com/office/drawing/2014/main" id="{826EA6A2-0728-D148-87C7-48B80735E83C}"/>
              </a:ext>
            </a:extLst>
          </p:cNvPr>
          <p:cNvPicPr>
            <a:picLocks noChangeAspect="1"/>
          </p:cNvPicPr>
          <p:nvPr/>
        </p:nvPicPr>
        <p:blipFill>
          <a:blip r:embed="rId4"/>
          <a:stretch>
            <a:fillRect/>
          </a:stretch>
        </p:blipFill>
        <p:spPr>
          <a:xfrm>
            <a:off x="4623739" y="3561258"/>
            <a:ext cx="2653477" cy="3174096"/>
          </a:xfrm>
          <a:prstGeom prst="rect">
            <a:avLst/>
          </a:prstGeom>
          <a:effectLst/>
        </p:spPr>
      </p:pic>
      <p:pic>
        <p:nvPicPr>
          <p:cNvPr id="6" name="图片 5" descr="图示&#10;&#10;描述已自动生成">
            <a:extLst>
              <a:ext uri="{FF2B5EF4-FFF2-40B4-BE49-F238E27FC236}">
                <a16:creationId xmlns:a16="http://schemas.microsoft.com/office/drawing/2014/main" id="{56968D6A-27EA-5047-B99A-2A7B51BC953E}"/>
              </a:ext>
            </a:extLst>
          </p:cNvPr>
          <p:cNvPicPr>
            <a:picLocks noChangeAspect="1"/>
          </p:cNvPicPr>
          <p:nvPr/>
        </p:nvPicPr>
        <p:blipFill>
          <a:blip r:embed="rId5"/>
          <a:stretch>
            <a:fillRect/>
          </a:stretch>
        </p:blipFill>
        <p:spPr>
          <a:xfrm>
            <a:off x="5041563" y="571500"/>
            <a:ext cx="5396248" cy="3001174"/>
          </a:xfrm>
          <a:prstGeom prst="rect">
            <a:avLst/>
          </a:prstGeom>
        </p:spPr>
      </p:pic>
      <p:pic>
        <p:nvPicPr>
          <p:cNvPr id="8" name="图片 7" descr="图表, 气泡图&#10;&#10;描述已自动生成">
            <a:extLst>
              <a:ext uri="{FF2B5EF4-FFF2-40B4-BE49-F238E27FC236}">
                <a16:creationId xmlns:a16="http://schemas.microsoft.com/office/drawing/2014/main" id="{FA58FA08-8194-9C4E-B7FF-4270D59EEB8C}"/>
              </a:ext>
            </a:extLst>
          </p:cNvPr>
          <p:cNvPicPr>
            <a:picLocks noChangeAspect="1"/>
          </p:cNvPicPr>
          <p:nvPr/>
        </p:nvPicPr>
        <p:blipFill>
          <a:blip r:embed="rId6"/>
          <a:stretch>
            <a:fillRect/>
          </a:stretch>
        </p:blipFill>
        <p:spPr>
          <a:xfrm>
            <a:off x="7347846" y="3551305"/>
            <a:ext cx="3775766" cy="3317210"/>
          </a:xfrm>
          <a:prstGeom prst="rect">
            <a:avLst/>
          </a:prstGeom>
        </p:spPr>
      </p:pic>
      <p:pic>
        <p:nvPicPr>
          <p:cNvPr id="12" name="图片 11">
            <a:extLst>
              <a:ext uri="{FF2B5EF4-FFF2-40B4-BE49-F238E27FC236}">
                <a16:creationId xmlns:a16="http://schemas.microsoft.com/office/drawing/2014/main" id="{1B6F2879-65CB-D048-AD54-4A5BA42E5FC5}"/>
              </a:ext>
            </a:extLst>
          </p:cNvPr>
          <p:cNvPicPr>
            <a:picLocks noChangeAspect="1"/>
          </p:cNvPicPr>
          <p:nvPr/>
        </p:nvPicPr>
        <p:blipFill>
          <a:blip r:embed="rId7"/>
          <a:stretch>
            <a:fillRect/>
          </a:stretch>
        </p:blipFill>
        <p:spPr>
          <a:xfrm>
            <a:off x="5775943" y="115824"/>
            <a:ext cx="4424408" cy="448853"/>
          </a:xfrm>
          <a:prstGeom prst="rect">
            <a:avLst/>
          </a:prstGeom>
        </p:spPr>
      </p:pic>
      <p:sp>
        <p:nvSpPr>
          <p:cNvPr id="14" name="文本框 13">
            <a:extLst>
              <a:ext uri="{FF2B5EF4-FFF2-40B4-BE49-F238E27FC236}">
                <a16:creationId xmlns:a16="http://schemas.microsoft.com/office/drawing/2014/main" id="{ADFA2903-E0BA-FC45-92DA-1E51732C2E3F}"/>
              </a:ext>
            </a:extLst>
          </p:cNvPr>
          <p:cNvSpPr txBox="1"/>
          <p:nvPr/>
        </p:nvSpPr>
        <p:spPr>
          <a:xfrm>
            <a:off x="5260971" y="3089807"/>
            <a:ext cx="1338828" cy="369332"/>
          </a:xfrm>
          <a:prstGeom prst="rect">
            <a:avLst/>
          </a:prstGeom>
          <a:noFill/>
        </p:spPr>
        <p:txBody>
          <a:bodyPr wrap="none" rtlCol="0">
            <a:spAutoFit/>
          </a:bodyPr>
          <a:lstStyle/>
          <a:p>
            <a:r>
              <a:rPr kumimoji="1" lang="zh-CN" altLang="en-US" dirty="0"/>
              <a:t>长崎原子弹</a:t>
            </a:r>
          </a:p>
        </p:txBody>
      </p:sp>
      <p:sp>
        <p:nvSpPr>
          <p:cNvPr id="16" name="文本框 15">
            <a:extLst>
              <a:ext uri="{FF2B5EF4-FFF2-40B4-BE49-F238E27FC236}">
                <a16:creationId xmlns:a16="http://schemas.microsoft.com/office/drawing/2014/main" id="{86966F1C-0F3A-434A-8D53-07D4B9B1961F}"/>
              </a:ext>
            </a:extLst>
          </p:cNvPr>
          <p:cNvSpPr txBox="1"/>
          <p:nvPr/>
        </p:nvSpPr>
        <p:spPr>
          <a:xfrm>
            <a:off x="11013250" y="4548141"/>
            <a:ext cx="573904" cy="1200329"/>
          </a:xfrm>
          <a:prstGeom prst="rect">
            <a:avLst/>
          </a:prstGeom>
          <a:noFill/>
        </p:spPr>
        <p:txBody>
          <a:bodyPr wrap="square" rtlCol="0">
            <a:spAutoFit/>
          </a:bodyPr>
          <a:lstStyle/>
          <a:p>
            <a:r>
              <a:rPr kumimoji="1" lang="zh-CN" altLang="en-US" dirty="0"/>
              <a:t>链式反应</a:t>
            </a:r>
          </a:p>
        </p:txBody>
      </p:sp>
      <p:pic>
        <p:nvPicPr>
          <p:cNvPr id="19" name="音频 18">
            <a:hlinkClick r:id="" action="ppaction://media"/>
            <a:extLst>
              <a:ext uri="{FF2B5EF4-FFF2-40B4-BE49-F238E27FC236}">
                <a16:creationId xmlns:a16="http://schemas.microsoft.com/office/drawing/2014/main" id="{2CBAF637-FEB5-FC46-B425-A5A9699D4FC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387170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33175"/>
    </mc:Choice>
    <mc:Fallback xmlns="">
      <p:transition spd="slow" advTm="233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50.7|34.2|0.5|0.8|124.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离子">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离子</Template>
  <TotalTime>6681</TotalTime>
  <Words>616</Words>
  <Application>Microsoft Macintosh PowerPoint</Application>
  <PresentationFormat>宽屏</PresentationFormat>
  <Paragraphs>62</Paragraphs>
  <Slides>11</Slides>
  <Notes>0</Notes>
  <HiddenSlides>0</HiddenSlides>
  <MMClips>11</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11</vt:i4>
      </vt:variant>
    </vt:vector>
  </HeadingPairs>
  <TitlesOfParts>
    <vt:vector size="16" baseType="lpstr">
      <vt:lpstr>Arial</vt:lpstr>
      <vt:lpstr>Cambria Math</vt:lpstr>
      <vt:lpstr>Century Gothic</vt:lpstr>
      <vt:lpstr>Wingdings 3</vt:lpstr>
      <vt:lpstr>离子</vt:lpstr>
      <vt:lpstr>第十六节——核化学</vt:lpstr>
      <vt:lpstr>核素—nuclide</vt:lpstr>
      <vt:lpstr>α衰变—alpha decay </vt:lpstr>
      <vt:lpstr>γ衰变—gamma decay </vt:lpstr>
      <vt:lpstr>负β衰变—negative beta decay </vt:lpstr>
      <vt:lpstr>正β衰变—positive beta decay</vt:lpstr>
      <vt:lpstr>电子捕获—electron capture</vt:lpstr>
      <vt:lpstr>质量亏损—mass defect</vt:lpstr>
      <vt:lpstr>核裂变—nuclear fission</vt:lpstr>
      <vt:lpstr>核聚变—nuclear fusion</vt:lpstr>
      <vt:lpstr>核结合能—nuclear binding energy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Qi Gareth</dc:creator>
  <cp:lastModifiedBy>Qi Gareth</cp:lastModifiedBy>
  <cp:revision>26</cp:revision>
  <dcterms:created xsi:type="dcterms:W3CDTF">2021-07-29T05:52:10Z</dcterms:created>
  <dcterms:modified xsi:type="dcterms:W3CDTF">2022-02-04T05:59:57Z</dcterms:modified>
</cp:coreProperties>
</file>